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9" r:id="rId1"/>
    <p:sldMasterId id="2147483652" r:id="rId2"/>
    <p:sldMasterId id="2147483651" r:id="rId3"/>
    <p:sldMasterId id="2147483653" r:id="rId4"/>
  </p:sldMasterIdLst>
  <p:notesMasterIdLst>
    <p:notesMasterId r:id="rId30"/>
  </p:notesMasterIdLst>
  <p:handoutMasterIdLst>
    <p:handoutMasterId r:id="rId31"/>
  </p:handoutMasterIdLst>
  <p:sldIdLst>
    <p:sldId id="309" r:id="rId5"/>
    <p:sldId id="304" r:id="rId6"/>
    <p:sldId id="312" r:id="rId7"/>
    <p:sldId id="313" r:id="rId8"/>
    <p:sldId id="333" r:id="rId9"/>
    <p:sldId id="314" r:id="rId10"/>
    <p:sldId id="324" r:id="rId11"/>
    <p:sldId id="330" r:id="rId12"/>
    <p:sldId id="329" r:id="rId13"/>
    <p:sldId id="331" r:id="rId14"/>
    <p:sldId id="316" r:id="rId15"/>
    <p:sldId id="315" r:id="rId16"/>
    <p:sldId id="317" r:id="rId17"/>
    <p:sldId id="318" r:id="rId18"/>
    <p:sldId id="319" r:id="rId19"/>
    <p:sldId id="320" r:id="rId20"/>
    <p:sldId id="321" r:id="rId21"/>
    <p:sldId id="322" r:id="rId22"/>
    <p:sldId id="326" r:id="rId23"/>
    <p:sldId id="327" r:id="rId24"/>
    <p:sldId id="328" r:id="rId25"/>
    <p:sldId id="325" r:id="rId26"/>
    <p:sldId id="310" r:id="rId27"/>
    <p:sldId id="332" r:id="rId28"/>
    <p:sldId id="323" r:id="rId29"/>
  </p:sldIdLst>
  <p:sldSz cx="9144000" cy="6858000" type="screen4x3"/>
  <p:notesSz cx="6669088" cy="9926638"/>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709">
          <p15:clr>
            <a:srgbClr val="A4A3A4"/>
          </p15:clr>
        </p15:guide>
        <p15:guide id="2" orient="horz" pos="3884">
          <p15:clr>
            <a:srgbClr val="A4A3A4"/>
          </p15:clr>
        </p15:guide>
        <p15:guide id="3" orient="horz" pos="1117">
          <p15:clr>
            <a:srgbClr val="A4A3A4"/>
          </p15:clr>
        </p15:guide>
        <p15:guide id="4" orient="horz" pos="4058">
          <p15:clr>
            <a:srgbClr val="A4A3A4"/>
          </p15:clr>
        </p15:guide>
        <p15:guide id="5" pos="2880">
          <p15:clr>
            <a:srgbClr val="A4A3A4"/>
          </p15:clr>
        </p15:guide>
        <p15:guide id="6" pos="581">
          <p15:clr>
            <a:srgbClr val="A4A3A4"/>
          </p15:clr>
        </p15:guide>
        <p15:guide id="7" pos="5465">
          <p15:clr>
            <a:srgbClr val="A4A3A4"/>
          </p15:clr>
        </p15:guide>
        <p15:guide id="8" pos="1705">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1E1"/>
    <a:srgbClr val="E5D5BD"/>
    <a:srgbClr val="FFEACD"/>
    <a:srgbClr val="E7C99D"/>
    <a:srgbClr val="EAEAEA"/>
    <a:srgbClr val="7D1E1E"/>
    <a:srgbClr val="FFFFF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7579" autoAdjust="0"/>
    <p:restoredTop sz="94747" autoAdjust="0"/>
  </p:normalViewPr>
  <p:slideViewPr>
    <p:cSldViewPr>
      <p:cViewPr varScale="1">
        <p:scale>
          <a:sx n="112" d="100"/>
          <a:sy n="112" d="100"/>
        </p:scale>
        <p:origin x="486" y="96"/>
      </p:cViewPr>
      <p:guideLst>
        <p:guide orient="horz" pos="709"/>
        <p:guide orient="horz" pos="3884"/>
        <p:guide orient="horz" pos="1117"/>
        <p:guide orient="horz" pos="4058"/>
        <p:guide pos="2880"/>
        <p:guide pos="581"/>
        <p:guide pos="5465"/>
        <p:guide pos="170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1938" y="-90"/>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en-US"/>
          </a:p>
        </p:txBody>
      </p:sp>
      <p:sp>
        <p:nvSpPr>
          <p:cNvPr id="238595" name="Rectangle 3"/>
          <p:cNvSpPr>
            <a:spLocks noGrp="1" noChangeArrowheads="1"/>
          </p:cNvSpPr>
          <p:nvPr>
            <p:ph type="dt" sz="quarter" idx="1"/>
          </p:nvPr>
        </p:nvSpPr>
        <p:spPr bwMode="auto">
          <a:xfrm>
            <a:off x="3777607"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en-US"/>
          </a:p>
        </p:txBody>
      </p:sp>
      <p:sp>
        <p:nvSpPr>
          <p:cNvPr id="238596" name="Rectangle 4"/>
          <p:cNvSpPr>
            <a:spLocks noGrp="1" noChangeArrowheads="1"/>
          </p:cNvSpPr>
          <p:nvPr>
            <p:ph type="ftr" sz="quarter" idx="2"/>
          </p:nvPr>
        </p:nvSpPr>
        <p:spPr bwMode="auto">
          <a:xfrm>
            <a:off x="0" y="9428583"/>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en-US"/>
          </a:p>
        </p:txBody>
      </p:sp>
      <p:sp>
        <p:nvSpPr>
          <p:cNvPr id="238597" name="Rectangle 5"/>
          <p:cNvSpPr>
            <a:spLocks noGrp="1" noChangeArrowheads="1"/>
          </p:cNvSpPr>
          <p:nvPr>
            <p:ph type="sldNum" sz="quarter" idx="3"/>
          </p:nvPr>
        </p:nvSpPr>
        <p:spPr bwMode="auto">
          <a:xfrm>
            <a:off x="3777607" y="9428583"/>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A9856E16-731F-43BE-BD00-1CA0C6180BD7}" type="slidenum">
              <a:rPr lang="cs-CZ" altLang="en-US"/>
              <a:pPr/>
              <a:t>‹#›</a:t>
            </a:fld>
            <a:endParaRPr lang="cs-CZ" altLang="en-US"/>
          </a:p>
        </p:txBody>
      </p:sp>
    </p:spTree>
    <p:extLst>
      <p:ext uri="{BB962C8B-B14F-4D97-AF65-F5344CB8AC3E}">
        <p14:creationId xmlns:p14="http://schemas.microsoft.com/office/powerpoint/2010/main" val="1631882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en-US"/>
          </a:p>
        </p:txBody>
      </p:sp>
      <p:sp>
        <p:nvSpPr>
          <p:cNvPr id="334851" name="Rectangle 3"/>
          <p:cNvSpPr>
            <a:spLocks noGrp="1" noChangeArrowheads="1"/>
          </p:cNvSpPr>
          <p:nvPr>
            <p:ph type="dt" idx="1"/>
          </p:nvPr>
        </p:nvSpPr>
        <p:spPr bwMode="auto">
          <a:xfrm>
            <a:off x="3777607"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en-US"/>
          </a:p>
        </p:txBody>
      </p:sp>
      <p:sp>
        <p:nvSpPr>
          <p:cNvPr id="334852" name="Rectangle 4"/>
          <p:cNvSpPr>
            <a:spLocks noGrp="1" noRot="1" noChangeAspect="1" noChangeArrowheads="1" noTextEdit="1"/>
          </p:cNvSpPr>
          <p:nvPr>
            <p:ph type="sldImg" idx="2"/>
          </p:nvPr>
        </p:nvSpPr>
        <p:spPr bwMode="auto">
          <a:xfrm>
            <a:off x="8540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4853" name="Rectangle 5"/>
          <p:cNvSpPr>
            <a:spLocks noGrp="1" noChangeArrowheads="1"/>
          </p:cNvSpPr>
          <p:nvPr>
            <p:ph type="body" sz="quarter" idx="3"/>
          </p:nvPr>
        </p:nvSpPr>
        <p:spPr bwMode="auto">
          <a:xfrm>
            <a:off x="666909" y="4715154"/>
            <a:ext cx="533527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334854" name="Rectangle 6"/>
          <p:cNvSpPr>
            <a:spLocks noGrp="1" noChangeArrowheads="1"/>
          </p:cNvSpPr>
          <p:nvPr>
            <p:ph type="ftr" sz="quarter" idx="4"/>
          </p:nvPr>
        </p:nvSpPr>
        <p:spPr bwMode="auto">
          <a:xfrm>
            <a:off x="0" y="9428583"/>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en-US"/>
          </a:p>
        </p:txBody>
      </p:sp>
      <p:sp>
        <p:nvSpPr>
          <p:cNvPr id="334855" name="Rectangle 7"/>
          <p:cNvSpPr>
            <a:spLocks noGrp="1" noChangeArrowheads="1"/>
          </p:cNvSpPr>
          <p:nvPr>
            <p:ph type="sldNum" sz="quarter" idx="5"/>
          </p:nvPr>
        </p:nvSpPr>
        <p:spPr bwMode="auto">
          <a:xfrm>
            <a:off x="3777607" y="9428583"/>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B083A486-311A-4823-9097-58DDC01E6534}" type="slidenum">
              <a:rPr lang="cs-CZ" altLang="en-US"/>
              <a:pPr/>
              <a:t>‹#›</a:t>
            </a:fld>
            <a:endParaRPr lang="cs-CZ" altLang="en-US"/>
          </a:p>
        </p:txBody>
      </p:sp>
    </p:spTree>
    <p:extLst>
      <p:ext uri="{BB962C8B-B14F-4D97-AF65-F5344CB8AC3E}">
        <p14:creationId xmlns:p14="http://schemas.microsoft.com/office/powerpoint/2010/main" val="9300854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645362-48FC-4A0F-9AD8-E944CAE368D0}" type="slidenum">
              <a:rPr lang="cs-CZ" altLang="en-US"/>
              <a:pPr/>
              <a:t>1</a:t>
            </a:fld>
            <a:endParaRPr lang="cs-CZ" altLang="en-US"/>
          </a:p>
        </p:txBody>
      </p:sp>
      <p:sp>
        <p:nvSpPr>
          <p:cNvPr id="351234" name="Rectangle 2"/>
          <p:cNvSpPr>
            <a:spLocks noGrp="1" noRot="1" noChangeAspect="1" noChangeArrowheads="1" noTextEdit="1"/>
          </p:cNvSpPr>
          <p:nvPr>
            <p:ph type="sldImg"/>
          </p:nvPr>
        </p:nvSpPr>
        <p:spPr>
          <a:ln/>
        </p:spPr>
      </p:sp>
      <p:sp>
        <p:nvSpPr>
          <p:cNvPr id="3512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10</a:t>
            </a:fld>
            <a:endParaRPr lang="cs-CZ" altLang="en-US"/>
          </a:p>
        </p:txBody>
      </p:sp>
    </p:spTree>
    <p:extLst>
      <p:ext uri="{BB962C8B-B14F-4D97-AF65-F5344CB8AC3E}">
        <p14:creationId xmlns:p14="http://schemas.microsoft.com/office/powerpoint/2010/main" val="4138181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11</a:t>
            </a:fld>
            <a:endParaRPr lang="cs-CZ" altLang="en-US"/>
          </a:p>
        </p:txBody>
      </p:sp>
    </p:spTree>
    <p:extLst>
      <p:ext uri="{BB962C8B-B14F-4D97-AF65-F5344CB8AC3E}">
        <p14:creationId xmlns:p14="http://schemas.microsoft.com/office/powerpoint/2010/main" val="2247040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12</a:t>
            </a:fld>
            <a:endParaRPr lang="cs-CZ" altLang="en-US"/>
          </a:p>
        </p:txBody>
      </p:sp>
    </p:spTree>
    <p:extLst>
      <p:ext uri="{BB962C8B-B14F-4D97-AF65-F5344CB8AC3E}">
        <p14:creationId xmlns:p14="http://schemas.microsoft.com/office/powerpoint/2010/main" val="4162088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13</a:t>
            </a:fld>
            <a:endParaRPr lang="cs-CZ" altLang="en-US"/>
          </a:p>
        </p:txBody>
      </p:sp>
    </p:spTree>
    <p:extLst>
      <p:ext uri="{BB962C8B-B14F-4D97-AF65-F5344CB8AC3E}">
        <p14:creationId xmlns:p14="http://schemas.microsoft.com/office/powerpoint/2010/main" val="2274643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14</a:t>
            </a:fld>
            <a:endParaRPr lang="cs-CZ" altLang="en-US"/>
          </a:p>
        </p:txBody>
      </p:sp>
    </p:spTree>
    <p:extLst>
      <p:ext uri="{BB962C8B-B14F-4D97-AF65-F5344CB8AC3E}">
        <p14:creationId xmlns:p14="http://schemas.microsoft.com/office/powerpoint/2010/main" val="1190007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15</a:t>
            </a:fld>
            <a:endParaRPr lang="cs-CZ" altLang="en-US"/>
          </a:p>
        </p:txBody>
      </p:sp>
    </p:spTree>
    <p:extLst>
      <p:ext uri="{BB962C8B-B14F-4D97-AF65-F5344CB8AC3E}">
        <p14:creationId xmlns:p14="http://schemas.microsoft.com/office/powerpoint/2010/main" val="3075637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16</a:t>
            </a:fld>
            <a:endParaRPr lang="cs-CZ" altLang="en-US"/>
          </a:p>
        </p:txBody>
      </p:sp>
    </p:spTree>
    <p:extLst>
      <p:ext uri="{BB962C8B-B14F-4D97-AF65-F5344CB8AC3E}">
        <p14:creationId xmlns:p14="http://schemas.microsoft.com/office/powerpoint/2010/main" val="2528808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17</a:t>
            </a:fld>
            <a:endParaRPr lang="cs-CZ" altLang="en-US"/>
          </a:p>
        </p:txBody>
      </p:sp>
    </p:spTree>
    <p:extLst>
      <p:ext uri="{BB962C8B-B14F-4D97-AF65-F5344CB8AC3E}">
        <p14:creationId xmlns:p14="http://schemas.microsoft.com/office/powerpoint/2010/main" val="248785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18</a:t>
            </a:fld>
            <a:endParaRPr lang="cs-CZ" altLang="en-US"/>
          </a:p>
        </p:txBody>
      </p:sp>
    </p:spTree>
    <p:extLst>
      <p:ext uri="{BB962C8B-B14F-4D97-AF65-F5344CB8AC3E}">
        <p14:creationId xmlns:p14="http://schemas.microsoft.com/office/powerpoint/2010/main" val="854373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19</a:t>
            </a:fld>
            <a:endParaRPr lang="cs-CZ" altLang="en-US"/>
          </a:p>
        </p:txBody>
      </p:sp>
    </p:spTree>
    <p:extLst>
      <p:ext uri="{BB962C8B-B14F-4D97-AF65-F5344CB8AC3E}">
        <p14:creationId xmlns:p14="http://schemas.microsoft.com/office/powerpoint/2010/main" val="3188974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A94C0F-28ED-4DD4-ADB4-B36AADF89356}" type="slidenum">
              <a:rPr lang="cs-CZ" altLang="en-US"/>
              <a:pPr/>
              <a:t>2</a:t>
            </a:fld>
            <a:endParaRPr lang="cs-CZ" altLang="en-US"/>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20</a:t>
            </a:fld>
            <a:endParaRPr lang="cs-CZ" altLang="en-US"/>
          </a:p>
        </p:txBody>
      </p:sp>
    </p:spTree>
    <p:extLst>
      <p:ext uri="{BB962C8B-B14F-4D97-AF65-F5344CB8AC3E}">
        <p14:creationId xmlns:p14="http://schemas.microsoft.com/office/powerpoint/2010/main" val="3695235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21</a:t>
            </a:fld>
            <a:endParaRPr lang="cs-CZ" altLang="en-US"/>
          </a:p>
        </p:txBody>
      </p:sp>
    </p:spTree>
    <p:extLst>
      <p:ext uri="{BB962C8B-B14F-4D97-AF65-F5344CB8AC3E}">
        <p14:creationId xmlns:p14="http://schemas.microsoft.com/office/powerpoint/2010/main" val="337252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22</a:t>
            </a:fld>
            <a:endParaRPr lang="cs-CZ" altLang="en-US"/>
          </a:p>
        </p:txBody>
      </p:sp>
    </p:spTree>
    <p:extLst>
      <p:ext uri="{BB962C8B-B14F-4D97-AF65-F5344CB8AC3E}">
        <p14:creationId xmlns:p14="http://schemas.microsoft.com/office/powerpoint/2010/main" val="717879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23</a:t>
            </a:fld>
            <a:endParaRPr lang="cs-CZ" altLang="en-US"/>
          </a:p>
        </p:txBody>
      </p:sp>
    </p:spTree>
    <p:extLst>
      <p:ext uri="{BB962C8B-B14F-4D97-AF65-F5344CB8AC3E}">
        <p14:creationId xmlns:p14="http://schemas.microsoft.com/office/powerpoint/2010/main" val="18899888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24</a:t>
            </a:fld>
            <a:endParaRPr lang="cs-CZ" altLang="en-US"/>
          </a:p>
        </p:txBody>
      </p:sp>
    </p:spTree>
    <p:extLst>
      <p:ext uri="{BB962C8B-B14F-4D97-AF65-F5344CB8AC3E}">
        <p14:creationId xmlns:p14="http://schemas.microsoft.com/office/powerpoint/2010/main" val="34566862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25</a:t>
            </a:fld>
            <a:endParaRPr lang="cs-CZ" altLang="en-US"/>
          </a:p>
        </p:txBody>
      </p:sp>
    </p:spTree>
    <p:extLst>
      <p:ext uri="{BB962C8B-B14F-4D97-AF65-F5344CB8AC3E}">
        <p14:creationId xmlns:p14="http://schemas.microsoft.com/office/powerpoint/2010/main" val="2509152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3</a:t>
            </a:fld>
            <a:endParaRPr lang="cs-CZ" altLang="en-US"/>
          </a:p>
        </p:txBody>
      </p:sp>
    </p:spTree>
    <p:extLst>
      <p:ext uri="{BB962C8B-B14F-4D97-AF65-F5344CB8AC3E}">
        <p14:creationId xmlns:p14="http://schemas.microsoft.com/office/powerpoint/2010/main" val="1294235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4</a:t>
            </a:fld>
            <a:endParaRPr lang="cs-CZ" altLang="en-US"/>
          </a:p>
        </p:txBody>
      </p:sp>
    </p:spTree>
    <p:extLst>
      <p:ext uri="{BB962C8B-B14F-4D97-AF65-F5344CB8AC3E}">
        <p14:creationId xmlns:p14="http://schemas.microsoft.com/office/powerpoint/2010/main" val="2557828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5</a:t>
            </a:fld>
            <a:endParaRPr lang="cs-CZ" altLang="en-US"/>
          </a:p>
        </p:txBody>
      </p:sp>
    </p:spTree>
    <p:extLst>
      <p:ext uri="{BB962C8B-B14F-4D97-AF65-F5344CB8AC3E}">
        <p14:creationId xmlns:p14="http://schemas.microsoft.com/office/powerpoint/2010/main" val="2688105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On</a:t>
            </a:r>
            <a:r>
              <a:rPr lang="en-US" baseline="0" dirty="0"/>
              <a:t> a greenfield site </a:t>
            </a:r>
            <a:r>
              <a:rPr lang="cs-CZ" baseline="0" dirty="0"/>
              <a:t>= </a:t>
            </a:r>
            <a:r>
              <a:rPr lang="cs-CZ" baseline="0" dirty="0" err="1"/>
              <a:t>from</a:t>
            </a:r>
            <a:r>
              <a:rPr lang="cs-CZ" baseline="0" dirty="0"/>
              <a:t> </a:t>
            </a:r>
            <a:r>
              <a:rPr lang="cs-CZ" baseline="0" dirty="0" err="1"/>
              <a:t>scratch</a:t>
            </a:r>
            <a:endParaRPr lang="en-US" dirty="0"/>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6</a:t>
            </a:fld>
            <a:endParaRPr lang="cs-CZ" altLang="en-US"/>
          </a:p>
        </p:txBody>
      </p:sp>
    </p:spTree>
    <p:extLst>
      <p:ext uri="{BB962C8B-B14F-4D97-AF65-F5344CB8AC3E}">
        <p14:creationId xmlns:p14="http://schemas.microsoft.com/office/powerpoint/2010/main" val="4198148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7</a:t>
            </a:fld>
            <a:endParaRPr lang="cs-CZ" altLang="en-US"/>
          </a:p>
        </p:txBody>
      </p:sp>
    </p:spTree>
    <p:extLst>
      <p:ext uri="{BB962C8B-B14F-4D97-AF65-F5344CB8AC3E}">
        <p14:creationId xmlns:p14="http://schemas.microsoft.com/office/powerpoint/2010/main" val="2721474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8</a:t>
            </a:fld>
            <a:endParaRPr lang="cs-CZ" altLang="en-US"/>
          </a:p>
        </p:txBody>
      </p:sp>
    </p:spTree>
    <p:extLst>
      <p:ext uri="{BB962C8B-B14F-4D97-AF65-F5344CB8AC3E}">
        <p14:creationId xmlns:p14="http://schemas.microsoft.com/office/powerpoint/2010/main" val="1250565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9</a:t>
            </a:fld>
            <a:endParaRPr lang="cs-CZ" altLang="en-US"/>
          </a:p>
        </p:txBody>
      </p:sp>
    </p:spTree>
    <p:extLst>
      <p:ext uri="{BB962C8B-B14F-4D97-AF65-F5344CB8AC3E}">
        <p14:creationId xmlns:p14="http://schemas.microsoft.com/office/powerpoint/2010/main" val="1071692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2.xml"/><Relationship Id="rId4" Type="http://schemas.openxmlformats.org/officeDocument/2006/relationships/image" Target="../media/image6.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2930" name="Rectangle 2"/>
          <p:cNvSpPr>
            <a:spLocks noGrp="1" noChangeArrowheads="1"/>
          </p:cNvSpPr>
          <p:nvPr>
            <p:ph type="ctrTitle"/>
          </p:nvPr>
        </p:nvSpPr>
        <p:spPr>
          <a:xfrm>
            <a:off x="2706688" y="2708275"/>
            <a:ext cx="5969000" cy="3457575"/>
          </a:xfrm>
        </p:spPr>
        <p:txBody>
          <a:bodyPr bIns="1080000" anchor="ctr"/>
          <a:lstStyle>
            <a:lvl1pPr>
              <a:defRPr sz="3600"/>
            </a:lvl1pPr>
          </a:lstStyle>
          <a:p>
            <a:pPr lvl="0"/>
            <a:r>
              <a:rPr lang="cs-CZ" altLang="en-US" noProof="0"/>
              <a:t>Klepnutím lze upravit styl předlohy nadpisů.</a:t>
            </a:r>
          </a:p>
        </p:txBody>
      </p:sp>
      <p:sp>
        <p:nvSpPr>
          <p:cNvPr id="252931" name="Rectangle 3"/>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pPr lvl="0"/>
            <a:r>
              <a:rPr lang="cs-CZ" altLang="en-US" noProof="0"/>
              <a:t>Klepnutím lze upravit styl předlohy podnadpisů.</a:t>
            </a:r>
          </a:p>
        </p:txBody>
      </p:sp>
      <p:sp>
        <p:nvSpPr>
          <p:cNvPr id="252932" name="Rectangle 4"/>
          <p:cNvSpPr>
            <a:spLocks noGrp="1" noChangeArrowheads="1"/>
          </p:cNvSpPr>
          <p:nvPr>
            <p:ph type="ftr" sz="quarter" idx="3"/>
          </p:nvPr>
        </p:nvSpPr>
        <p:spPr>
          <a:xfrm>
            <a:off x="2706688" y="6442075"/>
            <a:ext cx="4673600" cy="279400"/>
          </a:xfrm>
        </p:spPr>
        <p:txBody>
          <a:bodyPr/>
          <a:lstStyle>
            <a:lvl1pPr>
              <a:defRPr/>
            </a:lvl1pPr>
          </a:lstStyle>
          <a:p>
            <a:r>
              <a:rPr lang="cs-CZ" altLang="en-US"/>
              <a:t>Zápatí prezentace</a:t>
            </a:r>
          </a:p>
        </p:txBody>
      </p:sp>
      <p:sp>
        <p:nvSpPr>
          <p:cNvPr id="252933" name="Rectangle 5"/>
          <p:cNvSpPr>
            <a:spLocks noGrp="1" noChangeArrowheads="1"/>
          </p:cNvSpPr>
          <p:nvPr>
            <p:ph type="sldNum" sz="quarter" idx="4"/>
          </p:nvPr>
        </p:nvSpPr>
        <p:spPr>
          <a:xfrm>
            <a:off x="7812088" y="6442075"/>
            <a:ext cx="874712" cy="279400"/>
          </a:xfrm>
        </p:spPr>
        <p:txBody>
          <a:bodyPr/>
          <a:lstStyle>
            <a:lvl1pPr>
              <a:defRPr/>
            </a:lvl1pPr>
          </a:lstStyle>
          <a:p>
            <a:fld id="{8E38F52E-C1D4-4DAD-B819-16F7EDA052BD}" type="slidenum">
              <a:rPr lang="cs-CZ" altLang="en-US"/>
              <a:pPr/>
              <a:t>‹#›</a:t>
            </a:fld>
            <a:endParaRPr lang="cs-CZ" altLang="en-US"/>
          </a:p>
        </p:txBody>
      </p:sp>
      <p:sp>
        <p:nvSpPr>
          <p:cNvPr id="252939" name="Rectangle 11"/>
          <p:cNvSpPr>
            <a:spLocks noChangeArrowheads="1"/>
          </p:cNvSpPr>
          <p:nvPr userDrawn="1"/>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52941" name="Picture 13"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252943" name="Picture 15"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extLst>
            <a:ext uri="{909E8E84-426E-40DD-AFC4-6F175D3DCCD1}">
              <a14:hiddenFill xmlns:a14="http://schemas.microsoft.com/office/drawing/2010/main">
                <a:solidFill>
                  <a:srgbClr val="FFFFFF"/>
                </a:solidFill>
              </a14:hiddenFill>
            </a:ext>
          </a:extLst>
        </p:spPr>
      </p:pic>
      <p:pic>
        <p:nvPicPr>
          <p:cNvPr id="252944" name="Picture 16" descr="N:\work\projekty\šablony\sablony\logoC.wmf"/>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8FA9F833-1838-4418-B52F-002C9505E877}" type="slidenum">
              <a:rPr lang="cs-CZ" altLang="en-US"/>
              <a:pPr/>
              <a:t>‹#›</a:t>
            </a:fld>
            <a:endParaRPr lang="cs-CZ" altLang="en-US"/>
          </a:p>
        </p:txBody>
      </p:sp>
    </p:spTree>
    <p:extLst>
      <p:ext uri="{BB962C8B-B14F-4D97-AF65-F5344CB8AC3E}">
        <p14:creationId xmlns:p14="http://schemas.microsoft.com/office/powerpoint/2010/main" val="4017646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a:t>Kliknutím lze upravit styl.</a:t>
            </a:r>
            <a:endParaRPr lang="en-US"/>
          </a:p>
        </p:txBody>
      </p:sp>
      <p:sp>
        <p:nvSpPr>
          <p:cNvPr id="3" name="Zástupný symbol pro svislý text 2"/>
          <p:cNvSpPr>
            <a:spLocks noGrp="1"/>
          </p:cNvSpPr>
          <p:nvPr>
            <p:ph type="body" orient="vert" idx="1"/>
          </p:nvPr>
        </p:nvSpPr>
        <p:spPr>
          <a:xfrm>
            <a:off x="898525" y="1125538"/>
            <a:ext cx="5689600" cy="500538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4EAF953D-913D-4BD3-BEA5-41747E5B3B09}" type="slidenum">
              <a:rPr lang="cs-CZ" altLang="en-US"/>
              <a:pPr/>
              <a:t>‹#›</a:t>
            </a:fld>
            <a:endParaRPr lang="cs-CZ" altLang="en-US"/>
          </a:p>
        </p:txBody>
      </p:sp>
    </p:spTree>
    <p:extLst>
      <p:ext uri="{BB962C8B-B14F-4D97-AF65-F5344CB8AC3E}">
        <p14:creationId xmlns:p14="http://schemas.microsoft.com/office/powerpoint/2010/main" val="1848222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6688" y="2709863"/>
            <a:ext cx="5969000" cy="3455987"/>
          </a:xfrm>
        </p:spPr>
        <p:txBody>
          <a:bodyPr bIns="1080000" anchor="ctr"/>
          <a:lstStyle>
            <a:lvl1pPr>
              <a:defRPr sz="3400"/>
            </a:lvl1pPr>
          </a:lstStyle>
          <a:p>
            <a:pPr lvl="0"/>
            <a:r>
              <a:rPr lang="cs-CZ" altLang="en-US" noProof="0"/>
              <a:t>Klepnutím lze upravit styl předlohy nadpisů.</a:t>
            </a:r>
          </a:p>
        </p:txBody>
      </p:sp>
      <p:sp>
        <p:nvSpPr>
          <p:cNvPr id="251909" name="Rectangle 5"/>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pPr lvl="0"/>
            <a:r>
              <a:rPr lang="cs-CZ" altLang="en-US" noProof="0"/>
              <a:t>Klepnutím lze upravit styl předlohy podnadpisů.</a:t>
            </a:r>
          </a:p>
        </p:txBody>
      </p:sp>
      <p:sp>
        <p:nvSpPr>
          <p:cNvPr id="251910" name="Rectangle 6"/>
          <p:cNvSpPr>
            <a:spLocks noGrp="1" noChangeArrowheads="1"/>
          </p:cNvSpPr>
          <p:nvPr>
            <p:ph type="ftr" sz="quarter" idx="3"/>
          </p:nvPr>
        </p:nvSpPr>
        <p:spPr>
          <a:xfrm>
            <a:off x="2706688" y="6442075"/>
            <a:ext cx="4960937" cy="279400"/>
          </a:xfrm>
        </p:spPr>
        <p:txBody>
          <a:bodyPr/>
          <a:lstStyle>
            <a:lvl1pPr>
              <a:defRPr/>
            </a:lvl1pPr>
          </a:lstStyle>
          <a:p>
            <a:r>
              <a:rPr lang="cs-CZ" altLang="en-US"/>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60BA0D1B-D530-47A6-86D2-C4E8312B7F50}" type="slidenum">
              <a:rPr lang="cs-CZ" altLang="en-US"/>
              <a:pPr/>
              <a:t>‹#›</a:t>
            </a:fld>
            <a:endParaRPr lang="cs-CZ" altLang="en-US"/>
          </a:p>
        </p:txBody>
      </p:sp>
      <p:sp>
        <p:nvSpPr>
          <p:cNvPr id="251918" name="Rectangle 14"/>
          <p:cNvSpPr>
            <a:spLocks noChangeArrowheads="1"/>
          </p:cNvSpPr>
          <p:nvPr userDrawn="1"/>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51919" name="Picture 15"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251921" name="Picture 17"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extLst>
            <a:ext uri="{909E8E84-426E-40DD-AFC4-6F175D3DCCD1}">
              <a14:hiddenFill xmlns:a14="http://schemas.microsoft.com/office/drawing/2010/main">
                <a:solidFill>
                  <a:srgbClr val="FFFFFF"/>
                </a:solidFill>
              </a14:hiddenFill>
            </a:ext>
          </a:extLst>
        </p:spPr>
      </p:pic>
      <p:pic>
        <p:nvPicPr>
          <p:cNvPr id="251922" name="Picture 18" descr="N:\work\projekty\šablony\sablony\logoC.wmf"/>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E48C2680-95EF-4EC2-8DAD-FE4CEEF514E5}" type="slidenum">
              <a:rPr lang="cs-CZ" altLang="en-US"/>
              <a:pPr/>
              <a:t>‹#›</a:t>
            </a:fld>
            <a:endParaRPr lang="cs-CZ" altLang="en-US"/>
          </a:p>
        </p:txBody>
      </p:sp>
    </p:spTree>
    <p:extLst>
      <p:ext uri="{BB962C8B-B14F-4D97-AF65-F5344CB8AC3E}">
        <p14:creationId xmlns:p14="http://schemas.microsoft.com/office/powerpoint/2010/main" val="876785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032D88E9-B5BA-49BC-AD5B-248F48806007}" type="slidenum">
              <a:rPr lang="cs-CZ" altLang="en-US"/>
              <a:pPr/>
              <a:t>‹#›</a:t>
            </a:fld>
            <a:endParaRPr lang="cs-CZ" altLang="en-US"/>
          </a:p>
        </p:txBody>
      </p:sp>
    </p:spTree>
    <p:extLst>
      <p:ext uri="{BB962C8B-B14F-4D97-AF65-F5344CB8AC3E}">
        <p14:creationId xmlns:p14="http://schemas.microsoft.com/office/powerpoint/2010/main" val="34255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E9441141-ECBC-420D-822D-0DCFA502C99C}" type="slidenum">
              <a:rPr lang="cs-CZ" altLang="en-US"/>
              <a:pPr/>
              <a:t>‹#›</a:t>
            </a:fld>
            <a:endParaRPr lang="cs-CZ" altLang="en-US"/>
          </a:p>
        </p:txBody>
      </p:sp>
    </p:spTree>
    <p:extLst>
      <p:ext uri="{BB962C8B-B14F-4D97-AF65-F5344CB8AC3E}">
        <p14:creationId xmlns:p14="http://schemas.microsoft.com/office/powerpoint/2010/main" val="40431569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cs-CZ" altLang="en-US"/>
              <a:t>Zápatí prezentace</a:t>
            </a:r>
          </a:p>
        </p:txBody>
      </p:sp>
      <p:sp>
        <p:nvSpPr>
          <p:cNvPr id="8" name="Zástupný symbol pro číslo snímku 7"/>
          <p:cNvSpPr>
            <a:spLocks noGrp="1"/>
          </p:cNvSpPr>
          <p:nvPr>
            <p:ph type="sldNum" sz="quarter" idx="11"/>
          </p:nvPr>
        </p:nvSpPr>
        <p:spPr/>
        <p:txBody>
          <a:bodyPr/>
          <a:lstStyle>
            <a:lvl1pPr>
              <a:defRPr/>
            </a:lvl1pPr>
          </a:lstStyle>
          <a:p>
            <a:fld id="{CBCDD810-B697-4306-9676-7675AE406111}" type="slidenum">
              <a:rPr lang="cs-CZ" altLang="en-US"/>
              <a:pPr/>
              <a:t>‹#›</a:t>
            </a:fld>
            <a:endParaRPr lang="cs-CZ" altLang="en-US"/>
          </a:p>
        </p:txBody>
      </p:sp>
    </p:spTree>
    <p:extLst>
      <p:ext uri="{BB962C8B-B14F-4D97-AF65-F5344CB8AC3E}">
        <p14:creationId xmlns:p14="http://schemas.microsoft.com/office/powerpoint/2010/main" val="31740957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cs-CZ" altLang="en-US"/>
              <a:t>Zápatí prezentace</a:t>
            </a:r>
          </a:p>
        </p:txBody>
      </p:sp>
      <p:sp>
        <p:nvSpPr>
          <p:cNvPr id="4" name="Zástupný symbol pro číslo snímku 3"/>
          <p:cNvSpPr>
            <a:spLocks noGrp="1"/>
          </p:cNvSpPr>
          <p:nvPr>
            <p:ph type="sldNum" sz="quarter" idx="11"/>
          </p:nvPr>
        </p:nvSpPr>
        <p:spPr/>
        <p:txBody>
          <a:bodyPr/>
          <a:lstStyle>
            <a:lvl1pPr>
              <a:defRPr/>
            </a:lvl1pPr>
          </a:lstStyle>
          <a:p>
            <a:fld id="{88B6F9BD-B01F-4FC1-A6C8-BB9F9BEEC821}" type="slidenum">
              <a:rPr lang="cs-CZ" altLang="en-US"/>
              <a:pPr/>
              <a:t>‹#›</a:t>
            </a:fld>
            <a:endParaRPr lang="cs-CZ" altLang="en-US"/>
          </a:p>
        </p:txBody>
      </p:sp>
    </p:spTree>
    <p:extLst>
      <p:ext uri="{BB962C8B-B14F-4D97-AF65-F5344CB8AC3E}">
        <p14:creationId xmlns:p14="http://schemas.microsoft.com/office/powerpoint/2010/main" val="8257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en-US"/>
              <a:t>Zápatí prezentace</a:t>
            </a:r>
          </a:p>
        </p:txBody>
      </p:sp>
      <p:sp>
        <p:nvSpPr>
          <p:cNvPr id="3" name="Zástupný symbol pro číslo snímku 2"/>
          <p:cNvSpPr>
            <a:spLocks noGrp="1"/>
          </p:cNvSpPr>
          <p:nvPr>
            <p:ph type="sldNum" sz="quarter" idx="11"/>
          </p:nvPr>
        </p:nvSpPr>
        <p:spPr/>
        <p:txBody>
          <a:bodyPr/>
          <a:lstStyle>
            <a:lvl1pPr>
              <a:defRPr/>
            </a:lvl1pPr>
          </a:lstStyle>
          <a:p>
            <a:fld id="{1880D005-EFCE-47F2-8322-7C66E8FE0BC6}" type="slidenum">
              <a:rPr lang="cs-CZ" altLang="en-US"/>
              <a:pPr/>
              <a:t>‹#›</a:t>
            </a:fld>
            <a:endParaRPr lang="cs-CZ" altLang="en-US"/>
          </a:p>
        </p:txBody>
      </p:sp>
    </p:spTree>
    <p:extLst>
      <p:ext uri="{BB962C8B-B14F-4D97-AF65-F5344CB8AC3E}">
        <p14:creationId xmlns:p14="http://schemas.microsoft.com/office/powerpoint/2010/main" val="6177786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ECBF0D6F-17E8-4A31-85BD-23E0470224BC}" type="slidenum">
              <a:rPr lang="cs-CZ" altLang="en-US"/>
              <a:pPr/>
              <a:t>‹#›</a:t>
            </a:fld>
            <a:endParaRPr lang="cs-CZ" altLang="en-US"/>
          </a:p>
        </p:txBody>
      </p:sp>
    </p:spTree>
    <p:extLst>
      <p:ext uri="{BB962C8B-B14F-4D97-AF65-F5344CB8AC3E}">
        <p14:creationId xmlns:p14="http://schemas.microsoft.com/office/powerpoint/2010/main" val="216789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9D99F55C-5380-4091-BA0C-3D89742005B4}" type="slidenum">
              <a:rPr lang="cs-CZ" altLang="en-US"/>
              <a:pPr/>
              <a:t>‹#›</a:t>
            </a:fld>
            <a:endParaRPr lang="cs-CZ" altLang="en-US"/>
          </a:p>
        </p:txBody>
      </p:sp>
    </p:spTree>
    <p:extLst>
      <p:ext uri="{BB962C8B-B14F-4D97-AF65-F5344CB8AC3E}">
        <p14:creationId xmlns:p14="http://schemas.microsoft.com/office/powerpoint/2010/main" val="3499627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26480BF2-84BD-4E28-A993-1D88AB30E4C8}" type="slidenum">
              <a:rPr lang="cs-CZ" altLang="en-US"/>
              <a:pPr/>
              <a:t>‹#›</a:t>
            </a:fld>
            <a:endParaRPr lang="cs-CZ" altLang="en-US"/>
          </a:p>
        </p:txBody>
      </p:sp>
    </p:spTree>
    <p:extLst>
      <p:ext uri="{BB962C8B-B14F-4D97-AF65-F5344CB8AC3E}">
        <p14:creationId xmlns:p14="http://schemas.microsoft.com/office/powerpoint/2010/main" val="39179629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B932C3D9-33CC-4400-9C86-CED6FC2472EA}" type="slidenum">
              <a:rPr lang="cs-CZ" altLang="en-US"/>
              <a:pPr/>
              <a:t>‹#›</a:t>
            </a:fld>
            <a:endParaRPr lang="cs-CZ" altLang="en-US"/>
          </a:p>
        </p:txBody>
      </p:sp>
    </p:spTree>
    <p:extLst>
      <p:ext uri="{BB962C8B-B14F-4D97-AF65-F5344CB8AC3E}">
        <p14:creationId xmlns:p14="http://schemas.microsoft.com/office/powerpoint/2010/main" val="8144956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a:t>Kliknutím lze upravit styl.</a:t>
            </a:r>
            <a:endParaRPr lang="en-US"/>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5C5991CD-133E-4A77-AF06-06AA88999619}" type="slidenum">
              <a:rPr lang="cs-CZ" altLang="en-US"/>
              <a:pPr/>
              <a:t>‹#›</a:t>
            </a:fld>
            <a:endParaRPr lang="cs-CZ" altLang="en-US"/>
          </a:p>
        </p:txBody>
      </p:sp>
    </p:spTree>
    <p:extLst>
      <p:ext uri="{BB962C8B-B14F-4D97-AF65-F5344CB8AC3E}">
        <p14:creationId xmlns:p14="http://schemas.microsoft.com/office/powerpoint/2010/main" val="4263768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C0A0AB48-71B0-48D0-ABBF-704F3AAE4899}" type="slidenum">
              <a:rPr lang="cs-CZ" altLang="en-US"/>
              <a:pPr/>
              <a:t>‹#›</a:t>
            </a:fld>
            <a:endParaRPr lang="cs-CZ" altLang="en-US"/>
          </a:p>
        </p:txBody>
      </p:sp>
    </p:spTree>
    <p:extLst>
      <p:ext uri="{BB962C8B-B14F-4D97-AF65-F5344CB8AC3E}">
        <p14:creationId xmlns:p14="http://schemas.microsoft.com/office/powerpoint/2010/main" val="25427962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BE06E461-E3F1-4884-86AB-1AF5CE59DB48}" type="slidenum">
              <a:rPr lang="cs-CZ" altLang="en-US"/>
              <a:pPr/>
              <a:t>‹#›</a:t>
            </a:fld>
            <a:endParaRPr lang="cs-CZ" altLang="en-US"/>
          </a:p>
        </p:txBody>
      </p:sp>
    </p:spTree>
    <p:extLst>
      <p:ext uri="{BB962C8B-B14F-4D97-AF65-F5344CB8AC3E}">
        <p14:creationId xmlns:p14="http://schemas.microsoft.com/office/powerpoint/2010/main" val="11635596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963F21C6-F2F8-4A29-97EB-D158EB5A83F9}" type="slidenum">
              <a:rPr lang="cs-CZ" altLang="en-US"/>
              <a:pPr/>
              <a:t>‹#›</a:t>
            </a:fld>
            <a:endParaRPr lang="cs-CZ" altLang="en-US"/>
          </a:p>
        </p:txBody>
      </p:sp>
    </p:spTree>
    <p:extLst>
      <p:ext uri="{BB962C8B-B14F-4D97-AF65-F5344CB8AC3E}">
        <p14:creationId xmlns:p14="http://schemas.microsoft.com/office/powerpoint/2010/main" val="1536529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sz="half" idx="1"/>
          </p:nvPr>
        </p:nvSpPr>
        <p:spPr>
          <a:xfrm>
            <a:off x="2706688" y="6858000"/>
            <a:ext cx="3141662"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6000750" y="6858000"/>
            <a:ext cx="3143250"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36F97627-77FE-4530-A324-D05D91888B75}" type="slidenum">
              <a:rPr lang="cs-CZ" altLang="en-US"/>
              <a:pPr/>
              <a:t>‹#›</a:t>
            </a:fld>
            <a:endParaRPr lang="cs-CZ" altLang="en-US"/>
          </a:p>
        </p:txBody>
      </p:sp>
    </p:spTree>
    <p:extLst>
      <p:ext uri="{BB962C8B-B14F-4D97-AF65-F5344CB8AC3E}">
        <p14:creationId xmlns:p14="http://schemas.microsoft.com/office/powerpoint/2010/main" val="42587443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cs-CZ" altLang="en-US"/>
              <a:t>Zápatí prezentace</a:t>
            </a:r>
          </a:p>
        </p:txBody>
      </p:sp>
      <p:sp>
        <p:nvSpPr>
          <p:cNvPr id="8" name="Zástupný symbol pro číslo snímku 7"/>
          <p:cNvSpPr>
            <a:spLocks noGrp="1"/>
          </p:cNvSpPr>
          <p:nvPr>
            <p:ph type="sldNum" sz="quarter" idx="11"/>
          </p:nvPr>
        </p:nvSpPr>
        <p:spPr/>
        <p:txBody>
          <a:bodyPr/>
          <a:lstStyle>
            <a:lvl1pPr>
              <a:defRPr/>
            </a:lvl1pPr>
          </a:lstStyle>
          <a:p>
            <a:fld id="{CCEA3CBD-C317-450B-9CB6-E15A021FFE70}" type="slidenum">
              <a:rPr lang="cs-CZ" altLang="en-US"/>
              <a:pPr/>
              <a:t>‹#›</a:t>
            </a:fld>
            <a:endParaRPr lang="cs-CZ" altLang="en-US"/>
          </a:p>
        </p:txBody>
      </p:sp>
    </p:spTree>
    <p:extLst>
      <p:ext uri="{BB962C8B-B14F-4D97-AF65-F5344CB8AC3E}">
        <p14:creationId xmlns:p14="http://schemas.microsoft.com/office/powerpoint/2010/main" val="12743717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cs-CZ" altLang="en-US"/>
              <a:t>Zápatí prezentace</a:t>
            </a:r>
          </a:p>
        </p:txBody>
      </p:sp>
      <p:sp>
        <p:nvSpPr>
          <p:cNvPr id="4" name="Zástupný symbol pro číslo snímku 3"/>
          <p:cNvSpPr>
            <a:spLocks noGrp="1"/>
          </p:cNvSpPr>
          <p:nvPr>
            <p:ph type="sldNum" sz="quarter" idx="11"/>
          </p:nvPr>
        </p:nvSpPr>
        <p:spPr/>
        <p:txBody>
          <a:bodyPr/>
          <a:lstStyle>
            <a:lvl1pPr>
              <a:defRPr/>
            </a:lvl1pPr>
          </a:lstStyle>
          <a:p>
            <a:fld id="{68FDCAFA-94F8-4CAE-8A27-960438F9FA3D}" type="slidenum">
              <a:rPr lang="cs-CZ" altLang="en-US"/>
              <a:pPr/>
              <a:t>‹#›</a:t>
            </a:fld>
            <a:endParaRPr lang="cs-CZ" altLang="en-US"/>
          </a:p>
        </p:txBody>
      </p:sp>
    </p:spTree>
    <p:extLst>
      <p:ext uri="{BB962C8B-B14F-4D97-AF65-F5344CB8AC3E}">
        <p14:creationId xmlns:p14="http://schemas.microsoft.com/office/powerpoint/2010/main" val="15418147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en-US"/>
              <a:t>Zápatí prezentace</a:t>
            </a:r>
          </a:p>
        </p:txBody>
      </p:sp>
      <p:sp>
        <p:nvSpPr>
          <p:cNvPr id="3" name="Zástupný symbol pro číslo snímku 2"/>
          <p:cNvSpPr>
            <a:spLocks noGrp="1"/>
          </p:cNvSpPr>
          <p:nvPr>
            <p:ph type="sldNum" sz="quarter" idx="11"/>
          </p:nvPr>
        </p:nvSpPr>
        <p:spPr/>
        <p:txBody>
          <a:bodyPr/>
          <a:lstStyle>
            <a:lvl1pPr>
              <a:defRPr/>
            </a:lvl1pPr>
          </a:lstStyle>
          <a:p>
            <a:fld id="{D080F793-3D00-4B6A-8984-739B4BF1C52A}" type="slidenum">
              <a:rPr lang="cs-CZ" altLang="en-US"/>
              <a:pPr/>
              <a:t>‹#›</a:t>
            </a:fld>
            <a:endParaRPr lang="cs-CZ" altLang="en-US"/>
          </a:p>
        </p:txBody>
      </p:sp>
    </p:spTree>
    <p:extLst>
      <p:ext uri="{BB962C8B-B14F-4D97-AF65-F5344CB8AC3E}">
        <p14:creationId xmlns:p14="http://schemas.microsoft.com/office/powerpoint/2010/main" val="3438577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4FE311EF-28BC-4250-9ACC-0DE269231F22}" type="slidenum">
              <a:rPr lang="cs-CZ" altLang="en-US"/>
              <a:pPr/>
              <a:t>‹#›</a:t>
            </a:fld>
            <a:endParaRPr lang="cs-CZ" altLang="en-US"/>
          </a:p>
        </p:txBody>
      </p:sp>
    </p:spTree>
    <p:extLst>
      <p:ext uri="{BB962C8B-B14F-4D97-AF65-F5344CB8AC3E}">
        <p14:creationId xmlns:p14="http://schemas.microsoft.com/office/powerpoint/2010/main" val="13904281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97903F87-7C05-414C-8C3D-E83141FDAF5B}" type="slidenum">
              <a:rPr lang="cs-CZ" altLang="en-US"/>
              <a:pPr/>
              <a:t>‹#›</a:t>
            </a:fld>
            <a:endParaRPr lang="cs-CZ" altLang="en-US"/>
          </a:p>
        </p:txBody>
      </p:sp>
    </p:spTree>
    <p:extLst>
      <p:ext uri="{BB962C8B-B14F-4D97-AF65-F5344CB8AC3E}">
        <p14:creationId xmlns:p14="http://schemas.microsoft.com/office/powerpoint/2010/main" val="24637575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794E1029-FDAE-4B01-804F-4C8530133AB2}" type="slidenum">
              <a:rPr lang="cs-CZ" altLang="en-US"/>
              <a:pPr/>
              <a:t>‹#›</a:t>
            </a:fld>
            <a:endParaRPr lang="cs-CZ" altLang="en-US"/>
          </a:p>
        </p:txBody>
      </p:sp>
    </p:spTree>
    <p:extLst>
      <p:ext uri="{BB962C8B-B14F-4D97-AF65-F5344CB8AC3E}">
        <p14:creationId xmlns:p14="http://schemas.microsoft.com/office/powerpoint/2010/main" val="34055613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63DE0A67-6E82-46F3-ABC9-8AC67D6E7D7F}" type="slidenum">
              <a:rPr lang="cs-CZ" altLang="en-US"/>
              <a:pPr/>
              <a:t>‹#›</a:t>
            </a:fld>
            <a:endParaRPr lang="cs-CZ" altLang="en-US"/>
          </a:p>
        </p:txBody>
      </p:sp>
    </p:spTree>
    <p:extLst>
      <p:ext uri="{BB962C8B-B14F-4D97-AF65-F5344CB8AC3E}">
        <p14:creationId xmlns:p14="http://schemas.microsoft.com/office/powerpoint/2010/main" val="32906629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35863" y="2708275"/>
            <a:ext cx="1608137" cy="4541838"/>
          </a:xfrm>
        </p:spPr>
        <p:txBody>
          <a:bodyPr vert="eaVert"/>
          <a:lstStyle/>
          <a:p>
            <a:r>
              <a:rPr lang="cs-CZ"/>
              <a:t>Kliknutím lze upravit styl.</a:t>
            </a:r>
            <a:endParaRPr lang="en-US"/>
          </a:p>
        </p:txBody>
      </p:sp>
      <p:sp>
        <p:nvSpPr>
          <p:cNvPr id="3" name="Zástupný symbol pro svislý text 2"/>
          <p:cNvSpPr>
            <a:spLocks noGrp="1"/>
          </p:cNvSpPr>
          <p:nvPr>
            <p:ph type="body" orient="vert" idx="1"/>
          </p:nvPr>
        </p:nvSpPr>
        <p:spPr>
          <a:xfrm>
            <a:off x="2706688" y="2708275"/>
            <a:ext cx="4676775" cy="454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48EF922B-9D20-4E66-A29C-589E9CF27864}" type="slidenum">
              <a:rPr lang="cs-CZ" altLang="en-US"/>
              <a:pPr/>
              <a:t>‹#›</a:t>
            </a:fld>
            <a:endParaRPr lang="cs-CZ" altLang="en-US"/>
          </a:p>
        </p:txBody>
      </p:sp>
    </p:spTree>
    <p:extLst>
      <p:ext uri="{BB962C8B-B14F-4D97-AF65-F5344CB8AC3E}">
        <p14:creationId xmlns:p14="http://schemas.microsoft.com/office/powerpoint/2010/main" val="14021349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US"/>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9F54FA0E-4FAF-45F1-8D91-FBAF6563E1B1}" type="slidenum">
              <a:rPr lang="cs-CZ" altLang="en-US"/>
              <a:pPr/>
              <a:t>‹#›</a:t>
            </a:fld>
            <a:endParaRPr lang="cs-CZ" altLang="en-US"/>
          </a:p>
        </p:txBody>
      </p:sp>
    </p:spTree>
    <p:extLst>
      <p:ext uri="{BB962C8B-B14F-4D97-AF65-F5344CB8AC3E}">
        <p14:creationId xmlns:p14="http://schemas.microsoft.com/office/powerpoint/2010/main" val="17055829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6A842416-10BB-4BF6-8D3C-15381CFF291D}" type="slidenum">
              <a:rPr lang="cs-CZ" altLang="en-US"/>
              <a:pPr/>
              <a:t>‹#›</a:t>
            </a:fld>
            <a:endParaRPr lang="cs-CZ" altLang="en-US"/>
          </a:p>
        </p:txBody>
      </p:sp>
    </p:spTree>
    <p:extLst>
      <p:ext uri="{BB962C8B-B14F-4D97-AF65-F5344CB8AC3E}">
        <p14:creationId xmlns:p14="http://schemas.microsoft.com/office/powerpoint/2010/main" val="18229791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US"/>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5DCEBD6D-68EF-4BAC-8052-936F7A1F9BE5}" type="slidenum">
              <a:rPr lang="cs-CZ" altLang="en-US"/>
              <a:pPr/>
              <a:t>‹#›</a:t>
            </a:fld>
            <a:endParaRPr lang="cs-CZ" altLang="en-US"/>
          </a:p>
        </p:txBody>
      </p:sp>
    </p:spTree>
    <p:extLst>
      <p:ext uri="{BB962C8B-B14F-4D97-AF65-F5344CB8AC3E}">
        <p14:creationId xmlns:p14="http://schemas.microsoft.com/office/powerpoint/2010/main" val="34377288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C6C22C25-DE9C-4511-A536-10DF68D7FFEB}" type="slidenum">
              <a:rPr lang="cs-CZ" altLang="en-US"/>
              <a:pPr/>
              <a:t>‹#›</a:t>
            </a:fld>
            <a:endParaRPr lang="cs-CZ" altLang="en-US"/>
          </a:p>
        </p:txBody>
      </p:sp>
    </p:spTree>
    <p:extLst>
      <p:ext uri="{BB962C8B-B14F-4D97-AF65-F5344CB8AC3E}">
        <p14:creationId xmlns:p14="http://schemas.microsoft.com/office/powerpoint/2010/main" val="22148267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endParaRPr lang="en-US"/>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cs-CZ" altLang="en-US"/>
              <a:t>Zápatí prezentace</a:t>
            </a:r>
          </a:p>
        </p:txBody>
      </p:sp>
      <p:sp>
        <p:nvSpPr>
          <p:cNvPr id="8" name="Zástupný symbol pro číslo snímku 7"/>
          <p:cNvSpPr>
            <a:spLocks noGrp="1"/>
          </p:cNvSpPr>
          <p:nvPr>
            <p:ph type="sldNum" sz="quarter" idx="11"/>
          </p:nvPr>
        </p:nvSpPr>
        <p:spPr/>
        <p:txBody>
          <a:bodyPr/>
          <a:lstStyle>
            <a:lvl1pPr>
              <a:defRPr/>
            </a:lvl1pPr>
          </a:lstStyle>
          <a:p>
            <a:fld id="{8DC7B534-1608-4D5E-B4F1-23CBE94B9AC7}" type="slidenum">
              <a:rPr lang="cs-CZ" altLang="en-US"/>
              <a:pPr/>
              <a:t>‹#›</a:t>
            </a:fld>
            <a:endParaRPr lang="cs-CZ" altLang="en-US"/>
          </a:p>
        </p:txBody>
      </p:sp>
    </p:spTree>
    <p:extLst>
      <p:ext uri="{BB962C8B-B14F-4D97-AF65-F5344CB8AC3E}">
        <p14:creationId xmlns:p14="http://schemas.microsoft.com/office/powerpoint/2010/main" val="20464695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cs-CZ" altLang="en-US"/>
              <a:t>Zápatí prezentace</a:t>
            </a:r>
          </a:p>
        </p:txBody>
      </p:sp>
      <p:sp>
        <p:nvSpPr>
          <p:cNvPr id="4" name="Zástupný symbol pro číslo snímku 3"/>
          <p:cNvSpPr>
            <a:spLocks noGrp="1"/>
          </p:cNvSpPr>
          <p:nvPr>
            <p:ph type="sldNum" sz="quarter" idx="11"/>
          </p:nvPr>
        </p:nvSpPr>
        <p:spPr/>
        <p:txBody>
          <a:bodyPr/>
          <a:lstStyle>
            <a:lvl1pPr>
              <a:defRPr/>
            </a:lvl1pPr>
          </a:lstStyle>
          <a:p>
            <a:fld id="{E6DEE6AA-9A13-45A1-AB50-85C90691AE1A}" type="slidenum">
              <a:rPr lang="cs-CZ" altLang="en-US"/>
              <a:pPr/>
              <a:t>‹#›</a:t>
            </a:fld>
            <a:endParaRPr lang="cs-CZ" altLang="en-US"/>
          </a:p>
        </p:txBody>
      </p:sp>
    </p:spTree>
    <p:extLst>
      <p:ext uri="{BB962C8B-B14F-4D97-AF65-F5344CB8AC3E}">
        <p14:creationId xmlns:p14="http://schemas.microsoft.com/office/powerpoint/2010/main" val="1469000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sz="half" idx="1"/>
          </p:nvPr>
        </p:nvSpPr>
        <p:spPr>
          <a:xfrm>
            <a:off x="898525"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860925" y="1773238"/>
            <a:ext cx="3811588"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2E82E055-5132-4DFB-BA80-21E1F9474BBF}" type="slidenum">
              <a:rPr lang="cs-CZ" altLang="en-US"/>
              <a:pPr/>
              <a:t>‹#›</a:t>
            </a:fld>
            <a:endParaRPr lang="cs-CZ" altLang="en-US"/>
          </a:p>
        </p:txBody>
      </p:sp>
    </p:spTree>
    <p:extLst>
      <p:ext uri="{BB962C8B-B14F-4D97-AF65-F5344CB8AC3E}">
        <p14:creationId xmlns:p14="http://schemas.microsoft.com/office/powerpoint/2010/main" val="5993599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en-US"/>
              <a:t>Zápatí prezentace</a:t>
            </a:r>
          </a:p>
        </p:txBody>
      </p:sp>
      <p:sp>
        <p:nvSpPr>
          <p:cNvPr id="3" name="Zástupný symbol pro číslo snímku 2"/>
          <p:cNvSpPr>
            <a:spLocks noGrp="1"/>
          </p:cNvSpPr>
          <p:nvPr>
            <p:ph type="sldNum" sz="quarter" idx="11"/>
          </p:nvPr>
        </p:nvSpPr>
        <p:spPr/>
        <p:txBody>
          <a:bodyPr/>
          <a:lstStyle>
            <a:lvl1pPr>
              <a:defRPr/>
            </a:lvl1pPr>
          </a:lstStyle>
          <a:p>
            <a:fld id="{80EE3B05-7268-44BB-AFC6-2B92AD36EB2D}" type="slidenum">
              <a:rPr lang="cs-CZ" altLang="en-US"/>
              <a:pPr/>
              <a:t>‹#›</a:t>
            </a:fld>
            <a:endParaRPr lang="cs-CZ" altLang="en-US"/>
          </a:p>
        </p:txBody>
      </p:sp>
    </p:spTree>
    <p:extLst>
      <p:ext uri="{BB962C8B-B14F-4D97-AF65-F5344CB8AC3E}">
        <p14:creationId xmlns:p14="http://schemas.microsoft.com/office/powerpoint/2010/main" val="32672761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US"/>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1259FD8F-C0D2-4B8D-A40B-FFE6BACAE55D}" type="slidenum">
              <a:rPr lang="cs-CZ" altLang="en-US"/>
              <a:pPr/>
              <a:t>‹#›</a:t>
            </a:fld>
            <a:endParaRPr lang="cs-CZ" altLang="en-US"/>
          </a:p>
        </p:txBody>
      </p:sp>
    </p:spTree>
    <p:extLst>
      <p:ext uri="{BB962C8B-B14F-4D97-AF65-F5344CB8AC3E}">
        <p14:creationId xmlns:p14="http://schemas.microsoft.com/office/powerpoint/2010/main" val="14868731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US"/>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F6324F77-5288-49F8-9BD7-8AE51852CD05}" type="slidenum">
              <a:rPr lang="cs-CZ" altLang="en-US"/>
              <a:pPr/>
              <a:t>‹#›</a:t>
            </a:fld>
            <a:endParaRPr lang="cs-CZ" altLang="en-US"/>
          </a:p>
        </p:txBody>
      </p:sp>
    </p:spTree>
    <p:extLst>
      <p:ext uri="{BB962C8B-B14F-4D97-AF65-F5344CB8AC3E}">
        <p14:creationId xmlns:p14="http://schemas.microsoft.com/office/powerpoint/2010/main" val="48118939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41635575-63EF-4717-B459-31FB038D99CB}" type="slidenum">
              <a:rPr lang="cs-CZ" altLang="en-US"/>
              <a:pPr/>
              <a:t>‹#›</a:t>
            </a:fld>
            <a:endParaRPr lang="cs-CZ" altLang="en-US"/>
          </a:p>
        </p:txBody>
      </p:sp>
    </p:spTree>
    <p:extLst>
      <p:ext uri="{BB962C8B-B14F-4D97-AF65-F5344CB8AC3E}">
        <p14:creationId xmlns:p14="http://schemas.microsoft.com/office/powerpoint/2010/main" val="22081137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565650"/>
          </a:xfrm>
        </p:spPr>
        <p:txBody>
          <a:bodyPr vert="eaVert"/>
          <a:lstStyle/>
          <a:p>
            <a:r>
              <a:rPr lang="cs-CZ"/>
              <a:t>Kliknutím lze upravit styl.</a:t>
            </a:r>
            <a:endParaRPr lang="en-US"/>
          </a:p>
        </p:txBody>
      </p:sp>
      <p:sp>
        <p:nvSpPr>
          <p:cNvPr id="3" name="Zástupný symbol pro svislý text 2"/>
          <p:cNvSpPr>
            <a:spLocks noGrp="1"/>
          </p:cNvSpPr>
          <p:nvPr>
            <p:ph type="body" orient="vert" idx="1"/>
          </p:nvPr>
        </p:nvSpPr>
        <p:spPr>
          <a:xfrm>
            <a:off x="457200" y="1600200"/>
            <a:ext cx="6019800" cy="4565650"/>
          </a:xfrm>
          <a:prstGeom prst="rect">
            <a:avLst/>
          </a:prstGeo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6F22C114-C258-4067-A8F6-779686C22F4F}" type="slidenum">
              <a:rPr lang="cs-CZ" altLang="en-US"/>
              <a:pPr/>
              <a:t>‹#›</a:t>
            </a:fld>
            <a:endParaRPr lang="cs-CZ" altLang="en-US"/>
          </a:p>
        </p:txBody>
      </p:sp>
    </p:spTree>
    <p:extLst>
      <p:ext uri="{BB962C8B-B14F-4D97-AF65-F5344CB8AC3E}">
        <p14:creationId xmlns:p14="http://schemas.microsoft.com/office/powerpoint/2010/main" val="3687665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cs-CZ" altLang="en-US"/>
              <a:t>Zápatí prezentace</a:t>
            </a:r>
          </a:p>
        </p:txBody>
      </p:sp>
      <p:sp>
        <p:nvSpPr>
          <p:cNvPr id="8" name="Zástupný symbol pro číslo snímku 7"/>
          <p:cNvSpPr>
            <a:spLocks noGrp="1"/>
          </p:cNvSpPr>
          <p:nvPr>
            <p:ph type="sldNum" sz="quarter" idx="11"/>
          </p:nvPr>
        </p:nvSpPr>
        <p:spPr/>
        <p:txBody>
          <a:bodyPr/>
          <a:lstStyle>
            <a:lvl1pPr>
              <a:defRPr/>
            </a:lvl1pPr>
          </a:lstStyle>
          <a:p>
            <a:fld id="{F99276C1-349E-4715-9382-C8C80DD8BF90}" type="slidenum">
              <a:rPr lang="cs-CZ" altLang="en-US"/>
              <a:pPr/>
              <a:t>‹#›</a:t>
            </a:fld>
            <a:endParaRPr lang="cs-CZ" altLang="en-US"/>
          </a:p>
        </p:txBody>
      </p:sp>
    </p:spTree>
    <p:extLst>
      <p:ext uri="{BB962C8B-B14F-4D97-AF65-F5344CB8AC3E}">
        <p14:creationId xmlns:p14="http://schemas.microsoft.com/office/powerpoint/2010/main" val="32177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cs-CZ" altLang="en-US"/>
              <a:t>Zápatí prezentace</a:t>
            </a:r>
          </a:p>
        </p:txBody>
      </p:sp>
      <p:sp>
        <p:nvSpPr>
          <p:cNvPr id="4" name="Zástupný symbol pro číslo snímku 3"/>
          <p:cNvSpPr>
            <a:spLocks noGrp="1"/>
          </p:cNvSpPr>
          <p:nvPr>
            <p:ph type="sldNum" sz="quarter" idx="11"/>
          </p:nvPr>
        </p:nvSpPr>
        <p:spPr/>
        <p:txBody>
          <a:bodyPr/>
          <a:lstStyle>
            <a:lvl1pPr>
              <a:defRPr/>
            </a:lvl1pPr>
          </a:lstStyle>
          <a:p>
            <a:fld id="{629C218D-F012-4E08-96F2-717A32CF1C9A}" type="slidenum">
              <a:rPr lang="cs-CZ" altLang="en-US"/>
              <a:pPr/>
              <a:t>‹#›</a:t>
            </a:fld>
            <a:endParaRPr lang="cs-CZ" altLang="en-US"/>
          </a:p>
        </p:txBody>
      </p:sp>
    </p:spTree>
    <p:extLst>
      <p:ext uri="{BB962C8B-B14F-4D97-AF65-F5344CB8AC3E}">
        <p14:creationId xmlns:p14="http://schemas.microsoft.com/office/powerpoint/2010/main" val="212638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en-US"/>
              <a:t>Zápatí prezentace</a:t>
            </a:r>
          </a:p>
        </p:txBody>
      </p:sp>
      <p:sp>
        <p:nvSpPr>
          <p:cNvPr id="3" name="Zástupný symbol pro číslo snímku 2"/>
          <p:cNvSpPr>
            <a:spLocks noGrp="1"/>
          </p:cNvSpPr>
          <p:nvPr>
            <p:ph type="sldNum" sz="quarter" idx="11"/>
          </p:nvPr>
        </p:nvSpPr>
        <p:spPr/>
        <p:txBody>
          <a:bodyPr/>
          <a:lstStyle>
            <a:lvl1pPr>
              <a:defRPr/>
            </a:lvl1pPr>
          </a:lstStyle>
          <a:p>
            <a:fld id="{A677240D-C5F0-48F5-AC09-6761E47D2267}" type="slidenum">
              <a:rPr lang="cs-CZ" altLang="en-US"/>
              <a:pPr/>
              <a:t>‹#›</a:t>
            </a:fld>
            <a:endParaRPr lang="cs-CZ" altLang="en-US"/>
          </a:p>
        </p:txBody>
      </p:sp>
    </p:spTree>
    <p:extLst>
      <p:ext uri="{BB962C8B-B14F-4D97-AF65-F5344CB8AC3E}">
        <p14:creationId xmlns:p14="http://schemas.microsoft.com/office/powerpoint/2010/main" val="3647687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78F5C318-FF76-4BD8-A44A-34FA6CE9576C}" type="slidenum">
              <a:rPr lang="cs-CZ" altLang="en-US"/>
              <a:pPr/>
              <a:t>‹#›</a:t>
            </a:fld>
            <a:endParaRPr lang="cs-CZ" altLang="en-US"/>
          </a:p>
        </p:txBody>
      </p:sp>
    </p:spTree>
    <p:extLst>
      <p:ext uri="{BB962C8B-B14F-4D97-AF65-F5344CB8AC3E}">
        <p14:creationId xmlns:p14="http://schemas.microsoft.com/office/powerpoint/2010/main" val="2488836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323F96B3-7AC2-4BB6-B85F-EFE3229B8F2F}" type="slidenum">
              <a:rPr lang="cs-CZ" altLang="en-US"/>
              <a:pPr/>
              <a:t>‹#›</a:t>
            </a:fld>
            <a:endParaRPr lang="cs-CZ" altLang="en-US"/>
          </a:p>
        </p:txBody>
      </p:sp>
    </p:spTree>
    <p:extLst>
      <p:ext uri="{BB962C8B-B14F-4D97-AF65-F5344CB8AC3E}">
        <p14:creationId xmlns:p14="http://schemas.microsoft.com/office/powerpoint/2010/main" val="1288897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7.emf"/><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4.emf"/><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8.emf"/><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s>
            <a:gs pos="100000">
              <a:srgbClr val="EAEAEA">
                <a:gamma/>
                <a:shade val="95686"/>
                <a:invGamma/>
              </a:srgbClr>
            </a:gs>
          </a:gsLst>
          <a:lin ang="2700000" scaled="1"/>
        </a:gradFill>
        <a:effectLst/>
      </p:bgPr>
    </p:bg>
    <p:spTree>
      <p:nvGrpSpPr>
        <p:cNvPr id="1" name=""/>
        <p:cNvGrpSpPr/>
        <p:nvPr/>
      </p:nvGrpSpPr>
      <p:grpSpPr>
        <a:xfrm>
          <a:off x="0" y="0"/>
          <a:ext cx="0" cy="0"/>
          <a:chOff x="0" y="0"/>
          <a:chExt cx="0" cy="0"/>
        </a:xfrm>
      </p:grpSpPr>
      <p:sp>
        <p:nvSpPr>
          <p:cNvPr id="4124" name="Rectangle 28"/>
          <p:cNvSpPr>
            <a:spLocks noChangeArrowheads="1"/>
          </p:cNvSpPr>
          <p:nvPr userDrawn="1"/>
        </p:nvSpPr>
        <p:spPr bwMode="auto">
          <a:xfrm>
            <a:off x="0" y="-6350"/>
            <a:ext cx="9144000" cy="81280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7"/>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a:t>Klepnutím lze upravit styl předlohy nadpisů.</a:t>
            </a:r>
          </a:p>
        </p:txBody>
      </p:sp>
      <p:sp>
        <p:nvSpPr>
          <p:cNvPr id="4104" name="Rectangle 8"/>
          <p:cNvSpPr>
            <a:spLocks noGrp="1" noChangeArrowheads="1"/>
          </p:cNvSpPr>
          <p:nvPr>
            <p:ph type="body" idx="1"/>
          </p:nvPr>
        </p:nvSpPr>
        <p:spPr bwMode="auto">
          <a:xfrm>
            <a:off x="898525" y="1773238"/>
            <a:ext cx="777398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4106" name="Rectangle 10"/>
          <p:cNvSpPr>
            <a:spLocks noGrp="1" noChangeArrowheads="1"/>
          </p:cNvSpPr>
          <p:nvPr>
            <p:ph type="ftr" sz="quarter" idx="3"/>
          </p:nvPr>
        </p:nvSpPr>
        <p:spPr bwMode="auto">
          <a:xfrm>
            <a:off x="2706688" y="6442075"/>
            <a:ext cx="452913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n-lt"/>
              </a:defRPr>
            </a:lvl1pPr>
          </a:lstStyle>
          <a:p>
            <a:r>
              <a:rPr lang="cs-CZ" altLang="en-US"/>
              <a:t>Zápatí prezentace</a:t>
            </a:r>
          </a:p>
        </p:txBody>
      </p:sp>
      <p:sp>
        <p:nvSpPr>
          <p:cNvPr id="4107" name="Rectangle 11"/>
          <p:cNvSpPr>
            <a:spLocks noGrp="1" noChangeArrowheads="1"/>
          </p:cNvSpPr>
          <p:nvPr>
            <p:ph type="sldNum" sz="quarter" idx="4"/>
          </p:nvPr>
        </p:nvSpPr>
        <p:spPr bwMode="auto">
          <a:xfrm>
            <a:off x="7885113" y="6438900"/>
            <a:ext cx="801687"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n-lt"/>
              </a:defRPr>
            </a:lvl1pPr>
          </a:lstStyle>
          <a:p>
            <a:fld id="{85E94DD5-0397-4200-9D2E-3A427382F742}" type="slidenum">
              <a:rPr lang="cs-CZ" altLang="en-US"/>
              <a:pPr/>
              <a:t>‹#›</a:t>
            </a:fld>
            <a:endParaRPr lang="cs-CZ" altLang="en-US"/>
          </a:p>
        </p:txBody>
      </p:sp>
      <p:pic>
        <p:nvPicPr>
          <p:cNvPr id="4113" name="Picture 17" descr="pruh_norma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extLst>
            <a:ext uri="{909E8E84-426E-40DD-AFC4-6F175D3DCCD1}">
              <a14:hiddenFill xmlns:a14="http://schemas.microsoft.com/office/drawing/2010/main">
                <a:solidFill>
                  <a:srgbClr val="FFFFFF"/>
                </a:solidFill>
              </a14:hiddenFill>
            </a:ext>
          </a:extLst>
        </p:spPr>
      </p:pic>
      <p:pic>
        <p:nvPicPr>
          <p:cNvPr id="4115" name="Picture 19" descr="pruh_norma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extLst>
            <a:ext uri="{909E8E84-426E-40DD-AFC4-6F175D3DCCD1}">
              <a14:hiddenFill xmlns:a14="http://schemas.microsoft.com/office/drawing/2010/main">
                <a:solidFill>
                  <a:srgbClr val="FFFFFF"/>
                </a:solidFill>
              </a14:hiddenFill>
            </a:ext>
          </a:extLst>
        </p:spPr>
      </p:pic>
      <p:sp>
        <p:nvSpPr>
          <p:cNvPr id="4121" name="Text Box 25"/>
          <p:cNvSpPr txBox="1">
            <a:spLocks noChangeArrowheads="1"/>
          </p:cNvSpPr>
          <p:nvPr userDrawn="1"/>
        </p:nvSpPr>
        <p:spPr bwMode="auto">
          <a:xfrm>
            <a:off x="6548438" y="463550"/>
            <a:ext cx="216058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cs-CZ" altLang="en-US" sz="1200" b="1">
                <a:solidFill>
                  <a:srgbClr val="FFFFFF"/>
                </a:solidFill>
                <a:latin typeface="Trebuchet MS" pitchFamily="34" charset="0"/>
              </a:rPr>
              <a:t>www.econ.muni.cz</a:t>
            </a:r>
          </a:p>
        </p:txBody>
      </p:sp>
      <p:pic>
        <p:nvPicPr>
          <p:cNvPr id="4123" name="Picture 27" descr="text"/>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hf hdr="0" ftr="0" dt="0"/>
  <p:txStyles>
    <p:titleStyle>
      <a:lvl1pPr algn="l" rtl="0" fontAlgn="base">
        <a:spcBef>
          <a:spcPct val="0"/>
        </a:spcBef>
        <a:spcAft>
          <a:spcPct val="0"/>
        </a:spcAft>
        <a:defRPr sz="2800">
          <a:solidFill>
            <a:srgbClr val="7D1E1E"/>
          </a:solidFill>
          <a:latin typeface="+mj-lt"/>
          <a:ea typeface="+mj-ea"/>
          <a:cs typeface="+mj-cs"/>
        </a:defRPr>
      </a:lvl1pPr>
      <a:lvl2pPr algn="l" rtl="0" fontAlgn="base">
        <a:spcBef>
          <a:spcPct val="0"/>
        </a:spcBef>
        <a:spcAft>
          <a:spcPct val="0"/>
        </a:spcAft>
        <a:defRPr sz="2800">
          <a:solidFill>
            <a:srgbClr val="7D1E1E"/>
          </a:solidFill>
          <a:latin typeface="Trebuchet MS" pitchFamily="34" charset="0"/>
        </a:defRPr>
      </a:lvl2pPr>
      <a:lvl3pPr algn="l" rtl="0" fontAlgn="base">
        <a:spcBef>
          <a:spcPct val="0"/>
        </a:spcBef>
        <a:spcAft>
          <a:spcPct val="0"/>
        </a:spcAft>
        <a:defRPr sz="2800">
          <a:solidFill>
            <a:srgbClr val="7D1E1E"/>
          </a:solidFill>
          <a:latin typeface="Trebuchet MS" pitchFamily="34" charset="0"/>
        </a:defRPr>
      </a:lvl3pPr>
      <a:lvl4pPr algn="l" rtl="0" fontAlgn="base">
        <a:spcBef>
          <a:spcPct val="0"/>
        </a:spcBef>
        <a:spcAft>
          <a:spcPct val="0"/>
        </a:spcAft>
        <a:defRPr sz="2800">
          <a:solidFill>
            <a:srgbClr val="7D1E1E"/>
          </a:solidFill>
          <a:latin typeface="Trebuchet MS" pitchFamily="34" charset="0"/>
        </a:defRPr>
      </a:lvl4pPr>
      <a:lvl5pPr algn="l" rtl="0" fontAlgn="base">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fontAlgn="base">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226316" name="Rectangle 12"/>
          <p:cNvSpPr>
            <a:spLocks noChangeArrowheads="1"/>
          </p:cNvSpPr>
          <p:nvPr userDrawn="1"/>
        </p:nvSpPr>
        <p:spPr bwMode="auto">
          <a:xfrm>
            <a:off x="0" y="-6350"/>
            <a:ext cx="9144000" cy="81280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26315" name="Picture 11" descr="text"/>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extLst>
            <a:ext uri="{909E8E84-426E-40DD-AFC4-6F175D3DCCD1}">
              <a14:hiddenFill xmlns:a14="http://schemas.microsoft.com/office/drawing/2010/main">
                <a:solidFill>
                  <a:srgbClr val="FFFFFF"/>
                </a:solidFill>
              </a14:hiddenFill>
            </a:ext>
          </a:extLst>
        </p:spPr>
      </p:pic>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226308" name="Rectangle 4"/>
          <p:cNvSpPr>
            <a:spLocks noGrp="1" noChangeArrowheads="1"/>
          </p:cNvSpPr>
          <p:nvPr>
            <p:ph type="ftr" sz="quarter" idx="3"/>
          </p:nvPr>
        </p:nvSpPr>
        <p:spPr bwMode="auto">
          <a:xfrm>
            <a:off x="2706688" y="6442075"/>
            <a:ext cx="508793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n-lt"/>
              </a:defRPr>
            </a:lvl1pPr>
          </a:lstStyle>
          <a:p>
            <a:r>
              <a:rPr lang="cs-CZ" altLang="en-US"/>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n-lt"/>
              </a:defRPr>
            </a:lvl1pPr>
          </a:lstStyle>
          <a:p>
            <a:fld id="{CD7A497B-0115-488B-868C-12222F3A7641}" type="slidenum">
              <a:rPr lang="cs-CZ" altLang="en-US"/>
              <a:pPr/>
              <a:t>‹#›</a:t>
            </a:fld>
            <a:endParaRPr lang="cs-CZ" altLang="en-US"/>
          </a:p>
        </p:txBody>
      </p:sp>
      <p:pic>
        <p:nvPicPr>
          <p:cNvPr id="226311" name="Picture 7" descr="pruh_norma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extLst>
            <a:ext uri="{909E8E84-426E-40DD-AFC4-6F175D3DCCD1}">
              <a14:hiddenFill xmlns:a14="http://schemas.microsoft.com/office/drawing/2010/main">
                <a:solidFill>
                  <a:srgbClr val="FFFFFF"/>
                </a:solidFill>
              </a14:hiddenFill>
            </a:ext>
          </a:extLst>
        </p:spPr>
      </p:pic>
      <p:pic>
        <p:nvPicPr>
          <p:cNvPr id="226312" name="Picture 8" descr="pruh_norma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extLst>
            <a:ext uri="{909E8E84-426E-40DD-AFC4-6F175D3DCCD1}">
              <a14:hiddenFill xmlns:a14="http://schemas.microsoft.com/office/drawing/2010/main">
                <a:solidFill>
                  <a:srgbClr val="FFFFFF"/>
                </a:solidFill>
              </a14:hiddenFill>
            </a:ext>
          </a:extLst>
        </p:spPr>
      </p:pic>
      <p:sp>
        <p:nvSpPr>
          <p:cNvPr id="226314" name="Text Box 10"/>
          <p:cNvSpPr txBox="1">
            <a:spLocks noChangeArrowheads="1"/>
          </p:cNvSpPr>
          <p:nvPr userDrawn="1"/>
        </p:nvSpPr>
        <p:spPr bwMode="auto">
          <a:xfrm>
            <a:off x="6548438" y="463550"/>
            <a:ext cx="216058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cs-CZ" altLang="en-US" sz="1200" b="1">
                <a:solidFill>
                  <a:srgbClr val="FFFFFF"/>
                </a:solidFill>
                <a:latin typeface="Trebuchet MS" pitchFamily="34" charset="0"/>
              </a:rPr>
              <a:t>www.econ.muni.cz</a:t>
            </a:r>
          </a:p>
        </p:txBody>
      </p:sp>
    </p:spTree>
  </p:cSld>
  <p:clrMap bg1="lt1" tx1="dk1" bg2="lt2" tx2="dk2" accent1="accent1" accent2="accent2" accent3="accent3" accent4="accent4" accent5="accent5" accent6="accent6" hlink="hlink" folHlink="folHlink"/>
  <p:sldLayoutIdLst>
    <p:sldLayoutId id="2147483654"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l" rtl="0" fontAlgn="base">
        <a:spcBef>
          <a:spcPct val="0"/>
        </a:spcBef>
        <a:spcAft>
          <a:spcPct val="0"/>
        </a:spcAft>
        <a:defRPr sz="2800">
          <a:solidFill>
            <a:srgbClr val="7D1E1E"/>
          </a:solidFill>
          <a:latin typeface="+mj-lt"/>
          <a:ea typeface="+mj-ea"/>
          <a:cs typeface="+mj-cs"/>
        </a:defRPr>
      </a:lvl1pPr>
      <a:lvl2pPr algn="l" rtl="0" fontAlgn="base">
        <a:spcBef>
          <a:spcPct val="0"/>
        </a:spcBef>
        <a:spcAft>
          <a:spcPct val="0"/>
        </a:spcAft>
        <a:defRPr sz="2800">
          <a:solidFill>
            <a:srgbClr val="7D1E1E"/>
          </a:solidFill>
          <a:latin typeface="Trebuchet MS" pitchFamily="34" charset="0"/>
        </a:defRPr>
      </a:lvl2pPr>
      <a:lvl3pPr algn="l" rtl="0" fontAlgn="base">
        <a:spcBef>
          <a:spcPct val="0"/>
        </a:spcBef>
        <a:spcAft>
          <a:spcPct val="0"/>
        </a:spcAft>
        <a:defRPr sz="2800">
          <a:solidFill>
            <a:srgbClr val="7D1E1E"/>
          </a:solidFill>
          <a:latin typeface="Trebuchet MS" pitchFamily="34" charset="0"/>
        </a:defRPr>
      </a:lvl3pPr>
      <a:lvl4pPr algn="l" rtl="0" fontAlgn="base">
        <a:spcBef>
          <a:spcPct val="0"/>
        </a:spcBef>
        <a:spcAft>
          <a:spcPct val="0"/>
        </a:spcAft>
        <a:defRPr sz="2800">
          <a:solidFill>
            <a:srgbClr val="7D1E1E"/>
          </a:solidFill>
          <a:latin typeface="Trebuchet MS" pitchFamily="34" charset="0"/>
        </a:defRPr>
      </a:lvl4pPr>
      <a:lvl5pPr algn="l" rtl="0" fontAlgn="base">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fontAlgn="base">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amma/>
                <a:shade val="87843"/>
                <a:invGamma/>
              </a:srgbClr>
            </a:gs>
            <a:gs pos="100000">
              <a:srgbClr val="EAEAEA"/>
            </a:gs>
          </a:gsLst>
          <a:lin ang="5400000" scaled="1"/>
        </a:gradFill>
        <a:effectLst/>
      </p:bgPr>
    </p:bg>
    <p:spTree>
      <p:nvGrpSpPr>
        <p:cNvPr id="1" name=""/>
        <p:cNvGrpSpPr/>
        <p:nvPr/>
      </p:nvGrpSpPr>
      <p:grpSpPr>
        <a:xfrm>
          <a:off x="0" y="0"/>
          <a:ext cx="0" cy="0"/>
          <a:chOff x="0" y="0"/>
          <a:chExt cx="0" cy="0"/>
        </a:xfrm>
      </p:grpSpPr>
      <p:sp>
        <p:nvSpPr>
          <p:cNvPr id="123910" name="Rectangle 6"/>
          <p:cNvSpPr>
            <a:spLocks noChangeArrowheads="1"/>
          </p:cNvSpPr>
          <p:nvPr userDrawn="1"/>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08" name="Rectangle 4"/>
          <p:cNvSpPr>
            <a:spLocks noGrp="1" noChangeArrowheads="1"/>
          </p:cNvSpPr>
          <p:nvPr>
            <p:ph type="ftr" sz="quarter" idx="3"/>
          </p:nvPr>
        </p:nvSpPr>
        <p:spPr bwMode="auto">
          <a:xfrm>
            <a:off x="2706688" y="6438900"/>
            <a:ext cx="4779962"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n-lt"/>
              </a:defRPr>
            </a:lvl1pPr>
          </a:lstStyle>
          <a:p>
            <a:r>
              <a:rPr lang="cs-CZ" altLang="en-US"/>
              <a:t>Zápatí prezentace</a:t>
            </a:r>
          </a:p>
        </p:txBody>
      </p:sp>
      <p:sp>
        <p:nvSpPr>
          <p:cNvPr id="123909" name="Rectangle 5"/>
          <p:cNvSpPr>
            <a:spLocks noGrp="1" noChangeArrowheads="1"/>
          </p:cNvSpPr>
          <p:nvPr>
            <p:ph type="sldNum" sz="quarter" idx="4"/>
          </p:nvPr>
        </p:nvSpPr>
        <p:spPr bwMode="auto">
          <a:xfrm>
            <a:off x="7769225" y="6438900"/>
            <a:ext cx="917575"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n-lt"/>
              </a:defRPr>
            </a:lvl1pPr>
          </a:lstStyle>
          <a:p>
            <a:fld id="{681AF90E-D764-4440-ADFD-3644CD0E7161}" type="slidenum">
              <a:rPr lang="cs-CZ" altLang="en-US"/>
              <a:pPr/>
              <a:t>‹#›</a:t>
            </a:fld>
            <a:endParaRPr lang="cs-CZ" altLang="en-US"/>
          </a:p>
        </p:txBody>
      </p:sp>
      <p:pic>
        <p:nvPicPr>
          <p:cNvPr id="123918" name="Picture 14" descr="tex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extLst>
            <a:ext uri="{909E8E84-426E-40DD-AFC4-6F175D3DCCD1}">
              <a14:hiddenFill xmlns:a14="http://schemas.microsoft.com/office/drawing/2010/main">
                <a:solidFill>
                  <a:srgbClr val="FFFFFF"/>
                </a:solidFill>
              </a14:hiddenFill>
            </a:ext>
          </a:extLst>
        </p:spPr>
      </p:pic>
      <p:sp>
        <p:nvSpPr>
          <p:cNvPr id="123924" name="Rectangle 20"/>
          <p:cNvSpPr>
            <a:spLocks noGrp="1" noChangeArrowheads="1"/>
          </p:cNvSpPr>
          <p:nvPr>
            <p:ph type="title"/>
          </p:nvPr>
        </p:nvSpPr>
        <p:spPr bwMode="auto">
          <a:xfrm>
            <a:off x="2706688" y="2708275"/>
            <a:ext cx="5969000"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ctr" anchorCtr="0" compatLnSpc="1">
            <a:prstTxWarp prst="textNoShape">
              <a:avLst/>
            </a:prstTxWarp>
          </a:bodyPr>
          <a:lstStyle/>
          <a:p>
            <a:pPr lvl="0"/>
            <a:r>
              <a:rPr lang="cs-CZ" altLang="en-US"/>
              <a:t>Klepnutím lze upravit styl předlohy nadpisů.</a:t>
            </a:r>
          </a:p>
        </p:txBody>
      </p:sp>
      <p:sp>
        <p:nvSpPr>
          <p:cNvPr id="123927" name="Rectangle 23"/>
          <p:cNvSpPr>
            <a:spLocks noGrp="1" noChangeArrowheads="1"/>
          </p:cNvSpPr>
          <p:nvPr>
            <p:ph type="body" idx="1"/>
          </p:nvPr>
        </p:nvSpPr>
        <p:spPr bwMode="auto">
          <a:xfrm>
            <a:off x="2706688" y="6858000"/>
            <a:ext cx="6437312" cy="39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0000" tIns="45720" rIns="91440" bIns="4572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pic>
        <p:nvPicPr>
          <p:cNvPr id="123929" name="Picture 25" descr="pruh_TIT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123930" name="Picture 26" descr="N:\work\projekty\šablony\sablony\logoC.wmf"/>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l" rtl="0" fontAlgn="base">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8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defRPr sz="800">
          <a:solidFill>
            <a:schemeClr val="tx1"/>
          </a:solidFill>
          <a:latin typeface="+mn-lt"/>
        </a:defRPr>
      </a:lvl2pPr>
      <a:lvl3pPr marL="1235075" indent="-228600" algn="l" rtl="0" fontAlgn="base">
        <a:spcBef>
          <a:spcPct val="20000"/>
        </a:spcBef>
        <a:spcAft>
          <a:spcPct val="0"/>
        </a:spcAft>
        <a:buClr>
          <a:srgbClr val="7D1E1E"/>
        </a:buClr>
        <a:buFont typeface="Wingdings" pitchFamily="2" charset="2"/>
        <a:defRPr sz="800">
          <a:solidFill>
            <a:schemeClr val="tx1"/>
          </a:solidFill>
          <a:latin typeface="+mn-lt"/>
        </a:defRPr>
      </a:lvl3pPr>
      <a:lvl4pPr marL="1643063" indent="-228600" algn="l" rtl="0" fontAlgn="base">
        <a:spcBef>
          <a:spcPct val="20000"/>
        </a:spcBef>
        <a:spcAft>
          <a:spcPct val="0"/>
        </a:spcAft>
        <a:buClr>
          <a:srgbClr val="7D1E1E"/>
        </a:buClr>
        <a:buFont typeface="Wingdings" pitchFamily="2" charset="2"/>
        <a:defRPr sz="800">
          <a:solidFill>
            <a:schemeClr val="tx1"/>
          </a:solidFill>
          <a:latin typeface="+mn-lt"/>
        </a:defRPr>
      </a:lvl4pPr>
      <a:lvl5pPr marL="2057400" indent="-228600" algn="l" rtl="0" fontAlgn="base">
        <a:spcBef>
          <a:spcPct val="20000"/>
        </a:spcBef>
        <a:spcAft>
          <a:spcPct val="0"/>
        </a:spcAft>
        <a:buClr>
          <a:srgbClr val="7D1E1E"/>
        </a:buClr>
        <a:buFont typeface="Wingdings" pitchFamily="2" charset="2"/>
        <a:defRPr sz="8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defRPr sz="8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defRPr sz="8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defRPr sz="8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defRPr sz="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227330" name="Rectangle 2"/>
          <p:cNvSpPr>
            <a:spLocks noChangeArrowheads="1"/>
          </p:cNvSpPr>
          <p:nvPr userDrawn="1"/>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32" name="Rectangle 4"/>
          <p:cNvSpPr>
            <a:spLocks noGrp="1" noChangeArrowheads="1"/>
          </p:cNvSpPr>
          <p:nvPr>
            <p:ph type="ftr" sz="quarter" idx="3"/>
          </p:nvPr>
        </p:nvSpPr>
        <p:spPr bwMode="auto">
          <a:xfrm>
            <a:off x="2706688" y="6442075"/>
            <a:ext cx="496093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n-lt"/>
              </a:defRPr>
            </a:lvl1pPr>
          </a:lstStyle>
          <a:p>
            <a:r>
              <a:rPr lang="cs-CZ" altLang="en-US"/>
              <a:t>Zápatí prezentace</a:t>
            </a:r>
          </a:p>
        </p:txBody>
      </p:sp>
      <p:sp>
        <p:nvSpPr>
          <p:cNvPr id="227333" name="Rectangle 5"/>
          <p:cNvSpPr>
            <a:spLocks noGrp="1" noChangeArrowheads="1"/>
          </p:cNvSpPr>
          <p:nvPr>
            <p:ph type="sldNum" sz="quarter" idx="4"/>
          </p:nvPr>
        </p:nvSpPr>
        <p:spPr bwMode="auto">
          <a:xfrm>
            <a:off x="8101013" y="6442075"/>
            <a:ext cx="58578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n-lt"/>
              </a:defRPr>
            </a:lvl1pPr>
          </a:lstStyle>
          <a:p>
            <a:fld id="{A38354F8-8469-41FA-81D6-DE8E73E3EE20}" type="slidenum">
              <a:rPr lang="cs-CZ" altLang="en-US"/>
              <a:pPr/>
              <a:t>‹#›</a:t>
            </a:fld>
            <a:endParaRPr lang="cs-CZ" altLang="en-US"/>
          </a:p>
        </p:txBody>
      </p:sp>
      <p:pic>
        <p:nvPicPr>
          <p:cNvPr id="227334" name="Picture 6" descr="pruh_TIT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227338" name="Picture 10" descr="text"/>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extLst>
            <a:ext uri="{909E8E84-426E-40DD-AFC4-6F175D3DCCD1}">
              <a14:hiddenFill xmlns:a14="http://schemas.microsoft.com/office/drawing/2010/main">
                <a:solidFill>
                  <a:srgbClr val="FFFFFF"/>
                </a:solidFill>
              </a14:hiddenFill>
            </a:ext>
          </a:extLst>
        </p:spPr>
      </p:pic>
      <p:sp>
        <p:nvSpPr>
          <p:cNvPr id="227339" name="Rectangle 11"/>
          <p:cNvSpPr>
            <a:spLocks noGrp="1" noChangeArrowheads="1"/>
          </p:cNvSpPr>
          <p:nvPr>
            <p:ph type="title"/>
          </p:nvPr>
        </p:nvSpPr>
        <p:spPr bwMode="auto">
          <a:xfrm>
            <a:off x="2706688" y="2708275"/>
            <a:ext cx="5969000"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ctr" anchorCtr="0" compatLnSpc="1">
            <a:prstTxWarp prst="textNoShape">
              <a:avLst/>
            </a:prstTxWarp>
          </a:bodyPr>
          <a:lstStyle/>
          <a:p>
            <a:pPr lvl="0"/>
            <a:r>
              <a:rPr lang="cs-CZ" altLang="en-US"/>
              <a:t>Klepnutím lze upravit styl předlohy nadpisů.</a:t>
            </a:r>
          </a:p>
        </p:txBody>
      </p:sp>
      <p:pic>
        <p:nvPicPr>
          <p:cNvPr id="227340" name="Picture 12" descr="N:\work\projekty\šablony\sablony\logoC.wmf"/>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rtl="0" fontAlgn="base">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naccho.org/topics/infrastructure/accreditation/upload/abcs-of-pdca.pdf"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upport.minitab.com/en-us/minitab/17/topic-library/quality-tools/capability-analyses/capability-metrics/what-are-dpu-dpo-and-dpmo/#what-is-defects-per-million-opportunities-dpmo"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70" name="Rectangle 6"/>
          <p:cNvSpPr>
            <a:spLocks noGrp="1" noChangeArrowheads="1"/>
          </p:cNvSpPr>
          <p:nvPr>
            <p:ph type="title"/>
          </p:nvPr>
        </p:nvSpPr>
        <p:spPr/>
        <p:txBody>
          <a:bodyPr/>
          <a:lstStyle/>
          <a:p>
            <a:br>
              <a:rPr lang="cs-CZ" altLang="en-US" dirty="0"/>
            </a:br>
            <a:br>
              <a:rPr lang="cs-CZ" altLang="en-US" dirty="0"/>
            </a:br>
            <a:br>
              <a:rPr lang="cs-CZ" altLang="en-US" dirty="0"/>
            </a:br>
            <a:r>
              <a:rPr lang="cs-CZ" altLang="en-US" dirty="0" err="1"/>
              <a:t>Change</a:t>
            </a:r>
            <a:r>
              <a:rPr lang="cs-CZ" altLang="en-US" dirty="0"/>
              <a:t> Management</a:t>
            </a:r>
            <a:br>
              <a:rPr lang="cs-CZ" altLang="en-US" dirty="0"/>
            </a:br>
            <a:br>
              <a:rPr lang="cs-CZ" altLang="en-US" dirty="0"/>
            </a:br>
            <a:br>
              <a:rPr lang="cs-CZ" altLang="en-US" dirty="0"/>
            </a:br>
            <a:endParaRPr lang="en-US" altLang="en-US" b="0" dirty="0">
              <a:solidFill>
                <a:schemeClr val="tx1"/>
              </a:solidFill>
            </a:endParaRPr>
          </a:p>
        </p:txBody>
      </p:sp>
      <p:sp>
        <p:nvSpPr>
          <p:cNvPr id="2" name="TextovéPole 1"/>
          <p:cNvSpPr txBox="1"/>
          <p:nvPr/>
        </p:nvSpPr>
        <p:spPr>
          <a:xfrm>
            <a:off x="6300192" y="5320732"/>
            <a:ext cx="2448272" cy="707886"/>
          </a:xfrm>
          <a:prstGeom prst="rect">
            <a:avLst/>
          </a:prstGeom>
          <a:noFill/>
        </p:spPr>
        <p:txBody>
          <a:bodyPr wrap="square" rtlCol="0">
            <a:spAutoFit/>
          </a:bodyPr>
          <a:lstStyle/>
          <a:p>
            <a:br>
              <a:rPr lang="cs-CZ" altLang="en-US" sz="2000" kern="0" dirty="0">
                <a:solidFill>
                  <a:srgbClr val="000000"/>
                </a:solidFill>
                <a:latin typeface="Trebuchet MS"/>
                <a:ea typeface="+mj-ea"/>
                <a:cs typeface="+mj-cs"/>
              </a:rPr>
            </a:br>
            <a:r>
              <a:rPr lang="cs-CZ" altLang="en-US" sz="2000" kern="0" dirty="0">
                <a:solidFill>
                  <a:srgbClr val="000000"/>
                </a:solidFill>
                <a:latin typeface="Trebuchet MS"/>
                <a:ea typeface="+mj-ea"/>
                <a:cs typeface="+mj-cs"/>
              </a:rPr>
              <a:t>Ondřej Částek</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Critique</a:t>
            </a:r>
            <a:r>
              <a:rPr lang="cs-CZ" b="1" dirty="0"/>
              <a:t> </a:t>
            </a:r>
            <a:r>
              <a:rPr lang="cs-CZ" b="1" dirty="0" err="1"/>
              <a:t>of</a:t>
            </a:r>
            <a:r>
              <a:rPr lang="cs-CZ" b="1" dirty="0"/>
              <a:t> BPR</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dirty="0" err="1"/>
              <a:t>Too</a:t>
            </a:r>
            <a:r>
              <a:rPr lang="cs-CZ" dirty="0"/>
              <a:t> </a:t>
            </a:r>
            <a:r>
              <a:rPr lang="cs-CZ" dirty="0" err="1"/>
              <a:t>mechanistic</a:t>
            </a:r>
            <a:r>
              <a:rPr lang="cs-CZ" dirty="0"/>
              <a:t> </a:t>
            </a:r>
            <a:r>
              <a:rPr lang="cs-CZ" dirty="0" err="1"/>
              <a:t>thinking</a:t>
            </a:r>
            <a:r>
              <a:rPr lang="cs-CZ" dirty="0"/>
              <a:t> – re-</a:t>
            </a:r>
            <a:r>
              <a:rPr lang="cs-CZ" dirty="0" err="1"/>
              <a:t>introduction</a:t>
            </a:r>
            <a:r>
              <a:rPr lang="cs-CZ" dirty="0"/>
              <a:t> </a:t>
            </a:r>
            <a:r>
              <a:rPr lang="cs-CZ" dirty="0" err="1"/>
              <a:t>of</a:t>
            </a:r>
            <a:r>
              <a:rPr lang="cs-CZ" dirty="0"/>
              <a:t> </a:t>
            </a:r>
            <a:r>
              <a:rPr lang="cs-CZ" dirty="0" err="1"/>
              <a:t>Taylorism</a:t>
            </a:r>
            <a:endParaRPr lang="cs-CZ" dirty="0"/>
          </a:p>
          <a:p>
            <a:pPr>
              <a:buFont typeface="Wingdings" panose="05000000000000000000" pitchFamily="2" charset="2"/>
              <a:buChar char="§"/>
            </a:pPr>
            <a:r>
              <a:rPr lang="cs-CZ" dirty="0" err="1"/>
              <a:t>Too</a:t>
            </a:r>
            <a:r>
              <a:rPr lang="cs-CZ" dirty="0"/>
              <a:t> </a:t>
            </a:r>
            <a:r>
              <a:rPr lang="cs-CZ" dirty="0" err="1"/>
              <a:t>focused</a:t>
            </a:r>
            <a:r>
              <a:rPr lang="cs-CZ" dirty="0"/>
              <a:t> on </a:t>
            </a:r>
            <a:r>
              <a:rPr lang="cs-CZ" dirty="0" err="1"/>
              <a:t>staff</a:t>
            </a:r>
            <a:r>
              <a:rPr lang="cs-CZ" dirty="0"/>
              <a:t> </a:t>
            </a:r>
            <a:r>
              <a:rPr lang="cs-CZ" dirty="0" err="1"/>
              <a:t>reduction</a:t>
            </a:r>
            <a:endParaRPr lang="cs-CZ" dirty="0"/>
          </a:p>
          <a:p>
            <a:pPr>
              <a:buFont typeface="Wingdings" panose="05000000000000000000" pitchFamily="2" charset="2"/>
              <a:buChar char="§"/>
            </a:pPr>
            <a:r>
              <a:rPr lang="cs-CZ" dirty="0" err="1"/>
              <a:t>Loss</a:t>
            </a:r>
            <a:r>
              <a:rPr lang="cs-CZ" dirty="0"/>
              <a:t> </a:t>
            </a:r>
            <a:r>
              <a:rPr lang="cs-CZ" dirty="0" err="1"/>
              <a:t>of</a:t>
            </a:r>
            <a:r>
              <a:rPr lang="cs-CZ" dirty="0"/>
              <a:t> </a:t>
            </a:r>
            <a:r>
              <a:rPr lang="cs-CZ" dirty="0" err="1"/>
              <a:t>knowledge</a:t>
            </a:r>
            <a:r>
              <a:rPr lang="cs-CZ" dirty="0"/>
              <a:t> base </a:t>
            </a:r>
            <a:r>
              <a:rPr lang="cs-CZ" dirty="0" err="1"/>
              <a:t>due</a:t>
            </a:r>
            <a:r>
              <a:rPr lang="cs-CZ" dirty="0"/>
              <a:t> to </a:t>
            </a:r>
            <a:r>
              <a:rPr lang="cs-CZ" dirty="0" err="1"/>
              <a:t>middle</a:t>
            </a:r>
            <a:r>
              <a:rPr lang="cs-CZ" dirty="0"/>
              <a:t> management </a:t>
            </a:r>
            <a:r>
              <a:rPr lang="cs-CZ" dirty="0" err="1"/>
              <a:t>reduction</a:t>
            </a:r>
            <a:endParaRPr lang="cs-CZ"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10</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Continuous</a:t>
            </a:r>
            <a:r>
              <a:rPr lang="cs-CZ" b="1" dirty="0"/>
              <a:t> </a:t>
            </a:r>
            <a:r>
              <a:rPr lang="cs-CZ" b="1" dirty="0" err="1"/>
              <a:t>improvement</a:t>
            </a:r>
            <a:r>
              <a:rPr lang="cs-CZ" b="1" dirty="0"/>
              <a:t> - PDCA</a:t>
            </a:r>
            <a:endParaRPr lang="en-US" b="1"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11</a:t>
            </a:fld>
            <a:endParaRPr lang="cs-CZ"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498" y="1398666"/>
            <a:ext cx="5999474" cy="5426474"/>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rot="16200000">
            <a:off x="-110305" y="3394565"/>
            <a:ext cx="2695655" cy="369332"/>
          </a:xfrm>
          <a:prstGeom prst="rect">
            <a:avLst/>
          </a:prstGeom>
          <a:solidFill>
            <a:srgbClr val="FFF1E1"/>
          </a:solidFill>
        </p:spPr>
        <p:txBody>
          <a:bodyPr wrap="square" rtlCol="0">
            <a:spAutoFit/>
          </a:bodyPr>
          <a:lstStyle/>
          <a:p>
            <a:r>
              <a:rPr lang="cs-CZ" dirty="0" err="1"/>
              <a:t>Indicator</a:t>
            </a:r>
            <a:r>
              <a:rPr lang="cs-CZ" dirty="0"/>
              <a:t>  to  </a:t>
            </a:r>
            <a:r>
              <a:rPr lang="cs-CZ" dirty="0" err="1"/>
              <a:t>be</a:t>
            </a:r>
            <a:r>
              <a:rPr lang="cs-CZ" dirty="0"/>
              <a:t>  </a:t>
            </a:r>
            <a:r>
              <a:rPr lang="cs-CZ" dirty="0" err="1"/>
              <a:t>improved</a:t>
            </a:r>
            <a:endParaRPr lang="cs-CZ" dirty="0"/>
          </a:p>
        </p:txBody>
      </p:sp>
      <p:sp>
        <p:nvSpPr>
          <p:cNvPr id="9" name="TextovéPole 8"/>
          <p:cNvSpPr txBox="1"/>
          <p:nvPr/>
        </p:nvSpPr>
        <p:spPr>
          <a:xfrm>
            <a:off x="3901818" y="6455808"/>
            <a:ext cx="2119591" cy="369332"/>
          </a:xfrm>
          <a:prstGeom prst="rect">
            <a:avLst/>
          </a:prstGeom>
          <a:solidFill>
            <a:srgbClr val="E5D5BD"/>
          </a:solidFill>
        </p:spPr>
        <p:txBody>
          <a:bodyPr wrap="square" rtlCol="0">
            <a:spAutoFit/>
          </a:bodyPr>
          <a:lstStyle/>
          <a:p>
            <a:r>
              <a:rPr lang="cs-CZ" dirty="0" err="1"/>
              <a:t>Time</a:t>
            </a:r>
            <a:endParaRPr lang="cs-CZ" dirty="0"/>
          </a:p>
        </p:txBody>
      </p:sp>
    </p:spTree>
    <p:extLst>
      <p:ext uri="{BB962C8B-B14F-4D97-AF65-F5344CB8AC3E}">
        <p14:creationId xmlns:p14="http://schemas.microsoft.com/office/powerpoint/2010/main" val="1126686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PDCA more </a:t>
            </a:r>
            <a:r>
              <a:rPr lang="cs-CZ" b="1" dirty="0" err="1"/>
              <a:t>detailed</a:t>
            </a:r>
            <a:r>
              <a:rPr lang="cs-CZ" b="1" dirty="0"/>
              <a:t> </a:t>
            </a:r>
            <a:r>
              <a:rPr lang="cs-CZ" sz="2000" b="1" dirty="0"/>
              <a:t>(</a:t>
            </a:r>
            <a:r>
              <a:rPr lang="cs-CZ" sz="2000" b="1" dirty="0" err="1"/>
              <a:t>another</a:t>
            </a:r>
            <a:r>
              <a:rPr lang="cs-CZ" sz="2000" b="1" dirty="0"/>
              <a:t> </a:t>
            </a:r>
            <a:r>
              <a:rPr lang="cs-CZ" sz="2000" b="1" dirty="0" err="1"/>
              <a:t>example</a:t>
            </a:r>
            <a:r>
              <a:rPr lang="cs-CZ" sz="2000" b="1" dirty="0"/>
              <a:t> </a:t>
            </a:r>
            <a:r>
              <a:rPr lang="cs-CZ" sz="2000" b="1" dirty="0" err="1">
                <a:hlinkClick r:id="rId3"/>
              </a:rPr>
              <a:t>here</a:t>
            </a:r>
            <a:r>
              <a:rPr lang="cs-CZ" sz="2000" b="1" dirty="0"/>
              <a:t>)</a:t>
            </a:r>
            <a:endParaRPr lang="en-US" sz="2000" b="1"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390663692"/>
              </p:ext>
            </p:extLst>
          </p:nvPr>
        </p:nvGraphicFramePr>
        <p:xfrm>
          <a:off x="251519" y="1700813"/>
          <a:ext cx="8640960" cy="4876800"/>
        </p:xfrm>
        <a:graphic>
          <a:graphicData uri="http://schemas.openxmlformats.org/drawingml/2006/table">
            <a:tbl>
              <a:tblPr firstRow="1" firstCol="1" bandRow="1">
                <a:tableStyleId>{5C22544A-7EE6-4342-B048-85BDC9FD1C3A}</a:tableStyleId>
              </a:tblPr>
              <a:tblGrid>
                <a:gridCol w="720081">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7272807">
                  <a:extLst>
                    <a:ext uri="{9D8B030D-6E8A-4147-A177-3AD203B41FA5}">
                      <a16:colId xmlns:a16="http://schemas.microsoft.com/office/drawing/2014/main" val="20002"/>
                    </a:ext>
                  </a:extLst>
                </a:gridCol>
              </a:tblGrid>
              <a:tr h="117013">
                <a:tc rowSpan="20">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Plan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Define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an</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improvement</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opportunity</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0"/>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1.1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Identify</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1"/>
                  </a:ext>
                </a:extLst>
              </a:tr>
              <a:tr h="234025">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1.2</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Identify</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the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customers</a:t>
                      </a:r>
                      <a:r>
                        <a:rPr lang="cs-CZ" sz="1600" baseline="0" dirty="0">
                          <a:solidFill>
                            <a:schemeClr val="tx1"/>
                          </a:solidFill>
                          <a:effectLst/>
                          <a:latin typeface="Calibri" panose="020F0502020204030204" pitchFamily="34" charset="0"/>
                          <a:cs typeface="Calibri" panose="020F0502020204030204" pitchFamily="34" charset="0"/>
                        </a:rPr>
                        <a:t> and </a:t>
                      </a:r>
                      <a:r>
                        <a:rPr lang="cs-CZ" sz="1600" baseline="0" dirty="0" err="1">
                          <a:solidFill>
                            <a:schemeClr val="tx1"/>
                          </a:solidFill>
                          <a:effectLst/>
                          <a:latin typeface="Calibri" panose="020F0502020204030204" pitchFamily="34" charset="0"/>
                          <a:cs typeface="Calibri" panose="020F0502020204030204" pitchFamily="34" charset="0"/>
                        </a:rPr>
                        <a:t>resources</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of</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the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2"/>
                  </a:ext>
                </a:extLst>
              </a:tr>
              <a:tr h="117013">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1.3</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Identify</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other</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interested</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parties</a:t>
                      </a:r>
                      <a:r>
                        <a:rPr lang="cs-CZ" sz="1600" dirty="0">
                          <a:solidFill>
                            <a:schemeClr val="tx1"/>
                          </a:solidFill>
                          <a:effectLst/>
                          <a:latin typeface="Calibri" panose="020F0502020204030204" pitchFamily="34" charset="0"/>
                          <a:cs typeface="Calibri" panose="020F0502020204030204" pitchFamily="34" charset="0"/>
                        </a:rPr>
                        <a:t> </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3"/>
                  </a:ext>
                </a:extLst>
              </a:tr>
              <a:tr h="117013">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1.4</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Describe</a:t>
                      </a:r>
                      <a:r>
                        <a:rPr lang="cs-CZ" sz="160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the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current</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4"/>
                  </a:ext>
                </a:extLst>
              </a:tr>
              <a:tr h="117013">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2</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Visualize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the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current</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5"/>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2.1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Describe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ideal</a:t>
                      </a:r>
                      <a:r>
                        <a:rPr lang="cs-CZ" sz="1600" baseline="0" dirty="0">
                          <a:solidFill>
                            <a:schemeClr val="tx1"/>
                          </a:solidFill>
                          <a:effectLst/>
                          <a:latin typeface="Calibri" panose="020F0502020204030204" pitchFamily="34" charset="0"/>
                          <a:cs typeface="Calibri" panose="020F0502020204030204" pitchFamily="34" charset="0"/>
                        </a:rPr>
                        <a:t> output</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6"/>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2.2</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Identify</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differences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7"/>
                  </a:ext>
                </a:extLst>
              </a:tr>
              <a:tr h="234025">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2.3</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Construct</a:t>
                      </a:r>
                      <a:r>
                        <a:rPr lang="cs-CZ" sz="1600" baseline="0" dirty="0">
                          <a:solidFill>
                            <a:schemeClr val="tx1"/>
                          </a:solidFill>
                          <a:effectLst/>
                          <a:latin typeface="Calibri" panose="020F0502020204030204" pitchFamily="34" charset="0"/>
                          <a:cs typeface="Calibri" panose="020F0502020204030204" pitchFamily="34" charset="0"/>
                        </a:rPr>
                        <a:t> (map </a:t>
                      </a:r>
                      <a:r>
                        <a:rPr lang="cs-CZ" sz="1600" baseline="0" dirty="0" err="1">
                          <a:solidFill>
                            <a:schemeClr val="tx1"/>
                          </a:solidFill>
                          <a:effectLst/>
                          <a:latin typeface="Calibri" panose="020F0502020204030204" pitchFamily="34" charset="0"/>
                          <a:cs typeface="Calibri" panose="020F0502020204030204" pitchFamily="34" charset="0"/>
                        </a:rPr>
                        <a:t>of</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real</a:t>
                      </a:r>
                      <a:r>
                        <a:rPr lang="cs-CZ" sz="1600" baseline="0" dirty="0">
                          <a:solidFill>
                            <a:schemeClr val="tx1"/>
                          </a:solidFill>
                          <a:effectLst/>
                          <a:latin typeface="Calibri" panose="020F0502020204030204" pitchFamily="34" charset="0"/>
                          <a:cs typeface="Calibri" panose="020F0502020204030204" pitchFamily="34" charset="0"/>
                        </a:rPr>
                        <a:t> and </a:t>
                      </a:r>
                      <a:r>
                        <a:rPr lang="cs-CZ" sz="1600" baseline="0" dirty="0" err="1">
                          <a:solidFill>
                            <a:schemeClr val="tx1"/>
                          </a:solidFill>
                          <a:effectLst/>
                          <a:latin typeface="Calibri" panose="020F0502020204030204" pitchFamily="34" charset="0"/>
                          <a:cs typeface="Calibri" panose="020F0502020204030204" pitchFamily="34" charset="0"/>
                        </a:rPr>
                        <a:t>ideal</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diagrams</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of</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inputs</a:t>
                      </a:r>
                      <a:r>
                        <a:rPr lang="cs-CZ" sz="1600" baseline="0" dirty="0">
                          <a:solidFill>
                            <a:schemeClr val="tx1"/>
                          </a:solidFill>
                          <a:effectLst/>
                          <a:latin typeface="Calibri" panose="020F0502020204030204" pitchFamily="34" charset="0"/>
                          <a:cs typeface="Calibri" panose="020F0502020204030204" pitchFamily="34" charset="0"/>
                        </a:rPr>
                        <a:t> and </a:t>
                      </a:r>
                      <a:r>
                        <a:rPr lang="cs-CZ" sz="1600" baseline="0" dirty="0" err="1">
                          <a:solidFill>
                            <a:schemeClr val="tx1"/>
                          </a:solidFill>
                          <a:effectLst/>
                          <a:latin typeface="Calibri" panose="020F0502020204030204" pitchFamily="34" charset="0"/>
                          <a:cs typeface="Calibri" panose="020F0502020204030204" pitchFamily="34" charset="0"/>
                        </a:rPr>
                        <a:t>outputs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8"/>
                  </a:ext>
                </a:extLst>
              </a:tr>
              <a:tr h="234025">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2.4</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Find</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key</a:t>
                      </a:r>
                      <a:r>
                        <a:rPr lang="cs-CZ" sz="1600" baseline="0" dirty="0">
                          <a:solidFill>
                            <a:schemeClr val="tx1"/>
                          </a:solidFill>
                          <a:effectLst/>
                          <a:latin typeface="Calibri" panose="020F0502020204030204" pitchFamily="34" charset="0"/>
                          <a:cs typeface="Calibri" panose="020F0502020204030204" pitchFamily="34" charset="0"/>
                        </a:rPr>
                        <a:t> start </a:t>
                      </a:r>
                      <a:r>
                        <a:rPr lang="cs-CZ" sz="1600" baseline="0" dirty="0" err="1">
                          <a:solidFill>
                            <a:schemeClr val="tx1"/>
                          </a:solidFill>
                          <a:effectLst/>
                          <a:latin typeface="Calibri" panose="020F0502020204030204" pitchFamily="34" charset="0"/>
                          <a:cs typeface="Calibri" panose="020F0502020204030204" pitchFamily="34" charset="0"/>
                        </a:rPr>
                        <a:t>events</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of</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tasks</a:t>
                      </a:r>
                      <a:r>
                        <a:rPr lang="cs-CZ" sz="1600" baseline="0" dirty="0">
                          <a:solidFill>
                            <a:schemeClr val="tx1"/>
                          </a:solidFill>
                          <a:effectLst/>
                          <a:latin typeface="Calibri" panose="020F0502020204030204" pitchFamily="34" charset="0"/>
                          <a:cs typeface="Calibri" panose="020F0502020204030204" pitchFamily="34" charset="0"/>
                        </a:rPr>
                        <a:t> and </a:t>
                      </a:r>
                      <a:r>
                        <a:rPr lang="cs-CZ" sz="1600" baseline="0" dirty="0" err="1">
                          <a:solidFill>
                            <a:schemeClr val="tx1"/>
                          </a:solidFill>
                          <a:effectLst/>
                          <a:latin typeface="Calibri" panose="020F0502020204030204" pitchFamily="34" charset="0"/>
                          <a:cs typeface="Calibri" panose="020F0502020204030204" pitchFamily="34" charset="0"/>
                        </a:rPr>
                        <a:t>processes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9"/>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Measure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current</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0"/>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Ask</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questions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1"/>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3.2</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Collect</a:t>
                      </a:r>
                      <a:r>
                        <a:rPr lang="cs-CZ" sz="1600" dirty="0">
                          <a:solidFill>
                            <a:schemeClr val="tx1"/>
                          </a:solidFill>
                          <a:effectLst/>
                          <a:latin typeface="Calibri" panose="020F0502020204030204" pitchFamily="34" charset="0"/>
                          <a:cs typeface="Calibri" panose="020F0502020204030204" pitchFamily="34" charset="0"/>
                        </a:rPr>
                        <a:t> data</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2"/>
                  </a:ext>
                </a:extLst>
              </a:tr>
              <a:tr h="234025">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3.3</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Describe</a:t>
                      </a:r>
                      <a:r>
                        <a:rPr lang="cs-CZ" sz="1600" dirty="0">
                          <a:solidFill>
                            <a:schemeClr val="tx1"/>
                          </a:solidFill>
                          <a:effectLst/>
                          <a:latin typeface="Calibri" panose="020F0502020204030204" pitchFamily="34" charset="0"/>
                          <a:cs typeface="Calibri" panose="020F0502020204030204" pitchFamily="34" charset="0"/>
                        </a:rPr>
                        <a:t> variability</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at</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chosen</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check</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points</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of</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the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3"/>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3.4</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Describe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patterns</a:t>
                      </a:r>
                      <a:r>
                        <a:rPr lang="cs-CZ" sz="1600" dirty="0">
                          <a:solidFill>
                            <a:schemeClr val="tx1"/>
                          </a:solidFill>
                          <a:effectLst/>
                          <a:latin typeface="Calibri" panose="020F0502020204030204" pitchFamily="34" charset="0"/>
                          <a:cs typeface="Calibri" panose="020F0502020204030204" pitchFamily="34" charset="0"/>
                        </a:rPr>
                        <a:t> in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observed</a:t>
                      </a:r>
                      <a:r>
                        <a:rPr lang="cs-CZ" sz="1600" baseline="0" dirty="0">
                          <a:solidFill>
                            <a:schemeClr val="tx1"/>
                          </a:solidFill>
                          <a:effectLst/>
                          <a:latin typeface="Calibri" panose="020F0502020204030204" pitchFamily="34" charset="0"/>
                          <a:cs typeface="Calibri" panose="020F0502020204030204" pitchFamily="34" charset="0"/>
                        </a:rPr>
                        <a:t> variability</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4"/>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Plan</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change</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5"/>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Propose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an</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improvement</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6"/>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4.2</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Summarize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the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proposed</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changes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7"/>
                  </a:ext>
                </a:extLst>
              </a:tr>
              <a:tr h="234025">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4.3</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en-US" sz="1600" noProof="0" dirty="0">
                          <a:solidFill>
                            <a:schemeClr val="tx1"/>
                          </a:solidFill>
                          <a:effectLst/>
                          <a:latin typeface="Calibri" panose="020F0502020204030204" pitchFamily="34" charset="0"/>
                          <a:cs typeface="Calibri" panose="020F0502020204030204" pitchFamily="34" charset="0"/>
                        </a:rPr>
                        <a:t>Suggest</a:t>
                      </a:r>
                      <a:r>
                        <a:rPr lang="cs-CZ" sz="1600" baseline="0" dirty="0">
                          <a:solidFill>
                            <a:schemeClr val="tx1"/>
                          </a:solidFill>
                          <a:effectLst/>
                          <a:latin typeface="Calibri" panose="020F0502020204030204" pitchFamily="34" charset="0"/>
                          <a:cs typeface="Calibri" panose="020F0502020204030204" pitchFamily="34" charset="0"/>
                        </a:rPr>
                        <a:t> </a:t>
                      </a:r>
                      <a:r>
                        <a:rPr lang="en-US" sz="1600" baseline="0" noProof="0" dirty="0">
                          <a:solidFill>
                            <a:schemeClr val="tx1"/>
                          </a:solidFill>
                          <a:effectLst/>
                          <a:latin typeface="Calibri" panose="020F0502020204030204" pitchFamily="34" charset="0"/>
                          <a:cs typeface="Calibri" panose="020F0502020204030204" pitchFamily="34" charset="0"/>
                        </a:rPr>
                        <a:t>person responsible for carrying out the changes</a:t>
                      </a:r>
                      <a:endParaRPr lang="en-US" sz="1600" noProof="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8"/>
                  </a:ext>
                </a:extLst>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4.4</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Suggest</a:t>
                      </a:r>
                      <a:r>
                        <a:rPr lang="cs-CZ" sz="1600" dirty="0">
                          <a:solidFill>
                            <a:schemeClr val="tx1"/>
                          </a:solidFill>
                          <a:effectLst/>
                          <a:latin typeface="Calibri" panose="020F0502020204030204" pitchFamily="34" charset="0"/>
                          <a:cs typeface="Calibri" panose="020F0502020204030204" pitchFamily="34" charset="0"/>
                        </a:rPr>
                        <a:t> a </a:t>
                      </a:r>
                      <a:r>
                        <a:rPr lang="cs-CZ" sz="1600" dirty="0" err="1">
                          <a:solidFill>
                            <a:schemeClr val="tx1"/>
                          </a:solidFill>
                          <a:effectLst/>
                          <a:latin typeface="Calibri" panose="020F0502020204030204" pitchFamily="34" charset="0"/>
                          <a:cs typeface="Calibri" panose="020F0502020204030204" pitchFamily="34" charset="0"/>
                        </a:rPr>
                        <a:t>plan</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of</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improvement</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project</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19"/>
                  </a:ext>
                </a:extLst>
              </a:tr>
            </a:tbl>
          </a:graphicData>
        </a:graphic>
      </p:graphicFrame>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12</a:t>
            </a:fld>
            <a:endParaRPr lang="cs-CZ" altLang="en-US"/>
          </a:p>
        </p:txBody>
      </p:sp>
      <p:sp>
        <p:nvSpPr>
          <p:cNvPr id="7" name="Rectangle 1"/>
          <p:cNvSpPr>
            <a:spLocks noChangeArrowheads="1"/>
          </p:cNvSpPr>
          <p:nvPr/>
        </p:nvSpPr>
        <p:spPr bwMode="auto">
          <a:xfrm>
            <a:off x="2700338" y="2205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rPr>
            </a:br>
            <a:endParaRPr kumimoji="0" lang="en-US" altLang="en-US" sz="1800" b="0" i="0" u="none" strike="noStrike" cap="none" normalizeH="0" baseline="0">
              <a:ln>
                <a:noFill/>
              </a:ln>
              <a:solidFill>
                <a:schemeClr val="tx1"/>
              </a:solidFill>
              <a:effectLst/>
              <a:latin typeface="Arial" pitchFamily="34" charset="0"/>
            </a:endParaRPr>
          </a:p>
        </p:txBody>
      </p:sp>
    </p:spTree>
    <p:extLst>
      <p:ext uri="{BB962C8B-B14F-4D97-AF65-F5344CB8AC3E}">
        <p14:creationId xmlns:p14="http://schemas.microsoft.com/office/powerpoint/2010/main" val="1126686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PDCA more </a:t>
            </a:r>
            <a:r>
              <a:rPr lang="cs-CZ" b="1" dirty="0" err="1"/>
              <a:t>detailed</a:t>
            </a:r>
            <a:endParaRPr lang="en-US" b="1"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096832364"/>
              </p:ext>
            </p:extLst>
          </p:nvPr>
        </p:nvGraphicFramePr>
        <p:xfrm>
          <a:off x="323528" y="2276873"/>
          <a:ext cx="8640960" cy="3365261"/>
        </p:xfrm>
        <a:graphic>
          <a:graphicData uri="http://schemas.openxmlformats.org/drawingml/2006/table">
            <a:tbl>
              <a:tblPr firstRow="1" firstCol="1" bandRow="1">
                <a:tableStyleId>{5C22544A-7EE6-4342-B048-85BDC9FD1C3A}</a:tableStyleId>
              </a:tblPr>
              <a:tblGrid>
                <a:gridCol w="720081">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7272807">
                  <a:extLst>
                    <a:ext uri="{9D8B030D-6E8A-4147-A177-3AD203B41FA5}">
                      <a16:colId xmlns:a16="http://schemas.microsoft.com/office/drawing/2014/main" val="20002"/>
                    </a:ext>
                  </a:extLst>
                </a:gridCol>
              </a:tblGrid>
              <a:tr h="233431">
                <a:tc rowSpan="3">
                  <a:txBody>
                    <a:bodyPr/>
                    <a:lstStyle/>
                    <a:p>
                      <a:pPr algn="just">
                        <a:spcAft>
                          <a:spcPts val="0"/>
                        </a:spcAft>
                      </a:pPr>
                      <a:r>
                        <a:rPr lang="cs-CZ" sz="1600" dirty="0">
                          <a:solidFill>
                            <a:schemeClr val="tx1"/>
                          </a:solidFill>
                          <a:effectLst/>
                          <a:latin typeface="Calibri" panose="020F0502020204030204" pitchFamily="34" charset="0"/>
                          <a:cs typeface="Calibri" panose="020F0502020204030204" pitchFamily="34" charset="0"/>
                        </a:rPr>
                        <a:t>Do</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5</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a:solidFill>
                            <a:schemeClr val="tx1"/>
                          </a:solidFill>
                          <a:effectLst/>
                          <a:latin typeface="Calibri" panose="020F0502020204030204" pitchFamily="34" charset="0"/>
                          <a:cs typeface="Calibri" panose="020F0502020204030204" pitchFamily="34" charset="0"/>
                        </a:rPr>
                        <a:t>Carry </a:t>
                      </a:r>
                      <a:r>
                        <a:rPr lang="cs-CZ" sz="1600" dirty="0" err="1">
                          <a:solidFill>
                            <a:schemeClr val="tx1"/>
                          </a:solidFill>
                          <a:effectLst/>
                          <a:latin typeface="Calibri" panose="020F0502020204030204" pitchFamily="34" charset="0"/>
                          <a:cs typeface="Calibri" panose="020F0502020204030204" pitchFamily="34" charset="0"/>
                        </a:rPr>
                        <a:t>out</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plan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0"/>
                  </a:ext>
                </a:extLst>
              </a:tr>
              <a:tr h="233431">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5.1</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Implement</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improvement</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project</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according</a:t>
                      </a:r>
                      <a:r>
                        <a:rPr lang="cs-CZ" sz="1600" baseline="0" dirty="0">
                          <a:solidFill>
                            <a:schemeClr val="tx1"/>
                          </a:solidFill>
                          <a:effectLst/>
                          <a:latin typeface="Calibri" panose="020F0502020204030204" pitchFamily="34" charset="0"/>
                          <a:cs typeface="Calibri" panose="020F0502020204030204" pitchFamily="34" charset="0"/>
                        </a:rPr>
                        <a:t> to </a:t>
                      </a:r>
                      <a:r>
                        <a:rPr lang="cs-CZ" sz="1600" baseline="0" dirty="0" err="1">
                          <a:solidFill>
                            <a:schemeClr val="tx1"/>
                          </a:solidFill>
                          <a:effectLst/>
                          <a:latin typeface="Calibri" panose="020F0502020204030204" pitchFamily="34" charset="0"/>
                          <a:cs typeface="Calibri" panose="020F0502020204030204" pitchFamily="34" charset="0"/>
                        </a:rPr>
                        <a:t>the</a:t>
                      </a:r>
                      <a:r>
                        <a:rPr lang="cs-CZ" sz="1600" baseline="0" dirty="0">
                          <a:solidFill>
                            <a:schemeClr val="tx1"/>
                          </a:solidFill>
                          <a:effectLst/>
                          <a:latin typeface="Calibri" panose="020F0502020204030204" pitchFamily="34" charset="0"/>
                          <a:cs typeface="Calibri" panose="020F0502020204030204" pitchFamily="34" charset="0"/>
                        </a:rPr>
                        <a:t> </a:t>
                      </a:r>
                      <a:r>
                        <a:rPr lang="cs-CZ" sz="1600" baseline="0" dirty="0" err="1">
                          <a:solidFill>
                            <a:schemeClr val="tx1"/>
                          </a:solidFill>
                          <a:effectLst/>
                          <a:latin typeface="Calibri" panose="020F0502020204030204" pitchFamily="34" charset="0"/>
                          <a:cs typeface="Calibri" panose="020F0502020204030204" pitchFamily="34" charset="0"/>
                        </a:rPr>
                        <a:t>plan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1"/>
                  </a:ext>
                </a:extLst>
              </a:tr>
              <a:tr h="233431">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5.2</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a:solidFill>
                            <a:schemeClr val="tx1"/>
                          </a:solidFill>
                          <a:effectLst/>
                          <a:latin typeface="Calibri" panose="020F0502020204030204" pitchFamily="34" charset="0"/>
                          <a:cs typeface="Calibri" panose="020F0502020204030204" pitchFamily="34" charset="0"/>
                        </a:rPr>
                        <a:t>Monitor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implementation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2"/>
                  </a:ext>
                </a:extLst>
              </a:tr>
              <a:tr h="233431">
                <a:tc rowSpan="3">
                  <a:txBody>
                    <a:bodyPr/>
                    <a:lstStyle/>
                    <a:p>
                      <a:pPr algn="just">
                        <a:spcAft>
                          <a:spcPts val="0"/>
                        </a:spcAft>
                      </a:pPr>
                      <a:r>
                        <a:rPr lang="cs-CZ" sz="1600">
                          <a:solidFill>
                            <a:schemeClr val="tx1"/>
                          </a:solidFill>
                          <a:effectLst/>
                          <a:latin typeface="Calibri" panose="020F0502020204030204" pitchFamily="34" charset="0"/>
                          <a:cs typeface="Calibri" panose="020F0502020204030204" pitchFamily="34" charset="0"/>
                        </a:rPr>
                        <a:t>Check</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b="1" dirty="0">
                          <a:solidFill>
                            <a:schemeClr val="tx1"/>
                          </a:solidFill>
                          <a:effectLst/>
                          <a:latin typeface="Calibri" panose="020F0502020204030204" pitchFamily="34" charset="0"/>
                          <a:cs typeface="Calibri" panose="020F0502020204030204" pitchFamily="34" charset="0"/>
                        </a:rPr>
                        <a:t>6</a:t>
                      </a:r>
                      <a:endParaRPr lang="en-US" sz="1600" b="1"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b="1" dirty="0" err="1">
                          <a:solidFill>
                            <a:schemeClr val="tx1"/>
                          </a:solidFill>
                          <a:effectLst/>
                          <a:latin typeface="Calibri" panose="020F0502020204030204" pitchFamily="34" charset="0"/>
                          <a:cs typeface="Calibri" panose="020F0502020204030204" pitchFamily="34" charset="0"/>
                        </a:rPr>
                        <a:t>Verify</a:t>
                      </a:r>
                      <a:r>
                        <a:rPr lang="cs-CZ" sz="1600" b="1" dirty="0">
                          <a:solidFill>
                            <a:schemeClr val="tx1"/>
                          </a:solidFill>
                          <a:effectLst/>
                          <a:latin typeface="Calibri" panose="020F0502020204030204" pitchFamily="34" charset="0"/>
                          <a:cs typeface="Calibri" panose="020F0502020204030204" pitchFamily="34" charset="0"/>
                        </a:rPr>
                        <a:t> </a:t>
                      </a:r>
                      <a:r>
                        <a:rPr lang="cs-CZ" sz="1600" b="1" dirty="0" err="1">
                          <a:solidFill>
                            <a:schemeClr val="tx1"/>
                          </a:solidFill>
                          <a:effectLst/>
                          <a:latin typeface="Calibri" panose="020F0502020204030204" pitchFamily="34" charset="0"/>
                          <a:cs typeface="Calibri" panose="020F0502020204030204" pitchFamily="34" charset="0"/>
                        </a:rPr>
                        <a:t>the</a:t>
                      </a:r>
                      <a:r>
                        <a:rPr lang="cs-CZ" sz="1600" b="1" dirty="0">
                          <a:solidFill>
                            <a:schemeClr val="tx1"/>
                          </a:solidFill>
                          <a:effectLst/>
                          <a:latin typeface="Calibri" panose="020F0502020204030204" pitchFamily="34" charset="0"/>
                          <a:cs typeface="Calibri" panose="020F0502020204030204" pitchFamily="34" charset="0"/>
                        </a:rPr>
                        <a:t> </a:t>
                      </a:r>
                      <a:r>
                        <a:rPr lang="cs-CZ" sz="1600" b="1" dirty="0" err="1">
                          <a:solidFill>
                            <a:schemeClr val="tx1"/>
                          </a:solidFill>
                          <a:effectLst/>
                          <a:latin typeface="Calibri" panose="020F0502020204030204" pitchFamily="34" charset="0"/>
                          <a:cs typeface="Calibri" panose="020F0502020204030204" pitchFamily="34" charset="0"/>
                        </a:rPr>
                        <a:t>achieved</a:t>
                      </a:r>
                      <a:r>
                        <a:rPr lang="cs-CZ" sz="1600" b="1" baseline="0" dirty="0">
                          <a:solidFill>
                            <a:schemeClr val="tx1"/>
                          </a:solidFill>
                          <a:effectLst/>
                          <a:latin typeface="Calibri" panose="020F0502020204030204" pitchFamily="34" charset="0"/>
                          <a:cs typeface="Calibri" panose="020F0502020204030204" pitchFamily="34" charset="0"/>
                        </a:rPr>
                        <a:t> </a:t>
                      </a:r>
                      <a:r>
                        <a:rPr lang="cs-CZ" sz="1600" b="1" baseline="0" dirty="0" err="1">
                          <a:solidFill>
                            <a:schemeClr val="tx1"/>
                          </a:solidFill>
                          <a:effectLst/>
                          <a:latin typeface="Calibri" panose="020F0502020204030204" pitchFamily="34" charset="0"/>
                          <a:cs typeface="Calibri" panose="020F0502020204030204" pitchFamily="34" charset="0"/>
                        </a:rPr>
                        <a:t>results</a:t>
                      </a:r>
                      <a:endParaRPr lang="en-US" sz="1600" b="1"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3"/>
                  </a:ext>
                </a:extLst>
              </a:tr>
              <a:tr h="233431">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6.1</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Verify</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methods</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of</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collecting</a:t>
                      </a:r>
                      <a:r>
                        <a:rPr lang="cs-CZ" sz="1600" dirty="0">
                          <a:solidFill>
                            <a:schemeClr val="tx1"/>
                          </a:solidFill>
                          <a:effectLst/>
                          <a:latin typeface="Calibri" panose="020F0502020204030204" pitchFamily="34" charset="0"/>
                          <a:cs typeface="Calibri" panose="020F0502020204030204" pitchFamily="34" charset="0"/>
                        </a:rPr>
                        <a:t> data </a:t>
                      </a:r>
                      <a:r>
                        <a:rPr lang="cs-CZ" sz="1600" dirty="0" err="1">
                          <a:solidFill>
                            <a:schemeClr val="tx1"/>
                          </a:solidFill>
                          <a:effectLst/>
                          <a:latin typeface="Calibri" panose="020F0502020204030204" pitchFamily="34" charset="0"/>
                          <a:cs typeface="Calibri" panose="020F0502020204030204" pitchFamily="34" charset="0"/>
                        </a:rPr>
                        <a:t>about</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new</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4"/>
                  </a:ext>
                </a:extLst>
              </a:tr>
              <a:tr h="233431">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6.2</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a:solidFill>
                            <a:schemeClr val="tx1"/>
                          </a:solidFill>
                          <a:effectLst/>
                          <a:latin typeface="Calibri" panose="020F0502020204030204" pitchFamily="34" charset="0"/>
                          <a:cs typeface="Calibri" panose="020F0502020204030204" pitchFamily="34" charset="0"/>
                        </a:rPr>
                        <a:t>Study </a:t>
                      </a:r>
                      <a:r>
                        <a:rPr lang="cs-CZ" sz="1600" dirty="0" err="1">
                          <a:solidFill>
                            <a:schemeClr val="tx1"/>
                          </a:solidFill>
                          <a:effectLst/>
                          <a:latin typeface="Calibri" panose="020F0502020204030204" pitchFamily="34" charset="0"/>
                          <a:cs typeface="Calibri" panose="020F0502020204030204" pitchFamily="34" charset="0"/>
                        </a:rPr>
                        <a:t>the</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effect</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of</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executed</a:t>
                      </a:r>
                      <a:r>
                        <a:rPr lang="cs-CZ" sz="1600" dirty="0">
                          <a:solidFill>
                            <a:schemeClr val="tx1"/>
                          </a:solidFill>
                          <a:effectLst/>
                          <a:latin typeface="Calibri" panose="020F0502020204030204" pitchFamily="34" charset="0"/>
                          <a:cs typeface="Calibri" panose="020F0502020204030204" pitchFamily="34" charset="0"/>
                        </a:rPr>
                        <a:t> </a:t>
                      </a:r>
                      <a:r>
                        <a:rPr lang="cs-CZ" sz="1600" dirty="0" err="1">
                          <a:solidFill>
                            <a:schemeClr val="tx1"/>
                          </a:solidFill>
                          <a:effectLst/>
                          <a:latin typeface="Calibri" panose="020F0502020204030204" pitchFamily="34" charset="0"/>
                          <a:cs typeface="Calibri" panose="020F0502020204030204" pitchFamily="34" charset="0"/>
                        </a:rPr>
                        <a:t>changes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5"/>
                  </a:ext>
                </a:extLst>
              </a:tr>
              <a:tr h="233431">
                <a:tc rowSpan="3">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Act</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b="1" dirty="0">
                          <a:solidFill>
                            <a:schemeClr val="tx1"/>
                          </a:solidFill>
                          <a:effectLst/>
                          <a:latin typeface="Calibri" panose="020F0502020204030204" pitchFamily="34" charset="0"/>
                          <a:cs typeface="Calibri" panose="020F0502020204030204" pitchFamily="34" charset="0"/>
                        </a:rPr>
                        <a:t>7</a:t>
                      </a:r>
                      <a:endParaRPr lang="en-US" sz="1600" b="1"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b="1" dirty="0" err="1">
                          <a:solidFill>
                            <a:schemeClr val="tx1"/>
                          </a:solidFill>
                          <a:effectLst/>
                          <a:latin typeface="Calibri" panose="020F0502020204030204" pitchFamily="34" charset="0"/>
                          <a:cs typeface="Calibri" panose="020F0502020204030204" pitchFamily="34" charset="0"/>
                        </a:rPr>
                        <a:t>Act</a:t>
                      </a:r>
                      <a:r>
                        <a:rPr lang="cs-CZ" sz="1600" b="1" dirty="0">
                          <a:solidFill>
                            <a:schemeClr val="tx1"/>
                          </a:solidFill>
                          <a:effectLst/>
                          <a:latin typeface="Calibri" panose="020F0502020204030204" pitchFamily="34" charset="0"/>
                          <a:cs typeface="Calibri" panose="020F0502020204030204" pitchFamily="34" charset="0"/>
                        </a:rPr>
                        <a:t> </a:t>
                      </a:r>
                      <a:r>
                        <a:rPr lang="cs-CZ" sz="1600" b="1" dirty="0" err="1">
                          <a:solidFill>
                            <a:schemeClr val="tx1"/>
                          </a:solidFill>
                          <a:effectLst/>
                          <a:latin typeface="Calibri" panose="020F0502020204030204" pitchFamily="34" charset="0"/>
                          <a:cs typeface="Calibri" panose="020F0502020204030204" pitchFamily="34" charset="0"/>
                        </a:rPr>
                        <a:t>based</a:t>
                      </a:r>
                      <a:r>
                        <a:rPr lang="cs-CZ" sz="1600" b="1" dirty="0">
                          <a:solidFill>
                            <a:schemeClr val="tx1"/>
                          </a:solidFill>
                          <a:effectLst/>
                          <a:latin typeface="Calibri" panose="020F0502020204030204" pitchFamily="34" charset="0"/>
                          <a:cs typeface="Calibri" panose="020F0502020204030204" pitchFamily="34" charset="0"/>
                        </a:rPr>
                        <a:t> on </a:t>
                      </a:r>
                      <a:r>
                        <a:rPr lang="cs-CZ" sz="1600" b="1" dirty="0" err="1">
                          <a:solidFill>
                            <a:schemeClr val="tx1"/>
                          </a:solidFill>
                          <a:effectLst/>
                          <a:latin typeface="Calibri" panose="020F0502020204030204" pitchFamily="34" charset="0"/>
                          <a:cs typeface="Calibri" panose="020F0502020204030204" pitchFamily="34" charset="0"/>
                        </a:rPr>
                        <a:t>the</a:t>
                      </a:r>
                      <a:r>
                        <a:rPr lang="cs-CZ" sz="1600" b="1" dirty="0">
                          <a:solidFill>
                            <a:schemeClr val="tx1"/>
                          </a:solidFill>
                          <a:effectLst/>
                          <a:latin typeface="Calibri" panose="020F0502020204030204" pitchFamily="34" charset="0"/>
                          <a:cs typeface="Calibri" panose="020F0502020204030204" pitchFamily="34" charset="0"/>
                        </a:rPr>
                        <a:t> </a:t>
                      </a:r>
                      <a:r>
                        <a:rPr lang="cs-CZ" sz="1600" b="1" dirty="0" err="1">
                          <a:solidFill>
                            <a:schemeClr val="tx1"/>
                          </a:solidFill>
                          <a:effectLst/>
                          <a:latin typeface="Calibri" panose="020F0502020204030204" pitchFamily="34" charset="0"/>
                          <a:cs typeface="Calibri" panose="020F0502020204030204" pitchFamily="34" charset="0"/>
                        </a:rPr>
                        <a:t>findings</a:t>
                      </a:r>
                      <a:endParaRPr lang="en-US" sz="1600" b="1"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6"/>
                  </a:ext>
                </a:extLst>
              </a:tr>
              <a:tr h="233431">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7.1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a:solidFill>
                            <a:schemeClr val="tx1"/>
                          </a:solidFill>
                          <a:effectLst/>
                          <a:latin typeface="Calibri" panose="020F0502020204030204" pitchFamily="34" charset="0"/>
                          <a:cs typeface="Calibri" panose="020F0502020204030204" pitchFamily="34" charset="0"/>
                        </a:rPr>
                        <a:t>Update </a:t>
                      </a:r>
                      <a:r>
                        <a:rPr lang="cs-CZ" sz="1600" dirty="0" err="1">
                          <a:solidFill>
                            <a:schemeClr val="tx1"/>
                          </a:solidFill>
                          <a:effectLst/>
                          <a:latin typeface="Calibri" panose="020F0502020204030204" pitchFamily="34" charset="0"/>
                          <a:cs typeface="Calibri" panose="020F0502020204030204" pitchFamily="34" charset="0"/>
                        </a:rPr>
                        <a:t>documentation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7"/>
                  </a:ext>
                </a:extLst>
              </a:tr>
              <a:tr h="933726">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7.2</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en-US" sz="1600" noProof="0" dirty="0">
                          <a:solidFill>
                            <a:schemeClr val="tx1"/>
                          </a:solidFill>
                          <a:effectLst/>
                          <a:latin typeface="Calibri" panose="020F0502020204030204" pitchFamily="34" charset="0"/>
                          <a:cs typeface="Calibri" panose="020F0502020204030204" pitchFamily="34" charset="0"/>
                        </a:rPr>
                        <a:t>Build</a:t>
                      </a:r>
                      <a:r>
                        <a:rPr lang="en-US" sz="1600" baseline="0" noProof="0" dirty="0">
                          <a:solidFill>
                            <a:schemeClr val="tx1"/>
                          </a:solidFill>
                          <a:effectLst/>
                          <a:latin typeface="Calibri" panose="020F0502020204030204" pitchFamily="34" charset="0"/>
                          <a:cs typeface="Calibri" panose="020F0502020204030204" pitchFamily="34" charset="0"/>
                        </a:rPr>
                        <a:t> next sequence based on the implemented improvement: was the change successful, keep it, was it not successful, reject it. Will you build another PDCA cycle based on this change or not? Can be this change implemented elsewhere in the company?</a:t>
                      </a:r>
                      <a:endParaRPr lang="en-US" sz="1600" noProof="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8"/>
                  </a:ext>
                </a:extLst>
              </a:tr>
              <a:tr h="439181">
                <a:tc>
                  <a:txBody>
                    <a:bodyPr/>
                    <a:lstStyle/>
                    <a:p>
                      <a:pPr algn="just">
                        <a:spcAft>
                          <a:spcPts val="0"/>
                        </a:spcAft>
                      </a:pP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dirty="0">
                          <a:solidFill>
                            <a:schemeClr val="tx1"/>
                          </a:solidFill>
                          <a:effectLst/>
                          <a:latin typeface="Calibri" panose="020F0502020204030204" pitchFamily="34" charset="0"/>
                          <a:ea typeface="Times New Roman"/>
                          <a:cs typeface="Calibri" panose="020F0502020204030204" pitchFamily="34" charset="0"/>
                        </a:rPr>
                        <a:t>7.3</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a:solidFill>
                            <a:schemeClr val="tx1"/>
                          </a:solidFill>
                          <a:effectLst/>
                          <a:latin typeface="Calibri" panose="020F0502020204030204" pitchFamily="34" charset="0"/>
                          <a:ea typeface="Times New Roman"/>
                          <a:cs typeface="Calibri" panose="020F0502020204030204" pitchFamily="34" charset="0"/>
                        </a:rPr>
                        <a:t>Standardise</a:t>
                      </a:r>
                      <a:r>
                        <a:rPr lang="cs-CZ" sz="1600" dirty="0">
                          <a:solidFill>
                            <a:schemeClr val="tx1"/>
                          </a:solidFill>
                          <a:effectLst/>
                          <a:latin typeface="Calibri" panose="020F0502020204030204" pitchFamily="34" charset="0"/>
                          <a:ea typeface="Times New Roman"/>
                          <a:cs typeface="Calibri" panose="020F0502020204030204" pitchFamily="34" charset="0"/>
                        </a:rPr>
                        <a:t> </a:t>
                      </a:r>
                      <a:r>
                        <a:rPr lang="cs-CZ" sz="1600" dirty="0" err="1">
                          <a:solidFill>
                            <a:schemeClr val="tx1"/>
                          </a:solidFill>
                          <a:effectLst/>
                          <a:latin typeface="Calibri" panose="020F0502020204030204" pitchFamily="34" charset="0"/>
                          <a:ea typeface="Times New Roman"/>
                          <a:cs typeface="Calibri" panose="020F0502020204030204" pitchFamily="34" charset="0"/>
                        </a:rPr>
                        <a:t>successful</a:t>
                      </a:r>
                      <a:r>
                        <a:rPr lang="cs-CZ" sz="1600" dirty="0">
                          <a:solidFill>
                            <a:schemeClr val="tx1"/>
                          </a:solidFill>
                          <a:effectLst/>
                          <a:latin typeface="Calibri" panose="020F0502020204030204" pitchFamily="34" charset="0"/>
                          <a:ea typeface="Times New Roman"/>
                          <a:cs typeface="Calibri" panose="020F0502020204030204" pitchFamily="34" charset="0"/>
                        </a:rPr>
                        <a:t> </a:t>
                      </a:r>
                      <a:r>
                        <a:rPr lang="cs-CZ" sz="1600" dirty="0" err="1">
                          <a:solidFill>
                            <a:schemeClr val="tx1"/>
                          </a:solidFill>
                          <a:effectLst/>
                          <a:latin typeface="Calibri" panose="020F0502020204030204" pitchFamily="34" charset="0"/>
                          <a:ea typeface="Times New Roman"/>
                          <a:cs typeface="Calibri" panose="020F0502020204030204" pitchFamily="34" charset="0"/>
                        </a:rPr>
                        <a:t>change</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extLst>
                  <a:ext uri="{0D108BD9-81ED-4DB2-BD59-A6C34878D82A}">
                    <a16:rowId xmlns:a16="http://schemas.microsoft.com/office/drawing/2014/main" val="10009"/>
                  </a:ext>
                </a:extLst>
              </a:tr>
            </a:tbl>
          </a:graphicData>
        </a:graphic>
      </p:graphicFrame>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13</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Six</a:t>
            </a:r>
            <a:r>
              <a:rPr lang="cs-CZ" b="1" dirty="0"/>
              <a:t> Sigma, DMAIC</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cs-CZ" sz="2000" dirty="0"/>
              <a:t>Sigma = standard </a:t>
            </a:r>
            <a:r>
              <a:rPr lang="cs-CZ" sz="2000" dirty="0" err="1"/>
              <a:t>deviation</a:t>
            </a:r>
            <a:endParaRPr lang="cs-CZ" sz="2000" dirty="0"/>
          </a:p>
          <a:p>
            <a:pPr marL="0" indent="0">
              <a:buNone/>
            </a:pPr>
            <a:endParaRPr lang="cs-CZ" sz="2000" dirty="0"/>
          </a:p>
          <a:p>
            <a:pPr marL="0" indent="0">
              <a:buNone/>
            </a:pPr>
            <a:r>
              <a:rPr lang="cs-CZ" sz="2000" dirty="0" err="1"/>
              <a:t>Six</a:t>
            </a:r>
            <a:r>
              <a:rPr lang="cs-CZ" sz="2000" dirty="0"/>
              <a:t> sigma = </a:t>
            </a:r>
            <a:r>
              <a:rPr lang="cs-CZ" sz="2000" dirty="0" err="1"/>
              <a:t>situation</a:t>
            </a:r>
            <a:r>
              <a:rPr lang="cs-CZ" sz="2000" dirty="0"/>
              <a:t>, </a:t>
            </a:r>
            <a:r>
              <a:rPr lang="cs-CZ" sz="2000" dirty="0" err="1"/>
              <a:t>when</a:t>
            </a:r>
            <a:r>
              <a:rPr lang="cs-CZ" sz="2000" dirty="0"/>
              <a:t> </a:t>
            </a:r>
            <a:r>
              <a:rPr lang="cs-CZ" sz="2000" dirty="0" err="1"/>
              <a:t>it</a:t>
            </a:r>
            <a:r>
              <a:rPr lang="cs-CZ" sz="2000" dirty="0"/>
              <a:t> </a:t>
            </a:r>
            <a:r>
              <a:rPr lang="cs-CZ" sz="2000" dirty="0" err="1"/>
              <a:t>is</a:t>
            </a:r>
            <a:r>
              <a:rPr lang="cs-CZ" sz="2000" dirty="0"/>
              <a:t> </a:t>
            </a:r>
            <a:r>
              <a:rPr lang="cs-CZ" sz="2000" dirty="0" err="1"/>
              <a:t>achieved</a:t>
            </a:r>
            <a:r>
              <a:rPr lang="cs-CZ" sz="2000" dirty="0"/>
              <a:t> a </a:t>
            </a:r>
            <a:r>
              <a:rPr lang="cs-CZ" sz="2000" dirty="0" err="1"/>
              <a:t>quality</a:t>
            </a:r>
            <a:r>
              <a:rPr lang="cs-CZ" sz="2000" dirty="0"/>
              <a:t> </a:t>
            </a:r>
            <a:r>
              <a:rPr lang="cs-CZ" sz="2000" dirty="0" err="1"/>
              <a:t>level</a:t>
            </a:r>
            <a:r>
              <a:rPr lang="cs-CZ" sz="2000" dirty="0"/>
              <a:t> </a:t>
            </a:r>
            <a:r>
              <a:rPr lang="cs-CZ" sz="2000" dirty="0" err="1"/>
              <a:t>of</a:t>
            </a:r>
            <a:r>
              <a:rPr lang="cs-CZ" sz="2000" dirty="0"/>
              <a:t> 3.4 </a:t>
            </a:r>
            <a:r>
              <a:rPr lang="cs-CZ" sz="2000" dirty="0" err="1"/>
              <a:t>defects</a:t>
            </a:r>
            <a:r>
              <a:rPr lang="cs-CZ" sz="2000" dirty="0"/>
              <a:t> per </a:t>
            </a:r>
            <a:r>
              <a:rPr lang="cs-CZ" sz="2000" dirty="0" err="1"/>
              <a:t>million</a:t>
            </a:r>
            <a:r>
              <a:rPr lang="cs-CZ" sz="2000" dirty="0"/>
              <a:t> </a:t>
            </a:r>
            <a:r>
              <a:rPr lang="cs-CZ" sz="2000" dirty="0" err="1"/>
              <a:t>opportunities</a:t>
            </a:r>
            <a:r>
              <a:rPr lang="cs-CZ" sz="2000" dirty="0"/>
              <a:t> </a:t>
            </a:r>
            <a:r>
              <a:rPr lang="cs-CZ" sz="2000" dirty="0">
                <a:solidFill>
                  <a:schemeClr val="tx1"/>
                </a:solidFill>
              </a:rPr>
              <a:t>(so </a:t>
            </a:r>
            <a:r>
              <a:rPr lang="cs-CZ" sz="2000" dirty="0" err="1">
                <a:solidFill>
                  <a:schemeClr val="tx1"/>
                </a:solidFill>
              </a:rPr>
              <a:t>called</a:t>
            </a:r>
            <a:r>
              <a:rPr lang="cs-CZ" sz="2000" dirty="0">
                <a:solidFill>
                  <a:schemeClr val="tx1"/>
                </a:solidFill>
              </a:rPr>
              <a:t> </a:t>
            </a:r>
            <a:r>
              <a:rPr lang="cs-CZ" sz="2000" u="sng" dirty="0">
                <a:solidFill>
                  <a:schemeClr val="tx1"/>
                </a:solidFill>
                <a:hlinkClick r:id="rId3"/>
              </a:rPr>
              <a:t>DPMO</a:t>
            </a:r>
            <a:r>
              <a:rPr lang="cs-CZ" sz="2000" dirty="0">
                <a:solidFill>
                  <a:schemeClr val="tx1"/>
                </a:solidFill>
              </a:rPr>
              <a:t> </a:t>
            </a:r>
            <a:r>
              <a:rPr lang="cs-CZ" sz="2000" dirty="0" err="1">
                <a:solidFill>
                  <a:schemeClr val="tx1"/>
                </a:solidFill>
              </a:rPr>
              <a:t>metric</a:t>
            </a:r>
            <a:r>
              <a:rPr lang="cs-CZ" sz="2000" dirty="0">
                <a:solidFill>
                  <a:schemeClr val="tx1"/>
                </a:solidFill>
              </a:rPr>
              <a:t>)</a:t>
            </a:r>
          </a:p>
          <a:p>
            <a:pPr marL="0" indent="0">
              <a:buNone/>
            </a:pPr>
            <a:endParaRPr lang="cs-CZ" sz="2000" dirty="0">
              <a:solidFill>
                <a:schemeClr val="tx1"/>
              </a:solidFill>
            </a:endParaRPr>
          </a:p>
          <a:p>
            <a:pPr marL="0" indent="0">
              <a:buNone/>
            </a:pPr>
            <a:r>
              <a:rPr lang="cs-CZ" sz="2000" dirty="0"/>
              <a:t>In </a:t>
            </a:r>
            <a:r>
              <a:rPr lang="cs-CZ" sz="2000" dirty="0" err="1"/>
              <a:t>other</a:t>
            </a:r>
            <a:r>
              <a:rPr lang="cs-CZ" sz="2000" dirty="0"/>
              <a:t> </a:t>
            </a:r>
            <a:r>
              <a:rPr lang="cs-CZ" sz="2000" dirty="0" err="1"/>
              <a:t>words</a:t>
            </a:r>
            <a:r>
              <a:rPr lang="cs-CZ" sz="2000" dirty="0"/>
              <a:t>, </a:t>
            </a:r>
            <a:r>
              <a:rPr lang="cs-CZ" sz="2000" dirty="0" err="1"/>
              <a:t>the</a:t>
            </a:r>
            <a:r>
              <a:rPr lang="cs-CZ" sz="2000" dirty="0"/>
              <a:t> variability </a:t>
            </a:r>
            <a:r>
              <a:rPr lang="cs-CZ" sz="2000" dirty="0" err="1"/>
              <a:t>of</a:t>
            </a:r>
            <a:r>
              <a:rPr lang="cs-CZ" sz="2000" dirty="0"/>
              <a:t> </a:t>
            </a:r>
            <a:r>
              <a:rPr lang="cs-CZ" sz="2000" dirty="0" err="1"/>
              <a:t>the</a:t>
            </a:r>
            <a:r>
              <a:rPr lang="cs-CZ" sz="2000" dirty="0"/>
              <a:t> </a:t>
            </a:r>
            <a:r>
              <a:rPr lang="cs-CZ" sz="2000" dirty="0" err="1"/>
              <a:t>process</a:t>
            </a:r>
            <a:r>
              <a:rPr lang="cs-CZ" sz="2000" dirty="0"/>
              <a:t> </a:t>
            </a:r>
            <a:r>
              <a:rPr lang="cs-CZ" sz="2000" dirty="0" err="1"/>
              <a:t>compared</a:t>
            </a:r>
            <a:r>
              <a:rPr lang="cs-CZ" sz="2000" dirty="0"/>
              <a:t> to set </a:t>
            </a:r>
            <a:r>
              <a:rPr lang="cs-CZ" sz="2000" dirty="0" err="1"/>
              <a:t>requirements</a:t>
            </a:r>
            <a:r>
              <a:rPr lang="cs-CZ" sz="2000" dirty="0"/>
              <a:t> on </a:t>
            </a:r>
            <a:r>
              <a:rPr lang="cs-CZ" sz="2000" dirty="0" err="1"/>
              <a:t>the</a:t>
            </a:r>
            <a:r>
              <a:rPr lang="cs-CZ" sz="2000" dirty="0"/>
              <a:t> </a:t>
            </a:r>
            <a:r>
              <a:rPr lang="cs-CZ" sz="2000" dirty="0" err="1"/>
              <a:t>process</a:t>
            </a:r>
            <a:r>
              <a:rPr lang="cs-CZ" sz="2000" dirty="0"/>
              <a:t> (e. g. </a:t>
            </a:r>
            <a:r>
              <a:rPr lang="cs-CZ" sz="2000" dirty="0" err="1"/>
              <a:t>quality</a:t>
            </a:r>
            <a:r>
              <a:rPr lang="cs-CZ" sz="2000" dirty="0"/>
              <a:t> </a:t>
            </a:r>
            <a:r>
              <a:rPr lang="cs-CZ" sz="2000" dirty="0" err="1"/>
              <a:t>of</a:t>
            </a:r>
            <a:r>
              <a:rPr lang="cs-CZ" sz="2000" dirty="0"/>
              <a:t> </a:t>
            </a:r>
            <a:r>
              <a:rPr lang="cs-CZ" sz="2000" dirty="0" err="1"/>
              <a:t>the</a:t>
            </a:r>
            <a:r>
              <a:rPr lang="cs-CZ" sz="2000" dirty="0"/>
              <a:t> </a:t>
            </a:r>
            <a:r>
              <a:rPr lang="cs-CZ" sz="2000" dirty="0" err="1"/>
              <a:t>process</a:t>
            </a:r>
            <a:r>
              <a:rPr lang="cs-CZ" sz="2000" dirty="0"/>
              <a:t> output) </a:t>
            </a:r>
            <a:r>
              <a:rPr lang="cs-CZ" sz="2000" dirty="0" err="1"/>
              <a:t>is</a:t>
            </a:r>
            <a:r>
              <a:rPr lang="cs-CZ" sz="2000" dirty="0"/>
              <a:t> so </a:t>
            </a:r>
            <a:r>
              <a:rPr lang="cs-CZ" sz="2000" dirty="0" err="1"/>
              <a:t>low</a:t>
            </a:r>
            <a:r>
              <a:rPr lang="cs-CZ" sz="2000" dirty="0"/>
              <a:t>, </a:t>
            </a:r>
            <a:r>
              <a:rPr lang="cs-CZ" sz="2000" dirty="0" err="1"/>
              <a:t>that</a:t>
            </a:r>
            <a:r>
              <a:rPr lang="cs-CZ" sz="2000" dirty="0"/>
              <a:t> </a:t>
            </a:r>
            <a:r>
              <a:rPr lang="cs-CZ" sz="2000" dirty="0" err="1"/>
              <a:t>twelve</a:t>
            </a:r>
            <a:r>
              <a:rPr lang="cs-CZ" sz="2000" dirty="0"/>
              <a:t> standard </a:t>
            </a:r>
            <a:r>
              <a:rPr lang="cs-CZ" sz="2000" dirty="0" err="1"/>
              <a:t>deviation</a:t>
            </a:r>
            <a:r>
              <a:rPr lang="cs-CZ" sz="2000" dirty="0"/>
              <a:t> </a:t>
            </a:r>
            <a:r>
              <a:rPr lang="cs-CZ" sz="2000" dirty="0" err="1"/>
              <a:t>of</a:t>
            </a:r>
            <a:r>
              <a:rPr lang="cs-CZ" sz="2000" dirty="0"/>
              <a:t> </a:t>
            </a:r>
            <a:r>
              <a:rPr lang="cs-CZ" sz="2000" dirty="0" err="1"/>
              <a:t>the</a:t>
            </a:r>
            <a:r>
              <a:rPr lang="cs-CZ" sz="2000" dirty="0"/>
              <a:t> </a:t>
            </a:r>
            <a:r>
              <a:rPr lang="cs-CZ" sz="2000" dirty="0" err="1"/>
              <a:t>measured</a:t>
            </a:r>
            <a:r>
              <a:rPr lang="cs-CZ" sz="2000" dirty="0"/>
              <a:t> </a:t>
            </a:r>
            <a:r>
              <a:rPr lang="cs-CZ" sz="2000" dirty="0" err="1"/>
              <a:t>characteristic</a:t>
            </a:r>
            <a:r>
              <a:rPr lang="cs-CZ" sz="2000" dirty="0"/>
              <a:t> </a:t>
            </a:r>
            <a:r>
              <a:rPr lang="cs-CZ" sz="2000" dirty="0" err="1"/>
              <a:t>still</a:t>
            </a:r>
            <a:r>
              <a:rPr lang="cs-CZ" sz="2000" dirty="0"/>
              <a:t> </a:t>
            </a:r>
            <a:r>
              <a:rPr lang="cs-CZ" sz="2000" dirty="0" err="1"/>
              <a:t>meets</a:t>
            </a:r>
            <a:r>
              <a:rPr lang="cs-CZ" sz="2000" dirty="0"/>
              <a:t> </a:t>
            </a:r>
            <a:r>
              <a:rPr lang="cs-CZ" sz="2000" dirty="0" err="1"/>
              <a:t>the</a:t>
            </a:r>
            <a:r>
              <a:rPr lang="cs-CZ" sz="2000" dirty="0"/>
              <a:t> </a:t>
            </a:r>
            <a:r>
              <a:rPr lang="cs-CZ" sz="2000" dirty="0" err="1"/>
              <a:t>requirements</a:t>
            </a:r>
            <a:r>
              <a:rPr lang="cs-CZ" sz="2000" dirty="0"/>
              <a:t> on </a:t>
            </a:r>
            <a:r>
              <a:rPr lang="cs-CZ" sz="2000" dirty="0" err="1"/>
              <a:t>this</a:t>
            </a:r>
            <a:r>
              <a:rPr lang="cs-CZ" sz="2000" dirty="0"/>
              <a:t> </a:t>
            </a:r>
            <a:r>
              <a:rPr lang="cs-CZ" sz="2000" dirty="0" err="1"/>
              <a:t>characteristic</a:t>
            </a:r>
            <a:r>
              <a:rPr lang="cs-CZ" sz="2000" dirty="0"/>
              <a:t>.</a:t>
            </a:r>
            <a:endParaRPr lang="cs-CZ" sz="2000" dirty="0">
              <a:solidFill>
                <a:schemeClr val="tx1"/>
              </a:solidFill>
            </a:endParaRP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14</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Variability in a </a:t>
            </a:r>
            <a:r>
              <a:rPr lang="cs-CZ" b="1" dirty="0" err="1"/>
              <a:t>process</a:t>
            </a:r>
            <a:endParaRPr lang="en-US" b="1" dirty="0"/>
          </a:p>
        </p:txBody>
      </p:sp>
      <p:sp>
        <p:nvSpPr>
          <p:cNvPr id="3" name="Zástupný symbol pro obsah 2"/>
          <p:cNvSpPr>
            <a:spLocks noGrp="1"/>
          </p:cNvSpPr>
          <p:nvPr>
            <p:ph idx="1"/>
          </p:nvPr>
        </p:nvSpPr>
        <p:spPr>
          <a:xfrm>
            <a:off x="900113" y="5517232"/>
            <a:ext cx="6984255" cy="1152128"/>
          </a:xfrm>
        </p:spPr>
        <p:txBody>
          <a:bodyPr/>
          <a:lstStyle/>
          <a:p>
            <a:pPr marL="0" indent="0">
              <a:buNone/>
            </a:pPr>
            <a:r>
              <a:rPr lang="cs-CZ" sz="1800" dirty="0" err="1"/>
              <a:t>Requirement</a:t>
            </a:r>
            <a:r>
              <a:rPr lang="cs-CZ" sz="1800" dirty="0"/>
              <a:t> = 10.0		Real </a:t>
            </a:r>
            <a:r>
              <a:rPr lang="cs-CZ" sz="1800" dirty="0" err="1"/>
              <a:t>average</a:t>
            </a:r>
            <a:r>
              <a:rPr lang="cs-CZ" sz="1800" dirty="0"/>
              <a:t> </a:t>
            </a:r>
            <a:r>
              <a:rPr lang="cs-CZ" sz="1800" dirty="0">
                <a:latin typeface="+mn-lt"/>
              </a:rPr>
              <a:t>= 9.9933</a:t>
            </a:r>
            <a:endParaRPr lang="cs-CZ" sz="1800" dirty="0"/>
          </a:p>
          <a:p>
            <a:pPr marL="0" indent="0">
              <a:buNone/>
            </a:pPr>
            <a:r>
              <a:rPr lang="cs-CZ" sz="1800" dirty="0" err="1"/>
              <a:t>Upper</a:t>
            </a:r>
            <a:r>
              <a:rPr lang="cs-CZ" sz="1800" dirty="0"/>
              <a:t> limit = 10.1		</a:t>
            </a:r>
            <a:r>
              <a:rPr lang="cs-CZ" sz="1800" dirty="0">
                <a:latin typeface="+mn-lt"/>
              </a:rPr>
              <a:t>Standard </a:t>
            </a:r>
            <a:r>
              <a:rPr lang="cs-CZ" sz="1800" dirty="0" err="1">
                <a:latin typeface="+mn-lt"/>
              </a:rPr>
              <a:t>deviation</a:t>
            </a:r>
            <a:r>
              <a:rPr lang="cs-CZ" sz="1800" dirty="0">
                <a:latin typeface="+mn-lt"/>
              </a:rPr>
              <a:t> = 0.109</a:t>
            </a:r>
            <a:endParaRPr lang="cs-CZ" sz="1800" dirty="0"/>
          </a:p>
          <a:p>
            <a:pPr marL="0" indent="0">
              <a:buNone/>
            </a:pPr>
            <a:r>
              <a:rPr lang="cs-CZ" sz="1800" dirty="0" err="1"/>
              <a:t>Lower</a:t>
            </a:r>
            <a:r>
              <a:rPr lang="cs-CZ" sz="1800" dirty="0"/>
              <a:t> limit = 9.9			</a:t>
            </a:r>
            <a:r>
              <a:rPr lang="cs-CZ" sz="1800" b="1" dirty="0" err="1"/>
              <a:t>Result</a:t>
            </a:r>
            <a:r>
              <a:rPr lang="cs-CZ" sz="1800" b="1" dirty="0"/>
              <a:t>?</a:t>
            </a:r>
          </a:p>
          <a:p>
            <a:pPr marL="0" indent="0">
              <a:buNone/>
            </a:pPr>
            <a:endParaRPr lang="cs-CZ"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15</a:t>
            </a:fld>
            <a:endParaRPr lang="cs-CZ"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680" y="1700809"/>
            <a:ext cx="8075664"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6686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Normal</a:t>
            </a:r>
            <a:r>
              <a:rPr lang="cs-CZ" b="1" dirty="0"/>
              <a:t> </a:t>
            </a:r>
            <a:r>
              <a:rPr lang="cs-CZ" b="1" dirty="0" err="1"/>
              <a:t>distribution</a:t>
            </a:r>
            <a:r>
              <a:rPr lang="cs-CZ" b="1" dirty="0"/>
              <a:t> and standard </a:t>
            </a:r>
            <a:r>
              <a:rPr lang="cs-CZ" b="1" dirty="0" err="1"/>
              <a:t>deviation</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endParaRPr lang="cs-CZ"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16</a:t>
            </a:fld>
            <a:endParaRPr lang="cs-CZ" altLang="en-US"/>
          </a:p>
        </p:txBody>
      </p:sp>
      <p:pic>
        <p:nvPicPr>
          <p:cNvPr id="357378" name="Picture 2" descr="http://www.intechopen.com/source/html/17405/media/image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700808"/>
            <a:ext cx="7334250" cy="475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6686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DMAIC </a:t>
            </a:r>
            <a:r>
              <a:rPr lang="cs-CZ" b="1" dirty="0" err="1"/>
              <a:t>procedure</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381000" indent="-381000">
              <a:lnSpc>
                <a:spcPct val="90000"/>
              </a:lnSpc>
              <a:buFont typeface="Wingdings" pitchFamily="2" charset="2"/>
              <a:buAutoNum type="arabicPeriod"/>
            </a:pPr>
            <a:r>
              <a:rPr lang="en-US" altLang="en-US" sz="2000" b="1" dirty="0"/>
              <a:t>D</a:t>
            </a:r>
            <a:r>
              <a:rPr lang="en-US" altLang="en-US" sz="2000" dirty="0"/>
              <a:t>efine</a:t>
            </a:r>
            <a:endParaRPr lang="cs-CZ" altLang="en-US" sz="2000" dirty="0"/>
          </a:p>
          <a:p>
            <a:pPr marL="381000" indent="-381000">
              <a:lnSpc>
                <a:spcPct val="90000"/>
              </a:lnSpc>
              <a:buFont typeface="Wingdings" pitchFamily="2" charset="2"/>
              <a:buAutoNum type="arabicPeriod"/>
            </a:pPr>
            <a:endParaRPr lang="cs-CZ" altLang="en-US" sz="2000" dirty="0"/>
          </a:p>
          <a:p>
            <a:pPr marL="381000" indent="-381000">
              <a:lnSpc>
                <a:spcPct val="90000"/>
              </a:lnSpc>
              <a:buFont typeface="Wingdings" pitchFamily="2" charset="2"/>
              <a:buAutoNum type="arabicPeriod"/>
            </a:pPr>
            <a:r>
              <a:rPr lang="en-US" altLang="en-US" sz="2000" b="1" dirty="0"/>
              <a:t>M</a:t>
            </a:r>
            <a:r>
              <a:rPr lang="cs-CZ" altLang="en-US" sz="2000" dirty="0" err="1"/>
              <a:t>easure</a:t>
            </a:r>
            <a:endParaRPr lang="cs-CZ" altLang="en-US" sz="2000" dirty="0"/>
          </a:p>
          <a:p>
            <a:pPr marL="381000" indent="-381000">
              <a:lnSpc>
                <a:spcPct val="90000"/>
              </a:lnSpc>
              <a:buFont typeface="Wingdings" pitchFamily="2" charset="2"/>
              <a:buAutoNum type="arabicPeriod"/>
            </a:pPr>
            <a:endParaRPr lang="cs-CZ" altLang="en-US" sz="2000" dirty="0"/>
          </a:p>
          <a:p>
            <a:pPr marL="381000" indent="-381000">
              <a:lnSpc>
                <a:spcPct val="90000"/>
              </a:lnSpc>
              <a:buFont typeface="Wingdings" pitchFamily="2" charset="2"/>
              <a:buAutoNum type="arabicPeriod"/>
            </a:pPr>
            <a:r>
              <a:rPr lang="en-US" altLang="en-US" sz="2000" b="1" dirty="0"/>
              <a:t>A</a:t>
            </a:r>
            <a:r>
              <a:rPr lang="en-US" altLang="en-US" sz="2000" dirty="0"/>
              <a:t>nalyze</a:t>
            </a:r>
            <a:endParaRPr lang="cs-CZ" altLang="en-US" sz="2000" dirty="0"/>
          </a:p>
          <a:p>
            <a:pPr marL="381000" indent="-381000">
              <a:lnSpc>
                <a:spcPct val="90000"/>
              </a:lnSpc>
              <a:buFont typeface="Wingdings" pitchFamily="2" charset="2"/>
              <a:buAutoNum type="arabicPeriod"/>
            </a:pPr>
            <a:endParaRPr lang="cs-CZ" altLang="en-US" sz="2000" dirty="0"/>
          </a:p>
          <a:p>
            <a:pPr marL="381000" indent="-381000">
              <a:lnSpc>
                <a:spcPct val="90000"/>
              </a:lnSpc>
              <a:buFont typeface="Wingdings" pitchFamily="2" charset="2"/>
              <a:buAutoNum type="arabicPeriod"/>
            </a:pPr>
            <a:r>
              <a:rPr lang="en-US" altLang="en-US" sz="2000" b="1" dirty="0"/>
              <a:t>I</a:t>
            </a:r>
            <a:r>
              <a:rPr lang="en-US" altLang="en-US" sz="2000" dirty="0"/>
              <a:t>mprove</a:t>
            </a:r>
            <a:endParaRPr lang="cs-CZ" altLang="en-US" sz="2000" dirty="0"/>
          </a:p>
          <a:p>
            <a:pPr marL="381000" indent="-381000">
              <a:lnSpc>
                <a:spcPct val="90000"/>
              </a:lnSpc>
              <a:buFont typeface="Wingdings" pitchFamily="2" charset="2"/>
              <a:buAutoNum type="arabicPeriod"/>
            </a:pPr>
            <a:endParaRPr lang="cs-CZ" altLang="en-US" sz="2000" dirty="0"/>
          </a:p>
          <a:p>
            <a:pPr marL="381000" indent="-381000">
              <a:lnSpc>
                <a:spcPct val="90000"/>
              </a:lnSpc>
              <a:buFont typeface="Wingdings" pitchFamily="2" charset="2"/>
              <a:buAutoNum type="arabicPeriod"/>
            </a:pPr>
            <a:r>
              <a:rPr lang="en-US" altLang="en-US" sz="2000" b="1" dirty="0"/>
              <a:t>C</a:t>
            </a:r>
            <a:r>
              <a:rPr lang="en-US" altLang="en-US" sz="2000" dirty="0"/>
              <a:t>ontrol</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17</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Kaizen</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dirty="0"/>
              <a:t>A </a:t>
            </a:r>
            <a:r>
              <a:rPr lang="cs-CZ" dirty="0" err="1"/>
              <a:t>method</a:t>
            </a:r>
            <a:r>
              <a:rPr lang="cs-CZ" dirty="0"/>
              <a:t> </a:t>
            </a:r>
            <a:r>
              <a:rPr lang="cs-CZ" dirty="0" err="1"/>
              <a:t>or</a:t>
            </a:r>
            <a:r>
              <a:rPr lang="cs-CZ" dirty="0"/>
              <a:t> a </a:t>
            </a:r>
            <a:r>
              <a:rPr lang="cs-CZ" dirty="0" err="1"/>
              <a:t>philosophy</a:t>
            </a:r>
            <a:r>
              <a:rPr lang="cs-CZ" dirty="0"/>
              <a:t>?</a:t>
            </a:r>
          </a:p>
          <a:p>
            <a:pPr>
              <a:buFont typeface="Wingdings" panose="05000000000000000000" pitchFamily="2" charset="2"/>
              <a:buChar char="§"/>
            </a:pPr>
            <a:r>
              <a:rPr lang="cs-CZ" dirty="0" err="1"/>
              <a:t>Continuous</a:t>
            </a:r>
            <a:r>
              <a:rPr lang="cs-CZ" dirty="0"/>
              <a:t> </a:t>
            </a:r>
            <a:r>
              <a:rPr lang="cs-CZ" dirty="0" err="1"/>
              <a:t>improvement</a:t>
            </a:r>
            <a:endParaRPr lang="cs-CZ" dirty="0"/>
          </a:p>
          <a:p>
            <a:pPr>
              <a:buFont typeface="Wingdings" panose="05000000000000000000" pitchFamily="2" charset="2"/>
              <a:buChar char="§"/>
            </a:pPr>
            <a:r>
              <a:rPr lang="cs-CZ" dirty="0" err="1"/>
              <a:t>Originated</a:t>
            </a:r>
            <a:r>
              <a:rPr lang="cs-CZ" dirty="0"/>
              <a:t> in Japan</a:t>
            </a:r>
          </a:p>
          <a:p>
            <a:pPr>
              <a:buFont typeface="Wingdings" panose="05000000000000000000" pitchFamily="2" charset="2"/>
              <a:buChar char="§"/>
            </a:pPr>
            <a:r>
              <a:rPr lang="cs-CZ" dirty="0" err="1"/>
              <a:t>Involves</a:t>
            </a:r>
            <a:r>
              <a:rPr lang="cs-CZ" dirty="0"/>
              <a:t> </a:t>
            </a:r>
            <a:r>
              <a:rPr lang="cs-CZ" dirty="0" err="1"/>
              <a:t>all</a:t>
            </a:r>
            <a:r>
              <a:rPr lang="cs-CZ" dirty="0"/>
              <a:t> </a:t>
            </a:r>
            <a:r>
              <a:rPr lang="cs-CZ" dirty="0" err="1"/>
              <a:t>employees</a:t>
            </a:r>
            <a:r>
              <a:rPr lang="cs-CZ" dirty="0"/>
              <a:t> </a:t>
            </a:r>
            <a:r>
              <a:rPr lang="cs-CZ" dirty="0" err="1"/>
              <a:t>at</a:t>
            </a:r>
            <a:r>
              <a:rPr lang="cs-CZ" dirty="0"/>
              <a:t> </a:t>
            </a:r>
            <a:r>
              <a:rPr lang="cs-CZ" dirty="0" err="1"/>
              <a:t>all</a:t>
            </a:r>
            <a:r>
              <a:rPr lang="cs-CZ" dirty="0"/>
              <a:t> </a:t>
            </a:r>
            <a:r>
              <a:rPr lang="cs-CZ" dirty="0" err="1"/>
              <a:t>levels</a:t>
            </a:r>
            <a:endParaRPr lang="cs-CZ" dirty="0"/>
          </a:p>
          <a:p>
            <a:pPr>
              <a:buFont typeface="Wingdings" panose="05000000000000000000" pitchFamily="2" charset="2"/>
              <a:buChar char="§"/>
            </a:pPr>
            <a:r>
              <a:rPr lang="cs-CZ" dirty="0" err="1"/>
              <a:t>The</a:t>
            </a:r>
            <a:r>
              <a:rPr lang="cs-CZ" dirty="0"/>
              <a:t> </a:t>
            </a:r>
            <a:r>
              <a:rPr lang="cs-CZ" dirty="0" err="1"/>
              <a:t>goal</a:t>
            </a:r>
            <a:r>
              <a:rPr lang="cs-CZ" dirty="0"/>
              <a:t> </a:t>
            </a:r>
            <a:r>
              <a:rPr lang="cs-CZ" dirty="0" err="1"/>
              <a:t>is</a:t>
            </a:r>
            <a:r>
              <a:rPr lang="cs-CZ" dirty="0"/>
              <a:t> to </a:t>
            </a:r>
            <a:r>
              <a:rPr lang="cs-CZ" dirty="0" err="1"/>
              <a:t>reduce</a:t>
            </a:r>
            <a:r>
              <a:rPr lang="cs-CZ" dirty="0"/>
              <a:t> </a:t>
            </a:r>
            <a:r>
              <a:rPr lang="cs-CZ" dirty="0" err="1"/>
              <a:t>waste</a:t>
            </a:r>
            <a:r>
              <a:rPr lang="cs-CZ" dirty="0"/>
              <a:t> </a:t>
            </a:r>
            <a:r>
              <a:rPr lang="cs-CZ" dirty="0" err="1"/>
              <a:t>of</a:t>
            </a:r>
            <a:r>
              <a:rPr lang="cs-CZ" dirty="0"/>
              <a:t> </a:t>
            </a:r>
            <a:r>
              <a:rPr lang="cs-CZ" dirty="0" err="1"/>
              <a:t>time</a:t>
            </a:r>
            <a:r>
              <a:rPr lang="cs-CZ" dirty="0"/>
              <a:t> </a:t>
            </a:r>
            <a:r>
              <a:rPr lang="cs-CZ" dirty="0" err="1"/>
              <a:t>or</a:t>
            </a:r>
            <a:r>
              <a:rPr lang="cs-CZ" dirty="0"/>
              <a:t> </a:t>
            </a:r>
            <a:r>
              <a:rPr lang="cs-CZ" dirty="0" err="1"/>
              <a:t>material</a:t>
            </a:r>
            <a:r>
              <a:rPr lang="cs-CZ" dirty="0"/>
              <a:t>, </a:t>
            </a:r>
            <a:r>
              <a:rPr lang="cs-CZ" dirty="0" err="1"/>
              <a:t>that</a:t>
            </a:r>
            <a:r>
              <a:rPr lang="cs-CZ" dirty="0"/>
              <a:t> </a:t>
            </a:r>
            <a:r>
              <a:rPr lang="cs-CZ" dirty="0" err="1"/>
              <a:t>means</a:t>
            </a:r>
            <a:r>
              <a:rPr lang="cs-CZ" dirty="0"/>
              <a:t>, </a:t>
            </a:r>
            <a:r>
              <a:rPr lang="cs-CZ" dirty="0" err="1"/>
              <a:t>besides</a:t>
            </a:r>
            <a:r>
              <a:rPr lang="cs-CZ" dirty="0"/>
              <a:t> </a:t>
            </a:r>
            <a:r>
              <a:rPr lang="cs-CZ" dirty="0" err="1"/>
              <a:t>other</a:t>
            </a:r>
            <a:r>
              <a:rPr lang="cs-CZ" dirty="0"/>
              <a:t> </a:t>
            </a:r>
            <a:r>
              <a:rPr lang="cs-CZ" dirty="0" err="1"/>
              <a:t>things</a:t>
            </a:r>
            <a:r>
              <a:rPr lang="cs-CZ"/>
              <a:t>, </a:t>
            </a:r>
            <a:r>
              <a:rPr lang="cs-CZ" dirty="0"/>
              <a:t>to </a:t>
            </a:r>
            <a:r>
              <a:rPr lang="cs-CZ" dirty="0" err="1"/>
              <a:t>reduce</a:t>
            </a:r>
            <a:r>
              <a:rPr lang="cs-CZ" dirty="0"/>
              <a:t> </a:t>
            </a:r>
            <a:r>
              <a:rPr lang="cs-CZ" dirty="0" err="1"/>
              <a:t>defective</a:t>
            </a:r>
            <a:r>
              <a:rPr lang="cs-CZ" dirty="0"/>
              <a:t> </a:t>
            </a:r>
            <a:r>
              <a:rPr lang="cs-CZ" dirty="0" err="1"/>
              <a:t>work</a:t>
            </a:r>
            <a:endParaRPr lang="cs-CZ" dirty="0"/>
          </a:p>
          <a:p>
            <a:pPr>
              <a:buFont typeface="Wingdings" panose="05000000000000000000" pitchFamily="2" charset="2"/>
              <a:buChar char="§"/>
            </a:pPr>
            <a:endParaRPr lang="cs-CZ"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18</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Kaizen</a:t>
            </a:r>
            <a:r>
              <a:rPr lang="cs-CZ" b="1" dirty="0"/>
              <a:t> – </a:t>
            </a:r>
            <a:r>
              <a:rPr lang="cs-CZ" b="1" dirty="0" err="1"/>
              <a:t>selected</a:t>
            </a:r>
            <a:r>
              <a:rPr lang="cs-CZ" b="1" dirty="0"/>
              <a:t> </a:t>
            </a:r>
            <a:r>
              <a:rPr lang="cs-CZ" b="1" dirty="0" err="1"/>
              <a:t>tools</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dirty="0" err="1"/>
              <a:t>Quality</a:t>
            </a:r>
            <a:r>
              <a:rPr lang="cs-CZ" dirty="0"/>
              <a:t> </a:t>
            </a:r>
            <a:r>
              <a:rPr lang="cs-CZ" dirty="0" err="1"/>
              <a:t>circles</a:t>
            </a:r>
            <a:endParaRPr lang="cs-CZ" dirty="0"/>
          </a:p>
          <a:p>
            <a:pPr>
              <a:buFont typeface="Wingdings" panose="05000000000000000000" pitchFamily="2" charset="2"/>
              <a:buChar char="§"/>
            </a:pPr>
            <a:endParaRPr lang="cs-CZ" dirty="0"/>
          </a:p>
          <a:p>
            <a:pPr>
              <a:buFont typeface="Wingdings" panose="05000000000000000000" pitchFamily="2" charset="2"/>
              <a:buChar char="§"/>
            </a:pPr>
            <a:r>
              <a:rPr lang="cs-CZ" dirty="0" err="1"/>
              <a:t>Stopping</a:t>
            </a:r>
            <a:r>
              <a:rPr lang="cs-CZ" dirty="0"/>
              <a:t> </a:t>
            </a:r>
            <a:r>
              <a:rPr lang="cs-CZ" dirty="0" err="1"/>
              <a:t>the</a:t>
            </a:r>
            <a:r>
              <a:rPr lang="cs-CZ" dirty="0"/>
              <a:t> </a:t>
            </a:r>
            <a:r>
              <a:rPr lang="cs-CZ" dirty="0" err="1"/>
              <a:t>production</a:t>
            </a:r>
            <a:r>
              <a:rPr lang="cs-CZ" dirty="0"/>
              <a:t> (line) in case </a:t>
            </a:r>
            <a:r>
              <a:rPr lang="cs-CZ" dirty="0" err="1"/>
              <a:t>of</a:t>
            </a:r>
            <a:r>
              <a:rPr lang="cs-CZ" dirty="0"/>
              <a:t> abnormality</a:t>
            </a:r>
          </a:p>
          <a:p>
            <a:pPr>
              <a:buFont typeface="Wingdings" panose="05000000000000000000" pitchFamily="2" charset="2"/>
              <a:buChar char="§"/>
            </a:pPr>
            <a:endParaRPr lang="cs-CZ" dirty="0"/>
          </a:p>
          <a:p>
            <a:pPr>
              <a:buFont typeface="Wingdings" panose="05000000000000000000" pitchFamily="2" charset="2"/>
              <a:buChar char="§"/>
            </a:pPr>
            <a:r>
              <a:rPr lang="cs-CZ" dirty="0" err="1"/>
              <a:t>Rewards</a:t>
            </a:r>
            <a:r>
              <a:rPr lang="cs-CZ" dirty="0"/>
              <a:t> </a:t>
            </a:r>
            <a:r>
              <a:rPr lang="cs-CZ" dirty="0" err="1"/>
              <a:t>for</a:t>
            </a:r>
            <a:r>
              <a:rPr lang="cs-CZ" dirty="0"/>
              <a:t> </a:t>
            </a:r>
            <a:r>
              <a:rPr lang="cs-CZ" dirty="0" err="1"/>
              <a:t>implemented</a:t>
            </a:r>
            <a:r>
              <a:rPr lang="cs-CZ" dirty="0"/>
              <a:t> </a:t>
            </a:r>
            <a:r>
              <a:rPr lang="cs-CZ" dirty="0" err="1"/>
              <a:t>proposals</a:t>
            </a:r>
            <a:endParaRPr lang="cs-CZ"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19</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63BE7127-F9FC-4794-A165-BB8637E9FF35}" type="slidenum">
              <a:rPr lang="cs-CZ" altLang="en-US"/>
              <a:pPr/>
              <a:t>2</a:t>
            </a:fld>
            <a:endParaRPr lang="cs-CZ" altLang="en-US"/>
          </a:p>
        </p:txBody>
      </p:sp>
      <p:sp>
        <p:nvSpPr>
          <p:cNvPr id="258064" name="Rectangle 16"/>
          <p:cNvSpPr>
            <a:spLocks noGrp="1" noChangeArrowheads="1"/>
          </p:cNvSpPr>
          <p:nvPr>
            <p:ph type="title"/>
          </p:nvPr>
        </p:nvSpPr>
        <p:spPr/>
        <p:txBody>
          <a:bodyPr/>
          <a:lstStyle/>
          <a:p>
            <a:r>
              <a:rPr lang="cs-CZ" altLang="en-US" b="1" dirty="0" err="1"/>
              <a:t>Content</a:t>
            </a:r>
            <a:endParaRPr lang="en-US" altLang="en-US" b="1" dirty="0"/>
          </a:p>
        </p:txBody>
      </p:sp>
      <p:sp>
        <p:nvSpPr>
          <p:cNvPr id="258065" name="Rectangle 17"/>
          <p:cNvSpPr>
            <a:spLocks noGrp="1" noChangeArrowheads="1"/>
          </p:cNvSpPr>
          <p:nvPr>
            <p:ph type="body" idx="1"/>
          </p:nvPr>
        </p:nvSpPr>
        <p:spPr/>
        <p:txBody>
          <a:bodyPr/>
          <a:lstStyle/>
          <a:p>
            <a:pPr>
              <a:buFont typeface="Wingdings" panose="05000000000000000000" pitchFamily="2" charset="2"/>
              <a:buChar char="§"/>
            </a:pPr>
            <a:r>
              <a:rPr lang="cs-CZ" altLang="en-US" sz="2400" dirty="0" err="1"/>
              <a:t>Need</a:t>
            </a:r>
            <a:r>
              <a:rPr lang="cs-CZ" altLang="en-US" sz="2400" dirty="0"/>
              <a:t> </a:t>
            </a:r>
            <a:r>
              <a:rPr lang="cs-CZ" altLang="en-US" sz="2400" dirty="0" err="1"/>
              <a:t>for</a:t>
            </a:r>
            <a:r>
              <a:rPr lang="cs-CZ" altLang="en-US" sz="2400" dirty="0"/>
              <a:t> a </a:t>
            </a:r>
            <a:r>
              <a:rPr lang="cs-CZ" altLang="en-US" sz="2400" dirty="0" err="1"/>
              <a:t>change</a:t>
            </a:r>
            <a:endParaRPr lang="cs-CZ" altLang="en-US" sz="2400" dirty="0"/>
          </a:p>
          <a:p>
            <a:pPr>
              <a:buFont typeface="Wingdings" panose="05000000000000000000" pitchFamily="2" charset="2"/>
              <a:buChar char="§"/>
            </a:pPr>
            <a:r>
              <a:rPr lang="cs-CZ" altLang="en-US" sz="2400" dirty="0" err="1"/>
              <a:t>Barriers</a:t>
            </a:r>
            <a:r>
              <a:rPr lang="cs-CZ" altLang="en-US" sz="2400" dirty="0"/>
              <a:t> in </a:t>
            </a:r>
            <a:r>
              <a:rPr lang="cs-CZ" altLang="en-US" sz="2400" dirty="0" err="1"/>
              <a:t>change</a:t>
            </a:r>
            <a:r>
              <a:rPr lang="cs-CZ" altLang="en-US" sz="2400" dirty="0"/>
              <a:t> </a:t>
            </a:r>
            <a:r>
              <a:rPr lang="cs-CZ" altLang="en-US" sz="2400" dirty="0" err="1"/>
              <a:t>implementation</a:t>
            </a:r>
            <a:endParaRPr lang="cs-CZ" altLang="en-US" sz="2400" dirty="0"/>
          </a:p>
          <a:p>
            <a:pPr>
              <a:buFont typeface="Wingdings" panose="05000000000000000000" pitchFamily="2" charset="2"/>
              <a:buChar char="§"/>
            </a:pPr>
            <a:r>
              <a:rPr lang="cs-CZ" altLang="en-US" sz="2400" dirty="0" err="1"/>
              <a:t>Reengineering</a:t>
            </a:r>
            <a:endParaRPr lang="cs-CZ" altLang="en-US" sz="2400" dirty="0"/>
          </a:p>
          <a:p>
            <a:pPr>
              <a:buFont typeface="Wingdings" panose="05000000000000000000" pitchFamily="2" charset="2"/>
              <a:buChar char="§"/>
            </a:pPr>
            <a:r>
              <a:rPr lang="cs-CZ" altLang="en-US" sz="2400" dirty="0"/>
              <a:t>PDCA, </a:t>
            </a:r>
            <a:r>
              <a:rPr lang="cs-CZ" altLang="en-US" sz="2400" dirty="0" err="1"/>
              <a:t>Kaizen</a:t>
            </a:r>
            <a:endParaRPr lang="cs-CZ" altLang="en-US" sz="2400" dirty="0"/>
          </a:p>
          <a:p>
            <a:pPr>
              <a:buFont typeface="Wingdings" panose="05000000000000000000" pitchFamily="2" charset="2"/>
              <a:buChar char="§"/>
            </a:pPr>
            <a:r>
              <a:rPr lang="cs-CZ" altLang="en-US" sz="2400" dirty="0" err="1"/>
              <a:t>Getting</a:t>
            </a:r>
            <a:r>
              <a:rPr lang="cs-CZ" altLang="en-US" sz="2400" dirty="0"/>
              <a:t> support </a:t>
            </a:r>
            <a:r>
              <a:rPr lang="cs-CZ" altLang="en-US" sz="2400" dirty="0" err="1"/>
              <a:t>for</a:t>
            </a:r>
            <a:r>
              <a:rPr lang="cs-CZ" altLang="en-US" sz="2400" dirty="0"/>
              <a:t> a </a:t>
            </a:r>
            <a:r>
              <a:rPr lang="cs-CZ" altLang="en-US" sz="2400" dirty="0" err="1"/>
              <a:t>change</a:t>
            </a:r>
            <a:endParaRPr lang="en-US" alt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Advantages</a:t>
            </a:r>
            <a:r>
              <a:rPr lang="cs-CZ" b="1" dirty="0"/>
              <a:t> </a:t>
            </a:r>
            <a:r>
              <a:rPr lang="cs-CZ" b="1" dirty="0" err="1"/>
              <a:t>of</a:t>
            </a:r>
            <a:r>
              <a:rPr lang="cs-CZ" b="1" dirty="0"/>
              <a:t> </a:t>
            </a:r>
            <a:r>
              <a:rPr lang="cs-CZ" b="1" dirty="0" err="1"/>
              <a:t>Kaizen</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cs-CZ" dirty="0" err="1"/>
              <a:t>Changes</a:t>
            </a:r>
            <a:r>
              <a:rPr lang="cs-CZ" dirty="0"/>
              <a:t> </a:t>
            </a:r>
            <a:r>
              <a:rPr lang="cs-CZ" dirty="0" err="1"/>
              <a:t>implemented</a:t>
            </a:r>
            <a:r>
              <a:rPr lang="cs-CZ" dirty="0"/>
              <a:t> in </a:t>
            </a:r>
            <a:r>
              <a:rPr lang="cs-CZ" dirty="0" err="1"/>
              <a:t>the</a:t>
            </a:r>
            <a:r>
              <a:rPr lang="cs-CZ" dirty="0"/>
              <a:t> </a:t>
            </a:r>
            <a:r>
              <a:rPr lang="cs-CZ" dirty="0" err="1"/>
              <a:t>kaizen</a:t>
            </a:r>
            <a:r>
              <a:rPr lang="cs-CZ" dirty="0"/>
              <a:t> </a:t>
            </a:r>
            <a:r>
              <a:rPr lang="cs-CZ" dirty="0" err="1"/>
              <a:t>spirit</a:t>
            </a:r>
            <a:r>
              <a:rPr lang="cs-CZ" dirty="0"/>
              <a:t> are </a:t>
            </a:r>
            <a:r>
              <a:rPr lang="cs-CZ" dirty="0" err="1"/>
              <a:t>better</a:t>
            </a:r>
            <a:r>
              <a:rPr lang="cs-CZ" dirty="0"/>
              <a:t> </a:t>
            </a:r>
            <a:r>
              <a:rPr lang="cs-CZ" dirty="0" err="1"/>
              <a:t>accepted</a:t>
            </a:r>
            <a:r>
              <a:rPr lang="cs-CZ" dirty="0"/>
              <a:t>, </a:t>
            </a:r>
            <a:r>
              <a:rPr lang="cs-CZ" dirty="0" err="1"/>
              <a:t>because</a:t>
            </a:r>
            <a:r>
              <a:rPr lang="cs-CZ" dirty="0"/>
              <a:t>:</a:t>
            </a:r>
          </a:p>
          <a:p>
            <a:pPr>
              <a:buFont typeface="Wingdings" panose="05000000000000000000" pitchFamily="2" charset="2"/>
              <a:buChar char="§"/>
            </a:pPr>
            <a:endParaRPr lang="cs-CZ" sz="2400" dirty="0"/>
          </a:p>
          <a:p>
            <a:pPr>
              <a:buFont typeface="Wingdings" panose="05000000000000000000" pitchFamily="2" charset="2"/>
              <a:buChar char="§"/>
            </a:pPr>
            <a:r>
              <a:rPr lang="cs-CZ" sz="2400" dirty="0" err="1"/>
              <a:t>those</a:t>
            </a:r>
            <a:r>
              <a:rPr lang="cs-CZ" sz="2400" dirty="0"/>
              <a:t>, </a:t>
            </a:r>
            <a:r>
              <a:rPr lang="cs-CZ" sz="2400" dirty="0" err="1"/>
              <a:t>who</a:t>
            </a:r>
            <a:r>
              <a:rPr lang="cs-CZ" sz="2400" dirty="0"/>
              <a:t> are </a:t>
            </a:r>
            <a:r>
              <a:rPr lang="cs-CZ" sz="2400" dirty="0" err="1"/>
              <a:t>affected</a:t>
            </a:r>
            <a:r>
              <a:rPr lang="cs-CZ" sz="2400" dirty="0"/>
              <a:t> by </a:t>
            </a:r>
            <a:r>
              <a:rPr lang="cs-CZ" sz="2400" dirty="0" err="1"/>
              <a:t>the</a:t>
            </a:r>
            <a:r>
              <a:rPr lang="cs-CZ" sz="2400" dirty="0"/>
              <a:t> </a:t>
            </a:r>
            <a:r>
              <a:rPr lang="cs-CZ" sz="2400" dirty="0" err="1"/>
              <a:t>change</a:t>
            </a:r>
            <a:r>
              <a:rPr lang="cs-CZ" sz="2400" dirty="0"/>
              <a:t>, </a:t>
            </a:r>
            <a:r>
              <a:rPr lang="cs-CZ" sz="2400" dirty="0" err="1"/>
              <a:t>did</a:t>
            </a:r>
            <a:r>
              <a:rPr lang="cs-CZ" sz="2400" dirty="0"/>
              <a:t> </a:t>
            </a:r>
            <a:r>
              <a:rPr lang="cs-CZ" sz="2400" dirty="0" err="1"/>
              <a:t>mostly</a:t>
            </a:r>
            <a:r>
              <a:rPr lang="cs-CZ" sz="2400" dirty="0"/>
              <a:t> </a:t>
            </a:r>
            <a:r>
              <a:rPr lang="cs-CZ" sz="2400" dirty="0" err="1"/>
              <a:t>initiate</a:t>
            </a:r>
            <a:r>
              <a:rPr lang="cs-CZ" sz="2400" dirty="0"/>
              <a:t> </a:t>
            </a:r>
            <a:r>
              <a:rPr lang="cs-CZ" sz="2400" dirty="0" err="1"/>
              <a:t>it</a:t>
            </a:r>
            <a:r>
              <a:rPr lang="cs-CZ" sz="2400" dirty="0"/>
              <a:t> (</a:t>
            </a:r>
            <a:r>
              <a:rPr lang="cs-CZ" sz="2400" dirty="0" err="1"/>
              <a:t>bottom</a:t>
            </a:r>
            <a:r>
              <a:rPr lang="cs-CZ" sz="2400" dirty="0"/>
              <a:t>-up)</a:t>
            </a:r>
          </a:p>
          <a:p>
            <a:pPr>
              <a:buFont typeface="Wingdings" panose="05000000000000000000" pitchFamily="2" charset="2"/>
              <a:buChar char="§"/>
            </a:pPr>
            <a:r>
              <a:rPr lang="cs-CZ" sz="2400" dirty="0" err="1"/>
              <a:t>the</a:t>
            </a:r>
            <a:r>
              <a:rPr lang="cs-CZ" sz="2400" dirty="0"/>
              <a:t> </a:t>
            </a:r>
            <a:r>
              <a:rPr lang="cs-CZ" sz="2400" dirty="0" err="1"/>
              <a:t>changes</a:t>
            </a:r>
            <a:r>
              <a:rPr lang="cs-CZ" sz="2400" dirty="0"/>
              <a:t> are </a:t>
            </a:r>
            <a:r>
              <a:rPr lang="cs-CZ" sz="2400" dirty="0" err="1"/>
              <a:t>small</a:t>
            </a:r>
            <a:r>
              <a:rPr lang="cs-CZ" sz="2400" dirty="0"/>
              <a:t>, </a:t>
            </a:r>
            <a:r>
              <a:rPr lang="cs-CZ" sz="2400" dirty="0" err="1"/>
              <a:t>therefore</a:t>
            </a:r>
            <a:r>
              <a:rPr lang="cs-CZ" sz="2400" dirty="0"/>
              <a:t> </a:t>
            </a:r>
            <a:r>
              <a:rPr lang="cs-CZ" sz="2400" dirty="0" err="1"/>
              <a:t>they</a:t>
            </a:r>
            <a:r>
              <a:rPr lang="cs-CZ" sz="2400" dirty="0"/>
              <a:t> do not </a:t>
            </a:r>
            <a:r>
              <a:rPr lang="cs-CZ" sz="2400" dirty="0" err="1"/>
              <a:t>create</a:t>
            </a:r>
            <a:r>
              <a:rPr lang="cs-CZ" sz="2400" dirty="0"/>
              <a:t> such </a:t>
            </a:r>
            <a:r>
              <a:rPr lang="cs-CZ" sz="2400" dirty="0" err="1"/>
              <a:t>high</a:t>
            </a:r>
            <a:r>
              <a:rPr lang="cs-CZ" sz="2400" dirty="0"/>
              <a:t> stress</a:t>
            </a:r>
          </a:p>
          <a:p>
            <a:pPr>
              <a:buFont typeface="Wingdings" panose="05000000000000000000" pitchFamily="2" charset="2"/>
              <a:buChar char="§"/>
            </a:pPr>
            <a:r>
              <a:rPr lang="cs-CZ" sz="2400" dirty="0" err="1"/>
              <a:t>the</a:t>
            </a:r>
            <a:r>
              <a:rPr lang="cs-CZ" sz="2400" dirty="0"/>
              <a:t> </a:t>
            </a:r>
            <a:r>
              <a:rPr lang="cs-CZ" sz="2400" dirty="0" err="1"/>
              <a:t>changes</a:t>
            </a:r>
            <a:r>
              <a:rPr lang="cs-CZ" sz="2400" dirty="0"/>
              <a:t> are </a:t>
            </a:r>
            <a:r>
              <a:rPr lang="cs-CZ" sz="2400" dirty="0" err="1"/>
              <a:t>continual</a:t>
            </a:r>
            <a:r>
              <a:rPr lang="cs-CZ" sz="2400" dirty="0"/>
              <a:t> (</a:t>
            </a:r>
            <a:r>
              <a:rPr lang="cs-CZ" sz="2400" dirty="0" err="1"/>
              <a:t>allegedly</a:t>
            </a:r>
            <a:r>
              <a:rPr lang="cs-CZ" sz="2400" dirty="0"/>
              <a:t>, </a:t>
            </a:r>
            <a:r>
              <a:rPr lang="cs-CZ" sz="2400" dirty="0" err="1"/>
              <a:t>human</a:t>
            </a:r>
            <a:r>
              <a:rPr lang="cs-CZ" sz="2400" dirty="0"/>
              <a:t> brain </a:t>
            </a:r>
            <a:r>
              <a:rPr lang="cs-CZ" sz="2400" dirty="0" err="1"/>
              <a:t>gets</a:t>
            </a:r>
            <a:r>
              <a:rPr lang="cs-CZ" sz="2400" dirty="0"/>
              <a:t> </a:t>
            </a:r>
            <a:r>
              <a:rPr lang="cs-CZ" sz="2400" dirty="0" err="1"/>
              <a:t>used</a:t>
            </a:r>
            <a:r>
              <a:rPr lang="cs-CZ" sz="2400" dirty="0"/>
              <a:t> to </a:t>
            </a:r>
            <a:r>
              <a:rPr lang="cs-CZ" sz="2400" dirty="0" err="1"/>
              <a:t>it</a:t>
            </a:r>
            <a:r>
              <a:rPr lang="cs-CZ" sz="2400" dirty="0"/>
              <a:t>)</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20</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Disadvantages</a:t>
            </a:r>
            <a:r>
              <a:rPr lang="cs-CZ" b="1" dirty="0"/>
              <a:t> </a:t>
            </a:r>
            <a:r>
              <a:rPr lang="cs-CZ" b="1" dirty="0" err="1"/>
              <a:t>of</a:t>
            </a:r>
            <a:r>
              <a:rPr lang="cs-CZ" b="1" dirty="0"/>
              <a:t> </a:t>
            </a:r>
            <a:r>
              <a:rPr lang="cs-CZ" b="1" dirty="0" err="1"/>
              <a:t>Kaizen</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cs-CZ" dirty="0" err="1"/>
              <a:t>Disadvantages</a:t>
            </a:r>
            <a:r>
              <a:rPr lang="cs-CZ" dirty="0"/>
              <a:t> </a:t>
            </a:r>
            <a:r>
              <a:rPr lang="cs-CZ" dirty="0" err="1"/>
              <a:t>can</a:t>
            </a:r>
            <a:r>
              <a:rPr lang="cs-CZ" dirty="0"/>
              <a:t> </a:t>
            </a:r>
            <a:r>
              <a:rPr lang="cs-CZ" dirty="0" err="1"/>
              <a:t>be</a:t>
            </a:r>
            <a:r>
              <a:rPr lang="cs-CZ" dirty="0"/>
              <a:t> </a:t>
            </a:r>
            <a:r>
              <a:rPr lang="cs-CZ" dirty="0" err="1"/>
              <a:t>seen</a:t>
            </a:r>
            <a:r>
              <a:rPr lang="cs-CZ" dirty="0"/>
              <a:t> in </a:t>
            </a:r>
            <a:r>
              <a:rPr lang="cs-CZ" dirty="0" err="1"/>
              <a:t>difficult</a:t>
            </a:r>
            <a:r>
              <a:rPr lang="cs-CZ" dirty="0"/>
              <a:t> </a:t>
            </a:r>
            <a:r>
              <a:rPr lang="cs-CZ" dirty="0" err="1"/>
              <a:t>implementation</a:t>
            </a:r>
            <a:r>
              <a:rPr lang="cs-CZ" dirty="0"/>
              <a:t> </a:t>
            </a:r>
            <a:r>
              <a:rPr lang="cs-CZ" dirty="0" err="1"/>
              <a:t>of</a:t>
            </a:r>
            <a:r>
              <a:rPr lang="cs-CZ" dirty="0"/>
              <a:t> </a:t>
            </a:r>
            <a:r>
              <a:rPr lang="cs-CZ" dirty="0" err="1"/>
              <a:t>this</a:t>
            </a:r>
            <a:r>
              <a:rPr lang="cs-CZ" dirty="0"/>
              <a:t> </a:t>
            </a:r>
            <a:r>
              <a:rPr lang="cs-CZ" dirty="0" err="1"/>
              <a:t>system</a:t>
            </a:r>
            <a:r>
              <a:rPr lang="cs-CZ" dirty="0"/>
              <a:t>, </a:t>
            </a:r>
            <a:r>
              <a:rPr lang="cs-CZ" dirty="0" err="1"/>
              <a:t>if</a:t>
            </a:r>
            <a:r>
              <a:rPr lang="cs-CZ" dirty="0"/>
              <a:t> </a:t>
            </a:r>
            <a:r>
              <a:rPr lang="cs-CZ" dirty="0" err="1"/>
              <a:t>the</a:t>
            </a:r>
            <a:r>
              <a:rPr lang="cs-CZ" dirty="0"/>
              <a:t> </a:t>
            </a:r>
            <a:r>
              <a:rPr lang="cs-CZ" dirty="0" err="1"/>
              <a:t>organizational</a:t>
            </a:r>
            <a:r>
              <a:rPr lang="cs-CZ" dirty="0"/>
              <a:t> </a:t>
            </a:r>
            <a:r>
              <a:rPr lang="cs-CZ" dirty="0" err="1"/>
              <a:t>culture</a:t>
            </a:r>
            <a:r>
              <a:rPr lang="cs-CZ" dirty="0"/>
              <a:t> </a:t>
            </a:r>
            <a:r>
              <a:rPr lang="cs-CZ" dirty="0" err="1"/>
              <a:t>is</a:t>
            </a:r>
            <a:r>
              <a:rPr lang="cs-CZ" dirty="0"/>
              <a:t> not </a:t>
            </a:r>
            <a:r>
              <a:rPr lang="cs-CZ" dirty="0" err="1"/>
              <a:t>suitable</a:t>
            </a:r>
            <a:r>
              <a:rPr lang="cs-CZ" dirty="0"/>
              <a:t>. </a:t>
            </a:r>
            <a:r>
              <a:rPr lang="cs-CZ" dirty="0" err="1"/>
              <a:t>For</a:t>
            </a:r>
            <a:r>
              <a:rPr lang="cs-CZ" dirty="0"/>
              <a:t> </a:t>
            </a:r>
            <a:r>
              <a:rPr lang="cs-CZ" dirty="0" err="1"/>
              <a:t>example</a:t>
            </a:r>
            <a:r>
              <a:rPr lang="cs-CZ" dirty="0"/>
              <a:t>, </a:t>
            </a:r>
            <a:r>
              <a:rPr lang="cs-CZ" dirty="0" err="1"/>
              <a:t>consider</a:t>
            </a:r>
            <a:r>
              <a:rPr lang="cs-CZ" dirty="0"/>
              <a:t> </a:t>
            </a:r>
            <a:r>
              <a:rPr lang="cs-CZ" dirty="0" err="1"/>
              <a:t>different</a:t>
            </a:r>
            <a:r>
              <a:rPr lang="cs-CZ" dirty="0"/>
              <a:t> </a:t>
            </a:r>
            <a:r>
              <a:rPr lang="cs-CZ" dirty="0" err="1"/>
              <a:t>typical</a:t>
            </a:r>
            <a:r>
              <a:rPr lang="cs-CZ" dirty="0"/>
              <a:t> </a:t>
            </a:r>
            <a:r>
              <a:rPr lang="cs-CZ" dirty="0" err="1"/>
              <a:t>situations</a:t>
            </a:r>
            <a:r>
              <a:rPr lang="cs-CZ" dirty="0"/>
              <a:t> in:</a:t>
            </a:r>
          </a:p>
          <a:p>
            <a:pPr marL="514350" indent="-514350">
              <a:buFont typeface="+mj-lt"/>
              <a:buAutoNum type="arabicPeriod"/>
            </a:pPr>
            <a:r>
              <a:rPr lang="cs-CZ" dirty="0"/>
              <a:t>Japan</a:t>
            </a:r>
          </a:p>
          <a:p>
            <a:pPr marL="514350" indent="-514350">
              <a:buFont typeface="+mj-lt"/>
              <a:buAutoNum type="arabicPeriod"/>
            </a:pPr>
            <a:r>
              <a:rPr lang="cs-CZ" dirty="0"/>
              <a:t>USA</a:t>
            </a:r>
          </a:p>
          <a:p>
            <a:pPr marL="514350" indent="-514350">
              <a:buFont typeface="+mj-lt"/>
              <a:buAutoNum type="arabicPeriod"/>
            </a:pPr>
            <a:r>
              <a:rPr lang="cs-CZ" dirty="0"/>
              <a:t>CZ</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21</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Comparison</a:t>
            </a:r>
            <a:endParaRPr lang="en-US" b="1" dirty="0"/>
          </a:p>
        </p:txBody>
      </p:sp>
      <p:sp>
        <p:nvSpPr>
          <p:cNvPr id="3" name="Zástupný symbol pro obsah 2"/>
          <p:cNvSpPr>
            <a:spLocks noGrp="1"/>
          </p:cNvSpPr>
          <p:nvPr>
            <p:ph idx="1"/>
          </p:nvPr>
        </p:nvSpPr>
        <p:spPr>
          <a:xfrm>
            <a:off x="899592" y="1628800"/>
            <a:ext cx="7772400" cy="4430117"/>
          </a:xfrm>
        </p:spPr>
        <p:txBody>
          <a:bodyPr/>
          <a:lstStyle/>
          <a:p>
            <a:pPr marL="0" indent="0">
              <a:buNone/>
            </a:pPr>
            <a:r>
              <a:rPr lang="cs-CZ" sz="1800" dirty="0"/>
              <a:t>A </a:t>
            </a:r>
            <a:r>
              <a:rPr lang="cs-CZ" sz="1800" dirty="0" err="1"/>
              <a:t>comparison</a:t>
            </a:r>
            <a:r>
              <a:rPr lang="cs-CZ" sz="1800" dirty="0"/>
              <a:t> </a:t>
            </a:r>
            <a:r>
              <a:rPr lang="cs-CZ" sz="1800" dirty="0" err="1"/>
              <a:t>of</a:t>
            </a:r>
            <a:r>
              <a:rPr lang="cs-CZ" sz="1800" dirty="0"/>
              <a:t> </a:t>
            </a:r>
            <a:r>
              <a:rPr lang="cs-CZ" sz="1800" dirty="0" err="1"/>
              <a:t>continuous</a:t>
            </a:r>
            <a:r>
              <a:rPr lang="cs-CZ" sz="1800" dirty="0"/>
              <a:t> </a:t>
            </a:r>
            <a:r>
              <a:rPr lang="cs-CZ" sz="1800" dirty="0" err="1"/>
              <a:t>improvement</a:t>
            </a:r>
            <a:r>
              <a:rPr lang="cs-CZ" sz="1800" dirty="0"/>
              <a:t> </a:t>
            </a:r>
            <a:r>
              <a:rPr lang="cs-CZ" sz="1800" dirty="0" err="1"/>
              <a:t>methods</a:t>
            </a:r>
            <a:r>
              <a:rPr lang="cs-CZ" sz="1800" dirty="0"/>
              <a:t> and </a:t>
            </a:r>
            <a:r>
              <a:rPr lang="cs-CZ" sz="1800" dirty="0" err="1"/>
              <a:t>radical</a:t>
            </a:r>
            <a:r>
              <a:rPr lang="cs-CZ" sz="1800" dirty="0"/>
              <a:t> </a:t>
            </a:r>
            <a:r>
              <a:rPr lang="cs-CZ" sz="1800" dirty="0" err="1"/>
              <a:t>changes</a:t>
            </a:r>
            <a:r>
              <a:rPr lang="cs-CZ" sz="1800" dirty="0"/>
              <a:t> </a:t>
            </a:r>
            <a:r>
              <a:rPr lang="cs-CZ" sz="1800" dirty="0" err="1"/>
              <a:t>methods</a:t>
            </a:r>
            <a:r>
              <a:rPr lang="cs-CZ" sz="1800" dirty="0"/>
              <a:t> (Řepa, V., </a:t>
            </a:r>
            <a:r>
              <a:rPr lang="cs-CZ" sz="1800" dirty="0" err="1"/>
              <a:t>extended</a:t>
            </a:r>
            <a:r>
              <a:rPr lang="cs-CZ" sz="1800" dirty="0"/>
              <a:t>)</a:t>
            </a:r>
          </a:p>
          <a:p>
            <a:pPr marL="0" indent="0">
              <a:buNone/>
            </a:pPr>
            <a:endParaRPr lang="cs-CZ" sz="2400"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22</a:t>
            </a:fld>
            <a:endParaRPr lang="cs-CZ" altLang="en-US"/>
          </a:p>
        </p:txBody>
      </p:sp>
      <p:graphicFrame>
        <p:nvGraphicFramePr>
          <p:cNvPr id="4" name="Tabulka 3"/>
          <p:cNvGraphicFramePr>
            <a:graphicFrameLocks noGrp="1"/>
          </p:cNvGraphicFramePr>
          <p:nvPr>
            <p:extLst>
              <p:ext uri="{D42A27DB-BD31-4B8C-83A1-F6EECF244321}">
                <p14:modId xmlns:p14="http://schemas.microsoft.com/office/powerpoint/2010/main" val="2770309679"/>
              </p:ext>
            </p:extLst>
          </p:nvPr>
        </p:nvGraphicFramePr>
        <p:xfrm>
          <a:off x="683568" y="2276872"/>
          <a:ext cx="7848872" cy="4246880"/>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664296">
                  <a:extLst>
                    <a:ext uri="{9D8B030D-6E8A-4147-A177-3AD203B41FA5}">
                      <a16:colId xmlns:a16="http://schemas.microsoft.com/office/drawing/2014/main" val="20002"/>
                    </a:ext>
                  </a:extLst>
                </a:gridCol>
              </a:tblGrid>
              <a:tr h="370840">
                <a:tc>
                  <a:txBody>
                    <a:bodyPr/>
                    <a:lstStyle/>
                    <a:p>
                      <a:r>
                        <a:rPr lang="cs-CZ" dirty="0" err="1"/>
                        <a:t>Level</a:t>
                      </a:r>
                      <a:r>
                        <a:rPr lang="cs-CZ" dirty="0"/>
                        <a:t> </a:t>
                      </a:r>
                      <a:r>
                        <a:rPr lang="cs-CZ" dirty="0" err="1"/>
                        <a:t>of</a:t>
                      </a:r>
                      <a:r>
                        <a:rPr lang="cs-CZ" baseline="0" dirty="0"/>
                        <a:t> </a:t>
                      </a:r>
                      <a:r>
                        <a:rPr lang="cs-CZ" baseline="0" dirty="0" err="1"/>
                        <a:t>Change</a:t>
                      </a:r>
                      <a:endParaRPr lang="cs-CZ" dirty="0"/>
                    </a:p>
                  </a:txBody>
                  <a:tcPr/>
                </a:tc>
                <a:tc>
                  <a:txBody>
                    <a:bodyPr/>
                    <a:lstStyle/>
                    <a:p>
                      <a:r>
                        <a:rPr lang="cs-CZ" dirty="0" err="1"/>
                        <a:t>Continuous</a:t>
                      </a:r>
                      <a:endParaRPr lang="cs-CZ" dirty="0"/>
                    </a:p>
                  </a:txBody>
                  <a:tcPr/>
                </a:tc>
                <a:tc>
                  <a:txBody>
                    <a:bodyPr/>
                    <a:lstStyle/>
                    <a:p>
                      <a:r>
                        <a:rPr lang="cs-CZ" dirty="0" err="1"/>
                        <a:t>Radical</a:t>
                      </a:r>
                      <a:endParaRPr lang="cs-CZ" dirty="0"/>
                    </a:p>
                  </a:txBody>
                  <a:tcPr/>
                </a:tc>
                <a:extLst>
                  <a:ext uri="{0D108BD9-81ED-4DB2-BD59-A6C34878D82A}">
                    <a16:rowId xmlns:a16="http://schemas.microsoft.com/office/drawing/2014/main" val="10000"/>
                  </a:ext>
                </a:extLst>
              </a:tr>
              <a:tr h="370840">
                <a:tc>
                  <a:txBody>
                    <a:bodyPr/>
                    <a:lstStyle/>
                    <a:p>
                      <a:r>
                        <a:rPr lang="cs-CZ" dirty="0" err="1"/>
                        <a:t>Starting</a:t>
                      </a:r>
                      <a:r>
                        <a:rPr lang="cs-CZ" dirty="0"/>
                        <a:t> point</a:t>
                      </a:r>
                    </a:p>
                  </a:txBody>
                  <a:tcPr/>
                </a:tc>
                <a:tc>
                  <a:txBody>
                    <a:bodyPr/>
                    <a:lstStyle/>
                    <a:p>
                      <a:r>
                        <a:rPr lang="cs-CZ" dirty="0" err="1"/>
                        <a:t>existing</a:t>
                      </a:r>
                      <a:r>
                        <a:rPr lang="cs-CZ" dirty="0"/>
                        <a:t> </a:t>
                      </a:r>
                      <a:r>
                        <a:rPr lang="cs-CZ" dirty="0" err="1"/>
                        <a:t>process</a:t>
                      </a:r>
                      <a:endParaRPr lang="cs-CZ" dirty="0"/>
                    </a:p>
                  </a:txBody>
                  <a:tcPr/>
                </a:tc>
                <a:tc>
                  <a:txBody>
                    <a:bodyPr/>
                    <a:lstStyle/>
                    <a:p>
                      <a:r>
                        <a:rPr lang="cs-CZ" dirty="0" err="1"/>
                        <a:t>from</a:t>
                      </a:r>
                      <a:r>
                        <a:rPr lang="cs-CZ" baseline="0" dirty="0"/>
                        <a:t> </a:t>
                      </a:r>
                      <a:r>
                        <a:rPr lang="cs-CZ" baseline="0" dirty="0" err="1"/>
                        <a:t>scratch</a:t>
                      </a:r>
                      <a:endParaRPr lang="cs-CZ" dirty="0"/>
                    </a:p>
                  </a:txBody>
                  <a:tcPr/>
                </a:tc>
                <a:extLst>
                  <a:ext uri="{0D108BD9-81ED-4DB2-BD59-A6C34878D82A}">
                    <a16:rowId xmlns:a16="http://schemas.microsoft.com/office/drawing/2014/main" val="10001"/>
                  </a:ext>
                </a:extLst>
              </a:tr>
              <a:tr h="370840">
                <a:tc>
                  <a:txBody>
                    <a:bodyPr/>
                    <a:lstStyle/>
                    <a:p>
                      <a:r>
                        <a:rPr lang="cs-CZ" dirty="0" err="1"/>
                        <a:t>Frequency</a:t>
                      </a:r>
                      <a:endParaRPr lang="cs-CZ" dirty="0"/>
                    </a:p>
                  </a:txBody>
                  <a:tcPr/>
                </a:tc>
                <a:tc>
                  <a:txBody>
                    <a:bodyPr/>
                    <a:lstStyle/>
                    <a:p>
                      <a:r>
                        <a:rPr lang="cs-CZ" dirty="0" err="1"/>
                        <a:t>one-time</a:t>
                      </a:r>
                      <a:r>
                        <a:rPr lang="cs-CZ" dirty="0"/>
                        <a:t>/</a:t>
                      </a:r>
                      <a:r>
                        <a:rPr lang="cs-CZ" dirty="0" err="1"/>
                        <a:t>continuous</a:t>
                      </a:r>
                      <a:endParaRPr lang="cs-CZ" dirty="0"/>
                    </a:p>
                  </a:txBody>
                  <a:tcPr/>
                </a:tc>
                <a:tc>
                  <a:txBody>
                    <a:bodyPr/>
                    <a:lstStyle/>
                    <a:p>
                      <a:r>
                        <a:rPr lang="cs-CZ" dirty="0" err="1"/>
                        <a:t>one-time</a:t>
                      </a:r>
                      <a:endParaRPr lang="cs-CZ" dirty="0"/>
                    </a:p>
                  </a:txBody>
                  <a:tcPr/>
                </a:tc>
                <a:extLst>
                  <a:ext uri="{0D108BD9-81ED-4DB2-BD59-A6C34878D82A}">
                    <a16:rowId xmlns:a16="http://schemas.microsoft.com/office/drawing/2014/main" val="10002"/>
                  </a:ext>
                </a:extLst>
              </a:tr>
              <a:tr h="370840">
                <a:tc>
                  <a:txBody>
                    <a:bodyPr/>
                    <a:lstStyle/>
                    <a:p>
                      <a:r>
                        <a:rPr lang="cs-CZ" dirty="0" err="1"/>
                        <a:t>Time</a:t>
                      </a:r>
                      <a:r>
                        <a:rPr lang="cs-CZ" dirty="0"/>
                        <a:t> </a:t>
                      </a:r>
                      <a:r>
                        <a:rPr lang="cs-CZ" dirty="0" err="1"/>
                        <a:t>needed</a:t>
                      </a:r>
                      <a:endParaRPr lang="cs-CZ" dirty="0"/>
                    </a:p>
                  </a:txBody>
                  <a:tcPr/>
                </a:tc>
                <a:tc>
                  <a:txBody>
                    <a:bodyPr/>
                    <a:lstStyle/>
                    <a:p>
                      <a:r>
                        <a:rPr lang="cs-CZ" dirty="0" err="1"/>
                        <a:t>short</a:t>
                      </a:r>
                      <a:endParaRPr lang="cs-CZ" dirty="0"/>
                    </a:p>
                  </a:txBody>
                  <a:tcPr/>
                </a:tc>
                <a:tc>
                  <a:txBody>
                    <a:bodyPr/>
                    <a:lstStyle/>
                    <a:p>
                      <a:r>
                        <a:rPr lang="cs-CZ" dirty="0"/>
                        <a:t>long</a:t>
                      </a:r>
                    </a:p>
                  </a:txBody>
                  <a:tcPr/>
                </a:tc>
                <a:extLst>
                  <a:ext uri="{0D108BD9-81ED-4DB2-BD59-A6C34878D82A}">
                    <a16:rowId xmlns:a16="http://schemas.microsoft.com/office/drawing/2014/main" val="10003"/>
                  </a:ext>
                </a:extLst>
              </a:tr>
              <a:tr h="370840">
                <a:tc>
                  <a:txBody>
                    <a:bodyPr/>
                    <a:lstStyle/>
                    <a:p>
                      <a:r>
                        <a:rPr lang="cs-CZ" dirty="0" err="1"/>
                        <a:t>Participation</a:t>
                      </a:r>
                      <a:endParaRPr lang="cs-CZ" dirty="0"/>
                    </a:p>
                  </a:txBody>
                  <a:tcPr/>
                </a:tc>
                <a:tc>
                  <a:txBody>
                    <a:bodyPr/>
                    <a:lstStyle/>
                    <a:p>
                      <a:r>
                        <a:rPr lang="cs-CZ" dirty="0" err="1"/>
                        <a:t>bottom</a:t>
                      </a:r>
                      <a:r>
                        <a:rPr lang="cs-CZ" dirty="0"/>
                        <a:t>-up</a:t>
                      </a:r>
                    </a:p>
                  </a:txBody>
                  <a:tcPr/>
                </a:tc>
                <a:tc>
                  <a:txBody>
                    <a:bodyPr/>
                    <a:lstStyle/>
                    <a:p>
                      <a:r>
                        <a:rPr lang="cs-CZ" dirty="0"/>
                        <a:t>top-</a:t>
                      </a:r>
                      <a:r>
                        <a:rPr lang="cs-CZ" dirty="0" err="1"/>
                        <a:t>down</a:t>
                      </a:r>
                      <a:endParaRPr lang="cs-CZ" dirty="0"/>
                    </a:p>
                  </a:txBody>
                  <a:tcPr/>
                </a:tc>
                <a:extLst>
                  <a:ext uri="{0D108BD9-81ED-4DB2-BD59-A6C34878D82A}">
                    <a16:rowId xmlns:a16="http://schemas.microsoft.com/office/drawing/2014/main" val="10004"/>
                  </a:ext>
                </a:extLst>
              </a:tr>
              <a:tr h="370840">
                <a:tc>
                  <a:txBody>
                    <a:bodyPr/>
                    <a:lstStyle/>
                    <a:p>
                      <a:r>
                        <a:rPr lang="cs-CZ" dirty="0" err="1"/>
                        <a:t>Typical</a:t>
                      </a:r>
                      <a:r>
                        <a:rPr lang="cs-CZ" dirty="0"/>
                        <a:t> </a:t>
                      </a:r>
                      <a:r>
                        <a:rPr lang="cs-CZ" dirty="0" err="1"/>
                        <a:t>extent</a:t>
                      </a:r>
                      <a:endParaRPr lang="cs-CZ" dirty="0"/>
                    </a:p>
                  </a:txBody>
                  <a:tcPr/>
                </a:tc>
                <a:tc>
                  <a:txBody>
                    <a:bodyPr/>
                    <a:lstStyle/>
                    <a:p>
                      <a:r>
                        <a:rPr lang="cs-CZ" dirty="0"/>
                        <a:t>limited,</a:t>
                      </a:r>
                      <a:r>
                        <a:rPr lang="cs-CZ" baseline="0" dirty="0"/>
                        <a:t> </a:t>
                      </a:r>
                      <a:r>
                        <a:rPr lang="cs-CZ" baseline="0" dirty="0" err="1"/>
                        <a:t>inside</a:t>
                      </a:r>
                      <a:r>
                        <a:rPr lang="cs-CZ" baseline="0" dirty="0"/>
                        <a:t> </a:t>
                      </a:r>
                      <a:r>
                        <a:rPr lang="cs-CZ" baseline="0" dirty="0" err="1"/>
                        <a:t>one</a:t>
                      </a:r>
                      <a:r>
                        <a:rPr lang="cs-CZ" baseline="0" dirty="0"/>
                        <a:t> </a:t>
                      </a:r>
                      <a:r>
                        <a:rPr lang="cs-CZ" baseline="0" dirty="0" err="1"/>
                        <a:t>functional</a:t>
                      </a:r>
                      <a:r>
                        <a:rPr lang="cs-CZ" baseline="0" dirty="0"/>
                        <a:t> area</a:t>
                      </a:r>
                      <a:endParaRPr lang="cs-CZ" dirty="0"/>
                    </a:p>
                  </a:txBody>
                  <a:tcPr/>
                </a:tc>
                <a:tc>
                  <a:txBody>
                    <a:bodyPr/>
                    <a:lstStyle/>
                    <a:p>
                      <a:r>
                        <a:rPr lang="cs-CZ" dirty="0" err="1"/>
                        <a:t>broad</a:t>
                      </a:r>
                      <a:r>
                        <a:rPr lang="cs-CZ" baseline="0" dirty="0"/>
                        <a:t>, </a:t>
                      </a:r>
                      <a:r>
                        <a:rPr lang="cs-CZ" baseline="0" dirty="0" err="1"/>
                        <a:t>between</a:t>
                      </a:r>
                      <a:r>
                        <a:rPr lang="cs-CZ" baseline="0" dirty="0"/>
                        <a:t> </a:t>
                      </a:r>
                      <a:r>
                        <a:rPr lang="cs-CZ" baseline="0" dirty="0" err="1"/>
                        <a:t>functions</a:t>
                      </a:r>
                      <a:endParaRPr lang="cs-CZ" dirty="0"/>
                    </a:p>
                  </a:txBody>
                  <a:tcPr/>
                </a:tc>
                <a:extLst>
                  <a:ext uri="{0D108BD9-81ED-4DB2-BD59-A6C34878D82A}">
                    <a16:rowId xmlns:a16="http://schemas.microsoft.com/office/drawing/2014/main" val="10005"/>
                  </a:ext>
                </a:extLst>
              </a:tr>
              <a:tr h="370840">
                <a:tc>
                  <a:txBody>
                    <a:bodyPr/>
                    <a:lstStyle/>
                    <a:p>
                      <a:r>
                        <a:rPr lang="cs-CZ" dirty="0"/>
                        <a:t>Risk </a:t>
                      </a:r>
                      <a:r>
                        <a:rPr lang="cs-CZ" dirty="0" err="1"/>
                        <a:t>level</a:t>
                      </a:r>
                      <a:endParaRPr lang="cs-CZ" dirty="0"/>
                    </a:p>
                  </a:txBody>
                  <a:tcPr/>
                </a:tc>
                <a:tc>
                  <a:txBody>
                    <a:bodyPr/>
                    <a:lstStyle/>
                    <a:p>
                      <a:r>
                        <a:rPr lang="cs-CZ" dirty="0" err="1"/>
                        <a:t>middle</a:t>
                      </a:r>
                      <a:endParaRPr lang="cs-CZ" dirty="0"/>
                    </a:p>
                  </a:txBody>
                  <a:tcPr/>
                </a:tc>
                <a:tc>
                  <a:txBody>
                    <a:bodyPr/>
                    <a:lstStyle/>
                    <a:p>
                      <a:r>
                        <a:rPr lang="cs-CZ" dirty="0" err="1"/>
                        <a:t>high</a:t>
                      </a:r>
                      <a:endParaRPr lang="cs-CZ" dirty="0"/>
                    </a:p>
                  </a:txBody>
                  <a:tcPr/>
                </a:tc>
                <a:extLst>
                  <a:ext uri="{0D108BD9-81ED-4DB2-BD59-A6C34878D82A}">
                    <a16:rowId xmlns:a16="http://schemas.microsoft.com/office/drawing/2014/main" val="10006"/>
                  </a:ext>
                </a:extLst>
              </a:tr>
              <a:tr h="370840">
                <a:tc>
                  <a:txBody>
                    <a:bodyPr/>
                    <a:lstStyle/>
                    <a:p>
                      <a:r>
                        <a:rPr lang="cs-CZ" dirty="0" err="1"/>
                        <a:t>Primary</a:t>
                      </a:r>
                      <a:r>
                        <a:rPr lang="cs-CZ" dirty="0"/>
                        <a:t> </a:t>
                      </a:r>
                      <a:r>
                        <a:rPr lang="cs-CZ" dirty="0" err="1"/>
                        <a:t>tool</a:t>
                      </a:r>
                      <a:endParaRPr lang="cs-CZ" dirty="0"/>
                    </a:p>
                  </a:txBody>
                  <a:tcPr/>
                </a:tc>
                <a:tc>
                  <a:txBody>
                    <a:bodyPr/>
                    <a:lstStyle/>
                    <a:p>
                      <a:r>
                        <a:rPr lang="cs-CZ" dirty="0" err="1"/>
                        <a:t>classic</a:t>
                      </a:r>
                      <a:r>
                        <a:rPr lang="cs-CZ" dirty="0"/>
                        <a:t> – </a:t>
                      </a:r>
                      <a:r>
                        <a:rPr lang="cs-CZ" dirty="0" err="1"/>
                        <a:t>statistical</a:t>
                      </a:r>
                      <a:r>
                        <a:rPr lang="cs-CZ" dirty="0"/>
                        <a:t> </a:t>
                      </a:r>
                      <a:r>
                        <a:rPr lang="cs-CZ" dirty="0" err="1"/>
                        <a:t>control</a:t>
                      </a:r>
                      <a:endParaRPr lang="cs-CZ" dirty="0"/>
                    </a:p>
                  </a:txBody>
                  <a:tcPr/>
                </a:tc>
                <a:tc>
                  <a:txBody>
                    <a:bodyPr/>
                    <a:lstStyle/>
                    <a:p>
                      <a:r>
                        <a:rPr lang="cs-CZ" dirty="0" err="1"/>
                        <a:t>information</a:t>
                      </a:r>
                      <a:r>
                        <a:rPr lang="cs-CZ" dirty="0"/>
                        <a:t> </a:t>
                      </a:r>
                      <a:r>
                        <a:rPr lang="cs-CZ" dirty="0" err="1"/>
                        <a:t>technologies</a:t>
                      </a:r>
                      <a:endParaRPr lang="cs-CZ" dirty="0"/>
                    </a:p>
                  </a:txBody>
                  <a:tcPr/>
                </a:tc>
                <a:extLst>
                  <a:ext uri="{0D108BD9-81ED-4DB2-BD59-A6C34878D82A}">
                    <a16:rowId xmlns:a16="http://schemas.microsoft.com/office/drawing/2014/main" val="10007"/>
                  </a:ext>
                </a:extLst>
              </a:tr>
              <a:tr h="370840">
                <a:tc>
                  <a:txBody>
                    <a:bodyPr/>
                    <a:lstStyle/>
                    <a:p>
                      <a:r>
                        <a:rPr lang="cs-CZ" dirty="0"/>
                        <a:t>Type </a:t>
                      </a:r>
                      <a:r>
                        <a:rPr lang="cs-CZ" dirty="0" err="1"/>
                        <a:t>of</a:t>
                      </a:r>
                      <a:r>
                        <a:rPr lang="cs-CZ" dirty="0"/>
                        <a:t> </a:t>
                      </a:r>
                      <a:r>
                        <a:rPr lang="cs-CZ" dirty="0" err="1"/>
                        <a:t>change</a:t>
                      </a:r>
                      <a:endParaRPr lang="cs-CZ" dirty="0"/>
                    </a:p>
                  </a:txBody>
                  <a:tcPr/>
                </a:tc>
                <a:tc>
                  <a:txBody>
                    <a:bodyPr/>
                    <a:lstStyle/>
                    <a:p>
                      <a:r>
                        <a:rPr lang="cs-CZ" dirty="0" err="1"/>
                        <a:t>cultural</a:t>
                      </a:r>
                      <a:endParaRPr lang="cs-CZ" dirty="0"/>
                    </a:p>
                  </a:txBody>
                  <a:tcPr/>
                </a:tc>
                <a:tc>
                  <a:txBody>
                    <a:bodyPr/>
                    <a:lstStyle/>
                    <a:p>
                      <a:r>
                        <a:rPr lang="cs-CZ" dirty="0" err="1"/>
                        <a:t>cultural</a:t>
                      </a:r>
                      <a:r>
                        <a:rPr lang="cs-CZ" dirty="0"/>
                        <a:t>/</a:t>
                      </a:r>
                      <a:r>
                        <a:rPr lang="cs-CZ" dirty="0" err="1"/>
                        <a:t>structural</a:t>
                      </a:r>
                      <a:endParaRPr lang="cs-CZ" dirty="0"/>
                    </a:p>
                  </a:txBody>
                  <a:tcPr/>
                </a:tc>
                <a:extLst>
                  <a:ext uri="{0D108BD9-81ED-4DB2-BD59-A6C34878D82A}">
                    <a16:rowId xmlns:a16="http://schemas.microsoft.com/office/drawing/2014/main" val="10008"/>
                  </a:ext>
                </a:extLst>
              </a:tr>
              <a:tr h="370840">
                <a:tc>
                  <a:txBody>
                    <a:bodyPr/>
                    <a:lstStyle/>
                    <a:p>
                      <a:r>
                        <a:rPr lang="cs-CZ" dirty="0" err="1"/>
                        <a:t>Acceptance</a:t>
                      </a:r>
                      <a:endParaRPr lang="cs-CZ" dirty="0"/>
                    </a:p>
                  </a:txBody>
                  <a:tcPr/>
                </a:tc>
                <a:tc>
                  <a:txBody>
                    <a:bodyPr/>
                    <a:lstStyle/>
                    <a:p>
                      <a:r>
                        <a:rPr lang="cs-CZ" dirty="0" err="1"/>
                        <a:t>high</a:t>
                      </a:r>
                      <a:endParaRPr lang="cs-CZ" dirty="0"/>
                    </a:p>
                  </a:txBody>
                  <a:tcPr/>
                </a:tc>
                <a:tc>
                  <a:txBody>
                    <a:bodyPr/>
                    <a:lstStyle/>
                    <a:p>
                      <a:r>
                        <a:rPr lang="cs-CZ" dirty="0" err="1"/>
                        <a:t>low</a:t>
                      </a:r>
                      <a:endParaRPr lang="cs-CZ"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45846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Gaining</a:t>
            </a:r>
            <a:r>
              <a:rPr lang="cs-CZ" b="1" dirty="0"/>
              <a:t> support </a:t>
            </a:r>
            <a:r>
              <a:rPr lang="cs-CZ" b="1" dirty="0" err="1"/>
              <a:t>for</a:t>
            </a:r>
            <a:r>
              <a:rPr lang="cs-CZ" b="1" dirty="0"/>
              <a:t> a </a:t>
            </a:r>
            <a:r>
              <a:rPr lang="cs-CZ" b="1" dirty="0" err="1"/>
              <a:t>change</a:t>
            </a:r>
            <a:endParaRPr lang="en-US" b="1" dirty="0"/>
          </a:p>
        </p:txBody>
      </p:sp>
      <p:sp>
        <p:nvSpPr>
          <p:cNvPr id="3" name="Zástupný symbol pro obsah 2"/>
          <p:cNvSpPr>
            <a:spLocks noGrp="1"/>
          </p:cNvSpPr>
          <p:nvPr>
            <p:ph idx="1"/>
          </p:nvPr>
        </p:nvSpPr>
        <p:spPr>
          <a:xfrm>
            <a:off x="900113" y="1916832"/>
            <a:ext cx="7772400" cy="4214093"/>
          </a:xfrm>
        </p:spPr>
        <p:txBody>
          <a:bodyPr/>
          <a:lstStyle/>
          <a:p>
            <a:pPr>
              <a:buFont typeface="Wingdings" panose="05000000000000000000" pitchFamily="2" charset="2"/>
              <a:buChar char="§"/>
            </a:pPr>
            <a:r>
              <a:rPr lang="cs-CZ" sz="2400" dirty="0" err="1"/>
              <a:t>Analysis</a:t>
            </a:r>
            <a:r>
              <a:rPr lang="cs-CZ" sz="2400" dirty="0"/>
              <a:t> </a:t>
            </a:r>
            <a:r>
              <a:rPr lang="cs-CZ" sz="2400" dirty="0" err="1"/>
              <a:t>of</a:t>
            </a:r>
            <a:r>
              <a:rPr lang="cs-CZ" sz="2400" dirty="0"/>
              <a:t> </a:t>
            </a:r>
            <a:r>
              <a:rPr lang="cs-CZ" sz="2400" dirty="0" err="1"/>
              <a:t>impact</a:t>
            </a:r>
            <a:r>
              <a:rPr lang="cs-CZ" sz="2400" dirty="0"/>
              <a:t>, </a:t>
            </a:r>
            <a:r>
              <a:rPr lang="cs-CZ" sz="2400" dirty="0" err="1"/>
              <a:t>attitudes</a:t>
            </a:r>
            <a:r>
              <a:rPr lang="cs-CZ" sz="2400" dirty="0"/>
              <a:t>, and support (</a:t>
            </a:r>
            <a:r>
              <a:rPr lang="cs-CZ" sz="2400" dirty="0" err="1"/>
              <a:t>stakeholder</a:t>
            </a:r>
            <a:r>
              <a:rPr lang="cs-CZ" sz="2400" dirty="0"/>
              <a:t> </a:t>
            </a:r>
            <a:r>
              <a:rPr lang="cs-CZ" sz="2400" dirty="0" err="1"/>
              <a:t>analysis</a:t>
            </a:r>
            <a:r>
              <a:rPr lang="cs-CZ" sz="2400" dirty="0"/>
              <a:t>)</a:t>
            </a:r>
          </a:p>
          <a:p>
            <a:pPr>
              <a:buFont typeface="Wingdings" panose="05000000000000000000" pitchFamily="2" charset="2"/>
              <a:buChar char="§"/>
            </a:pPr>
            <a:endParaRPr lang="cs-CZ" sz="2400" dirty="0"/>
          </a:p>
          <a:p>
            <a:pPr>
              <a:buFont typeface="Wingdings" panose="05000000000000000000" pitchFamily="2" charset="2"/>
              <a:buChar char="§"/>
            </a:pPr>
            <a:r>
              <a:rPr lang="cs-CZ" sz="2400" dirty="0" err="1"/>
              <a:t>Communication</a:t>
            </a:r>
            <a:endParaRPr lang="cs-CZ" sz="2400" dirty="0"/>
          </a:p>
          <a:p>
            <a:pPr>
              <a:buFont typeface="Wingdings" panose="05000000000000000000" pitchFamily="2" charset="2"/>
              <a:buChar char="§"/>
            </a:pPr>
            <a:endParaRPr lang="cs-CZ" sz="2400" dirty="0"/>
          </a:p>
          <a:p>
            <a:pPr>
              <a:buFont typeface="Wingdings" panose="05000000000000000000" pitchFamily="2" charset="2"/>
              <a:buChar char="§"/>
            </a:pPr>
            <a:r>
              <a:rPr lang="cs-CZ" sz="2400" dirty="0" err="1"/>
              <a:t>Involvement</a:t>
            </a:r>
            <a:r>
              <a:rPr lang="cs-CZ" sz="2400" dirty="0"/>
              <a:t> </a:t>
            </a:r>
            <a:r>
              <a:rPr lang="cs-CZ" sz="2400" dirty="0" err="1"/>
              <a:t>of</a:t>
            </a:r>
            <a:r>
              <a:rPr lang="cs-CZ" sz="2400" dirty="0"/>
              <a:t> </a:t>
            </a:r>
            <a:r>
              <a:rPr lang="cs-CZ" sz="2400" dirty="0" err="1"/>
              <a:t>affected</a:t>
            </a:r>
            <a:r>
              <a:rPr lang="cs-CZ" sz="2400" dirty="0"/>
              <a:t> </a:t>
            </a:r>
            <a:r>
              <a:rPr lang="cs-CZ" sz="2400" dirty="0" err="1"/>
              <a:t>groups</a:t>
            </a:r>
            <a:r>
              <a:rPr lang="cs-CZ" sz="2400" dirty="0"/>
              <a:t> (</a:t>
            </a:r>
            <a:r>
              <a:rPr lang="cs-CZ" sz="2400" dirty="0" err="1"/>
              <a:t>like</a:t>
            </a:r>
            <a:r>
              <a:rPr lang="cs-CZ" sz="2400" dirty="0"/>
              <a:t> in </a:t>
            </a:r>
            <a:r>
              <a:rPr lang="cs-CZ" sz="2400" dirty="0" err="1"/>
              <a:t>Kaizen</a:t>
            </a:r>
            <a:r>
              <a:rPr lang="cs-CZ" sz="2400" dirty="0"/>
              <a:t>)</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23</a:t>
            </a:fld>
            <a:endParaRPr lang="cs-CZ" altLang="en-US"/>
          </a:p>
        </p:txBody>
      </p:sp>
    </p:spTree>
    <p:extLst>
      <p:ext uri="{BB962C8B-B14F-4D97-AF65-F5344CB8AC3E}">
        <p14:creationId xmlns:p14="http://schemas.microsoft.com/office/powerpoint/2010/main" val="709425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Přímá spojnice se šipkou 11"/>
          <p:cNvCxnSpPr/>
          <p:nvPr/>
        </p:nvCxnSpPr>
        <p:spPr bwMode="auto">
          <a:xfrm flipV="1">
            <a:off x="971600" y="1700808"/>
            <a:ext cx="6336704" cy="4536504"/>
          </a:xfrm>
          <a:prstGeom prst="straightConnector1">
            <a:avLst/>
          </a:prstGeom>
          <a:solidFill>
            <a:schemeClr val="accent1"/>
          </a:solidFill>
          <a:ln w="222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Nadpis 1"/>
          <p:cNvSpPr>
            <a:spLocks noGrp="1"/>
          </p:cNvSpPr>
          <p:nvPr>
            <p:ph type="title"/>
          </p:nvPr>
        </p:nvSpPr>
        <p:spPr/>
        <p:txBody>
          <a:bodyPr/>
          <a:lstStyle/>
          <a:p>
            <a:r>
              <a:rPr lang="cs-CZ" b="1" dirty="0" err="1"/>
              <a:t>Methods</a:t>
            </a:r>
            <a:r>
              <a:rPr lang="cs-CZ" b="1" dirty="0"/>
              <a:t> </a:t>
            </a:r>
            <a:r>
              <a:rPr lang="cs-CZ" b="1" dirty="0" err="1"/>
              <a:t>of</a:t>
            </a:r>
            <a:r>
              <a:rPr lang="cs-CZ" b="1" dirty="0"/>
              <a:t> </a:t>
            </a:r>
            <a:r>
              <a:rPr lang="cs-CZ" b="1" dirty="0" err="1"/>
              <a:t>gaining</a:t>
            </a:r>
            <a:r>
              <a:rPr lang="cs-CZ" b="1" dirty="0"/>
              <a:t> support </a:t>
            </a:r>
            <a:r>
              <a:rPr lang="cs-CZ" b="1" dirty="0" err="1"/>
              <a:t>for</a:t>
            </a:r>
            <a:r>
              <a:rPr lang="cs-CZ" b="1" dirty="0"/>
              <a:t> a </a:t>
            </a:r>
            <a:r>
              <a:rPr lang="cs-CZ" b="1" dirty="0" err="1"/>
              <a:t>change</a:t>
            </a:r>
            <a:r>
              <a:rPr lang="cs-CZ" b="1" dirty="0"/>
              <a:t> (Kubíčková, Rais)</a:t>
            </a:r>
            <a:endParaRPr lang="en-US" b="1" dirty="0"/>
          </a:p>
        </p:txBody>
      </p:sp>
      <p:sp>
        <p:nvSpPr>
          <p:cNvPr id="4" name="Zástupný symbol pro číslo snímku 3"/>
          <p:cNvSpPr>
            <a:spLocks noGrp="1"/>
          </p:cNvSpPr>
          <p:nvPr>
            <p:ph type="sldNum" sz="quarter" idx="11"/>
          </p:nvPr>
        </p:nvSpPr>
        <p:spPr/>
        <p:txBody>
          <a:bodyPr/>
          <a:lstStyle/>
          <a:p>
            <a:fld id="{E48C2680-95EF-4EC2-8DAD-FE4CEEF514E5}" type="slidenum">
              <a:rPr lang="cs-CZ" altLang="en-US" smtClean="0"/>
              <a:pPr/>
              <a:t>24</a:t>
            </a:fld>
            <a:endParaRPr lang="cs-CZ" altLang="en-US"/>
          </a:p>
        </p:txBody>
      </p:sp>
      <p:sp>
        <p:nvSpPr>
          <p:cNvPr id="5" name="TextovéPole 4"/>
          <p:cNvSpPr txBox="1"/>
          <p:nvPr/>
        </p:nvSpPr>
        <p:spPr>
          <a:xfrm>
            <a:off x="2483768" y="422108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a:t>consultation</a:t>
            </a:r>
            <a:endParaRPr lang="en-US" sz="1800" b="1" dirty="0"/>
          </a:p>
        </p:txBody>
      </p:sp>
      <p:sp>
        <p:nvSpPr>
          <p:cNvPr id="6" name="TextovéPole 5"/>
          <p:cNvSpPr txBox="1"/>
          <p:nvPr/>
        </p:nvSpPr>
        <p:spPr>
          <a:xfrm>
            <a:off x="1500917" y="494116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a:t>communication</a:t>
            </a:r>
            <a:endParaRPr lang="en-US" sz="1800" b="1" dirty="0"/>
          </a:p>
        </p:txBody>
      </p:sp>
      <p:sp>
        <p:nvSpPr>
          <p:cNvPr id="8" name="TextovéPole 7"/>
          <p:cNvSpPr txBox="1"/>
          <p:nvPr/>
        </p:nvSpPr>
        <p:spPr>
          <a:xfrm>
            <a:off x="3517141" y="350100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a:t>bargaining</a:t>
            </a:r>
            <a:endParaRPr lang="en-US" sz="1800" b="1" dirty="0"/>
          </a:p>
        </p:txBody>
      </p:sp>
      <p:sp>
        <p:nvSpPr>
          <p:cNvPr id="9" name="TextovéPole 8"/>
          <p:cNvSpPr txBox="1"/>
          <p:nvPr/>
        </p:nvSpPr>
        <p:spPr>
          <a:xfrm>
            <a:off x="4499992" y="278092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a:t>participation</a:t>
            </a:r>
            <a:endParaRPr lang="en-US" sz="1800" b="1" dirty="0"/>
          </a:p>
        </p:txBody>
      </p:sp>
      <p:sp>
        <p:nvSpPr>
          <p:cNvPr id="10" name="TextovéPole 9"/>
          <p:cNvSpPr txBox="1"/>
          <p:nvPr/>
        </p:nvSpPr>
        <p:spPr>
          <a:xfrm>
            <a:off x="5436096" y="2060848"/>
            <a:ext cx="2304256" cy="369332"/>
          </a:xfrm>
          <a:prstGeom prst="rect">
            <a:avLst/>
          </a:prstGeom>
          <a:solidFill>
            <a:srgbClr val="FFEACD"/>
          </a:solidFill>
          <a:ln w="25400">
            <a:solidFill>
              <a:schemeClr val="tx1"/>
            </a:solidFill>
          </a:ln>
        </p:spPr>
        <p:txBody>
          <a:bodyPr wrap="square" rtlCol="0">
            <a:spAutoFit/>
          </a:bodyPr>
          <a:lstStyle/>
          <a:p>
            <a:pPr algn="ctr"/>
            <a:r>
              <a:rPr lang="cs-CZ" sz="1800" b="1" dirty="0" err="1"/>
              <a:t>active</a:t>
            </a:r>
            <a:r>
              <a:rPr lang="cs-CZ" sz="1800" b="1" dirty="0"/>
              <a:t> </a:t>
            </a:r>
            <a:r>
              <a:rPr lang="cs-CZ" sz="1800" b="1" dirty="0" err="1"/>
              <a:t>involvement</a:t>
            </a:r>
            <a:endParaRPr lang="en-US" sz="1800" b="1" dirty="0"/>
          </a:p>
        </p:txBody>
      </p:sp>
      <p:sp>
        <p:nvSpPr>
          <p:cNvPr id="7" name="TextovéPole 6"/>
          <p:cNvSpPr txBox="1"/>
          <p:nvPr/>
        </p:nvSpPr>
        <p:spPr>
          <a:xfrm>
            <a:off x="467544" y="566124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a:t>awareness</a:t>
            </a:r>
            <a:endParaRPr lang="en-US" sz="1800" b="1" dirty="0"/>
          </a:p>
        </p:txBody>
      </p:sp>
    </p:spTree>
    <p:extLst>
      <p:ext uri="{BB962C8B-B14F-4D97-AF65-F5344CB8AC3E}">
        <p14:creationId xmlns:p14="http://schemas.microsoft.com/office/powerpoint/2010/main" val="2876290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Sources</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en-US" sz="2000" dirty="0">
                <a:solidFill>
                  <a:schemeClr val="tx1"/>
                </a:solidFill>
              </a:rPr>
              <a:t>ŘEPA, </a:t>
            </a:r>
            <a:r>
              <a:rPr lang="en-US" sz="2000" dirty="0" err="1">
                <a:solidFill>
                  <a:schemeClr val="tx1"/>
                </a:solidFill>
              </a:rPr>
              <a:t>Václav</a:t>
            </a:r>
            <a:r>
              <a:rPr lang="en-US" sz="2000" dirty="0">
                <a:solidFill>
                  <a:schemeClr val="tx1"/>
                </a:solidFill>
              </a:rPr>
              <a:t>. </a:t>
            </a:r>
            <a:r>
              <a:rPr lang="en-US" sz="2000" i="1" dirty="0" err="1">
                <a:solidFill>
                  <a:schemeClr val="tx1"/>
                </a:solidFill>
              </a:rPr>
              <a:t>Podnikové</a:t>
            </a:r>
            <a:r>
              <a:rPr lang="en-US" sz="2000" i="1" dirty="0">
                <a:solidFill>
                  <a:schemeClr val="tx1"/>
                </a:solidFill>
              </a:rPr>
              <a:t> </a:t>
            </a:r>
            <a:r>
              <a:rPr lang="en-US" sz="2000" i="1" dirty="0" err="1">
                <a:solidFill>
                  <a:schemeClr val="tx1"/>
                </a:solidFill>
              </a:rPr>
              <a:t>procesy</a:t>
            </a:r>
            <a:r>
              <a:rPr lang="en-US" sz="2000" i="1" dirty="0">
                <a:solidFill>
                  <a:schemeClr val="tx1"/>
                </a:solidFill>
              </a:rPr>
              <a:t>: </a:t>
            </a:r>
            <a:r>
              <a:rPr lang="en-US" sz="2000" i="1" dirty="0" err="1">
                <a:solidFill>
                  <a:schemeClr val="tx1"/>
                </a:solidFill>
              </a:rPr>
              <a:t>procesní</a:t>
            </a:r>
            <a:r>
              <a:rPr lang="en-US" sz="2000" i="1" dirty="0">
                <a:solidFill>
                  <a:schemeClr val="tx1"/>
                </a:solidFill>
              </a:rPr>
              <a:t> </a:t>
            </a:r>
            <a:r>
              <a:rPr lang="en-US" sz="2000" i="1" dirty="0" err="1">
                <a:solidFill>
                  <a:schemeClr val="tx1"/>
                </a:solidFill>
              </a:rPr>
              <a:t>řízení</a:t>
            </a:r>
            <a:r>
              <a:rPr lang="en-US" sz="2000" i="1" dirty="0">
                <a:solidFill>
                  <a:schemeClr val="tx1"/>
                </a:solidFill>
              </a:rPr>
              <a:t> a </a:t>
            </a:r>
            <a:r>
              <a:rPr lang="en-US" sz="2000" i="1" dirty="0" err="1">
                <a:solidFill>
                  <a:schemeClr val="tx1"/>
                </a:solidFill>
              </a:rPr>
              <a:t>modelování</a:t>
            </a:r>
            <a:r>
              <a:rPr lang="en-US" sz="2000" dirty="0">
                <a:solidFill>
                  <a:schemeClr val="tx1"/>
                </a:solidFill>
              </a:rPr>
              <a:t>. 2., </a:t>
            </a:r>
            <a:r>
              <a:rPr lang="en-US" sz="2000" dirty="0" err="1">
                <a:solidFill>
                  <a:schemeClr val="tx1"/>
                </a:solidFill>
              </a:rPr>
              <a:t>aktualiz</a:t>
            </a:r>
            <a:r>
              <a:rPr lang="en-US" sz="2000" dirty="0">
                <a:solidFill>
                  <a:schemeClr val="tx1"/>
                </a:solidFill>
              </a:rPr>
              <a:t>. a </a:t>
            </a:r>
            <a:r>
              <a:rPr lang="en-US" sz="2000" dirty="0" err="1">
                <a:solidFill>
                  <a:schemeClr val="tx1"/>
                </a:solidFill>
              </a:rPr>
              <a:t>rozš</a:t>
            </a:r>
            <a:r>
              <a:rPr lang="en-US" sz="2000" dirty="0">
                <a:solidFill>
                  <a:schemeClr val="tx1"/>
                </a:solidFill>
              </a:rPr>
              <a:t>. </a:t>
            </a:r>
            <a:r>
              <a:rPr lang="en-US" sz="2000" dirty="0" err="1">
                <a:solidFill>
                  <a:schemeClr val="tx1"/>
                </a:solidFill>
              </a:rPr>
              <a:t>vyd</a:t>
            </a:r>
            <a:r>
              <a:rPr lang="en-US" sz="2000" dirty="0">
                <a:solidFill>
                  <a:schemeClr val="tx1"/>
                </a:solidFill>
              </a:rPr>
              <a:t>. Praha: </a:t>
            </a:r>
            <a:r>
              <a:rPr lang="en-US" sz="2000" dirty="0" err="1">
                <a:solidFill>
                  <a:schemeClr val="tx1"/>
                </a:solidFill>
              </a:rPr>
              <a:t>Grada</a:t>
            </a:r>
            <a:r>
              <a:rPr lang="en-US" sz="2000" dirty="0">
                <a:solidFill>
                  <a:schemeClr val="tx1"/>
                </a:solidFill>
              </a:rPr>
              <a:t>, 2007, 281 s. ISBN 9788024722528.</a:t>
            </a:r>
            <a:endParaRPr lang="cs-CZ" sz="2000" dirty="0">
              <a:solidFill>
                <a:schemeClr val="tx1"/>
              </a:solidFill>
            </a:endParaRPr>
          </a:p>
          <a:p>
            <a:pPr marL="0" indent="0">
              <a:buNone/>
            </a:pPr>
            <a:r>
              <a:rPr lang="cs-CZ" sz="2000" dirty="0"/>
              <a:t>THORNTON, Grant. </a:t>
            </a:r>
            <a:r>
              <a:rPr lang="cs-CZ" sz="2000" i="1" dirty="0" err="1"/>
              <a:t>Motivations</a:t>
            </a:r>
            <a:r>
              <a:rPr lang="cs-CZ" sz="2000" i="1" dirty="0"/>
              <a:t> to </a:t>
            </a:r>
            <a:r>
              <a:rPr lang="cs-CZ" sz="2000" i="1" dirty="0" err="1"/>
              <a:t>Reengineer</a:t>
            </a:r>
            <a:r>
              <a:rPr lang="cs-CZ" sz="2000" dirty="0"/>
              <a:t>. NCMS </a:t>
            </a:r>
            <a:r>
              <a:rPr lang="cs-CZ" sz="2000" dirty="0" err="1"/>
              <a:t>Focus</a:t>
            </a:r>
            <a:r>
              <a:rPr lang="cs-CZ" sz="2000" dirty="0"/>
              <a:t>, </a:t>
            </a:r>
            <a:r>
              <a:rPr lang="cs-CZ" sz="2000" dirty="0" err="1"/>
              <a:t>September</a:t>
            </a:r>
            <a:r>
              <a:rPr lang="cs-CZ" sz="2000" dirty="0"/>
              <a:t>, 1994.</a:t>
            </a:r>
          </a:p>
          <a:p>
            <a:pPr marL="0" indent="0">
              <a:buNone/>
            </a:pPr>
            <a:r>
              <a:rPr lang="cs-CZ" sz="2000" dirty="0" err="1"/>
              <a:t>DuBRIN</a:t>
            </a:r>
            <a:r>
              <a:rPr lang="cs-CZ" sz="2000" dirty="0"/>
              <a:t>, Andrew. </a:t>
            </a:r>
            <a:r>
              <a:rPr lang="cs-CZ" sz="2000" i="1" dirty="0"/>
              <a:t>Essentials </a:t>
            </a:r>
            <a:r>
              <a:rPr lang="cs-CZ" sz="2000" i="1" dirty="0" err="1"/>
              <a:t>of</a:t>
            </a:r>
            <a:r>
              <a:rPr lang="cs-CZ" sz="2000" i="1" dirty="0"/>
              <a:t> Management</a:t>
            </a:r>
            <a:r>
              <a:rPr lang="cs-CZ" sz="2000" dirty="0"/>
              <a:t>. 8th </a:t>
            </a:r>
            <a:r>
              <a:rPr lang="cs-CZ" sz="2000" dirty="0" err="1"/>
              <a:t>edition</a:t>
            </a:r>
            <a:r>
              <a:rPr lang="cs-CZ" sz="2000" dirty="0"/>
              <a:t>, 2009, </a:t>
            </a:r>
            <a:r>
              <a:rPr lang="cs-CZ" sz="2000" dirty="0" err="1"/>
              <a:t>Cengage</a:t>
            </a:r>
            <a:r>
              <a:rPr lang="cs-CZ" sz="2000" dirty="0"/>
              <a:t> </a:t>
            </a:r>
            <a:r>
              <a:rPr lang="cs-CZ" sz="2000" dirty="0" err="1"/>
              <a:t>Learning</a:t>
            </a:r>
            <a:r>
              <a:rPr lang="cs-CZ" sz="2000" dirty="0"/>
              <a:t>. 630 s.</a:t>
            </a:r>
          </a:p>
          <a:p>
            <a:pPr marL="0" indent="0">
              <a:buNone/>
            </a:pPr>
            <a:r>
              <a:rPr lang="en-US" sz="2000" dirty="0">
                <a:solidFill>
                  <a:schemeClr val="tx1"/>
                </a:solidFill>
                <a:latin typeface="+mn-lt"/>
                <a:ea typeface="+mn-ea"/>
                <a:cs typeface="+mn-cs"/>
              </a:rPr>
              <a:t>HAMMER, M.</a:t>
            </a:r>
            <a:r>
              <a:rPr lang="cs-CZ" sz="2000" dirty="0">
                <a:solidFill>
                  <a:schemeClr val="tx1"/>
                </a:solidFill>
                <a:latin typeface="+mn-lt"/>
                <a:ea typeface="+mn-ea"/>
                <a:cs typeface="+mn-cs"/>
              </a:rPr>
              <a:t>,</a:t>
            </a:r>
            <a:r>
              <a:rPr lang="en-US" sz="2000" dirty="0">
                <a:solidFill>
                  <a:schemeClr val="tx1"/>
                </a:solidFill>
                <a:latin typeface="+mn-lt"/>
                <a:ea typeface="+mn-ea"/>
                <a:cs typeface="+mn-cs"/>
              </a:rPr>
              <a:t> CHAMPY, J. A. </a:t>
            </a:r>
            <a:r>
              <a:rPr lang="en-US" sz="2000" i="1" dirty="0">
                <a:solidFill>
                  <a:schemeClr val="tx1"/>
                </a:solidFill>
                <a:latin typeface="+mn-lt"/>
                <a:ea typeface="+mn-ea"/>
                <a:cs typeface="+mn-cs"/>
              </a:rPr>
              <a:t>Reengineering the Corporation: A Manifesto for Business Revolution</a:t>
            </a:r>
            <a:r>
              <a:rPr lang="en-US" sz="2000" dirty="0">
                <a:solidFill>
                  <a:schemeClr val="tx1"/>
                </a:solidFill>
                <a:latin typeface="+mn-lt"/>
                <a:ea typeface="+mn-ea"/>
                <a:cs typeface="+mn-cs"/>
              </a:rPr>
              <a:t>, Harper Business Books, New York, 1993. ISBN 0-06-662112-7.</a:t>
            </a:r>
            <a:endParaRPr lang="cs-CZ" sz="2000" dirty="0">
              <a:solidFill>
                <a:schemeClr val="tx1"/>
              </a:solidFill>
              <a:latin typeface="+mn-lt"/>
              <a:ea typeface="+mn-ea"/>
              <a:cs typeface="+mn-cs"/>
            </a:endParaRPr>
          </a:p>
          <a:p>
            <a:pPr marL="0" indent="0">
              <a:buNone/>
            </a:pPr>
            <a:r>
              <a:rPr lang="cs-CZ" sz="2000" dirty="0"/>
              <a:t>KUBÍČKOVÁ, L., RAIS, K. </a:t>
            </a:r>
            <a:r>
              <a:rPr lang="cs-CZ" sz="2000" i="1" dirty="0"/>
              <a:t>Řízení změn ve firmách a jiných organizacích</a:t>
            </a:r>
            <a:r>
              <a:rPr lang="cs-CZ" sz="2000" dirty="0"/>
              <a:t>. </a:t>
            </a:r>
            <a:r>
              <a:rPr lang="cs-CZ" sz="2000" dirty="0" err="1"/>
              <a:t>Grada</a:t>
            </a:r>
            <a:r>
              <a:rPr lang="cs-CZ" sz="2000" dirty="0"/>
              <a:t>, Praha, 2012, 136 s.</a:t>
            </a:r>
            <a:endParaRPr lang="en-US" sz="2000" dirty="0">
              <a:solidFill>
                <a:schemeClr val="tx1"/>
              </a:solidFill>
              <a:latin typeface="+mn-lt"/>
              <a:ea typeface="+mn-ea"/>
              <a:cs typeface="+mn-cs"/>
            </a:endParaRP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25</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Need</a:t>
            </a:r>
            <a:r>
              <a:rPr lang="cs-CZ" b="1" dirty="0"/>
              <a:t> </a:t>
            </a:r>
            <a:r>
              <a:rPr lang="cs-CZ" b="1" dirty="0" err="1"/>
              <a:t>for</a:t>
            </a:r>
            <a:r>
              <a:rPr lang="cs-CZ" b="1" dirty="0"/>
              <a:t> </a:t>
            </a:r>
            <a:r>
              <a:rPr lang="cs-CZ" b="1" dirty="0" err="1"/>
              <a:t>change</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sz="2400" dirty="0" err="1"/>
              <a:t>Changes</a:t>
            </a:r>
            <a:r>
              <a:rPr lang="cs-CZ" sz="2400" dirty="0"/>
              <a:t> in </a:t>
            </a:r>
            <a:r>
              <a:rPr lang="cs-CZ" sz="2400" dirty="0" err="1"/>
              <a:t>external</a:t>
            </a:r>
            <a:r>
              <a:rPr lang="cs-CZ" sz="2400" dirty="0"/>
              <a:t> </a:t>
            </a:r>
            <a:r>
              <a:rPr lang="cs-CZ" sz="2400" dirty="0" err="1"/>
              <a:t>environment</a:t>
            </a:r>
            <a:endParaRPr lang="cs-CZ" sz="2400" dirty="0"/>
          </a:p>
          <a:p>
            <a:pPr>
              <a:buFont typeface="Wingdings" panose="05000000000000000000" pitchFamily="2" charset="2"/>
              <a:buChar char="§"/>
            </a:pPr>
            <a:r>
              <a:rPr lang="cs-CZ" sz="2400" dirty="0" err="1"/>
              <a:t>Changes</a:t>
            </a:r>
            <a:r>
              <a:rPr lang="cs-CZ" sz="2400" dirty="0"/>
              <a:t> in </a:t>
            </a:r>
            <a:r>
              <a:rPr lang="cs-CZ" sz="2400" dirty="0" err="1"/>
              <a:t>internal</a:t>
            </a:r>
            <a:r>
              <a:rPr lang="cs-CZ" sz="2400" dirty="0"/>
              <a:t> </a:t>
            </a:r>
            <a:r>
              <a:rPr lang="cs-CZ" sz="2400" dirty="0" err="1"/>
              <a:t>environment</a:t>
            </a:r>
            <a:endParaRPr lang="cs-CZ" sz="2400" dirty="0"/>
          </a:p>
          <a:p>
            <a:pPr>
              <a:buFont typeface="Wingdings" panose="05000000000000000000" pitchFamily="2" charset="2"/>
              <a:buChar char="§"/>
            </a:pPr>
            <a:endParaRPr lang="cs-CZ" sz="2400" dirty="0"/>
          </a:p>
          <a:p>
            <a:pPr marL="0" indent="0">
              <a:buNone/>
            </a:pPr>
            <a:r>
              <a:rPr lang="cs-CZ" sz="2400" dirty="0"/>
              <a:t>(= </a:t>
            </a:r>
            <a:r>
              <a:rPr lang="cs-CZ" sz="2400" dirty="0" err="1"/>
              <a:t>need</a:t>
            </a:r>
            <a:r>
              <a:rPr lang="cs-CZ" sz="2400" dirty="0"/>
              <a:t> </a:t>
            </a:r>
            <a:r>
              <a:rPr lang="cs-CZ" sz="2400" dirty="0" err="1"/>
              <a:t>for</a:t>
            </a:r>
            <a:r>
              <a:rPr lang="cs-CZ" sz="2400" dirty="0"/>
              <a:t> </a:t>
            </a:r>
            <a:r>
              <a:rPr lang="cs-CZ" sz="2400" dirty="0" err="1"/>
              <a:t>external</a:t>
            </a:r>
            <a:r>
              <a:rPr lang="cs-CZ" sz="2400" dirty="0"/>
              <a:t> and </a:t>
            </a:r>
            <a:r>
              <a:rPr lang="cs-CZ" sz="2400" dirty="0" err="1"/>
              <a:t>internal</a:t>
            </a:r>
            <a:r>
              <a:rPr lang="cs-CZ" sz="2400" dirty="0"/>
              <a:t> </a:t>
            </a:r>
            <a:r>
              <a:rPr lang="cs-CZ" sz="2400" dirty="0" err="1"/>
              <a:t>environment</a:t>
            </a:r>
            <a:r>
              <a:rPr lang="cs-CZ" sz="2400" dirty="0"/>
              <a:t> </a:t>
            </a:r>
            <a:r>
              <a:rPr lang="cs-CZ" sz="2400" dirty="0" err="1"/>
              <a:t>analyses</a:t>
            </a:r>
            <a:r>
              <a:rPr lang="cs-CZ" sz="2400" dirty="0"/>
              <a:t>)</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3</a:t>
            </a:fld>
            <a:endParaRPr lang="cs-CZ" altLang="en-US"/>
          </a:p>
        </p:txBody>
      </p:sp>
    </p:spTree>
    <p:extLst>
      <p:ext uri="{BB962C8B-B14F-4D97-AF65-F5344CB8AC3E}">
        <p14:creationId xmlns:p14="http://schemas.microsoft.com/office/powerpoint/2010/main" val="2835481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Barriers</a:t>
            </a:r>
            <a:r>
              <a:rPr lang="cs-CZ" b="1" dirty="0"/>
              <a:t> in </a:t>
            </a:r>
            <a:r>
              <a:rPr lang="cs-CZ" b="1" dirty="0" err="1"/>
              <a:t>change</a:t>
            </a:r>
            <a:r>
              <a:rPr lang="cs-CZ" b="1" dirty="0"/>
              <a:t> </a:t>
            </a:r>
            <a:r>
              <a:rPr lang="cs-CZ" b="1" dirty="0" err="1"/>
              <a:t>implementation</a:t>
            </a:r>
            <a:endParaRPr lang="en-US" b="1" dirty="0"/>
          </a:p>
        </p:txBody>
      </p:sp>
      <p:sp>
        <p:nvSpPr>
          <p:cNvPr id="3" name="Zástupný symbol pro obsah 2"/>
          <p:cNvSpPr>
            <a:spLocks noGrp="1"/>
          </p:cNvSpPr>
          <p:nvPr>
            <p:ph idx="1"/>
          </p:nvPr>
        </p:nvSpPr>
        <p:spPr>
          <a:xfrm>
            <a:off x="900113" y="1988840"/>
            <a:ext cx="7772400" cy="4142085"/>
          </a:xfrm>
        </p:spPr>
        <p:txBody>
          <a:bodyPr/>
          <a:lstStyle/>
          <a:p>
            <a:pPr marL="0" indent="0">
              <a:buNone/>
            </a:pPr>
            <a:r>
              <a:rPr lang="cs-CZ" sz="2400" dirty="0" err="1"/>
              <a:t>The</a:t>
            </a:r>
            <a:r>
              <a:rPr lang="cs-CZ" sz="2400" dirty="0"/>
              <a:t> </a:t>
            </a:r>
            <a:r>
              <a:rPr lang="cs-CZ" sz="2400" dirty="0" err="1"/>
              <a:t>resistance</a:t>
            </a:r>
            <a:r>
              <a:rPr lang="cs-CZ" sz="2400" dirty="0"/>
              <a:t> to </a:t>
            </a:r>
            <a:r>
              <a:rPr lang="cs-CZ" sz="2400" dirty="0" err="1"/>
              <a:t>changes</a:t>
            </a:r>
            <a:r>
              <a:rPr lang="cs-CZ" sz="2400" dirty="0"/>
              <a:t> </a:t>
            </a:r>
            <a:r>
              <a:rPr lang="cs-CZ" sz="2400" dirty="0" err="1"/>
              <a:t>comes</a:t>
            </a:r>
            <a:r>
              <a:rPr lang="cs-CZ" sz="2400" dirty="0"/>
              <a:t> </a:t>
            </a:r>
            <a:r>
              <a:rPr lang="cs-CZ" sz="2400" dirty="0" err="1"/>
              <a:t>out</a:t>
            </a:r>
            <a:r>
              <a:rPr lang="cs-CZ" sz="2400" dirty="0"/>
              <a:t> </a:t>
            </a:r>
            <a:r>
              <a:rPr lang="cs-CZ" sz="2400" dirty="0" err="1"/>
              <a:t>from</a:t>
            </a:r>
            <a:endParaRPr lang="cs-CZ" sz="2400" dirty="0"/>
          </a:p>
          <a:p>
            <a:pPr>
              <a:buFont typeface="Wingdings" panose="05000000000000000000" pitchFamily="2" charset="2"/>
              <a:buChar char="§"/>
            </a:pPr>
            <a:r>
              <a:rPr lang="cs-CZ" sz="2400" dirty="0" err="1"/>
              <a:t>the</a:t>
            </a:r>
            <a:r>
              <a:rPr lang="cs-CZ" sz="2400" dirty="0"/>
              <a:t> </a:t>
            </a:r>
            <a:r>
              <a:rPr lang="cs-CZ" sz="2400" dirty="0" err="1"/>
              <a:t>need</a:t>
            </a:r>
            <a:r>
              <a:rPr lang="cs-CZ" sz="2400" dirty="0"/>
              <a:t> to </a:t>
            </a:r>
            <a:r>
              <a:rPr lang="cs-CZ" sz="2400" dirty="0" err="1"/>
              <a:t>invest</a:t>
            </a:r>
            <a:r>
              <a:rPr lang="cs-CZ" sz="2400" dirty="0"/>
              <a:t> </a:t>
            </a:r>
            <a:r>
              <a:rPr lang="cs-CZ" sz="2400" dirty="0" err="1"/>
              <a:t>effort</a:t>
            </a:r>
            <a:r>
              <a:rPr lang="cs-CZ" sz="2400" dirty="0"/>
              <a:t> </a:t>
            </a:r>
            <a:r>
              <a:rPr lang="cs-CZ" sz="2400" dirty="0" err="1"/>
              <a:t>for</a:t>
            </a:r>
            <a:r>
              <a:rPr lang="cs-CZ" sz="2400" dirty="0"/>
              <a:t> </a:t>
            </a:r>
            <a:r>
              <a:rPr lang="cs-CZ" sz="2400" dirty="0" err="1"/>
              <a:t>adaptation</a:t>
            </a:r>
            <a:r>
              <a:rPr lang="cs-CZ" sz="2400" dirty="0"/>
              <a:t> to </a:t>
            </a:r>
            <a:r>
              <a:rPr lang="cs-CZ" sz="2400" dirty="0" err="1"/>
              <a:t>thenew</a:t>
            </a:r>
            <a:r>
              <a:rPr lang="cs-CZ" sz="2400" dirty="0"/>
              <a:t> </a:t>
            </a:r>
            <a:r>
              <a:rPr lang="cs-CZ" sz="2400" dirty="0" err="1"/>
              <a:t>state</a:t>
            </a:r>
            <a:endParaRPr lang="cs-CZ" sz="2400" dirty="0"/>
          </a:p>
          <a:p>
            <a:pPr>
              <a:buFont typeface="Wingdings" panose="05000000000000000000" pitchFamily="2" charset="2"/>
              <a:buChar char="§"/>
            </a:pPr>
            <a:r>
              <a:rPr lang="cs-CZ" sz="2400" dirty="0" err="1"/>
              <a:t>the</a:t>
            </a:r>
            <a:r>
              <a:rPr lang="cs-CZ" sz="2400" dirty="0"/>
              <a:t> </a:t>
            </a:r>
            <a:r>
              <a:rPr lang="cs-CZ" sz="2400" dirty="0" err="1"/>
              <a:t>fear</a:t>
            </a:r>
            <a:r>
              <a:rPr lang="cs-CZ" sz="2400" dirty="0"/>
              <a:t> </a:t>
            </a:r>
            <a:r>
              <a:rPr lang="cs-CZ" sz="2400" dirty="0" err="1"/>
              <a:t>of</a:t>
            </a:r>
            <a:r>
              <a:rPr lang="cs-CZ" sz="2400" dirty="0"/>
              <a:t> </a:t>
            </a:r>
            <a:r>
              <a:rPr lang="cs-CZ" sz="2400" dirty="0" err="1"/>
              <a:t>losing</a:t>
            </a:r>
            <a:r>
              <a:rPr lang="cs-CZ" sz="2400" dirty="0"/>
              <a:t> </a:t>
            </a:r>
            <a:r>
              <a:rPr lang="cs-CZ" sz="2400" dirty="0" err="1"/>
              <a:t>position</a:t>
            </a:r>
            <a:r>
              <a:rPr lang="cs-CZ" sz="2400" dirty="0"/>
              <a:t> </a:t>
            </a:r>
            <a:r>
              <a:rPr lang="cs-CZ" sz="2400" dirty="0" err="1"/>
              <a:t>or</a:t>
            </a:r>
            <a:r>
              <a:rPr lang="cs-CZ" sz="2400" dirty="0"/>
              <a:t> </a:t>
            </a:r>
            <a:r>
              <a:rPr lang="cs-CZ" sz="2400" dirty="0" err="1"/>
              <a:t>job</a:t>
            </a:r>
            <a:endParaRPr lang="cs-CZ" sz="2400" dirty="0"/>
          </a:p>
          <a:p>
            <a:pPr>
              <a:buFont typeface="Wingdings" panose="05000000000000000000" pitchFamily="2" charset="2"/>
              <a:buChar char="§"/>
            </a:pPr>
            <a:r>
              <a:rPr lang="cs-CZ" sz="2400" dirty="0" err="1"/>
              <a:t>the</a:t>
            </a:r>
            <a:r>
              <a:rPr lang="cs-CZ" sz="2400" dirty="0"/>
              <a:t> </a:t>
            </a:r>
            <a:r>
              <a:rPr lang="cs-CZ" sz="2400" dirty="0" err="1"/>
              <a:t>attitude</a:t>
            </a:r>
            <a:r>
              <a:rPr lang="cs-CZ" sz="2400" dirty="0"/>
              <a:t> „</a:t>
            </a:r>
            <a:r>
              <a:rPr lang="en-GB" sz="2400" dirty="0"/>
              <a:t>if it worked until now, why should it not </a:t>
            </a:r>
            <a:r>
              <a:rPr lang="cs-CZ" sz="2400" dirty="0" err="1"/>
              <a:t>work</a:t>
            </a:r>
            <a:r>
              <a:rPr lang="cs-CZ" sz="2400" dirty="0"/>
              <a:t> </a:t>
            </a:r>
            <a:r>
              <a:rPr lang="cs-CZ" sz="2400" dirty="0" err="1"/>
              <a:t>further</a:t>
            </a:r>
            <a:r>
              <a:rPr lang="cs-CZ" sz="2400" dirty="0"/>
              <a:t>“ </a:t>
            </a:r>
          </a:p>
          <a:p>
            <a:pPr>
              <a:buFont typeface="Wingdings" panose="05000000000000000000" pitchFamily="2" charset="2"/>
              <a:buChar char="§"/>
            </a:pPr>
            <a:endParaRPr lang="cs-CZ" sz="2400" dirty="0"/>
          </a:p>
          <a:p>
            <a:pPr marL="0" indent="0">
              <a:buNone/>
            </a:pPr>
            <a:r>
              <a:rPr lang="cs-CZ" sz="2400" i="1" dirty="0"/>
              <a:t>„</a:t>
            </a:r>
            <a:r>
              <a:rPr lang="cs-CZ" sz="2400" i="1" dirty="0" err="1"/>
              <a:t>Better</a:t>
            </a:r>
            <a:r>
              <a:rPr lang="cs-CZ" sz="2400" i="1" dirty="0"/>
              <a:t> </a:t>
            </a:r>
            <a:r>
              <a:rPr lang="cs-CZ" sz="2400" i="1" dirty="0" err="1"/>
              <a:t>the</a:t>
            </a:r>
            <a:r>
              <a:rPr lang="cs-CZ" sz="2400" i="1" dirty="0"/>
              <a:t> </a:t>
            </a:r>
            <a:r>
              <a:rPr lang="cs-CZ" sz="2400" i="1" dirty="0" err="1"/>
              <a:t>devil</a:t>
            </a:r>
            <a:r>
              <a:rPr lang="cs-CZ" sz="2400" i="1" dirty="0"/>
              <a:t> </a:t>
            </a:r>
            <a:r>
              <a:rPr lang="cs-CZ" sz="2400" i="1" dirty="0" err="1"/>
              <a:t>you</a:t>
            </a:r>
            <a:r>
              <a:rPr lang="cs-CZ" sz="2400" i="1" dirty="0"/>
              <a:t> </a:t>
            </a:r>
            <a:r>
              <a:rPr lang="cs-CZ" sz="2400" i="1" dirty="0" err="1"/>
              <a:t>know</a:t>
            </a:r>
            <a:r>
              <a:rPr lang="cs-CZ" sz="2400" i="1" dirty="0"/>
              <a:t> </a:t>
            </a:r>
            <a:r>
              <a:rPr lang="en-US" sz="2400" i="1" dirty="0"/>
              <a:t> than the devil you don't know</a:t>
            </a:r>
            <a:r>
              <a:rPr lang="cs-CZ" sz="2400" i="1" dirty="0"/>
              <a:t>“</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4</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Resistance</a:t>
            </a:r>
            <a:r>
              <a:rPr lang="cs-CZ" b="1" dirty="0"/>
              <a:t> to </a:t>
            </a:r>
            <a:r>
              <a:rPr lang="cs-CZ" b="1" dirty="0" err="1"/>
              <a:t>changes</a:t>
            </a:r>
            <a:r>
              <a:rPr lang="cs-CZ" b="1" dirty="0"/>
              <a:t> (Kubíčková, Rais)</a:t>
            </a:r>
            <a:endParaRPr lang="en-US" b="1" dirty="0"/>
          </a:p>
        </p:txBody>
      </p:sp>
      <p:sp>
        <p:nvSpPr>
          <p:cNvPr id="3" name="Zástupný symbol pro obsah 2"/>
          <p:cNvSpPr>
            <a:spLocks noGrp="1"/>
          </p:cNvSpPr>
          <p:nvPr>
            <p:ph idx="1"/>
          </p:nvPr>
        </p:nvSpPr>
        <p:spPr/>
        <p:txBody>
          <a:bodyPr/>
          <a:lstStyle/>
          <a:p>
            <a:pPr marL="457200" indent="-457200">
              <a:buFont typeface="+mj-lt"/>
              <a:buAutoNum type="arabicPeriod"/>
            </a:pPr>
            <a:r>
              <a:rPr lang="cs-CZ" sz="2000" dirty="0" err="1"/>
              <a:t>Fear</a:t>
            </a:r>
            <a:r>
              <a:rPr lang="cs-CZ" sz="2000" dirty="0"/>
              <a:t> </a:t>
            </a:r>
            <a:r>
              <a:rPr lang="cs-CZ" sz="2000" dirty="0" err="1"/>
              <a:t>of</a:t>
            </a:r>
            <a:r>
              <a:rPr lang="cs-CZ" sz="2000" dirty="0"/>
              <a:t> </a:t>
            </a:r>
            <a:r>
              <a:rPr lang="cs-CZ" sz="2000" dirty="0" err="1"/>
              <a:t>unknown</a:t>
            </a:r>
            <a:endParaRPr lang="cs-CZ" sz="2000" dirty="0"/>
          </a:p>
          <a:p>
            <a:pPr marL="457200" indent="-457200">
              <a:buFont typeface="+mj-lt"/>
              <a:buAutoNum type="arabicPeriod"/>
            </a:pPr>
            <a:r>
              <a:rPr lang="cs-CZ" sz="2000" dirty="0" err="1"/>
              <a:t>Interruption</a:t>
            </a:r>
            <a:r>
              <a:rPr lang="cs-CZ" sz="2000" dirty="0"/>
              <a:t> </a:t>
            </a:r>
            <a:r>
              <a:rPr lang="cs-CZ" sz="2000" dirty="0" err="1"/>
              <a:t>of</a:t>
            </a:r>
            <a:r>
              <a:rPr lang="cs-CZ" sz="2000" dirty="0"/>
              <a:t> </a:t>
            </a:r>
            <a:r>
              <a:rPr lang="cs-CZ" sz="2000" dirty="0" err="1"/>
              <a:t>stereotypes</a:t>
            </a:r>
            <a:r>
              <a:rPr lang="cs-CZ" sz="2000" dirty="0"/>
              <a:t> and </a:t>
            </a:r>
            <a:r>
              <a:rPr lang="cs-CZ" sz="2000" dirty="0" err="1"/>
              <a:t>customs</a:t>
            </a:r>
            <a:endParaRPr lang="cs-CZ" sz="2000" dirty="0"/>
          </a:p>
          <a:p>
            <a:pPr marL="457200" indent="-457200">
              <a:buFont typeface="+mj-lt"/>
              <a:buAutoNum type="arabicPeriod"/>
            </a:pPr>
            <a:r>
              <a:rPr lang="cs-CZ" sz="2000" dirty="0" err="1"/>
              <a:t>Sense</a:t>
            </a:r>
            <a:r>
              <a:rPr lang="cs-CZ" sz="2000" dirty="0"/>
              <a:t> </a:t>
            </a:r>
            <a:r>
              <a:rPr lang="cs-CZ" sz="2000" dirty="0" err="1"/>
              <a:t>of</a:t>
            </a:r>
            <a:r>
              <a:rPr lang="cs-CZ" sz="2000" dirty="0"/>
              <a:t> </a:t>
            </a:r>
            <a:r>
              <a:rPr lang="cs-CZ" sz="2000" dirty="0" err="1"/>
              <a:t>being</a:t>
            </a:r>
            <a:r>
              <a:rPr lang="cs-CZ" sz="2000" dirty="0"/>
              <a:t> </a:t>
            </a:r>
            <a:r>
              <a:rPr lang="cs-CZ" sz="2000" dirty="0" err="1"/>
              <a:t>manipulated</a:t>
            </a:r>
            <a:endParaRPr lang="cs-CZ" sz="2000" dirty="0"/>
          </a:p>
          <a:p>
            <a:pPr marL="457200" indent="-457200">
              <a:buFont typeface="+mj-lt"/>
              <a:buAutoNum type="arabicPeriod"/>
            </a:pPr>
            <a:r>
              <a:rPr lang="cs-CZ" sz="2000" dirty="0" err="1"/>
              <a:t>Unclear</a:t>
            </a:r>
            <a:r>
              <a:rPr lang="cs-CZ" sz="2000" dirty="0"/>
              <a:t> </a:t>
            </a:r>
            <a:r>
              <a:rPr lang="cs-CZ" sz="2000" dirty="0" err="1"/>
              <a:t>objective</a:t>
            </a:r>
            <a:r>
              <a:rPr lang="cs-CZ" sz="2000" dirty="0"/>
              <a:t> </a:t>
            </a:r>
            <a:r>
              <a:rPr lang="cs-CZ" sz="2000" dirty="0" err="1"/>
              <a:t>of</a:t>
            </a:r>
            <a:r>
              <a:rPr lang="cs-CZ" sz="2000" dirty="0"/>
              <a:t> </a:t>
            </a:r>
            <a:r>
              <a:rPr lang="cs-CZ" sz="2000" dirty="0" err="1"/>
              <a:t>the</a:t>
            </a:r>
            <a:r>
              <a:rPr lang="cs-CZ" sz="2000" dirty="0"/>
              <a:t> </a:t>
            </a:r>
            <a:r>
              <a:rPr lang="cs-CZ" sz="2000" dirty="0" err="1"/>
              <a:t>change</a:t>
            </a:r>
            <a:endParaRPr lang="cs-CZ" sz="2000" dirty="0"/>
          </a:p>
          <a:p>
            <a:pPr marL="457200" indent="-457200">
              <a:buFont typeface="+mj-lt"/>
              <a:buAutoNum type="arabicPeriod"/>
            </a:pPr>
            <a:r>
              <a:rPr lang="cs-CZ" sz="2000" dirty="0" err="1"/>
              <a:t>Fear</a:t>
            </a:r>
            <a:r>
              <a:rPr lang="cs-CZ" sz="2000" dirty="0"/>
              <a:t> </a:t>
            </a:r>
            <a:r>
              <a:rPr lang="cs-CZ" sz="2000" dirty="0" err="1"/>
              <a:t>of</a:t>
            </a:r>
            <a:r>
              <a:rPr lang="cs-CZ" sz="2000" dirty="0"/>
              <a:t> </a:t>
            </a:r>
            <a:r>
              <a:rPr lang="cs-CZ" sz="2000" dirty="0" err="1"/>
              <a:t>failure</a:t>
            </a:r>
            <a:endParaRPr lang="cs-CZ" sz="2000" dirty="0"/>
          </a:p>
          <a:p>
            <a:pPr marL="457200" indent="-457200">
              <a:buFont typeface="+mj-lt"/>
              <a:buAutoNum type="arabicPeriod"/>
            </a:pPr>
            <a:r>
              <a:rPr lang="cs-CZ" sz="2000" dirty="0" err="1"/>
              <a:t>Benefits</a:t>
            </a:r>
            <a:r>
              <a:rPr lang="cs-CZ" sz="2000" dirty="0"/>
              <a:t> </a:t>
            </a:r>
            <a:r>
              <a:rPr lang="cs-CZ" sz="2000" dirty="0" err="1"/>
              <a:t>from</a:t>
            </a:r>
            <a:r>
              <a:rPr lang="cs-CZ" sz="2000" dirty="0"/>
              <a:t> </a:t>
            </a:r>
            <a:r>
              <a:rPr lang="cs-CZ" sz="2000" dirty="0" err="1"/>
              <a:t>the</a:t>
            </a:r>
            <a:r>
              <a:rPr lang="cs-CZ" sz="2000" dirty="0"/>
              <a:t> </a:t>
            </a:r>
            <a:r>
              <a:rPr lang="cs-CZ" sz="2000" dirty="0" err="1"/>
              <a:t>change</a:t>
            </a:r>
            <a:r>
              <a:rPr lang="cs-CZ" sz="2000" dirty="0"/>
              <a:t> </a:t>
            </a:r>
            <a:r>
              <a:rPr lang="cs-CZ" sz="2000" dirty="0" err="1"/>
              <a:t>implementation</a:t>
            </a:r>
            <a:r>
              <a:rPr lang="cs-CZ" sz="2000" dirty="0"/>
              <a:t> </a:t>
            </a:r>
            <a:r>
              <a:rPr lang="cs-CZ" sz="2000" dirty="0" err="1"/>
              <a:t>will</a:t>
            </a:r>
            <a:r>
              <a:rPr lang="cs-CZ" sz="2000" dirty="0"/>
              <a:t> not </a:t>
            </a:r>
            <a:r>
              <a:rPr lang="cs-CZ" sz="2000" dirty="0" err="1"/>
              <a:t>compensate</a:t>
            </a:r>
            <a:r>
              <a:rPr lang="cs-CZ" sz="2000" dirty="0"/>
              <a:t> </a:t>
            </a:r>
            <a:r>
              <a:rPr lang="cs-CZ" sz="2000" dirty="0" err="1"/>
              <a:t>the</a:t>
            </a:r>
            <a:r>
              <a:rPr lang="cs-CZ" sz="2000" dirty="0"/>
              <a:t> </a:t>
            </a:r>
            <a:r>
              <a:rPr lang="cs-CZ" sz="2000" dirty="0" err="1"/>
              <a:t>invested</a:t>
            </a:r>
            <a:r>
              <a:rPr lang="cs-CZ" sz="2000" dirty="0"/>
              <a:t> </a:t>
            </a:r>
            <a:r>
              <a:rPr lang="cs-CZ" sz="2000" dirty="0" err="1"/>
              <a:t>effort</a:t>
            </a:r>
            <a:endParaRPr lang="cs-CZ" sz="2000" dirty="0"/>
          </a:p>
          <a:p>
            <a:pPr marL="457200" indent="-457200">
              <a:buFont typeface="+mj-lt"/>
              <a:buAutoNum type="arabicPeriod"/>
            </a:pPr>
            <a:r>
              <a:rPr lang="cs-CZ" sz="2000" dirty="0" err="1"/>
              <a:t>Undue</a:t>
            </a:r>
            <a:r>
              <a:rPr lang="cs-CZ" sz="2000" dirty="0"/>
              <a:t> </a:t>
            </a:r>
            <a:r>
              <a:rPr lang="cs-CZ" sz="2000" dirty="0" err="1"/>
              <a:t>satisfaction</a:t>
            </a:r>
            <a:r>
              <a:rPr lang="cs-CZ" sz="2000" dirty="0"/>
              <a:t> </a:t>
            </a:r>
            <a:r>
              <a:rPr lang="cs-CZ" sz="2000" dirty="0" err="1"/>
              <a:t>with</a:t>
            </a:r>
            <a:r>
              <a:rPr lang="cs-CZ" sz="2000" dirty="0"/>
              <a:t> </a:t>
            </a:r>
            <a:r>
              <a:rPr lang="cs-CZ" sz="2000" dirty="0" err="1"/>
              <a:t>the</a:t>
            </a:r>
            <a:r>
              <a:rPr lang="cs-CZ" sz="2000" dirty="0"/>
              <a:t> </a:t>
            </a:r>
            <a:r>
              <a:rPr lang="cs-CZ" sz="2000" dirty="0" err="1"/>
              <a:t>current</a:t>
            </a:r>
            <a:r>
              <a:rPr lang="cs-CZ" sz="2000" dirty="0"/>
              <a:t> </a:t>
            </a:r>
            <a:r>
              <a:rPr lang="cs-CZ" sz="2000" dirty="0" err="1"/>
              <a:t>state</a:t>
            </a:r>
            <a:endParaRPr lang="cs-CZ" sz="2000" dirty="0"/>
          </a:p>
          <a:p>
            <a:pPr marL="457200" indent="-457200">
              <a:buFont typeface="+mj-lt"/>
              <a:buAutoNum type="arabicPeriod"/>
            </a:pPr>
            <a:r>
              <a:rPr lang="cs-CZ" sz="2000" dirty="0" err="1"/>
              <a:t>The</a:t>
            </a:r>
            <a:r>
              <a:rPr lang="cs-CZ" sz="2000" dirty="0"/>
              <a:t> </a:t>
            </a:r>
            <a:r>
              <a:rPr lang="cs-CZ" sz="2000" dirty="0" err="1"/>
              <a:t>change</a:t>
            </a:r>
            <a:r>
              <a:rPr lang="cs-CZ" sz="2000" dirty="0"/>
              <a:t> </a:t>
            </a:r>
            <a:r>
              <a:rPr lang="cs-CZ" sz="2000" dirty="0" err="1"/>
              <a:t>proposer</a:t>
            </a:r>
            <a:r>
              <a:rPr lang="cs-CZ" sz="2000" dirty="0"/>
              <a:t> </a:t>
            </a:r>
            <a:r>
              <a:rPr lang="cs-CZ" sz="2000" dirty="0" err="1"/>
              <a:t>does</a:t>
            </a:r>
            <a:r>
              <a:rPr lang="cs-CZ" sz="2000" dirty="0"/>
              <a:t> not </a:t>
            </a:r>
            <a:r>
              <a:rPr lang="cs-CZ" sz="2000" dirty="0" err="1"/>
              <a:t>have</a:t>
            </a:r>
            <a:r>
              <a:rPr lang="cs-CZ" sz="2000" dirty="0"/>
              <a:t> </a:t>
            </a:r>
            <a:r>
              <a:rPr lang="cs-CZ" sz="2000" dirty="0" err="1"/>
              <a:t>respect</a:t>
            </a:r>
            <a:r>
              <a:rPr lang="cs-CZ" sz="2000" dirty="0"/>
              <a:t> </a:t>
            </a:r>
            <a:r>
              <a:rPr lang="cs-CZ" sz="2000" dirty="0" err="1"/>
              <a:t>of</a:t>
            </a:r>
            <a:r>
              <a:rPr lang="cs-CZ" sz="2000" dirty="0"/>
              <a:t> </a:t>
            </a:r>
            <a:r>
              <a:rPr lang="cs-CZ" sz="2000" dirty="0" err="1"/>
              <a:t>subordinates</a:t>
            </a:r>
            <a:endParaRPr lang="cs-CZ" sz="2000" dirty="0"/>
          </a:p>
          <a:p>
            <a:pPr marL="457200" indent="-457200">
              <a:buFont typeface="+mj-lt"/>
              <a:buAutoNum type="arabicPeriod"/>
            </a:pPr>
            <a:r>
              <a:rPr lang="cs-CZ" sz="2000" dirty="0" err="1"/>
              <a:t>The</a:t>
            </a:r>
            <a:r>
              <a:rPr lang="cs-CZ" sz="2000" dirty="0"/>
              <a:t> </a:t>
            </a:r>
            <a:r>
              <a:rPr lang="cs-CZ" sz="2000" dirty="0" err="1"/>
              <a:t>change</a:t>
            </a:r>
            <a:r>
              <a:rPr lang="cs-CZ" sz="2000" dirty="0"/>
              <a:t> </a:t>
            </a:r>
            <a:r>
              <a:rPr lang="cs-CZ" sz="2000" dirty="0" err="1"/>
              <a:t>means</a:t>
            </a:r>
            <a:r>
              <a:rPr lang="cs-CZ" sz="2000" dirty="0"/>
              <a:t> </a:t>
            </a:r>
            <a:r>
              <a:rPr lang="cs-CZ" sz="2000" dirty="0" err="1"/>
              <a:t>higher</a:t>
            </a:r>
            <a:r>
              <a:rPr lang="cs-CZ" sz="2000" dirty="0"/>
              <a:t> </a:t>
            </a:r>
            <a:r>
              <a:rPr lang="cs-CZ" sz="2000" dirty="0" err="1"/>
              <a:t>personal</a:t>
            </a:r>
            <a:r>
              <a:rPr lang="cs-CZ" sz="2000" dirty="0"/>
              <a:t> </a:t>
            </a:r>
            <a:r>
              <a:rPr lang="cs-CZ" sz="2000" dirty="0" err="1"/>
              <a:t>involvement</a:t>
            </a:r>
            <a:endParaRPr lang="cs-CZ" sz="2000" dirty="0"/>
          </a:p>
          <a:p>
            <a:pPr marL="457200" indent="-457200">
              <a:buFont typeface="+mj-lt"/>
              <a:buAutoNum type="arabicPeriod"/>
            </a:pPr>
            <a:r>
              <a:rPr lang="cs-CZ" sz="2000" dirty="0" err="1"/>
              <a:t>Traditions</a:t>
            </a:r>
            <a:r>
              <a:rPr lang="cs-CZ" sz="2000" dirty="0"/>
              <a:t> are </a:t>
            </a:r>
            <a:r>
              <a:rPr lang="cs-CZ" sz="2000" dirty="0" err="1"/>
              <a:t>valued</a:t>
            </a:r>
            <a:r>
              <a:rPr lang="cs-CZ" sz="2000" dirty="0"/>
              <a:t> = permanence</a:t>
            </a:r>
            <a:endParaRPr lang="en-US" sz="2000" dirty="0"/>
          </a:p>
        </p:txBody>
      </p:sp>
      <p:sp>
        <p:nvSpPr>
          <p:cNvPr id="4" name="Zástupný symbol pro číslo snímku 3"/>
          <p:cNvSpPr>
            <a:spLocks noGrp="1"/>
          </p:cNvSpPr>
          <p:nvPr>
            <p:ph type="sldNum" sz="quarter" idx="11"/>
          </p:nvPr>
        </p:nvSpPr>
        <p:spPr/>
        <p:txBody>
          <a:bodyPr/>
          <a:lstStyle/>
          <a:p>
            <a:fld id="{E48C2680-95EF-4EC2-8DAD-FE4CEEF514E5}" type="slidenum">
              <a:rPr lang="cs-CZ" altLang="en-US" smtClean="0"/>
              <a:pPr/>
              <a:t>5</a:t>
            </a:fld>
            <a:endParaRPr lang="cs-CZ" altLang="en-US"/>
          </a:p>
        </p:txBody>
      </p:sp>
    </p:spTree>
    <p:extLst>
      <p:ext uri="{BB962C8B-B14F-4D97-AF65-F5344CB8AC3E}">
        <p14:creationId xmlns:p14="http://schemas.microsoft.com/office/powerpoint/2010/main" val="72476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Business </a:t>
            </a:r>
            <a:r>
              <a:rPr lang="cs-CZ" b="1" dirty="0" err="1"/>
              <a:t>process</a:t>
            </a:r>
            <a:r>
              <a:rPr lang="cs-CZ" b="1" dirty="0"/>
              <a:t> </a:t>
            </a:r>
            <a:r>
              <a:rPr lang="cs-CZ" b="1" dirty="0" err="1"/>
              <a:t>reengineering</a:t>
            </a:r>
            <a:r>
              <a:rPr lang="cs-CZ" b="1" dirty="0"/>
              <a:t> (BPR)</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en-US" dirty="0"/>
              <a:t>“fundamental”, “radical”, “dramatic”, “on a greenfield site”</a:t>
            </a:r>
            <a:endParaRPr lang="cs-CZ" dirty="0"/>
          </a:p>
          <a:p>
            <a:pPr>
              <a:buFont typeface="Wingdings" panose="05000000000000000000" pitchFamily="2" charset="2"/>
              <a:buChar char="§"/>
            </a:pPr>
            <a:r>
              <a:rPr lang="cs-CZ" dirty="0" err="1"/>
              <a:t>focuses</a:t>
            </a:r>
            <a:r>
              <a:rPr lang="cs-CZ" dirty="0"/>
              <a:t> on a </a:t>
            </a:r>
            <a:r>
              <a:rPr lang="cs-CZ" dirty="0" err="1"/>
              <a:t>workplace</a:t>
            </a:r>
            <a:r>
              <a:rPr lang="cs-CZ" dirty="0"/>
              <a:t>, a </a:t>
            </a:r>
            <a:r>
              <a:rPr lang="cs-CZ" dirty="0" err="1"/>
              <a:t>process</a:t>
            </a:r>
            <a:r>
              <a:rPr lang="cs-CZ" dirty="0"/>
              <a:t> </a:t>
            </a:r>
            <a:r>
              <a:rPr lang="cs-CZ" dirty="0" err="1"/>
              <a:t>or</a:t>
            </a:r>
            <a:r>
              <a:rPr lang="cs-CZ" dirty="0"/>
              <a:t> </a:t>
            </a:r>
            <a:r>
              <a:rPr lang="cs-CZ" dirty="0" err="1"/>
              <a:t>whole</a:t>
            </a:r>
            <a:r>
              <a:rPr lang="cs-CZ" dirty="0"/>
              <a:t> </a:t>
            </a:r>
            <a:r>
              <a:rPr lang="cs-CZ" dirty="0" err="1"/>
              <a:t>company</a:t>
            </a:r>
            <a:r>
              <a:rPr lang="cs-CZ" dirty="0"/>
              <a:t> </a:t>
            </a:r>
          </a:p>
          <a:p>
            <a:pPr>
              <a:buFont typeface="Wingdings" panose="05000000000000000000" pitchFamily="2" charset="2"/>
              <a:buChar char="§"/>
            </a:pPr>
            <a:r>
              <a:rPr lang="cs-CZ" dirty="0" err="1"/>
              <a:t>started</a:t>
            </a:r>
            <a:r>
              <a:rPr lang="cs-CZ" dirty="0"/>
              <a:t> in 1990, boom in </a:t>
            </a:r>
            <a:r>
              <a:rPr lang="en-US" dirty="0"/>
              <a:t>’</a:t>
            </a:r>
            <a:r>
              <a:rPr lang="cs-CZ" dirty="0"/>
              <a:t>90</a:t>
            </a:r>
            <a:r>
              <a:rPr lang="en-US" dirty="0"/>
              <a:t>s, decline later</a:t>
            </a:r>
          </a:p>
          <a:p>
            <a:pPr>
              <a:buFont typeface="Wingdings" panose="05000000000000000000" pitchFamily="2" charset="2"/>
              <a:buChar char="§"/>
            </a:pPr>
            <a:r>
              <a:rPr lang="en-US" dirty="0"/>
              <a:t>founding authors</a:t>
            </a:r>
            <a:r>
              <a:rPr lang="cs-CZ" dirty="0"/>
              <a:t>: Hammer, </a:t>
            </a:r>
            <a:r>
              <a:rPr lang="cs-CZ" dirty="0" err="1"/>
              <a:t>Champy</a:t>
            </a:r>
            <a:r>
              <a:rPr lang="cs-CZ" dirty="0"/>
              <a:t>, </a:t>
            </a:r>
            <a:r>
              <a:rPr lang="cs-CZ" dirty="0" err="1"/>
              <a:t>Davenport</a:t>
            </a:r>
            <a:endParaRPr lang="cs-CZ" dirty="0"/>
          </a:p>
          <a:p>
            <a:pPr>
              <a:buFont typeface="Wingdings" panose="05000000000000000000" pitchFamily="2" charset="2"/>
              <a:buChar char="§"/>
            </a:pPr>
            <a:endParaRPr lang="cs-CZ"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6</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BPR: </a:t>
            </a:r>
            <a:r>
              <a:rPr lang="en-US" b="1" dirty="0"/>
              <a:t>Reasons of BPR adoption </a:t>
            </a:r>
            <a:r>
              <a:rPr lang="cs-CZ" b="1" dirty="0"/>
              <a:t>(</a:t>
            </a:r>
            <a:r>
              <a:rPr lang="cs-CZ" b="1" dirty="0" err="1"/>
              <a:t>Thorton</a:t>
            </a:r>
            <a:r>
              <a:rPr lang="cs-CZ" b="1" dirty="0"/>
              <a:t>, G.)</a:t>
            </a:r>
            <a:endParaRPr lang="en-US" b="1"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7</a:t>
            </a:fld>
            <a:endParaRPr lang="cs-CZ" altLang="en-US"/>
          </a:p>
        </p:txBody>
      </p:sp>
      <p:graphicFrame>
        <p:nvGraphicFramePr>
          <p:cNvPr id="6" name="Group 96"/>
          <p:cNvGraphicFramePr>
            <a:graphicFrameLocks/>
          </p:cNvGraphicFramePr>
          <p:nvPr>
            <p:extLst>
              <p:ext uri="{D42A27DB-BD31-4B8C-83A1-F6EECF244321}">
                <p14:modId xmlns:p14="http://schemas.microsoft.com/office/powerpoint/2010/main" val="2820170731"/>
              </p:ext>
            </p:extLst>
          </p:nvPr>
        </p:nvGraphicFramePr>
        <p:xfrm>
          <a:off x="1043608" y="1916832"/>
          <a:ext cx="6408712" cy="3816351"/>
        </p:xfrm>
        <a:graphic>
          <a:graphicData uri="http://schemas.openxmlformats.org/drawingml/2006/table">
            <a:tbl>
              <a:tblPr/>
              <a:tblGrid>
                <a:gridCol w="4605655">
                  <a:extLst>
                    <a:ext uri="{9D8B030D-6E8A-4147-A177-3AD203B41FA5}">
                      <a16:colId xmlns:a16="http://schemas.microsoft.com/office/drawing/2014/main" val="20000"/>
                    </a:ext>
                  </a:extLst>
                </a:gridCol>
                <a:gridCol w="1803057">
                  <a:extLst>
                    <a:ext uri="{9D8B030D-6E8A-4147-A177-3AD203B41FA5}">
                      <a16:colId xmlns:a16="http://schemas.microsoft.com/office/drawing/2014/main" val="20001"/>
                    </a:ext>
                  </a:extLst>
                </a:gridCol>
              </a:tblGrid>
              <a:tr h="5429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Times New Roman" pitchFamily="18" charset="0"/>
                          <a:cs typeface="Times New Roman" pitchFamily="18" charset="0"/>
                        </a:rPr>
                        <a:t>Reason</a:t>
                      </a:r>
                      <a:endParaRPr kumimoji="0" lang="cs-CZ" altLang="en-US" sz="2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1" i="0" u="none" strike="noStrike" cap="none" normalizeH="0" baseline="0" dirty="0">
                          <a:ln>
                            <a:noFill/>
                          </a:ln>
                          <a:solidFill>
                            <a:schemeClr val="tx1"/>
                          </a:solidFill>
                          <a:effectLst/>
                          <a:latin typeface="Times New Roman" pitchFamily="18" charset="0"/>
                          <a:cs typeface="Times New Roman" pitchFamily="18" charset="0"/>
                        </a:rPr>
                        <a:t>%</a:t>
                      </a:r>
                      <a:endParaRPr kumimoji="0" lang="cs-CZ" altLang="en-US" sz="24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4513">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Cost</a:t>
                      </a: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cutting</a:t>
                      </a:r>
                      <a:endParaRPr kumimoji="0" lang="cs-CZ" altLang="en-US" sz="2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a:ln>
                            <a:noFill/>
                          </a:ln>
                          <a:solidFill>
                            <a:schemeClr val="tx1"/>
                          </a:solidFill>
                          <a:effectLst/>
                          <a:latin typeface="Times New Roman" pitchFamily="18" charset="0"/>
                          <a:cs typeface="Times New Roman" pitchFamily="18" charset="0"/>
                        </a:rPr>
                        <a:t>84</a:t>
                      </a:r>
                      <a:endParaRPr kumimoji="0" lang="cs-CZ" altLang="en-US" sz="2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29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Quality</a:t>
                      </a: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increase</a:t>
                      </a:r>
                      <a:endParaRPr kumimoji="0" lang="cs-CZ" altLang="en-US" sz="2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a:ln>
                            <a:noFill/>
                          </a:ln>
                          <a:solidFill>
                            <a:schemeClr val="tx1"/>
                          </a:solidFill>
                          <a:effectLst/>
                          <a:latin typeface="Times New Roman" pitchFamily="18" charset="0"/>
                          <a:cs typeface="Times New Roman" pitchFamily="18" charset="0"/>
                        </a:rPr>
                        <a:t>79</a:t>
                      </a:r>
                      <a:endParaRPr kumimoji="0" lang="cs-CZ" altLang="en-US" sz="2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56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Speed (</a:t>
                      </a: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throughput</a:t>
                      </a: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increase</a:t>
                      </a:r>
                      <a:endParaRPr kumimoji="0" lang="cs-CZ" altLang="en-US" sz="2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a:ln>
                            <a:noFill/>
                          </a:ln>
                          <a:solidFill>
                            <a:schemeClr val="tx1"/>
                          </a:solidFill>
                          <a:effectLst/>
                          <a:latin typeface="Times New Roman" pitchFamily="18" charset="0"/>
                          <a:cs typeface="Times New Roman" pitchFamily="18" charset="0"/>
                        </a:rPr>
                        <a:t>62</a:t>
                      </a:r>
                      <a:endParaRPr kumimoji="0" lang="cs-CZ" altLang="en-US" sz="2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29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Overtaking</a:t>
                      </a: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the</a:t>
                      </a: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competition</a:t>
                      </a:r>
                      <a:endParaRPr kumimoji="0" lang="cs-CZ" altLang="en-US" sz="2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a:ln>
                            <a:noFill/>
                          </a:ln>
                          <a:solidFill>
                            <a:schemeClr val="tx1"/>
                          </a:solidFill>
                          <a:effectLst/>
                          <a:latin typeface="Times New Roman" pitchFamily="18" charset="0"/>
                          <a:cs typeface="Times New Roman" pitchFamily="18" charset="0"/>
                        </a:rPr>
                        <a:t>50</a:t>
                      </a:r>
                      <a:endParaRPr kumimoji="0" lang="cs-CZ" altLang="en-US" sz="2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4513">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Change</a:t>
                      </a: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of</a:t>
                      </a: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organizational</a:t>
                      </a: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structure</a:t>
                      </a:r>
                      <a:endParaRPr kumimoji="0" lang="cs-CZ" altLang="en-US" sz="2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a:ln>
                            <a:noFill/>
                          </a:ln>
                          <a:solidFill>
                            <a:schemeClr val="tx1"/>
                          </a:solidFill>
                          <a:effectLst/>
                          <a:latin typeface="Times New Roman" pitchFamily="18" charset="0"/>
                          <a:cs typeface="Times New Roman" pitchFamily="18" charset="0"/>
                        </a:rPr>
                        <a:t>35</a:t>
                      </a:r>
                      <a:endParaRPr kumimoji="0" lang="cs-CZ" altLang="en-US" sz="2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429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a:ln>
                            <a:noFill/>
                          </a:ln>
                          <a:solidFill>
                            <a:schemeClr val="tx1"/>
                          </a:solidFill>
                          <a:effectLst/>
                          <a:latin typeface="Times New Roman" pitchFamily="18" charset="0"/>
                          <a:cs typeface="Times New Roman" pitchFamily="18" charset="0"/>
                        </a:rPr>
                        <a:t>Other</a:t>
                      </a:r>
                      <a:endParaRPr kumimoji="0" lang="cs-CZ" altLang="en-US" sz="2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a:ln>
                            <a:noFill/>
                          </a:ln>
                          <a:solidFill>
                            <a:schemeClr val="tx1"/>
                          </a:solidFill>
                          <a:effectLst/>
                          <a:latin typeface="Times New Roman" pitchFamily="18" charset="0"/>
                          <a:cs typeface="Times New Roman" pitchFamily="18" charset="0"/>
                        </a:rPr>
                        <a:t>9</a:t>
                      </a:r>
                      <a:endParaRPr kumimoji="0" lang="cs-CZ" altLang="en-US" sz="2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45846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Typical</a:t>
            </a:r>
            <a:r>
              <a:rPr lang="cs-CZ" b="1" dirty="0"/>
              <a:t> </a:t>
            </a:r>
            <a:r>
              <a:rPr lang="cs-CZ" b="1" dirty="0" err="1"/>
              <a:t>characteristics</a:t>
            </a:r>
            <a:r>
              <a:rPr lang="cs-CZ" b="1" dirty="0"/>
              <a:t> </a:t>
            </a:r>
            <a:r>
              <a:rPr lang="cs-CZ" b="1" dirty="0" err="1"/>
              <a:t>of</a:t>
            </a:r>
            <a:r>
              <a:rPr lang="cs-CZ" b="1" dirty="0"/>
              <a:t> BPR</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dirty="0"/>
              <a:t>Top-</a:t>
            </a:r>
            <a:r>
              <a:rPr lang="cs-CZ" dirty="0" err="1"/>
              <a:t>down</a:t>
            </a:r>
            <a:endParaRPr lang="cs-CZ" dirty="0"/>
          </a:p>
          <a:p>
            <a:pPr>
              <a:buFont typeface="Wingdings" panose="05000000000000000000" pitchFamily="2" charset="2"/>
              <a:buChar char="§"/>
            </a:pPr>
            <a:r>
              <a:rPr lang="cs-CZ" dirty="0" err="1"/>
              <a:t>Greenfield</a:t>
            </a:r>
            <a:r>
              <a:rPr lang="cs-CZ" dirty="0"/>
              <a:t> (</a:t>
            </a:r>
            <a:r>
              <a:rPr lang="cs-CZ" dirty="0" err="1"/>
              <a:t>from</a:t>
            </a:r>
            <a:r>
              <a:rPr lang="cs-CZ" dirty="0"/>
              <a:t> </a:t>
            </a:r>
            <a:r>
              <a:rPr lang="cs-CZ" dirty="0" err="1"/>
              <a:t>scratch</a:t>
            </a:r>
            <a:r>
              <a:rPr lang="cs-CZ" dirty="0"/>
              <a:t>)</a:t>
            </a:r>
          </a:p>
          <a:p>
            <a:pPr>
              <a:buFont typeface="Wingdings" panose="05000000000000000000" pitchFamily="2" charset="2"/>
              <a:buChar char="§"/>
            </a:pPr>
            <a:r>
              <a:rPr lang="cs-CZ" dirty="0" err="1"/>
              <a:t>Reduction</a:t>
            </a:r>
            <a:r>
              <a:rPr lang="cs-CZ" dirty="0"/>
              <a:t> </a:t>
            </a:r>
            <a:r>
              <a:rPr lang="cs-CZ" dirty="0" err="1"/>
              <a:t>of</a:t>
            </a:r>
            <a:r>
              <a:rPr lang="cs-CZ" dirty="0"/>
              <a:t> </a:t>
            </a:r>
            <a:r>
              <a:rPr lang="cs-CZ" dirty="0" err="1"/>
              <a:t>tasks</a:t>
            </a:r>
            <a:r>
              <a:rPr lang="cs-CZ" dirty="0"/>
              <a:t>, </a:t>
            </a:r>
            <a:r>
              <a:rPr lang="cs-CZ" dirty="0" err="1"/>
              <a:t>workplaces</a:t>
            </a:r>
            <a:r>
              <a:rPr lang="cs-CZ" dirty="0"/>
              <a:t>, and </a:t>
            </a:r>
            <a:r>
              <a:rPr lang="cs-CZ" dirty="0" err="1"/>
              <a:t>staff</a:t>
            </a:r>
            <a:endParaRPr lang="cs-CZ" dirty="0"/>
          </a:p>
          <a:p>
            <a:pPr>
              <a:buFont typeface="Wingdings" panose="05000000000000000000" pitchFamily="2" charset="2"/>
              <a:buChar char="§"/>
            </a:pPr>
            <a:r>
              <a:rPr lang="cs-CZ" dirty="0" err="1"/>
              <a:t>Creating</a:t>
            </a:r>
            <a:r>
              <a:rPr lang="cs-CZ" dirty="0"/>
              <a:t> </a:t>
            </a:r>
            <a:r>
              <a:rPr lang="cs-CZ" dirty="0" err="1"/>
              <a:t>reengineering</a:t>
            </a:r>
            <a:r>
              <a:rPr lang="cs-CZ" dirty="0"/>
              <a:t> </a:t>
            </a:r>
            <a:r>
              <a:rPr lang="cs-CZ" dirty="0" err="1"/>
              <a:t>teams</a:t>
            </a:r>
            <a:endParaRPr lang="cs-CZ"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8</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BPR </a:t>
            </a:r>
            <a:r>
              <a:rPr lang="cs-CZ" b="1" dirty="0" err="1"/>
              <a:t>failure</a:t>
            </a:r>
            <a:r>
              <a:rPr lang="cs-CZ" b="1" dirty="0"/>
              <a:t> </a:t>
            </a:r>
            <a:r>
              <a:rPr lang="cs-CZ" b="1" dirty="0" err="1"/>
              <a:t>factors</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cs-CZ" sz="2400" dirty="0" err="1"/>
              <a:t>Some</a:t>
            </a:r>
            <a:r>
              <a:rPr lang="cs-CZ" sz="2400" dirty="0"/>
              <a:t> </a:t>
            </a:r>
            <a:r>
              <a:rPr lang="cs-CZ" sz="2400" dirty="0" err="1"/>
              <a:t>sources</a:t>
            </a:r>
            <a:r>
              <a:rPr lang="cs-CZ" sz="2400" dirty="0"/>
              <a:t> </a:t>
            </a:r>
            <a:r>
              <a:rPr lang="cs-CZ" sz="2400" dirty="0" err="1"/>
              <a:t>state</a:t>
            </a:r>
            <a:r>
              <a:rPr lang="cs-CZ" sz="2400" dirty="0"/>
              <a:t> </a:t>
            </a:r>
            <a:r>
              <a:rPr lang="cs-CZ" sz="2400" dirty="0" err="1"/>
              <a:t>that</a:t>
            </a:r>
            <a:r>
              <a:rPr lang="cs-CZ" sz="2400" dirty="0"/>
              <a:t> </a:t>
            </a:r>
            <a:r>
              <a:rPr lang="cs-CZ" sz="2400" dirty="0" err="1"/>
              <a:t>may</a:t>
            </a:r>
            <a:r>
              <a:rPr lang="cs-CZ" sz="2400" dirty="0"/>
              <a:t> </a:t>
            </a:r>
            <a:r>
              <a:rPr lang="cs-CZ" sz="2400" dirty="0" err="1"/>
              <a:t>be</a:t>
            </a:r>
            <a:r>
              <a:rPr lang="cs-CZ" sz="2400" dirty="0"/>
              <a:t> more </a:t>
            </a:r>
            <a:r>
              <a:rPr lang="cs-CZ" sz="2400" dirty="0" err="1"/>
              <a:t>than</a:t>
            </a:r>
            <a:r>
              <a:rPr lang="cs-CZ" sz="2400" dirty="0"/>
              <a:t> 50 % </a:t>
            </a:r>
            <a:r>
              <a:rPr lang="cs-CZ" sz="2400" dirty="0" err="1"/>
              <a:t>of</a:t>
            </a:r>
            <a:r>
              <a:rPr lang="cs-CZ" sz="2400" dirty="0"/>
              <a:t> </a:t>
            </a:r>
            <a:r>
              <a:rPr lang="cs-CZ" sz="2400" dirty="0" err="1"/>
              <a:t>reengineering</a:t>
            </a:r>
            <a:r>
              <a:rPr lang="cs-CZ" sz="2400" dirty="0"/>
              <a:t> </a:t>
            </a:r>
            <a:r>
              <a:rPr lang="cs-CZ" sz="2400" dirty="0" err="1"/>
              <a:t>project</a:t>
            </a:r>
            <a:r>
              <a:rPr lang="cs-CZ" sz="2400" dirty="0"/>
              <a:t> </a:t>
            </a:r>
            <a:r>
              <a:rPr lang="cs-CZ" sz="2400" dirty="0" err="1"/>
              <a:t>fail</a:t>
            </a:r>
            <a:r>
              <a:rPr lang="cs-CZ" sz="2400" dirty="0"/>
              <a:t>. </a:t>
            </a:r>
            <a:r>
              <a:rPr lang="cs-CZ" sz="2400" dirty="0" err="1"/>
              <a:t>Reasons</a:t>
            </a:r>
            <a:r>
              <a:rPr lang="cs-CZ" sz="2400" dirty="0"/>
              <a:t> are:</a:t>
            </a:r>
          </a:p>
          <a:p>
            <a:pPr marL="0" indent="0">
              <a:buNone/>
            </a:pPr>
            <a:endParaRPr lang="cs-CZ" sz="2400" dirty="0"/>
          </a:p>
          <a:p>
            <a:r>
              <a:rPr lang="cs-CZ" sz="2400" dirty="0" err="1"/>
              <a:t>Too</a:t>
            </a:r>
            <a:r>
              <a:rPr lang="cs-CZ" sz="2400" dirty="0"/>
              <a:t> </a:t>
            </a:r>
            <a:r>
              <a:rPr lang="cs-CZ" sz="2400" dirty="0" err="1"/>
              <a:t>ambitious</a:t>
            </a:r>
            <a:r>
              <a:rPr lang="cs-CZ" sz="2400" dirty="0"/>
              <a:t> </a:t>
            </a:r>
            <a:r>
              <a:rPr lang="cs-CZ" sz="2400" dirty="0" err="1"/>
              <a:t>goals</a:t>
            </a:r>
            <a:endParaRPr lang="cs-CZ" sz="2400" dirty="0"/>
          </a:p>
          <a:p>
            <a:r>
              <a:rPr lang="cs-CZ" sz="2400" dirty="0" err="1"/>
              <a:t>Insufficient</a:t>
            </a:r>
            <a:r>
              <a:rPr lang="cs-CZ" sz="2400" dirty="0"/>
              <a:t> </a:t>
            </a:r>
            <a:r>
              <a:rPr lang="cs-CZ" sz="2400" dirty="0" err="1"/>
              <a:t>involvement</a:t>
            </a:r>
            <a:r>
              <a:rPr lang="cs-CZ" sz="2400" dirty="0"/>
              <a:t> </a:t>
            </a:r>
            <a:r>
              <a:rPr lang="cs-CZ" sz="2400" dirty="0" err="1"/>
              <a:t>of</a:t>
            </a:r>
            <a:r>
              <a:rPr lang="cs-CZ" sz="2400" dirty="0"/>
              <a:t> top management</a:t>
            </a:r>
          </a:p>
          <a:p>
            <a:r>
              <a:rPr lang="cs-CZ" sz="2400" dirty="0" err="1"/>
              <a:t>Insufficient</a:t>
            </a:r>
            <a:r>
              <a:rPr lang="cs-CZ" sz="2400" dirty="0"/>
              <a:t> </a:t>
            </a:r>
            <a:r>
              <a:rPr lang="cs-CZ" sz="2400" dirty="0" err="1"/>
              <a:t>communication</a:t>
            </a:r>
            <a:r>
              <a:rPr lang="cs-CZ" sz="2400" dirty="0"/>
              <a:t> to </a:t>
            </a:r>
            <a:r>
              <a:rPr lang="cs-CZ" sz="2400" dirty="0" err="1"/>
              <a:t>affected</a:t>
            </a:r>
            <a:r>
              <a:rPr lang="cs-CZ" sz="2400" dirty="0"/>
              <a:t> </a:t>
            </a:r>
            <a:r>
              <a:rPr lang="cs-CZ" sz="2400" dirty="0" err="1"/>
              <a:t>parties</a:t>
            </a:r>
            <a:endParaRPr lang="cs-CZ" sz="2400" dirty="0"/>
          </a:p>
          <a:p>
            <a:r>
              <a:rPr lang="cs-CZ" sz="2400" dirty="0" err="1"/>
              <a:t>Failure</a:t>
            </a:r>
            <a:r>
              <a:rPr lang="cs-CZ" sz="2400" dirty="0"/>
              <a:t> to </a:t>
            </a:r>
            <a:r>
              <a:rPr lang="cs-CZ" sz="2400" dirty="0" err="1"/>
              <a:t>engage</a:t>
            </a:r>
            <a:r>
              <a:rPr lang="cs-CZ" sz="2400" dirty="0"/>
              <a:t> </a:t>
            </a:r>
            <a:r>
              <a:rPr lang="cs-CZ" sz="2400" dirty="0" err="1"/>
              <a:t>the</a:t>
            </a:r>
            <a:r>
              <a:rPr lang="cs-CZ" sz="2400" dirty="0"/>
              <a:t> </a:t>
            </a:r>
            <a:r>
              <a:rPr lang="cs-CZ" sz="2400" dirty="0" err="1"/>
              <a:t>middle</a:t>
            </a:r>
            <a:r>
              <a:rPr lang="cs-CZ" sz="2400" dirty="0"/>
              <a:t> management</a:t>
            </a:r>
          </a:p>
          <a:p>
            <a:r>
              <a:rPr lang="cs-CZ" sz="2400" dirty="0" err="1"/>
              <a:t>The</a:t>
            </a:r>
            <a:r>
              <a:rPr lang="cs-CZ" sz="2400" dirty="0"/>
              <a:t> </a:t>
            </a:r>
            <a:r>
              <a:rPr lang="cs-CZ" sz="2400" dirty="0" err="1"/>
              <a:t>project</a:t>
            </a:r>
            <a:r>
              <a:rPr lang="cs-CZ" sz="2400" dirty="0"/>
              <a:t> </a:t>
            </a:r>
            <a:r>
              <a:rPr lang="cs-CZ" sz="2400" dirty="0" err="1"/>
              <a:t>takes</a:t>
            </a:r>
            <a:r>
              <a:rPr lang="cs-CZ" sz="2400" dirty="0"/>
              <a:t> </a:t>
            </a:r>
            <a:r>
              <a:rPr lang="cs-CZ" sz="2400" dirty="0" err="1"/>
              <a:t>too</a:t>
            </a:r>
            <a:r>
              <a:rPr lang="cs-CZ" sz="2400" dirty="0"/>
              <a:t> long</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9</a:t>
            </a:fld>
            <a:endParaRPr lang="cs-CZ" altLang="en-US"/>
          </a:p>
        </p:txBody>
      </p:sp>
    </p:spTree>
    <p:extLst>
      <p:ext uri="{BB962C8B-B14F-4D97-AF65-F5344CB8AC3E}">
        <p14:creationId xmlns:p14="http://schemas.microsoft.com/office/powerpoint/2010/main" val="160337996"/>
      </p:ext>
    </p:extLst>
  </p:cSld>
  <p:clrMapOvr>
    <a:masterClrMapping/>
  </p:clrMapOvr>
</p:sld>
</file>

<file path=ppt/theme/theme1.xml><?xml version="1.0" encoding="utf-8"?>
<a:theme xmlns:a="http://schemas.openxmlformats.org/drawingml/2006/main" name="ŠEDÁ základní">
  <a:themeElements>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ŠED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základní">
  <a:themeElements>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ŠEDÁ TITL">
  <a:themeElements>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ŠED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1921</TotalTime>
  <Words>1015</Words>
  <Application>Microsoft Office PowerPoint</Application>
  <PresentationFormat>Předvádění na obrazovce (4:3)</PresentationFormat>
  <Paragraphs>283</Paragraphs>
  <Slides>25</Slides>
  <Notes>25</Notes>
  <HiddenSlides>0</HiddenSlides>
  <MMClips>0</MMClips>
  <ScaleCrop>false</ScaleCrop>
  <HeadingPairs>
    <vt:vector size="6" baseType="variant">
      <vt:variant>
        <vt:lpstr>Použitá písma</vt:lpstr>
      </vt:variant>
      <vt:variant>
        <vt:i4>5</vt:i4>
      </vt:variant>
      <vt:variant>
        <vt:lpstr>Motiv</vt:lpstr>
      </vt:variant>
      <vt:variant>
        <vt:i4>4</vt:i4>
      </vt:variant>
      <vt:variant>
        <vt:lpstr>Nadpisy snímků</vt:lpstr>
      </vt:variant>
      <vt:variant>
        <vt:i4>25</vt:i4>
      </vt:variant>
    </vt:vector>
  </HeadingPairs>
  <TitlesOfParts>
    <vt:vector size="34" baseType="lpstr">
      <vt:lpstr>Arial</vt:lpstr>
      <vt:lpstr>Calibri</vt:lpstr>
      <vt:lpstr>Times New Roman</vt:lpstr>
      <vt:lpstr>Trebuchet MS</vt:lpstr>
      <vt:lpstr>Wingdings</vt:lpstr>
      <vt:lpstr>ŠEDÁ základní</vt:lpstr>
      <vt:lpstr>BÉŽOVÁ základní</vt:lpstr>
      <vt:lpstr>ŠEDÁ TITL</vt:lpstr>
      <vt:lpstr>BÉŽOVÁ TITL</vt:lpstr>
      <vt:lpstr>   Change Management   </vt:lpstr>
      <vt:lpstr>Content</vt:lpstr>
      <vt:lpstr>Need for change</vt:lpstr>
      <vt:lpstr>Barriers in change implementation</vt:lpstr>
      <vt:lpstr>Resistance to changes (Kubíčková, Rais)</vt:lpstr>
      <vt:lpstr>Business process reengineering (BPR)</vt:lpstr>
      <vt:lpstr>BPR: Reasons of BPR adoption (Thorton, G.)</vt:lpstr>
      <vt:lpstr>Typical characteristics of BPR</vt:lpstr>
      <vt:lpstr>BPR failure factors</vt:lpstr>
      <vt:lpstr>Critique of BPR</vt:lpstr>
      <vt:lpstr>Continuous improvement - PDCA</vt:lpstr>
      <vt:lpstr>PDCA more detailed (another example here)</vt:lpstr>
      <vt:lpstr>PDCA more detailed</vt:lpstr>
      <vt:lpstr>Six Sigma, DMAIC</vt:lpstr>
      <vt:lpstr>Variability in a process</vt:lpstr>
      <vt:lpstr>Normal distribution and standard deviation</vt:lpstr>
      <vt:lpstr>DMAIC procedure</vt:lpstr>
      <vt:lpstr>Kaizen</vt:lpstr>
      <vt:lpstr>Kaizen – selected tools</vt:lpstr>
      <vt:lpstr>Advantages of Kaizen</vt:lpstr>
      <vt:lpstr>Disadvantages of Kaizen</vt:lpstr>
      <vt:lpstr>Comparison</vt:lpstr>
      <vt:lpstr>Gaining support for a change</vt:lpstr>
      <vt:lpstr>Methods of gaining support for a change (Kubíčková, Rais)</vt:lpstr>
      <vt:lpstr>Sources</vt:lpstr>
    </vt:vector>
  </TitlesOfParts>
  <Company>ESF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EXACTDESIGN;Pavel Jílek</dc:creator>
  <cp:lastModifiedBy>Ondrej Castek</cp:lastModifiedBy>
  <cp:revision>81</cp:revision>
  <cp:lastPrinted>2015-10-12T06:40:27Z</cp:lastPrinted>
  <dcterms:created xsi:type="dcterms:W3CDTF">2005-05-06T16:40:20Z</dcterms:created>
  <dcterms:modified xsi:type="dcterms:W3CDTF">2016-10-03T09:53:19Z</dcterms:modified>
</cp:coreProperties>
</file>