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65" r:id="rId11"/>
    <p:sldId id="300" r:id="rId12"/>
    <p:sldId id="301" r:id="rId13"/>
    <p:sldId id="299" r:id="rId14"/>
    <p:sldId id="285" r:id="rId15"/>
    <p:sldId id="286" r:id="rId16"/>
    <p:sldId id="270" r:id="rId17"/>
    <p:sldId id="287" r:id="rId18"/>
    <p:sldId id="288" r:id="rId19"/>
    <p:sldId id="271" r:id="rId20"/>
    <p:sldId id="297" r:id="rId21"/>
    <p:sldId id="298" r:id="rId22"/>
    <p:sldId id="290" r:id="rId23"/>
    <p:sldId id="291" r:id="rId24"/>
    <p:sldId id="302" r:id="rId25"/>
    <p:sldId id="292" r:id="rId26"/>
    <p:sldId id="293" r:id="rId27"/>
    <p:sldId id="296" r:id="rId28"/>
    <p:sldId id="295" r:id="rId29"/>
    <p:sldId id="281" r:id="rId30"/>
    <p:sldId id="282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8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1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59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3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1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8B46-DD0C-4016-80ED-6E408353AF9F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sz="2700" dirty="0"/>
              <a:t>(ERP=</a:t>
            </a:r>
            <a:r>
              <a:rPr lang="en-US" sz="2700" dirty="0"/>
              <a:t>Microsoft Dynamics 365 Business Central</a:t>
            </a:r>
            <a:r>
              <a:rPr lang="cs-CZ" sz="2700" dirty="0"/>
              <a:t>) </a:t>
            </a:r>
            <a:br>
              <a:rPr lang="cs-CZ" sz="2700" dirty="0"/>
            </a:br>
            <a:r>
              <a:rPr lang="cs-CZ" sz="2700" b="1" dirty="0" err="1">
                <a:solidFill>
                  <a:srgbClr val="7030A0"/>
                </a:solidFill>
              </a:rPr>
              <a:t>Budgets</a:t>
            </a:r>
            <a:r>
              <a:rPr lang="cs-CZ" sz="2700" b="1" dirty="0">
                <a:solidFill>
                  <a:srgbClr val="7030A0"/>
                </a:solidFill>
              </a:rPr>
              <a:t> and </a:t>
            </a:r>
            <a:r>
              <a:rPr lang="cs-CZ" sz="2700" b="1" dirty="0" err="1">
                <a:solidFill>
                  <a:srgbClr val="7030A0"/>
                </a:solidFill>
              </a:rPr>
              <a:t>Account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  <a:r>
              <a:rPr lang="cs-CZ" sz="2700" b="1" dirty="0" err="1">
                <a:solidFill>
                  <a:srgbClr val="7030A0"/>
                </a:solidFill>
              </a:rPr>
              <a:t>Schedules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  <a:r>
              <a:rPr lang="cs-CZ" sz="2700" b="1" dirty="0" err="1">
                <a:solidFill>
                  <a:srgbClr val="7030A0"/>
                </a:solidFill>
              </a:rPr>
              <a:t>basics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97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 </a:t>
            </a:r>
            <a:r>
              <a:rPr lang="cs-CZ" dirty="0" err="1"/>
              <a:t>Ing.Jaromír</a:t>
            </a:r>
            <a:r>
              <a:rPr lang="cs-CZ" dirty="0"/>
              <a:t> </a:t>
            </a:r>
            <a:r>
              <a:rPr lang="cs-CZ" dirty="0" err="1"/>
              <a:t>Skorkovský,CSc</a:t>
            </a:r>
            <a:r>
              <a:rPr lang="cs-CZ" dirty="0"/>
              <a:t>. </a:t>
            </a:r>
          </a:p>
          <a:p>
            <a:r>
              <a:rPr lang="cs-CZ" dirty="0"/>
              <a:t> Masaryk University Brno</a:t>
            </a:r>
          </a:p>
          <a:p>
            <a:r>
              <a:rPr lang="cs-CZ" dirty="0"/>
              <a:t>Czech Republic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0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G/L Budget data </a:t>
            </a:r>
            <a:r>
              <a:rPr lang="cs-CZ" sz="3200" dirty="0" err="1">
                <a:solidFill>
                  <a:srgbClr val="0070C0"/>
                </a:solidFill>
              </a:rPr>
              <a:t>entry</a:t>
            </a:r>
            <a:r>
              <a:rPr lang="cs-CZ" sz="3200" dirty="0">
                <a:solidFill>
                  <a:srgbClr val="0070C0"/>
                </a:solidFill>
              </a:rPr>
              <a:t> in </a:t>
            </a:r>
            <a:r>
              <a:rPr lang="cs-CZ" sz="3200" dirty="0" err="1">
                <a:solidFill>
                  <a:srgbClr val="0070C0"/>
                </a:solidFill>
              </a:rPr>
              <a:t>this</a:t>
            </a:r>
            <a:r>
              <a:rPr lang="cs-CZ" sz="3200" dirty="0">
                <a:solidFill>
                  <a:srgbClr val="0070C0"/>
                </a:solidFill>
              </a:rPr>
              <a:t> model </a:t>
            </a:r>
            <a:r>
              <a:rPr lang="cs-CZ" sz="3200" dirty="0" err="1">
                <a:solidFill>
                  <a:srgbClr val="0070C0"/>
                </a:solidFill>
              </a:rPr>
              <a:t>we</a:t>
            </a:r>
            <a:r>
              <a:rPr lang="cs-CZ" sz="3200" dirty="0">
                <a:solidFill>
                  <a:srgbClr val="0070C0"/>
                </a:solidFill>
              </a:rPr>
              <a:t> use </a:t>
            </a:r>
            <a:r>
              <a:rPr lang="cs-CZ" sz="3200" dirty="0" err="1">
                <a:solidFill>
                  <a:srgbClr val="0070C0"/>
                </a:solidFill>
              </a:rPr>
              <a:t>account</a:t>
            </a:r>
            <a:r>
              <a:rPr lang="cs-CZ" sz="3200" dirty="0">
                <a:solidFill>
                  <a:srgbClr val="0070C0"/>
                </a:solidFill>
              </a:rPr>
              <a:t> 6730 and budget 2022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F19CF5-78D1-4BC8-94E3-D7AA5862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10" y="1512623"/>
            <a:ext cx="4733259" cy="655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C3EF7F-F1E9-4D4C-819E-149E7E35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2121"/>
            <a:ext cx="5916830" cy="11741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340D904-53D2-4BE9-BD13-7C7140636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97684"/>
            <a:ext cx="3516984" cy="659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AF3A992-9E14-485C-8CB7-5AEB55F63A58}"/>
              </a:ext>
            </a:extLst>
          </p:cNvPr>
          <p:cNvSpPr/>
          <p:nvPr/>
        </p:nvSpPr>
        <p:spPr>
          <a:xfrm>
            <a:off x="2535810" y="3987538"/>
            <a:ext cx="6900421" cy="1847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G/L budget  matrix </a:t>
            </a:r>
            <a:r>
              <a:rPr lang="cs-CZ" dirty="0" err="1"/>
              <a:t>next</a:t>
            </a:r>
            <a:r>
              <a:rPr lang="cs-CZ" dirty="0"/>
              <a:t>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495" y="10886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data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2400" dirty="0" err="1">
                <a:solidFill>
                  <a:srgbClr val="7030A0"/>
                </a:solidFill>
              </a:rPr>
              <a:t>how</a:t>
            </a:r>
            <a:r>
              <a:rPr lang="cs-CZ" sz="2400" dirty="0">
                <a:solidFill>
                  <a:srgbClr val="7030A0"/>
                </a:solidFill>
              </a:rPr>
              <a:t> to enter data </a:t>
            </a:r>
            <a:r>
              <a:rPr lang="cs-CZ" sz="2400" dirty="0" err="1">
                <a:solidFill>
                  <a:srgbClr val="7030A0"/>
                </a:solidFill>
              </a:rPr>
              <a:t>into</a:t>
            </a:r>
            <a:r>
              <a:rPr lang="cs-CZ" sz="2400" dirty="0">
                <a:solidFill>
                  <a:srgbClr val="7030A0"/>
                </a:solidFill>
              </a:rPr>
              <a:t> budget(use </a:t>
            </a:r>
            <a:r>
              <a:rPr lang="cs-CZ" sz="2400" dirty="0" err="1">
                <a:solidFill>
                  <a:srgbClr val="7030A0"/>
                </a:solidFill>
              </a:rPr>
              <a:t>of</a:t>
            </a:r>
            <a:r>
              <a:rPr lang="cs-CZ" sz="2400" dirty="0">
                <a:solidFill>
                  <a:srgbClr val="7030A0"/>
                </a:solidFill>
              </a:rPr>
              <a:t> 3 </a:t>
            </a:r>
            <a:r>
              <a:rPr lang="cs-CZ" sz="2400" dirty="0" err="1">
                <a:solidFill>
                  <a:srgbClr val="7030A0"/>
                </a:solidFill>
              </a:rPr>
              <a:t>dots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icon</a:t>
            </a:r>
            <a:r>
              <a:rPr lang="cs-CZ" sz="2400" dirty="0">
                <a:solidFill>
                  <a:srgbClr val="7030A0"/>
                </a:solidFill>
              </a:rPr>
              <a:t>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028BC1-5BA5-4673-9D31-329F8E048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7" y="3013566"/>
            <a:ext cx="8489056" cy="1019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BE1F11-6A2E-48E4-A6F6-17728C24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7015"/>
            <a:ext cx="4751895" cy="134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C59DC1E-A41A-45B2-9A00-A9EA1D0309E8}"/>
              </a:ext>
            </a:extLst>
          </p:cNvPr>
          <p:cNvCxnSpPr/>
          <p:nvPr/>
        </p:nvCxnSpPr>
        <p:spPr>
          <a:xfrm>
            <a:off x="4506012" y="2812578"/>
            <a:ext cx="0" cy="52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7BD3EE4-6737-42EB-898C-100BDE318D03}"/>
              </a:ext>
            </a:extLst>
          </p:cNvPr>
          <p:cNvCxnSpPr/>
          <p:nvPr/>
        </p:nvCxnSpPr>
        <p:spPr>
          <a:xfrm>
            <a:off x="7071673" y="4457943"/>
            <a:ext cx="0" cy="52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A03DBD03-E744-443D-B126-2D7BDF9A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57" y="4519605"/>
            <a:ext cx="11022291" cy="1172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88E8DA9-AC05-4190-BF3A-D1A21F911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875" y="1440133"/>
            <a:ext cx="4453515" cy="13871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377236-6E13-4584-8F23-33EF799DB9B9}"/>
              </a:ext>
            </a:extLst>
          </p:cNvPr>
          <p:cNvSpPr txBox="1"/>
          <p:nvPr/>
        </p:nvSpPr>
        <p:spPr>
          <a:xfrm>
            <a:off x="9331750" y="3074833"/>
            <a:ext cx="30421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reason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we</a:t>
            </a:r>
            <a:r>
              <a:rPr lang="cs-CZ" sz="1400" dirty="0">
                <a:solidFill>
                  <a:srgbClr val="FF0000"/>
                </a:solidFill>
              </a:rPr>
              <a:t> enter </a:t>
            </a:r>
            <a:r>
              <a:rPr lang="cs-CZ" sz="1400" dirty="0" err="1">
                <a:solidFill>
                  <a:srgbClr val="FF0000"/>
                </a:solidFill>
              </a:rPr>
              <a:t>amounts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with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 a negative sign in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budget </a:t>
            </a:r>
            <a:r>
              <a:rPr lang="cs-CZ" sz="1400" dirty="0" err="1">
                <a:solidFill>
                  <a:srgbClr val="FF0000"/>
                </a:solidFill>
              </a:rPr>
              <a:t>is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that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it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is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Credit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side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29E158C-E3A8-4716-9182-8431CF6DDBE3}"/>
              </a:ext>
            </a:extLst>
          </p:cNvPr>
          <p:cNvCxnSpPr/>
          <p:nvPr/>
        </p:nvCxnSpPr>
        <p:spPr>
          <a:xfrm>
            <a:off x="11274095" y="3673231"/>
            <a:ext cx="0" cy="7847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D8F59F9-38E2-4145-A1DC-E4D51A2F4B53}"/>
              </a:ext>
            </a:extLst>
          </p:cNvPr>
          <p:cNvCxnSpPr/>
          <p:nvPr/>
        </p:nvCxnSpPr>
        <p:spPr>
          <a:xfrm flipV="1">
            <a:off x="10245918" y="2888955"/>
            <a:ext cx="0" cy="1831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390C071-12C8-4B4A-AA9E-7889B4A752B2}"/>
              </a:ext>
            </a:extLst>
          </p:cNvPr>
          <p:cNvCxnSpPr>
            <a:cxnSpLocks/>
          </p:cNvCxnSpPr>
          <p:nvPr/>
        </p:nvCxnSpPr>
        <p:spPr>
          <a:xfrm flipH="1" flipV="1">
            <a:off x="7870092" y="2888955"/>
            <a:ext cx="23741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89DA864-FBF5-49BC-B7DA-53B478D2F15E}"/>
              </a:ext>
            </a:extLst>
          </p:cNvPr>
          <p:cNvCxnSpPr>
            <a:cxnSpLocks/>
          </p:cNvCxnSpPr>
          <p:nvPr/>
        </p:nvCxnSpPr>
        <p:spPr>
          <a:xfrm flipV="1">
            <a:off x="7870092" y="2485292"/>
            <a:ext cx="0" cy="403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512EF4A-89B0-47A3-9616-356C98ED73EC}"/>
              </a:ext>
            </a:extLst>
          </p:cNvPr>
          <p:cNvSpPr txBox="1"/>
          <p:nvPr/>
        </p:nvSpPr>
        <p:spPr>
          <a:xfrm>
            <a:off x="7722202" y="5754005"/>
            <a:ext cx="314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Area </a:t>
            </a:r>
            <a:r>
              <a:rPr lang="cs-CZ" b="1" dirty="0" err="1">
                <a:solidFill>
                  <a:srgbClr val="FF0000"/>
                </a:solidFill>
              </a:rPr>
              <a:t>dimension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values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entered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as a </a:t>
            </a:r>
            <a:r>
              <a:rPr lang="cs-CZ" b="1" dirty="0" err="1">
                <a:solidFill>
                  <a:srgbClr val="FF0000"/>
                </a:solidFill>
              </a:rPr>
              <a:t>options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manually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E769FD45-2318-4E3E-A2A8-05949605D4C7}"/>
              </a:ext>
            </a:extLst>
          </p:cNvPr>
          <p:cNvSpPr/>
          <p:nvPr/>
        </p:nvSpPr>
        <p:spPr>
          <a:xfrm>
            <a:off x="8346831" y="4798646"/>
            <a:ext cx="570522" cy="893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8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Budget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data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30209" y="3854315"/>
            <a:ext cx="29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5000 = 800+1200+2000+1000</a:t>
            </a:r>
          </a:p>
          <a:p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A25A579-ED9C-4F99-818F-2799AE080992}"/>
              </a:ext>
            </a:extLst>
          </p:cNvPr>
          <p:cNvCxnSpPr/>
          <p:nvPr/>
        </p:nvCxnSpPr>
        <p:spPr>
          <a:xfrm flipV="1">
            <a:off x="7108164" y="3105896"/>
            <a:ext cx="411480" cy="59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5F606EAA-7EEC-431F-81D1-C94FFD8B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1" y="1345045"/>
            <a:ext cx="8095238" cy="17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6A1D92-A299-4631-B05B-9F2A5E04D20B}"/>
              </a:ext>
            </a:extLst>
          </p:cNvPr>
          <p:cNvSpPr txBox="1"/>
          <p:nvPr/>
        </p:nvSpPr>
        <p:spPr>
          <a:xfrm>
            <a:off x="4961460" y="42439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Note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calculation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displayed</a:t>
            </a:r>
            <a:r>
              <a:rPr lang="cs-CZ" dirty="0"/>
              <a:t> in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47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C7225-0729-4397-B6E9-E9A16E9A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G/L budget matrix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entered</a:t>
            </a:r>
            <a:r>
              <a:rPr lang="cs-CZ" dirty="0"/>
              <a:t> data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E4193A-F747-49A1-819A-D5EC1929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63" y="1309460"/>
            <a:ext cx="7682429" cy="51834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184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59557-BC69-43D0-B062-7269C971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Budget matrix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769068-1584-4C00-899C-278C7121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79" y="1440209"/>
            <a:ext cx="5374064" cy="1605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E552BCA-CE40-48A5-942D-84359407AFFB}"/>
              </a:ext>
            </a:extLst>
          </p:cNvPr>
          <p:cNvSpPr txBox="1"/>
          <p:nvPr/>
        </p:nvSpPr>
        <p:spPr>
          <a:xfrm>
            <a:off x="6674177" y="1364795"/>
            <a:ext cx="58305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account filter will depend on how many</a:t>
            </a:r>
          </a:p>
          <a:p>
            <a:r>
              <a:rPr lang="en-US" dirty="0">
                <a:solidFill>
                  <a:srgbClr val="0070C0"/>
                </a:solidFill>
              </a:rPr>
              <a:t> G/L accounts students  in the chart of account creation.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Suggestion: every student has their  </a:t>
            </a:r>
            <a:r>
              <a:rPr lang="en-US" dirty="0" err="1">
                <a:solidFill>
                  <a:srgbClr val="0070C0"/>
                </a:solidFill>
              </a:rPr>
              <a:t>Password</a:t>
            </a:r>
            <a:r>
              <a:rPr lang="en-US" dirty="0" err="1">
                <a:solidFill>
                  <a:srgbClr val="FF0000"/>
                </a:solidFill>
              </a:rPr>
              <a:t>xx</a:t>
            </a:r>
            <a:r>
              <a:rPr lang="en-US" dirty="0">
                <a:solidFill>
                  <a:srgbClr val="0070C0"/>
                </a:solidFill>
              </a:rPr>
              <a:t>+ </a:t>
            </a:r>
          </a:p>
          <a:p>
            <a:r>
              <a:rPr lang="cs-CZ" dirty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 a new G/L account will be set to 66</a:t>
            </a:r>
            <a:r>
              <a:rPr lang="en-US" dirty="0">
                <a:solidFill>
                  <a:srgbClr val="FF0000"/>
                </a:solidFill>
              </a:rPr>
              <a:t>xx</a:t>
            </a:r>
            <a:r>
              <a:rPr lang="en-US" dirty="0">
                <a:solidFill>
                  <a:srgbClr val="0070C0"/>
                </a:solidFill>
              </a:rPr>
              <a:t>, and G/L account </a:t>
            </a:r>
          </a:p>
          <a:p>
            <a:r>
              <a:rPr lang="en-US" dirty="0">
                <a:solidFill>
                  <a:srgbClr val="0070C0"/>
                </a:solidFill>
              </a:rPr>
              <a:t>name will be </a:t>
            </a:r>
            <a:r>
              <a:rPr lang="en-US" dirty="0">
                <a:solidFill>
                  <a:srgbClr val="7030A0"/>
                </a:solidFill>
              </a:rPr>
              <a:t>UČO SW </a:t>
            </a:r>
            <a:r>
              <a:rPr lang="cs-CZ" dirty="0">
                <a:solidFill>
                  <a:srgbClr val="7030A0"/>
                </a:solidFill>
              </a:rPr>
              <a:t>S</a:t>
            </a:r>
            <a:r>
              <a:rPr lang="en-US" dirty="0" err="1">
                <a:solidFill>
                  <a:srgbClr val="7030A0"/>
                </a:solidFill>
              </a:rPr>
              <a:t>upport</a:t>
            </a:r>
            <a:r>
              <a:rPr lang="en-US" dirty="0">
                <a:solidFill>
                  <a:srgbClr val="7030A0"/>
                </a:solidFill>
              </a:rPr>
              <a:t> activity  </a:t>
            </a:r>
          </a:p>
          <a:p>
            <a:r>
              <a:rPr lang="en-US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081307D-1453-41F2-9DC4-DAA78BD8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79" y="3209596"/>
            <a:ext cx="6986125" cy="3265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936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812" y="319405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Actual</a:t>
            </a:r>
            <a:r>
              <a:rPr lang="cs-CZ" sz="3200" dirty="0">
                <a:solidFill>
                  <a:srgbClr val="0070C0"/>
                </a:solidFill>
              </a:rPr>
              <a:t> data </a:t>
            </a:r>
            <a:r>
              <a:rPr lang="cs-CZ" sz="3200" dirty="0" err="1">
                <a:solidFill>
                  <a:srgbClr val="0070C0"/>
                </a:solidFill>
              </a:rPr>
              <a:t>creation</a:t>
            </a:r>
            <a:r>
              <a:rPr lang="cs-CZ" sz="3200" dirty="0">
                <a:solidFill>
                  <a:srgbClr val="0070C0"/>
                </a:solidFill>
              </a:rPr>
              <a:t>-Sales </a:t>
            </a:r>
            <a:r>
              <a:rPr lang="cs-CZ" sz="3200" dirty="0" err="1">
                <a:solidFill>
                  <a:srgbClr val="0070C0"/>
                </a:solidFill>
              </a:rPr>
              <a:t>Invoice</a:t>
            </a:r>
            <a:r>
              <a:rPr lang="cs-CZ" sz="3200" dirty="0">
                <a:solidFill>
                  <a:srgbClr val="0070C0"/>
                </a:solidFill>
              </a:rPr>
              <a:t> I (</a:t>
            </a:r>
            <a:r>
              <a:rPr lang="cs-CZ" sz="3200" dirty="0" err="1">
                <a:solidFill>
                  <a:srgbClr val="0070C0"/>
                </a:solidFill>
              </a:rPr>
              <a:t>actual</a:t>
            </a:r>
            <a:r>
              <a:rPr lang="cs-CZ" sz="3200" dirty="0">
                <a:solidFill>
                  <a:srgbClr val="0070C0"/>
                </a:solidFill>
              </a:rPr>
              <a:t> data </a:t>
            </a:r>
            <a:r>
              <a:rPr lang="cs-CZ" sz="3200" dirty="0" err="1">
                <a:solidFill>
                  <a:srgbClr val="0070C0"/>
                </a:solidFill>
              </a:rPr>
              <a:t>creation</a:t>
            </a:r>
            <a:r>
              <a:rPr lang="cs-CZ" sz="32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B3B727-8601-4D95-8D9D-5801522A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2" y="1323607"/>
            <a:ext cx="9576692" cy="2105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6F3924-4CDD-4B8A-8050-5AAAEA71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2" y="3639287"/>
            <a:ext cx="9576692" cy="821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174457-C26C-4C72-8027-EF0DD64E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63" y="2467740"/>
            <a:ext cx="2464040" cy="3654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13E454-E67C-45E6-A08F-741AD6657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41" y="4670955"/>
            <a:ext cx="5032563" cy="1185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D3F1CA1-59C6-4E52-B701-F555FF14CED5}"/>
              </a:ext>
            </a:extLst>
          </p:cNvPr>
          <p:cNvSpPr/>
          <p:nvPr/>
        </p:nvSpPr>
        <p:spPr>
          <a:xfrm>
            <a:off x="10514155" y="2967335"/>
            <a:ext cx="85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F9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9259C46-965F-4694-AF36-F67413102ECD}"/>
              </a:ext>
            </a:extLst>
          </p:cNvPr>
          <p:cNvSpPr txBox="1"/>
          <p:nvPr/>
        </p:nvSpPr>
        <p:spPr>
          <a:xfrm>
            <a:off x="4899213" y="6006161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Budget=800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=700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 Second 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II (</a:t>
            </a:r>
            <a:r>
              <a:rPr lang="cs-CZ" sz="3600" dirty="0" err="1">
                <a:solidFill>
                  <a:srgbClr val="0070C0"/>
                </a:solidFill>
              </a:rPr>
              <a:t>actual</a:t>
            </a:r>
            <a:r>
              <a:rPr lang="cs-CZ" sz="3600" dirty="0">
                <a:solidFill>
                  <a:srgbClr val="0070C0"/>
                </a:solidFill>
              </a:rPr>
              <a:t> data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14400" y="5281087"/>
            <a:ext cx="9675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 we will use the same data entry creation by use of </a:t>
            </a:r>
            <a:r>
              <a:rPr lang="cs-CZ" sz="2400" dirty="0">
                <a:solidFill>
                  <a:srgbClr val="0070C0"/>
                </a:solidFill>
              </a:rPr>
              <a:t>second </a:t>
            </a:r>
            <a:r>
              <a:rPr lang="en-US" sz="2400" dirty="0">
                <a:solidFill>
                  <a:srgbClr val="0070C0"/>
                </a:solidFill>
              </a:rPr>
              <a:t>sales invoice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but the amounts  will differ intentionally from the figure in budget</a:t>
            </a:r>
            <a:r>
              <a:rPr lang="cs-CZ" sz="2400" dirty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B52321-A55F-4D40-8633-D191F55A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754"/>
            <a:ext cx="9778738" cy="973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2F9665D-9665-4886-B96C-A30400A4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36317"/>
            <a:ext cx="10173362" cy="879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9B60A63-B8D5-460C-A3E2-BEA9AF02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66508"/>
            <a:ext cx="4034672" cy="963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B83D87-E56E-42DC-A1E8-78A37B04B768}"/>
              </a:ext>
            </a:extLst>
          </p:cNvPr>
          <p:cNvSpPr txBox="1"/>
          <p:nvPr/>
        </p:nvSpPr>
        <p:spPr>
          <a:xfrm>
            <a:off x="5266858" y="4066508"/>
            <a:ext cx="344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Budget=1200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=900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B09E2-6234-4613-BE05-D4620C16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solidFill>
                  <a:srgbClr val="0070C0"/>
                </a:solidFill>
              </a:rPr>
              <a:t>Third</a:t>
            </a:r>
            <a:r>
              <a:rPr lang="cs-CZ" sz="3200" dirty="0">
                <a:solidFill>
                  <a:srgbClr val="0070C0"/>
                </a:solidFill>
              </a:rPr>
              <a:t> Sales </a:t>
            </a:r>
            <a:r>
              <a:rPr lang="cs-CZ" sz="3200" dirty="0" err="1">
                <a:solidFill>
                  <a:srgbClr val="0070C0"/>
                </a:solidFill>
              </a:rPr>
              <a:t>invoice</a:t>
            </a:r>
            <a:r>
              <a:rPr lang="cs-CZ" sz="3200" dirty="0">
                <a:solidFill>
                  <a:srgbClr val="0070C0"/>
                </a:solidFill>
              </a:rPr>
              <a:t> III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(</a:t>
            </a:r>
            <a:r>
              <a:rPr lang="cs-CZ" sz="3200" dirty="0" err="1">
                <a:solidFill>
                  <a:srgbClr val="0070C0"/>
                </a:solidFill>
              </a:rPr>
              <a:t>actual</a:t>
            </a:r>
            <a:r>
              <a:rPr lang="cs-CZ" sz="3200" dirty="0">
                <a:solidFill>
                  <a:srgbClr val="0070C0"/>
                </a:solidFill>
              </a:rPr>
              <a:t> data </a:t>
            </a:r>
            <a:r>
              <a:rPr lang="cs-CZ" sz="3200" dirty="0" err="1">
                <a:solidFill>
                  <a:srgbClr val="0070C0"/>
                </a:solidFill>
              </a:rPr>
              <a:t>creation</a:t>
            </a:r>
            <a:r>
              <a:rPr lang="cs-CZ" sz="3200" dirty="0">
                <a:solidFill>
                  <a:srgbClr val="0070C0"/>
                </a:solidFill>
              </a:rPr>
              <a:t>) 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E70F61E-1E18-42C0-ACBF-00BB5635A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468"/>
            <a:ext cx="10515600" cy="841247"/>
          </a:xfr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3EA261-E355-4469-9322-BAC1266E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2720757"/>
            <a:ext cx="10401693" cy="901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CD2BFFA-DBF7-497E-9C72-78903F231A18}"/>
              </a:ext>
            </a:extLst>
          </p:cNvPr>
          <p:cNvSpPr txBox="1"/>
          <p:nvPr/>
        </p:nvSpPr>
        <p:spPr>
          <a:xfrm>
            <a:off x="5266858" y="4066508"/>
            <a:ext cx="36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Budget=2000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=1800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62A770-72C3-40D2-9B57-A3D36BAB0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06" y="4010067"/>
            <a:ext cx="3801090" cy="9767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094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F157B-E3F8-4DB4-8D6F-706A14FB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solidFill>
                  <a:srgbClr val="0070C0"/>
                </a:solidFill>
              </a:rPr>
              <a:t>Forth</a:t>
            </a:r>
            <a:r>
              <a:rPr lang="cs-CZ" sz="4400" dirty="0">
                <a:solidFill>
                  <a:srgbClr val="0070C0"/>
                </a:solidFill>
              </a:rPr>
              <a:t> Sales </a:t>
            </a:r>
            <a:r>
              <a:rPr lang="cs-CZ" sz="4400" dirty="0" err="1">
                <a:solidFill>
                  <a:srgbClr val="0070C0"/>
                </a:solidFill>
              </a:rPr>
              <a:t>invoice</a:t>
            </a:r>
            <a:r>
              <a:rPr lang="cs-CZ" sz="4400" dirty="0">
                <a:solidFill>
                  <a:srgbClr val="0070C0"/>
                </a:solidFill>
              </a:rPr>
              <a:t> IV</a:t>
            </a:r>
            <a:r>
              <a:rPr lang="cs-CZ" sz="6000" dirty="0">
                <a:solidFill>
                  <a:srgbClr val="0070C0"/>
                </a:solidFill>
              </a:rPr>
              <a:t> </a:t>
            </a:r>
            <a:r>
              <a:rPr lang="cs-CZ" sz="4400" dirty="0">
                <a:solidFill>
                  <a:srgbClr val="0070C0"/>
                </a:solidFill>
              </a:rPr>
              <a:t>(</a:t>
            </a:r>
            <a:r>
              <a:rPr lang="cs-CZ" sz="4400" dirty="0" err="1">
                <a:solidFill>
                  <a:srgbClr val="0070C0"/>
                </a:solidFill>
              </a:rPr>
              <a:t>actual</a:t>
            </a:r>
            <a:r>
              <a:rPr lang="cs-CZ" sz="4400" dirty="0">
                <a:solidFill>
                  <a:srgbClr val="0070C0"/>
                </a:solidFill>
              </a:rPr>
              <a:t> data </a:t>
            </a:r>
            <a:r>
              <a:rPr lang="cs-CZ" sz="4400" dirty="0" err="1">
                <a:solidFill>
                  <a:srgbClr val="0070C0"/>
                </a:solidFill>
              </a:rPr>
              <a:t>creation</a:t>
            </a:r>
            <a:r>
              <a:rPr lang="cs-CZ" sz="4400" dirty="0">
                <a:solidFill>
                  <a:srgbClr val="0070C0"/>
                </a:solidFill>
              </a:rPr>
              <a:t>)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3D97F0-110F-4188-8DF4-53F08C85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5" y="1690688"/>
            <a:ext cx="10108676" cy="1059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7B6D7A-F266-4EFA-B937-2194C4AE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4108308"/>
            <a:ext cx="4722829" cy="10666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15501D-09E4-412E-B775-A1B79C13B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5" y="2994195"/>
            <a:ext cx="10515600" cy="86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FFBA98E-3494-49E9-B6B2-1614016478CD}"/>
              </a:ext>
            </a:extLst>
          </p:cNvPr>
          <p:cNvSpPr txBox="1"/>
          <p:nvPr/>
        </p:nvSpPr>
        <p:spPr>
          <a:xfrm>
            <a:off x="5445967" y="4108308"/>
            <a:ext cx="36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Budget=1000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=3000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9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349" y="38565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4F8352-2E66-4FD3-88B1-94AEFEB0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0" y="1711214"/>
            <a:ext cx="11152381" cy="17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56F9BE-F170-4A17-A7AB-45D91340745B}"/>
              </a:ext>
            </a:extLst>
          </p:cNvPr>
          <p:cNvSpPr/>
          <p:nvPr/>
        </p:nvSpPr>
        <p:spPr>
          <a:xfrm>
            <a:off x="618270" y="1711214"/>
            <a:ext cx="946579" cy="15316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B31A66-9E0E-4D91-B74F-FC67FC430368}"/>
              </a:ext>
            </a:extLst>
          </p:cNvPr>
          <p:cNvSpPr txBox="1"/>
          <p:nvPr/>
        </p:nvSpPr>
        <p:spPr>
          <a:xfrm>
            <a:off x="542854" y="3667027"/>
            <a:ext cx="492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7030A0"/>
                </a:solidFill>
              </a:rPr>
              <a:t>Here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you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see</a:t>
            </a:r>
            <a:r>
              <a:rPr lang="cs-CZ" b="1" dirty="0">
                <a:solidFill>
                  <a:srgbClr val="7030A0"/>
                </a:solidFill>
              </a:rPr>
              <a:t>, </a:t>
            </a:r>
            <a:r>
              <a:rPr lang="cs-CZ" b="1" dirty="0" err="1">
                <a:solidFill>
                  <a:srgbClr val="7030A0"/>
                </a:solidFill>
              </a:rPr>
              <a:t>that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during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actual</a:t>
            </a:r>
            <a:r>
              <a:rPr lang="cs-CZ" b="1" dirty="0">
                <a:solidFill>
                  <a:srgbClr val="7030A0"/>
                </a:solidFill>
              </a:rPr>
              <a:t> data </a:t>
            </a:r>
            <a:r>
              <a:rPr lang="cs-CZ" b="1" dirty="0" err="1">
                <a:solidFill>
                  <a:srgbClr val="7030A0"/>
                </a:solidFill>
              </a:rPr>
              <a:t>creation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we</a:t>
            </a:r>
            <a:r>
              <a:rPr lang="cs-CZ" b="1" dirty="0">
                <a:solidFill>
                  <a:srgbClr val="7030A0"/>
                </a:solidFill>
              </a:rPr>
              <a:t> had to </a:t>
            </a:r>
            <a:r>
              <a:rPr lang="cs-CZ" b="1" dirty="0" err="1">
                <a:solidFill>
                  <a:srgbClr val="7030A0"/>
                </a:solidFill>
              </a:rPr>
              <a:t>change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working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dates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solidFill>
                  <a:srgbClr val="0070C0"/>
                </a:solidFill>
              </a:rPr>
              <a:t>Budget creation, G/L data  creation and comparing budget data and G/L data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Reason</a:t>
            </a:r>
            <a:r>
              <a:rPr lang="cs-CZ" dirty="0"/>
              <a:t>s</a:t>
            </a:r>
            <a:endParaRPr lang="en-GB" dirty="0"/>
          </a:p>
          <a:p>
            <a:pPr lvl="1"/>
            <a:r>
              <a:rPr lang="en-AU" dirty="0"/>
              <a:t>Creation of Budget</a:t>
            </a:r>
          </a:p>
          <a:p>
            <a:pPr lvl="1"/>
            <a:r>
              <a:rPr lang="en-AU" dirty="0"/>
              <a:t>Creation of entries –actual data </a:t>
            </a:r>
          </a:p>
          <a:p>
            <a:pPr lvl="1"/>
            <a:r>
              <a:rPr lang="en-AU" dirty="0"/>
              <a:t>Creation of Account schedule to compare actual a</a:t>
            </a:r>
            <a:r>
              <a:rPr lang="cs-CZ" dirty="0"/>
              <a:t>n</a:t>
            </a:r>
            <a:r>
              <a:rPr lang="en-AU" dirty="0"/>
              <a:t>d budget data  </a:t>
            </a:r>
          </a:p>
          <a:p>
            <a:pPr marL="457200" lvl="1" indent="0">
              <a:buNone/>
            </a:pPr>
            <a:r>
              <a:rPr lang="en-AU" dirty="0"/>
              <a:t>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9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15F2-1C07-4D5B-9D1A-B88F211A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How</a:t>
            </a:r>
            <a:r>
              <a:rPr lang="cs-CZ" sz="3600" dirty="0">
                <a:solidFill>
                  <a:srgbClr val="0070C0"/>
                </a:solidFill>
              </a:rPr>
              <a:t>  to </a:t>
            </a:r>
            <a:r>
              <a:rPr lang="cs-CZ" sz="3600" dirty="0" err="1">
                <a:solidFill>
                  <a:srgbClr val="0070C0"/>
                </a:solidFill>
              </a:rPr>
              <a:t>get</a:t>
            </a:r>
            <a:r>
              <a:rPr lang="cs-CZ" sz="3600" dirty="0">
                <a:solidFill>
                  <a:srgbClr val="0070C0"/>
                </a:solidFill>
              </a:rPr>
              <a:t> G/L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Balace</a:t>
            </a:r>
            <a:r>
              <a:rPr lang="cs-CZ" sz="3600" dirty="0">
                <a:solidFill>
                  <a:srgbClr val="0070C0"/>
                </a:solidFill>
              </a:rPr>
              <a:t> Budget by period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3B2BC03-3A02-45D7-8BF4-E9809CB6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4" y="5048830"/>
            <a:ext cx="11076190" cy="15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0E12348-5F67-4D1C-A93E-D13AF724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3" y="1347166"/>
            <a:ext cx="11076190" cy="340952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5F88E5F-6F1C-42D7-A8CC-58D58D86D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08" y="3248072"/>
            <a:ext cx="1933333" cy="7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91BC591E-6386-4779-AA63-BE35CB8D044F}"/>
              </a:ext>
            </a:extLst>
          </p:cNvPr>
          <p:cNvCxnSpPr/>
          <p:nvPr/>
        </p:nvCxnSpPr>
        <p:spPr>
          <a:xfrm>
            <a:off x="2177592" y="3676454"/>
            <a:ext cx="895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3B779D0F-F9B1-45D6-9A0D-ACF6E8ED7C2B}"/>
              </a:ext>
            </a:extLst>
          </p:cNvPr>
          <p:cNvSpPr/>
          <p:nvPr/>
        </p:nvSpPr>
        <p:spPr>
          <a:xfrm>
            <a:off x="629333" y="4600280"/>
            <a:ext cx="8373265" cy="2639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64FAEEE-012B-41FF-BD63-30B782C126EC}"/>
              </a:ext>
            </a:extLst>
          </p:cNvPr>
          <p:cNvSpPr txBox="1"/>
          <p:nvPr/>
        </p:nvSpPr>
        <p:spPr>
          <a:xfrm>
            <a:off x="9134573" y="4494892"/>
            <a:ext cx="305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Cursor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must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be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here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522C2-80B5-43FB-A267-10DBBAB2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Simple</a:t>
            </a:r>
            <a:r>
              <a:rPr lang="cs-CZ" sz="3600" dirty="0">
                <a:solidFill>
                  <a:srgbClr val="0070C0"/>
                </a:solidFill>
              </a:rPr>
              <a:t> Budget </a:t>
            </a:r>
            <a:r>
              <a:rPr lang="cs-CZ" sz="3600" dirty="0" err="1">
                <a:solidFill>
                  <a:srgbClr val="0070C0"/>
                </a:solidFill>
              </a:rPr>
              <a:t>operations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(not use </a:t>
            </a:r>
            <a:r>
              <a:rPr lang="cs-CZ" sz="2000" dirty="0" err="1">
                <a:solidFill>
                  <a:srgbClr val="7030A0"/>
                </a:solidFill>
              </a:rPr>
              <a:t>of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Account</a:t>
            </a:r>
            <a:r>
              <a:rPr lang="cs-CZ" sz="2000" dirty="0">
                <a:solidFill>
                  <a:srgbClr val="7030A0"/>
                </a:solidFill>
              </a:rPr>
              <a:t> Schedule report)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EBD1BF-7ECF-464B-ABD3-68BB0284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3" y="1690688"/>
            <a:ext cx="9382812" cy="165082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D339F8-5CC8-4ED4-B954-EE49B92961B5}"/>
              </a:ext>
            </a:extLst>
          </p:cNvPr>
          <p:cNvSpPr txBox="1"/>
          <p:nvPr/>
        </p:nvSpPr>
        <p:spPr>
          <a:xfrm>
            <a:off x="3657600" y="3610466"/>
            <a:ext cx="373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by </a:t>
            </a:r>
            <a:r>
              <a:rPr lang="cs-CZ" dirty="0" err="1"/>
              <a:t>Month</a:t>
            </a:r>
            <a:r>
              <a:rPr lang="cs-CZ" dirty="0"/>
              <a:t> ---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 err="1">
                <a:sym typeface="Wingdings" panose="05000000000000000000" pitchFamily="2" charset="2"/>
              </a:rPr>
              <a:t>Week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26347F-73D4-4952-8506-074B59EB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" y="4224440"/>
            <a:ext cx="9382812" cy="1885743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FD6F11E-2CD0-4202-A08C-48FC1421F9B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523464" y="2790334"/>
            <a:ext cx="0" cy="820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2FD965F-F891-40F1-8E72-738368CD883F}"/>
              </a:ext>
            </a:extLst>
          </p:cNvPr>
          <p:cNvCxnSpPr>
            <a:cxnSpLocks/>
          </p:cNvCxnSpPr>
          <p:nvPr/>
        </p:nvCxnSpPr>
        <p:spPr>
          <a:xfrm>
            <a:off x="5533354" y="3989613"/>
            <a:ext cx="0" cy="5037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02EEF8A-D7CF-4899-AA7F-9E94BE733F4D}"/>
              </a:ext>
            </a:extLst>
          </p:cNvPr>
          <p:cNvCxnSpPr/>
          <p:nvPr/>
        </p:nvCxnSpPr>
        <p:spPr>
          <a:xfrm flipH="1">
            <a:off x="5360709" y="4493392"/>
            <a:ext cx="162754" cy="245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5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D7C78-4B14-46B8-8AB8-DD374A71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Use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area </a:t>
            </a:r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firsty</a:t>
            </a:r>
            <a:r>
              <a:rPr lang="cs-CZ" sz="3600" dirty="0">
                <a:solidFill>
                  <a:srgbClr val="0070C0"/>
                </a:solidFill>
              </a:rPr>
              <a:t> go </a:t>
            </a:r>
            <a:r>
              <a:rPr lang="cs-CZ" sz="3600" dirty="0" err="1">
                <a:solidFill>
                  <a:srgbClr val="0070C0"/>
                </a:solidFill>
              </a:rPr>
              <a:t>back</a:t>
            </a:r>
            <a:r>
              <a:rPr lang="cs-CZ" sz="3600" dirty="0">
                <a:solidFill>
                  <a:srgbClr val="0070C0"/>
                </a:solidFill>
              </a:rPr>
              <a:t> and enter area </a:t>
            </a:r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filter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subform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EDD2C0-9CE2-4257-ABCD-5A00FFFA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7" y="1690688"/>
            <a:ext cx="4423853" cy="2051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99DE27-D472-49E9-BF85-A10C89F1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7" y="4048655"/>
            <a:ext cx="9142857" cy="1419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1156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29BFB-0852-4FB9-9118-DE53C007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schedule</a:t>
            </a:r>
            <a:r>
              <a:rPr lang="cs-CZ" sz="3600" dirty="0">
                <a:solidFill>
                  <a:srgbClr val="0070C0"/>
                </a:solidFill>
              </a:rPr>
              <a:t> list and </a:t>
            </a:r>
            <a:r>
              <a:rPr lang="cs-CZ" sz="3600" dirty="0" err="1">
                <a:solidFill>
                  <a:srgbClr val="0070C0"/>
                </a:solidFill>
              </a:rPr>
              <a:t>new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ABA9BFC-0FF0-4F87-8AD9-ED506253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83" y="1781665"/>
            <a:ext cx="6244868" cy="48150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2400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Default </a:t>
            </a:r>
            <a:r>
              <a:rPr lang="cs-CZ" sz="3600" dirty="0" err="1">
                <a:solidFill>
                  <a:srgbClr val="0070C0"/>
                </a:solidFill>
              </a:rPr>
              <a:t>column</a:t>
            </a:r>
            <a:r>
              <a:rPr lang="cs-CZ" sz="3600" dirty="0">
                <a:solidFill>
                  <a:srgbClr val="0070C0"/>
                </a:solidFill>
              </a:rPr>
              <a:t> layout  </a:t>
            </a:r>
            <a:r>
              <a:rPr lang="cs-CZ" sz="3600" dirty="0" err="1">
                <a:solidFill>
                  <a:srgbClr val="0070C0"/>
                </a:solidFill>
              </a:rPr>
              <a:t>based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rule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three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8" y="1898077"/>
            <a:ext cx="8838095" cy="2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042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4AB8F-289B-466F-BFEB-0F7260B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schdele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0BE646-4879-42A2-AA5F-4BAEC64E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7544"/>
            <a:ext cx="7295238" cy="1371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5E4E79-0C5D-4020-BF79-E148169B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1858"/>
            <a:ext cx="1782452" cy="1167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711BD72-5427-4E03-A9FA-B4C3831A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07686"/>
            <a:ext cx="9557500" cy="1590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CF395B9-8FC9-4AE2-BB49-6B804D421F8D}"/>
              </a:ext>
            </a:extLst>
          </p:cNvPr>
          <p:cNvSpPr txBox="1"/>
          <p:nvPr/>
        </p:nvSpPr>
        <p:spPr>
          <a:xfrm>
            <a:off x="838200" y="6185116"/>
            <a:ext cx="1014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0070C0"/>
                </a:solidFill>
              </a:rPr>
              <a:t>We must create </a:t>
            </a:r>
            <a:r>
              <a:rPr lang="cs-CZ" sz="2000" dirty="0">
                <a:solidFill>
                  <a:srgbClr val="0070C0"/>
                </a:solidFill>
              </a:rPr>
              <a:t>a </a:t>
            </a:r>
            <a:r>
              <a:rPr lang="en-AU" sz="2000" dirty="0">
                <a:solidFill>
                  <a:srgbClr val="0070C0"/>
                </a:solidFill>
              </a:rPr>
              <a:t>new Analysis </a:t>
            </a:r>
            <a:r>
              <a:rPr lang="cs-CZ" sz="2000" b="1" dirty="0">
                <a:solidFill>
                  <a:srgbClr val="0070C0"/>
                </a:solidFill>
              </a:rPr>
              <a:t>V</a:t>
            </a:r>
            <a:r>
              <a:rPr lang="en-AU" sz="2000" b="1" dirty="0" err="1">
                <a:solidFill>
                  <a:srgbClr val="0070C0"/>
                </a:solidFill>
              </a:rPr>
              <a:t>iew</a:t>
            </a:r>
            <a:r>
              <a:rPr lang="en-AU" sz="2000" b="1" dirty="0">
                <a:solidFill>
                  <a:srgbClr val="0070C0"/>
                </a:solidFill>
              </a:rPr>
              <a:t> name </a:t>
            </a:r>
            <a:r>
              <a:rPr lang="en-AU" sz="2000" dirty="0">
                <a:solidFill>
                  <a:srgbClr val="0070C0"/>
                </a:solidFill>
              </a:rPr>
              <a:t>(BC) and see </a:t>
            </a:r>
            <a:r>
              <a:rPr lang="cs-CZ" sz="2000" dirty="0" err="1">
                <a:solidFill>
                  <a:srgbClr val="0070C0"/>
                </a:solidFill>
              </a:rPr>
              <a:t>the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AU" sz="2000" dirty="0">
                <a:solidFill>
                  <a:srgbClr val="0070C0"/>
                </a:solidFill>
              </a:rPr>
              <a:t>default column layout for budget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A9A10C-87AE-45B7-81CA-30C1A47C4772}"/>
              </a:ext>
            </a:extLst>
          </p:cNvPr>
          <p:cNvSpPr txBox="1"/>
          <p:nvPr/>
        </p:nvSpPr>
        <p:spPr>
          <a:xfrm>
            <a:off x="3137829" y="3245164"/>
            <a:ext cx="475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All chosen account in the new template </a:t>
            </a:r>
          </a:p>
          <a:p>
            <a:r>
              <a:rPr lang="en-AU" dirty="0"/>
              <a:t>were entered by use of icon </a:t>
            </a:r>
            <a:r>
              <a:rPr lang="en-AU" b="1" dirty="0">
                <a:solidFill>
                  <a:srgbClr val="FF0000"/>
                </a:solidFill>
              </a:rPr>
              <a:t>Insert G/L account </a:t>
            </a:r>
          </a:p>
        </p:txBody>
      </p:sp>
    </p:spTree>
    <p:extLst>
      <p:ext uri="{BB962C8B-B14F-4D97-AF65-F5344CB8AC3E}">
        <p14:creationId xmlns:p14="http://schemas.microsoft.com/office/powerpoint/2010/main" val="113634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4AB8F-289B-466F-BFEB-0F7260B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schedule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4A7EC3-E74E-481C-A8B6-EFFADAB5A486}"/>
              </a:ext>
            </a:extLst>
          </p:cNvPr>
          <p:cNvSpPr txBox="1"/>
          <p:nvPr/>
        </p:nvSpPr>
        <p:spPr>
          <a:xfrm>
            <a:off x="940085" y="1512977"/>
            <a:ext cx="39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By use of searching window you will get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EBCCB6-7CA7-4DD3-A83C-6C43D2534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081" y="1522007"/>
            <a:ext cx="5752381" cy="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DD53F01-BAB7-4243-8A6C-C362A36BFBC2}"/>
              </a:ext>
            </a:extLst>
          </p:cNvPr>
          <p:cNvCxnSpPr>
            <a:cxnSpLocks/>
          </p:cNvCxnSpPr>
          <p:nvPr/>
        </p:nvCxnSpPr>
        <p:spPr>
          <a:xfrm>
            <a:off x="5165889" y="1882309"/>
            <a:ext cx="0" cy="691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E9644629-EB88-42B8-87D3-D3C638BC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4" y="2590963"/>
            <a:ext cx="5513950" cy="3691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12BBFF-139E-4504-9FA7-15209C2D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06" y="2590963"/>
            <a:ext cx="4858577" cy="2487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C1B3CA7-44CE-432D-BAAA-1976F83F691B}"/>
              </a:ext>
            </a:extLst>
          </p:cNvPr>
          <p:cNvCxnSpPr>
            <a:cxnSpLocks/>
          </p:cNvCxnSpPr>
          <p:nvPr/>
        </p:nvCxnSpPr>
        <p:spPr>
          <a:xfrm>
            <a:off x="6213835" y="2939682"/>
            <a:ext cx="6111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CE5C350-7C11-4336-BB15-694BE96B37F8}"/>
              </a:ext>
            </a:extLst>
          </p:cNvPr>
          <p:cNvCxnSpPr>
            <a:cxnSpLocks/>
          </p:cNvCxnSpPr>
          <p:nvPr/>
        </p:nvCxnSpPr>
        <p:spPr>
          <a:xfrm flipH="1" flipV="1">
            <a:off x="5024487" y="4772624"/>
            <a:ext cx="1397903" cy="4781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B48E6B-931E-432C-A3A9-6E5E4AC065AB}"/>
              </a:ext>
            </a:extLst>
          </p:cNvPr>
          <p:cNvSpPr txBox="1"/>
          <p:nvPr/>
        </p:nvSpPr>
        <p:spPr>
          <a:xfrm>
            <a:off x="6388840" y="5178176"/>
            <a:ext cx="3078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</a:t>
            </a:r>
            <a:r>
              <a:rPr lang="en-AU" dirty="0">
                <a:solidFill>
                  <a:srgbClr val="0070C0"/>
                </a:solidFill>
              </a:rPr>
              <a:t>o 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AU" dirty="0">
                <a:solidFill>
                  <a:srgbClr val="0070C0"/>
                </a:solidFill>
              </a:rPr>
              <a:t>also budget data</a:t>
            </a:r>
          </a:p>
          <a:p>
            <a:r>
              <a:rPr lang="en-AU" dirty="0">
                <a:solidFill>
                  <a:srgbClr val="0070C0"/>
                </a:solidFill>
              </a:rPr>
              <a:t>represented 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AU" dirty="0">
                <a:solidFill>
                  <a:srgbClr val="0070C0"/>
                </a:solidFill>
              </a:rPr>
              <a:t>by budget entries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842231-4BC9-483C-910E-A57089A65291}"/>
              </a:ext>
            </a:extLst>
          </p:cNvPr>
          <p:cNvSpPr txBox="1"/>
          <p:nvPr/>
        </p:nvSpPr>
        <p:spPr>
          <a:xfrm>
            <a:off x="6519420" y="590689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After</a:t>
            </a:r>
            <a:r>
              <a:rPr lang="cs-CZ" sz="1800" dirty="0">
                <a:solidFill>
                  <a:srgbClr val="0070C0"/>
                </a:solidFill>
              </a:rPr>
              <a:t> a set </a:t>
            </a:r>
            <a:r>
              <a:rPr lang="cs-CZ" sz="1800" dirty="0" err="1">
                <a:solidFill>
                  <a:srgbClr val="0070C0"/>
                </a:solidFill>
              </a:rPr>
              <a:t>of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parameters</a:t>
            </a:r>
            <a:r>
              <a:rPr lang="cs-CZ" sz="1800" dirty="0">
                <a:solidFill>
                  <a:srgbClr val="0070C0"/>
                </a:solidFill>
              </a:rPr>
              <a:t> (</a:t>
            </a:r>
            <a:r>
              <a:rPr lang="cs-CZ" sz="1800" dirty="0" err="1">
                <a:solidFill>
                  <a:srgbClr val="0070C0"/>
                </a:solidFill>
              </a:rPr>
              <a:t>Account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number</a:t>
            </a:r>
            <a:r>
              <a:rPr lang="cs-CZ" sz="1800" dirty="0">
                <a:solidFill>
                  <a:srgbClr val="0070C0"/>
                </a:solidFill>
              </a:rPr>
              <a:t> and so on), </a:t>
            </a:r>
          </a:p>
          <a:p>
            <a:r>
              <a:rPr lang="cs-CZ" sz="1800" dirty="0" err="1">
                <a:solidFill>
                  <a:srgbClr val="0070C0"/>
                </a:solidFill>
              </a:rPr>
              <a:t>this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view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must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be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updated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04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Default </a:t>
            </a:r>
            <a:r>
              <a:rPr lang="cs-CZ" sz="3600" dirty="0" err="1">
                <a:solidFill>
                  <a:srgbClr val="0070C0"/>
                </a:solidFill>
              </a:rPr>
              <a:t>column</a:t>
            </a:r>
            <a:r>
              <a:rPr lang="cs-CZ" sz="3600" dirty="0">
                <a:solidFill>
                  <a:srgbClr val="0070C0"/>
                </a:solidFill>
              </a:rPr>
              <a:t> layout  </a:t>
            </a:r>
            <a:r>
              <a:rPr lang="cs-CZ" sz="3600" dirty="0" err="1">
                <a:solidFill>
                  <a:srgbClr val="0070C0"/>
                </a:solidFill>
              </a:rPr>
              <a:t>based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rule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three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8" y="1898077"/>
            <a:ext cx="8838095" cy="2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937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Schedule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6DE8E0-DBB4-4D05-8B0C-3AF400EE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6" y="1920712"/>
            <a:ext cx="10146082" cy="37158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716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Schedule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r>
              <a:rPr lang="cs-CZ" sz="3600" dirty="0">
                <a:solidFill>
                  <a:srgbClr val="0070C0"/>
                </a:solidFill>
              </a:rPr>
              <a:t>- Johannesburg-Durban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87FC3B-2F80-4342-8C68-B1325744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" y="1983896"/>
            <a:ext cx="10733993" cy="25315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327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Settings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56" y="1530103"/>
            <a:ext cx="5047619" cy="48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00" y="2199407"/>
            <a:ext cx="4502474" cy="29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98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84850F-0899-453E-8BE3-93F8D38F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56" y="639403"/>
            <a:ext cx="9962843" cy="55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369" y="322764"/>
            <a:ext cx="10734964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tools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new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in 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1" y="1690688"/>
            <a:ext cx="10493781" cy="1175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61" y="3116778"/>
            <a:ext cx="8102469" cy="3465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F99A3EB-D28E-48E1-99A7-F3018A7A59A6}"/>
              </a:ext>
            </a:extLst>
          </p:cNvPr>
          <p:cNvSpPr txBox="1"/>
          <p:nvPr/>
        </p:nvSpPr>
        <p:spPr>
          <a:xfrm>
            <a:off x="9245600" y="3352800"/>
            <a:ext cx="1947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Chart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Account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Schedules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Budgets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Dimensions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704E62A-C7DE-4A1F-822E-969204C5C824}"/>
              </a:ext>
            </a:extLst>
          </p:cNvPr>
          <p:cNvSpPr/>
          <p:nvPr/>
        </p:nvSpPr>
        <p:spPr>
          <a:xfrm>
            <a:off x="6668655" y="5167312"/>
            <a:ext cx="628072" cy="208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CA151212-D7BA-41D8-9714-3CF7C0D5B9BF}"/>
              </a:ext>
            </a:extLst>
          </p:cNvPr>
          <p:cNvSpPr/>
          <p:nvPr/>
        </p:nvSpPr>
        <p:spPr>
          <a:xfrm rot="5400000">
            <a:off x="9865822" y="4189514"/>
            <a:ext cx="303657" cy="12003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0529B2-9C6A-41CA-8410-9D3E38A8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397" y="5055600"/>
            <a:ext cx="911542" cy="9115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F38D44-7CC9-4388-8467-620791963A5E}"/>
              </a:ext>
            </a:extLst>
          </p:cNvPr>
          <p:cNvSpPr txBox="1"/>
          <p:nvPr/>
        </p:nvSpPr>
        <p:spPr>
          <a:xfrm>
            <a:off x="4462943" y="3514195"/>
            <a:ext cx="40843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In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exaples</a:t>
            </a:r>
            <a:r>
              <a:rPr lang="cs-CZ" sz="16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created</a:t>
            </a:r>
            <a:r>
              <a:rPr lang="cs-CZ" sz="1600" dirty="0"/>
              <a:t> </a:t>
            </a:r>
          </a:p>
          <a:p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G/L </a:t>
            </a:r>
            <a:r>
              <a:rPr lang="cs-CZ" sz="1600" dirty="0" err="1"/>
              <a:t>Account</a:t>
            </a:r>
            <a:r>
              <a:rPr lang="cs-CZ" sz="1600" dirty="0"/>
              <a:t> such as 6730 and 6740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626" y="46282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6" y="1791093"/>
            <a:ext cx="10213154" cy="4312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207" y="5412720"/>
            <a:ext cx="3885714" cy="10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F51F327-B3C5-47B3-9078-FE005C2EBCC4}"/>
              </a:ext>
            </a:extLst>
          </p:cNvPr>
          <p:cNvCxnSpPr/>
          <p:nvPr/>
        </p:nvCxnSpPr>
        <p:spPr>
          <a:xfrm flipH="1">
            <a:off x="3211830" y="4583430"/>
            <a:ext cx="685800" cy="982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Dimensions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centers</a:t>
            </a:r>
            <a:r>
              <a:rPr lang="cs-CZ" sz="3600" dirty="0">
                <a:solidFill>
                  <a:srgbClr val="0070C0"/>
                </a:solidFill>
              </a:rPr>
              <a:t>, </a:t>
            </a:r>
            <a:r>
              <a:rPr lang="cs-CZ" sz="3600" dirty="0" err="1">
                <a:solidFill>
                  <a:srgbClr val="0070C0"/>
                </a:solidFill>
              </a:rPr>
              <a:t>income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centers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38" y="1690688"/>
            <a:ext cx="7228571" cy="3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30" y="5210771"/>
            <a:ext cx="5304762" cy="904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18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793" y="20611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values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2400" dirty="0" err="1">
                <a:solidFill>
                  <a:srgbClr val="7030A0"/>
                </a:solidFill>
              </a:rPr>
              <a:t>we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created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here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three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new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areas</a:t>
            </a:r>
            <a:r>
              <a:rPr lang="cs-CZ" sz="2400" dirty="0">
                <a:solidFill>
                  <a:srgbClr val="7030A0"/>
                </a:solidFill>
              </a:rPr>
              <a:t> (91-93)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94" y="1585396"/>
            <a:ext cx="1952381" cy="7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>
            <a:endCxn id="5" idx="1"/>
          </p:cNvCxnSpPr>
          <p:nvPr/>
        </p:nvCxnSpPr>
        <p:spPr>
          <a:xfrm>
            <a:off x="6561056" y="1952062"/>
            <a:ext cx="6986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702" y="1495598"/>
            <a:ext cx="2256374" cy="1059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3" y="1495598"/>
            <a:ext cx="6573625" cy="38307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52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indent-1st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55" y="1690688"/>
            <a:ext cx="8161905" cy="4723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865CCD09-F5F2-4E31-A773-0EFAA1656B08}"/>
              </a:ext>
            </a:extLst>
          </p:cNvPr>
          <p:cNvSpPr/>
          <p:nvPr/>
        </p:nvSpPr>
        <p:spPr>
          <a:xfrm>
            <a:off x="9063990" y="1851660"/>
            <a:ext cx="948690" cy="45628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4250D4-2CA1-426E-992F-4F4231F9A399}"/>
              </a:ext>
            </a:extLst>
          </p:cNvPr>
          <p:cNvSpPr txBox="1"/>
          <p:nvPr/>
        </p:nvSpPr>
        <p:spPr>
          <a:xfrm>
            <a:off x="9749790" y="3268980"/>
            <a:ext cx="186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These </a:t>
            </a:r>
            <a:r>
              <a:rPr lang="cs-CZ" dirty="0" err="1">
                <a:solidFill>
                  <a:srgbClr val="0070C0"/>
                </a:solidFill>
              </a:rPr>
              <a:t>dimensions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will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used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in </a:t>
            </a:r>
            <a:r>
              <a:rPr lang="cs-CZ" dirty="0" err="1">
                <a:solidFill>
                  <a:srgbClr val="0070C0"/>
                </a:solidFill>
              </a:rPr>
              <a:t>our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examples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1EE33-4008-4E90-A8B7-6BA7FC9C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rgbClr val="0070C0"/>
                </a:solidFill>
              </a:rPr>
              <a:t>After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dimension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value</a:t>
            </a:r>
            <a:r>
              <a:rPr lang="cs-CZ" sz="4400" dirty="0">
                <a:solidFill>
                  <a:srgbClr val="0070C0"/>
                </a:solidFill>
              </a:rPr>
              <a:t> indent-2nd </a:t>
            </a:r>
            <a:r>
              <a:rPr lang="cs-CZ" sz="4400" dirty="0" err="1">
                <a:solidFill>
                  <a:srgbClr val="0070C0"/>
                </a:solidFill>
              </a:rPr>
              <a:t>example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053C5E-A296-43C0-A683-95DA02084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36" y="1478582"/>
            <a:ext cx="9019048" cy="48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7556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590</Words>
  <Application>Microsoft Office PowerPoint</Application>
  <PresentationFormat>Širokoúhlá obrazovka</PresentationFormat>
  <Paragraphs>81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Business Central Introduction   (ERP=Microsoft Dynamics 365 Business Central)  Budgets and Account Schedules basics </vt:lpstr>
      <vt:lpstr>Budget creation, G/L data  creation and comparing budget data and G/L data </vt:lpstr>
      <vt:lpstr>Settings </vt:lpstr>
      <vt:lpstr>Used tools and new account creation in chart of accounts </vt:lpstr>
      <vt:lpstr>Chart of accounts</vt:lpstr>
      <vt:lpstr>Dimensions (cost centers, income centers) </vt:lpstr>
      <vt:lpstr>Dimension values (we created here three new areas (91-93) </vt:lpstr>
      <vt:lpstr>After dimension value indent-1st example </vt:lpstr>
      <vt:lpstr>After dimension value indent-2nd example </vt:lpstr>
      <vt:lpstr>G/L Budget data entry in this model we use account 6730 and budget 2022</vt:lpstr>
      <vt:lpstr>G/L data entry – how to enter data into budget(use of 3 dots icon) </vt:lpstr>
      <vt:lpstr>G/L Budget after data entry</vt:lpstr>
      <vt:lpstr>G/L budget matrix with already entered data</vt:lpstr>
      <vt:lpstr>Budget matrix </vt:lpstr>
      <vt:lpstr>Actual data creation-Sales Invoice I (actual data creation)</vt:lpstr>
      <vt:lpstr> Second part of the invoice II (actual data creation)  </vt:lpstr>
      <vt:lpstr>Third Sales invoice III (actual data creation) </vt:lpstr>
      <vt:lpstr>Forth Sales invoice IV (actual data creation) </vt:lpstr>
      <vt:lpstr>G/L Entries</vt:lpstr>
      <vt:lpstr>How  to get G/L Account Balace Budget by period</vt:lpstr>
      <vt:lpstr>Simple Budget operations (not use of Account Schedule report) </vt:lpstr>
      <vt:lpstr>Use of area dimension – firsty go back and enter area dimension value to filter subform  </vt:lpstr>
      <vt:lpstr>Account schedule list and new one creation</vt:lpstr>
      <vt:lpstr>Default column layout  based on the rule of three  </vt:lpstr>
      <vt:lpstr>New account schdele</vt:lpstr>
      <vt:lpstr>New account schedule view </vt:lpstr>
      <vt:lpstr>Default column layout  based on the rule of three  </vt:lpstr>
      <vt:lpstr>Account Schedule overview</vt:lpstr>
      <vt:lpstr>Account Schedule overview- Johannesburg-Durban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Central Introduction IV (ERP=Microsoft Dynamics 365 Business Central)  Budgets and Accounting schedules basics</dc:title>
  <dc:creator>Jaromír Skorkovský</dc:creator>
  <cp:lastModifiedBy>Jaromír Skorkovský</cp:lastModifiedBy>
  <cp:revision>36</cp:revision>
  <dcterms:created xsi:type="dcterms:W3CDTF">2019-09-03T08:59:55Z</dcterms:created>
  <dcterms:modified xsi:type="dcterms:W3CDTF">2021-12-01T13:14:09Z</dcterms:modified>
</cp:coreProperties>
</file>