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59" r:id="rId2"/>
    <p:sldId id="361" r:id="rId3"/>
    <p:sldId id="362" r:id="rId4"/>
    <p:sldId id="363" r:id="rId5"/>
    <p:sldId id="364" r:id="rId6"/>
    <p:sldId id="365" r:id="rId7"/>
    <p:sldId id="366" r:id="rId8"/>
    <p:sldId id="368" r:id="rId9"/>
    <p:sldId id="369" r:id="rId10"/>
    <p:sldId id="367" r:id="rId11"/>
    <p:sldId id="370" r:id="rId12"/>
    <p:sldId id="371" r:id="rId13"/>
    <p:sldId id="372" r:id="rId14"/>
    <p:sldId id="373" r:id="rId15"/>
    <p:sldId id="374" r:id="rId16"/>
    <p:sldId id="375" r:id="rId17"/>
    <p:sldId id="376" r:id="rId18"/>
    <p:sldId id="377" r:id="rId19"/>
    <p:sldId id="378" r:id="rId20"/>
    <p:sldId id="380" r:id="rId21"/>
    <p:sldId id="381" r:id="rId22"/>
    <p:sldId id="360" r:id="rId23"/>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2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4" autoAdjust="0"/>
    <p:restoredTop sz="96395" autoAdjust="0"/>
  </p:normalViewPr>
  <p:slideViewPr>
    <p:cSldViewPr snapToGrid="0">
      <p:cViewPr varScale="1">
        <p:scale>
          <a:sx n="108" d="100"/>
          <a:sy n="108" d="100"/>
        </p:scale>
        <p:origin x="132" y="4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0501833-B7CD-48EE-A9BA-0F3CB5E70982}" type="datetimeFigureOut">
              <a:rPr lang="en-US" smtClean="0"/>
              <a:t>9/2/2021</a:t>
            </a:fld>
            <a:endParaRPr lang="en-US"/>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63CDE0C-3029-49F5-ADFF-9C3CCAF08192}" type="slidenum">
              <a:rPr lang="en-US" smtClean="0"/>
              <a:t>‹#›</a:t>
            </a:fld>
            <a:endParaRPr lang="en-US"/>
          </a:p>
        </p:txBody>
      </p:sp>
    </p:spTree>
    <p:extLst>
      <p:ext uri="{BB962C8B-B14F-4D97-AF65-F5344CB8AC3E}">
        <p14:creationId xmlns:p14="http://schemas.microsoft.com/office/powerpoint/2010/main" val="426400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6DC35-3D30-40F0-9E76-C72B884A103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2BDAE78-73D7-4ED8-8A04-27BDF7BA0E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596812D-6D09-4222-84F8-0597975FD5DB}"/>
              </a:ext>
            </a:extLst>
          </p:cNvPr>
          <p:cNvSpPr>
            <a:spLocks noGrp="1"/>
          </p:cNvSpPr>
          <p:nvPr>
            <p:ph type="dt" sz="half" idx="10"/>
          </p:nvPr>
        </p:nvSpPr>
        <p:spPr/>
        <p:txBody>
          <a:bodyPr/>
          <a:lstStyle/>
          <a:p>
            <a:fld id="{B4DF6519-8B37-45FE-8E2F-DEF1273871D7}" type="datetimeFigureOut">
              <a:rPr lang="cs-CZ" smtClean="0"/>
              <a:t>02.09.2021</a:t>
            </a:fld>
            <a:endParaRPr lang="cs-CZ"/>
          </a:p>
        </p:txBody>
      </p:sp>
      <p:sp>
        <p:nvSpPr>
          <p:cNvPr id="5" name="Zástupný symbol pro zápatí 4">
            <a:extLst>
              <a:ext uri="{FF2B5EF4-FFF2-40B4-BE49-F238E27FC236}">
                <a16:creationId xmlns:a16="http://schemas.microsoft.com/office/drawing/2014/main" id="{F56B2BE9-1D68-450F-A85C-AB9F05A9803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D788F40-16A2-4B03-9991-301253CB838C}"/>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207031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99A40A-0F22-4691-9BD0-87C2E9360BD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91C0D77-AA4E-4CC6-8877-9C19729635B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976694A-1288-4700-973F-FE4297CE088C}"/>
              </a:ext>
            </a:extLst>
          </p:cNvPr>
          <p:cNvSpPr>
            <a:spLocks noGrp="1"/>
          </p:cNvSpPr>
          <p:nvPr>
            <p:ph type="dt" sz="half" idx="10"/>
          </p:nvPr>
        </p:nvSpPr>
        <p:spPr/>
        <p:txBody>
          <a:bodyPr/>
          <a:lstStyle/>
          <a:p>
            <a:fld id="{B4DF6519-8B37-45FE-8E2F-DEF1273871D7}" type="datetimeFigureOut">
              <a:rPr lang="cs-CZ" smtClean="0"/>
              <a:t>02.09.2021</a:t>
            </a:fld>
            <a:endParaRPr lang="cs-CZ"/>
          </a:p>
        </p:txBody>
      </p:sp>
      <p:sp>
        <p:nvSpPr>
          <p:cNvPr id="5" name="Zástupný symbol pro zápatí 4">
            <a:extLst>
              <a:ext uri="{FF2B5EF4-FFF2-40B4-BE49-F238E27FC236}">
                <a16:creationId xmlns:a16="http://schemas.microsoft.com/office/drawing/2014/main" id="{125B7924-8965-4B5F-8001-48D22EE5523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9F94FC0-EC24-429B-B61C-E08CC101C692}"/>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184996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2193AAA-EBF9-4C9B-A782-090D59BA369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FF4D70A-B543-4C03-BDE1-E1379A58826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F062AF-7CD2-4FFC-971A-3F17009B16B0}"/>
              </a:ext>
            </a:extLst>
          </p:cNvPr>
          <p:cNvSpPr>
            <a:spLocks noGrp="1"/>
          </p:cNvSpPr>
          <p:nvPr>
            <p:ph type="dt" sz="half" idx="10"/>
          </p:nvPr>
        </p:nvSpPr>
        <p:spPr/>
        <p:txBody>
          <a:bodyPr/>
          <a:lstStyle/>
          <a:p>
            <a:fld id="{B4DF6519-8B37-45FE-8E2F-DEF1273871D7}" type="datetimeFigureOut">
              <a:rPr lang="cs-CZ" smtClean="0"/>
              <a:t>02.09.2021</a:t>
            </a:fld>
            <a:endParaRPr lang="cs-CZ"/>
          </a:p>
        </p:txBody>
      </p:sp>
      <p:sp>
        <p:nvSpPr>
          <p:cNvPr id="5" name="Zástupný symbol pro zápatí 4">
            <a:extLst>
              <a:ext uri="{FF2B5EF4-FFF2-40B4-BE49-F238E27FC236}">
                <a16:creationId xmlns:a16="http://schemas.microsoft.com/office/drawing/2014/main" id="{3CFFE020-9E2C-4BC0-8F9D-F6B4385CAEE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5B4C450-EBFF-4F76-86E5-AAEF559BC8D1}"/>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4009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45BC4B-3687-48F7-AACE-250ED39E819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C4B699C-0E36-43D7-A29A-47E0130B82DB}"/>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FED1B7C-CDCC-43F0-9F67-4D5CFA983DA2}"/>
              </a:ext>
            </a:extLst>
          </p:cNvPr>
          <p:cNvSpPr>
            <a:spLocks noGrp="1"/>
          </p:cNvSpPr>
          <p:nvPr>
            <p:ph type="dt" sz="half" idx="10"/>
          </p:nvPr>
        </p:nvSpPr>
        <p:spPr/>
        <p:txBody>
          <a:bodyPr/>
          <a:lstStyle/>
          <a:p>
            <a:fld id="{B4DF6519-8B37-45FE-8E2F-DEF1273871D7}" type="datetimeFigureOut">
              <a:rPr lang="cs-CZ" smtClean="0"/>
              <a:t>02.09.2021</a:t>
            </a:fld>
            <a:endParaRPr lang="cs-CZ"/>
          </a:p>
        </p:txBody>
      </p:sp>
      <p:sp>
        <p:nvSpPr>
          <p:cNvPr id="5" name="Zástupný symbol pro zápatí 4">
            <a:extLst>
              <a:ext uri="{FF2B5EF4-FFF2-40B4-BE49-F238E27FC236}">
                <a16:creationId xmlns:a16="http://schemas.microsoft.com/office/drawing/2014/main" id="{6AC759D9-4360-45BB-89AE-15624B1C16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835A2C-5E39-4881-86B8-BEDE241F59DA}"/>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136665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D0012C-99E7-4347-8774-B11589DAC9D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E92E6F0-2D54-4B61-8F94-14DB55596D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D630963-A235-47CE-8819-9A1E514D6B71}"/>
              </a:ext>
            </a:extLst>
          </p:cNvPr>
          <p:cNvSpPr>
            <a:spLocks noGrp="1"/>
          </p:cNvSpPr>
          <p:nvPr>
            <p:ph type="dt" sz="half" idx="10"/>
          </p:nvPr>
        </p:nvSpPr>
        <p:spPr/>
        <p:txBody>
          <a:bodyPr/>
          <a:lstStyle/>
          <a:p>
            <a:fld id="{B4DF6519-8B37-45FE-8E2F-DEF1273871D7}" type="datetimeFigureOut">
              <a:rPr lang="cs-CZ" smtClean="0"/>
              <a:t>02.09.2021</a:t>
            </a:fld>
            <a:endParaRPr lang="cs-CZ"/>
          </a:p>
        </p:txBody>
      </p:sp>
      <p:sp>
        <p:nvSpPr>
          <p:cNvPr id="5" name="Zástupný symbol pro zápatí 4">
            <a:extLst>
              <a:ext uri="{FF2B5EF4-FFF2-40B4-BE49-F238E27FC236}">
                <a16:creationId xmlns:a16="http://schemas.microsoft.com/office/drawing/2014/main" id="{012EED4F-60EF-4A28-AE30-2C2C17FA941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69BA953-D95E-45E2-9641-F6CFFD849289}"/>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17318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4D1F76-B578-44E7-AFDE-EA8537C9E9A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AAA72D2-8230-4ED8-AB98-25F7A3E681B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B828889-2E88-486F-9668-1CDE58B1153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C7F7815-A675-4ADC-BFB0-539A7CD85092}"/>
              </a:ext>
            </a:extLst>
          </p:cNvPr>
          <p:cNvSpPr>
            <a:spLocks noGrp="1"/>
          </p:cNvSpPr>
          <p:nvPr>
            <p:ph type="dt" sz="half" idx="10"/>
          </p:nvPr>
        </p:nvSpPr>
        <p:spPr/>
        <p:txBody>
          <a:bodyPr/>
          <a:lstStyle/>
          <a:p>
            <a:fld id="{B4DF6519-8B37-45FE-8E2F-DEF1273871D7}" type="datetimeFigureOut">
              <a:rPr lang="cs-CZ" smtClean="0"/>
              <a:t>02.09.2021</a:t>
            </a:fld>
            <a:endParaRPr lang="cs-CZ"/>
          </a:p>
        </p:txBody>
      </p:sp>
      <p:sp>
        <p:nvSpPr>
          <p:cNvPr id="6" name="Zástupný symbol pro zápatí 5">
            <a:extLst>
              <a:ext uri="{FF2B5EF4-FFF2-40B4-BE49-F238E27FC236}">
                <a16:creationId xmlns:a16="http://schemas.microsoft.com/office/drawing/2014/main" id="{7E84884B-8A55-4926-B60C-BFD2BF8C3EC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077B473-302A-4DD3-9196-C36E0C41CEF5}"/>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03420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E42B57-5C2B-4C76-A5BC-31423D8DF18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F5FA6F2-903D-447D-B4E1-1C6F89001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BDA2DF9-182C-4639-9183-58711408A5F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95A8F35-288D-401C-A0A8-F161BAB3F8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4E3911F-7599-4A0F-B817-5EAB2B1906D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9B470F0-15D3-4281-9563-52E693A197C2}"/>
              </a:ext>
            </a:extLst>
          </p:cNvPr>
          <p:cNvSpPr>
            <a:spLocks noGrp="1"/>
          </p:cNvSpPr>
          <p:nvPr>
            <p:ph type="dt" sz="half" idx="10"/>
          </p:nvPr>
        </p:nvSpPr>
        <p:spPr/>
        <p:txBody>
          <a:bodyPr/>
          <a:lstStyle/>
          <a:p>
            <a:fld id="{B4DF6519-8B37-45FE-8E2F-DEF1273871D7}" type="datetimeFigureOut">
              <a:rPr lang="cs-CZ" smtClean="0"/>
              <a:t>02.09.2021</a:t>
            </a:fld>
            <a:endParaRPr lang="cs-CZ"/>
          </a:p>
        </p:txBody>
      </p:sp>
      <p:sp>
        <p:nvSpPr>
          <p:cNvPr id="8" name="Zástupný symbol pro zápatí 7">
            <a:extLst>
              <a:ext uri="{FF2B5EF4-FFF2-40B4-BE49-F238E27FC236}">
                <a16:creationId xmlns:a16="http://schemas.microsoft.com/office/drawing/2014/main" id="{859653BA-DBCF-44E4-94A5-9256FED5C39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04C5249-82AD-47B1-A293-77C9500BD84F}"/>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221522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980296-265D-4930-8567-D2F81AD000D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879FD99-D6BE-4B55-A60E-1EC9EF5AD795}"/>
              </a:ext>
            </a:extLst>
          </p:cNvPr>
          <p:cNvSpPr>
            <a:spLocks noGrp="1"/>
          </p:cNvSpPr>
          <p:nvPr>
            <p:ph type="dt" sz="half" idx="10"/>
          </p:nvPr>
        </p:nvSpPr>
        <p:spPr/>
        <p:txBody>
          <a:bodyPr/>
          <a:lstStyle/>
          <a:p>
            <a:fld id="{B4DF6519-8B37-45FE-8E2F-DEF1273871D7}" type="datetimeFigureOut">
              <a:rPr lang="cs-CZ" smtClean="0"/>
              <a:t>02.09.2021</a:t>
            </a:fld>
            <a:endParaRPr lang="cs-CZ"/>
          </a:p>
        </p:txBody>
      </p:sp>
      <p:sp>
        <p:nvSpPr>
          <p:cNvPr id="4" name="Zástupný symbol pro zápatí 3">
            <a:extLst>
              <a:ext uri="{FF2B5EF4-FFF2-40B4-BE49-F238E27FC236}">
                <a16:creationId xmlns:a16="http://schemas.microsoft.com/office/drawing/2014/main" id="{728C85DB-DAA8-48D7-BF1E-F12F03FEA62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8027D04-FE0A-4307-BFBB-EFCCCD13E0BD}"/>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87776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484F74A-505C-46AB-BFCC-09790686D7E8}"/>
              </a:ext>
            </a:extLst>
          </p:cNvPr>
          <p:cNvSpPr>
            <a:spLocks noGrp="1"/>
          </p:cNvSpPr>
          <p:nvPr>
            <p:ph type="dt" sz="half" idx="10"/>
          </p:nvPr>
        </p:nvSpPr>
        <p:spPr/>
        <p:txBody>
          <a:bodyPr/>
          <a:lstStyle/>
          <a:p>
            <a:fld id="{B4DF6519-8B37-45FE-8E2F-DEF1273871D7}" type="datetimeFigureOut">
              <a:rPr lang="cs-CZ" smtClean="0"/>
              <a:t>02.09.2021</a:t>
            </a:fld>
            <a:endParaRPr lang="cs-CZ"/>
          </a:p>
        </p:txBody>
      </p:sp>
      <p:sp>
        <p:nvSpPr>
          <p:cNvPr id="3" name="Zástupný symbol pro zápatí 2">
            <a:extLst>
              <a:ext uri="{FF2B5EF4-FFF2-40B4-BE49-F238E27FC236}">
                <a16:creationId xmlns:a16="http://schemas.microsoft.com/office/drawing/2014/main" id="{85EC7536-BBF9-478C-BD21-5B79EEEA033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6AEDC3F-F623-4F2E-9D96-0F6263BD6DA0}"/>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80246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96867B-8595-4FC6-AFD1-9635158978B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680B523-4791-428E-BF89-F740496B6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CFC4992-9062-4BF6-B7E6-18C721D8E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8BC112A-513A-42CA-95F0-669C32A5412E}"/>
              </a:ext>
            </a:extLst>
          </p:cNvPr>
          <p:cNvSpPr>
            <a:spLocks noGrp="1"/>
          </p:cNvSpPr>
          <p:nvPr>
            <p:ph type="dt" sz="half" idx="10"/>
          </p:nvPr>
        </p:nvSpPr>
        <p:spPr/>
        <p:txBody>
          <a:bodyPr/>
          <a:lstStyle/>
          <a:p>
            <a:fld id="{B4DF6519-8B37-45FE-8E2F-DEF1273871D7}" type="datetimeFigureOut">
              <a:rPr lang="cs-CZ" smtClean="0"/>
              <a:t>02.09.2021</a:t>
            </a:fld>
            <a:endParaRPr lang="cs-CZ"/>
          </a:p>
        </p:txBody>
      </p:sp>
      <p:sp>
        <p:nvSpPr>
          <p:cNvPr id="6" name="Zástupný symbol pro zápatí 5">
            <a:extLst>
              <a:ext uri="{FF2B5EF4-FFF2-40B4-BE49-F238E27FC236}">
                <a16:creationId xmlns:a16="http://schemas.microsoft.com/office/drawing/2014/main" id="{C7DE0D78-F818-4EFC-BC92-B13F65874FB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A57DFE0-D739-4588-B130-F44D08C8F4DA}"/>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210675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8199F8-1EE0-471E-BB5B-B7E22DBB2DB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E2684BD-1EFE-462F-A414-39F36EC52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3BF35B2-4AD8-4D59-A858-004A54881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C6B953B-B6AF-4582-BAC5-B48E40C36E0B}"/>
              </a:ext>
            </a:extLst>
          </p:cNvPr>
          <p:cNvSpPr>
            <a:spLocks noGrp="1"/>
          </p:cNvSpPr>
          <p:nvPr>
            <p:ph type="dt" sz="half" idx="10"/>
          </p:nvPr>
        </p:nvSpPr>
        <p:spPr/>
        <p:txBody>
          <a:bodyPr/>
          <a:lstStyle/>
          <a:p>
            <a:fld id="{B4DF6519-8B37-45FE-8E2F-DEF1273871D7}" type="datetimeFigureOut">
              <a:rPr lang="cs-CZ" smtClean="0"/>
              <a:t>02.09.2021</a:t>
            </a:fld>
            <a:endParaRPr lang="cs-CZ"/>
          </a:p>
        </p:txBody>
      </p:sp>
      <p:sp>
        <p:nvSpPr>
          <p:cNvPr id="6" name="Zástupný symbol pro zápatí 5">
            <a:extLst>
              <a:ext uri="{FF2B5EF4-FFF2-40B4-BE49-F238E27FC236}">
                <a16:creationId xmlns:a16="http://schemas.microsoft.com/office/drawing/2014/main" id="{2E3971D6-6957-41E0-9D9B-240D4BFD5F5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6B938EB-0AA1-4032-9E72-20D1F1C56267}"/>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195662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B705672-D089-40EF-A89C-6AB7E0435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58E6441-42F0-465F-9FDF-E75D5BCB7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2AD7813-56FA-48D2-9475-C0EF72841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F6519-8B37-45FE-8E2F-DEF1273871D7}" type="datetimeFigureOut">
              <a:rPr lang="cs-CZ" smtClean="0"/>
              <a:t>02.09.2021</a:t>
            </a:fld>
            <a:endParaRPr lang="cs-CZ"/>
          </a:p>
        </p:txBody>
      </p:sp>
      <p:sp>
        <p:nvSpPr>
          <p:cNvPr id="5" name="Zástupný symbol pro zápatí 4">
            <a:extLst>
              <a:ext uri="{FF2B5EF4-FFF2-40B4-BE49-F238E27FC236}">
                <a16:creationId xmlns:a16="http://schemas.microsoft.com/office/drawing/2014/main" id="{FFA2C0C6-1996-4C84-A709-FA1841369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5BAB999-86F6-4FBE-B17C-D80075AFD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55399-91CF-4A5C-B05C-1CFADBF569A8}" type="slidenum">
              <a:rPr lang="cs-CZ" smtClean="0"/>
              <a:t>‹#›</a:t>
            </a:fld>
            <a:endParaRPr lang="cs-CZ"/>
          </a:p>
        </p:txBody>
      </p:sp>
    </p:spTree>
    <p:extLst>
      <p:ext uri="{BB962C8B-B14F-4D97-AF65-F5344CB8AC3E}">
        <p14:creationId xmlns:p14="http://schemas.microsoft.com/office/powerpoint/2010/main" val="20890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CDEDBC-8325-47C3-A9F0-0B453226C78C}"/>
              </a:ext>
            </a:extLst>
          </p:cNvPr>
          <p:cNvSpPr>
            <a:spLocks noGrp="1"/>
          </p:cNvSpPr>
          <p:nvPr>
            <p:ph type="ctrTitle"/>
          </p:nvPr>
        </p:nvSpPr>
        <p:spPr/>
        <p:txBody>
          <a:bodyPr>
            <a:normAutofit fontScale="90000"/>
          </a:bodyPr>
          <a:lstStyle/>
          <a:p>
            <a:pPr algn="l"/>
            <a:br>
              <a:rPr lang="cs-CZ" dirty="0"/>
            </a:br>
            <a:br>
              <a:rPr lang="cs-CZ" dirty="0"/>
            </a:br>
            <a:br>
              <a:rPr lang="cs-CZ" dirty="0"/>
            </a:br>
            <a:br>
              <a:rPr lang="cs-CZ" dirty="0"/>
            </a:br>
            <a:r>
              <a:rPr lang="cs-CZ" sz="4000" dirty="0">
                <a:solidFill>
                  <a:srgbClr val="0070C0"/>
                </a:solidFill>
              </a:rPr>
              <a:t>Business </a:t>
            </a:r>
            <a:r>
              <a:rPr lang="cs-CZ" sz="4000" dirty="0" err="1">
                <a:solidFill>
                  <a:srgbClr val="0070C0"/>
                </a:solidFill>
              </a:rPr>
              <a:t>Central</a:t>
            </a:r>
            <a:r>
              <a:rPr lang="cs-CZ" sz="4000" dirty="0">
                <a:solidFill>
                  <a:srgbClr val="0070C0"/>
                </a:solidFill>
              </a:rPr>
              <a:t> </a:t>
            </a:r>
            <a:r>
              <a:rPr lang="cs-CZ" sz="4000" dirty="0" err="1">
                <a:solidFill>
                  <a:srgbClr val="0070C0"/>
                </a:solidFill>
              </a:rPr>
              <a:t>Introduction</a:t>
            </a:r>
            <a:r>
              <a:rPr lang="cs-CZ" sz="4000" dirty="0">
                <a:solidFill>
                  <a:srgbClr val="0070C0"/>
                </a:solidFill>
              </a:rPr>
              <a:t> III</a:t>
            </a:r>
            <a:br>
              <a:rPr lang="cs-CZ" sz="4000" dirty="0">
                <a:solidFill>
                  <a:srgbClr val="0070C0"/>
                </a:solidFill>
              </a:rPr>
            </a:br>
            <a:r>
              <a:rPr lang="cs-CZ" sz="4000" dirty="0" err="1">
                <a:solidFill>
                  <a:srgbClr val="0070C0"/>
                </a:solidFill>
              </a:rPr>
              <a:t>Applying</a:t>
            </a:r>
            <a:r>
              <a:rPr lang="cs-CZ" sz="4000" dirty="0">
                <a:solidFill>
                  <a:srgbClr val="0070C0"/>
                </a:solidFill>
              </a:rPr>
              <a:t> </a:t>
            </a:r>
            <a:r>
              <a:rPr lang="cs-CZ" sz="4000" dirty="0" err="1">
                <a:solidFill>
                  <a:srgbClr val="0070C0"/>
                </a:solidFill>
              </a:rPr>
              <a:t>item</a:t>
            </a:r>
            <a:r>
              <a:rPr lang="cs-CZ" sz="4000" dirty="0">
                <a:solidFill>
                  <a:srgbClr val="0070C0"/>
                </a:solidFill>
              </a:rPr>
              <a:t> </a:t>
            </a:r>
            <a:r>
              <a:rPr lang="cs-CZ" sz="4000" dirty="0" err="1">
                <a:solidFill>
                  <a:srgbClr val="0070C0"/>
                </a:solidFill>
              </a:rPr>
              <a:t>entries</a:t>
            </a:r>
            <a:br>
              <a:rPr lang="cs-CZ" dirty="0"/>
            </a:br>
            <a:r>
              <a:rPr lang="cs-CZ" sz="2200" dirty="0">
                <a:solidFill>
                  <a:srgbClr val="0070C0"/>
                </a:solidFill>
              </a:rPr>
              <a:t> </a:t>
            </a:r>
            <a:br>
              <a:rPr lang="cs-CZ" dirty="0">
                <a:solidFill>
                  <a:srgbClr val="0070C0"/>
                </a:solidFill>
              </a:rPr>
            </a:br>
            <a:r>
              <a:rPr lang="en-US" sz="2700" dirty="0">
                <a:solidFill>
                  <a:srgbClr val="0070C0"/>
                </a:solidFill>
              </a:rPr>
              <a:t>Microsoft Dynamics 365 Business Central</a:t>
            </a:r>
            <a:r>
              <a:rPr lang="cs-CZ" sz="2700" dirty="0">
                <a:solidFill>
                  <a:srgbClr val="0070C0"/>
                </a:solidFill>
              </a:rPr>
              <a:t>) </a:t>
            </a:r>
          </a:p>
        </p:txBody>
      </p:sp>
      <p:sp>
        <p:nvSpPr>
          <p:cNvPr id="3" name="Podnadpis 2">
            <a:extLst>
              <a:ext uri="{FF2B5EF4-FFF2-40B4-BE49-F238E27FC236}">
                <a16:creationId xmlns:a16="http://schemas.microsoft.com/office/drawing/2014/main" id="{D73EE78C-AF54-4223-BAFF-4FADF96C542A}"/>
              </a:ext>
            </a:extLst>
          </p:cNvPr>
          <p:cNvSpPr>
            <a:spLocks noGrp="1"/>
          </p:cNvSpPr>
          <p:nvPr>
            <p:ph type="subTitle" idx="1"/>
          </p:nvPr>
        </p:nvSpPr>
        <p:spPr/>
        <p:txBody>
          <a:bodyPr>
            <a:normAutofit fontScale="77500" lnSpcReduction="20000"/>
          </a:bodyPr>
          <a:lstStyle/>
          <a:p>
            <a:endParaRPr lang="cs-CZ" dirty="0"/>
          </a:p>
          <a:p>
            <a:endParaRPr lang="cs-CZ" dirty="0"/>
          </a:p>
          <a:p>
            <a:r>
              <a:rPr lang="cs-CZ" dirty="0" err="1"/>
              <a:t>Ing.Jaromír</a:t>
            </a:r>
            <a:r>
              <a:rPr lang="cs-CZ" dirty="0"/>
              <a:t>  </a:t>
            </a:r>
            <a:r>
              <a:rPr lang="cs-CZ" dirty="0" err="1"/>
              <a:t>Skorkovský,CSc</a:t>
            </a:r>
            <a:r>
              <a:rPr lang="cs-CZ" dirty="0"/>
              <a:t>. </a:t>
            </a:r>
          </a:p>
          <a:p>
            <a:r>
              <a:rPr lang="cs-CZ" dirty="0"/>
              <a:t>  Masaryk University</a:t>
            </a:r>
          </a:p>
          <a:p>
            <a:r>
              <a:rPr lang="cs-CZ" dirty="0"/>
              <a:t> </a:t>
            </a:r>
          </a:p>
        </p:txBody>
      </p:sp>
    </p:spTree>
    <p:extLst>
      <p:ext uri="{BB962C8B-B14F-4D97-AF65-F5344CB8AC3E}">
        <p14:creationId xmlns:p14="http://schemas.microsoft.com/office/powerpoint/2010/main" val="197936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02B2B-007C-4718-AE1E-638FA9C93DE7}"/>
              </a:ext>
            </a:extLst>
          </p:cNvPr>
          <p:cNvSpPr>
            <a:spLocks noGrp="1"/>
          </p:cNvSpPr>
          <p:nvPr>
            <p:ph type="title"/>
          </p:nvPr>
        </p:nvSpPr>
        <p:spPr/>
        <p:txBody>
          <a:bodyPr>
            <a:normAutofit/>
          </a:bodyPr>
          <a:lstStyle/>
          <a:p>
            <a:r>
              <a:rPr lang="cs-CZ" sz="3600" dirty="0">
                <a:solidFill>
                  <a:srgbClr val="0070C0"/>
                </a:solidFill>
              </a:rPr>
              <a:t>Inventory setup – </a:t>
            </a:r>
            <a:r>
              <a:rPr lang="cs-CZ" sz="3600" dirty="0" err="1">
                <a:solidFill>
                  <a:srgbClr val="0070C0"/>
                </a:solidFill>
              </a:rPr>
              <a:t>relation</a:t>
            </a:r>
            <a:r>
              <a:rPr lang="cs-CZ" sz="3600" dirty="0">
                <a:solidFill>
                  <a:srgbClr val="0070C0"/>
                </a:solidFill>
              </a:rPr>
              <a:t> to </a:t>
            </a:r>
            <a:r>
              <a:rPr lang="cs-CZ" sz="3600" dirty="0" err="1">
                <a:solidFill>
                  <a:srgbClr val="0070C0"/>
                </a:solidFill>
              </a:rPr>
              <a:t>inventory</a:t>
            </a:r>
            <a:r>
              <a:rPr lang="cs-CZ" sz="3600" dirty="0">
                <a:solidFill>
                  <a:srgbClr val="0070C0"/>
                </a:solidFill>
              </a:rPr>
              <a:t> </a:t>
            </a:r>
            <a:r>
              <a:rPr lang="cs-CZ" sz="3600" dirty="0" err="1">
                <a:solidFill>
                  <a:srgbClr val="0070C0"/>
                </a:solidFill>
              </a:rPr>
              <a:t>adjustment</a:t>
            </a:r>
            <a:endParaRPr lang="cs-CZ" sz="3600" dirty="0">
              <a:solidFill>
                <a:srgbClr val="0070C0"/>
              </a:solidFill>
            </a:endParaRPr>
          </a:p>
        </p:txBody>
      </p:sp>
      <p:pic>
        <p:nvPicPr>
          <p:cNvPr id="5" name="Obrázek 4">
            <a:extLst>
              <a:ext uri="{FF2B5EF4-FFF2-40B4-BE49-F238E27FC236}">
                <a16:creationId xmlns:a16="http://schemas.microsoft.com/office/drawing/2014/main" id="{4359BE4F-E111-47BC-9F15-C520EB03A495}"/>
              </a:ext>
            </a:extLst>
          </p:cNvPr>
          <p:cNvPicPr>
            <a:picLocks noChangeAspect="1"/>
          </p:cNvPicPr>
          <p:nvPr/>
        </p:nvPicPr>
        <p:blipFill>
          <a:blip r:embed="rId2"/>
          <a:stretch>
            <a:fillRect/>
          </a:stretch>
        </p:blipFill>
        <p:spPr>
          <a:xfrm>
            <a:off x="706853" y="1573654"/>
            <a:ext cx="6161905" cy="2876190"/>
          </a:xfrm>
          <a:prstGeom prst="rect">
            <a:avLst/>
          </a:prstGeom>
          <a:ln>
            <a:solidFill>
              <a:schemeClr val="accent1"/>
            </a:solidFill>
          </a:ln>
        </p:spPr>
      </p:pic>
      <p:sp>
        <p:nvSpPr>
          <p:cNvPr id="7" name="TextovéPole 6">
            <a:extLst>
              <a:ext uri="{FF2B5EF4-FFF2-40B4-BE49-F238E27FC236}">
                <a16:creationId xmlns:a16="http://schemas.microsoft.com/office/drawing/2014/main" id="{2F09709C-68A5-41DA-8136-10A023529851}"/>
              </a:ext>
            </a:extLst>
          </p:cNvPr>
          <p:cNvSpPr txBox="1"/>
          <p:nvPr/>
        </p:nvSpPr>
        <p:spPr>
          <a:xfrm>
            <a:off x="552634" y="4578166"/>
            <a:ext cx="6316123" cy="1477328"/>
          </a:xfrm>
          <a:prstGeom prst="rect">
            <a:avLst/>
          </a:prstGeom>
          <a:noFill/>
        </p:spPr>
        <p:txBody>
          <a:bodyPr wrap="square">
            <a:spAutoFit/>
          </a:bodyPr>
          <a:lstStyle/>
          <a:p>
            <a:r>
              <a:rPr lang="en-US" b="0" i="0" dirty="0">
                <a:solidFill>
                  <a:srgbClr val="0070C0"/>
                </a:solidFill>
                <a:effectLst/>
                <a:latin typeface="Segoe UI" panose="020B0502040204020203" pitchFamily="34" charset="0"/>
              </a:rPr>
              <a:t>Specifies if value entries are automatically posted to the inventory account, adjustment account, and COGS account in the general ledger when an item transaction is posted. Alternatively, you can manually post the values at regular intervals with the Post Inventory Cost to G/L batch job</a:t>
            </a:r>
            <a:endParaRPr lang="cs-CZ" dirty="0">
              <a:solidFill>
                <a:srgbClr val="0070C0"/>
              </a:solidFill>
            </a:endParaRPr>
          </a:p>
        </p:txBody>
      </p:sp>
      <p:sp>
        <p:nvSpPr>
          <p:cNvPr id="8" name="TextovéPole 7">
            <a:extLst>
              <a:ext uri="{FF2B5EF4-FFF2-40B4-BE49-F238E27FC236}">
                <a16:creationId xmlns:a16="http://schemas.microsoft.com/office/drawing/2014/main" id="{7EFBAADA-C8BD-48C2-A83F-3B30A4F6737C}"/>
              </a:ext>
            </a:extLst>
          </p:cNvPr>
          <p:cNvSpPr txBox="1"/>
          <p:nvPr/>
        </p:nvSpPr>
        <p:spPr>
          <a:xfrm>
            <a:off x="632533" y="6055494"/>
            <a:ext cx="2967672" cy="369332"/>
          </a:xfrm>
          <a:prstGeom prst="rect">
            <a:avLst/>
          </a:prstGeom>
          <a:noFill/>
        </p:spPr>
        <p:txBody>
          <a:bodyPr wrap="none" rtlCol="0">
            <a:spAutoFit/>
          </a:bodyPr>
          <a:lstStyle/>
          <a:p>
            <a:r>
              <a:rPr lang="en-US" b="1" i="0" dirty="0">
                <a:solidFill>
                  <a:srgbClr val="00B050"/>
                </a:solidFill>
                <a:effectLst/>
                <a:latin typeface="Segoe UI" panose="020B0502040204020203" pitchFamily="34" charset="0"/>
              </a:rPr>
              <a:t>COGS</a:t>
            </a:r>
            <a:r>
              <a:rPr lang="cs-CZ" b="0" i="0" dirty="0">
                <a:solidFill>
                  <a:srgbClr val="00B050"/>
                </a:solidFill>
                <a:effectLst/>
                <a:latin typeface="Segoe UI" panose="020B0502040204020203" pitchFamily="34" charset="0"/>
              </a:rPr>
              <a:t> = </a:t>
            </a:r>
            <a:r>
              <a:rPr lang="cs-CZ" b="0" i="0" dirty="0" err="1">
                <a:solidFill>
                  <a:srgbClr val="00B050"/>
                </a:solidFill>
                <a:effectLst/>
                <a:latin typeface="Segoe UI" panose="020B0502040204020203" pitchFamily="34" charset="0"/>
              </a:rPr>
              <a:t>Cost</a:t>
            </a:r>
            <a:r>
              <a:rPr lang="cs-CZ" b="0" i="0" dirty="0">
                <a:solidFill>
                  <a:srgbClr val="00B050"/>
                </a:solidFill>
                <a:effectLst/>
                <a:latin typeface="Segoe UI" panose="020B0502040204020203" pitchFamily="34" charset="0"/>
              </a:rPr>
              <a:t> </a:t>
            </a:r>
            <a:r>
              <a:rPr lang="cs-CZ" b="0" i="0" dirty="0" err="1">
                <a:solidFill>
                  <a:srgbClr val="00B050"/>
                </a:solidFill>
                <a:effectLst/>
                <a:latin typeface="Segoe UI" panose="020B0502040204020203" pitchFamily="34" charset="0"/>
              </a:rPr>
              <a:t>Of</a:t>
            </a:r>
            <a:r>
              <a:rPr lang="cs-CZ" b="0" i="0" dirty="0">
                <a:solidFill>
                  <a:srgbClr val="00B050"/>
                </a:solidFill>
                <a:effectLst/>
                <a:latin typeface="Segoe UI" panose="020B0502040204020203" pitchFamily="34" charset="0"/>
              </a:rPr>
              <a:t> </a:t>
            </a:r>
            <a:r>
              <a:rPr lang="cs-CZ" b="0" i="0" dirty="0" err="1">
                <a:solidFill>
                  <a:srgbClr val="00B050"/>
                </a:solidFill>
                <a:effectLst/>
                <a:latin typeface="Segoe UI" panose="020B0502040204020203" pitchFamily="34" charset="0"/>
              </a:rPr>
              <a:t>Good</a:t>
            </a:r>
            <a:r>
              <a:rPr lang="cs-CZ" b="0" i="0" dirty="0">
                <a:solidFill>
                  <a:srgbClr val="00B050"/>
                </a:solidFill>
                <a:effectLst/>
                <a:latin typeface="Segoe UI" panose="020B0502040204020203" pitchFamily="34" charset="0"/>
              </a:rPr>
              <a:t> Sold</a:t>
            </a:r>
            <a:endParaRPr lang="cs-CZ" dirty="0">
              <a:solidFill>
                <a:srgbClr val="00B050"/>
              </a:solidFill>
            </a:endParaRPr>
          </a:p>
        </p:txBody>
      </p:sp>
    </p:spTree>
    <p:extLst>
      <p:ext uri="{BB962C8B-B14F-4D97-AF65-F5344CB8AC3E}">
        <p14:creationId xmlns:p14="http://schemas.microsoft.com/office/powerpoint/2010/main" val="55633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2342E0-CB8D-44A5-B85C-5F804407E3EC}"/>
              </a:ext>
            </a:extLst>
          </p:cNvPr>
          <p:cNvSpPr>
            <a:spLocks noGrp="1"/>
          </p:cNvSpPr>
          <p:nvPr>
            <p:ph type="title"/>
          </p:nvPr>
        </p:nvSpPr>
        <p:spPr/>
        <p:txBody>
          <a:bodyPr>
            <a:normAutofit/>
          </a:bodyPr>
          <a:lstStyle/>
          <a:p>
            <a:r>
              <a:rPr lang="cs-CZ" sz="3600" dirty="0" err="1">
                <a:solidFill>
                  <a:srgbClr val="0070C0"/>
                </a:solidFill>
              </a:rPr>
              <a:t>Purchasing</a:t>
            </a:r>
            <a:r>
              <a:rPr lang="cs-CZ" sz="3600" dirty="0">
                <a:solidFill>
                  <a:srgbClr val="0070C0"/>
                </a:solidFill>
              </a:rPr>
              <a:t> 2x </a:t>
            </a:r>
            <a:r>
              <a:rPr lang="cs-CZ" sz="3600" dirty="0" err="1">
                <a:solidFill>
                  <a:srgbClr val="0070C0"/>
                </a:solidFill>
              </a:rPr>
              <a:t>item</a:t>
            </a:r>
            <a:r>
              <a:rPr lang="cs-CZ" sz="3600" dirty="0">
                <a:solidFill>
                  <a:srgbClr val="0070C0"/>
                </a:solidFill>
              </a:rPr>
              <a:t> T2_01 by use </a:t>
            </a:r>
            <a:r>
              <a:rPr lang="cs-CZ" sz="3600" dirty="0" err="1">
                <a:solidFill>
                  <a:srgbClr val="0070C0"/>
                </a:solidFill>
              </a:rPr>
              <a:t>of</a:t>
            </a:r>
            <a:r>
              <a:rPr lang="cs-CZ" sz="3600" dirty="0">
                <a:solidFill>
                  <a:srgbClr val="0070C0"/>
                </a:solidFill>
              </a:rPr>
              <a:t> Inventory </a:t>
            </a:r>
            <a:r>
              <a:rPr lang="cs-CZ" sz="3600" dirty="0" err="1">
                <a:solidFill>
                  <a:srgbClr val="0070C0"/>
                </a:solidFill>
              </a:rPr>
              <a:t>journal</a:t>
            </a:r>
            <a:endParaRPr lang="cs-CZ" sz="3600" dirty="0">
              <a:solidFill>
                <a:srgbClr val="0070C0"/>
              </a:solidFill>
            </a:endParaRPr>
          </a:p>
        </p:txBody>
      </p:sp>
      <p:sp>
        <p:nvSpPr>
          <p:cNvPr id="3" name="Zástupný obsah 2">
            <a:extLst>
              <a:ext uri="{FF2B5EF4-FFF2-40B4-BE49-F238E27FC236}">
                <a16:creationId xmlns:a16="http://schemas.microsoft.com/office/drawing/2014/main" id="{0CA1C2D5-D4C9-4737-9AD4-47B7B26EEE2B}"/>
              </a:ext>
            </a:extLst>
          </p:cNvPr>
          <p:cNvSpPr>
            <a:spLocks noGrp="1"/>
          </p:cNvSpPr>
          <p:nvPr>
            <p:ph idx="1"/>
          </p:nvPr>
        </p:nvSpPr>
        <p:spPr/>
        <p:txBody>
          <a:bodyPr>
            <a:normAutofit/>
          </a:bodyPr>
          <a:lstStyle/>
          <a:p>
            <a:r>
              <a:rPr lang="cs-CZ" sz="2000" dirty="0">
                <a:solidFill>
                  <a:srgbClr val="0070C0"/>
                </a:solidFill>
              </a:rPr>
              <a:t>Same </a:t>
            </a:r>
            <a:r>
              <a:rPr lang="cs-CZ" sz="2000" dirty="0" err="1">
                <a:solidFill>
                  <a:srgbClr val="0070C0"/>
                </a:solidFill>
              </a:rPr>
              <a:t>Purchase</a:t>
            </a:r>
            <a:r>
              <a:rPr lang="cs-CZ" sz="2000" dirty="0">
                <a:solidFill>
                  <a:srgbClr val="0070C0"/>
                </a:solidFill>
              </a:rPr>
              <a:t> </a:t>
            </a:r>
            <a:r>
              <a:rPr lang="cs-CZ" sz="2000" dirty="0" err="1">
                <a:solidFill>
                  <a:srgbClr val="0070C0"/>
                </a:solidFill>
              </a:rPr>
              <a:t>procedure</a:t>
            </a:r>
            <a:r>
              <a:rPr lang="cs-CZ" sz="2000" dirty="0">
                <a:solidFill>
                  <a:srgbClr val="0070C0"/>
                </a:solidFill>
              </a:rPr>
              <a:t> but </a:t>
            </a:r>
            <a:r>
              <a:rPr lang="cs-CZ" sz="2000" dirty="0" err="1">
                <a:solidFill>
                  <a:srgbClr val="0070C0"/>
                </a:solidFill>
              </a:rPr>
              <a:t>without</a:t>
            </a:r>
            <a:r>
              <a:rPr lang="cs-CZ" sz="2000" dirty="0">
                <a:solidFill>
                  <a:srgbClr val="0070C0"/>
                </a:solidFill>
              </a:rPr>
              <a:t> vendor </a:t>
            </a:r>
            <a:r>
              <a:rPr lang="cs-CZ" sz="2000" dirty="0" err="1">
                <a:solidFill>
                  <a:srgbClr val="0070C0"/>
                </a:solidFill>
              </a:rPr>
              <a:t>specification</a:t>
            </a:r>
            <a:r>
              <a:rPr lang="cs-CZ" sz="2000" dirty="0">
                <a:solidFill>
                  <a:srgbClr val="0070C0"/>
                </a:solidFill>
              </a:rPr>
              <a:t>  </a:t>
            </a:r>
          </a:p>
        </p:txBody>
      </p:sp>
      <p:pic>
        <p:nvPicPr>
          <p:cNvPr id="5" name="Obrázek 4">
            <a:extLst>
              <a:ext uri="{FF2B5EF4-FFF2-40B4-BE49-F238E27FC236}">
                <a16:creationId xmlns:a16="http://schemas.microsoft.com/office/drawing/2014/main" id="{E750D264-3379-485C-BD5A-FE9E1B500BF8}"/>
              </a:ext>
            </a:extLst>
          </p:cNvPr>
          <p:cNvPicPr>
            <a:picLocks noChangeAspect="1"/>
          </p:cNvPicPr>
          <p:nvPr/>
        </p:nvPicPr>
        <p:blipFill>
          <a:blip r:embed="rId2"/>
          <a:stretch>
            <a:fillRect/>
          </a:stretch>
        </p:blipFill>
        <p:spPr>
          <a:xfrm>
            <a:off x="1213419" y="2253039"/>
            <a:ext cx="3179287" cy="1050950"/>
          </a:xfrm>
          <a:prstGeom prst="rect">
            <a:avLst/>
          </a:prstGeom>
          <a:ln>
            <a:solidFill>
              <a:schemeClr val="accent1">
                <a:shade val="50000"/>
              </a:schemeClr>
            </a:solidFill>
          </a:ln>
        </p:spPr>
      </p:pic>
      <p:pic>
        <p:nvPicPr>
          <p:cNvPr id="7" name="Obrázek 6">
            <a:extLst>
              <a:ext uri="{FF2B5EF4-FFF2-40B4-BE49-F238E27FC236}">
                <a16:creationId xmlns:a16="http://schemas.microsoft.com/office/drawing/2014/main" id="{C4EDF185-59ED-44D0-954E-20805183E9B5}"/>
              </a:ext>
            </a:extLst>
          </p:cNvPr>
          <p:cNvPicPr>
            <a:picLocks noChangeAspect="1"/>
          </p:cNvPicPr>
          <p:nvPr/>
        </p:nvPicPr>
        <p:blipFill>
          <a:blip r:embed="rId3"/>
          <a:stretch>
            <a:fillRect/>
          </a:stretch>
        </p:blipFill>
        <p:spPr>
          <a:xfrm>
            <a:off x="1213419" y="3554012"/>
            <a:ext cx="8960528" cy="1365808"/>
          </a:xfrm>
          <a:prstGeom prst="rect">
            <a:avLst/>
          </a:prstGeom>
          <a:ln>
            <a:solidFill>
              <a:schemeClr val="accent1">
                <a:shade val="50000"/>
              </a:schemeClr>
            </a:solidFill>
          </a:ln>
        </p:spPr>
      </p:pic>
      <p:sp>
        <p:nvSpPr>
          <p:cNvPr id="8" name="Šipka: doprava 7">
            <a:extLst>
              <a:ext uri="{FF2B5EF4-FFF2-40B4-BE49-F238E27FC236}">
                <a16:creationId xmlns:a16="http://schemas.microsoft.com/office/drawing/2014/main" id="{59840C12-2648-4F16-928E-5C82BC3B44B7}"/>
              </a:ext>
            </a:extLst>
          </p:cNvPr>
          <p:cNvSpPr/>
          <p:nvPr/>
        </p:nvSpPr>
        <p:spPr>
          <a:xfrm>
            <a:off x="1790468" y="5129645"/>
            <a:ext cx="1402672" cy="1098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F9=Post</a:t>
            </a:r>
          </a:p>
        </p:txBody>
      </p:sp>
      <p:pic>
        <p:nvPicPr>
          <p:cNvPr id="10" name="Obrázek 9">
            <a:extLst>
              <a:ext uri="{FF2B5EF4-FFF2-40B4-BE49-F238E27FC236}">
                <a16:creationId xmlns:a16="http://schemas.microsoft.com/office/drawing/2014/main" id="{83DC8F3E-62F2-4FFE-B8C7-78D1AF9E0B96}"/>
              </a:ext>
            </a:extLst>
          </p:cNvPr>
          <p:cNvPicPr>
            <a:picLocks noChangeAspect="1"/>
          </p:cNvPicPr>
          <p:nvPr/>
        </p:nvPicPr>
        <p:blipFill>
          <a:blip r:embed="rId4"/>
          <a:stretch>
            <a:fillRect/>
          </a:stretch>
        </p:blipFill>
        <p:spPr>
          <a:xfrm>
            <a:off x="3693111" y="5282130"/>
            <a:ext cx="2911343" cy="945564"/>
          </a:xfrm>
          <a:prstGeom prst="rect">
            <a:avLst/>
          </a:prstGeom>
          <a:ln>
            <a:solidFill>
              <a:schemeClr val="accent1">
                <a:shade val="50000"/>
              </a:schemeClr>
            </a:solidFill>
          </a:ln>
        </p:spPr>
      </p:pic>
      <p:sp>
        <p:nvSpPr>
          <p:cNvPr id="11" name="Šipka: doprava 10">
            <a:extLst>
              <a:ext uri="{FF2B5EF4-FFF2-40B4-BE49-F238E27FC236}">
                <a16:creationId xmlns:a16="http://schemas.microsoft.com/office/drawing/2014/main" id="{05AED909-BE18-4A1A-8732-6B11D28F651C}"/>
              </a:ext>
            </a:extLst>
          </p:cNvPr>
          <p:cNvSpPr/>
          <p:nvPr/>
        </p:nvSpPr>
        <p:spPr>
          <a:xfrm>
            <a:off x="7104425" y="5169843"/>
            <a:ext cx="3069522" cy="1098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See</a:t>
            </a:r>
            <a:r>
              <a:rPr lang="cs-CZ" dirty="0"/>
              <a:t> </a:t>
            </a:r>
            <a:r>
              <a:rPr lang="cs-CZ" dirty="0" err="1"/>
              <a:t>next</a:t>
            </a:r>
            <a:r>
              <a:rPr lang="cs-CZ" dirty="0"/>
              <a:t> slide</a:t>
            </a:r>
          </a:p>
        </p:txBody>
      </p:sp>
    </p:spTree>
    <p:extLst>
      <p:ext uri="{BB962C8B-B14F-4D97-AF65-F5344CB8AC3E}">
        <p14:creationId xmlns:p14="http://schemas.microsoft.com/office/powerpoint/2010/main" val="167044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D9A44C-25F2-4F10-A956-13BEEBEA8D4F}"/>
              </a:ext>
            </a:extLst>
          </p:cNvPr>
          <p:cNvSpPr>
            <a:spLocks noGrp="1"/>
          </p:cNvSpPr>
          <p:nvPr>
            <p:ph type="title"/>
          </p:nvPr>
        </p:nvSpPr>
        <p:spPr>
          <a:xfrm>
            <a:off x="596153" y="320301"/>
            <a:ext cx="10515600" cy="1325563"/>
          </a:xfrm>
        </p:spPr>
        <p:txBody>
          <a:bodyPr>
            <a:normAutofit/>
          </a:bodyPr>
          <a:lstStyle/>
          <a:p>
            <a:r>
              <a:rPr lang="cs-CZ" sz="3600" dirty="0" err="1">
                <a:solidFill>
                  <a:srgbClr val="0070C0"/>
                </a:solidFill>
              </a:rPr>
              <a:t>Created</a:t>
            </a:r>
            <a:r>
              <a:rPr lang="cs-CZ" sz="3600" dirty="0">
                <a:solidFill>
                  <a:srgbClr val="0070C0"/>
                </a:solidFill>
              </a:rPr>
              <a:t> </a:t>
            </a:r>
            <a:r>
              <a:rPr lang="cs-CZ" sz="3600" dirty="0" err="1">
                <a:solidFill>
                  <a:srgbClr val="0070C0"/>
                </a:solidFill>
              </a:rPr>
              <a:t>item</a:t>
            </a:r>
            <a:r>
              <a:rPr lang="cs-CZ" sz="3600" dirty="0">
                <a:solidFill>
                  <a:srgbClr val="0070C0"/>
                </a:solidFill>
              </a:rPr>
              <a:t> </a:t>
            </a:r>
            <a:r>
              <a:rPr lang="cs-CZ" sz="3600" dirty="0" err="1">
                <a:solidFill>
                  <a:srgbClr val="0070C0"/>
                </a:solidFill>
              </a:rPr>
              <a:t>ledger</a:t>
            </a:r>
            <a:r>
              <a:rPr lang="cs-CZ" sz="3600" dirty="0">
                <a:solidFill>
                  <a:srgbClr val="0070C0"/>
                </a:solidFill>
              </a:rPr>
              <a:t> </a:t>
            </a:r>
            <a:r>
              <a:rPr lang="cs-CZ" sz="3600" dirty="0" err="1">
                <a:solidFill>
                  <a:srgbClr val="0070C0"/>
                </a:solidFill>
              </a:rPr>
              <a:t>entries</a:t>
            </a:r>
            <a:r>
              <a:rPr lang="cs-CZ" sz="3600" dirty="0">
                <a:solidFill>
                  <a:srgbClr val="0070C0"/>
                </a:solidFill>
              </a:rPr>
              <a:t> and </a:t>
            </a:r>
            <a:r>
              <a:rPr lang="cs-CZ" sz="3600" dirty="0" err="1">
                <a:solidFill>
                  <a:srgbClr val="0070C0"/>
                </a:solidFill>
              </a:rPr>
              <a:t>chosen</a:t>
            </a:r>
            <a:r>
              <a:rPr lang="cs-CZ" sz="3600" dirty="0">
                <a:solidFill>
                  <a:srgbClr val="0070C0"/>
                </a:solidFill>
              </a:rPr>
              <a:t> </a:t>
            </a:r>
            <a:r>
              <a:rPr lang="cs-CZ" sz="3600" dirty="0" err="1">
                <a:solidFill>
                  <a:srgbClr val="0070C0"/>
                </a:solidFill>
              </a:rPr>
              <a:t>tabs</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item</a:t>
            </a:r>
            <a:r>
              <a:rPr lang="cs-CZ" sz="3600" dirty="0">
                <a:solidFill>
                  <a:srgbClr val="0070C0"/>
                </a:solidFill>
              </a:rPr>
              <a:t> </a:t>
            </a:r>
            <a:r>
              <a:rPr lang="cs-CZ" sz="3600" dirty="0" err="1">
                <a:solidFill>
                  <a:srgbClr val="0070C0"/>
                </a:solidFill>
              </a:rPr>
              <a:t>card</a:t>
            </a:r>
            <a:endParaRPr lang="cs-CZ" sz="3600" dirty="0">
              <a:solidFill>
                <a:srgbClr val="0070C0"/>
              </a:solidFill>
            </a:endParaRPr>
          </a:p>
        </p:txBody>
      </p:sp>
      <p:pic>
        <p:nvPicPr>
          <p:cNvPr id="5" name="Obrázek 4">
            <a:extLst>
              <a:ext uri="{FF2B5EF4-FFF2-40B4-BE49-F238E27FC236}">
                <a16:creationId xmlns:a16="http://schemas.microsoft.com/office/drawing/2014/main" id="{5C1ED21C-49A2-42BF-933E-6BB3D4475F10}"/>
              </a:ext>
            </a:extLst>
          </p:cNvPr>
          <p:cNvPicPr>
            <a:picLocks noChangeAspect="1"/>
          </p:cNvPicPr>
          <p:nvPr/>
        </p:nvPicPr>
        <p:blipFill>
          <a:blip r:embed="rId2"/>
          <a:stretch>
            <a:fillRect/>
          </a:stretch>
        </p:blipFill>
        <p:spPr>
          <a:xfrm>
            <a:off x="596153" y="1547944"/>
            <a:ext cx="11266676" cy="1335188"/>
          </a:xfrm>
          <a:prstGeom prst="rect">
            <a:avLst/>
          </a:prstGeom>
          <a:ln>
            <a:solidFill>
              <a:schemeClr val="accent1">
                <a:shade val="50000"/>
              </a:schemeClr>
            </a:solidFill>
          </a:ln>
        </p:spPr>
      </p:pic>
      <p:sp>
        <p:nvSpPr>
          <p:cNvPr id="6" name="TextovéPole 5">
            <a:extLst>
              <a:ext uri="{FF2B5EF4-FFF2-40B4-BE49-F238E27FC236}">
                <a16:creationId xmlns:a16="http://schemas.microsoft.com/office/drawing/2014/main" id="{19706D03-00D7-4730-9749-D5C56B71D334}"/>
              </a:ext>
            </a:extLst>
          </p:cNvPr>
          <p:cNvSpPr txBox="1"/>
          <p:nvPr/>
        </p:nvSpPr>
        <p:spPr>
          <a:xfrm>
            <a:off x="488272" y="3035254"/>
            <a:ext cx="8273419" cy="369332"/>
          </a:xfrm>
          <a:prstGeom prst="rect">
            <a:avLst/>
          </a:prstGeom>
          <a:noFill/>
        </p:spPr>
        <p:txBody>
          <a:bodyPr wrap="none" rtlCol="0">
            <a:spAutoFit/>
          </a:bodyPr>
          <a:lstStyle/>
          <a:p>
            <a:r>
              <a:rPr lang="cs-CZ" dirty="0" err="1">
                <a:solidFill>
                  <a:srgbClr val="0070C0"/>
                </a:solidFill>
              </a:rPr>
              <a:t>Total</a:t>
            </a:r>
            <a:r>
              <a:rPr lang="cs-CZ" dirty="0">
                <a:solidFill>
                  <a:srgbClr val="0070C0"/>
                </a:solidFill>
              </a:rPr>
              <a:t> </a:t>
            </a:r>
            <a:r>
              <a:rPr lang="cs-CZ" dirty="0" err="1">
                <a:solidFill>
                  <a:srgbClr val="0070C0"/>
                </a:solidFill>
              </a:rPr>
              <a:t>cost</a:t>
            </a:r>
            <a:r>
              <a:rPr lang="cs-CZ" dirty="0">
                <a:solidFill>
                  <a:srgbClr val="0070C0"/>
                </a:solidFill>
              </a:rPr>
              <a:t> </a:t>
            </a:r>
            <a:r>
              <a:rPr lang="cs-CZ" dirty="0" err="1">
                <a:solidFill>
                  <a:srgbClr val="0070C0"/>
                </a:solidFill>
              </a:rPr>
              <a:t>of</a:t>
            </a:r>
            <a:r>
              <a:rPr lang="cs-CZ" dirty="0">
                <a:solidFill>
                  <a:srgbClr val="0070C0"/>
                </a:solidFill>
              </a:rPr>
              <a:t> </a:t>
            </a:r>
            <a:r>
              <a:rPr lang="cs-CZ" dirty="0" err="1">
                <a:solidFill>
                  <a:srgbClr val="0070C0"/>
                </a:solidFill>
              </a:rPr>
              <a:t>purchased</a:t>
            </a:r>
            <a:r>
              <a:rPr lang="cs-CZ" dirty="0">
                <a:solidFill>
                  <a:srgbClr val="0070C0"/>
                </a:solidFill>
              </a:rPr>
              <a:t> </a:t>
            </a:r>
            <a:r>
              <a:rPr lang="cs-CZ" dirty="0" err="1">
                <a:solidFill>
                  <a:srgbClr val="0070C0"/>
                </a:solidFill>
              </a:rPr>
              <a:t>item</a:t>
            </a:r>
            <a:r>
              <a:rPr lang="cs-CZ" dirty="0">
                <a:solidFill>
                  <a:srgbClr val="0070C0"/>
                </a:solidFill>
              </a:rPr>
              <a:t> = 10*12 +10*14 = 120+140=260 and </a:t>
            </a:r>
            <a:r>
              <a:rPr lang="cs-CZ" dirty="0" err="1">
                <a:solidFill>
                  <a:srgbClr val="0070C0"/>
                </a:solidFill>
              </a:rPr>
              <a:t>average</a:t>
            </a:r>
            <a:r>
              <a:rPr lang="cs-CZ" dirty="0">
                <a:solidFill>
                  <a:srgbClr val="0070C0"/>
                </a:solidFill>
              </a:rPr>
              <a:t> =260/20=13</a:t>
            </a:r>
          </a:p>
        </p:txBody>
      </p:sp>
      <p:pic>
        <p:nvPicPr>
          <p:cNvPr id="8" name="Obrázek 7">
            <a:extLst>
              <a:ext uri="{FF2B5EF4-FFF2-40B4-BE49-F238E27FC236}">
                <a16:creationId xmlns:a16="http://schemas.microsoft.com/office/drawing/2014/main" id="{1A93738D-8772-4F79-882B-37AA472FB2B4}"/>
              </a:ext>
            </a:extLst>
          </p:cNvPr>
          <p:cNvPicPr>
            <a:picLocks noChangeAspect="1"/>
          </p:cNvPicPr>
          <p:nvPr/>
        </p:nvPicPr>
        <p:blipFill>
          <a:blip r:embed="rId3"/>
          <a:stretch>
            <a:fillRect/>
          </a:stretch>
        </p:blipFill>
        <p:spPr>
          <a:xfrm>
            <a:off x="596153" y="3556708"/>
            <a:ext cx="3247954" cy="2890885"/>
          </a:xfrm>
          <a:prstGeom prst="rect">
            <a:avLst/>
          </a:prstGeom>
          <a:ln>
            <a:solidFill>
              <a:schemeClr val="accent1">
                <a:shade val="50000"/>
              </a:schemeClr>
            </a:solidFill>
          </a:ln>
        </p:spPr>
      </p:pic>
      <p:cxnSp>
        <p:nvCxnSpPr>
          <p:cNvPr id="10" name="Přímá spojnice se šipkou 9">
            <a:extLst>
              <a:ext uri="{FF2B5EF4-FFF2-40B4-BE49-F238E27FC236}">
                <a16:creationId xmlns:a16="http://schemas.microsoft.com/office/drawing/2014/main" id="{89AED788-3F6D-49EA-8FD0-9F16B35AE469}"/>
              </a:ext>
            </a:extLst>
          </p:cNvPr>
          <p:cNvCxnSpPr/>
          <p:nvPr/>
        </p:nvCxnSpPr>
        <p:spPr>
          <a:xfrm>
            <a:off x="3693111" y="4110775"/>
            <a:ext cx="1589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Obrázek 11">
            <a:extLst>
              <a:ext uri="{FF2B5EF4-FFF2-40B4-BE49-F238E27FC236}">
                <a16:creationId xmlns:a16="http://schemas.microsoft.com/office/drawing/2014/main" id="{A8249835-29A8-4CD9-95E4-D99B28D5F916}"/>
              </a:ext>
            </a:extLst>
          </p:cNvPr>
          <p:cNvPicPr>
            <a:picLocks noChangeAspect="1"/>
          </p:cNvPicPr>
          <p:nvPr/>
        </p:nvPicPr>
        <p:blipFill>
          <a:blip r:embed="rId4"/>
          <a:stretch>
            <a:fillRect/>
          </a:stretch>
        </p:blipFill>
        <p:spPr>
          <a:xfrm>
            <a:off x="5339048" y="3477721"/>
            <a:ext cx="6432742" cy="1695238"/>
          </a:xfrm>
          <a:prstGeom prst="rect">
            <a:avLst/>
          </a:prstGeom>
          <a:ln>
            <a:solidFill>
              <a:schemeClr val="accent1"/>
            </a:solidFill>
          </a:ln>
        </p:spPr>
      </p:pic>
    </p:spTree>
    <p:extLst>
      <p:ext uri="{BB962C8B-B14F-4D97-AF65-F5344CB8AC3E}">
        <p14:creationId xmlns:p14="http://schemas.microsoft.com/office/powerpoint/2010/main" val="196383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D93A82-752A-431C-86FC-FB7CC9EB4311}"/>
              </a:ext>
            </a:extLst>
          </p:cNvPr>
          <p:cNvSpPr>
            <a:spLocks noGrp="1"/>
          </p:cNvSpPr>
          <p:nvPr>
            <p:ph type="title"/>
          </p:nvPr>
        </p:nvSpPr>
        <p:spPr>
          <a:xfrm>
            <a:off x="596153" y="320737"/>
            <a:ext cx="10515600" cy="1325563"/>
          </a:xfrm>
        </p:spPr>
        <p:txBody>
          <a:bodyPr>
            <a:normAutofit/>
          </a:bodyPr>
          <a:lstStyle/>
          <a:p>
            <a:r>
              <a:rPr lang="cs-CZ" sz="3600" dirty="0" err="1">
                <a:solidFill>
                  <a:srgbClr val="0070C0"/>
                </a:solidFill>
              </a:rPr>
              <a:t>Item</a:t>
            </a:r>
            <a:r>
              <a:rPr lang="cs-CZ" sz="3600" dirty="0">
                <a:solidFill>
                  <a:srgbClr val="0070C0"/>
                </a:solidFill>
              </a:rPr>
              <a:t> </a:t>
            </a:r>
            <a:r>
              <a:rPr lang="cs-CZ" sz="3600" dirty="0" err="1">
                <a:solidFill>
                  <a:srgbClr val="0070C0"/>
                </a:solidFill>
              </a:rPr>
              <a:t>ledger</a:t>
            </a:r>
            <a:r>
              <a:rPr lang="cs-CZ" sz="3600" dirty="0">
                <a:solidFill>
                  <a:srgbClr val="0070C0"/>
                </a:solidFill>
              </a:rPr>
              <a:t> </a:t>
            </a:r>
            <a:r>
              <a:rPr lang="cs-CZ" sz="3600" dirty="0" err="1">
                <a:solidFill>
                  <a:srgbClr val="0070C0"/>
                </a:solidFill>
              </a:rPr>
              <a:t>entries</a:t>
            </a:r>
            <a:r>
              <a:rPr lang="cs-CZ" sz="3600" dirty="0">
                <a:solidFill>
                  <a:srgbClr val="0070C0"/>
                </a:solidFill>
              </a:rPr>
              <a:t> and </a:t>
            </a:r>
            <a:r>
              <a:rPr lang="cs-CZ" sz="3600" dirty="0" err="1">
                <a:solidFill>
                  <a:srgbClr val="0070C0"/>
                </a:solidFill>
              </a:rPr>
              <a:t>related</a:t>
            </a:r>
            <a:r>
              <a:rPr lang="cs-CZ" sz="3600" dirty="0">
                <a:solidFill>
                  <a:srgbClr val="0070C0"/>
                </a:solidFill>
              </a:rPr>
              <a:t> </a:t>
            </a:r>
            <a:r>
              <a:rPr lang="cs-CZ" sz="3600" dirty="0" err="1">
                <a:solidFill>
                  <a:srgbClr val="0070C0"/>
                </a:solidFill>
              </a:rPr>
              <a:t>value</a:t>
            </a:r>
            <a:r>
              <a:rPr lang="cs-CZ" sz="3600" dirty="0">
                <a:solidFill>
                  <a:srgbClr val="0070C0"/>
                </a:solidFill>
              </a:rPr>
              <a:t> </a:t>
            </a:r>
            <a:r>
              <a:rPr lang="cs-CZ" sz="3600" dirty="0" err="1">
                <a:solidFill>
                  <a:srgbClr val="0070C0"/>
                </a:solidFill>
              </a:rPr>
              <a:t>entries</a:t>
            </a:r>
            <a:endParaRPr lang="cs-CZ" sz="3600" dirty="0">
              <a:solidFill>
                <a:srgbClr val="0070C0"/>
              </a:solidFill>
            </a:endParaRPr>
          </a:p>
        </p:txBody>
      </p:sp>
      <p:pic>
        <p:nvPicPr>
          <p:cNvPr id="4" name="Obrázek 3">
            <a:extLst>
              <a:ext uri="{FF2B5EF4-FFF2-40B4-BE49-F238E27FC236}">
                <a16:creationId xmlns:a16="http://schemas.microsoft.com/office/drawing/2014/main" id="{EEDB5F5C-6BF9-4544-8088-82C8A758B03A}"/>
              </a:ext>
            </a:extLst>
          </p:cNvPr>
          <p:cNvPicPr>
            <a:picLocks noChangeAspect="1"/>
          </p:cNvPicPr>
          <p:nvPr/>
        </p:nvPicPr>
        <p:blipFill>
          <a:blip r:embed="rId2"/>
          <a:stretch>
            <a:fillRect/>
          </a:stretch>
        </p:blipFill>
        <p:spPr>
          <a:xfrm>
            <a:off x="596153" y="1547944"/>
            <a:ext cx="11266676" cy="1335188"/>
          </a:xfrm>
          <a:prstGeom prst="rect">
            <a:avLst/>
          </a:prstGeom>
          <a:ln>
            <a:solidFill>
              <a:schemeClr val="accent1">
                <a:shade val="50000"/>
              </a:schemeClr>
            </a:solidFill>
          </a:ln>
        </p:spPr>
      </p:pic>
      <p:pic>
        <p:nvPicPr>
          <p:cNvPr id="6" name="Obrázek 5">
            <a:extLst>
              <a:ext uri="{FF2B5EF4-FFF2-40B4-BE49-F238E27FC236}">
                <a16:creationId xmlns:a16="http://schemas.microsoft.com/office/drawing/2014/main" id="{62008F7C-D911-46C3-A1C5-4E3E1A67338A}"/>
              </a:ext>
            </a:extLst>
          </p:cNvPr>
          <p:cNvPicPr>
            <a:picLocks noChangeAspect="1"/>
          </p:cNvPicPr>
          <p:nvPr/>
        </p:nvPicPr>
        <p:blipFill>
          <a:blip r:embed="rId3"/>
          <a:stretch>
            <a:fillRect/>
          </a:stretch>
        </p:blipFill>
        <p:spPr>
          <a:xfrm>
            <a:off x="509730" y="3275542"/>
            <a:ext cx="2520341" cy="1669593"/>
          </a:xfrm>
          <a:prstGeom prst="rect">
            <a:avLst/>
          </a:prstGeom>
          <a:ln>
            <a:solidFill>
              <a:schemeClr val="accent1"/>
            </a:solidFill>
          </a:ln>
        </p:spPr>
      </p:pic>
      <p:cxnSp>
        <p:nvCxnSpPr>
          <p:cNvPr id="8" name="Přímá spojnice se šipkou 7">
            <a:extLst>
              <a:ext uri="{FF2B5EF4-FFF2-40B4-BE49-F238E27FC236}">
                <a16:creationId xmlns:a16="http://schemas.microsoft.com/office/drawing/2014/main" id="{C9E0EDF2-2F33-4617-8835-E7AD9B993D4D}"/>
              </a:ext>
            </a:extLst>
          </p:cNvPr>
          <p:cNvCxnSpPr/>
          <p:nvPr/>
        </p:nvCxnSpPr>
        <p:spPr>
          <a:xfrm>
            <a:off x="2241176" y="2545976"/>
            <a:ext cx="0" cy="726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id="{FB378AE1-850D-4EC9-A772-5FCFCDBA898F}"/>
              </a:ext>
            </a:extLst>
          </p:cNvPr>
          <p:cNvSpPr txBox="1"/>
          <p:nvPr/>
        </p:nvSpPr>
        <p:spPr>
          <a:xfrm>
            <a:off x="2355368" y="2908348"/>
            <a:ext cx="742511" cy="338554"/>
          </a:xfrm>
          <a:prstGeom prst="rect">
            <a:avLst/>
          </a:prstGeom>
          <a:noFill/>
        </p:spPr>
        <p:txBody>
          <a:bodyPr wrap="none" rtlCol="0">
            <a:spAutoFit/>
          </a:bodyPr>
          <a:lstStyle/>
          <a:p>
            <a:r>
              <a:rPr lang="cs-CZ" sz="1600" dirty="0">
                <a:solidFill>
                  <a:srgbClr val="0070C0"/>
                </a:solidFill>
              </a:rPr>
              <a:t>Ctrl-F7</a:t>
            </a:r>
          </a:p>
        </p:txBody>
      </p:sp>
      <p:sp>
        <p:nvSpPr>
          <p:cNvPr id="12" name="Pravá složená závorka 11">
            <a:extLst>
              <a:ext uri="{FF2B5EF4-FFF2-40B4-BE49-F238E27FC236}">
                <a16:creationId xmlns:a16="http://schemas.microsoft.com/office/drawing/2014/main" id="{44BF0DD1-9094-42FA-8CB4-95059E47A3C0}"/>
              </a:ext>
            </a:extLst>
          </p:cNvPr>
          <p:cNvSpPr/>
          <p:nvPr/>
        </p:nvSpPr>
        <p:spPr>
          <a:xfrm>
            <a:off x="3231472" y="3246902"/>
            <a:ext cx="390614" cy="17068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4" name="TextovéPole 13">
            <a:extLst>
              <a:ext uri="{FF2B5EF4-FFF2-40B4-BE49-F238E27FC236}">
                <a16:creationId xmlns:a16="http://schemas.microsoft.com/office/drawing/2014/main" id="{F0959702-B33C-4402-B551-C18C728164B5}"/>
              </a:ext>
            </a:extLst>
          </p:cNvPr>
          <p:cNvSpPr txBox="1"/>
          <p:nvPr/>
        </p:nvSpPr>
        <p:spPr>
          <a:xfrm>
            <a:off x="3755679" y="3787172"/>
            <a:ext cx="4519827" cy="646331"/>
          </a:xfrm>
          <a:prstGeom prst="rect">
            <a:avLst/>
          </a:prstGeom>
          <a:noFill/>
        </p:spPr>
        <p:txBody>
          <a:bodyPr wrap="none" rtlCol="0">
            <a:spAutoFit/>
          </a:bodyPr>
          <a:lstStyle/>
          <a:p>
            <a:r>
              <a:rPr lang="en-US" dirty="0">
                <a:solidFill>
                  <a:srgbClr val="0070C0"/>
                </a:solidFill>
              </a:rPr>
              <a:t>Setting the filter to Item ledger entry numbers</a:t>
            </a:r>
            <a:endParaRPr lang="cs-CZ" dirty="0">
              <a:solidFill>
                <a:srgbClr val="0070C0"/>
              </a:solidFill>
            </a:endParaRPr>
          </a:p>
          <a:p>
            <a:r>
              <a:rPr lang="en-US" dirty="0">
                <a:solidFill>
                  <a:srgbClr val="0070C0"/>
                </a:solidFill>
              </a:rPr>
              <a:t> to see all automatically created value entries</a:t>
            </a:r>
            <a:endParaRPr lang="cs-CZ" dirty="0">
              <a:solidFill>
                <a:srgbClr val="0070C0"/>
              </a:solidFill>
            </a:endParaRPr>
          </a:p>
        </p:txBody>
      </p:sp>
      <p:pic>
        <p:nvPicPr>
          <p:cNvPr id="16" name="Obrázek 15">
            <a:extLst>
              <a:ext uri="{FF2B5EF4-FFF2-40B4-BE49-F238E27FC236}">
                <a16:creationId xmlns:a16="http://schemas.microsoft.com/office/drawing/2014/main" id="{7E03A65B-63CF-4B2E-9E3E-487CCE4F5698}"/>
              </a:ext>
            </a:extLst>
          </p:cNvPr>
          <p:cNvPicPr>
            <a:picLocks noChangeAspect="1"/>
          </p:cNvPicPr>
          <p:nvPr/>
        </p:nvPicPr>
        <p:blipFill>
          <a:blip r:embed="rId4"/>
          <a:stretch>
            <a:fillRect/>
          </a:stretch>
        </p:blipFill>
        <p:spPr>
          <a:xfrm>
            <a:off x="503638" y="5305328"/>
            <a:ext cx="11266677" cy="821683"/>
          </a:xfrm>
          <a:prstGeom prst="rect">
            <a:avLst/>
          </a:prstGeom>
          <a:ln>
            <a:solidFill>
              <a:schemeClr val="accent1"/>
            </a:solidFill>
          </a:ln>
        </p:spPr>
      </p:pic>
    </p:spTree>
    <p:extLst>
      <p:ext uri="{BB962C8B-B14F-4D97-AF65-F5344CB8AC3E}">
        <p14:creationId xmlns:p14="http://schemas.microsoft.com/office/powerpoint/2010/main" val="156434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184BF9-1664-416D-BAC6-5E4FC3979B27}"/>
              </a:ext>
            </a:extLst>
          </p:cNvPr>
          <p:cNvSpPr>
            <a:spLocks noGrp="1"/>
          </p:cNvSpPr>
          <p:nvPr>
            <p:ph type="title"/>
          </p:nvPr>
        </p:nvSpPr>
        <p:spPr/>
        <p:txBody>
          <a:bodyPr>
            <a:normAutofit/>
          </a:bodyPr>
          <a:lstStyle/>
          <a:p>
            <a:r>
              <a:rPr lang="cs-CZ" sz="3600" dirty="0" err="1">
                <a:solidFill>
                  <a:srgbClr val="0070C0"/>
                </a:solidFill>
              </a:rPr>
              <a:t>Selling</a:t>
            </a:r>
            <a:r>
              <a:rPr lang="cs-CZ" sz="3600" dirty="0">
                <a:solidFill>
                  <a:srgbClr val="0070C0"/>
                </a:solidFill>
              </a:rPr>
              <a:t> 11 </a:t>
            </a:r>
            <a:r>
              <a:rPr lang="cs-CZ" sz="3600" dirty="0" err="1">
                <a:solidFill>
                  <a:srgbClr val="0070C0"/>
                </a:solidFill>
              </a:rPr>
              <a:t>pcs</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our</a:t>
            </a:r>
            <a:r>
              <a:rPr lang="cs-CZ" sz="3600" dirty="0">
                <a:solidFill>
                  <a:srgbClr val="0070C0"/>
                </a:solidFill>
              </a:rPr>
              <a:t> </a:t>
            </a:r>
            <a:r>
              <a:rPr lang="cs-CZ" sz="3600" dirty="0" err="1">
                <a:solidFill>
                  <a:srgbClr val="0070C0"/>
                </a:solidFill>
              </a:rPr>
              <a:t>item</a:t>
            </a:r>
            <a:r>
              <a:rPr lang="cs-CZ" sz="3600" dirty="0">
                <a:solidFill>
                  <a:srgbClr val="0070C0"/>
                </a:solidFill>
              </a:rPr>
              <a:t>  T2_01 by use </a:t>
            </a:r>
            <a:r>
              <a:rPr lang="cs-CZ" sz="3600" dirty="0" err="1">
                <a:solidFill>
                  <a:srgbClr val="0070C0"/>
                </a:solidFill>
              </a:rPr>
              <a:t>of</a:t>
            </a:r>
            <a:r>
              <a:rPr lang="cs-CZ" sz="3600" dirty="0">
                <a:solidFill>
                  <a:srgbClr val="0070C0"/>
                </a:solidFill>
              </a:rPr>
              <a:t> </a:t>
            </a:r>
            <a:r>
              <a:rPr lang="cs-CZ" sz="3600" dirty="0" err="1">
                <a:solidFill>
                  <a:srgbClr val="0070C0"/>
                </a:solidFill>
              </a:rPr>
              <a:t>item</a:t>
            </a:r>
            <a:r>
              <a:rPr lang="cs-CZ" sz="3600" dirty="0">
                <a:solidFill>
                  <a:srgbClr val="0070C0"/>
                </a:solidFill>
              </a:rPr>
              <a:t> </a:t>
            </a:r>
            <a:r>
              <a:rPr lang="cs-CZ" sz="3600" dirty="0" err="1">
                <a:solidFill>
                  <a:srgbClr val="0070C0"/>
                </a:solidFill>
              </a:rPr>
              <a:t>journal</a:t>
            </a:r>
            <a:endParaRPr lang="cs-CZ" sz="3600" dirty="0"/>
          </a:p>
        </p:txBody>
      </p:sp>
      <p:pic>
        <p:nvPicPr>
          <p:cNvPr id="5" name="Obrázek 4">
            <a:extLst>
              <a:ext uri="{FF2B5EF4-FFF2-40B4-BE49-F238E27FC236}">
                <a16:creationId xmlns:a16="http://schemas.microsoft.com/office/drawing/2014/main" id="{6E7607E4-0C0B-4EDA-A178-F2BBD666C3A3}"/>
              </a:ext>
            </a:extLst>
          </p:cNvPr>
          <p:cNvPicPr>
            <a:picLocks noChangeAspect="1"/>
          </p:cNvPicPr>
          <p:nvPr/>
        </p:nvPicPr>
        <p:blipFill>
          <a:blip r:embed="rId2"/>
          <a:stretch>
            <a:fillRect/>
          </a:stretch>
        </p:blipFill>
        <p:spPr>
          <a:xfrm>
            <a:off x="694765" y="1437614"/>
            <a:ext cx="9838764" cy="1064800"/>
          </a:xfrm>
          <a:prstGeom prst="rect">
            <a:avLst/>
          </a:prstGeom>
          <a:ln>
            <a:solidFill>
              <a:schemeClr val="accent1"/>
            </a:solidFill>
          </a:ln>
        </p:spPr>
      </p:pic>
      <p:sp>
        <p:nvSpPr>
          <p:cNvPr id="7" name="TextovéPole 6">
            <a:extLst>
              <a:ext uri="{FF2B5EF4-FFF2-40B4-BE49-F238E27FC236}">
                <a16:creationId xmlns:a16="http://schemas.microsoft.com/office/drawing/2014/main" id="{681FB4BD-89F5-4231-BDA3-FE6E6EA1ED8E}"/>
              </a:ext>
            </a:extLst>
          </p:cNvPr>
          <p:cNvSpPr txBox="1"/>
          <p:nvPr/>
        </p:nvSpPr>
        <p:spPr>
          <a:xfrm>
            <a:off x="634612" y="2584421"/>
            <a:ext cx="6094520" cy="1337289"/>
          </a:xfrm>
          <a:prstGeom prst="rect">
            <a:avLst/>
          </a:prstGeom>
          <a:noFill/>
        </p:spPr>
        <p:txBody>
          <a:bodyPr wrap="square">
            <a:spAutoFit/>
          </a:bodyPr>
          <a:lstStyle/>
          <a:p>
            <a:pPr>
              <a:lnSpc>
                <a:spcPct val="107000"/>
              </a:lnSpc>
              <a:spcAft>
                <a:spcPts val="800"/>
              </a:spcAft>
            </a:pP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selling price is set at 20 USD / pc, and as can be seen, the cost is 12 USD / pc, although one piece of the purchased item should have a cost of 14 USD/pc from the FIFO point view.</a:t>
            </a:r>
            <a:endParaRPr lang="cs-CZ"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COGS should be </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10</a:t>
            </a: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*12+</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a:t>
            </a: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*14=120+14=</a:t>
            </a:r>
            <a:r>
              <a:rPr lang="en-US" sz="1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134</a:t>
            </a: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and cost of remaining 9 </a:t>
            </a:r>
            <a:r>
              <a:rPr lang="cs-CZ"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a:t>
            </a: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a:t>
            </a:r>
            <a:r>
              <a:rPr lang="cs-CZ"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s</a:t>
            </a: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should be 260-</a:t>
            </a:r>
            <a:r>
              <a:rPr lang="en-US" sz="1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134</a:t>
            </a: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1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126</a:t>
            </a: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and aver</a:t>
            </a:r>
            <a:r>
              <a:rPr lang="cs-CZ"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a:t>
            </a:r>
            <a:r>
              <a:rPr lang="en-US" sz="14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ge</a:t>
            </a: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4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cost</a:t>
            </a: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per </a:t>
            </a:r>
            <a:r>
              <a:rPr lang="cs-CZ" sz="14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one</a:t>
            </a:r>
            <a:r>
              <a:rPr lang="cs-CZ"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14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item</a:t>
            </a:r>
            <a:r>
              <a:rPr lang="cs-CZ"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-&gt; </a:t>
            </a:r>
            <a:r>
              <a:rPr lang="en-US" sz="1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126</a:t>
            </a: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/9= 14  </a:t>
            </a:r>
            <a:endPar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90C04CB9-AB12-4573-A4CF-FCA15E96F78E}"/>
              </a:ext>
            </a:extLst>
          </p:cNvPr>
          <p:cNvPicPr>
            <a:picLocks noChangeAspect="1"/>
          </p:cNvPicPr>
          <p:nvPr/>
        </p:nvPicPr>
        <p:blipFill>
          <a:blip r:embed="rId3"/>
          <a:stretch>
            <a:fillRect/>
          </a:stretch>
        </p:blipFill>
        <p:spPr>
          <a:xfrm>
            <a:off x="634612" y="4003717"/>
            <a:ext cx="3027426" cy="2687413"/>
          </a:xfrm>
          <a:prstGeom prst="rect">
            <a:avLst/>
          </a:prstGeom>
          <a:ln>
            <a:solidFill>
              <a:schemeClr val="accent1"/>
            </a:solidFill>
          </a:ln>
        </p:spPr>
      </p:pic>
      <p:cxnSp>
        <p:nvCxnSpPr>
          <p:cNvPr id="11" name="Přímá spojnice se šipkou 10">
            <a:extLst>
              <a:ext uri="{FF2B5EF4-FFF2-40B4-BE49-F238E27FC236}">
                <a16:creationId xmlns:a16="http://schemas.microsoft.com/office/drawing/2014/main" id="{BBCD7DAD-9D58-4C77-8CE1-CF42A87EE31D}"/>
              </a:ext>
            </a:extLst>
          </p:cNvPr>
          <p:cNvCxnSpPr/>
          <p:nvPr/>
        </p:nvCxnSpPr>
        <p:spPr>
          <a:xfrm>
            <a:off x="3662038" y="4545367"/>
            <a:ext cx="15402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9993B7FA-4417-40A7-B514-FDD76CA7F839}"/>
              </a:ext>
            </a:extLst>
          </p:cNvPr>
          <p:cNvPicPr>
            <a:picLocks noChangeAspect="1"/>
          </p:cNvPicPr>
          <p:nvPr/>
        </p:nvPicPr>
        <p:blipFill>
          <a:blip r:embed="rId4"/>
          <a:stretch>
            <a:fillRect/>
          </a:stretch>
        </p:blipFill>
        <p:spPr>
          <a:xfrm>
            <a:off x="5205931" y="4003717"/>
            <a:ext cx="6047619" cy="1828571"/>
          </a:xfrm>
          <a:prstGeom prst="rect">
            <a:avLst/>
          </a:prstGeom>
          <a:ln>
            <a:solidFill>
              <a:schemeClr val="accent1"/>
            </a:solidFill>
          </a:ln>
        </p:spPr>
      </p:pic>
      <p:sp>
        <p:nvSpPr>
          <p:cNvPr id="14" name="TextovéPole 13">
            <a:extLst>
              <a:ext uri="{FF2B5EF4-FFF2-40B4-BE49-F238E27FC236}">
                <a16:creationId xmlns:a16="http://schemas.microsoft.com/office/drawing/2014/main" id="{1C6638AD-21CA-4A90-AF20-8B6267F9D2FD}"/>
              </a:ext>
            </a:extLst>
          </p:cNvPr>
          <p:cNvSpPr txBox="1"/>
          <p:nvPr/>
        </p:nvSpPr>
        <p:spPr>
          <a:xfrm>
            <a:off x="4714043" y="5921750"/>
            <a:ext cx="7108228" cy="369332"/>
          </a:xfrm>
          <a:prstGeom prst="rect">
            <a:avLst/>
          </a:prstGeom>
          <a:noFill/>
        </p:spPr>
        <p:txBody>
          <a:bodyPr wrap="none" rtlCol="0">
            <a:spAutoFit/>
          </a:bodyPr>
          <a:lstStyle/>
          <a:p>
            <a:r>
              <a:rPr lang="cs-CZ" dirty="0"/>
              <a:t>  BC </a:t>
            </a:r>
            <a:r>
              <a:rPr lang="cs-CZ" dirty="0" err="1"/>
              <a:t>calculated</a:t>
            </a:r>
            <a:r>
              <a:rPr lang="cs-CZ" dirty="0"/>
              <a:t> </a:t>
            </a:r>
            <a:r>
              <a:rPr lang="cs-CZ" dirty="0" err="1"/>
              <a:t>closing</a:t>
            </a:r>
            <a:r>
              <a:rPr lang="cs-CZ" dirty="0"/>
              <a:t> </a:t>
            </a:r>
            <a:r>
              <a:rPr lang="cs-CZ" dirty="0" err="1"/>
              <a:t>cost</a:t>
            </a:r>
            <a:r>
              <a:rPr lang="cs-CZ" dirty="0"/>
              <a:t> as 260-11*12=260-132= 128 and 128/9=14,22 </a:t>
            </a:r>
          </a:p>
        </p:txBody>
      </p:sp>
    </p:spTree>
    <p:extLst>
      <p:ext uri="{BB962C8B-B14F-4D97-AF65-F5344CB8AC3E}">
        <p14:creationId xmlns:p14="http://schemas.microsoft.com/office/powerpoint/2010/main" val="110803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DB7005-433A-423F-A7D7-F819B6E8633D}"/>
              </a:ext>
            </a:extLst>
          </p:cNvPr>
          <p:cNvSpPr>
            <a:spLocks noGrp="1"/>
          </p:cNvSpPr>
          <p:nvPr>
            <p:ph type="title"/>
          </p:nvPr>
        </p:nvSpPr>
        <p:spPr>
          <a:xfrm>
            <a:off x="500849" y="342423"/>
            <a:ext cx="10515600" cy="1325563"/>
          </a:xfrm>
        </p:spPr>
        <p:txBody>
          <a:bodyPr>
            <a:normAutofit/>
          </a:bodyPr>
          <a:lstStyle/>
          <a:p>
            <a:r>
              <a:rPr lang="cs-CZ" sz="3600" dirty="0" err="1">
                <a:solidFill>
                  <a:srgbClr val="0070C0"/>
                </a:solidFill>
              </a:rPr>
              <a:t>Item</a:t>
            </a:r>
            <a:r>
              <a:rPr lang="cs-CZ" sz="3600" dirty="0">
                <a:solidFill>
                  <a:srgbClr val="0070C0"/>
                </a:solidFill>
              </a:rPr>
              <a:t> </a:t>
            </a:r>
            <a:r>
              <a:rPr lang="cs-CZ" sz="3600" dirty="0" err="1">
                <a:solidFill>
                  <a:srgbClr val="0070C0"/>
                </a:solidFill>
              </a:rPr>
              <a:t>ledger</a:t>
            </a:r>
            <a:r>
              <a:rPr lang="cs-CZ" sz="3600" dirty="0">
                <a:solidFill>
                  <a:srgbClr val="0070C0"/>
                </a:solidFill>
              </a:rPr>
              <a:t> </a:t>
            </a:r>
            <a:r>
              <a:rPr lang="cs-CZ" sz="3600" dirty="0" err="1">
                <a:solidFill>
                  <a:srgbClr val="0070C0"/>
                </a:solidFill>
              </a:rPr>
              <a:t>entries</a:t>
            </a:r>
            <a:r>
              <a:rPr lang="cs-CZ" sz="3600" dirty="0">
                <a:solidFill>
                  <a:srgbClr val="0070C0"/>
                </a:solidFill>
              </a:rPr>
              <a:t> and </a:t>
            </a:r>
            <a:r>
              <a:rPr lang="cs-CZ" sz="3600" dirty="0" err="1">
                <a:solidFill>
                  <a:srgbClr val="0070C0"/>
                </a:solidFill>
              </a:rPr>
              <a:t>Value</a:t>
            </a:r>
            <a:r>
              <a:rPr lang="cs-CZ" sz="3600" dirty="0">
                <a:solidFill>
                  <a:srgbClr val="0070C0"/>
                </a:solidFill>
              </a:rPr>
              <a:t> </a:t>
            </a:r>
            <a:r>
              <a:rPr lang="cs-CZ" sz="3600" dirty="0" err="1">
                <a:solidFill>
                  <a:srgbClr val="0070C0"/>
                </a:solidFill>
              </a:rPr>
              <a:t>entries</a:t>
            </a:r>
            <a:endParaRPr lang="cs-CZ" sz="3600" dirty="0">
              <a:solidFill>
                <a:srgbClr val="0070C0"/>
              </a:solidFill>
            </a:endParaRPr>
          </a:p>
        </p:txBody>
      </p:sp>
      <p:pic>
        <p:nvPicPr>
          <p:cNvPr id="5" name="Obrázek 4">
            <a:extLst>
              <a:ext uri="{FF2B5EF4-FFF2-40B4-BE49-F238E27FC236}">
                <a16:creationId xmlns:a16="http://schemas.microsoft.com/office/drawing/2014/main" id="{411F912B-4533-4996-BE5F-32682C507951}"/>
              </a:ext>
            </a:extLst>
          </p:cNvPr>
          <p:cNvPicPr>
            <a:picLocks noChangeAspect="1"/>
          </p:cNvPicPr>
          <p:nvPr/>
        </p:nvPicPr>
        <p:blipFill>
          <a:blip r:embed="rId2"/>
          <a:stretch>
            <a:fillRect/>
          </a:stretch>
        </p:blipFill>
        <p:spPr>
          <a:xfrm>
            <a:off x="609600" y="1690688"/>
            <a:ext cx="11248008" cy="915431"/>
          </a:xfrm>
          <a:prstGeom prst="rect">
            <a:avLst/>
          </a:prstGeom>
          <a:ln>
            <a:solidFill>
              <a:schemeClr val="accent1"/>
            </a:solidFill>
          </a:ln>
        </p:spPr>
      </p:pic>
      <p:pic>
        <p:nvPicPr>
          <p:cNvPr id="7" name="Obrázek 6">
            <a:extLst>
              <a:ext uri="{FF2B5EF4-FFF2-40B4-BE49-F238E27FC236}">
                <a16:creationId xmlns:a16="http://schemas.microsoft.com/office/drawing/2014/main" id="{67DDF7DD-DEE5-4582-8FE8-4EB4EC9572B7}"/>
              </a:ext>
            </a:extLst>
          </p:cNvPr>
          <p:cNvPicPr>
            <a:picLocks noChangeAspect="1"/>
          </p:cNvPicPr>
          <p:nvPr/>
        </p:nvPicPr>
        <p:blipFill>
          <a:blip r:embed="rId3"/>
          <a:stretch>
            <a:fillRect/>
          </a:stretch>
        </p:blipFill>
        <p:spPr>
          <a:xfrm>
            <a:off x="609600" y="3033950"/>
            <a:ext cx="11248008" cy="1032751"/>
          </a:xfrm>
          <a:prstGeom prst="rect">
            <a:avLst/>
          </a:prstGeom>
          <a:ln>
            <a:solidFill>
              <a:schemeClr val="accent1"/>
            </a:solidFill>
          </a:ln>
        </p:spPr>
      </p:pic>
    </p:spTree>
    <p:extLst>
      <p:ext uri="{BB962C8B-B14F-4D97-AF65-F5344CB8AC3E}">
        <p14:creationId xmlns:p14="http://schemas.microsoft.com/office/powerpoint/2010/main" val="45579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996B39-BB69-4560-A855-A9E4CBE01F78}"/>
              </a:ext>
            </a:extLst>
          </p:cNvPr>
          <p:cNvSpPr>
            <a:spLocks noGrp="1"/>
          </p:cNvSpPr>
          <p:nvPr>
            <p:ph type="title"/>
          </p:nvPr>
        </p:nvSpPr>
        <p:spPr/>
        <p:txBody>
          <a:bodyPr>
            <a:normAutofit/>
          </a:bodyPr>
          <a:lstStyle/>
          <a:p>
            <a:r>
              <a:rPr lang="en-US" sz="3600" dirty="0">
                <a:solidFill>
                  <a:srgbClr val="0070C0"/>
                </a:solidFill>
              </a:rPr>
              <a:t>Start inventory adjustment batch</a:t>
            </a:r>
            <a:br>
              <a:rPr lang="cs-CZ" sz="3600" dirty="0">
                <a:solidFill>
                  <a:srgbClr val="0070C0"/>
                </a:solidFill>
              </a:rPr>
            </a:br>
            <a:r>
              <a:rPr lang="en-US" sz="2000" dirty="0">
                <a:solidFill>
                  <a:srgbClr val="0070C0"/>
                </a:solidFill>
              </a:rPr>
              <a:t>Adjust cost - item entries –manual procedure </a:t>
            </a:r>
          </a:p>
        </p:txBody>
      </p:sp>
      <p:pic>
        <p:nvPicPr>
          <p:cNvPr id="5" name="Obrázek 4">
            <a:extLst>
              <a:ext uri="{FF2B5EF4-FFF2-40B4-BE49-F238E27FC236}">
                <a16:creationId xmlns:a16="http://schemas.microsoft.com/office/drawing/2014/main" id="{807BADFD-96E8-4A2F-B6B3-B6257A09BCE9}"/>
              </a:ext>
            </a:extLst>
          </p:cNvPr>
          <p:cNvPicPr>
            <a:picLocks noChangeAspect="1"/>
          </p:cNvPicPr>
          <p:nvPr/>
        </p:nvPicPr>
        <p:blipFill>
          <a:blip r:embed="rId2"/>
          <a:stretch>
            <a:fillRect/>
          </a:stretch>
        </p:blipFill>
        <p:spPr>
          <a:xfrm>
            <a:off x="1027510" y="1762407"/>
            <a:ext cx="3137571" cy="1590394"/>
          </a:xfrm>
          <a:prstGeom prst="rect">
            <a:avLst/>
          </a:prstGeom>
          <a:ln>
            <a:solidFill>
              <a:schemeClr val="accent1"/>
            </a:solidFill>
          </a:ln>
        </p:spPr>
      </p:pic>
      <p:pic>
        <p:nvPicPr>
          <p:cNvPr id="7" name="Obrázek 6">
            <a:extLst>
              <a:ext uri="{FF2B5EF4-FFF2-40B4-BE49-F238E27FC236}">
                <a16:creationId xmlns:a16="http://schemas.microsoft.com/office/drawing/2014/main" id="{C257F991-0BFD-4E2D-A7B1-3F92CAA0F60A}"/>
              </a:ext>
            </a:extLst>
          </p:cNvPr>
          <p:cNvPicPr>
            <a:picLocks noChangeAspect="1"/>
          </p:cNvPicPr>
          <p:nvPr/>
        </p:nvPicPr>
        <p:blipFill>
          <a:blip r:embed="rId3"/>
          <a:stretch>
            <a:fillRect/>
          </a:stretch>
        </p:blipFill>
        <p:spPr>
          <a:xfrm>
            <a:off x="5443467" y="1743277"/>
            <a:ext cx="4057143" cy="3219048"/>
          </a:xfrm>
          <a:prstGeom prst="rect">
            <a:avLst/>
          </a:prstGeom>
          <a:ln>
            <a:solidFill>
              <a:schemeClr val="tx1"/>
            </a:solidFill>
          </a:ln>
        </p:spPr>
      </p:pic>
      <p:cxnSp>
        <p:nvCxnSpPr>
          <p:cNvPr id="9" name="Přímá spojnice se šipkou 8">
            <a:extLst>
              <a:ext uri="{FF2B5EF4-FFF2-40B4-BE49-F238E27FC236}">
                <a16:creationId xmlns:a16="http://schemas.microsoft.com/office/drawing/2014/main" id="{60AD6D9F-51AD-4D21-B459-48C55BD52706}"/>
              </a:ext>
            </a:extLst>
          </p:cNvPr>
          <p:cNvCxnSpPr>
            <a:stCxn id="5" idx="3"/>
          </p:cNvCxnSpPr>
          <p:nvPr/>
        </p:nvCxnSpPr>
        <p:spPr>
          <a:xfrm>
            <a:off x="4165081" y="2557604"/>
            <a:ext cx="12946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6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6706C0-63E2-4B1D-9A78-231F6FDE5F35}"/>
              </a:ext>
            </a:extLst>
          </p:cNvPr>
          <p:cNvSpPr>
            <a:spLocks noGrp="1"/>
          </p:cNvSpPr>
          <p:nvPr>
            <p:ph type="title"/>
          </p:nvPr>
        </p:nvSpPr>
        <p:spPr/>
        <p:txBody>
          <a:bodyPr>
            <a:normAutofit/>
          </a:bodyPr>
          <a:lstStyle/>
          <a:p>
            <a:r>
              <a:rPr lang="en-US" sz="3600" dirty="0">
                <a:solidFill>
                  <a:srgbClr val="0070C0"/>
                </a:solidFill>
              </a:rPr>
              <a:t>Result of inventory cost </a:t>
            </a:r>
            <a:r>
              <a:rPr lang="en-US" sz="3600" dirty="0" err="1">
                <a:solidFill>
                  <a:srgbClr val="0070C0"/>
                </a:solidFill>
              </a:rPr>
              <a:t>adju</a:t>
            </a:r>
            <a:r>
              <a:rPr lang="cs-CZ" sz="3600" dirty="0" err="1">
                <a:solidFill>
                  <a:srgbClr val="0070C0"/>
                </a:solidFill>
              </a:rPr>
              <a:t>stment</a:t>
            </a:r>
            <a:endParaRPr lang="cs-CZ" sz="3600" dirty="0">
              <a:solidFill>
                <a:srgbClr val="0070C0"/>
              </a:solidFill>
            </a:endParaRPr>
          </a:p>
        </p:txBody>
      </p:sp>
      <p:pic>
        <p:nvPicPr>
          <p:cNvPr id="5" name="Obrázek 4">
            <a:extLst>
              <a:ext uri="{FF2B5EF4-FFF2-40B4-BE49-F238E27FC236}">
                <a16:creationId xmlns:a16="http://schemas.microsoft.com/office/drawing/2014/main" id="{CAA1B098-B6AD-473C-85C7-BA93528BE993}"/>
              </a:ext>
            </a:extLst>
          </p:cNvPr>
          <p:cNvPicPr>
            <a:picLocks noChangeAspect="1"/>
          </p:cNvPicPr>
          <p:nvPr/>
        </p:nvPicPr>
        <p:blipFill>
          <a:blip r:embed="rId2"/>
          <a:stretch>
            <a:fillRect/>
          </a:stretch>
        </p:blipFill>
        <p:spPr>
          <a:xfrm>
            <a:off x="762421" y="1395667"/>
            <a:ext cx="3237123" cy="2910004"/>
          </a:xfrm>
          <a:prstGeom prst="rect">
            <a:avLst/>
          </a:prstGeom>
          <a:ln>
            <a:solidFill>
              <a:schemeClr val="tx1"/>
            </a:solidFill>
          </a:ln>
        </p:spPr>
      </p:pic>
      <p:cxnSp>
        <p:nvCxnSpPr>
          <p:cNvPr id="7" name="Přímá spojnice se šipkou 6">
            <a:extLst>
              <a:ext uri="{FF2B5EF4-FFF2-40B4-BE49-F238E27FC236}">
                <a16:creationId xmlns:a16="http://schemas.microsoft.com/office/drawing/2014/main" id="{07BC70CA-12E0-4284-879E-E60BD726FFC3}"/>
              </a:ext>
            </a:extLst>
          </p:cNvPr>
          <p:cNvCxnSpPr>
            <a:cxnSpLocks/>
          </p:cNvCxnSpPr>
          <p:nvPr/>
        </p:nvCxnSpPr>
        <p:spPr>
          <a:xfrm>
            <a:off x="3932807" y="2077375"/>
            <a:ext cx="1322774" cy="284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CC09DE60-8F15-4FA4-90C1-0FFBD03F1B37}"/>
              </a:ext>
            </a:extLst>
          </p:cNvPr>
          <p:cNvPicPr>
            <a:picLocks noChangeAspect="1"/>
          </p:cNvPicPr>
          <p:nvPr/>
        </p:nvPicPr>
        <p:blipFill>
          <a:blip r:embed="rId3"/>
          <a:stretch>
            <a:fillRect/>
          </a:stretch>
        </p:blipFill>
        <p:spPr>
          <a:xfrm>
            <a:off x="230820" y="4811663"/>
            <a:ext cx="11560882" cy="826707"/>
          </a:xfrm>
          <a:prstGeom prst="rect">
            <a:avLst/>
          </a:prstGeom>
          <a:ln>
            <a:solidFill>
              <a:schemeClr val="accent1"/>
            </a:solidFill>
          </a:ln>
        </p:spPr>
      </p:pic>
      <p:sp>
        <p:nvSpPr>
          <p:cNvPr id="13" name="TextovéPole 12">
            <a:extLst>
              <a:ext uri="{FF2B5EF4-FFF2-40B4-BE49-F238E27FC236}">
                <a16:creationId xmlns:a16="http://schemas.microsoft.com/office/drawing/2014/main" id="{66819CD4-D49F-44BF-AFF3-7F1ACA882357}"/>
              </a:ext>
            </a:extLst>
          </p:cNvPr>
          <p:cNvSpPr txBox="1"/>
          <p:nvPr/>
        </p:nvSpPr>
        <p:spPr>
          <a:xfrm>
            <a:off x="4783733" y="5744936"/>
            <a:ext cx="1705843" cy="369332"/>
          </a:xfrm>
          <a:prstGeom prst="rect">
            <a:avLst/>
          </a:prstGeom>
          <a:noFill/>
        </p:spPr>
        <p:txBody>
          <a:bodyPr wrap="square" rtlCol="0">
            <a:spAutoFit/>
          </a:bodyPr>
          <a:lstStyle/>
          <a:p>
            <a:r>
              <a:rPr lang="cs-CZ" dirty="0"/>
              <a:t>12,18=134/11</a:t>
            </a:r>
          </a:p>
        </p:txBody>
      </p:sp>
    </p:spTree>
    <p:extLst>
      <p:ext uri="{BB962C8B-B14F-4D97-AF65-F5344CB8AC3E}">
        <p14:creationId xmlns:p14="http://schemas.microsoft.com/office/powerpoint/2010/main" val="34077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C2D096-851C-4246-97EE-08916C265FB6}"/>
              </a:ext>
            </a:extLst>
          </p:cNvPr>
          <p:cNvSpPr>
            <a:spLocks noGrp="1"/>
          </p:cNvSpPr>
          <p:nvPr>
            <p:ph type="title"/>
          </p:nvPr>
        </p:nvSpPr>
        <p:spPr/>
        <p:txBody>
          <a:bodyPr>
            <a:normAutofit/>
          </a:bodyPr>
          <a:lstStyle/>
          <a:p>
            <a:r>
              <a:rPr lang="cs-CZ" sz="3600" dirty="0" err="1">
                <a:solidFill>
                  <a:srgbClr val="0070C0"/>
                </a:solidFill>
              </a:rPr>
              <a:t>Item</a:t>
            </a:r>
            <a:r>
              <a:rPr lang="cs-CZ" sz="3600" dirty="0">
                <a:solidFill>
                  <a:srgbClr val="0070C0"/>
                </a:solidFill>
              </a:rPr>
              <a:t> </a:t>
            </a:r>
            <a:r>
              <a:rPr lang="cs-CZ" sz="3600" dirty="0" err="1">
                <a:solidFill>
                  <a:srgbClr val="0070C0"/>
                </a:solidFill>
              </a:rPr>
              <a:t>ledger</a:t>
            </a:r>
            <a:r>
              <a:rPr lang="cs-CZ" sz="3600" dirty="0">
                <a:solidFill>
                  <a:srgbClr val="0070C0"/>
                </a:solidFill>
              </a:rPr>
              <a:t> </a:t>
            </a:r>
            <a:r>
              <a:rPr lang="cs-CZ" sz="3600" dirty="0" err="1">
                <a:solidFill>
                  <a:srgbClr val="0070C0"/>
                </a:solidFill>
              </a:rPr>
              <a:t>entries</a:t>
            </a:r>
            <a:r>
              <a:rPr lang="cs-CZ" sz="3600" dirty="0">
                <a:solidFill>
                  <a:srgbClr val="0070C0"/>
                </a:solidFill>
              </a:rPr>
              <a:t> and </a:t>
            </a:r>
            <a:r>
              <a:rPr lang="cs-CZ" sz="3600" dirty="0" err="1">
                <a:solidFill>
                  <a:srgbClr val="0070C0"/>
                </a:solidFill>
              </a:rPr>
              <a:t>related</a:t>
            </a:r>
            <a:r>
              <a:rPr lang="cs-CZ" sz="3600" dirty="0">
                <a:solidFill>
                  <a:srgbClr val="0070C0"/>
                </a:solidFill>
              </a:rPr>
              <a:t> </a:t>
            </a:r>
            <a:r>
              <a:rPr lang="cs-CZ" sz="3600" dirty="0" err="1">
                <a:solidFill>
                  <a:srgbClr val="0070C0"/>
                </a:solidFill>
              </a:rPr>
              <a:t>value</a:t>
            </a:r>
            <a:r>
              <a:rPr lang="cs-CZ" sz="3600" dirty="0">
                <a:solidFill>
                  <a:srgbClr val="0070C0"/>
                </a:solidFill>
              </a:rPr>
              <a:t> </a:t>
            </a:r>
            <a:r>
              <a:rPr lang="cs-CZ" sz="3600" dirty="0" err="1">
                <a:solidFill>
                  <a:srgbClr val="0070C0"/>
                </a:solidFill>
              </a:rPr>
              <a:t>entries</a:t>
            </a:r>
            <a:endParaRPr lang="cs-CZ" sz="3600" dirty="0">
              <a:solidFill>
                <a:srgbClr val="0070C0"/>
              </a:solidFill>
            </a:endParaRPr>
          </a:p>
        </p:txBody>
      </p:sp>
      <p:pic>
        <p:nvPicPr>
          <p:cNvPr id="5" name="Obrázek 4">
            <a:extLst>
              <a:ext uri="{FF2B5EF4-FFF2-40B4-BE49-F238E27FC236}">
                <a16:creationId xmlns:a16="http://schemas.microsoft.com/office/drawing/2014/main" id="{F762CCAD-AD1B-4D00-80B9-7FC92572A26F}"/>
              </a:ext>
            </a:extLst>
          </p:cNvPr>
          <p:cNvPicPr>
            <a:picLocks noChangeAspect="1"/>
          </p:cNvPicPr>
          <p:nvPr/>
        </p:nvPicPr>
        <p:blipFill>
          <a:blip r:embed="rId2"/>
          <a:stretch>
            <a:fillRect/>
          </a:stretch>
        </p:blipFill>
        <p:spPr>
          <a:xfrm>
            <a:off x="650965" y="1690688"/>
            <a:ext cx="10931435" cy="1007688"/>
          </a:xfrm>
          <a:prstGeom prst="rect">
            <a:avLst/>
          </a:prstGeom>
          <a:ln>
            <a:solidFill>
              <a:schemeClr val="accent1"/>
            </a:solidFill>
          </a:ln>
        </p:spPr>
      </p:pic>
      <p:pic>
        <p:nvPicPr>
          <p:cNvPr id="7" name="Obrázek 6">
            <a:extLst>
              <a:ext uri="{FF2B5EF4-FFF2-40B4-BE49-F238E27FC236}">
                <a16:creationId xmlns:a16="http://schemas.microsoft.com/office/drawing/2014/main" id="{39D00497-54E6-47B2-AC43-AC4363AE010E}"/>
              </a:ext>
            </a:extLst>
          </p:cNvPr>
          <p:cNvPicPr>
            <a:picLocks noChangeAspect="1"/>
          </p:cNvPicPr>
          <p:nvPr/>
        </p:nvPicPr>
        <p:blipFill>
          <a:blip r:embed="rId3"/>
          <a:stretch>
            <a:fillRect/>
          </a:stretch>
        </p:blipFill>
        <p:spPr>
          <a:xfrm>
            <a:off x="650965" y="3124387"/>
            <a:ext cx="10981897" cy="1343110"/>
          </a:xfrm>
          <a:prstGeom prst="rect">
            <a:avLst/>
          </a:prstGeom>
          <a:ln>
            <a:solidFill>
              <a:schemeClr val="accent1"/>
            </a:solidFill>
          </a:ln>
        </p:spPr>
      </p:pic>
      <p:sp>
        <p:nvSpPr>
          <p:cNvPr id="9" name="TextovéPole 8">
            <a:extLst>
              <a:ext uri="{FF2B5EF4-FFF2-40B4-BE49-F238E27FC236}">
                <a16:creationId xmlns:a16="http://schemas.microsoft.com/office/drawing/2014/main" id="{33DC28E4-10FD-4EB6-BBFC-10077A37597E}"/>
              </a:ext>
            </a:extLst>
          </p:cNvPr>
          <p:cNvSpPr txBox="1"/>
          <p:nvPr/>
        </p:nvSpPr>
        <p:spPr>
          <a:xfrm>
            <a:off x="721311" y="4545060"/>
            <a:ext cx="8946472" cy="607539"/>
          </a:xfrm>
          <a:prstGeom prst="rect">
            <a:avLst/>
          </a:prstGeom>
          <a:noFill/>
        </p:spPr>
        <p:txBody>
          <a:bodyPr wrap="square">
            <a:spAutoFit/>
          </a:bodyPr>
          <a:lstStyle/>
          <a:p>
            <a:pPr>
              <a:lnSpc>
                <a:spcPct val="107000"/>
              </a:lnSpc>
              <a:spcAft>
                <a:spcPts val="800"/>
              </a:spcAft>
            </a:pP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Another</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value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entry</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has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been</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created</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showing</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difference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USD  2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between</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original</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cost</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132 and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new</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adjusted</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cost</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of</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134.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unit,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then</a:t>
            </a:r>
            <a:r>
              <a:rPr lang="cs-CZ"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2/11 = 0.18</a:t>
            </a:r>
          </a:p>
        </p:txBody>
      </p:sp>
    </p:spTree>
    <p:extLst>
      <p:ext uri="{BB962C8B-B14F-4D97-AF65-F5344CB8AC3E}">
        <p14:creationId xmlns:p14="http://schemas.microsoft.com/office/powerpoint/2010/main" val="417210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7FF435-2BF0-4548-8C4E-1F31AED69090}"/>
              </a:ext>
            </a:extLst>
          </p:cNvPr>
          <p:cNvSpPr>
            <a:spLocks noGrp="1"/>
          </p:cNvSpPr>
          <p:nvPr>
            <p:ph type="title"/>
          </p:nvPr>
        </p:nvSpPr>
        <p:spPr/>
        <p:txBody>
          <a:bodyPr>
            <a:normAutofit/>
          </a:bodyPr>
          <a:lstStyle/>
          <a:p>
            <a:r>
              <a:rPr lang="en-US" sz="3600" dirty="0">
                <a:solidFill>
                  <a:srgbClr val="0070C0"/>
                </a:solidFill>
              </a:rPr>
              <a:t>Post</a:t>
            </a:r>
            <a:r>
              <a:rPr lang="cs-CZ" sz="3600" dirty="0">
                <a:solidFill>
                  <a:srgbClr val="0070C0"/>
                </a:solidFill>
              </a:rPr>
              <a:t> </a:t>
            </a:r>
            <a:r>
              <a:rPr lang="cs-CZ" sz="3600" dirty="0" err="1">
                <a:solidFill>
                  <a:srgbClr val="0070C0"/>
                </a:solidFill>
              </a:rPr>
              <a:t>inventory</a:t>
            </a:r>
            <a:r>
              <a:rPr lang="en-US" sz="3600" dirty="0">
                <a:solidFill>
                  <a:srgbClr val="0070C0"/>
                </a:solidFill>
              </a:rPr>
              <a:t> costs to general ledger </a:t>
            </a:r>
          </a:p>
        </p:txBody>
      </p:sp>
      <p:pic>
        <p:nvPicPr>
          <p:cNvPr id="5" name="Obrázek 4">
            <a:extLst>
              <a:ext uri="{FF2B5EF4-FFF2-40B4-BE49-F238E27FC236}">
                <a16:creationId xmlns:a16="http://schemas.microsoft.com/office/drawing/2014/main" id="{9871A87C-D82B-4448-B918-033B90250732}"/>
              </a:ext>
            </a:extLst>
          </p:cNvPr>
          <p:cNvPicPr>
            <a:picLocks noChangeAspect="1"/>
          </p:cNvPicPr>
          <p:nvPr/>
        </p:nvPicPr>
        <p:blipFill>
          <a:blip r:embed="rId2"/>
          <a:stretch>
            <a:fillRect/>
          </a:stretch>
        </p:blipFill>
        <p:spPr>
          <a:xfrm>
            <a:off x="679389" y="1318097"/>
            <a:ext cx="3075866" cy="1072116"/>
          </a:xfrm>
          <a:prstGeom prst="rect">
            <a:avLst/>
          </a:prstGeom>
          <a:ln>
            <a:solidFill>
              <a:schemeClr val="accent1"/>
            </a:solidFill>
          </a:ln>
        </p:spPr>
      </p:pic>
      <p:pic>
        <p:nvPicPr>
          <p:cNvPr id="9" name="Obrázek 8">
            <a:extLst>
              <a:ext uri="{FF2B5EF4-FFF2-40B4-BE49-F238E27FC236}">
                <a16:creationId xmlns:a16="http://schemas.microsoft.com/office/drawing/2014/main" id="{535FEB42-07EC-4150-ABCA-7D07D5760CD8}"/>
              </a:ext>
            </a:extLst>
          </p:cNvPr>
          <p:cNvPicPr>
            <a:picLocks noChangeAspect="1"/>
          </p:cNvPicPr>
          <p:nvPr/>
        </p:nvPicPr>
        <p:blipFill>
          <a:blip r:embed="rId3"/>
          <a:stretch>
            <a:fillRect/>
          </a:stretch>
        </p:blipFill>
        <p:spPr>
          <a:xfrm>
            <a:off x="4231341" y="5099640"/>
            <a:ext cx="3000000" cy="819048"/>
          </a:xfrm>
          <a:prstGeom prst="rect">
            <a:avLst/>
          </a:prstGeom>
        </p:spPr>
      </p:pic>
      <p:pic>
        <p:nvPicPr>
          <p:cNvPr id="11" name="Obrázek 10">
            <a:extLst>
              <a:ext uri="{FF2B5EF4-FFF2-40B4-BE49-F238E27FC236}">
                <a16:creationId xmlns:a16="http://schemas.microsoft.com/office/drawing/2014/main" id="{84EBFD05-CA9F-4237-897B-B78C37230DDA}"/>
              </a:ext>
            </a:extLst>
          </p:cNvPr>
          <p:cNvPicPr>
            <a:picLocks noChangeAspect="1"/>
          </p:cNvPicPr>
          <p:nvPr/>
        </p:nvPicPr>
        <p:blipFill>
          <a:blip r:embed="rId4"/>
          <a:stretch>
            <a:fillRect/>
          </a:stretch>
        </p:blipFill>
        <p:spPr>
          <a:xfrm>
            <a:off x="4322461" y="1318097"/>
            <a:ext cx="4114286" cy="3552381"/>
          </a:xfrm>
          <a:prstGeom prst="rect">
            <a:avLst/>
          </a:prstGeom>
        </p:spPr>
      </p:pic>
    </p:spTree>
    <p:extLst>
      <p:ext uri="{BB962C8B-B14F-4D97-AF65-F5344CB8AC3E}">
        <p14:creationId xmlns:p14="http://schemas.microsoft.com/office/powerpoint/2010/main" val="299432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1C65B9-FC77-477E-9F29-E79379DF9F91}"/>
              </a:ext>
            </a:extLst>
          </p:cNvPr>
          <p:cNvSpPr>
            <a:spLocks noGrp="1"/>
          </p:cNvSpPr>
          <p:nvPr>
            <p:ph type="title"/>
          </p:nvPr>
        </p:nvSpPr>
        <p:spPr/>
        <p:txBody>
          <a:bodyPr>
            <a:normAutofit/>
          </a:bodyPr>
          <a:lstStyle/>
          <a:p>
            <a:r>
              <a:rPr lang="cs-CZ" sz="3600" dirty="0" err="1">
                <a:solidFill>
                  <a:srgbClr val="0070C0"/>
                </a:solidFill>
              </a:rPr>
              <a:t>Creation</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the</a:t>
            </a:r>
            <a:r>
              <a:rPr lang="cs-CZ" sz="3600" dirty="0">
                <a:solidFill>
                  <a:srgbClr val="0070C0"/>
                </a:solidFill>
              </a:rPr>
              <a:t> </a:t>
            </a:r>
            <a:r>
              <a:rPr lang="cs-CZ" sz="3600" dirty="0" err="1">
                <a:solidFill>
                  <a:srgbClr val="0070C0"/>
                </a:solidFill>
              </a:rPr>
              <a:t>new</a:t>
            </a:r>
            <a:r>
              <a:rPr lang="cs-CZ" sz="3600" dirty="0">
                <a:solidFill>
                  <a:srgbClr val="0070C0"/>
                </a:solidFill>
              </a:rPr>
              <a:t> </a:t>
            </a:r>
            <a:r>
              <a:rPr lang="cs-CZ" sz="3600" dirty="0" err="1">
                <a:solidFill>
                  <a:srgbClr val="0070C0"/>
                </a:solidFill>
              </a:rPr>
              <a:t>item</a:t>
            </a:r>
            <a:r>
              <a:rPr lang="cs-CZ" sz="3600" dirty="0">
                <a:solidFill>
                  <a:srgbClr val="0070C0"/>
                </a:solidFill>
              </a:rPr>
              <a:t> </a:t>
            </a:r>
            <a:r>
              <a:rPr lang="cs-CZ" sz="3600" dirty="0" err="1">
                <a:solidFill>
                  <a:srgbClr val="0070C0"/>
                </a:solidFill>
              </a:rPr>
              <a:t>using</a:t>
            </a:r>
            <a:r>
              <a:rPr lang="cs-CZ" sz="3600" dirty="0">
                <a:solidFill>
                  <a:srgbClr val="0070C0"/>
                </a:solidFill>
              </a:rPr>
              <a:t> </a:t>
            </a:r>
            <a:r>
              <a:rPr lang="cs-CZ" sz="3600" dirty="0" err="1">
                <a:solidFill>
                  <a:srgbClr val="0070C0"/>
                </a:solidFill>
              </a:rPr>
              <a:t>new</a:t>
            </a:r>
            <a:r>
              <a:rPr lang="cs-CZ" sz="3600" dirty="0">
                <a:solidFill>
                  <a:srgbClr val="0070C0"/>
                </a:solidFill>
              </a:rPr>
              <a:t> </a:t>
            </a:r>
            <a:r>
              <a:rPr lang="cs-CZ" sz="3600" dirty="0" err="1">
                <a:solidFill>
                  <a:srgbClr val="0070C0"/>
                </a:solidFill>
              </a:rPr>
              <a:t>item</a:t>
            </a:r>
            <a:r>
              <a:rPr lang="cs-CZ" sz="3600" dirty="0">
                <a:solidFill>
                  <a:srgbClr val="0070C0"/>
                </a:solidFill>
              </a:rPr>
              <a:t> </a:t>
            </a:r>
            <a:r>
              <a:rPr lang="cs-CZ" sz="3600" dirty="0" err="1">
                <a:solidFill>
                  <a:srgbClr val="0070C0"/>
                </a:solidFill>
              </a:rPr>
              <a:t>template</a:t>
            </a:r>
            <a:endParaRPr lang="cs-CZ" sz="3600" dirty="0">
              <a:solidFill>
                <a:srgbClr val="0070C0"/>
              </a:solidFill>
            </a:endParaRPr>
          </a:p>
        </p:txBody>
      </p:sp>
      <p:pic>
        <p:nvPicPr>
          <p:cNvPr id="5" name="Obrázek 4">
            <a:extLst>
              <a:ext uri="{FF2B5EF4-FFF2-40B4-BE49-F238E27FC236}">
                <a16:creationId xmlns:a16="http://schemas.microsoft.com/office/drawing/2014/main" id="{415054EB-9A73-4A0F-9BBB-2FAD14C5C5CE}"/>
              </a:ext>
            </a:extLst>
          </p:cNvPr>
          <p:cNvPicPr>
            <a:picLocks noChangeAspect="1"/>
          </p:cNvPicPr>
          <p:nvPr/>
        </p:nvPicPr>
        <p:blipFill>
          <a:blip r:embed="rId2"/>
          <a:stretch>
            <a:fillRect/>
          </a:stretch>
        </p:blipFill>
        <p:spPr>
          <a:xfrm>
            <a:off x="1047206" y="1470564"/>
            <a:ext cx="8092597" cy="3572227"/>
          </a:xfrm>
          <a:prstGeom prst="rect">
            <a:avLst/>
          </a:prstGeom>
          <a:ln>
            <a:solidFill>
              <a:schemeClr val="accent1"/>
            </a:solidFill>
          </a:ln>
        </p:spPr>
      </p:pic>
      <p:sp>
        <p:nvSpPr>
          <p:cNvPr id="6" name="TextovéPole 5">
            <a:extLst>
              <a:ext uri="{FF2B5EF4-FFF2-40B4-BE49-F238E27FC236}">
                <a16:creationId xmlns:a16="http://schemas.microsoft.com/office/drawing/2014/main" id="{9E6B6506-D377-4C39-B0CA-9B91DBA1327C}"/>
              </a:ext>
            </a:extLst>
          </p:cNvPr>
          <p:cNvSpPr txBox="1"/>
          <p:nvPr/>
        </p:nvSpPr>
        <p:spPr>
          <a:xfrm>
            <a:off x="984738" y="5202770"/>
            <a:ext cx="6096000" cy="369332"/>
          </a:xfrm>
          <a:prstGeom prst="rect">
            <a:avLst/>
          </a:prstGeom>
          <a:noFill/>
        </p:spPr>
        <p:txBody>
          <a:bodyPr wrap="square">
            <a:spAutoFit/>
          </a:bodyPr>
          <a:lstStyle/>
          <a:p>
            <a:r>
              <a:rPr lang="cs-CZ" dirty="0" err="1">
                <a:solidFill>
                  <a:srgbClr val="0070C0"/>
                </a:solidFill>
              </a:rPr>
              <a:t>Preparation</a:t>
            </a:r>
            <a:r>
              <a:rPr lang="cs-CZ" dirty="0">
                <a:solidFill>
                  <a:srgbClr val="0070C0"/>
                </a:solidFill>
              </a:rPr>
              <a:t> </a:t>
            </a:r>
            <a:r>
              <a:rPr lang="cs-CZ" dirty="0" err="1">
                <a:solidFill>
                  <a:srgbClr val="0070C0"/>
                </a:solidFill>
              </a:rPr>
              <a:t>of</a:t>
            </a:r>
            <a:r>
              <a:rPr lang="cs-CZ" dirty="0">
                <a:solidFill>
                  <a:srgbClr val="0070C0"/>
                </a:solidFill>
              </a:rPr>
              <a:t> data and </a:t>
            </a:r>
            <a:r>
              <a:rPr lang="cs-CZ" dirty="0" err="1">
                <a:solidFill>
                  <a:srgbClr val="0070C0"/>
                </a:solidFill>
              </a:rPr>
              <a:t>tables</a:t>
            </a:r>
            <a:r>
              <a:rPr lang="cs-CZ" dirty="0">
                <a:solidFill>
                  <a:srgbClr val="0070C0"/>
                </a:solidFill>
              </a:rPr>
              <a:t> </a:t>
            </a:r>
            <a:r>
              <a:rPr lang="cs-CZ" dirty="0" err="1">
                <a:solidFill>
                  <a:srgbClr val="0070C0"/>
                </a:solidFill>
              </a:rPr>
              <a:t>for</a:t>
            </a:r>
            <a:r>
              <a:rPr lang="cs-CZ" dirty="0">
                <a:solidFill>
                  <a:srgbClr val="0070C0"/>
                </a:solidFill>
              </a:rPr>
              <a:t> modeling</a:t>
            </a:r>
          </a:p>
        </p:txBody>
      </p:sp>
    </p:spTree>
    <p:extLst>
      <p:ext uri="{BB962C8B-B14F-4D97-AF65-F5344CB8AC3E}">
        <p14:creationId xmlns:p14="http://schemas.microsoft.com/office/powerpoint/2010/main" val="970328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54302-D106-4947-8D3E-A3C62AE034EE}"/>
              </a:ext>
            </a:extLst>
          </p:cNvPr>
          <p:cNvSpPr>
            <a:spLocks noGrp="1"/>
          </p:cNvSpPr>
          <p:nvPr>
            <p:ph type="title"/>
          </p:nvPr>
        </p:nvSpPr>
        <p:spPr/>
        <p:txBody>
          <a:bodyPr/>
          <a:lstStyle/>
          <a:p>
            <a:r>
              <a:rPr lang="en-US" sz="4400" dirty="0">
                <a:solidFill>
                  <a:srgbClr val="0070C0"/>
                </a:solidFill>
              </a:rPr>
              <a:t>Post</a:t>
            </a:r>
            <a:r>
              <a:rPr lang="cs-CZ" sz="4400" dirty="0">
                <a:solidFill>
                  <a:srgbClr val="0070C0"/>
                </a:solidFill>
              </a:rPr>
              <a:t> </a:t>
            </a:r>
            <a:r>
              <a:rPr lang="cs-CZ" sz="4400" dirty="0" err="1">
                <a:solidFill>
                  <a:srgbClr val="0070C0"/>
                </a:solidFill>
              </a:rPr>
              <a:t>inventory</a:t>
            </a:r>
            <a:r>
              <a:rPr lang="en-US" sz="4400" dirty="0">
                <a:solidFill>
                  <a:srgbClr val="0070C0"/>
                </a:solidFill>
              </a:rPr>
              <a:t> costs to general ledger </a:t>
            </a:r>
            <a:endParaRPr lang="cs-CZ" dirty="0"/>
          </a:p>
        </p:txBody>
      </p:sp>
      <p:pic>
        <p:nvPicPr>
          <p:cNvPr id="5" name="Obrázek 4">
            <a:extLst>
              <a:ext uri="{FF2B5EF4-FFF2-40B4-BE49-F238E27FC236}">
                <a16:creationId xmlns:a16="http://schemas.microsoft.com/office/drawing/2014/main" id="{5AF4CD65-E358-4DA6-9863-DDCA295DC522}"/>
              </a:ext>
            </a:extLst>
          </p:cNvPr>
          <p:cNvPicPr>
            <a:picLocks noChangeAspect="1"/>
          </p:cNvPicPr>
          <p:nvPr/>
        </p:nvPicPr>
        <p:blipFill>
          <a:blip r:embed="rId2"/>
          <a:stretch>
            <a:fillRect/>
          </a:stretch>
        </p:blipFill>
        <p:spPr>
          <a:xfrm>
            <a:off x="500762" y="1719476"/>
            <a:ext cx="11190476" cy="3419048"/>
          </a:xfrm>
          <a:prstGeom prst="rect">
            <a:avLst/>
          </a:prstGeom>
          <a:ln>
            <a:solidFill>
              <a:schemeClr val="accent1"/>
            </a:solidFill>
          </a:ln>
        </p:spPr>
      </p:pic>
    </p:spTree>
    <p:extLst>
      <p:ext uri="{BB962C8B-B14F-4D97-AF65-F5344CB8AC3E}">
        <p14:creationId xmlns:p14="http://schemas.microsoft.com/office/powerpoint/2010/main" val="661891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C86E0F-F39F-4CC1-88C2-C24B5F595AFF}"/>
              </a:ext>
            </a:extLst>
          </p:cNvPr>
          <p:cNvSpPr>
            <a:spLocks noGrp="1"/>
          </p:cNvSpPr>
          <p:nvPr>
            <p:ph type="title"/>
          </p:nvPr>
        </p:nvSpPr>
        <p:spPr/>
        <p:txBody>
          <a:bodyPr/>
          <a:lstStyle/>
          <a:p>
            <a:r>
              <a:rPr lang="en-US" sz="4400" dirty="0">
                <a:solidFill>
                  <a:srgbClr val="0070C0"/>
                </a:solidFill>
              </a:rPr>
              <a:t>Post</a:t>
            </a:r>
            <a:r>
              <a:rPr lang="cs-CZ" sz="4400" dirty="0">
                <a:solidFill>
                  <a:srgbClr val="0070C0"/>
                </a:solidFill>
              </a:rPr>
              <a:t> </a:t>
            </a:r>
            <a:r>
              <a:rPr lang="cs-CZ" sz="4400" dirty="0" err="1">
                <a:solidFill>
                  <a:srgbClr val="0070C0"/>
                </a:solidFill>
              </a:rPr>
              <a:t>inventory</a:t>
            </a:r>
            <a:r>
              <a:rPr lang="en-US" sz="4400" dirty="0">
                <a:solidFill>
                  <a:srgbClr val="0070C0"/>
                </a:solidFill>
              </a:rPr>
              <a:t> costs to general ledger </a:t>
            </a:r>
            <a:endParaRPr lang="cs-CZ" dirty="0"/>
          </a:p>
        </p:txBody>
      </p:sp>
      <p:pic>
        <p:nvPicPr>
          <p:cNvPr id="5" name="Obrázek 4">
            <a:extLst>
              <a:ext uri="{FF2B5EF4-FFF2-40B4-BE49-F238E27FC236}">
                <a16:creationId xmlns:a16="http://schemas.microsoft.com/office/drawing/2014/main" id="{F8FFA6E9-A699-470B-AAA8-EFD5D2113067}"/>
              </a:ext>
            </a:extLst>
          </p:cNvPr>
          <p:cNvPicPr>
            <a:picLocks noChangeAspect="1"/>
          </p:cNvPicPr>
          <p:nvPr/>
        </p:nvPicPr>
        <p:blipFill>
          <a:blip r:embed="rId2"/>
          <a:stretch>
            <a:fillRect/>
          </a:stretch>
        </p:blipFill>
        <p:spPr>
          <a:xfrm>
            <a:off x="923512" y="1429434"/>
            <a:ext cx="3177971" cy="1990449"/>
          </a:xfrm>
          <a:prstGeom prst="rect">
            <a:avLst/>
          </a:prstGeom>
          <a:ln>
            <a:solidFill>
              <a:schemeClr val="accent1"/>
            </a:solidFill>
          </a:ln>
        </p:spPr>
      </p:pic>
      <p:pic>
        <p:nvPicPr>
          <p:cNvPr id="7" name="Obrázek 6">
            <a:extLst>
              <a:ext uri="{FF2B5EF4-FFF2-40B4-BE49-F238E27FC236}">
                <a16:creationId xmlns:a16="http://schemas.microsoft.com/office/drawing/2014/main" id="{59BA8AFB-A10E-4380-B07C-F6026AE6BB34}"/>
              </a:ext>
            </a:extLst>
          </p:cNvPr>
          <p:cNvPicPr>
            <a:picLocks noChangeAspect="1"/>
          </p:cNvPicPr>
          <p:nvPr/>
        </p:nvPicPr>
        <p:blipFill>
          <a:blip r:embed="rId3"/>
          <a:stretch>
            <a:fillRect/>
          </a:stretch>
        </p:blipFill>
        <p:spPr>
          <a:xfrm>
            <a:off x="4424897" y="1364810"/>
            <a:ext cx="6342857" cy="2380952"/>
          </a:xfrm>
          <a:prstGeom prst="rect">
            <a:avLst/>
          </a:prstGeom>
          <a:ln>
            <a:solidFill>
              <a:schemeClr val="accent1"/>
            </a:solidFill>
          </a:ln>
        </p:spPr>
      </p:pic>
      <p:pic>
        <p:nvPicPr>
          <p:cNvPr id="9" name="Obrázek 8">
            <a:extLst>
              <a:ext uri="{FF2B5EF4-FFF2-40B4-BE49-F238E27FC236}">
                <a16:creationId xmlns:a16="http://schemas.microsoft.com/office/drawing/2014/main" id="{DEAB7D0F-B605-4EB1-B678-0A80ABCABEE9}"/>
              </a:ext>
            </a:extLst>
          </p:cNvPr>
          <p:cNvPicPr>
            <a:picLocks noChangeAspect="1"/>
          </p:cNvPicPr>
          <p:nvPr/>
        </p:nvPicPr>
        <p:blipFill>
          <a:blip r:embed="rId4"/>
          <a:stretch>
            <a:fillRect/>
          </a:stretch>
        </p:blipFill>
        <p:spPr>
          <a:xfrm>
            <a:off x="628600" y="4352763"/>
            <a:ext cx="10141258" cy="1831060"/>
          </a:xfrm>
          <a:prstGeom prst="rect">
            <a:avLst/>
          </a:prstGeom>
          <a:ln>
            <a:solidFill>
              <a:schemeClr val="accent1"/>
            </a:solidFill>
          </a:ln>
        </p:spPr>
      </p:pic>
    </p:spTree>
    <p:extLst>
      <p:ext uri="{BB962C8B-B14F-4D97-AF65-F5344CB8AC3E}">
        <p14:creationId xmlns:p14="http://schemas.microsoft.com/office/powerpoint/2010/main" val="338966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B213C79-C9E9-457B-B10D-F6C77166760D}"/>
              </a:ext>
            </a:extLst>
          </p:cNvPr>
          <p:cNvPicPr>
            <a:picLocks noChangeAspect="1"/>
          </p:cNvPicPr>
          <p:nvPr/>
        </p:nvPicPr>
        <p:blipFill>
          <a:blip r:embed="rId2"/>
          <a:stretch>
            <a:fillRect/>
          </a:stretch>
        </p:blipFill>
        <p:spPr>
          <a:xfrm>
            <a:off x="3651733" y="1801982"/>
            <a:ext cx="5088005" cy="2858812"/>
          </a:xfrm>
          <a:prstGeom prst="rect">
            <a:avLst/>
          </a:prstGeom>
        </p:spPr>
      </p:pic>
    </p:spTree>
    <p:extLst>
      <p:ext uri="{BB962C8B-B14F-4D97-AF65-F5344CB8AC3E}">
        <p14:creationId xmlns:p14="http://schemas.microsoft.com/office/powerpoint/2010/main" val="128219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A4ED26-EF6B-4BFE-BBA1-FC206EE91B2B}"/>
              </a:ext>
            </a:extLst>
          </p:cNvPr>
          <p:cNvSpPr>
            <a:spLocks noGrp="1"/>
          </p:cNvSpPr>
          <p:nvPr>
            <p:ph type="title"/>
          </p:nvPr>
        </p:nvSpPr>
        <p:spPr/>
        <p:txBody>
          <a:bodyPr>
            <a:normAutofit/>
          </a:bodyPr>
          <a:lstStyle/>
          <a:p>
            <a:r>
              <a:rPr lang="cs-CZ" sz="3600" dirty="0">
                <a:solidFill>
                  <a:srgbClr val="0070C0"/>
                </a:solidFill>
              </a:rPr>
              <a:t>List </a:t>
            </a:r>
            <a:r>
              <a:rPr lang="cs-CZ" sz="3600" dirty="0" err="1">
                <a:solidFill>
                  <a:srgbClr val="0070C0"/>
                </a:solidFill>
              </a:rPr>
              <a:t>of</a:t>
            </a:r>
            <a:r>
              <a:rPr lang="cs-CZ" sz="3600" dirty="0">
                <a:solidFill>
                  <a:srgbClr val="0070C0"/>
                </a:solidFill>
              </a:rPr>
              <a:t> </a:t>
            </a:r>
            <a:r>
              <a:rPr lang="cs-CZ" sz="3600" dirty="0" err="1">
                <a:solidFill>
                  <a:srgbClr val="0070C0"/>
                </a:solidFill>
              </a:rPr>
              <a:t>items</a:t>
            </a:r>
            <a:endParaRPr lang="cs-CZ" sz="3600" dirty="0">
              <a:solidFill>
                <a:srgbClr val="0070C0"/>
              </a:solidFill>
            </a:endParaRPr>
          </a:p>
        </p:txBody>
      </p:sp>
      <p:pic>
        <p:nvPicPr>
          <p:cNvPr id="5" name="Obrázek 4">
            <a:extLst>
              <a:ext uri="{FF2B5EF4-FFF2-40B4-BE49-F238E27FC236}">
                <a16:creationId xmlns:a16="http://schemas.microsoft.com/office/drawing/2014/main" id="{E1A00E51-36D6-42F1-BE93-99971CFD3FA7}"/>
              </a:ext>
            </a:extLst>
          </p:cNvPr>
          <p:cNvPicPr>
            <a:picLocks noChangeAspect="1"/>
          </p:cNvPicPr>
          <p:nvPr/>
        </p:nvPicPr>
        <p:blipFill>
          <a:blip r:embed="rId2"/>
          <a:stretch>
            <a:fillRect/>
          </a:stretch>
        </p:blipFill>
        <p:spPr>
          <a:xfrm>
            <a:off x="838200" y="1897473"/>
            <a:ext cx="9865549" cy="3541760"/>
          </a:xfrm>
          <a:prstGeom prst="rect">
            <a:avLst/>
          </a:prstGeom>
          <a:ln>
            <a:solidFill>
              <a:schemeClr val="accent1"/>
            </a:solidFill>
          </a:ln>
        </p:spPr>
      </p:pic>
    </p:spTree>
    <p:extLst>
      <p:ext uri="{BB962C8B-B14F-4D97-AF65-F5344CB8AC3E}">
        <p14:creationId xmlns:p14="http://schemas.microsoft.com/office/powerpoint/2010/main" val="318228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88BBEF-37C9-4743-9D2A-13D47149D9E4}"/>
              </a:ext>
            </a:extLst>
          </p:cNvPr>
          <p:cNvSpPr>
            <a:spLocks noGrp="1"/>
          </p:cNvSpPr>
          <p:nvPr>
            <p:ph type="title"/>
          </p:nvPr>
        </p:nvSpPr>
        <p:spPr/>
        <p:txBody>
          <a:bodyPr>
            <a:normAutofit/>
          </a:bodyPr>
          <a:lstStyle/>
          <a:p>
            <a:r>
              <a:rPr lang="cs-CZ" sz="3600" dirty="0" err="1">
                <a:solidFill>
                  <a:srgbClr val="0070C0"/>
                </a:solidFill>
              </a:rPr>
              <a:t>Template</a:t>
            </a:r>
            <a:r>
              <a:rPr lang="cs-CZ" sz="3600" dirty="0">
                <a:solidFill>
                  <a:srgbClr val="0070C0"/>
                </a:solidFill>
              </a:rPr>
              <a:t> </a:t>
            </a:r>
            <a:r>
              <a:rPr lang="cs-CZ" sz="3600" dirty="0" err="1">
                <a:solidFill>
                  <a:srgbClr val="0070C0"/>
                </a:solidFill>
              </a:rPr>
              <a:t>creation</a:t>
            </a:r>
            <a:r>
              <a:rPr lang="cs-CZ" sz="3600" dirty="0">
                <a:solidFill>
                  <a:srgbClr val="0070C0"/>
                </a:solidFill>
              </a:rPr>
              <a:t> I.</a:t>
            </a:r>
          </a:p>
        </p:txBody>
      </p:sp>
      <p:pic>
        <p:nvPicPr>
          <p:cNvPr id="5" name="Obrázek 4">
            <a:extLst>
              <a:ext uri="{FF2B5EF4-FFF2-40B4-BE49-F238E27FC236}">
                <a16:creationId xmlns:a16="http://schemas.microsoft.com/office/drawing/2014/main" id="{4EB034E2-A39B-477A-83D3-23780BD0AE7B}"/>
              </a:ext>
            </a:extLst>
          </p:cNvPr>
          <p:cNvPicPr>
            <a:picLocks noChangeAspect="1"/>
          </p:cNvPicPr>
          <p:nvPr/>
        </p:nvPicPr>
        <p:blipFill>
          <a:blip r:embed="rId2"/>
          <a:stretch>
            <a:fillRect/>
          </a:stretch>
        </p:blipFill>
        <p:spPr>
          <a:xfrm>
            <a:off x="918883" y="1456806"/>
            <a:ext cx="5051612" cy="1559238"/>
          </a:xfrm>
          <a:prstGeom prst="rect">
            <a:avLst/>
          </a:prstGeom>
          <a:ln>
            <a:solidFill>
              <a:schemeClr val="accent1"/>
            </a:solidFill>
          </a:ln>
        </p:spPr>
      </p:pic>
      <p:pic>
        <p:nvPicPr>
          <p:cNvPr id="7" name="Obrázek 6">
            <a:extLst>
              <a:ext uri="{FF2B5EF4-FFF2-40B4-BE49-F238E27FC236}">
                <a16:creationId xmlns:a16="http://schemas.microsoft.com/office/drawing/2014/main" id="{934FA00C-DCE3-4052-A885-6E046FC459CE}"/>
              </a:ext>
            </a:extLst>
          </p:cNvPr>
          <p:cNvPicPr>
            <a:picLocks noChangeAspect="1"/>
          </p:cNvPicPr>
          <p:nvPr/>
        </p:nvPicPr>
        <p:blipFill>
          <a:blip r:embed="rId3"/>
          <a:stretch>
            <a:fillRect/>
          </a:stretch>
        </p:blipFill>
        <p:spPr>
          <a:xfrm>
            <a:off x="6390344" y="1371599"/>
            <a:ext cx="4334230" cy="4787153"/>
          </a:xfrm>
          <a:prstGeom prst="rect">
            <a:avLst/>
          </a:prstGeom>
          <a:ln>
            <a:solidFill>
              <a:schemeClr val="accent1"/>
            </a:solidFill>
          </a:ln>
        </p:spPr>
      </p:pic>
      <p:sp>
        <p:nvSpPr>
          <p:cNvPr id="6" name="TextovéPole 5">
            <a:extLst>
              <a:ext uri="{FF2B5EF4-FFF2-40B4-BE49-F238E27FC236}">
                <a16:creationId xmlns:a16="http://schemas.microsoft.com/office/drawing/2014/main" id="{0C06856C-28E0-458E-87AD-357DEB4C8603}"/>
              </a:ext>
            </a:extLst>
          </p:cNvPr>
          <p:cNvSpPr txBox="1"/>
          <p:nvPr/>
        </p:nvSpPr>
        <p:spPr>
          <a:xfrm>
            <a:off x="838200" y="3184395"/>
            <a:ext cx="6096000" cy="923330"/>
          </a:xfrm>
          <a:prstGeom prst="rect">
            <a:avLst/>
          </a:prstGeom>
          <a:noFill/>
        </p:spPr>
        <p:txBody>
          <a:bodyPr wrap="square">
            <a:spAutoFit/>
          </a:bodyPr>
          <a:lstStyle/>
          <a:p>
            <a:r>
              <a:rPr lang="cs-CZ" dirty="0" err="1">
                <a:solidFill>
                  <a:srgbClr val="0070C0"/>
                </a:solidFill>
              </a:rPr>
              <a:t>Here</a:t>
            </a:r>
            <a:r>
              <a:rPr lang="cs-CZ" dirty="0">
                <a:solidFill>
                  <a:srgbClr val="0070C0"/>
                </a:solidFill>
              </a:rPr>
              <a:t> </a:t>
            </a:r>
            <a:r>
              <a:rPr lang="cs-CZ" dirty="0" err="1">
                <a:solidFill>
                  <a:srgbClr val="0070C0"/>
                </a:solidFill>
              </a:rPr>
              <a:t>you</a:t>
            </a:r>
            <a:r>
              <a:rPr lang="cs-CZ" dirty="0">
                <a:solidFill>
                  <a:srgbClr val="0070C0"/>
                </a:solidFill>
              </a:rPr>
              <a:t> </a:t>
            </a:r>
            <a:r>
              <a:rPr lang="cs-CZ" dirty="0" err="1">
                <a:solidFill>
                  <a:srgbClr val="0070C0"/>
                </a:solidFill>
              </a:rPr>
              <a:t>need</a:t>
            </a:r>
            <a:r>
              <a:rPr lang="cs-CZ" dirty="0">
                <a:solidFill>
                  <a:srgbClr val="0070C0"/>
                </a:solidFill>
              </a:rPr>
              <a:t> to </a:t>
            </a:r>
            <a:r>
              <a:rPr lang="cs-CZ" dirty="0" err="1">
                <a:solidFill>
                  <a:srgbClr val="0070C0"/>
                </a:solidFill>
              </a:rPr>
              <a:t>create</a:t>
            </a:r>
            <a:r>
              <a:rPr lang="cs-CZ" dirty="0">
                <a:solidFill>
                  <a:srgbClr val="0070C0"/>
                </a:solidFill>
              </a:rPr>
              <a:t> a </a:t>
            </a:r>
            <a:r>
              <a:rPr lang="cs-CZ" dirty="0" err="1">
                <a:solidFill>
                  <a:srgbClr val="0070C0"/>
                </a:solidFill>
              </a:rPr>
              <a:t>new</a:t>
            </a:r>
            <a:r>
              <a:rPr lang="cs-CZ" dirty="0">
                <a:solidFill>
                  <a:srgbClr val="0070C0"/>
                </a:solidFill>
              </a:rPr>
              <a:t> </a:t>
            </a:r>
            <a:r>
              <a:rPr lang="cs-CZ" dirty="0" err="1">
                <a:solidFill>
                  <a:srgbClr val="0070C0"/>
                </a:solidFill>
              </a:rPr>
              <a:t>number</a:t>
            </a:r>
            <a:r>
              <a:rPr lang="cs-CZ" dirty="0">
                <a:solidFill>
                  <a:srgbClr val="0070C0"/>
                </a:solidFill>
              </a:rPr>
              <a:t> </a:t>
            </a:r>
            <a:r>
              <a:rPr lang="cs-CZ" dirty="0" err="1">
                <a:solidFill>
                  <a:srgbClr val="0070C0"/>
                </a:solidFill>
              </a:rPr>
              <a:t>series</a:t>
            </a:r>
            <a:r>
              <a:rPr lang="cs-CZ" dirty="0">
                <a:solidFill>
                  <a:srgbClr val="0070C0"/>
                </a:solidFill>
              </a:rPr>
              <a:t>,</a:t>
            </a:r>
          </a:p>
          <a:p>
            <a:r>
              <a:rPr lang="cs-CZ" dirty="0" err="1">
                <a:solidFill>
                  <a:srgbClr val="0070C0"/>
                </a:solidFill>
              </a:rPr>
              <a:t>that</a:t>
            </a:r>
            <a:r>
              <a:rPr lang="cs-CZ" dirty="0">
                <a:solidFill>
                  <a:srgbClr val="0070C0"/>
                </a:solidFill>
              </a:rPr>
              <a:t> </a:t>
            </a:r>
            <a:r>
              <a:rPr lang="cs-CZ" dirty="0" err="1">
                <a:solidFill>
                  <a:srgbClr val="0070C0"/>
                </a:solidFill>
              </a:rPr>
              <a:t>will</a:t>
            </a:r>
            <a:r>
              <a:rPr lang="cs-CZ" dirty="0">
                <a:solidFill>
                  <a:srgbClr val="0070C0"/>
                </a:solidFill>
              </a:rPr>
              <a:t> </a:t>
            </a:r>
            <a:r>
              <a:rPr lang="cs-CZ" dirty="0" err="1">
                <a:solidFill>
                  <a:srgbClr val="0070C0"/>
                </a:solidFill>
              </a:rPr>
              <a:t>allow</a:t>
            </a:r>
            <a:r>
              <a:rPr lang="cs-CZ" dirty="0">
                <a:solidFill>
                  <a:srgbClr val="0070C0"/>
                </a:solidFill>
              </a:rPr>
              <a:t> </a:t>
            </a:r>
            <a:r>
              <a:rPr lang="cs-CZ" dirty="0" err="1">
                <a:solidFill>
                  <a:srgbClr val="0070C0"/>
                </a:solidFill>
              </a:rPr>
              <a:t>you</a:t>
            </a:r>
            <a:r>
              <a:rPr lang="cs-CZ" dirty="0">
                <a:solidFill>
                  <a:srgbClr val="0070C0"/>
                </a:solidFill>
              </a:rPr>
              <a:t> to </a:t>
            </a:r>
            <a:r>
              <a:rPr lang="cs-CZ" dirty="0" err="1">
                <a:solidFill>
                  <a:srgbClr val="0070C0"/>
                </a:solidFill>
              </a:rPr>
              <a:t>number</a:t>
            </a:r>
            <a:r>
              <a:rPr lang="cs-CZ" dirty="0">
                <a:solidFill>
                  <a:srgbClr val="0070C0"/>
                </a:solidFill>
              </a:rPr>
              <a:t> </a:t>
            </a:r>
            <a:r>
              <a:rPr lang="cs-CZ" dirty="0" err="1">
                <a:solidFill>
                  <a:srgbClr val="0070C0"/>
                </a:solidFill>
              </a:rPr>
              <a:t>the</a:t>
            </a:r>
            <a:r>
              <a:rPr lang="cs-CZ" dirty="0">
                <a:solidFill>
                  <a:srgbClr val="0070C0"/>
                </a:solidFill>
              </a:rPr>
              <a:t> </a:t>
            </a:r>
            <a:r>
              <a:rPr lang="cs-CZ" dirty="0" err="1">
                <a:solidFill>
                  <a:srgbClr val="0070C0"/>
                </a:solidFill>
              </a:rPr>
              <a:t>items</a:t>
            </a:r>
            <a:r>
              <a:rPr lang="cs-CZ" dirty="0">
                <a:solidFill>
                  <a:srgbClr val="0070C0"/>
                </a:solidFill>
              </a:rPr>
              <a:t> </a:t>
            </a:r>
            <a:r>
              <a:rPr lang="cs-CZ" dirty="0" err="1">
                <a:solidFill>
                  <a:srgbClr val="0070C0"/>
                </a:solidFill>
              </a:rPr>
              <a:t>created</a:t>
            </a:r>
            <a:endParaRPr lang="cs-CZ" dirty="0">
              <a:solidFill>
                <a:srgbClr val="0070C0"/>
              </a:solidFill>
            </a:endParaRPr>
          </a:p>
          <a:p>
            <a:r>
              <a:rPr lang="cs-CZ" dirty="0" err="1">
                <a:solidFill>
                  <a:srgbClr val="0070C0"/>
                </a:solidFill>
              </a:rPr>
              <a:t>according</a:t>
            </a:r>
            <a:r>
              <a:rPr lang="cs-CZ" dirty="0">
                <a:solidFill>
                  <a:srgbClr val="0070C0"/>
                </a:solidFill>
              </a:rPr>
              <a:t> to </a:t>
            </a:r>
            <a:r>
              <a:rPr lang="cs-CZ" dirty="0" err="1">
                <a:solidFill>
                  <a:srgbClr val="0070C0"/>
                </a:solidFill>
              </a:rPr>
              <a:t>this</a:t>
            </a:r>
            <a:r>
              <a:rPr lang="cs-CZ" dirty="0">
                <a:solidFill>
                  <a:srgbClr val="0070C0"/>
                </a:solidFill>
              </a:rPr>
              <a:t> </a:t>
            </a:r>
            <a:r>
              <a:rPr lang="cs-CZ" dirty="0" err="1">
                <a:solidFill>
                  <a:srgbClr val="0070C0"/>
                </a:solidFill>
              </a:rPr>
              <a:t>template</a:t>
            </a:r>
            <a:endParaRPr lang="cs-CZ" dirty="0">
              <a:solidFill>
                <a:srgbClr val="0070C0"/>
              </a:solidFill>
            </a:endParaRPr>
          </a:p>
        </p:txBody>
      </p:sp>
    </p:spTree>
    <p:extLst>
      <p:ext uri="{BB962C8B-B14F-4D97-AF65-F5344CB8AC3E}">
        <p14:creationId xmlns:p14="http://schemas.microsoft.com/office/powerpoint/2010/main" val="493431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36C551-B525-46DD-AF01-DDDCB6C5615E}"/>
              </a:ext>
            </a:extLst>
          </p:cNvPr>
          <p:cNvSpPr>
            <a:spLocks noGrp="1"/>
          </p:cNvSpPr>
          <p:nvPr>
            <p:ph type="title"/>
          </p:nvPr>
        </p:nvSpPr>
        <p:spPr/>
        <p:txBody>
          <a:bodyPr>
            <a:normAutofit/>
          </a:bodyPr>
          <a:lstStyle/>
          <a:p>
            <a:r>
              <a:rPr lang="cs-CZ" sz="3600" dirty="0" err="1">
                <a:solidFill>
                  <a:srgbClr val="0070C0"/>
                </a:solidFill>
              </a:rPr>
              <a:t>Number</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series</a:t>
            </a:r>
            <a:r>
              <a:rPr lang="cs-CZ" sz="3600" dirty="0">
                <a:solidFill>
                  <a:srgbClr val="0070C0"/>
                </a:solidFill>
              </a:rPr>
              <a:t> </a:t>
            </a:r>
            <a:r>
              <a:rPr lang="cs-CZ" sz="3600" dirty="0" err="1">
                <a:solidFill>
                  <a:srgbClr val="0070C0"/>
                </a:solidFill>
              </a:rPr>
              <a:t>creation</a:t>
            </a:r>
            <a:endParaRPr lang="cs-CZ" sz="3600" dirty="0">
              <a:solidFill>
                <a:srgbClr val="0070C0"/>
              </a:solidFill>
            </a:endParaRPr>
          </a:p>
        </p:txBody>
      </p:sp>
      <p:pic>
        <p:nvPicPr>
          <p:cNvPr id="5" name="Obrázek 4">
            <a:extLst>
              <a:ext uri="{FF2B5EF4-FFF2-40B4-BE49-F238E27FC236}">
                <a16:creationId xmlns:a16="http://schemas.microsoft.com/office/drawing/2014/main" id="{0EFDB1C8-6E54-4706-8958-CB935040DF1F}"/>
              </a:ext>
            </a:extLst>
          </p:cNvPr>
          <p:cNvPicPr>
            <a:picLocks noChangeAspect="1"/>
          </p:cNvPicPr>
          <p:nvPr/>
        </p:nvPicPr>
        <p:blipFill>
          <a:blip r:embed="rId2"/>
          <a:stretch>
            <a:fillRect/>
          </a:stretch>
        </p:blipFill>
        <p:spPr>
          <a:xfrm>
            <a:off x="922963" y="1486197"/>
            <a:ext cx="3847619" cy="1790476"/>
          </a:xfrm>
          <a:prstGeom prst="rect">
            <a:avLst/>
          </a:prstGeom>
          <a:ln>
            <a:solidFill>
              <a:schemeClr val="accent1"/>
            </a:solidFill>
          </a:ln>
        </p:spPr>
      </p:pic>
      <p:pic>
        <p:nvPicPr>
          <p:cNvPr id="7" name="Obrázek 6">
            <a:extLst>
              <a:ext uri="{FF2B5EF4-FFF2-40B4-BE49-F238E27FC236}">
                <a16:creationId xmlns:a16="http://schemas.microsoft.com/office/drawing/2014/main" id="{63751F1F-A206-4EC3-85D5-39E5E4C29DB9}"/>
              </a:ext>
            </a:extLst>
          </p:cNvPr>
          <p:cNvPicPr>
            <a:picLocks noChangeAspect="1"/>
          </p:cNvPicPr>
          <p:nvPr/>
        </p:nvPicPr>
        <p:blipFill>
          <a:blip r:embed="rId3"/>
          <a:stretch>
            <a:fillRect/>
          </a:stretch>
        </p:blipFill>
        <p:spPr>
          <a:xfrm>
            <a:off x="922963" y="3581328"/>
            <a:ext cx="5303244" cy="1634442"/>
          </a:xfrm>
          <a:prstGeom prst="rect">
            <a:avLst/>
          </a:prstGeom>
          <a:ln>
            <a:solidFill>
              <a:schemeClr val="accent1"/>
            </a:solidFill>
          </a:ln>
        </p:spPr>
      </p:pic>
      <p:cxnSp>
        <p:nvCxnSpPr>
          <p:cNvPr id="9" name="Přímá spojnice se šipkou 8">
            <a:extLst>
              <a:ext uri="{FF2B5EF4-FFF2-40B4-BE49-F238E27FC236}">
                <a16:creationId xmlns:a16="http://schemas.microsoft.com/office/drawing/2014/main" id="{CFA3BC28-7F93-408A-A606-A4FFBC6EF0AE}"/>
              </a:ext>
            </a:extLst>
          </p:cNvPr>
          <p:cNvCxnSpPr>
            <a:stCxn id="5" idx="2"/>
          </p:cNvCxnSpPr>
          <p:nvPr/>
        </p:nvCxnSpPr>
        <p:spPr>
          <a:xfrm flipH="1">
            <a:off x="2846772" y="3276673"/>
            <a:ext cx="1" cy="304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37269E8F-7CBF-46F1-983D-4659274776A3}"/>
              </a:ext>
            </a:extLst>
          </p:cNvPr>
          <p:cNvPicPr>
            <a:picLocks noChangeAspect="1"/>
          </p:cNvPicPr>
          <p:nvPr/>
        </p:nvPicPr>
        <p:blipFill>
          <a:blip r:embed="rId4"/>
          <a:stretch>
            <a:fillRect/>
          </a:stretch>
        </p:blipFill>
        <p:spPr>
          <a:xfrm>
            <a:off x="5484571" y="1486196"/>
            <a:ext cx="6247619" cy="1600000"/>
          </a:xfrm>
          <a:prstGeom prst="rect">
            <a:avLst/>
          </a:prstGeom>
          <a:ln>
            <a:solidFill>
              <a:schemeClr val="accent1"/>
            </a:solidFill>
          </a:ln>
        </p:spPr>
      </p:pic>
      <p:cxnSp>
        <p:nvCxnSpPr>
          <p:cNvPr id="13" name="Přímá spojnice se šipkou 12">
            <a:extLst>
              <a:ext uri="{FF2B5EF4-FFF2-40B4-BE49-F238E27FC236}">
                <a16:creationId xmlns:a16="http://schemas.microsoft.com/office/drawing/2014/main" id="{1919E66F-D39D-44ED-BFE4-F3F61283DDC7}"/>
              </a:ext>
            </a:extLst>
          </p:cNvPr>
          <p:cNvCxnSpPr/>
          <p:nvPr/>
        </p:nvCxnSpPr>
        <p:spPr>
          <a:xfrm flipV="1">
            <a:off x="5699464" y="3073893"/>
            <a:ext cx="0" cy="474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9E242DFC-5FB3-4E6F-9AB7-C76224B83836}"/>
              </a:ext>
            </a:extLst>
          </p:cNvPr>
          <p:cNvPicPr>
            <a:picLocks noChangeAspect="1"/>
          </p:cNvPicPr>
          <p:nvPr/>
        </p:nvPicPr>
        <p:blipFill>
          <a:blip r:embed="rId5"/>
          <a:stretch>
            <a:fillRect/>
          </a:stretch>
        </p:blipFill>
        <p:spPr>
          <a:xfrm>
            <a:off x="6358931" y="3581328"/>
            <a:ext cx="4498898" cy="854863"/>
          </a:xfrm>
          <a:prstGeom prst="rect">
            <a:avLst/>
          </a:prstGeom>
          <a:ln>
            <a:solidFill>
              <a:schemeClr val="accent1"/>
            </a:solidFill>
          </a:ln>
        </p:spPr>
      </p:pic>
      <p:cxnSp>
        <p:nvCxnSpPr>
          <p:cNvPr id="16" name="Přímá spojnice se šipkou 15">
            <a:extLst>
              <a:ext uri="{FF2B5EF4-FFF2-40B4-BE49-F238E27FC236}">
                <a16:creationId xmlns:a16="http://schemas.microsoft.com/office/drawing/2014/main" id="{BB832A5C-9225-462F-A310-3FC8DEC79D82}"/>
              </a:ext>
            </a:extLst>
          </p:cNvPr>
          <p:cNvCxnSpPr>
            <a:cxnSpLocks/>
          </p:cNvCxnSpPr>
          <p:nvPr/>
        </p:nvCxnSpPr>
        <p:spPr>
          <a:xfrm flipH="1">
            <a:off x="6985247" y="3073893"/>
            <a:ext cx="1" cy="507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2DB5744A-6133-47A3-9130-9D847C13B446}"/>
              </a:ext>
            </a:extLst>
          </p:cNvPr>
          <p:cNvSpPr txBox="1"/>
          <p:nvPr/>
        </p:nvSpPr>
        <p:spPr>
          <a:xfrm>
            <a:off x="922963" y="5324065"/>
            <a:ext cx="6096000" cy="773673"/>
          </a:xfrm>
          <a:prstGeom prst="rect">
            <a:avLst/>
          </a:prstGeom>
          <a:noFill/>
        </p:spPr>
        <p:txBody>
          <a:bodyPr wrap="square">
            <a:spAutoFit/>
          </a:bodyPr>
          <a:lstStyle/>
          <a:p>
            <a:pPr algn="ctr">
              <a:lnSpc>
                <a:spcPct val="107000"/>
              </a:lnSpc>
              <a:spcAft>
                <a:spcPts val="800"/>
              </a:spcAft>
            </a:pP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Here you first enter the series number and its name, the date of creation, in our case by selecting the code </a:t>
            </a:r>
            <a:r>
              <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t>
            </a: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which means today, and the initial string, which will be incremented by the selected increment for each newly created item.</a:t>
            </a:r>
          </a:p>
        </p:txBody>
      </p:sp>
      <p:cxnSp>
        <p:nvCxnSpPr>
          <p:cNvPr id="6" name="Přímá spojnice se šipkou 5">
            <a:extLst>
              <a:ext uri="{FF2B5EF4-FFF2-40B4-BE49-F238E27FC236}">
                <a16:creationId xmlns:a16="http://schemas.microsoft.com/office/drawing/2014/main" id="{7663CC9F-92C1-411F-807C-9D2194A3A9E2}"/>
              </a:ext>
            </a:extLst>
          </p:cNvPr>
          <p:cNvCxnSpPr/>
          <p:nvPr/>
        </p:nvCxnSpPr>
        <p:spPr>
          <a:xfrm flipV="1">
            <a:off x="9561250" y="4208016"/>
            <a:ext cx="932156" cy="1278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ovéPole 7">
            <a:extLst>
              <a:ext uri="{FF2B5EF4-FFF2-40B4-BE49-F238E27FC236}">
                <a16:creationId xmlns:a16="http://schemas.microsoft.com/office/drawing/2014/main" id="{0D5F3560-563D-4265-8112-8B640B6F969E}"/>
              </a:ext>
            </a:extLst>
          </p:cNvPr>
          <p:cNvSpPr txBox="1"/>
          <p:nvPr/>
        </p:nvSpPr>
        <p:spPr>
          <a:xfrm>
            <a:off x="7978498" y="5440790"/>
            <a:ext cx="3116431" cy="646331"/>
          </a:xfrm>
          <a:prstGeom prst="rect">
            <a:avLst/>
          </a:prstGeom>
          <a:noFill/>
        </p:spPr>
        <p:txBody>
          <a:bodyPr wrap="none" rtlCol="0">
            <a:spAutoFit/>
          </a:bodyPr>
          <a:lstStyle/>
          <a:p>
            <a:r>
              <a:rPr lang="en-US" dirty="0">
                <a:solidFill>
                  <a:srgbClr val="0070C0"/>
                </a:solidFill>
              </a:rPr>
              <a:t>You need to check this box </a:t>
            </a:r>
            <a:endParaRPr lang="cs-CZ" dirty="0">
              <a:solidFill>
                <a:srgbClr val="0070C0"/>
              </a:solidFill>
            </a:endParaRPr>
          </a:p>
          <a:p>
            <a:r>
              <a:rPr lang="en-US" dirty="0">
                <a:solidFill>
                  <a:srgbClr val="0070C0"/>
                </a:solidFill>
              </a:rPr>
              <a:t>with the name</a:t>
            </a:r>
            <a:r>
              <a:rPr lang="cs-CZ" dirty="0">
                <a:solidFill>
                  <a:srgbClr val="0070C0"/>
                </a:solidFill>
              </a:rPr>
              <a:t> </a:t>
            </a:r>
            <a:r>
              <a:rPr lang="cs-CZ" b="1" dirty="0">
                <a:solidFill>
                  <a:srgbClr val="0070C0"/>
                </a:solidFill>
              </a:rPr>
              <a:t>Default </a:t>
            </a:r>
            <a:r>
              <a:rPr lang="cs-CZ" b="1" dirty="0" err="1">
                <a:solidFill>
                  <a:srgbClr val="0070C0"/>
                </a:solidFill>
              </a:rPr>
              <a:t>Number</a:t>
            </a:r>
            <a:endParaRPr lang="cs-CZ" b="1" dirty="0">
              <a:solidFill>
                <a:srgbClr val="0070C0"/>
              </a:solidFill>
            </a:endParaRPr>
          </a:p>
        </p:txBody>
      </p:sp>
    </p:spTree>
    <p:extLst>
      <p:ext uri="{BB962C8B-B14F-4D97-AF65-F5344CB8AC3E}">
        <p14:creationId xmlns:p14="http://schemas.microsoft.com/office/powerpoint/2010/main" val="378668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15A7A1-D005-41CF-9787-9B0B953981F8}"/>
              </a:ext>
            </a:extLst>
          </p:cNvPr>
          <p:cNvSpPr>
            <a:spLocks noGrp="1"/>
          </p:cNvSpPr>
          <p:nvPr>
            <p:ph type="title"/>
          </p:nvPr>
        </p:nvSpPr>
        <p:spPr/>
        <p:txBody>
          <a:bodyPr/>
          <a:lstStyle/>
          <a:p>
            <a:r>
              <a:rPr lang="cs-CZ" dirty="0" err="1"/>
              <a:t>Item</a:t>
            </a:r>
            <a:r>
              <a:rPr lang="cs-CZ" dirty="0"/>
              <a:t> </a:t>
            </a:r>
            <a:r>
              <a:rPr lang="cs-CZ" dirty="0" err="1"/>
              <a:t>template</a:t>
            </a:r>
            <a:r>
              <a:rPr lang="cs-CZ" dirty="0"/>
              <a:t> </a:t>
            </a:r>
            <a:r>
              <a:rPr lang="cs-CZ" dirty="0" err="1"/>
              <a:t>ready</a:t>
            </a:r>
            <a:r>
              <a:rPr lang="cs-CZ" dirty="0"/>
              <a:t> </a:t>
            </a:r>
          </a:p>
        </p:txBody>
      </p:sp>
      <p:pic>
        <p:nvPicPr>
          <p:cNvPr id="5" name="Obrázek 4">
            <a:extLst>
              <a:ext uri="{FF2B5EF4-FFF2-40B4-BE49-F238E27FC236}">
                <a16:creationId xmlns:a16="http://schemas.microsoft.com/office/drawing/2014/main" id="{43820C1E-DB34-4A77-9E8E-BACB18EAC87B}"/>
              </a:ext>
            </a:extLst>
          </p:cNvPr>
          <p:cNvPicPr>
            <a:picLocks noChangeAspect="1"/>
          </p:cNvPicPr>
          <p:nvPr/>
        </p:nvPicPr>
        <p:blipFill>
          <a:blip r:embed="rId2"/>
          <a:stretch>
            <a:fillRect/>
          </a:stretch>
        </p:blipFill>
        <p:spPr>
          <a:xfrm>
            <a:off x="838200" y="1933355"/>
            <a:ext cx="6238095" cy="3133333"/>
          </a:xfrm>
          <a:prstGeom prst="rect">
            <a:avLst/>
          </a:prstGeom>
          <a:ln>
            <a:solidFill>
              <a:schemeClr val="accent1"/>
            </a:solidFill>
          </a:ln>
        </p:spPr>
      </p:pic>
      <p:sp>
        <p:nvSpPr>
          <p:cNvPr id="6" name="TextovéPole 5">
            <a:extLst>
              <a:ext uri="{FF2B5EF4-FFF2-40B4-BE49-F238E27FC236}">
                <a16:creationId xmlns:a16="http://schemas.microsoft.com/office/drawing/2014/main" id="{18806642-00AE-4C5C-8932-F9CF112AE101}"/>
              </a:ext>
            </a:extLst>
          </p:cNvPr>
          <p:cNvSpPr txBox="1"/>
          <p:nvPr/>
        </p:nvSpPr>
        <p:spPr>
          <a:xfrm>
            <a:off x="909987" y="5190762"/>
            <a:ext cx="6094520" cy="369332"/>
          </a:xfrm>
          <a:prstGeom prst="rect">
            <a:avLst/>
          </a:prstGeom>
          <a:noFill/>
        </p:spPr>
        <p:txBody>
          <a:bodyPr wrap="square">
            <a:spAutoFit/>
          </a:bodyPr>
          <a:lstStyle/>
          <a:p>
            <a:r>
              <a:rPr lang="cs-CZ" dirty="0" err="1">
                <a:solidFill>
                  <a:srgbClr val="0070C0"/>
                </a:solidFill>
              </a:rPr>
              <a:t>You</a:t>
            </a:r>
            <a:r>
              <a:rPr lang="cs-CZ" dirty="0">
                <a:solidFill>
                  <a:srgbClr val="0070C0"/>
                </a:solidFill>
              </a:rPr>
              <a:t> </a:t>
            </a:r>
            <a:r>
              <a:rPr lang="cs-CZ" dirty="0" err="1">
                <a:solidFill>
                  <a:srgbClr val="0070C0"/>
                </a:solidFill>
              </a:rPr>
              <a:t>can</a:t>
            </a:r>
            <a:r>
              <a:rPr lang="cs-CZ" dirty="0">
                <a:solidFill>
                  <a:srgbClr val="0070C0"/>
                </a:solidFill>
              </a:rPr>
              <a:t> </a:t>
            </a:r>
            <a:r>
              <a:rPr lang="cs-CZ" dirty="0" err="1">
                <a:solidFill>
                  <a:srgbClr val="0070C0"/>
                </a:solidFill>
              </a:rPr>
              <a:t>now</a:t>
            </a:r>
            <a:r>
              <a:rPr lang="cs-CZ" dirty="0">
                <a:solidFill>
                  <a:srgbClr val="0070C0"/>
                </a:solidFill>
              </a:rPr>
              <a:t> </a:t>
            </a:r>
            <a:r>
              <a:rPr lang="cs-CZ" dirty="0" err="1">
                <a:solidFill>
                  <a:srgbClr val="0070C0"/>
                </a:solidFill>
              </a:rPr>
              <a:t>create</a:t>
            </a:r>
            <a:r>
              <a:rPr lang="cs-CZ" dirty="0">
                <a:solidFill>
                  <a:srgbClr val="0070C0"/>
                </a:solidFill>
              </a:rPr>
              <a:t> </a:t>
            </a:r>
            <a:r>
              <a:rPr lang="cs-CZ" dirty="0" err="1">
                <a:solidFill>
                  <a:srgbClr val="0070C0"/>
                </a:solidFill>
              </a:rPr>
              <a:t>new</a:t>
            </a:r>
            <a:r>
              <a:rPr lang="cs-CZ" dirty="0">
                <a:solidFill>
                  <a:srgbClr val="0070C0"/>
                </a:solidFill>
              </a:rPr>
              <a:t> </a:t>
            </a:r>
            <a:r>
              <a:rPr lang="cs-CZ" dirty="0" err="1">
                <a:solidFill>
                  <a:srgbClr val="0070C0"/>
                </a:solidFill>
              </a:rPr>
              <a:t>items</a:t>
            </a:r>
            <a:endParaRPr lang="cs-CZ" dirty="0">
              <a:solidFill>
                <a:srgbClr val="0070C0"/>
              </a:solidFill>
            </a:endParaRPr>
          </a:p>
        </p:txBody>
      </p:sp>
    </p:spTree>
    <p:extLst>
      <p:ext uri="{BB962C8B-B14F-4D97-AF65-F5344CB8AC3E}">
        <p14:creationId xmlns:p14="http://schemas.microsoft.com/office/powerpoint/2010/main" val="260339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1F75E3-45D3-4A1A-AD48-7D496E91D4BD}"/>
              </a:ext>
            </a:extLst>
          </p:cNvPr>
          <p:cNvSpPr>
            <a:spLocks noGrp="1"/>
          </p:cNvSpPr>
          <p:nvPr>
            <p:ph type="title"/>
          </p:nvPr>
        </p:nvSpPr>
        <p:spPr/>
        <p:txBody>
          <a:bodyPr>
            <a:normAutofit/>
          </a:bodyPr>
          <a:lstStyle/>
          <a:p>
            <a:r>
              <a:rPr lang="cs-CZ" sz="3600" dirty="0">
                <a:solidFill>
                  <a:srgbClr val="0070C0"/>
                </a:solidFill>
              </a:rPr>
              <a:t>New </a:t>
            </a:r>
            <a:r>
              <a:rPr lang="cs-CZ" sz="3600" dirty="0" err="1">
                <a:solidFill>
                  <a:srgbClr val="0070C0"/>
                </a:solidFill>
              </a:rPr>
              <a:t>created</a:t>
            </a:r>
            <a:r>
              <a:rPr lang="cs-CZ" sz="3600" dirty="0">
                <a:solidFill>
                  <a:srgbClr val="0070C0"/>
                </a:solidFill>
              </a:rPr>
              <a:t> </a:t>
            </a:r>
            <a:r>
              <a:rPr lang="cs-CZ" sz="3600" dirty="0" err="1">
                <a:solidFill>
                  <a:srgbClr val="0070C0"/>
                </a:solidFill>
              </a:rPr>
              <a:t>item</a:t>
            </a:r>
            <a:r>
              <a:rPr lang="cs-CZ" sz="3600" dirty="0">
                <a:solidFill>
                  <a:srgbClr val="0070C0"/>
                </a:solidFill>
              </a:rPr>
              <a:t> </a:t>
            </a:r>
            <a:r>
              <a:rPr lang="cs-CZ" sz="3600" dirty="0" err="1">
                <a:solidFill>
                  <a:srgbClr val="0070C0"/>
                </a:solidFill>
              </a:rPr>
              <a:t>card</a:t>
            </a:r>
            <a:endParaRPr lang="cs-CZ" sz="3600" dirty="0">
              <a:solidFill>
                <a:srgbClr val="0070C0"/>
              </a:solidFill>
            </a:endParaRPr>
          </a:p>
        </p:txBody>
      </p:sp>
      <p:pic>
        <p:nvPicPr>
          <p:cNvPr id="5" name="Obrázek 4">
            <a:extLst>
              <a:ext uri="{FF2B5EF4-FFF2-40B4-BE49-F238E27FC236}">
                <a16:creationId xmlns:a16="http://schemas.microsoft.com/office/drawing/2014/main" id="{3B360C28-3019-4921-BEC7-53662545958A}"/>
              </a:ext>
            </a:extLst>
          </p:cNvPr>
          <p:cNvPicPr>
            <a:picLocks noChangeAspect="1"/>
          </p:cNvPicPr>
          <p:nvPr/>
        </p:nvPicPr>
        <p:blipFill>
          <a:blip r:embed="rId2"/>
          <a:stretch>
            <a:fillRect/>
          </a:stretch>
        </p:blipFill>
        <p:spPr>
          <a:xfrm>
            <a:off x="838200" y="1455487"/>
            <a:ext cx="10085294" cy="4853235"/>
          </a:xfrm>
          <a:prstGeom prst="rect">
            <a:avLst/>
          </a:prstGeom>
          <a:ln>
            <a:solidFill>
              <a:schemeClr val="accent1"/>
            </a:solidFill>
          </a:ln>
        </p:spPr>
      </p:pic>
    </p:spTree>
    <p:extLst>
      <p:ext uri="{BB962C8B-B14F-4D97-AF65-F5344CB8AC3E}">
        <p14:creationId xmlns:p14="http://schemas.microsoft.com/office/powerpoint/2010/main" val="61928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A10152-5303-4E0E-8CBC-2E21702E0DAC}"/>
              </a:ext>
            </a:extLst>
          </p:cNvPr>
          <p:cNvSpPr>
            <a:spLocks noGrp="1"/>
          </p:cNvSpPr>
          <p:nvPr>
            <p:ph type="title"/>
          </p:nvPr>
        </p:nvSpPr>
        <p:spPr/>
        <p:txBody>
          <a:bodyPr>
            <a:normAutofit/>
          </a:bodyPr>
          <a:lstStyle/>
          <a:p>
            <a:r>
              <a:rPr lang="cs-CZ" sz="3600" dirty="0" err="1">
                <a:solidFill>
                  <a:srgbClr val="0070C0"/>
                </a:solidFill>
              </a:rPr>
              <a:t>Value</a:t>
            </a:r>
            <a:r>
              <a:rPr lang="cs-CZ" sz="3600" dirty="0">
                <a:solidFill>
                  <a:srgbClr val="0070C0"/>
                </a:solidFill>
              </a:rPr>
              <a:t> </a:t>
            </a:r>
            <a:r>
              <a:rPr lang="cs-CZ" sz="3600" dirty="0" err="1">
                <a:solidFill>
                  <a:srgbClr val="0070C0"/>
                </a:solidFill>
              </a:rPr>
              <a:t>entries</a:t>
            </a:r>
            <a:r>
              <a:rPr lang="cs-CZ" sz="3600" dirty="0">
                <a:solidFill>
                  <a:srgbClr val="0070C0"/>
                </a:solidFill>
              </a:rPr>
              <a:t>- </a:t>
            </a:r>
            <a:r>
              <a:rPr lang="cs-CZ" sz="3600" dirty="0" err="1">
                <a:solidFill>
                  <a:srgbClr val="0070C0"/>
                </a:solidFill>
              </a:rPr>
              <a:t>explanantion</a:t>
            </a:r>
            <a:endParaRPr lang="cs-CZ" sz="3600" dirty="0">
              <a:solidFill>
                <a:srgbClr val="0070C0"/>
              </a:solidFill>
            </a:endParaRPr>
          </a:p>
        </p:txBody>
      </p:sp>
      <p:sp>
        <p:nvSpPr>
          <p:cNvPr id="3" name="Zástupný obsah 2">
            <a:extLst>
              <a:ext uri="{FF2B5EF4-FFF2-40B4-BE49-F238E27FC236}">
                <a16:creationId xmlns:a16="http://schemas.microsoft.com/office/drawing/2014/main" id="{9E1DC0FD-1DED-46EB-A53D-5B8A25DFB21A}"/>
              </a:ext>
            </a:extLst>
          </p:cNvPr>
          <p:cNvSpPr>
            <a:spLocks noGrp="1"/>
          </p:cNvSpPr>
          <p:nvPr>
            <p:ph idx="1"/>
          </p:nvPr>
        </p:nvSpPr>
        <p:spPr>
          <a:xfrm>
            <a:off x="838199" y="1825625"/>
            <a:ext cx="10702771" cy="4351338"/>
          </a:xfrm>
        </p:spPr>
        <p:txBody>
          <a:bodyPr>
            <a:normAutofit/>
          </a:bodyPr>
          <a:lstStyle/>
          <a:p>
            <a:r>
              <a:rPr lang="en-US" sz="1600" b="0" i="0" dirty="0">
                <a:solidFill>
                  <a:srgbClr val="0070C0"/>
                </a:solidFill>
                <a:effectLst/>
                <a:latin typeface="Segoe UI" panose="020B0502040204020203" pitchFamily="34" charset="0"/>
              </a:rPr>
              <a:t>Each inventory transaction, such as a </a:t>
            </a:r>
            <a:r>
              <a:rPr lang="en-US" sz="1600" b="1" i="0" dirty="0">
                <a:solidFill>
                  <a:srgbClr val="0070C0"/>
                </a:solidFill>
                <a:effectLst/>
                <a:latin typeface="Segoe UI" panose="020B0502040204020203" pitchFamily="34" charset="0"/>
              </a:rPr>
              <a:t>purchase receipt </a:t>
            </a:r>
            <a:r>
              <a:rPr lang="en-US" sz="1600" b="0" i="0" dirty="0">
                <a:solidFill>
                  <a:srgbClr val="0070C0"/>
                </a:solidFill>
                <a:effectLst/>
                <a:latin typeface="Segoe UI" panose="020B0502040204020203" pitchFamily="34" charset="0"/>
              </a:rPr>
              <a:t>or a </a:t>
            </a:r>
            <a:r>
              <a:rPr lang="en-US" sz="1600" b="1" i="0" dirty="0">
                <a:solidFill>
                  <a:srgbClr val="0070C0"/>
                </a:solidFill>
                <a:effectLst/>
                <a:latin typeface="Segoe UI" panose="020B0502040204020203" pitchFamily="34" charset="0"/>
              </a:rPr>
              <a:t>sales shipment</a:t>
            </a:r>
            <a:r>
              <a:rPr lang="en-US" sz="1600" b="0" i="0" dirty="0">
                <a:solidFill>
                  <a:srgbClr val="0070C0"/>
                </a:solidFill>
                <a:effectLst/>
                <a:latin typeface="Segoe UI" panose="020B0502040204020203" pitchFamily="34" charset="0"/>
              </a:rPr>
              <a:t>, posts two entries of different type</a:t>
            </a:r>
            <a:r>
              <a:rPr lang="cs-CZ" sz="1600" b="0" i="0" dirty="0">
                <a:solidFill>
                  <a:srgbClr val="0070C0"/>
                </a:solidFill>
                <a:effectLst/>
                <a:latin typeface="Segoe UI" panose="020B0502040204020203" pitchFamily="34" charset="0"/>
              </a:rPr>
              <a:t>s</a:t>
            </a:r>
          </a:p>
          <a:p>
            <a:pPr lvl="1"/>
            <a:r>
              <a:rPr lang="cs-CZ" sz="1200" b="1" i="0" dirty="0">
                <a:solidFill>
                  <a:srgbClr val="7030A0"/>
                </a:solidFill>
                <a:effectLst/>
                <a:latin typeface="Segoe UI" panose="020B0502040204020203" pitchFamily="34" charset="0"/>
              </a:rPr>
              <a:t>QUANTITY</a:t>
            </a:r>
          </a:p>
          <a:p>
            <a:pPr marL="457200" lvl="1" indent="0">
              <a:buNone/>
            </a:pPr>
            <a:r>
              <a:rPr lang="cs-CZ" sz="1050" b="0" i="0" dirty="0">
                <a:solidFill>
                  <a:srgbClr val="171717"/>
                </a:solidFill>
                <a:effectLst/>
                <a:latin typeface="Segoe UI" panose="020B0502040204020203" pitchFamily="34" charset="0"/>
              </a:rPr>
              <a:t>	</a:t>
            </a:r>
            <a:r>
              <a:rPr lang="en-US" sz="1050" b="0" i="0" dirty="0">
                <a:solidFill>
                  <a:srgbClr val="7030A0"/>
                </a:solidFill>
                <a:effectLst/>
                <a:latin typeface="Segoe UI" panose="020B0502040204020203" pitchFamily="34" charset="0"/>
              </a:rPr>
              <a:t>Reflects the change of quantity in inventory. This information is stored in item ledger entries.</a:t>
            </a:r>
            <a:br>
              <a:rPr lang="en-US" sz="1050" dirty="0">
                <a:solidFill>
                  <a:srgbClr val="7030A0"/>
                </a:solidFill>
              </a:rPr>
            </a:br>
            <a:br>
              <a:rPr lang="en-US" sz="1050" dirty="0">
                <a:solidFill>
                  <a:srgbClr val="7030A0"/>
                </a:solidFill>
              </a:rPr>
            </a:br>
            <a:r>
              <a:rPr lang="cs-CZ" sz="1050" dirty="0">
                <a:solidFill>
                  <a:srgbClr val="7030A0"/>
                </a:solidFill>
              </a:rPr>
              <a:t>	</a:t>
            </a:r>
            <a:r>
              <a:rPr lang="en-US" sz="1050" b="0" i="0" dirty="0">
                <a:solidFill>
                  <a:srgbClr val="7030A0"/>
                </a:solidFill>
                <a:effectLst/>
                <a:latin typeface="Segoe UI" panose="020B0502040204020203" pitchFamily="34" charset="0"/>
              </a:rPr>
              <a:t>Accompanied by item application entries.</a:t>
            </a:r>
            <a:endParaRPr lang="cs-CZ" sz="1050" b="0" i="0" dirty="0">
              <a:solidFill>
                <a:srgbClr val="7030A0"/>
              </a:solidFill>
              <a:effectLst/>
              <a:latin typeface="Segoe UI" panose="020B0502040204020203" pitchFamily="34" charset="0"/>
            </a:endParaRPr>
          </a:p>
          <a:p>
            <a:pPr marL="457200" lvl="1" indent="0">
              <a:buNone/>
            </a:pPr>
            <a:endParaRPr lang="cs-CZ" sz="1050" dirty="0">
              <a:solidFill>
                <a:srgbClr val="7030A0"/>
              </a:solidFill>
              <a:latin typeface="Segoe UI" panose="020B0502040204020203" pitchFamily="34" charset="0"/>
            </a:endParaRPr>
          </a:p>
          <a:p>
            <a:pPr marL="457200" lvl="1" indent="0">
              <a:buNone/>
            </a:pPr>
            <a:endParaRPr lang="cs-CZ" sz="1050" b="0" i="0" dirty="0">
              <a:solidFill>
                <a:srgbClr val="7030A0"/>
              </a:solidFill>
              <a:effectLst/>
              <a:latin typeface="Segoe UI" panose="020B0502040204020203" pitchFamily="34" charset="0"/>
            </a:endParaRPr>
          </a:p>
          <a:p>
            <a:pPr marL="457200" lvl="1" indent="0">
              <a:buNone/>
            </a:pPr>
            <a:endParaRPr lang="cs-CZ" sz="1050" dirty="0">
              <a:solidFill>
                <a:srgbClr val="7030A0"/>
              </a:solidFill>
              <a:latin typeface="Segoe UI" panose="020B0502040204020203" pitchFamily="34" charset="0"/>
            </a:endParaRPr>
          </a:p>
          <a:p>
            <a:pPr marL="457200" lvl="1" indent="0">
              <a:buNone/>
            </a:pPr>
            <a:endParaRPr lang="cs-CZ" sz="1050" b="0" i="0" dirty="0">
              <a:solidFill>
                <a:srgbClr val="7030A0"/>
              </a:solidFill>
              <a:effectLst/>
              <a:latin typeface="Segoe UI" panose="020B0502040204020203" pitchFamily="34" charset="0"/>
            </a:endParaRPr>
          </a:p>
          <a:p>
            <a:pPr marL="457200" lvl="1" indent="0">
              <a:buNone/>
            </a:pPr>
            <a:endParaRPr lang="cs-CZ" sz="1050" dirty="0">
              <a:solidFill>
                <a:srgbClr val="7030A0"/>
              </a:solidFill>
              <a:latin typeface="Segoe UI" panose="020B0502040204020203" pitchFamily="34" charset="0"/>
            </a:endParaRPr>
          </a:p>
          <a:p>
            <a:pPr marL="457200" lvl="1" indent="0">
              <a:buNone/>
            </a:pPr>
            <a:endParaRPr lang="cs-CZ" sz="1050" b="0" i="0" dirty="0">
              <a:solidFill>
                <a:srgbClr val="7030A0"/>
              </a:solidFill>
              <a:effectLst/>
              <a:latin typeface="Segoe UI" panose="020B0502040204020203" pitchFamily="34" charset="0"/>
            </a:endParaRPr>
          </a:p>
          <a:p>
            <a:pPr marL="457200" lvl="1" indent="0">
              <a:buNone/>
            </a:pPr>
            <a:endParaRPr lang="cs-CZ" sz="1050" b="0" i="0" dirty="0">
              <a:solidFill>
                <a:srgbClr val="7030A0"/>
              </a:solidFill>
              <a:effectLst/>
              <a:latin typeface="Segoe UI" panose="020B0502040204020203" pitchFamily="34" charset="0"/>
            </a:endParaRPr>
          </a:p>
          <a:p>
            <a:pPr lvl="1">
              <a:buFont typeface="Wingdings" panose="05000000000000000000" pitchFamily="2" charset="2"/>
              <a:buChar char="§"/>
            </a:pPr>
            <a:r>
              <a:rPr lang="cs-CZ" sz="1200" b="1" i="0" dirty="0">
                <a:solidFill>
                  <a:srgbClr val="00B050"/>
                </a:solidFill>
                <a:effectLst/>
                <a:latin typeface="Segoe UI" panose="020B0502040204020203" pitchFamily="34" charset="0"/>
              </a:rPr>
              <a:t>VALUE</a:t>
            </a:r>
          </a:p>
          <a:p>
            <a:pPr marL="457200" lvl="1" indent="0">
              <a:buNone/>
            </a:pPr>
            <a:r>
              <a:rPr lang="cs-CZ" sz="1200" dirty="0">
                <a:solidFill>
                  <a:srgbClr val="0070C0"/>
                </a:solidFill>
                <a:latin typeface="Segoe UI" panose="020B0502040204020203" pitchFamily="34" charset="0"/>
              </a:rPr>
              <a:t> 	</a:t>
            </a:r>
            <a:r>
              <a:rPr lang="cs-CZ" sz="1200" dirty="0">
                <a:solidFill>
                  <a:srgbClr val="00B050"/>
                </a:solidFill>
                <a:latin typeface="Segoe UI" panose="020B0502040204020203" pitchFamily="34" charset="0"/>
              </a:rPr>
              <a:t>R</a:t>
            </a:r>
            <a:r>
              <a:rPr lang="en-US" sz="1050" b="0" i="0" dirty="0" err="1">
                <a:solidFill>
                  <a:srgbClr val="00B050"/>
                </a:solidFill>
                <a:effectLst/>
                <a:latin typeface="Segoe UI" panose="020B0502040204020203" pitchFamily="34" charset="0"/>
              </a:rPr>
              <a:t>eflects</a:t>
            </a:r>
            <a:r>
              <a:rPr lang="en-US" sz="1050" b="0" i="0" dirty="0">
                <a:solidFill>
                  <a:srgbClr val="00B050"/>
                </a:solidFill>
                <a:effectLst/>
                <a:latin typeface="Segoe UI" panose="020B0502040204020203" pitchFamily="34" charset="0"/>
              </a:rPr>
              <a:t> the </a:t>
            </a:r>
            <a:r>
              <a:rPr lang="en-US" sz="1050" b="0" i="0" u="sng" dirty="0">
                <a:solidFill>
                  <a:srgbClr val="00B050"/>
                </a:solidFill>
                <a:effectLst/>
                <a:latin typeface="Segoe UI" panose="020B0502040204020203" pitchFamily="34" charset="0"/>
              </a:rPr>
              <a:t>c</a:t>
            </a:r>
            <a:r>
              <a:rPr lang="en-US" sz="1050" b="0" i="0" dirty="0">
                <a:solidFill>
                  <a:srgbClr val="00B050"/>
                </a:solidFill>
                <a:effectLst/>
                <a:latin typeface="Segoe UI" panose="020B0502040204020203" pitchFamily="34" charset="0"/>
              </a:rPr>
              <a:t>hange of inventory value. This information is stored in value entries.</a:t>
            </a:r>
            <a:br>
              <a:rPr lang="en-US" sz="1050" dirty="0">
                <a:solidFill>
                  <a:srgbClr val="00B050"/>
                </a:solidFill>
              </a:rPr>
            </a:br>
            <a:br>
              <a:rPr lang="en-US" sz="1050" dirty="0">
                <a:solidFill>
                  <a:srgbClr val="00B050"/>
                </a:solidFill>
              </a:rPr>
            </a:br>
            <a:r>
              <a:rPr lang="en-US" sz="1050" dirty="0">
                <a:solidFill>
                  <a:srgbClr val="00B050"/>
                </a:solidFill>
              </a:rPr>
              <a:t>	</a:t>
            </a:r>
            <a:r>
              <a:rPr lang="en-US" sz="1050" b="0" i="0" dirty="0">
                <a:solidFill>
                  <a:srgbClr val="00B050"/>
                </a:solidFill>
                <a:effectLst/>
                <a:latin typeface="Segoe UI" panose="020B0502040204020203" pitchFamily="34" charset="0"/>
              </a:rPr>
              <a:t>One or more value entries can exist for each item ledger entry or capacity ledger entry.</a:t>
            </a:r>
            <a:br>
              <a:rPr lang="en-US" sz="1050" dirty="0">
                <a:solidFill>
                  <a:srgbClr val="00B050"/>
                </a:solidFill>
              </a:rPr>
            </a:br>
            <a:endParaRPr lang="en-US" sz="1200" b="0" i="0" dirty="0">
              <a:solidFill>
                <a:srgbClr val="00B050"/>
              </a:solidFill>
              <a:effectLst/>
              <a:latin typeface="Segoe UI" panose="020B0502040204020203" pitchFamily="34" charset="0"/>
            </a:endParaRPr>
          </a:p>
          <a:p>
            <a:pPr algn="r"/>
            <a:endParaRPr lang="cs-CZ" sz="1600" dirty="0">
              <a:solidFill>
                <a:srgbClr val="0070C0"/>
              </a:solidFill>
              <a:latin typeface="Segoe UI" panose="020B0502040204020203" pitchFamily="34" charset="0"/>
            </a:endParaRPr>
          </a:p>
          <a:p>
            <a:pPr algn="r"/>
            <a:endParaRPr lang="cs-CZ" sz="1200" b="1" u="sng" dirty="0">
              <a:solidFill>
                <a:srgbClr val="7030A0"/>
              </a:solidFill>
              <a:latin typeface="Segoe UI" panose="020B0502040204020203" pitchFamily="34" charset="0"/>
            </a:endParaRPr>
          </a:p>
          <a:p>
            <a:pPr algn="r"/>
            <a:endParaRPr lang="cs-CZ" sz="1600" dirty="0">
              <a:solidFill>
                <a:srgbClr val="0070C0"/>
              </a:solidFill>
              <a:latin typeface="Segoe UI" panose="020B0502040204020203" pitchFamily="34" charset="0"/>
            </a:endParaRPr>
          </a:p>
          <a:p>
            <a:pPr algn="r"/>
            <a:endParaRPr lang="cs-CZ" sz="1600" dirty="0">
              <a:solidFill>
                <a:srgbClr val="0070C0"/>
              </a:solidFill>
              <a:latin typeface="Segoe UI" panose="020B0502040204020203" pitchFamily="34" charset="0"/>
            </a:endParaRPr>
          </a:p>
          <a:p>
            <a:pPr algn="r"/>
            <a:endParaRPr lang="cs-CZ" sz="1600" b="0" i="0" dirty="0">
              <a:solidFill>
                <a:srgbClr val="0070C0"/>
              </a:solidFill>
              <a:effectLst/>
              <a:latin typeface="Segoe UI" panose="020B0502040204020203" pitchFamily="34" charset="0"/>
            </a:endParaRPr>
          </a:p>
          <a:p>
            <a:endParaRPr lang="cs-CZ" sz="1600" dirty="0">
              <a:solidFill>
                <a:srgbClr val="0070C0"/>
              </a:solidFill>
              <a:latin typeface="Segoe UI" panose="020B0502040204020203" pitchFamily="34" charset="0"/>
            </a:endParaRPr>
          </a:p>
          <a:p>
            <a:endParaRPr lang="cs-CZ" sz="1800" dirty="0">
              <a:solidFill>
                <a:srgbClr val="0070C0"/>
              </a:solidFill>
            </a:endParaRPr>
          </a:p>
        </p:txBody>
      </p:sp>
      <p:sp>
        <p:nvSpPr>
          <p:cNvPr id="6" name="Obdélník 5">
            <a:extLst>
              <a:ext uri="{FF2B5EF4-FFF2-40B4-BE49-F238E27FC236}">
                <a16:creationId xmlns:a16="http://schemas.microsoft.com/office/drawing/2014/main" id="{00EBAFA2-A660-4F1E-8D3A-B78A68F0F366}"/>
              </a:ext>
            </a:extLst>
          </p:cNvPr>
          <p:cNvSpPr/>
          <p:nvPr/>
        </p:nvSpPr>
        <p:spPr>
          <a:xfrm>
            <a:off x="1779973" y="3027285"/>
            <a:ext cx="1740023" cy="4017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rgbClr val="7030A0"/>
                </a:solidFill>
              </a:rPr>
              <a:t>Item</a:t>
            </a:r>
            <a:r>
              <a:rPr lang="cs-CZ" dirty="0">
                <a:solidFill>
                  <a:srgbClr val="7030A0"/>
                </a:solidFill>
              </a:rPr>
              <a:t> </a:t>
            </a:r>
            <a:r>
              <a:rPr lang="cs-CZ" dirty="0" err="1">
                <a:solidFill>
                  <a:srgbClr val="7030A0"/>
                </a:solidFill>
              </a:rPr>
              <a:t>card</a:t>
            </a:r>
            <a:endParaRPr lang="cs-CZ" dirty="0">
              <a:solidFill>
                <a:srgbClr val="7030A0"/>
              </a:solidFill>
            </a:endParaRPr>
          </a:p>
        </p:txBody>
      </p:sp>
      <p:cxnSp>
        <p:nvCxnSpPr>
          <p:cNvPr id="8" name="Přímá spojnice se šipkou 7">
            <a:extLst>
              <a:ext uri="{FF2B5EF4-FFF2-40B4-BE49-F238E27FC236}">
                <a16:creationId xmlns:a16="http://schemas.microsoft.com/office/drawing/2014/main" id="{8F2F398D-5D60-479E-8B51-C0D53928F882}"/>
              </a:ext>
            </a:extLst>
          </p:cNvPr>
          <p:cNvCxnSpPr/>
          <p:nvPr/>
        </p:nvCxnSpPr>
        <p:spPr>
          <a:xfrm>
            <a:off x="3142695" y="3429000"/>
            <a:ext cx="0" cy="246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48E823D3-BA19-426F-9354-F84DA3CAA85F}"/>
              </a:ext>
            </a:extLst>
          </p:cNvPr>
          <p:cNvSpPr txBox="1"/>
          <p:nvPr/>
        </p:nvSpPr>
        <p:spPr>
          <a:xfrm>
            <a:off x="3231473" y="3429000"/>
            <a:ext cx="601447" cy="276999"/>
          </a:xfrm>
          <a:prstGeom prst="rect">
            <a:avLst/>
          </a:prstGeom>
          <a:noFill/>
        </p:spPr>
        <p:txBody>
          <a:bodyPr wrap="none" rtlCol="0">
            <a:spAutoFit/>
          </a:bodyPr>
          <a:lstStyle/>
          <a:p>
            <a:r>
              <a:rPr lang="cs-CZ" sz="1200" dirty="0"/>
              <a:t>Ctrl-F7</a:t>
            </a:r>
          </a:p>
        </p:txBody>
      </p:sp>
      <p:sp>
        <p:nvSpPr>
          <p:cNvPr id="10" name="Obdélník 9">
            <a:extLst>
              <a:ext uri="{FF2B5EF4-FFF2-40B4-BE49-F238E27FC236}">
                <a16:creationId xmlns:a16="http://schemas.microsoft.com/office/drawing/2014/main" id="{7D844245-B6F1-465A-A4F3-66AB789EEE06}"/>
              </a:ext>
            </a:extLst>
          </p:cNvPr>
          <p:cNvSpPr/>
          <p:nvPr/>
        </p:nvSpPr>
        <p:spPr>
          <a:xfrm>
            <a:off x="2503503" y="3705999"/>
            <a:ext cx="6835799" cy="4017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solidFill>
                  <a:srgbClr val="0070C0"/>
                </a:solidFill>
              </a:rPr>
              <a:t> </a:t>
            </a:r>
            <a:r>
              <a:rPr lang="cs-CZ" dirty="0" err="1">
                <a:solidFill>
                  <a:srgbClr val="0070C0"/>
                </a:solidFill>
              </a:rPr>
              <a:t>Purchase</a:t>
            </a:r>
            <a:r>
              <a:rPr lang="cs-CZ" dirty="0">
                <a:solidFill>
                  <a:srgbClr val="0070C0"/>
                </a:solidFill>
              </a:rPr>
              <a:t>      </a:t>
            </a:r>
            <a:r>
              <a:rPr lang="cs-CZ" dirty="0" err="1">
                <a:solidFill>
                  <a:srgbClr val="0070C0"/>
                </a:solidFill>
              </a:rPr>
              <a:t>Cost</a:t>
            </a:r>
            <a:r>
              <a:rPr lang="cs-CZ" dirty="0">
                <a:solidFill>
                  <a:srgbClr val="0070C0"/>
                </a:solidFill>
              </a:rPr>
              <a:t>  </a:t>
            </a:r>
            <a:r>
              <a:rPr lang="cs-CZ" dirty="0" err="1">
                <a:solidFill>
                  <a:srgbClr val="0070C0"/>
                </a:solidFill>
              </a:rPr>
              <a:t>amount</a:t>
            </a:r>
            <a:r>
              <a:rPr lang="cs-CZ" dirty="0">
                <a:solidFill>
                  <a:srgbClr val="0070C0"/>
                </a:solidFill>
              </a:rPr>
              <a:t> =80 USD  </a:t>
            </a:r>
            <a:r>
              <a:rPr lang="cs-CZ" dirty="0" err="1">
                <a:solidFill>
                  <a:srgbClr val="0070C0"/>
                </a:solidFill>
              </a:rPr>
              <a:t>Quantity</a:t>
            </a:r>
            <a:r>
              <a:rPr lang="cs-CZ" dirty="0">
                <a:solidFill>
                  <a:srgbClr val="0070C0"/>
                </a:solidFill>
              </a:rPr>
              <a:t>=10   </a:t>
            </a:r>
            <a:r>
              <a:rPr lang="cs-CZ" dirty="0" err="1">
                <a:solidFill>
                  <a:srgbClr val="0070C0"/>
                </a:solidFill>
              </a:rPr>
              <a:t>Entry</a:t>
            </a:r>
            <a:r>
              <a:rPr lang="cs-CZ" dirty="0">
                <a:solidFill>
                  <a:srgbClr val="0070C0"/>
                </a:solidFill>
              </a:rPr>
              <a:t> </a:t>
            </a:r>
            <a:r>
              <a:rPr lang="cs-CZ" dirty="0" err="1">
                <a:solidFill>
                  <a:srgbClr val="0070C0"/>
                </a:solidFill>
              </a:rPr>
              <a:t>number</a:t>
            </a:r>
            <a:r>
              <a:rPr lang="cs-CZ" dirty="0">
                <a:solidFill>
                  <a:srgbClr val="0070C0"/>
                </a:solidFill>
              </a:rPr>
              <a:t> =1</a:t>
            </a:r>
          </a:p>
        </p:txBody>
      </p:sp>
      <p:cxnSp>
        <p:nvCxnSpPr>
          <p:cNvPr id="11" name="Přímá spojnice se šipkou 10">
            <a:extLst>
              <a:ext uri="{FF2B5EF4-FFF2-40B4-BE49-F238E27FC236}">
                <a16:creationId xmlns:a16="http://schemas.microsoft.com/office/drawing/2014/main" id="{87A5AE1E-BDDD-4B4D-8DDC-CFB3D0951A47}"/>
              </a:ext>
            </a:extLst>
          </p:cNvPr>
          <p:cNvCxnSpPr>
            <a:cxnSpLocks/>
          </p:cNvCxnSpPr>
          <p:nvPr/>
        </p:nvCxnSpPr>
        <p:spPr>
          <a:xfrm>
            <a:off x="8266590" y="4107714"/>
            <a:ext cx="0" cy="118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bdélník 12">
            <a:extLst>
              <a:ext uri="{FF2B5EF4-FFF2-40B4-BE49-F238E27FC236}">
                <a16:creationId xmlns:a16="http://schemas.microsoft.com/office/drawing/2014/main" id="{1FF7C20B-593E-4C59-9E45-4DA55E184C14}"/>
              </a:ext>
            </a:extLst>
          </p:cNvPr>
          <p:cNvSpPr/>
          <p:nvPr/>
        </p:nvSpPr>
        <p:spPr>
          <a:xfrm>
            <a:off x="2503503" y="5333577"/>
            <a:ext cx="6835799" cy="4017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sp>
        <p:nvSpPr>
          <p:cNvPr id="14" name="TextovéPole 13">
            <a:extLst>
              <a:ext uri="{FF2B5EF4-FFF2-40B4-BE49-F238E27FC236}">
                <a16:creationId xmlns:a16="http://schemas.microsoft.com/office/drawing/2014/main" id="{A6D68E61-5622-4282-8853-D60E6AE4A63F}"/>
              </a:ext>
            </a:extLst>
          </p:cNvPr>
          <p:cNvSpPr txBox="1"/>
          <p:nvPr/>
        </p:nvSpPr>
        <p:spPr>
          <a:xfrm>
            <a:off x="3701986" y="2992200"/>
            <a:ext cx="7315201" cy="369332"/>
          </a:xfrm>
          <a:prstGeom prst="rect">
            <a:avLst/>
          </a:prstGeom>
          <a:noFill/>
        </p:spPr>
        <p:txBody>
          <a:bodyPr wrap="square" rtlCol="0">
            <a:spAutoFit/>
          </a:bodyPr>
          <a:lstStyle/>
          <a:p>
            <a:r>
              <a:rPr lang="cs-CZ" dirty="0" err="1">
                <a:solidFill>
                  <a:srgbClr val="7030A0"/>
                </a:solidFill>
              </a:rPr>
              <a:t>Example</a:t>
            </a:r>
            <a:r>
              <a:rPr lang="cs-CZ" dirty="0">
                <a:solidFill>
                  <a:srgbClr val="7030A0"/>
                </a:solidFill>
              </a:rPr>
              <a:t> : </a:t>
            </a:r>
            <a:r>
              <a:rPr lang="cs-CZ" dirty="0" err="1">
                <a:solidFill>
                  <a:srgbClr val="7030A0"/>
                </a:solidFill>
              </a:rPr>
              <a:t>purchase</a:t>
            </a:r>
            <a:r>
              <a:rPr lang="cs-CZ" dirty="0">
                <a:solidFill>
                  <a:srgbClr val="7030A0"/>
                </a:solidFill>
              </a:rPr>
              <a:t> T2-01 1O </a:t>
            </a:r>
            <a:r>
              <a:rPr lang="cs-CZ" dirty="0" err="1">
                <a:solidFill>
                  <a:srgbClr val="7030A0"/>
                </a:solidFill>
              </a:rPr>
              <a:t>pcs</a:t>
            </a:r>
            <a:r>
              <a:rPr lang="cs-CZ" dirty="0">
                <a:solidFill>
                  <a:srgbClr val="7030A0"/>
                </a:solidFill>
              </a:rPr>
              <a:t>   </a:t>
            </a:r>
            <a:r>
              <a:rPr lang="cs-CZ" dirty="0" err="1">
                <a:solidFill>
                  <a:srgbClr val="7030A0"/>
                </a:solidFill>
              </a:rPr>
              <a:t>Cost</a:t>
            </a:r>
            <a:r>
              <a:rPr lang="cs-CZ" dirty="0">
                <a:solidFill>
                  <a:srgbClr val="7030A0"/>
                </a:solidFill>
              </a:rPr>
              <a:t> = 7 USD and </a:t>
            </a:r>
            <a:r>
              <a:rPr lang="cs-CZ" dirty="0" err="1">
                <a:solidFill>
                  <a:srgbClr val="7030A0"/>
                </a:solidFill>
              </a:rPr>
              <a:t>overhead</a:t>
            </a:r>
            <a:r>
              <a:rPr lang="cs-CZ" dirty="0">
                <a:solidFill>
                  <a:srgbClr val="7030A0"/>
                </a:solidFill>
              </a:rPr>
              <a:t>  </a:t>
            </a:r>
            <a:r>
              <a:rPr lang="cs-CZ" dirty="0" err="1">
                <a:solidFill>
                  <a:srgbClr val="7030A0"/>
                </a:solidFill>
              </a:rPr>
              <a:t>cost</a:t>
            </a:r>
            <a:r>
              <a:rPr lang="cs-CZ" dirty="0">
                <a:solidFill>
                  <a:srgbClr val="7030A0"/>
                </a:solidFill>
              </a:rPr>
              <a:t> 1= USD</a:t>
            </a:r>
          </a:p>
        </p:txBody>
      </p:sp>
      <p:sp>
        <p:nvSpPr>
          <p:cNvPr id="16" name="TextovéPole 15">
            <a:extLst>
              <a:ext uri="{FF2B5EF4-FFF2-40B4-BE49-F238E27FC236}">
                <a16:creationId xmlns:a16="http://schemas.microsoft.com/office/drawing/2014/main" id="{D9DCF65D-64A7-474D-9255-A25D207A2B43}"/>
              </a:ext>
            </a:extLst>
          </p:cNvPr>
          <p:cNvSpPr txBox="1"/>
          <p:nvPr/>
        </p:nvSpPr>
        <p:spPr>
          <a:xfrm>
            <a:off x="9339302" y="3673316"/>
            <a:ext cx="2263807" cy="369332"/>
          </a:xfrm>
          <a:prstGeom prst="rect">
            <a:avLst/>
          </a:prstGeom>
          <a:noFill/>
        </p:spPr>
        <p:txBody>
          <a:bodyPr wrap="square" rtlCol="0">
            <a:spAutoFit/>
          </a:bodyPr>
          <a:lstStyle/>
          <a:p>
            <a:r>
              <a:rPr lang="cs-CZ" dirty="0" err="1">
                <a:solidFill>
                  <a:srgbClr val="7030A0"/>
                </a:solidFill>
              </a:rPr>
              <a:t>Item</a:t>
            </a:r>
            <a:r>
              <a:rPr lang="cs-CZ" dirty="0">
                <a:solidFill>
                  <a:srgbClr val="7030A0"/>
                </a:solidFill>
              </a:rPr>
              <a:t> </a:t>
            </a:r>
            <a:r>
              <a:rPr lang="cs-CZ" dirty="0" err="1">
                <a:solidFill>
                  <a:srgbClr val="7030A0"/>
                </a:solidFill>
              </a:rPr>
              <a:t>ledger</a:t>
            </a:r>
            <a:r>
              <a:rPr lang="cs-CZ" dirty="0">
                <a:solidFill>
                  <a:srgbClr val="7030A0"/>
                </a:solidFill>
              </a:rPr>
              <a:t> </a:t>
            </a:r>
            <a:r>
              <a:rPr lang="cs-CZ" dirty="0" err="1">
                <a:solidFill>
                  <a:srgbClr val="7030A0"/>
                </a:solidFill>
              </a:rPr>
              <a:t>entry</a:t>
            </a:r>
            <a:r>
              <a:rPr lang="cs-CZ" dirty="0"/>
              <a:t>=</a:t>
            </a:r>
            <a:r>
              <a:rPr lang="cs-CZ" dirty="0">
                <a:solidFill>
                  <a:srgbClr val="0070C0"/>
                </a:solidFill>
              </a:rPr>
              <a:t>ILE</a:t>
            </a:r>
          </a:p>
        </p:txBody>
      </p:sp>
      <p:sp>
        <p:nvSpPr>
          <p:cNvPr id="17" name="TextovéPole 16">
            <a:extLst>
              <a:ext uri="{FF2B5EF4-FFF2-40B4-BE49-F238E27FC236}">
                <a16:creationId xmlns:a16="http://schemas.microsoft.com/office/drawing/2014/main" id="{EA372FC1-93D7-40E4-BB43-FF7E6E6078D1}"/>
              </a:ext>
            </a:extLst>
          </p:cNvPr>
          <p:cNvSpPr txBox="1"/>
          <p:nvPr/>
        </p:nvSpPr>
        <p:spPr>
          <a:xfrm>
            <a:off x="9473946" y="5311875"/>
            <a:ext cx="2263807" cy="369332"/>
          </a:xfrm>
          <a:prstGeom prst="rect">
            <a:avLst/>
          </a:prstGeom>
          <a:noFill/>
        </p:spPr>
        <p:txBody>
          <a:bodyPr wrap="square" rtlCol="0">
            <a:spAutoFit/>
          </a:bodyPr>
          <a:lstStyle/>
          <a:p>
            <a:r>
              <a:rPr lang="cs-CZ" dirty="0" err="1">
                <a:solidFill>
                  <a:srgbClr val="00B050"/>
                </a:solidFill>
              </a:rPr>
              <a:t>Value</a:t>
            </a:r>
            <a:r>
              <a:rPr lang="cs-CZ" dirty="0">
                <a:solidFill>
                  <a:srgbClr val="00B050"/>
                </a:solidFill>
              </a:rPr>
              <a:t> </a:t>
            </a:r>
            <a:r>
              <a:rPr lang="cs-CZ" dirty="0" err="1">
                <a:solidFill>
                  <a:srgbClr val="00B050"/>
                </a:solidFill>
              </a:rPr>
              <a:t>ledger</a:t>
            </a:r>
            <a:r>
              <a:rPr lang="cs-CZ" dirty="0">
                <a:solidFill>
                  <a:srgbClr val="00B050"/>
                </a:solidFill>
              </a:rPr>
              <a:t> </a:t>
            </a:r>
            <a:r>
              <a:rPr lang="cs-CZ" dirty="0" err="1">
                <a:solidFill>
                  <a:srgbClr val="00B050"/>
                </a:solidFill>
              </a:rPr>
              <a:t>entries</a:t>
            </a:r>
            <a:endParaRPr lang="cs-CZ" dirty="0">
              <a:solidFill>
                <a:srgbClr val="00B050"/>
              </a:solidFill>
            </a:endParaRPr>
          </a:p>
        </p:txBody>
      </p:sp>
      <p:sp>
        <p:nvSpPr>
          <p:cNvPr id="18" name="Obdélník 17">
            <a:extLst>
              <a:ext uri="{FF2B5EF4-FFF2-40B4-BE49-F238E27FC236}">
                <a16:creationId xmlns:a16="http://schemas.microsoft.com/office/drawing/2014/main" id="{A1DCBFBE-6B77-4BA1-8A43-5BB356B89F3B}"/>
              </a:ext>
            </a:extLst>
          </p:cNvPr>
          <p:cNvSpPr/>
          <p:nvPr/>
        </p:nvSpPr>
        <p:spPr>
          <a:xfrm>
            <a:off x="2503503" y="5890339"/>
            <a:ext cx="6835799" cy="4017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p>
        </p:txBody>
      </p:sp>
      <p:sp>
        <p:nvSpPr>
          <p:cNvPr id="19" name="TextovéPole 18">
            <a:extLst>
              <a:ext uri="{FF2B5EF4-FFF2-40B4-BE49-F238E27FC236}">
                <a16:creationId xmlns:a16="http://schemas.microsoft.com/office/drawing/2014/main" id="{8A8DF0F8-27EF-4BB1-AC7E-9EDF99E14DD0}"/>
              </a:ext>
            </a:extLst>
          </p:cNvPr>
          <p:cNvSpPr txBox="1"/>
          <p:nvPr/>
        </p:nvSpPr>
        <p:spPr>
          <a:xfrm>
            <a:off x="8364246" y="4452181"/>
            <a:ext cx="601447" cy="276999"/>
          </a:xfrm>
          <a:prstGeom prst="rect">
            <a:avLst/>
          </a:prstGeom>
          <a:noFill/>
        </p:spPr>
        <p:txBody>
          <a:bodyPr wrap="none" rtlCol="0">
            <a:spAutoFit/>
          </a:bodyPr>
          <a:lstStyle/>
          <a:p>
            <a:r>
              <a:rPr lang="cs-CZ" sz="1200" dirty="0"/>
              <a:t>Ctrl-F7</a:t>
            </a:r>
          </a:p>
        </p:txBody>
      </p:sp>
      <p:sp>
        <p:nvSpPr>
          <p:cNvPr id="20" name="TextovéPole 19">
            <a:extLst>
              <a:ext uri="{FF2B5EF4-FFF2-40B4-BE49-F238E27FC236}">
                <a16:creationId xmlns:a16="http://schemas.microsoft.com/office/drawing/2014/main" id="{B62428ED-E3B1-400C-B7DB-E31E8566A92F}"/>
              </a:ext>
            </a:extLst>
          </p:cNvPr>
          <p:cNvSpPr txBox="1"/>
          <p:nvPr/>
        </p:nvSpPr>
        <p:spPr>
          <a:xfrm>
            <a:off x="2503503" y="5359172"/>
            <a:ext cx="5993628" cy="369332"/>
          </a:xfrm>
          <a:prstGeom prst="rect">
            <a:avLst/>
          </a:prstGeom>
          <a:noFill/>
        </p:spPr>
        <p:txBody>
          <a:bodyPr wrap="none" rtlCol="0">
            <a:spAutoFit/>
          </a:bodyPr>
          <a:lstStyle/>
          <a:p>
            <a:r>
              <a:rPr lang="cs-CZ" dirty="0" err="1"/>
              <a:t>Entry</a:t>
            </a:r>
            <a:r>
              <a:rPr lang="cs-CZ" dirty="0"/>
              <a:t> type =Direct </a:t>
            </a:r>
            <a:r>
              <a:rPr lang="cs-CZ" dirty="0" err="1"/>
              <a:t>cost</a:t>
            </a:r>
            <a:r>
              <a:rPr lang="cs-CZ" dirty="0"/>
              <a:t>    </a:t>
            </a:r>
            <a:r>
              <a:rPr lang="cs-CZ" dirty="0" err="1"/>
              <a:t>Cost</a:t>
            </a:r>
            <a:r>
              <a:rPr lang="cs-CZ" dirty="0"/>
              <a:t> </a:t>
            </a:r>
            <a:r>
              <a:rPr lang="cs-CZ" dirty="0" err="1"/>
              <a:t>amount</a:t>
            </a:r>
            <a:r>
              <a:rPr lang="cs-CZ" dirty="0"/>
              <a:t> =70 USD     ILE=1   EN=1 </a:t>
            </a:r>
          </a:p>
        </p:txBody>
      </p:sp>
      <p:sp>
        <p:nvSpPr>
          <p:cNvPr id="21" name="TextovéPole 20">
            <a:extLst>
              <a:ext uri="{FF2B5EF4-FFF2-40B4-BE49-F238E27FC236}">
                <a16:creationId xmlns:a16="http://schemas.microsoft.com/office/drawing/2014/main" id="{242DDE17-C4DB-451E-BDEF-BAE86A72C194}"/>
              </a:ext>
            </a:extLst>
          </p:cNvPr>
          <p:cNvSpPr txBox="1"/>
          <p:nvPr/>
        </p:nvSpPr>
        <p:spPr>
          <a:xfrm>
            <a:off x="9375554" y="4169766"/>
            <a:ext cx="2263807" cy="369332"/>
          </a:xfrm>
          <a:prstGeom prst="rect">
            <a:avLst/>
          </a:prstGeom>
          <a:noFill/>
        </p:spPr>
        <p:txBody>
          <a:bodyPr wrap="square" rtlCol="0">
            <a:spAutoFit/>
          </a:bodyPr>
          <a:lstStyle/>
          <a:p>
            <a:r>
              <a:rPr lang="cs-CZ" dirty="0" err="1"/>
              <a:t>Entry</a:t>
            </a:r>
            <a:r>
              <a:rPr lang="cs-CZ" dirty="0"/>
              <a:t> </a:t>
            </a:r>
            <a:r>
              <a:rPr lang="cs-CZ" dirty="0" err="1"/>
              <a:t>number</a:t>
            </a:r>
            <a:r>
              <a:rPr lang="cs-CZ" dirty="0"/>
              <a:t> = EN</a:t>
            </a:r>
            <a:endParaRPr lang="cs-CZ" dirty="0">
              <a:solidFill>
                <a:srgbClr val="0070C0"/>
              </a:solidFill>
            </a:endParaRPr>
          </a:p>
        </p:txBody>
      </p:sp>
      <p:sp>
        <p:nvSpPr>
          <p:cNvPr id="22" name="TextovéPole 21">
            <a:extLst>
              <a:ext uri="{FF2B5EF4-FFF2-40B4-BE49-F238E27FC236}">
                <a16:creationId xmlns:a16="http://schemas.microsoft.com/office/drawing/2014/main" id="{E9373F9C-3295-474F-A5EE-26E9793C2E35}"/>
              </a:ext>
            </a:extLst>
          </p:cNvPr>
          <p:cNvSpPr txBox="1"/>
          <p:nvPr/>
        </p:nvSpPr>
        <p:spPr>
          <a:xfrm>
            <a:off x="2503503" y="5921265"/>
            <a:ext cx="6163547" cy="646331"/>
          </a:xfrm>
          <a:prstGeom prst="rect">
            <a:avLst/>
          </a:prstGeom>
          <a:noFill/>
        </p:spPr>
        <p:txBody>
          <a:bodyPr wrap="none" rtlCol="0">
            <a:spAutoFit/>
          </a:bodyPr>
          <a:lstStyle/>
          <a:p>
            <a:r>
              <a:rPr lang="cs-CZ" dirty="0" err="1"/>
              <a:t>Entry</a:t>
            </a:r>
            <a:r>
              <a:rPr lang="cs-CZ" dirty="0"/>
              <a:t> type =</a:t>
            </a:r>
            <a:r>
              <a:rPr lang="cs-CZ" dirty="0" err="1"/>
              <a:t>Indirect</a:t>
            </a:r>
            <a:r>
              <a:rPr lang="cs-CZ" dirty="0"/>
              <a:t> </a:t>
            </a:r>
            <a:r>
              <a:rPr lang="cs-CZ" dirty="0" err="1"/>
              <a:t>cost</a:t>
            </a:r>
            <a:r>
              <a:rPr lang="cs-CZ" dirty="0"/>
              <a:t>    </a:t>
            </a:r>
            <a:r>
              <a:rPr lang="cs-CZ" dirty="0" err="1"/>
              <a:t>Cost</a:t>
            </a:r>
            <a:r>
              <a:rPr lang="cs-CZ" dirty="0"/>
              <a:t> </a:t>
            </a:r>
            <a:r>
              <a:rPr lang="cs-CZ" dirty="0" err="1"/>
              <a:t>amount</a:t>
            </a:r>
            <a:r>
              <a:rPr lang="cs-CZ" dirty="0"/>
              <a:t> =10 USD  ILE=1   EN=2 </a:t>
            </a:r>
          </a:p>
          <a:p>
            <a:endParaRPr lang="cs-CZ" dirty="0"/>
          </a:p>
        </p:txBody>
      </p:sp>
    </p:spTree>
    <p:extLst>
      <p:ext uri="{BB962C8B-B14F-4D97-AF65-F5344CB8AC3E}">
        <p14:creationId xmlns:p14="http://schemas.microsoft.com/office/powerpoint/2010/main" val="240643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84129C-7D6C-44E5-88ED-B4E3EF4D5805}"/>
              </a:ext>
            </a:extLst>
          </p:cNvPr>
          <p:cNvSpPr>
            <a:spLocks noGrp="1"/>
          </p:cNvSpPr>
          <p:nvPr>
            <p:ph type="title"/>
          </p:nvPr>
        </p:nvSpPr>
        <p:spPr/>
        <p:txBody>
          <a:bodyPr>
            <a:normAutofit/>
          </a:bodyPr>
          <a:lstStyle/>
          <a:p>
            <a:r>
              <a:rPr lang="cs-CZ" sz="3600" dirty="0" err="1">
                <a:solidFill>
                  <a:srgbClr val="0070C0"/>
                </a:solidFill>
              </a:rPr>
              <a:t>Main</a:t>
            </a:r>
            <a:r>
              <a:rPr lang="cs-CZ" sz="3600" dirty="0">
                <a:solidFill>
                  <a:srgbClr val="0070C0"/>
                </a:solidFill>
              </a:rPr>
              <a:t> </a:t>
            </a:r>
            <a:r>
              <a:rPr lang="cs-CZ" sz="3600" dirty="0" err="1">
                <a:solidFill>
                  <a:srgbClr val="0070C0"/>
                </a:solidFill>
              </a:rPr>
              <a:t>principle</a:t>
            </a:r>
            <a:r>
              <a:rPr lang="cs-CZ" sz="3600" dirty="0">
                <a:solidFill>
                  <a:srgbClr val="0070C0"/>
                </a:solidFill>
              </a:rPr>
              <a:t> </a:t>
            </a:r>
            <a:r>
              <a:rPr lang="cs-CZ" sz="3600" dirty="0" err="1">
                <a:solidFill>
                  <a:srgbClr val="0070C0"/>
                </a:solidFill>
              </a:rPr>
              <a:t>related</a:t>
            </a:r>
            <a:r>
              <a:rPr lang="cs-CZ" sz="3600" dirty="0">
                <a:solidFill>
                  <a:srgbClr val="0070C0"/>
                </a:solidFill>
              </a:rPr>
              <a:t> to </a:t>
            </a:r>
            <a:r>
              <a:rPr lang="cs-CZ" sz="3600" dirty="0" err="1">
                <a:solidFill>
                  <a:srgbClr val="0070C0"/>
                </a:solidFill>
              </a:rPr>
              <a:t>value</a:t>
            </a:r>
            <a:r>
              <a:rPr lang="cs-CZ" sz="3600" dirty="0">
                <a:solidFill>
                  <a:srgbClr val="0070C0"/>
                </a:solidFill>
              </a:rPr>
              <a:t> </a:t>
            </a:r>
            <a:r>
              <a:rPr lang="cs-CZ" sz="3600" dirty="0" err="1">
                <a:solidFill>
                  <a:srgbClr val="0070C0"/>
                </a:solidFill>
              </a:rPr>
              <a:t>entries</a:t>
            </a:r>
            <a:endParaRPr lang="cs-CZ" sz="3600" dirty="0">
              <a:solidFill>
                <a:srgbClr val="0070C0"/>
              </a:solidFill>
            </a:endParaRPr>
          </a:p>
        </p:txBody>
      </p:sp>
      <p:pic>
        <p:nvPicPr>
          <p:cNvPr id="5" name="Obrázek 4">
            <a:extLst>
              <a:ext uri="{FF2B5EF4-FFF2-40B4-BE49-F238E27FC236}">
                <a16:creationId xmlns:a16="http://schemas.microsoft.com/office/drawing/2014/main" id="{BC306312-4F70-4B96-867E-332C7C349C81}"/>
              </a:ext>
            </a:extLst>
          </p:cNvPr>
          <p:cNvPicPr>
            <a:picLocks noChangeAspect="1"/>
          </p:cNvPicPr>
          <p:nvPr/>
        </p:nvPicPr>
        <p:blipFill>
          <a:blip r:embed="rId2"/>
          <a:stretch>
            <a:fillRect/>
          </a:stretch>
        </p:blipFill>
        <p:spPr>
          <a:xfrm>
            <a:off x="838200" y="1768414"/>
            <a:ext cx="6716697" cy="3887743"/>
          </a:xfrm>
          <a:prstGeom prst="rect">
            <a:avLst/>
          </a:prstGeom>
        </p:spPr>
      </p:pic>
    </p:spTree>
    <p:extLst>
      <p:ext uri="{BB962C8B-B14F-4D97-AF65-F5344CB8AC3E}">
        <p14:creationId xmlns:p14="http://schemas.microsoft.com/office/powerpoint/2010/main" val="138594971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2240</TotalTime>
  <Words>652</Words>
  <Application>Microsoft Office PowerPoint</Application>
  <PresentationFormat>Širokoúhlá obrazovka</PresentationFormat>
  <Paragraphs>77</Paragraphs>
  <Slides>22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22</vt:i4>
      </vt:variant>
    </vt:vector>
  </HeadingPairs>
  <TitlesOfParts>
    <vt:vector size="28" baseType="lpstr">
      <vt:lpstr>Arial</vt:lpstr>
      <vt:lpstr>Calibri</vt:lpstr>
      <vt:lpstr>Calibri Light</vt:lpstr>
      <vt:lpstr>Segoe UI</vt:lpstr>
      <vt:lpstr>Wingdings</vt:lpstr>
      <vt:lpstr>Motiv Office</vt:lpstr>
      <vt:lpstr>    Business Central Introduction III Applying item entries   Microsoft Dynamics 365 Business Central) </vt:lpstr>
      <vt:lpstr>Creation of the new item using new item template</vt:lpstr>
      <vt:lpstr>List of items</vt:lpstr>
      <vt:lpstr>Template creation I.</vt:lpstr>
      <vt:lpstr>Number of series creation</vt:lpstr>
      <vt:lpstr>Item template ready </vt:lpstr>
      <vt:lpstr>New created item card</vt:lpstr>
      <vt:lpstr>Value entries- explanantion</vt:lpstr>
      <vt:lpstr>Main principle related to value entries</vt:lpstr>
      <vt:lpstr>Inventory setup – relation to inventory adjustment</vt:lpstr>
      <vt:lpstr>Purchasing 2x item T2_01 by use of Inventory journal</vt:lpstr>
      <vt:lpstr>Created item ledger entries and chosen tabs of item card</vt:lpstr>
      <vt:lpstr>Item ledger entries and related value entries</vt:lpstr>
      <vt:lpstr>Selling 11 pcs of our item  T2_01 by use of item journal</vt:lpstr>
      <vt:lpstr>Item ledger entries and Value entries</vt:lpstr>
      <vt:lpstr>Start inventory adjustment batch Adjust cost - item entries –manual procedure </vt:lpstr>
      <vt:lpstr>Result of inventory cost adjustment</vt:lpstr>
      <vt:lpstr>Item ledger entries and related value entries</vt:lpstr>
      <vt:lpstr>Post inventory costs to general ledger </vt:lpstr>
      <vt:lpstr>Post inventory costs to general ledger </vt:lpstr>
      <vt:lpstr>Post inventory costs to general ledger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Reconciliation basics</dc:title>
  <dc:creator>Jaromir Skorkovsky</dc:creator>
  <cp:lastModifiedBy>Jaromír Skorkovský</cp:lastModifiedBy>
  <cp:revision>161</cp:revision>
  <dcterms:created xsi:type="dcterms:W3CDTF">2019-06-14T07:22:08Z</dcterms:created>
  <dcterms:modified xsi:type="dcterms:W3CDTF">2021-09-02T10:24:25Z</dcterms:modified>
</cp:coreProperties>
</file>