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1" r:id="rId4"/>
    <p:sldId id="274" r:id="rId5"/>
    <p:sldId id="282" r:id="rId6"/>
    <p:sldId id="287" r:id="rId7"/>
    <p:sldId id="288" r:id="rId8"/>
    <p:sldId id="283" r:id="rId9"/>
    <p:sldId id="275" r:id="rId10"/>
    <p:sldId id="290" r:id="rId11"/>
    <p:sldId id="289" r:id="rId12"/>
    <p:sldId id="276" r:id="rId13"/>
    <p:sldId id="277" r:id="rId14"/>
    <p:sldId id="278" r:id="rId15"/>
    <p:sldId id="279" r:id="rId16"/>
    <p:sldId id="280" r:id="rId17"/>
    <p:sldId id="273"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15.11.2021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AD7FF0E-1D5E-4F02-BD4B-064F00A83B5F}" type="datetimeFigureOut">
              <a:rPr lang="cs-CZ" smtClean="0"/>
              <a:t>15.11.2021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AD7FF0E-1D5E-4F02-BD4B-064F00A83B5F}" type="datetimeFigureOut">
              <a:rPr lang="cs-CZ" smtClean="0"/>
              <a:t>15.11.2021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15.11.2021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15.11.2021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15.11.2021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olding_cos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a:solidFill>
                  <a:schemeClr val="accent1"/>
                </a:solidFill>
              </a:rPr>
              <a:t>Yield Management (OM) Introduction</a:t>
            </a:r>
          </a:p>
        </p:txBody>
      </p:sp>
      <p:sp>
        <p:nvSpPr>
          <p:cNvPr id="3" name="Podnadpis 2"/>
          <p:cNvSpPr>
            <a:spLocks noGrp="1"/>
          </p:cNvSpPr>
          <p:nvPr>
            <p:ph type="subTitle" idx="1"/>
          </p:nvPr>
        </p:nvSpPr>
        <p:spPr/>
        <p:txBody>
          <a:bodyPr>
            <a:normAutofit/>
          </a:bodyPr>
          <a:lstStyle/>
          <a:p>
            <a:r>
              <a:rPr lang="en-ZA" sz="1800" dirty="0" err="1">
                <a:solidFill>
                  <a:schemeClr val="accent1"/>
                </a:solidFill>
              </a:rPr>
              <a:t>Ing.J.Skorkovský</a:t>
            </a:r>
            <a:r>
              <a:rPr lang="en-ZA" sz="1800" dirty="0">
                <a:solidFill>
                  <a:schemeClr val="accent1"/>
                </a:solidFill>
              </a:rPr>
              <a:t>, </a:t>
            </a:r>
            <a:r>
              <a:rPr lang="en-ZA" sz="1800" dirty="0" err="1">
                <a:solidFill>
                  <a:schemeClr val="accent1"/>
                </a:solidFill>
              </a:rPr>
              <a:t>CSc</a:t>
            </a:r>
            <a:r>
              <a:rPr lang="en-ZA" sz="1800" dirty="0">
                <a:solidFill>
                  <a:schemeClr val="accent1"/>
                </a:solidFill>
              </a:rPr>
              <a:t>,</a:t>
            </a:r>
          </a:p>
          <a:p>
            <a:r>
              <a:rPr lang="en-ZA" sz="1800" dirty="0">
                <a:solidFill>
                  <a:schemeClr val="accent1"/>
                </a:solidFill>
              </a:rPr>
              <a:t>Department of Corporate Economy</a:t>
            </a:r>
          </a:p>
          <a:p>
            <a:r>
              <a:rPr lang="en-ZA" sz="1800" dirty="0">
                <a:solidFill>
                  <a:schemeClr val="accent1"/>
                </a:solidFill>
              </a:rPr>
              <a:t>FACULTY OF ECONOMICS AND ADMINISTRATION</a:t>
            </a:r>
          </a:p>
          <a:p>
            <a:r>
              <a:rPr lang="en-ZA" sz="1800" dirty="0">
                <a:solidFill>
                  <a:schemeClr val="accent1"/>
                </a:solidFill>
              </a:rPr>
              <a:t>Masaryk University Brno</a:t>
            </a:r>
          </a:p>
          <a:p>
            <a:r>
              <a:rPr lang="en-ZA" sz="1800" dirty="0">
                <a:solidFill>
                  <a:schemeClr val="accent1"/>
                </a:solidFill>
              </a:rPr>
              <a:t>Czech Republic</a:t>
            </a:r>
          </a:p>
        </p:txBody>
      </p:sp>
    </p:spTree>
    <p:extLst>
      <p:ext uri="{BB962C8B-B14F-4D97-AF65-F5344CB8AC3E}">
        <p14:creationId xmlns:p14="http://schemas.microsoft.com/office/powerpoint/2010/main" val="31493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a:solidFill>
                  <a:srgbClr val="0070C0"/>
                </a:solidFill>
              </a:rPr>
              <a:t>Basic </a:t>
            </a:r>
            <a:r>
              <a:rPr lang="cs-CZ" sz="3600" dirty="0" err="1">
                <a:solidFill>
                  <a:srgbClr val="0070C0"/>
                </a:solidFill>
              </a:rPr>
              <a:t>calculations</a:t>
            </a:r>
            <a:r>
              <a:rPr lang="cs-CZ" sz="3600" dirty="0">
                <a:solidFill>
                  <a:srgbClr val="0070C0"/>
                </a:solidFill>
              </a:rPr>
              <a:t> - </a:t>
            </a:r>
            <a:r>
              <a:rPr lang="cs-CZ" sz="3600" dirty="0" err="1">
                <a:solidFill>
                  <a:srgbClr val="0070C0"/>
                </a:solidFill>
              </a:rPr>
              <a:t>example</a:t>
            </a:r>
            <a:endParaRPr lang="cs-CZ" sz="3600" dirty="0">
              <a:solidFill>
                <a:srgbClr val="0070C0"/>
              </a:solidFill>
            </a:endParaRPr>
          </a:p>
        </p:txBody>
      </p:sp>
      <p:sp>
        <p:nvSpPr>
          <p:cNvPr id="3" name="Zástupný symbol pro obsah 2"/>
          <p:cNvSpPr>
            <a:spLocks noGrp="1"/>
          </p:cNvSpPr>
          <p:nvPr>
            <p:ph idx="1"/>
          </p:nvPr>
        </p:nvSpPr>
        <p:spPr>
          <a:xfrm>
            <a:off x="457200" y="1388291"/>
            <a:ext cx="8229600" cy="4525963"/>
          </a:xfrm>
        </p:spPr>
        <p:txBody>
          <a:bodyPr>
            <a:normAutofit/>
          </a:bodyPr>
          <a:lstStyle/>
          <a:p>
            <a:r>
              <a:rPr lang="cs-CZ" sz="2800" dirty="0"/>
              <a:t>Air </a:t>
            </a:r>
            <a:r>
              <a:rPr lang="cs-CZ" sz="2800" dirty="0" err="1"/>
              <a:t>ticket</a:t>
            </a:r>
            <a:r>
              <a:rPr lang="cs-CZ" sz="2800" dirty="0"/>
              <a:t> in </a:t>
            </a:r>
            <a:r>
              <a:rPr lang="cs-CZ" sz="2800" dirty="0" err="1"/>
              <a:t>economy</a:t>
            </a:r>
            <a:r>
              <a:rPr lang="cs-CZ" sz="2800" dirty="0"/>
              <a:t> </a:t>
            </a:r>
            <a:r>
              <a:rPr lang="cs-CZ" sz="2800" dirty="0" err="1"/>
              <a:t>class</a:t>
            </a:r>
            <a:r>
              <a:rPr lang="cs-CZ" sz="2800" dirty="0"/>
              <a:t> =</a:t>
            </a:r>
            <a:r>
              <a:rPr lang="cs-CZ" sz="2800" dirty="0">
                <a:solidFill>
                  <a:srgbClr val="FF0000"/>
                </a:solidFill>
              </a:rPr>
              <a:t>10000</a:t>
            </a:r>
            <a:r>
              <a:rPr lang="cs-CZ" sz="2800" dirty="0"/>
              <a:t> </a:t>
            </a:r>
          </a:p>
          <a:p>
            <a:r>
              <a:rPr lang="cs-CZ" sz="2800" dirty="0"/>
              <a:t>31 no-show = </a:t>
            </a:r>
            <a:r>
              <a:rPr lang="cs-CZ" sz="2800" dirty="0" err="1"/>
              <a:t>loss</a:t>
            </a:r>
            <a:r>
              <a:rPr lang="cs-CZ" sz="2800" dirty="0"/>
              <a:t> = </a:t>
            </a:r>
            <a:r>
              <a:rPr lang="cs-CZ" sz="2800" b="1" dirty="0">
                <a:solidFill>
                  <a:srgbClr val="00B050"/>
                </a:solidFill>
              </a:rPr>
              <a:t>310 000</a:t>
            </a:r>
            <a:r>
              <a:rPr lang="cs-CZ" sz="2800" dirty="0"/>
              <a:t>= 31*</a:t>
            </a:r>
            <a:r>
              <a:rPr lang="cs-CZ" sz="2800" dirty="0">
                <a:solidFill>
                  <a:srgbClr val="FF0000"/>
                </a:solidFill>
              </a:rPr>
              <a:t>10000</a:t>
            </a:r>
          </a:p>
          <a:p>
            <a:r>
              <a:rPr lang="cs-CZ" sz="2800" dirty="0"/>
              <a:t>9 </a:t>
            </a:r>
            <a:r>
              <a:rPr lang="cs-CZ" sz="2800" dirty="0" err="1"/>
              <a:t>bumped</a:t>
            </a:r>
            <a:r>
              <a:rPr lang="cs-CZ" sz="2800" dirty="0"/>
              <a:t> </a:t>
            </a:r>
            <a:r>
              <a:rPr lang="cs-CZ" sz="2800" dirty="0" err="1"/>
              <a:t>travellers</a:t>
            </a:r>
            <a:r>
              <a:rPr lang="cs-CZ" sz="2800" dirty="0"/>
              <a:t> – </a:t>
            </a:r>
            <a:r>
              <a:rPr lang="cs-CZ" sz="2800" dirty="0" err="1"/>
              <a:t>granted</a:t>
            </a:r>
            <a:r>
              <a:rPr lang="cs-CZ" sz="2800" dirty="0"/>
              <a:t> business </a:t>
            </a:r>
            <a:r>
              <a:rPr lang="cs-CZ" sz="2800" dirty="0" err="1"/>
              <a:t>class</a:t>
            </a:r>
            <a:r>
              <a:rPr lang="cs-CZ" sz="2800" dirty="0"/>
              <a:t> </a:t>
            </a:r>
            <a:r>
              <a:rPr lang="cs-CZ" sz="2800" dirty="0" err="1"/>
              <a:t>instead</a:t>
            </a:r>
            <a:r>
              <a:rPr lang="cs-CZ" sz="2800" dirty="0"/>
              <a:t> </a:t>
            </a:r>
            <a:r>
              <a:rPr lang="cs-CZ" sz="2800" dirty="0" err="1"/>
              <a:t>of</a:t>
            </a:r>
            <a:r>
              <a:rPr lang="cs-CZ" sz="2800" dirty="0"/>
              <a:t> </a:t>
            </a:r>
            <a:r>
              <a:rPr lang="cs-CZ" sz="2800" dirty="0" err="1"/>
              <a:t>economy</a:t>
            </a:r>
            <a:r>
              <a:rPr lang="cs-CZ" sz="2800" dirty="0"/>
              <a:t> </a:t>
            </a:r>
            <a:r>
              <a:rPr lang="cs-CZ" sz="2800" dirty="0" err="1"/>
              <a:t>class</a:t>
            </a:r>
            <a:r>
              <a:rPr lang="cs-CZ" sz="2800" dirty="0"/>
              <a:t> -&gt;</a:t>
            </a:r>
            <a:r>
              <a:rPr lang="cs-CZ" sz="2800" dirty="0" err="1"/>
              <a:t>one</a:t>
            </a:r>
            <a:r>
              <a:rPr lang="cs-CZ" sz="2800" dirty="0"/>
              <a:t> air ticket =</a:t>
            </a:r>
            <a:r>
              <a:rPr lang="cs-CZ" sz="2800" dirty="0">
                <a:solidFill>
                  <a:srgbClr val="C00000"/>
                </a:solidFill>
              </a:rPr>
              <a:t>30000 </a:t>
            </a:r>
          </a:p>
          <a:p>
            <a:r>
              <a:rPr lang="cs-CZ" sz="2800" dirty="0" err="1"/>
              <a:t>Cost</a:t>
            </a:r>
            <a:r>
              <a:rPr lang="cs-CZ" sz="2800" dirty="0"/>
              <a:t> </a:t>
            </a:r>
            <a:r>
              <a:rPr lang="cs-CZ" sz="2800" dirty="0" err="1"/>
              <a:t>of</a:t>
            </a:r>
            <a:r>
              <a:rPr lang="cs-CZ" sz="2800" dirty="0"/>
              <a:t> </a:t>
            </a:r>
            <a:r>
              <a:rPr lang="cs-CZ" sz="2800" dirty="0" err="1"/>
              <a:t>bumping</a:t>
            </a:r>
            <a:r>
              <a:rPr lang="cs-CZ" sz="2800" dirty="0"/>
              <a:t> = </a:t>
            </a:r>
            <a:r>
              <a:rPr lang="cs-CZ" sz="2800" dirty="0">
                <a:solidFill>
                  <a:srgbClr val="0070C0"/>
                </a:solidFill>
              </a:rPr>
              <a:t>270 000 </a:t>
            </a:r>
            <a:r>
              <a:rPr lang="cs-CZ" sz="2800" dirty="0"/>
              <a:t>=9*</a:t>
            </a:r>
            <a:r>
              <a:rPr lang="cs-CZ" sz="2800" dirty="0">
                <a:solidFill>
                  <a:srgbClr val="C00000"/>
                </a:solidFill>
              </a:rPr>
              <a:t>30000</a:t>
            </a:r>
            <a:r>
              <a:rPr lang="cs-CZ" sz="2800" dirty="0"/>
              <a:t> </a:t>
            </a:r>
          </a:p>
          <a:p>
            <a:r>
              <a:rPr lang="cs-CZ" sz="2800" dirty="0" err="1"/>
              <a:t>Difference</a:t>
            </a:r>
            <a:r>
              <a:rPr lang="cs-CZ" sz="2800" dirty="0"/>
              <a:t> = </a:t>
            </a:r>
            <a:r>
              <a:rPr lang="cs-CZ" sz="2800" b="1" dirty="0">
                <a:solidFill>
                  <a:srgbClr val="00B050"/>
                </a:solidFill>
              </a:rPr>
              <a:t>310000</a:t>
            </a:r>
            <a:r>
              <a:rPr lang="cs-CZ" sz="2800" dirty="0"/>
              <a:t>-</a:t>
            </a:r>
            <a:r>
              <a:rPr lang="cs-CZ" sz="2800" dirty="0">
                <a:solidFill>
                  <a:srgbClr val="0070C0"/>
                </a:solidFill>
              </a:rPr>
              <a:t>270000 </a:t>
            </a:r>
            <a:r>
              <a:rPr lang="cs-CZ" sz="2800" dirty="0"/>
              <a:t>= 40000 profit </a:t>
            </a:r>
          </a:p>
        </p:txBody>
      </p:sp>
      <p:pic>
        <p:nvPicPr>
          <p:cNvPr id="1026" name="Picture 2" descr="How to Make the Most of Emirates Economy Class - NerdWallet">
            <a:extLst>
              <a:ext uri="{FF2B5EF4-FFF2-40B4-BE49-F238E27FC236}">
                <a16:creationId xmlns:a16="http://schemas.microsoft.com/office/drawing/2014/main" id="{894F2A2C-0D9A-4B15-9183-7B120C157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12365"/>
            <a:ext cx="2088232" cy="1252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vní třída versus business class. Jaký je mezi nimi ve skutečnosti rozdíl?">
            <a:extLst>
              <a:ext uri="{FF2B5EF4-FFF2-40B4-BE49-F238E27FC236}">
                <a16:creationId xmlns:a16="http://schemas.microsoft.com/office/drawing/2014/main" id="{13A59329-0B65-4A84-97C9-2A42A5D66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695936"/>
            <a:ext cx="2271911" cy="12765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a:extLst>
              <a:ext uri="{FF2B5EF4-FFF2-40B4-BE49-F238E27FC236}">
                <a16:creationId xmlns:a16="http://schemas.microsoft.com/office/drawing/2014/main" id="{FB48E010-0A0A-4525-A0DA-31DDB5617DAA}"/>
              </a:ext>
            </a:extLst>
          </p:cNvPr>
          <p:cNvCxnSpPr>
            <a:stCxn id="1026" idx="3"/>
            <a:endCxn id="1028" idx="1"/>
          </p:cNvCxnSpPr>
          <p:nvPr/>
        </p:nvCxnSpPr>
        <p:spPr>
          <a:xfrm flipV="1">
            <a:off x="3131840" y="5334199"/>
            <a:ext cx="2232248" cy="4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86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600" dirty="0" err="1">
                <a:solidFill>
                  <a:srgbClr val="0070C0"/>
                </a:solidFill>
              </a:rPr>
              <a:t>Overbooking</a:t>
            </a:r>
            <a:r>
              <a:rPr lang="cs-CZ" sz="3600" dirty="0">
                <a:solidFill>
                  <a:srgbClr val="0070C0"/>
                </a:solidFill>
              </a:rPr>
              <a:t>&lt;-&gt;No-Show</a:t>
            </a:r>
          </a:p>
        </p:txBody>
      </p:sp>
      <p:sp>
        <p:nvSpPr>
          <p:cNvPr id="4" name="Obdélník 3"/>
          <p:cNvSpPr/>
          <p:nvPr/>
        </p:nvSpPr>
        <p:spPr>
          <a:xfrm>
            <a:off x="1490660" y="1250601"/>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Full Aircraft</a:t>
            </a:r>
          </a:p>
        </p:txBody>
      </p:sp>
      <p:sp>
        <p:nvSpPr>
          <p:cNvPr id="6" name="Obdélník 5"/>
          <p:cNvSpPr/>
          <p:nvPr/>
        </p:nvSpPr>
        <p:spPr>
          <a:xfrm>
            <a:off x="1505081" y="191683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5221205" y="1911977"/>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9" name="Obdélník 8"/>
          <p:cNvSpPr/>
          <p:nvPr/>
        </p:nvSpPr>
        <p:spPr>
          <a:xfrm>
            <a:off x="1490660" y="2636912"/>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1457672" y="3394282"/>
            <a:ext cx="488927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203966" y="3394282"/>
            <a:ext cx="588777"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14" name="Obdélník 13"/>
          <p:cNvSpPr/>
          <p:nvPr/>
        </p:nvSpPr>
        <p:spPr>
          <a:xfrm>
            <a:off x="1536835" y="4149080"/>
            <a:ext cx="48245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219487" y="4149080"/>
            <a:ext cx="573257"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20" name="Obdélník 19"/>
          <p:cNvSpPr/>
          <p:nvPr/>
        </p:nvSpPr>
        <p:spPr>
          <a:xfrm>
            <a:off x="6516574" y="2628075"/>
            <a:ext cx="1081211"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24" name="Obdélník 23"/>
          <p:cNvSpPr/>
          <p:nvPr/>
        </p:nvSpPr>
        <p:spPr>
          <a:xfrm>
            <a:off x="5238538" y="2636912"/>
            <a:ext cx="1108412"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No-show</a:t>
            </a:r>
          </a:p>
        </p:txBody>
      </p:sp>
      <p:sp>
        <p:nvSpPr>
          <p:cNvPr id="25" name="Obdélník 24"/>
          <p:cNvSpPr/>
          <p:nvPr/>
        </p:nvSpPr>
        <p:spPr>
          <a:xfrm>
            <a:off x="6489373" y="3383130"/>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cxnSp>
        <p:nvCxnSpPr>
          <p:cNvPr id="26" name="Přímá spojnice se šipkou 25"/>
          <p:cNvCxnSpPr>
            <a:stCxn id="25" idx="1"/>
          </p:cNvCxnSpPr>
          <p:nvPr/>
        </p:nvCxnSpPr>
        <p:spPr>
          <a:xfrm flipH="1" flipV="1">
            <a:off x="5792744" y="3617904"/>
            <a:ext cx="696629" cy="17254"/>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Obdélník 26"/>
          <p:cNvSpPr/>
          <p:nvPr/>
        </p:nvSpPr>
        <p:spPr>
          <a:xfrm>
            <a:off x="1490660" y="4814106"/>
            <a:ext cx="47573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FF0000"/>
                </a:solidFill>
              </a:rPr>
              <a:t>B</a:t>
            </a:r>
          </a:p>
        </p:txBody>
      </p:sp>
      <p:sp>
        <p:nvSpPr>
          <p:cNvPr id="29" name="TextovéPole 28"/>
          <p:cNvSpPr txBox="1"/>
          <p:nvPr/>
        </p:nvSpPr>
        <p:spPr>
          <a:xfrm>
            <a:off x="1979712" y="4869160"/>
            <a:ext cx="2282228" cy="369332"/>
          </a:xfrm>
          <a:prstGeom prst="rect">
            <a:avLst/>
          </a:prstGeom>
          <a:noFill/>
        </p:spPr>
        <p:txBody>
          <a:bodyPr wrap="none" rtlCol="0">
            <a:spAutoFit/>
          </a:bodyPr>
          <a:lstStyle/>
          <a:p>
            <a:r>
              <a:rPr lang="cs-CZ" dirty="0"/>
              <a:t>   = </a:t>
            </a:r>
            <a:r>
              <a:rPr lang="cs-CZ" dirty="0" err="1"/>
              <a:t>bumped</a:t>
            </a:r>
            <a:r>
              <a:rPr lang="cs-CZ" dirty="0"/>
              <a:t> </a:t>
            </a:r>
            <a:r>
              <a:rPr lang="cs-CZ" dirty="0" err="1"/>
              <a:t>passeners</a:t>
            </a:r>
            <a:endParaRPr lang="cs-CZ" dirty="0"/>
          </a:p>
        </p:txBody>
      </p:sp>
      <p:sp>
        <p:nvSpPr>
          <p:cNvPr id="31" name="TextovéPole 30"/>
          <p:cNvSpPr txBox="1"/>
          <p:nvPr/>
        </p:nvSpPr>
        <p:spPr>
          <a:xfrm>
            <a:off x="5292080" y="4409678"/>
            <a:ext cx="72008" cy="369332"/>
          </a:xfrm>
          <a:prstGeom prst="rect">
            <a:avLst/>
          </a:prstGeom>
          <a:noFill/>
        </p:spPr>
        <p:txBody>
          <a:bodyPr wrap="square" rtlCol="0">
            <a:spAutoFit/>
          </a:bodyPr>
          <a:lstStyle/>
          <a:p>
            <a:r>
              <a:rPr lang="cs-CZ" dirty="0"/>
              <a:t> </a:t>
            </a:r>
          </a:p>
        </p:txBody>
      </p:sp>
      <p:sp>
        <p:nvSpPr>
          <p:cNvPr id="33" name="TextovéPole 32"/>
          <p:cNvSpPr txBox="1"/>
          <p:nvPr/>
        </p:nvSpPr>
        <p:spPr>
          <a:xfrm>
            <a:off x="311537" y="2046701"/>
            <a:ext cx="1152128" cy="307777"/>
          </a:xfrm>
          <a:prstGeom prst="rect">
            <a:avLst/>
          </a:prstGeom>
          <a:noFill/>
        </p:spPr>
        <p:txBody>
          <a:bodyPr wrap="square" rtlCol="0">
            <a:spAutoFit/>
          </a:bodyPr>
          <a:lstStyle/>
          <a:p>
            <a:r>
              <a:rPr lang="cs-CZ" sz="1400" dirty="0" err="1"/>
              <a:t>Planned</a:t>
            </a:r>
            <a:endParaRPr lang="cs-CZ" sz="1400" dirty="0"/>
          </a:p>
        </p:txBody>
      </p:sp>
      <p:sp>
        <p:nvSpPr>
          <p:cNvPr id="34" name="TextovéPole 33"/>
          <p:cNvSpPr txBox="1"/>
          <p:nvPr/>
        </p:nvSpPr>
        <p:spPr>
          <a:xfrm>
            <a:off x="305544" y="2720491"/>
            <a:ext cx="1152128" cy="307777"/>
          </a:xfrm>
          <a:prstGeom prst="rect">
            <a:avLst/>
          </a:prstGeom>
          <a:noFill/>
        </p:spPr>
        <p:txBody>
          <a:bodyPr wrap="square" rtlCol="0">
            <a:spAutoFit/>
          </a:bodyPr>
          <a:lstStyle/>
          <a:p>
            <a:r>
              <a:rPr lang="cs-CZ" sz="1400" dirty="0" err="1"/>
              <a:t>Planned</a:t>
            </a:r>
            <a:endParaRPr lang="cs-CZ" sz="1400" dirty="0"/>
          </a:p>
        </p:txBody>
      </p:sp>
      <p:sp>
        <p:nvSpPr>
          <p:cNvPr id="35" name="TextovéPole 34"/>
          <p:cNvSpPr txBox="1"/>
          <p:nvPr/>
        </p:nvSpPr>
        <p:spPr>
          <a:xfrm>
            <a:off x="335766" y="3492421"/>
            <a:ext cx="1152128" cy="307777"/>
          </a:xfrm>
          <a:prstGeom prst="rect">
            <a:avLst/>
          </a:prstGeom>
          <a:noFill/>
        </p:spPr>
        <p:txBody>
          <a:bodyPr wrap="square" rtlCol="0">
            <a:spAutoFit/>
          </a:bodyPr>
          <a:lstStyle/>
          <a:p>
            <a:r>
              <a:rPr lang="cs-CZ" sz="1400" dirty="0"/>
              <a:t>Reality</a:t>
            </a:r>
          </a:p>
        </p:txBody>
      </p:sp>
      <p:sp>
        <p:nvSpPr>
          <p:cNvPr id="36" name="TextovéPole 35"/>
          <p:cNvSpPr txBox="1"/>
          <p:nvPr/>
        </p:nvSpPr>
        <p:spPr>
          <a:xfrm>
            <a:off x="305544" y="4242262"/>
            <a:ext cx="1152128" cy="307777"/>
          </a:xfrm>
          <a:prstGeom prst="rect">
            <a:avLst/>
          </a:prstGeom>
          <a:noFill/>
        </p:spPr>
        <p:txBody>
          <a:bodyPr wrap="square" rtlCol="0">
            <a:spAutoFit/>
          </a:bodyPr>
          <a:lstStyle/>
          <a:p>
            <a:r>
              <a:rPr lang="cs-CZ" sz="1400" dirty="0" err="1"/>
              <a:t>Final</a:t>
            </a:r>
            <a:r>
              <a:rPr lang="cs-CZ" sz="1400" dirty="0"/>
              <a:t> status</a:t>
            </a:r>
          </a:p>
        </p:txBody>
      </p:sp>
      <p:sp>
        <p:nvSpPr>
          <p:cNvPr id="37" name="Obdélník 36"/>
          <p:cNvSpPr/>
          <p:nvPr/>
        </p:nvSpPr>
        <p:spPr>
          <a:xfrm>
            <a:off x="1518239" y="5517232"/>
            <a:ext cx="448153"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chemeClr val="bg1"/>
                </a:solidFill>
              </a:rPr>
              <a:t>NS</a:t>
            </a:r>
          </a:p>
        </p:txBody>
      </p:sp>
      <p:sp>
        <p:nvSpPr>
          <p:cNvPr id="38" name="TextovéPole 37"/>
          <p:cNvSpPr txBox="1"/>
          <p:nvPr/>
        </p:nvSpPr>
        <p:spPr>
          <a:xfrm>
            <a:off x="2132110" y="5584594"/>
            <a:ext cx="2255361" cy="369332"/>
          </a:xfrm>
          <a:prstGeom prst="rect">
            <a:avLst/>
          </a:prstGeom>
          <a:noFill/>
        </p:spPr>
        <p:txBody>
          <a:bodyPr wrap="none" rtlCol="0">
            <a:spAutoFit/>
          </a:bodyPr>
          <a:lstStyle/>
          <a:p>
            <a:r>
              <a:rPr lang="cs-CZ" dirty="0"/>
              <a:t>= no-show </a:t>
            </a:r>
            <a:r>
              <a:rPr lang="cs-CZ" dirty="0" err="1"/>
              <a:t>passengers</a:t>
            </a:r>
            <a:endParaRPr lang="cs-CZ" dirty="0"/>
          </a:p>
        </p:txBody>
      </p:sp>
      <p:sp>
        <p:nvSpPr>
          <p:cNvPr id="39" name="Obdélník 38"/>
          <p:cNvSpPr/>
          <p:nvPr/>
        </p:nvSpPr>
        <p:spPr>
          <a:xfrm>
            <a:off x="6255593" y="4986464"/>
            <a:ext cx="1108412"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rgbClr val="FFFF00"/>
                </a:solidFill>
              </a:rPr>
              <a:t>Overbooked</a:t>
            </a:r>
            <a:endParaRPr lang="cs-CZ" sz="1200" dirty="0">
              <a:solidFill>
                <a:srgbClr val="FF0000"/>
              </a:solidFill>
            </a:endParaRPr>
          </a:p>
        </p:txBody>
      </p:sp>
      <p:sp>
        <p:nvSpPr>
          <p:cNvPr id="40" name="Obdélník 39"/>
          <p:cNvSpPr/>
          <p:nvPr/>
        </p:nvSpPr>
        <p:spPr>
          <a:xfrm>
            <a:off x="6241559" y="5612831"/>
            <a:ext cx="568239"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1" name="Obdélník 40"/>
          <p:cNvSpPr/>
          <p:nvPr/>
        </p:nvSpPr>
        <p:spPr>
          <a:xfrm>
            <a:off x="6822519" y="5612831"/>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FF0000"/>
                </a:solidFill>
              </a:rPr>
              <a:t>B</a:t>
            </a:r>
          </a:p>
        </p:txBody>
      </p:sp>
      <p:sp>
        <p:nvSpPr>
          <p:cNvPr id="43" name="Obdélník 42"/>
          <p:cNvSpPr/>
          <p:nvPr/>
        </p:nvSpPr>
        <p:spPr>
          <a:xfrm>
            <a:off x="6358408" y="4149080"/>
            <a:ext cx="550412" cy="504056"/>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rgbClr val="FF0000"/>
                </a:solidFill>
              </a:rPr>
              <a:t>B</a:t>
            </a:r>
          </a:p>
        </p:txBody>
      </p:sp>
      <p:sp>
        <p:nvSpPr>
          <p:cNvPr id="44" name="Obdélník 43"/>
          <p:cNvSpPr/>
          <p:nvPr/>
        </p:nvSpPr>
        <p:spPr>
          <a:xfrm>
            <a:off x="1518239" y="6116887"/>
            <a:ext cx="461473"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FFFF00"/>
                </a:solidFill>
              </a:rPr>
              <a:t>OB</a:t>
            </a:r>
          </a:p>
        </p:txBody>
      </p:sp>
      <p:sp>
        <p:nvSpPr>
          <p:cNvPr id="47" name="TextovéPole 46"/>
          <p:cNvSpPr txBox="1"/>
          <p:nvPr/>
        </p:nvSpPr>
        <p:spPr>
          <a:xfrm>
            <a:off x="2153428" y="6155724"/>
            <a:ext cx="2707216" cy="369332"/>
          </a:xfrm>
          <a:prstGeom prst="rect">
            <a:avLst/>
          </a:prstGeom>
          <a:noFill/>
        </p:spPr>
        <p:txBody>
          <a:bodyPr wrap="none" rtlCol="0">
            <a:spAutoFit/>
          </a:bodyPr>
          <a:lstStyle/>
          <a:p>
            <a:r>
              <a:rPr lang="cs-CZ" dirty="0"/>
              <a:t>= </a:t>
            </a:r>
            <a:r>
              <a:rPr lang="cs-CZ" dirty="0" err="1"/>
              <a:t>overbooked</a:t>
            </a:r>
            <a:r>
              <a:rPr lang="cs-CZ" dirty="0"/>
              <a:t> </a:t>
            </a:r>
            <a:r>
              <a:rPr lang="cs-CZ" dirty="0" err="1"/>
              <a:t>passengers</a:t>
            </a:r>
            <a:r>
              <a:rPr lang="cs-CZ" dirty="0"/>
              <a:t> </a:t>
            </a:r>
          </a:p>
        </p:txBody>
      </p:sp>
      <p:cxnSp>
        <p:nvCxnSpPr>
          <p:cNvPr id="49" name="Přímá spojnice se šipkou 48"/>
          <p:cNvCxnSpPr/>
          <p:nvPr/>
        </p:nvCxnSpPr>
        <p:spPr>
          <a:xfrm>
            <a:off x="7668344" y="4986464"/>
            <a:ext cx="0" cy="11304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5709336" y="6324572"/>
            <a:ext cx="2789931" cy="369332"/>
          </a:xfrm>
          <a:prstGeom prst="rect">
            <a:avLst/>
          </a:prstGeom>
          <a:noFill/>
        </p:spPr>
        <p:txBody>
          <a:bodyPr wrap="none" rtlCol="0">
            <a:spAutoFit/>
          </a:bodyPr>
          <a:lstStyle/>
          <a:p>
            <a:r>
              <a:rPr lang="cs-CZ" dirty="0" err="1"/>
              <a:t>Cost</a:t>
            </a:r>
            <a:r>
              <a:rPr lang="cs-CZ" dirty="0"/>
              <a:t> </a:t>
            </a:r>
            <a:r>
              <a:rPr lang="cs-CZ" dirty="0" err="1"/>
              <a:t>of</a:t>
            </a:r>
            <a:r>
              <a:rPr lang="cs-CZ" dirty="0"/>
              <a:t> </a:t>
            </a:r>
            <a:r>
              <a:rPr lang="cs-CZ" b="1" dirty="0">
                <a:solidFill>
                  <a:srgbClr val="FF0000"/>
                </a:solidFill>
              </a:rPr>
              <a:t>B</a:t>
            </a:r>
            <a:r>
              <a:rPr lang="cs-CZ" dirty="0"/>
              <a:t> &lt; </a:t>
            </a:r>
            <a:r>
              <a:rPr lang="cs-CZ" dirty="0" err="1"/>
              <a:t>Cost</a:t>
            </a:r>
            <a:r>
              <a:rPr lang="cs-CZ" dirty="0"/>
              <a:t> </a:t>
            </a:r>
            <a:r>
              <a:rPr lang="cs-CZ" dirty="0" err="1"/>
              <a:t>of</a:t>
            </a:r>
            <a:r>
              <a:rPr lang="cs-CZ" dirty="0"/>
              <a:t> No-show</a:t>
            </a:r>
          </a:p>
        </p:txBody>
      </p:sp>
    </p:spTree>
    <p:extLst>
      <p:ext uri="{BB962C8B-B14F-4D97-AF65-F5344CB8AC3E}">
        <p14:creationId xmlns:p14="http://schemas.microsoft.com/office/powerpoint/2010/main" val="247714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 claims</a:t>
            </a:r>
          </a:p>
        </p:txBody>
      </p:sp>
      <p:sp>
        <p:nvSpPr>
          <p:cNvPr id="3" name="Zástupný symbol pro obsah 2"/>
          <p:cNvSpPr>
            <a:spLocks noGrp="1"/>
          </p:cNvSpPr>
          <p:nvPr>
            <p:ph idx="1"/>
          </p:nvPr>
        </p:nvSpPr>
        <p:spPr>
          <a:xfrm>
            <a:off x="179512" y="1531672"/>
            <a:ext cx="8229600" cy="4525963"/>
          </a:xfrm>
        </p:spPr>
        <p:txBody>
          <a:bodyPr>
            <a:normAutofit/>
          </a:bodyPr>
          <a:lstStyle/>
          <a:p>
            <a:r>
              <a:rPr lang="en-US" sz="2400" dirty="0"/>
              <a:t>Do not settle! Do not worry about it! Instead get up to €600 + luxury hotel + meals + additional expenses + new ticket! </a:t>
            </a:r>
          </a:p>
          <a:p>
            <a:endParaRPr lang="cs-CZ"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36912"/>
            <a:ext cx="5118951" cy="282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11560" y="5595970"/>
            <a:ext cx="7279271" cy="923330"/>
          </a:xfrm>
          <a:prstGeom prst="rect">
            <a:avLst/>
          </a:prstGeom>
        </p:spPr>
        <p:txBody>
          <a:bodyPr wrap="square">
            <a:spAutoFit/>
          </a:bodyPr>
          <a:lstStyle/>
          <a:p>
            <a:r>
              <a:rPr lang="en-ZA" b="1" dirty="0"/>
              <a:t>Delta Air Lines </a:t>
            </a:r>
            <a:r>
              <a:rPr lang="en-ZA" dirty="0"/>
              <a:t>has increased the amounts passengers can be offered to give up their seats to up to almost US$10,000 in extreme cases — something passengers can take advantage of if they act</a:t>
            </a:r>
            <a:r>
              <a:rPr lang="cs-CZ" dirty="0"/>
              <a:t> </a:t>
            </a:r>
            <a:r>
              <a:rPr lang="en-ZA" dirty="0"/>
              <a:t>in collusion (secret deal). </a:t>
            </a:r>
          </a:p>
        </p:txBody>
      </p:sp>
    </p:spTree>
    <p:extLst>
      <p:ext uri="{BB962C8B-B14F-4D97-AF65-F5344CB8AC3E}">
        <p14:creationId xmlns:p14="http://schemas.microsoft.com/office/powerpoint/2010/main" val="301683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p>
        </p:txBody>
      </p:sp>
      <p:sp>
        <p:nvSpPr>
          <p:cNvPr id="3" name="Zástupný symbol pro obsah 2"/>
          <p:cNvSpPr>
            <a:spLocks noGrp="1"/>
          </p:cNvSpPr>
          <p:nvPr>
            <p:ph idx="1"/>
          </p:nvPr>
        </p:nvSpPr>
        <p:spPr/>
        <p:txBody>
          <a:bodyPr/>
          <a:lstStyle/>
          <a:p>
            <a:r>
              <a:rPr lang="en-ZA" dirty="0">
                <a:solidFill>
                  <a:srgbClr val="0070C0"/>
                </a:solidFill>
              </a:rPr>
              <a:t>Newspapers</a:t>
            </a:r>
          </a:p>
          <a:p>
            <a:r>
              <a:rPr lang="en-ZA" dirty="0">
                <a:solidFill>
                  <a:srgbClr val="0070C0"/>
                </a:solidFill>
              </a:rPr>
              <a:t>Magazines</a:t>
            </a:r>
          </a:p>
          <a:p>
            <a:r>
              <a:rPr lang="en-ZA" dirty="0">
                <a:solidFill>
                  <a:srgbClr val="0070C0"/>
                </a:solidFill>
              </a:rPr>
              <a:t>Florists </a:t>
            </a:r>
          </a:p>
          <a:p>
            <a:r>
              <a:rPr lang="en-ZA" dirty="0">
                <a:solidFill>
                  <a:srgbClr val="0070C0"/>
                </a:solidFill>
              </a:rPr>
              <a:t>Bakeries </a:t>
            </a:r>
          </a:p>
          <a:p>
            <a:r>
              <a:rPr lang="en-ZA" dirty="0">
                <a:solidFill>
                  <a:srgbClr val="0070C0"/>
                </a:solidFill>
              </a:rPr>
              <a:t>Fresh fishes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quantities </a:t>
            </a:r>
            <a:endParaRPr lang="cs-CZ" sz="3600" dirty="0">
              <a:solidFill>
                <a:srgbClr val="0070C0"/>
              </a:solidFill>
            </a:endParaRPr>
          </a:p>
        </p:txBody>
      </p:sp>
      <p:sp>
        <p:nvSpPr>
          <p:cNvPr id="3" name="Zástupný symbol pro obsah 2"/>
          <p:cNvSpPr>
            <a:spLocks noGrp="1"/>
          </p:cNvSpPr>
          <p:nvPr>
            <p:ph idx="1"/>
          </p:nvPr>
        </p:nvSpPr>
        <p:spPr/>
        <p:txBody>
          <a:bodyPr>
            <a:normAutofit fontScale="62500" lnSpcReduction="20000"/>
          </a:bodyPr>
          <a:lstStyle/>
          <a:p>
            <a:r>
              <a:rPr lang="en-ZA" sz="2400" b="1" dirty="0"/>
              <a:t>N</a:t>
            </a:r>
            <a:r>
              <a:rPr lang="en-ZA" sz="2400" dirty="0"/>
              <a:t> </a:t>
            </a:r>
            <a:r>
              <a:rPr lang="cs-CZ" sz="2400" dirty="0"/>
              <a:t> </a:t>
            </a:r>
            <a:r>
              <a:rPr lang="en-ZA" sz="2400" dirty="0"/>
              <a:t>= </a:t>
            </a:r>
            <a:r>
              <a:rPr lang="cs-CZ" sz="2400" dirty="0"/>
              <a:t> </a:t>
            </a:r>
            <a:r>
              <a:rPr lang="en-ZA" sz="2400" dirty="0"/>
              <a:t>number of items that can be sold</a:t>
            </a:r>
            <a:r>
              <a:rPr lang="cs-CZ" sz="2400" dirty="0"/>
              <a:t> </a:t>
            </a:r>
            <a:r>
              <a:rPr lang="en-US" sz="2400" dirty="0"/>
              <a:t>(expected optimum) </a:t>
            </a:r>
          </a:p>
          <a:p>
            <a:r>
              <a:rPr lang="en-ZA" sz="2400" b="1" dirty="0"/>
              <a:t>X</a:t>
            </a:r>
            <a:r>
              <a:rPr lang="en-ZA" sz="2400" dirty="0"/>
              <a:t>  =  number of items ordered </a:t>
            </a:r>
            <a:r>
              <a:rPr lang="cs-CZ" sz="2400" dirty="0"/>
              <a:t>by </a:t>
            </a:r>
            <a:r>
              <a:rPr lang="cs-CZ" sz="2400" dirty="0" err="1"/>
              <a:t>salesman</a:t>
            </a:r>
            <a:endParaRPr lang="en-ZA" sz="2400" dirty="0"/>
          </a:p>
          <a:p>
            <a:r>
              <a:rPr lang="en-ZA" sz="2400" dirty="0"/>
              <a:t>C</a:t>
            </a:r>
            <a:r>
              <a:rPr lang="en-ZA" sz="1600" dirty="0"/>
              <a:t>0</a:t>
            </a:r>
            <a:r>
              <a:rPr lang="en-ZA" sz="2400" dirty="0"/>
              <a:t> = </a:t>
            </a:r>
            <a:r>
              <a:rPr lang="en-ZA" sz="2400" b="1" dirty="0"/>
              <a:t>Cost</a:t>
            </a:r>
            <a:r>
              <a:rPr lang="en-ZA" sz="2400" dirty="0"/>
              <a:t> of </a:t>
            </a:r>
            <a:r>
              <a:rPr lang="en-ZA" sz="2400" b="1" dirty="0">
                <a:solidFill>
                  <a:srgbClr val="FF0000"/>
                </a:solidFill>
              </a:rPr>
              <a:t>over</a:t>
            </a:r>
            <a:r>
              <a:rPr lang="cs-CZ" sz="2400" b="1" dirty="0">
                <a:solidFill>
                  <a:srgbClr val="FF0000"/>
                </a:solidFill>
              </a:rPr>
              <a:t>-</a:t>
            </a:r>
            <a:r>
              <a:rPr lang="en-ZA" sz="2400" b="1" dirty="0">
                <a:solidFill>
                  <a:srgbClr val="FF0000"/>
                </a:solidFill>
              </a:rPr>
              <a:t>estimating</a:t>
            </a:r>
            <a:r>
              <a:rPr lang="en-ZA" sz="2400" dirty="0"/>
              <a:t> demand</a:t>
            </a:r>
            <a:r>
              <a:rPr lang="cs-CZ" sz="2400" dirty="0"/>
              <a:t> </a:t>
            </a:r>
            <a:r>
              <a:rPr lang="en-ZA" sz="1400" dirty="0">
                <a:solidFill>
                  <a:srgbClr val="0070C0"/>
                </a:solidFill>
              </a:rPr>
              <a:t>(</a:t>
            </a:r>
            <a:r>
              <a:rPr lang="cs-CZ" sz="1600" b="1" dirty="0" err="1">
                <a:solidFill>
                  <a:srgbClr val="0070C0"/>
                </a:solidFill>
              </a:rPr>
              <a:t>cost</a:t>
            </a:r>
            <a:r>
              <a:rPr lang="cs-CZ" sz="1600" b="1" dirty="0">
                <a:solidFill>
                  <a:srgbClr val="0070C0"/>
                </a:solidFill>
              </a:rPr>
              <a:t> </a:t>
            </a:r>
            <a:r>
              <a:rPr lang="cs-CZ" sz="1600" b="1" dirty="0" err="1">
                <a:solidFill>
                  <a:srgbClr val="0070C0"/>
                </a:solidFill>
              </a:rPr>
              <a:t>of</a:t>
            </a:r>
            <a:r>
              <a:rPr lang="cs-CZ" sz="1600" b="1" dirty="0">
                <a:solidFill>
                  <a:srgbClr val="0070C0"/>
                </a:solidFill>
              </a:rPr>
              <a:t> </a:t>
            </a:r>
            <a:r>
              <a:rPr lang="cs-CZ" sz="1600" b="1" dirty="0" err="1">
                <a:solidFill>
                  <a:srgbClr val="0070C0"/>
                </a:solidFill>
              </a:rPr>
              <a:t>remaining</a:t>
            </a:r>
            <a:r>
              <a:rPr lang="cs-CZ" sz="1600" b="1" dirty="0">
                <a:solidFill>
                  <a:srgbClr val="0070C0"/>
                </a:solidFill>
              </a:rPr>
              <a:t> </a:t>
            </a:r>
            <a:r>
              <a:rPr lang="cs-CZ" sz="1600" b="1" dirty="0" err="1">
                <a:solidFill>
                  <a:srgbClr val="0070C0"/>
                </a:solidFill>
              </a:rPr>
              <a:t>faded</a:t>
            </a:r>
            <a:r>
              <a:rPr lang="cs-CZ" sz="1600" b="1" dirty="0">
                <a:solidFill>
                  <a:srgbClr val="0070C0"/>
                </a:solidFill>
              </a:rPr>
              <a:t> </a:t>
            </a:r>
            <a:r>
              <a:rPr lang="en-ZA" sz="1600" b="1" dirty="0">
                <a:solidFill>
                  <a:srgbClr val="0070C0"/>
                </a:solidFill>
              </a:rPr>
              <a:t>flowers </a:t>
            </a:r>
            <a:r>
              <a:rPr lang="cs-CZ" sz="1600" b="1" dirty="0">
                <a:solidFill>
                  <a:srgbClr val="0070C0"/>
                </a:solidFill>
              </a:rPr>
              <a:t>a</a:t>
            </a:r>
            <a:r>
              <a:rPr lang="en-ZA" sz="1600" b="1" dirty="0" err="1">
                <a:solidFill>
                  <a:srgbClr val="0070C0"/>
                </a:solidFill>
              </a:rPr>
              <a:t>nd</a:t>
            </a:r>
            <a:r>
              <a:rPr lang="en-ZA" sz="1600" b="1" dirty="0">
                <a:solidFill>
                  <a:srgbClr val="0070C0"/>
                </a:solidFill>
              </a:rPr>
              <a:t> are not sold</a:t>
            </a:r>
            <a:r>
              <a:rPr lang="en-ZA" sz="1400" dirty="0">
                <a:solidFill>
                  <a:srgbClr val="0070C0"/>
                </a:solidFill>
              </a:rPr>
              <a:t>)</a:t>
            </a:r>
            <a:r>
              <a:rPr lang="cs-CZ" sz="1400" dirty="0">
                <a:solidFill>
                  <a:srgbClr val="0070C0"/>
                </a:solidFill>
              </a:rPr>
              <a:t> </a:t>
            </a:r>
            <a:endParaRPr lang="en-ZA" sz="1400" dirty="0">
              <a:solidFill>
                <a:srgbClr val="0070C0"/>
              </a:solidFill>
            </a:endParaRPr>
          </a:p>
          <a:p>
            <a:r>
              <a:rPr lang="en-ZA" sz="2400" dirty="0">
                <a:sym typeface="Wingdings 2"/>
              </a:rPr>
              <a:t>C</a:t>
            </a:r>
            <a:r>
              <a:rPr lang="en-ZA" sz="1600" dirty="0">
                <a:sym typeface="Wingdings 2"/>
              </a:rPr>
              <a:t>u</a:t>
            </a:r>
            <a:r>
              <a:rPr lang="en-ZA" sz="2400" dirty="0">
                <a:sym typeface="Wingdings 2"/>
              </a:rPr>
              <a:t> </a:t>
            </a:r>
            <a:r>
              <a:rPr lang="en-ZA" sz="2400" dirty="0"/>
              <a:t>= Cost of </a:t>
            </a:r>
            <a:r>
              <a:rPr lang="en-ZA" sz="2400" b="1" dirty="0">
                <a:solidFill>
                  <a:srgbClr val="00B050"/>
                </a:solidFill>
              </a:rPr>
              <a:t>under</a:t>
            </a:r>
            <a:r>
              <a:rPr lang="cs-CZ" sz="2400" b="1" dirty="0">
                <a:solidFill>
                  <a:srgbClr val="00B050"/>
                </a:solidFill>
              </a:rPr>
              <a:t>-</a:t>
            </a:r>
            <a:r>
              <a:rPr lang="en-ZA" sz="2400" b="1" dirty="0">
                <a:solidFill>
                  <a:srgbClr val="00B050"/>
                </a:solidFill>
              </a:rPr>
              <a:t>estimating </a:t>
            </a:r>
            <a:r>
              <a:rPr lang="en-ZA" sz="2400" dirty="0"/>
              <a:t>demand</a:t>
            </a:r>
            <a:r>
              <a:rPr lang="cs-CZ" sz="2400" dirty="0"/>
              <a:t> </a:t>
            </a:r>
            <a:r>
              <a:rPr lang="en-US" sz="1600" dirty="0">
                <a:solidFill>
                  <a:srgbClr val="0070C0"/>
                </a:solidFill>
              </a:rPr>
              <a:t>(</a:t>
            </a:r>
            <a:r>
              <a:rPr lang="en-US" sz="1600" b="1" dirty="0">
                <a:solidFill>
                  <a:srgbClr val="0070C0"/>
                </a:solidFill>
              </a:rPr>
              <a:t>customers like to buy more </a:t>
            </a:r>
            <a:r>
              <a:rPr lang="cs-CZ" sz="1600" b="1" dirty="0" err="1">
                <a:solidFill>
                  <a:srgbClr val="0070C0"/>
                </a:solidFill>
              </a:rPr>
              <a:t>roses</a:t>
            </a:r>
            <a:r>
              <a:rPr lang="cs-CZ" sz="1600" b="1" dirty="0">
                <a:solidFill>
                  <a:srgbClr val="0070C0"/>
                </a:solidFill>
              </a:rPr>
              <a:t> </a:t>
            </a:r>
            <a:r>
              <a:rPr lang="en-US" sz="1600" b="1" dirty="0">
                <a:solidFill>
                  <a:srgbClr val="0070C0"/>
                </a:solidFill>
              </a:rPr>
              <a:t>and you do not have enough of </a:t>
            </a:r>
            <a:r>
              <a:rPr lang="cs-CZ" sz="1600" b="1" dirty="0" err="1">
                <a:solidFill>
                  <a:srgbClr val="0070C0"/>
                </a:solidFill>
              </a:rPr>
              <a:t>them</a:t>
            </a:r>
            <a:r>
              <a:rPr lang="cs-CZ" sz="1600" b="1" dirty="0">
                <a:solidFill>
                  <a:srgbClr val="0070C0"/>
                </a:solidFill>
              </a:rPr>
              <a:t> </a:t>
            </a:r>
            <a:r>
              <a:rPr lang="en-US" sz="1600" dirty="0">
                <a:solidFill>
                  <a:srgbClr val="0070C0"/>
                </a:solidFill>
              </a:rPr>
              <a:t>) </a:t>
            </a:r>
            <a:endParaRPr lang="cs-CZ" sz="1600" dirty="0">
              <a:solidFill>
                <a:srgbClr val="0070C0"/>
              </a:solidFill>
            </a:endParaRPr>
          </a:p>
          <a:p>
            <a:r>
              <a:rPr lang="en-ZA" sz="2500" b="1" dirty="0">
                <a:sym typeface="Wingdings 2"/>
              </a:rPr>
              <a:t>C</a:t>
            </a:r>
            <a:r>
              <a:rPr lang="en-ZA" sz="2500" dirty="0">
                <a:sym typeface="Wingdings 2"/>
              </a:rPr>
              <a:t>u</a:t>
            </a:r>
            <a:r>
              <a:rPr lang="cs-CZ" sz="2500" dirty="0">
                <a:sym typeface="Wingdings 2"/>
              </a:rPr>
              <a:t> </a:t>
            </a:r>
            <a:r>
              <a:rPr lang="cs-CZ" sz="2500" dirty="0">
                <a:solidFill>
                  <a:srgbClr val="7030A0"/>
                </a:solidFill>
                <a:sym typeface="Wingdings 2"/>
              </a:rPr>
              <a:t>&gt;=</a:t>
            </a:r>
            <a:r>
              <a:rPr lang="en-ZA" sz="2800" dirty="0"/>
              <a:t> </a:t>
            </a:r>
            <a:r>
              <a:rPr lang="en-ZA" sz="2800" b="1" dirty="0"/>
              <a:t>C</a:t>
            </a:r>
            <a:r>
              <a:rPr lang="en-ZA" sz="1800" dirty="0"/>
              <a:t>0</a:t>
            </a:r>
            <a:endParaRPr lang="en-US" sz="2500" dirty="0"/>
          </a:p>
          <a:p>
            <a:r>
              <a:rPr lang="en-ZA" sz="2400" dirty="0">
                <a:solidFill>
                  <a:srgbClr val="FF0000"/>
                </a:solidFill>
              </a:rPr>
              <a:t>P(N&lt;X)</a:t>
            </a:r>
            <a:r>
              <a:rPr lang="en-ZA" sz="2400" dirty="0"/>
              <a:t> = probability o</a:t>
            </a:r>
            <a:r>
              <a:rPr lang="en-ZA" sz="2400" dirty="0">
                <a:sym typeface="Wingdings 2"/>
              </a:rPr>
              <a:t>f </a:t>
            </a:r>
            <a:r>
              <a:rPr lang="en-ZA" sz="2400" b="1" dirty="0">
                <a:solidFill>
                  <a:srgbClr val="FF0000"/>
                </a:solidFill>
                <a:sym typeface="Wingdings 2"/>
              </a:rPr>
              <a:t>over</a:t>
            </a:r>
            <a:r>
              <a:rPr lang="cs-CZ" sz="2400" b="1" dirty="0">
                <a:solidFill>
                  <a:srgbClr val="FF0000"/>
                </a:solidFill>
                <a:sym typeface="Wingdings 2"/>
              </a:rPr>
              <a:t>-</a:t>
            </a:r>
            <a:r>
              <a:rPr lang="en-ZA" sz="2400" b="1" dirty="0">
                <a:solidFill>
                  <a:srgbClr val="FF0000"/>
                </a:solidFill>
                <a:sym typeface="Wingdings 2"/>
              </a:rPr>
              <a:t>estimating</a:t>
            </a:r>
            <a:r>
              <a:rPr lang="en-ZA" sz="2400" dirty="0">
                <a:sym typeface="Wingdings 2"/>
              </a:rPr>
              <a:t> demand or no-show</a:t>
            </a:r>
            <a:r>
              <a:rPr lang="cs-CZ" sz="2400" dirty="0">
                <a:sym typeface="Wingdings 2"/>
              </a:rPr>
              <a:t> </a:t>
            </a:r>
            <a:endParaRPr lang="en-ZA" sz="2400" dirty="0">
              <a:sym typeface="Wingdings 2"/>
            </a:endParaRPr>
          </a:p>
          <a:p>
            <a:r>
              <a:rPr lang="en-ZA" sz="2400" dirty="0">
                <a:solidFill>
                  <a:srgbClr val="00B050"/>
                </a:solidFill>
              </a:rPr>
              <a:t>P(X</a:t>
            </a:r>
            <a:r>
              <a:rPr lang="cs-CZ" sz="2400" dirty="0">
                <a:solidFill>
                  <a:srgbClr val="00B050"/>
                </a:solidFill>
                <a:sym typeface="Wingdings 2"/>
              </a:rPr>
              <a:t>&lt;</a:t>
            </a:r>
            <a:r>
              <a:rPr lang="en-ZA" sz="2400" dirty="0">
                <a:solidFill>
                  <a:srgbClr val="00B050"/>
                </a:solidFill>
              </a:rPr>
              <a:t>=N)</a:t>
            </a:r>
            <a:r>
              <a:rPr lang="en-ZA" sz="2400" dirty="0"/>
              <a:t>= probability o</a:t>
            </a:r>
            <a:r>
              <a:rPr lang="en-ZA" sz="2400" dirty="0">
                <a:sym typeface="Wingdings 2"/>
              </a:rPr>
              <a:t>f </a:t>
            </a:r>
            <a:r>
              <a:rPr lang="en-ZA" sz="2400" b="1" dirty="0">
                <a:solidFill>
                  <a:srgbClr val="00B050"/>
                </a:solidFill>
                <a:sym typeface="Wingdings 2"/>
              </a:rPr>
              <a:t>under</a:t>
            </a:r>
            <a:r>
              <a:rPr lang="cs-CZ" sz="2400" b="1" dirty="0">
                <a:solidFill>
                  <a:srgbClr val="00B050"/>
                </a:solidFill>
                <a:sym typeface="Wingdings 2"/>
              </a:rPr>
              <a:t>-</a:t>
            </a:r>
            <a:r>
              <a:rPr lang="en-ZA" sz="2400" b="1" dirty="0">
                <a:solidFill>
                  <a:srgbClr val="00B050"/>
                </a:solidFill>
                <a:sym typeface="Wingdings 2"/>
              </a:rPr>
              <a:t>estimating</a:t>
            </a:r>
            <a:r>
              <a:rPr lang="en-ZA" sz="2400" dirty="0">
                <a:sym typeface="Wingdings 2"/>
              </a:rPr>
              <a:t> demand or no-show</a:t>
            </a:r>
            <a:endParaRPr lang="cs-CZ" sz="2400" dirty="0">
              <a:sym typeface="Wingdings 2"/>
            </a:endParaRPr>
          </a:p>
          <a:p>
            <a:pPr marL="0" indent="0">
              <a:buNone/>
            </a:pPr>
            <a:endParaRPr lang="cs-CZ" sz="2400" dirty="0">
              <a:sym typeface="Wingdings 2"/>
            </a:endParaRPr>
          </a:p>
          <a:p>
            <a:pPr marL="0" indent="0">
              <a:buNone/>
            </a:pPr>
            <a:r>
              <a:rPr lang="cs-CZ" sz="2400" dirty="0">
                <a:sym typeface="Wingdings 2"/>
              </a:rPr>
              <a:t>       </a:t>
            </a:r>
            <a:r>
              <a:rPr lang="cs-CZ" sz="2400" dirty="0">
                <a:solidFill>
                  <a:srgbClr val="00B050"/>
                </a:solidFill>
                <a:sym typeface="Wingdings 2"/>
              </a:rPr>
              <a:t>P(X&lt;=N)</a:t>
            </a:r>
            <a:r>
              <a:rPr lang="cs-CZ" sz="2400" dirty="0">
                <a:sym typeface="Wingdings 2"/>
              </a:rPr>
              <a:t>*</a:t>
            </a:r>
            <a:r>
              <a:rPr lang="en-ZA" sz="2400" dirty="0">
                <a:sym typeface="Wingdings 2"/>
              </a:rPr>
              <a:t>C</a:t>
            </a:r>
            <a:r>
              <a:rPr lang="en-ZA" sz="1600" dirty="0">
                <a:sym typeface="Wingdings 2"/>
              </a:rPr>
              <a:t>u</a:t>
            </a:r>
            <a:r>
              <a:rPr lang="cs-CZ" sz="1600" dirty="0">
                <a:sym typeface="Wingdings 2"/>
              </a:rPr>
              <a:t>  </a:t>
            </a:r>
            <a:r>
              <a:rPr lang="cs-CZ" sz="2400" b="1" dirty="0">
                <a:solidFill>
                  <a:srgbClr val="7030A0"/>
                </a:solidFill>
                <a:sym typeface="Wingdings 2"/>
              </a:rPr>
              <a:t>&gt;= </a:t>
            </a:r>
            <a:r>
              <a:rPr lang="cs-CZ" sz="2400" dirty="0">
                <a:solidFill>
                  <a:srgbClr val="FF0000"/>
                </a:solidFill>
                <a:sym typeface="Wingdings 2"/>
              </a:rPr>
              <a:t>P(N&lt;X)</a:t>
            </a:r>
            <a:r>
              <a:rPr lang="cs-CZ" sz="2400" dirty="0">
                <a:sym typeface="Wingdings 2"/>
              </a:rPr>
              <a:t>*</a:t>
            </a:r>
            <a:r>
              <a:rPr lang="en-ZA" sz="2400" dirty="0"/>
              <a:t>C</a:t>
            </a:r>
            <a:r>
              <a:rPr lang="en-ZA" sz="1600" dirty="0"/>
              <a:t>0</a:t>
            </a:r>
            <a:r>
              <a:rPr lang="cs-CZ" sz="1600" dirty="0"/>
              <a:t> </a:t>
            </a:r>
          </a:p>
          <a:p>
            <a:pPr marL="0" indent="0">
              <a:buNone/>
            </a:pPr>
            <a:r>
              <a:rPr lang="cs-CZ" sz="2400" dirty="0"/>
              <a:t>	 </a:t>
            </a:r>
            <a:r>
              <a:rPr lang="cs-CZ" sz="2400" dirty="0">
                <a:solidFill>
                  <a:srgbClr val="00B050"/>
                </a:solidFill>
                <a:sym typeface="Wingdings 2"/>
              </a:rPr>
              <a:t>P(X&lt;=N) </a:t>
            </a:r>
            <a:r>
              <a:rPr lang="cs-CZ" sz="2400" dirty="0">
                <a:sym typeface="Wingdings 2"/>
              </a:rPr>
              <a:t>+</a:t>
            </a:r>
            <a:r>
              <a:rPr lang="cs-CZ" sz="2400" dirty="0">
                <a:solidFill>
                  <a:srgbClr val="FF0000"/>
                </a:solidFill>
                <a:sym typeface="Wingdings 2"/>
              </a:rPr>
              <a:t>P(N&lt; X) </a:t>
            </a:r>
            <a:r>
              <a:rPr lang="cs-CZ" sz="2400" dirty="0">
                <a:sym typeface="Wingdings 2"/>
              </a:rPr>
              <a:t>=1 -&gt; </a:t>
            </a:r>
            <a:r>
              <a:rPr lang="cs-CZ" sz="2400" dirty="0">
                <a:solidFill>
                  <a:srgbClr val="00B050"/>
                </a:solidFill>
                <a:sym typeface="Wingdings 2"/>
              </a:rPr>
              <a:t>P(X&lt;=N)</a:t>
            </a:r>
            <a:r>
              <a:rPr lang="cs-CZ" sz="2400" dirty="0">
                <a:sym typeface="Wingdings 2"/>
              </a:rPr>
              <a:t> = 1-</a:t>
            </a:r>
            <a:r>
              <a:rPr lang="en-ZA" sz="2400" dirty="0">
                <a:solidFill>
                  <a:srgbClr val="FF0000"/>
                </a:solidFill>
              </a:rPr>
              <a:t>P(</a:t>
            </a:r>
            <a:r>
              <a:rPr lang="cs-CZ" sz="2400" dirty="0">
                <a:solidFill>
                  <a:srgbClr val="FF0000"/>
                </a:solidFill>
              </a:rPr>
              <a:t>N&lt;X)</a:t>
            </a:r>
            <a:endParaRPr lang="en-US" sz="2400" dirty="0">
              <a:solidFill>
                <a:srgbClr val="FF0000"/>
              </a:solidFill>
            </a:endParaRPr>
          </a:p>
          <a:p>
            <a:pPr marL="0" indent="0">
              <a:buNone/>
            </a:pPr>
            <a:r>
              <a:rPr lang="cs-CZ" sz="2400" dirty="0">
                <a:sym typeface="Wingdings 2"/>
              </a:rPr>
              <a:t>      (1-</a:t>
            </a:r>
            <a:r>
              <a:rPr lang="en-ZA" sz="2400" dirty="0">
                <a:solidFill>
                  <a:srgbClr val="FF0000"/>
                </a:solidFill>
              </a:rPr>
              <a:t>P(</a:t>
            </a:r>
            <a:r>
              <a:rPr lang="cs-CZ" sz="2400" dirty="0">
                <a:solidFill>
                  <a:srgbClr val="FF0000"/>
                </a:solidFill>
              </a:rPr>
              <a:t>N&lt;X)</a:t>
            </a:r>
            <a:r>
              <a:rPr lang="cs-CZ" sz="2400" dirty="0"/>
              <a:t>)*</a:t>
            </a:r>
            <a:r>
              <a:rPr lang="en-ZA" sz="2400" dirty="0">
                <a:sym typeface="Wingdings 2"/>
              </a:rPr>
              <a:t>C</a:t>
            </a:r>
            <a:r>
              <a:rPr lang="en-ZA" sz="1600" dirty="0">
                <a:sym typeface="Wingdings 2"/>
              </a:rPr>
              <a:t>u</a:t>
            </a:r>
            <a:r>
              <a:rPr lang="cs-CZ" sz="2400" dirty="0"/>
              <a:t>   </a:t>
            </a:r>
            <a:r>
              <a:rPr lang="en-ZA" sz="2400" dirty="0"/>
              <a:t>&gt;</a:t>
            </a:r>
            <a:r>
              <a:rPr lang="cs-CZ" sz="2400" dirty="0"/>
              <a:t>= </a:t>
            </a:r>
            <a:r>
              <a:rPr lang="en-ZA" sz="2400" dirty="0">
                <a:solidFill>
                  <a:srgbClr val="FF0000"/>
                </a:solidFill>
              </a:rPr>
              <a:t>P(N&lt;X)</a:t>
            </a:r>
            <a:r>
              <a:rPr lang="cs-CZ" sz="2400" dirty="0"/>
              <a:t> * </a:t>
            </a:r>
            <a:r>
              <a:rPr lang="en-ZA" sz="2400" dirty="0"/>
              <a:t>C</a:t>
            </a:r>
            <a:r>
              <a:rPr lang="en-ZA" sz="1600" dirty="0"/>
              <a:t>0</a:t>
            </a:r>
            <a:r>
              <a:rPr lang="cs-CZ" sz="1600" dirty="0"/>
              <a:t>  -&gt; </a:t>
            </a:r>
            <a:r>
              <a:rPr lang="cs-CZ" sz="1600" b="1" dirty="0"/>
              <a:t>OPTIMUM PROBABILITY </a:t>
            </a:r>
          </a:p>
          <a:p>
            <a:pPr marL="0" indent="0">
              <a:buNone/>
            </a:pPr>
            <a:r>
              <a:rPr lang="cs-CZ" sz="1600" dirty="0"/>
              <a:t>        			</a:t>
            </a:r>
          </a:p>
          <a:p>
            <a:pPr marL="0" indent="0">
              <a:buNone/>
            </a:pPr>
            <a:r>
              <a:rPr lang="cs-CZ" sz="1600" dirty="0"/>
              <a:t>		 </a:t>
            </a:r>
            <a:r>
              <a:rPr lang="en-ZA" sz="2400" dirty="0">
                <a:sym typeface="Wingdings 2"/>
              </a:rPr>
              <a:t>Cu</a:t>
            </a:r>
            <a:endParaRPr lang="cs-CZ" sz="2400" dirty="0"/>
          </a:p>
          <a:p>
            <a:pPr marL="0" indent="0">
              <a:buNone/>
            </a:pPr>
            <a:r>
              <a:rPr lang="cs-CZ" sz="2400" dirty="0"/>
              <a:t>       </a:t>
            </a:r>
            <a:r>
              <a:rPr lang="en-ZA" sz="2400" b="1" dirty="0">
                <a:solidFill>
                  <a:srgbClr val="FF0000"/>
                </a:solidFill>
              </a:rPr>
              <a:t>P(N&lt;X</a:t>
            </a:r>
            <a:r>
              <a:rPr lang="cs-CZ" sz="2400" b="1" dirty="0">
                <a:solidFill>
                  <a:srgbClr val="FF0000"/>
                </a:solidFill>
              </a:rPr>
              <a:t>)</a:t>
            </a:r>
            <a:r>
              <a:rPr lang="cs-CZ" sz="2400" dirty="0"/>
              <a:t>    &lt;=         ----------</a:t>
            </a:r>
            <a:endParaRPr lang="en-ZA" sz="2400" dirty="0">
              <a:sym typeface="Wingdings 2"/>
            </a:endParaRPr>
          </a:p>
          <a:p>
            <a:pPr marL="0" indent="0">
              <a:buNone/>
            </a:pPr>
            <a:r>
              <a:rPr lang="cs-CZ" sz="2400" dirty="0">
                <a:sym typeface="Wingdings 2"/>
              </a:rPr>
              <a:t> 	                   </a:t>
            </a:r>
            <a:r>
              <a:rPr lang="en-ZA" sz="2400" dirty="0">
                <a:sym typeface="Wingdings 2"/>
              </a:rPr>
              <a:t>Cu</a:t>
            </a:r>
            <a:r>
              <a:rPr lang="cs-CZ" sz="2400" dirty="0">
                <a:sym typeface="Wingdings 2"/>
              </a:rPr>
              <a:t> + </a:t>
            </a:r>
            <a:r>
              <a:rPr lang="en-ZA" sz="2400" dirty="0"/>
              <a:t>C</a:t>
            </a:r>
            <a:r>
              <a:rPr lang="en-ZA" sz="1600" dirty="0"/>
              <a:t>0</a:t>
            </a:r>
            <a:r>
              <a:rPr lang="cs-CZ" sz="1600" dirty="0"/>
              <a:t> </a:t>
            </a:r>
            <a:endParaRPr lang="cs-CZ" sz="2400" dirty="0"/>
          </a:p>
          <a:p>
            <a:pPr marL="0" indent="0">
              <a:buNone/>
            </a:pPr>
            <a:r>
              <a:rPr lang="cs-CZ" sz="2400" dirty="0">
                <a:sym typeface="Wingdings 2"/>
              </a:rPr>
              <a:t> 						  </a:t>
            </a:r>
            <a:r>
              <a:rPr lang="cs-CZ" sz="2200" dirty="0">
                <a:sym typeface="Wingdings 2"/>
              </a:rPr>
              <a:t>(1-p)*</a:t>
            </a:r>
            <a:r>
              <a:rPr lang="cs-CZ" sz="2200" dirty="0" err="1">
                <a:sym typeface="Wingdings 2"/>
              </a:rPr>
              <a:t>Cu</a:t>
            </a:r>
            <a:r>
              <a:rPr lang="cs-CZ" sz="2200" dirty="0">
                <a:sym typeface="Wingdings 2"/>
              </a:rPr>
              <a:t>&gt;=</a:t>
            </a:r>
            <a:r>
              <a:rPr lang="cs-CZ" sz="2200" dirty="0" err="1">
                <a:sym typeface="Wingdings 2"/>
              </a:rPr>
              <a:t>pCo</a:t>
            </a:r>
            <a:r>
              <a:rPr lang="cs-CZ" sz="2200" dirty="0">
                <a:sym typeface="Wingdings 2"/>
              </a:rPr>
              <a:t> </a:t>
            </a:r>
            <a:endParaRPr lang="cs-CZ" sz="2200" dirty="0"/>
          </a:p>
          <a:p>
            <a:pPr marL="0" indent="0">
              <a:buNone/>
            </a:pPr>
            <a:r>
              <a:rPr lang="cs-CZ" sz="2200" dirty="0">
                <a:sym typeface="Wingdings 2"/>
              </a:rPr>
              <a:t>     					 	  </a:t>
            </a:r>
            <a:r>
              <a:rPr lang="cs-CZ" sz="2200" dirty="0" err="1">
                <a:sym typeface="Wingdings 2"/>
              </a:rPr>
              <a:t>Cu+pCu</a:t>
            </a:r>
            <a:r>
              <a:rPr lang="cs-CZ" sz="2200" dirty="0">
                <a:sym typeface="Wingdings 2"/>
              </a:rPr>
              <a:t> &gt;=</a:t>
            </a:r>
            <a:r>
              <a:rPr lang="cs-CZ" sz="2200" dirty="0" err="1">
                <a:sym typeface="Wingdings 2"/>
              </a:rPr>
              <a:t>pCo</a:t>
            </a:r>
            <a:endParaRPr lang="cs-CZ" sz="2200" dirty="0">
              <a:sym typeface="Wingdings 2"/>
            </a:endParaRPr>
          </a:p>
          <a:p>
            <a:pPr marL="0" indent="0">
              <a:buNone/>
            </a:pPr>
            <a:r>
              <a:rPr lang="cs-CZ" sz="2200" dirty="0">
                <a:sym typeface="Wingdings 2"/>
              </a:rPr>
              <a:t>						  </a:t>
            </a:r>
            <a:r>
              <a:rPr lang="cs-CZ" sz="2200" dirty="0" err="1">
                <a:sym typeface="Wingdings 2"/>
              </a:rPr>
              <a:t>Cu</a:t>
            </a:r>
            <a:r>
              <a:rPr lang="cs-CZ" sz="2200" dirty="0">
                <a:sym typeface="Wingdings 2"/>
              </a:rPr>
              <a:t>&gt;=&gt;p(</a:t>
            </a:r>
            <a:r>
              <a:rPr lang="cs-CZ" sz="2200" dirty="0" err="1">
                <a:sym typeface="Wingdings 2"/>
              </a:rPr>
              <a:t>Cu+Co</a:t>
            </a:r>
            <a:r>
              <a:rPr lang="cs-CZ" sz="2200" dirty="0">
                <a:sym typeface="Wingdings 2"/>
              </a:rPr>
              <a:t>) 	</a:t>
            </a:r>
            <a:endParaRPr lang="cs-CZ" sz="2200" dirty="0"/>
          </a:p>
        </p:txBody>
      </p:sp>
      <p:sp>
        <p:nvSpPr>
          <p:cNvPr id="4" name="Pravá složená závorka 3"/>
          <p:cNvSpPr/>
          <p:nvPr/>
        </p:nvSpPr>
        <p:spPr>
          <a:xfrm>
            <a:off x="2987824" y="432494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3887608" y="4572328"/>
            <a:ext cx="4295010" cy="369332"/>
          </a:xfrm>
          <a:prstGeom prst="rect">
            <a:avLst/>
          </a:prstGeom>
          <a:noFill/>
        </p:spPr>
        <p:txBody>
          <a:bodyPr wrap="square" rtlCol="0">
            <a:spAutoFit/>
          </a:bodyPr>
          <a:lstStyle/>
          <a:p>
            <a:r>
              <a:rPr lang="en-US" dirty="0"/>
              <a:t>Final formula for over</a:t>
            </a:r>
            <a:r>
              <a:rPr lang="cs-CZ" dirty="0"/>
              <a:t>-</a:t>
            </a:r>
            <a:r>
              <a:rPr lang="en-US" dirty="0" err="1"/>
              <a:t>est</a:t>
            </a:r>
            <a:r>
              <a:rPr lang="cs-CZ" dirty="0"/>
              <a:t>i</a:t>
            </a:r>
            <a:r>
              <a:rPr lang="en-US" dirty="0"/>
              <a:t>mating demand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019" y="1262788"/>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05" y="2780928"/>
            <a:ext cx="1433513" cy="79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a:extLst>
              <a:ext uri="{FF2B5EF4-FFF2-40B4-BE49-F238E27FC236}">
                <a16:creationId xmlns:a16="http://schemas.microsoft.com/office/drawing/2014/main" id="{E59F54E2-E5EE-4483-8234-2A8FDEF9CF6D}"/>
              </a:ext>
            </a:extLst>
          </p:cNvPr>
          <p:cNvCxnSpPr/>
          <p:nvPr/>
        </p:nvCxnSpPr>
        <p:spPr>
          <a:xfrm>
            <a:off x="1259632" y="371703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16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2800" dirty="0">
                <a:solidFill>
                  <a:srgbClr val="0070C0"/>
                </a:solidFill>
              </a:rPr>
              <a:t>Example</a:t>
            </a:r>
            <a:r>
              <a:rPr lang="cs-CZ" sz="2800" dirty="0">
                <a:solidFill>
                  <a:srgbClr val="0070C0"/>
                </a:solidFill>
              </a:rPr>
              <a:t> 1</a:t>
            </a:r>
            <a:r>
              <a:rPr lang="en-ZA" sz="2800" dirty="0">
                <a:solidFill>
                  <a:srgbClr val="0070C0"/>
                </a:solidFill>
              </a:rPr>
              <a:t> -&gt;Single Order Quantity</a:t>
            </a:r>
            <a:r>
              <a:rPr lang="cs-CZ" sz="2800" dirty="0">
                <a:solidFill>
                  <a:srgbClr val="0070C0"/>
                </a:solidFill>
              </a:rPr>
              <a:t> -</a:t>
            </a:r>
            <a:r>
              <a:rPr lang="en-ZA" sz="2800" dirty="0">
                <a:solidFill>
                  <a:srgbClr val="0070C0"/>
                </a:solidFill>
              </a:rPr>
              <a:t>hotel industry</a:t>
            </a:r>
          </a:p>
        </p:txBody>
      </p:sp>
      <p:sp>
        <p:nvSpPr>
          <p:cNvPr id="3" name="Zástupný symbol pro obsah 2"/>
          <p:cNvSpPr>
            <a:spLocks noGrp="1"/>
          </p:cNvSpPr>
          <p:nvPr>
            <p:ph idx="1"/>
          </p:nvPr>
        </p:nvSpPr>
        <p:spPr/>
        <p:txBody>
          <a:bodyPr>
            <a:normAutofit/>
          </a:bodyPr>
          <a:lstStyle/>
          <a:p>
            <a:pPr marL="0" indent="0">
              <a:buNone/>
            </a:pPr>
            <a:r>
              <a:rPr lang="en-US" sz="1600" dirty="0"/>
              <a:t>Manager Simon Stein of the </a:t>
            </a:r>
            <a:r>
              <a:rPr lang="en-US" sz="1600" b="1" dirty="0"/>
              <a:t>Best Western  </a:t>
            </a:r>
            <a:r>
              <a:rPr lang="en-US" sz="1600" dirty="0"/>
              <a:t>in Las Vegas is tired o</a:t>
            </a:r>
            <a:r>
              <a:rPr lang="cs-CZ" sz="1600" dirty="0"/>
              <a:t>f</a:t>
            </a:r>
            <a:r>
              <a:rPr lang="en-US" sz="1600" dirty="0"/>
              <a:t> customers who make </a:t>
            </a:r>
            <a:endParaRPr lang="cs-CZ" sz="1600" dirty="0"/>
          </a:p>
          <a:p>
            <a:pPr marL="0" indent="0">
              <a:buNone/>
            </a:pPr>
            <a:r>
              <a:rPr lang="en-US" sz="1600" dirty="0"/>
              <a:t>reservation and do not show up. Rooms rent is </a:t>
            </a:r>
            <a:r>
              <a:rPr lang="en-US" sz="1600" b="1" dirty="0">
                <a:solidFill>
                  <a:srgbClr val="00B050"/>
                </a:solidFill>
              </a:rPr>
              <a:t>100 </a:t>
            </a:r>
            <a:r>
              <a:rPr lang="en-US" sz="1600" dirty="0"/>
              <a:t>USD </a:t>
            </a:r>
            <a:r>
              <a:rPr lang="cs-CZ" sz="1600" dirty="0"/>
              <a:t>per </a:t>
            </a:r>
            <a:r>
              <a:rPr lang="en-US" sz="1600" dirty="0"/>
              <a:t>nigh</a:t>
            </a:r>
            <a:r>
              <a:rPr lang="cs-CZ" sz="1600" dirty="0"/>
              <a:t>t</a:t>
            </a:r>
            <a:r>
              <a:rPr lang="en-US" sz="1600" dirty="0"/>
              <a:t> and cost </a:t>
            </a:r>
            <a:r>
              <a:rPr lang="en-US" sz="1600" b="1" dirty="0">
                <a:solidFill>
                  <a:srgbClr val="FF0000"/>
                </a:solidFill>
              </a:rPr>
              <a:t>25</a:t>
            </a:r>
            <a:r>
              <a:rPr lang="en-US" sz="1600" dirty="0"/>
              <a:t> USD to maintain </a:t>
            </a:r>
          </a:p>
          <a:p>
            <a:pPr marL="0" indent="0">
              <a:buNone/>
            </a:pPr>
            <a:r>
              <a:rPr lang="en-US" sz="1600" dirty="0"/>
              <a:t>per day. Overflow </a:t>
            </a:r>
            <a:r>
              <a:rPr lang="cs-CZ" sz="1600" dirty="0"/>
              <a:t>(„</a:t>
            </a:r>
            <a:r>
              <a:rPr lang="cs-CZ" sz="1600" dirty="0" err="1"/>
              <a:t>bumped</a:t>
            </a:r>
            <a:r>
              <a:rPr lang="cs-CZ" sz="1600" dirty="0"/>
              <a:t>“) </a:t>
            </a:r>
            <a:r>
              <a:rPr lang="en-US" sz="1600" dirty="0"/>
              <a:t>customers  can be sent to </a:t>
            </a:r>
            <a:r>
              <a:rPr lang="en-US" sz="1600" b="1" dirty="0"/>
              <a:t>Motel 7</a:t>
            </a:r>
            <a:r>
              <a:rPr lang="en-US" sz="1600" dirty="0"/>
              <a:t> for </a:t>
            </a:r>
            <a:r>
              <a:rPr lang="cs-CZ" sz="1600" dirty="0" err="1"/>
              <a:t>only</a:t>
            </a:r>
            <a:r>
              <a:rPr lang="cs-CZ" sz="1600" dirty="0"/>
              <a:t> </a:t>
            </a:r>
            <a:r>
              <a:rPr lang="en-US" sz="1600" b="1" dirty="0">
                <a:solidFill>
                  <a:srgbClr val="0070C0"/>
                </a:solidFill>
              </a:rPr>
              <a:t>70</a:t>
            </a:r>
            <a:r>
              <a:rPr lang="en-US" sz="1600" dirty="0"/>
              <a:t> USD </a:t>
            </a:r>
            <a:r>
              <a:rPr lang="cs-CZ" sz="1600" dirty="0"/>
              <a:t>per</a:t>
            </a:r>
            <a:r>
              <a:rPr lang="en-US" sz="1600" dirty="0"/>
              <a:t> night.</a:t>
            </a:r>
          </a:p>
          <a:p>
            <a:pPr marL="0" indent="0">
              <a:buNone/>
            </a:pPr>
            <a:r>
              <a:rPr lang="en-US" sz="1600" dirty="0"/>
              <a:t>Simon´s  records of no-show over past six months are given below. Should Best Western start overbooking</a:t>
            </a:r>
            <a:r>
              <a:rPr lang="cs-CZ" sz="1600" dirty="0"/>
              <a:t>?</a:t>
            </a:r>
            <a:r>
              <a:rPr lang="en-US" sz="1600" dirty="0"/>
              <a:t> If so, how many rooms should be overbooked?    </a:t>
            </a:r>
          </a:p>
        </p:txBody>
      </p:sp>
      <p:graphicFrame>
        <p:nvGraphicFramePr>
          <p:cNvPr id="4" name="Tabulka 3"/>
          <p:cNvGraphicFramePr>
            <a:graphicFrameLocks noGrp="1"/>
          </p:cNvGraphicFramePr>
          <p:nvPr>
            <p:extLst>
              <p:ext uri="{D42A27DB-BD31-4B8C-83A1-F6EECF244321}">
                <p14:modId xmlns:p14="http://schemas.microsoft.com/office/powerpoint/2010/main" val="3160027633"/>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0,25</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dirty="0">
                          <a:effectLst/>
                        </a:rPr>
                        <a:t>3</a:t>
                      </a:r>
                      <a:endParaRPr lang="cs-CZ" sz="1100" b="0" i="0" u="none" strike="noStrike" dirty="0">
                        <a:solidFill>
                          <a:srgbClr val="000000"/>
                        </a:solidFill>
                        <a:effectLst/>
                        <a:latin typeface="Calibri"/>
                      </a:endParaRPr>
                    </a:p>
                  </a:txBody>
                  <a:tcPr marL="9525" marR="9525" marT="9525" marB="0" anchor="b">
                    <a:solidFill>
                      <a:schemeClr val="tx1"/>
                    </a:solidFill>
                  </a:tcPr>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5341334" cy="646331"/>
          </a:xfrm>
          <a:prstGeom prst="rect">
            <a:avLst/>
          </a:prstGeom>
          <a:noFill/>
        </p:spPr>
        <p:txBody>
          <a:bodyPr wrap="none" rtlCol="0">
            <a:spAutoFit/>
          </a:bodyPr>
          <a:lstStyle/>
          <a:p>
            <a:r>
              <a:rPr lang="cs-CZ" dirty="0" err="1"/>
              <a:t>Solution</a:t>
            </a:r>
            <a:r>
              <a:rPr lang="cs-CZ" dirty="0"/>
              <a:t> :  </a:t>
            </a:r>
            <a:r>
              <a:rPr lang="en-ZA" dirty="0">
                <a:sym typeface="Wingdings 2"/>
              </a:rPr>
              <a:t>C</a:t>
            </a:r>
            <a:r>
              <a:rPr lang="cs-CZ" sz="1100" b="1" dirty="0">
                <a:sym typeface="Wingdings 2"/>
              </a:rPr>
              <a:t>0</a:t>
            </a:r>
            <a:r>
              <a:rPr lang="cs-CZ" sz="1100" dirty="0">
                <a:sym typeface="Wingdings 2"/>
              </a:rPr>
              <a:t> </a:t>
            </a:r>
            <a:r>
              <a:rPr lang="cs-CZ" sz="1200" dirty="0">
                <a:sym typeface="Wingdings 2"/>
              </a:rPr>
              <a:t>= </a:t>
            </a:r>
            <a:r>
              <a:rPr lang="cs-CZ" sz="1200" b="1" dirty="0">
                <a:solidFill>
                  <a:srgbClr val="0070C0"/>
                </a:solidFill>
                <a:sym typeface="Wingdings 2"/>
              </a:rPr>
              <a:t>70</a:t>
            </a:r>
            <a:r>
              <a:rPr lang="cs-CZ" sz="1200" dirty="0">
                <a:solidFill>
                  <a:srgbClr val="0070C0"/>
                </a:solidFill>
                <a:sym typeface="Wingdings 2"/>
              </a:rPr>
              <a:t> USD</a:t>
            </a:r>
            <a:r>
              <a:rPr lang="cs-CZ" dirty="0">
                <a:solidFill>
                  <a:srgbClr val="0070C0"/>
                </a:solidFill>
              </a:rPr>
              <a:t>  - </a:t>
            </a:r>
            <a:r>
              <a:rPr lang="en-US" sz="1200" dirty="0">
                <a:solidFill>
                  <a:srgbClr val="0070C0"/>
                </a:solidFill>
              </a:rPr>
              <a:t>cost of overestimating  demand  </a:t>
            </a:r>
          </a:p>
          <a:p>
            <a:r>
              <a:rPr lang="cs-CZ" sz="1600" dirty="0"/>
              <a:t>                      </a:t>
            </a:r>
            <a:r>
              <a:rPr lang="cs-CZ" dirty="0" err="1"/>
              <a:t>C</a:t>
            </a:r>
            <a:r>
              <a:rPr lang="cs-CZ" sz="1200" b="1" dirty="0" err="1"/>
              <a:t>u</a:t>
            </a:r>
            <a:r>
              <a:rPr lang="cs-CZ" sz="1200" dirty="0"/>
              <a:t> = </a:t>
            </a:r>
            <a:r>
              <a:rPr lang="cs-CZ" sz="1200" b="1" dirty="0">
                <a:solidFill>
                  <a:srgbClr val="00B050"/>
                </a:solidFill>
              </a:rPr>
              <a:t>100</a:t>
            </a:r>
            <a:r>
              <a:rPr lang="cs-CZ" sz="1200" dirty="0"/>
              <a:t> USD-</a:t>
            </a:r>
            <a:r>
              <a:rPr lang="cs-CZ" sz="1200" b="1" dirty="0">
                <a:solidFill>
                  <a:srgbClr val="FF0000"/>
                </a:solidFill>
              </a:rPr>
              <a:t>25</a:t>
            </a:r>
            <a:r>
              <a:rPr lang="cs-CZ" sz="1200" dirty="0">
                <a:solidFill>
                  <a:srgbClr val="FF0000"/>
                </a:solidFill>
              </a:rPr>
              <a:t> </a:t>
            </a:r>
            <a:r>
              <a:rPr lang="cs-CZ" sz="1200" dirty="0"/>
              <a:t>USD =75 USD -</a:t>
            </a:r>
            <a:r>
              <a:rPr lang="en-US" sz="1200" dirty="0">
                <a:solidFill>
                  <a:srgbClr val="0070C0"/>
                </a:solidFill>
              </a:rPr>
              <a:t> cost of underestimating  demand </a:t>
            </a:r>
            <a:endParaRPr lang="en-US"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en-ZA" sz="1200" dirty="0">
                <a:sym typeface="Wingdings 2"/>
              </a:rPr>
              <a:t> </a:t>
            </a:r>
            <a:r>
              <a:rPr lang="cs-CZ" sz="1200" dirty="0">
                <a:sym typeface="Wingdings 2"/>
              </a:rPr>
              <a:t> </a:t>
            </a:r>
            <a:r>
              <a:rPr lang="en-ZA" dirty="0">
                <a:sym typeface="Wingdings 2"/>
              </a:rPr>
              <a:t>Cu</a:t>
            </a:r>
            <a:endParaRPr lang="cs-CZ" dirty="0"/>
          </a:p>
          <a:p>
            <a:r>
              <a:rPr lang="cs-CZ" dirty="0"/>
              <a:t>       </a:t>
            </a:r>
            <a:r>
              <a:rPr lang="en-ZA" dirty="0"/>
              <a:t>P(N&lt;X</a:t>
            </a:r>
            <a:r>
              <a:rPr lang="cs-CZ" dirty="0"/>
              <a:t>) &lt;= ----------   = 75/(75+70)=75/145 </a:t>
            </a:r>
            <a:r>
              <a:rPr lang="cs-CZ" dirty="0">
                <a:sym typeface="Wingdings 2"/>
              </a:rPr>
              <a:t> = </a:t>
            </a:r>
            <a:r>
              <a:rPr lang="cs-CZ" b="1" dirty="0">
                <a:sym typeface="Wingdings 2"/>
              </a:rPr>
              <a:t>0,517</a:t>
            </a:r>
            <a:r>
              <a:rPr lang="cs-CZ" dirty="0">
                <a:sym typeface="Wingdings 2"/>
              </a:rPr>
              <a:t>	          </a:t>
            </a:r>
            <a:r>
              <a:rPr lang="en-ZA" dirty="0">
                <a:sym typeface="Wingdings 2"/>
              </a:rPr>
              <a:t>Cu</a:t>
            </a:r>
            <a:r>
              <a:rPr lang="cs-CZ" dirty="0">
                <a:sym typeface="Wingdings 2"/>
              </a:rPr>
              <a:t> +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0,15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0,25</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a:t>Probabilities  are cumulating and choice in 0,40-&gt;0,517</a:t>
            </a:r>
          </a:p>
          <a:p>
            <a:r>
              <a:rPr lang="en-GB" sz="1200" dirty="0"/>
              <a:t>Optimal probability of no-show falls between  </a:t>
            </a:r>
          </a:p>
          <a:p>
            <a:r>
              <a:rPr lang="en-GB" sz="1200" dirty="0"/>
              <a:t>0,40 and 0,70. So if we take less of equal to  0,517,</a:t>
            </a:r>
          </a:p>
          <a:p>
            <a:r>
              <a:rPr lang="en-GB" sz="1200" dirty="0"/>
              <a:t>so next lower value is 0,40. </a:t>
            </a:r>
            <a:r>
              <a:rPr lang="en-GB" sz="1200" b="1" dirty="0">
                <a:solidFill>
                  <a:srgbClr val="FF0000"/>
                </a:solidFill>
              </a:rPr>
              <a:t>So two rooms have to be overbooked</a:t>
            </a:r>
            <a:r>
              <a:rPr lang="cs-CZ" sz="1200" b="1" dirty="0">
                <a:solidFill>
                  <a:srgbClr val="FF0000"/>
                </a:solidFill>
              </a:rPr>
              <a:t> !!!</a:t>
            </a:r>
            <a:endParaRPr lang="en-GB" sz="1200" b="1" dirty="0">
              <a:solidFill>
                <a:srgbClr val="FF0000"/>
              </a:solidFill>
            </a:endParaRPr>
          </a:p>
        </p:txBody>
      </p:sp>
      <p:sp>
        <p:nvSpPr>
          <p:cNvPr id="10" name="TextovéPole 9"/>
          <p:cNvSpPr txBox="1"/>
          <p:nvPr/>
        </p:nvSpPr>
        <p:spPr>
          <a:xfrm>
            <a:off x="962275" y="6356265"/>
            <a:ext cx="2385589" cy="261610"/>
          </a:xfrm>
          <a:prstGeom prst="rect">
            <a:avLst/>
          </a:prstGeom>
          <a:noFill/>
        </p:spPr>
        <p:txBody>
          <a:bodyPr wrap="none" rtlCol="0">
            <a:spAutoFit/>
          </a:bodyPr>
          <a:lstStyle/>
          <a:p>
            <a:r>
              <a:rPr lang="cs-CZ" sz="1100" dirty="0"/>
              <a:t>0,15+0,25=0,40  and 0,40+0,30=0,70…</a:t>
            </a:r>
          </a:p>
        </p:txBody>
      </p:sp>
      <p:sp>
        <p:nvSpPr>
          <p:cNvPr id="11" name="TextovéPole 10">
            <a:extLst>
              <a:ext uri="{FF2B5EF4-FFF2-40B4-BE49-F238E27FC236}">
                <a16:creationId xmlns:a16="http://schemas.microsoft.com/office/drawing/2014/main" id="{5E4E67B6-74E1-4A53-8046-A00A5AE55DD1}"/>
              </a:ext>
            </a:extLst>
          </p:cNvPr>
          <p:cNvSpPr txBox="1"/>
          <p:nvPr/>
        </p:nvSpPr>
        <p:spPr>
          <a:xfrm>
            <a:off x="474297" y="4237484"/>
            <a:ext cx="1931939" cy="338554"/>
          </a:xfrm>
          <a:prstGeom prst="rect">
            <a:avLst/>
          </a:prstGeom>
          <a:noFill/>
        </p:spPr>
        <p:txBody>
          <a:bodyPr wrap="none" rtlCol="0">
            <a:spAutoFit/>
          </a:bodyPr>
          <a:lstStyle/>
          <a:p>
            <a:r>
              <a:rPr lang="cs-CZ" sz="1600" dirty="0"/>
              <a:t>Simon Stein </a:t>
            </a:r>
            <a:r>
              <a:rPr lang="cs-CZ" sz="1600" dirty="0" err="1"/>
              <a:t>statistics</a:t>
            </a:r>
            <a:endParaRPr lang="en-US" sz="1600" dirty="0"/>
          </a:p>
        </p:txBody>
      </p:sp>
    </p:spTree>
    <p:extLst>
      <p:ext uri="{BB962C8B-B14F-4D97-AF65-F5344CB8AC3E}">
        <p14:creationId xmlns:p14="http://schemas.microsoft.com/office/powerpoint/2010/main" val="2115643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en-ZA" sz="2800" dirty="0">
                <a:solidFill>
                  <a:srgbClr val="0070C0"/>
                </a:solidFill>
              </a:rPr>
              <a:t>Example</a:t>
            </a:r>
            <a:r>
              <a:rPr lang="cs-CZ" sz="2800" dirty="0">
                <a:solidFill>
                  <a:srgbClr val="0070C0"/>
                </a:solidFill>
              </a:rPr>
              <a:t> 2</a:t>
            </a:r>
            <a:r>
              <a:rPr lang="en-ZA" sz="2800" dirty="0">
                <a:solidFill>
                  <a:srgbClr val="0070C0"/>
                </a:solidFill>
              </a:rPr>
              <a:t> -&gt;Single Order Quantity</a:t>
            </a:r>
            <a:r>
              <a:rPr lang="cs-CZ" sz="2800" dirty="0">
                <a:solidFill>
                  <a:srgbClr val="0070C0"/>
                </a:solidFill>
              </a:rPr>
              <a:t> -</a:t>
            </a:r>
            <a:r>
              <a:rPr lang="en-ZA" sz="2800" dirty="0">
                <a:solidFill>
                  <a:srgbClr val="0070C0"/>
                </a:solidFill>
              </a:rPr>
              <a:t>  </a:t>
            </a:r>
            <a:r>
              <a:rPr lang="cs-CZ" sz="2800" dirty="0">
                <a:solidFill>
                  <a:srgbClr val="0070C0"/>
                </a:solidFill>
              </a:rPr>
              <a:t> Airlines</a:t>
            </a:r>
            <a:br>
              <a:rPr lang="cs-CZ" sz="2800" dirty="0">
                <a:solidFill>
                  <a:srgbClr val="0070C0"/>
                </a:solidFill>
              </a:rPr>
            </a:br>
            <a:r>
              <a:rPr lang="cs-CZ" sz="2800" dirty="0">
                <a:solidFill>
                  <a:srgbClr val="C00000"/>
                </a:solidFill>
              </a:rPr>
              <a:t>(</a:t>
            </a:r>
            <a:r>
              <a:rPr lang="cs-CZ" sz="2800" dirty="0" err="1">
                <a:solidFill>
                  <a:srgbClr val="C00000"/>
                </a:solidFill>
              </a:rPr>
              <a:t>home</a:t>
            </a:r>
            <a:r>
              <a:rPr lang="cs-CZ" sz="2800" dirty="0">
                <a:solidFill>
                  <a:srgbClr val="C00000"/>
                </a:solidFill>
              </a:rPr>
              <a:t> study) </a:t>
            </a:r>
          </a:p>
        </p:txBody>
      </p:sp>
      <p:sp>
        <p:nvSpPr>
          <p:cNvPr id="3" name="Zástupný symbol pro obsah 2"/>
          <p:cNvSpPr>
            <a:spLocks noGrp="1"/>
          </p:cNvSpPr>
          <p:nvPr>
            <p:ph idx="1"/>
          </p:nvPr>
        </p:nvSpPr>
        <p:spPr>
          <a:xfrm>
            <a:off x="457200" y="1600200"/>
            <a:ext cx="8442084" cy="4525963"/>
          </a:xfrm>
        </p:spPr>
        <p:txBody>
          <a:bodyPr>
            <a:normAutofit/>
          </a:bodyPr>
          <a:lstStyle/>
          <a:p>
            <a:r>
              <a:rPr lang="en-ZA" sz="1800" b="1" dirty="0" err="1"/>
              <a:t>FlyUS</a:t>
            </a:r>
            <a:r>
              <a:rPr lang="en-ZA" sz="1800" dirty="0"/>
              <a:t> Airlines is unhappy with the number of empty seats (same with hotel rooms)  on its NY-Miami flights. To remedy the problem, the airline is offering a special discounted rat</a:t>
            </a:r>
            <a:r>
              <a:rPr lang="cs-CZ" sz="1800" dirty="0"/>
              <a:t>e</a:t>
            </a:r>
            <a:r>
              <a:rPr lang="en-ZA" sz="1800" dirty="0"/>
              <a:t> of </a:t>
            </a:r>
            <a:r>
              <a:rPr lang="en-ZA" sz="1800" b="1" dirty="0"/>
              <a:t>89 </a:t>
            </a:r>
            <a:r>
              <a:rPr lang="en-ZA" sz="1800" dirty="0"/>
              <a:t>USD instead of </a:t>
            </a:r>
            <a:r>
              <a:rPr lang="cs-CZ" sz="1800" dirty="0"/>
              <a:t>standard</a:t>
            </a:r>
            <a:r>
              <a:rPr lang="en-ZA" sz="1800" dirty="0"/>
              <a:t> </a:t>
            </a:r>
            <a:r>
              <a:rPr lang="cs-CZ" sz="1800" dirty="0"/>
              <a:t>full </a:t>
            </a:r>
            <a:r>
              <a:rPr lang="en-ZA" sz="1800" dirty="0"/>
              <a:t>fare </a:t>
            </a:r>
            <a:r>
              <a:rPr lang="en-ZA" sz="1800" b="1" dirty="0"/>
              <a:t>169</a:t>
            </a:r>
            <a:r>
              <a:rPr lang="en-ZA" sz="1800" dirty="0"/>
              <a:t> USD, but only for 7-day</a:t>
            </a:r>
            <a:r>
              <a:rPr lang="cs-CZ" sz="1800" dirty="0"/>
              <a:t>s</a:t>
            </a:r>
            <a:r>
              <a:rPr lang="en-ZA" sz="1800" dirty="0"/>
              <a:t> advance purchases and for </a:t>
            </a:r>
            <a:r>
              <a:rPr lang="cs-CZ" sz="1800" dirty="0"/>
              <a:t>a </a:t>
            </a:r>
            <a:r>
              <a:rPr lang="en-ZA" sz="1800" dirty="0"/>
              <a:t>limited number of seats per flight. The aircraft flown from </a:t>
            </a:r>
            <a:r>
              <a:rPr lang="en-ZA" sz="1800" b="1" dirty="0"/>
              <a:t>NY</a:t>
            </a:r>
            <a:r>
              <a:rPr lang="en-ZA" sz="1800" dirty="0"/>
              <a:t> to </a:t>
            </a:r>
            <a:r>
              <a:rPr lang="en-ZA" sz="1800" b="1" dirty="0"/>
              <a:t>Miami </a:t>
            </a:r>
            <a:r>
              <a:rPr lang="en-ZA" sz="1800" dirty="0"/>
              <a:t>holds max </a:t>
            </a:r>
            <a:r>
              <a:rPr lang="en-ZA" sz="1800" b="1" dirty="0">
                <a:solidFill>
                  <a:srgbClr val="FF0000"/>
                </a:solidFill>
              </a:rPr>
              <a:t>100 </a:t>
            </a:r>
            <a:r>
              <a:rPr lang="en-ZA" sz="1800" dirty="0"/>
              <a:t>passengers. Last month´s distribution of full-fare  passengers is shown below. How many seats </a:t>
            </a:r>
            <a:r>
              <a:rPr lang="en-ZA" sz="1800" b="1" dirty="0" err="1"/>
              <a:t>FlyUS</a:t>
            </a:r>
            <a:r>
              <a:rPr lang="en-ZA" sz="1800" dirty="0"/>
              <a:t>  reserve for full–fare passengers ? </a:t>
            </a:r>
            <a:endParaRPr lang="cs-CZ" sz="1800" dirty="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3572470766"/>
              </p:ext>
            </p:extLst>
          </p:nvPr>
        </p:nvGraphicFramePr>
        <p:xfrm>
          <a:off x="755576" y="3789040"/>
          <a:ext cx="4104455" cy="2181225"/>
        </p:xfrm>
        <a:graphic>
          <a:graphicData uri="http://schemas.openxmlformats.org/drawingml/2006/table">
            <a:tbl>
              <a:tblPr>
                <a:tableStyleId>{5C22544A-7EE6-4342-B048-85BDC9FD1C3A}</a:tableStyleId>
              </a:tblPr>
              <a:tblGrid>
                <a:gridCol w="649140">
                  <a:extLst>
                    <a:ext uri="{9D8B030D-6E8A-4147-A177-3AD203B41FA5}">
                      <a16:colId xmlns:a16="http://schemas.microsoft.com/office/drawing/2014/main" val="20000"/>
                    </a:ext>
                  </a:extLst>
                </a:gridCol>
                <a:gridCol w="649140">
                  <a:extLst>
                    <a:ext uri="{9D8B030D-6E8A-4147-A177-3AD203B41FA5}">
                      <a16:colId xmlns:a16="http://schemas.microsoft.com/office/drawing/2014/main" val="20001"/>
                    </a:ext>
                  </a:extLst>
                </a:gridCol>
                <a:gridCol w="801281">
                  <a:extLst>
                    <a:ext uri="{9D8B030D-6E8A-4147-A177-3AD203B41FA5}">
                      <a16:colId xmlns:a16="http://schemas.microsoft.com/office/drawing/2014/main" val="20002"/>
                    </a:ext>
                  </a:extLst>
                </a:gridCol>
                <a:gridCol w="1125851">
                  <a:extLst>
                    <a:ext uri="{9D8B030D-6E8A-4147-A177-3AD203B41FA5}">
                      <a16:colId xmlns:a16="http://schemas.microsoft.com/office/drawing/2014/main" val="20003"/>
                    </a:ext>
                  </a:extLst>
                </a:gridCol>
                <a:gridCol w="879043">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b="1" u="none" strike="noStrike" dirty="0">
                          <a:solidFill>
                            <a:srgbClr val="FF0000"/>
                          </a:solidFill>
                          <a:effectLst/>
                        </a:rPr>
                        <a:t>60</a:t>
                      </a:r>
                      <a:endParaRPr lang="cs-CZ" sz="1100" b="1"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0,10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a:t>Cu</a:t>
            </a:r>
            <a:r>
              <a:rPr lang="cs-CZ" dirty="0"/>
              <a:t> = 169-89=80,Co =89</a:t>
            </a:r>
          </a:p>
          <a:p>
            <a:r>
              <a:rPr lang="en-ZA" dirty="0"/>
              <a:t>P(N&lt;X</a:t>
            </a:r>
            <a:r>
              <a:rPr lang="cs-CZ" dirty="0"/>
              <a:t>) &lt;=</a:t>
            </a:r>
            <a:r>
              <a:rPr lang="cs-CZ" dirty="0" err="1"/>
              <a:t>Cu</a:t>
            </a:r>
            <a:r>
              <a:rPr lang="cs-CZ" dirty="0"/>
              <a:t>/(</a:t>
            </a:r>
            <a:r>
              <a:rPr lang="cs-CZ" dirty="0" err="1"/>
              <a:t>Cu+Co</a:t>
            </a:r>
            <a:r>
              <a:rPr lang="cs-CZ" dirty="0"/>
              <a:t>)=80/169=</a:t>
            </a:r>
            <a:r>
              <a:rPr lang="cs-CZ" b="1" dirty="0"/>
              <a:t>0,473</a:t>
            </a:r>
            <a:r>
              <a:rPr lang="cs-CZ" dirty="0"/>
              <a:t> </a:t>
            </a:r>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a:solidFill>
                  <a:srgbClr val="FF0000"/>
                </a:solidFill>
              </a:rPr>
              <a:t>So 60 full-fare passengers have to be</a:t>
            </a:r>
          </a:p>
          <a:p>
            <a:r>
              <a:rPr lang="en-ZA" b="1" dirty="0">
                <a:solidFill>
                  <a:srgbClr val="FF0000"/>
                </a:solidFill>
              </a:rPr>
              <a:t>reserved  </a:t>
            </a:r>
          </a:p>
        </p:txBody>
      </p:sp>
      <p:sp>
        <p:nvSpPr>
          <p:cNvPr id="7" name="TextovéPole 6"/>
          <p:cNvSpPr txBox="1"/>
          <p:nvPr/>
        </p:nvSpPr>
        <p:spPr>
          <a:xfrm>
            <a:off x="683568" y="6114582"/>
            <a:ext cx="4693208" cy="276999"/>
          </a:xfrm>
          <a:prstGeom prst="rect">
            <a:avLst/>
          </a:prstGeom>
          <a:noFill/>
        </p:spPr>
        <p:txBody>
          <a:bodyPr wrap="none" rtlCol="0">
            <a:spAutoFit/>
          </a:bodyPr>
          <a:lstStyle/>
          <a:p>
            <a:r>
              <a:rPr lang="cs-CZ" sz="1200" dirty="0"/>
              <a:t>100= 50+50 = 55+45=60+40=65+35=70+30 (</a:t>
            </a:r>
            <a:r>
              <a:rPr lang="cs-CZ" sz="1200" dirty="0" err="1"/>
              <a:t>the</a:t>
            </a:r>
            <a:r>
              <a:rPr lang="cs-CZ" sz="1200" dirty="0"/>
              <a:t> </a:t>
            </a:r>
            <a:r>
              <a:rPr lang="cs-CZ" sz="1200" dirty="0" err="1"/>
              <a:t>number</a:t>
            </a:r>
            <a:r>
              <a:rPr lang="cs-CZ" sz="1200" dirty="0"/>
              <a:t> </a:t>
            </a:r>
            <a:r>
              <a:rPr lang="cs-CZ" sz="1200" dirty="0" err="1"/>
              <a:t>of</a:t>
            </a:r>
            <a:r>
              <a:rPr lang="cs-CZ" sz="1200" dirty="0"/>
              <a:t> </a:t>
            </a:r>
            <a:r>
              <a:rPr lang="cs-CZ" sz="1200" dirty="0" err="1"/>
              <a:t>passengers</a:t>
            </a:r>
            <a:r>
              <a:rPr lang="cs-CZ" sz="1200" dirty="0"/>
              <a:t>)   </a:t>
            </a:r>
          </a:p>
        </p:txBody>
      </p:sp>
      <p:cxnSp>
        <p:nvCxnSpPr>
          <p:cNvPr id="9" name="Přímá spojnice 8">
            <a:extLst>
              <a:ext uri="{FF2B5EF4-FFF2-40B4-BE49-F238E27FC236}">
                <a16:creationId xmlns:a16="http://schemas.microsoft.com/office/drawing/2014/main" id="{F1B37685-C910-4ABC-AE48-C04FBC06ED9C}"/>
              </a:ext>
            </a:extLst>
          </p:cNvPr>
          <p:cNvCxnSpPr/>
          <p:nvPr/>
        </p:nvCxnSpPr>
        <p:spPr>
          <a:xfrm>
            <a:off x="899592" y="5661248"/>
            <a:ext cx="8640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FF45291D-843C-42E1-8115-557D830DCBC9}"/>
              </a:ext>
            </a:extLst>
          </p:cNvPr>
          <p:cNvCxnSpPr>
            <a:cxnSpLocks/>
          </p:cNvCxnSpPr>
          <p:nvPr/>
        </p:nvCxnSpPr>
        <p:spPr>
          <a:xfrm>
            <a:off x="755576" y="6114582"/>
            <a:ext cx="2664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4198B10F-0A42-47DF-A4BC-438D65813DE8}"/>
              </a:ext>
            </a:extLst>
          </p:cNvPr>
          <p:cNvCxnSpPr/>
          <p:nvPr/>
        </p:nvCxnSpPr>
        <p:spPr>
          <a:xfrm>
            <a:off x="1331640" y="5661248"/>
            <a:ext cx="0" cy="453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7B527CAB-8757-4CA4-8A69-958465207105}"/>
              </a:ext>
            </a:extLst>
          </p:cNvPr>
          <p:cNvCxnSpPr/>
          <p:nvPr/>
        </p:nvCxnSpPr>
        <p:spPr>
          <a:xfrm>
            <a:off x="3563888" y="4723403"/>
            <a:ext cx="360040" cy="156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6633793F-C28E-4D88-A823-35D99550B410}"/>
              </a:ext>
            </a:extLst>
          </p:cNvPr>
          <p:cNvCxnSpPr/>
          <p:nvPr/>
        </p:nvCxnSpPr>
        <p:spPr>
          <a:xfrm>
            <a:off x="3599397" y="4945844"/>
            <a:ext cx="360040" cy="156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41DE0B33-B44A-4A91-9BA7-0249F9CB96FD}"/>
              </a:ext>
            </a:extLst>
          </p:cNvPr>
          <p:cNvCxnSpPr/>
          <p:nvPr/>
        </p:nvCxnSpPr>
        <p:spPr>
          <a:xfrm>
            <a:off x="8388424" y="4653136"/>
            <a:ext cx="0" cy="292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45C17441-BFA2-4AF7-953C-977C5D348CE2}"/>
              </a:ext>
            </a:extLst>
          </p:cNvPr>
          <p:cNvCxnSpPr>
            <a:cxnSpLocks/>
          </p:cNvCxnSpPr>
          <p:nvPr/>
        </p:nvCxnSpPr>
        <p:spPr>
          <a:xfrm flipH="1">
            <a:off x="5004048" y="4945844"/>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249B81F2-C5D3-4CC6-ACF7-9888D5F7C47C}"/>
              </a:ext>
            </a:extLst>
          </p:cNvPr>
          <p:cNvCxnSpPr>
            <a:cxnSpLocks/>
          </p:cNvCxnSpPr>
          <p:nvPr/>
        </p:nvCxnSpPr>
        <p:spPr>
          <a:xfrm flipV="1">
            <a:off x="5004048" y="4945845"/>
            <a:ext cx="0" cy="283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F9B5015B-AD59-467D-8AD4-A61DFCE3C0EC}"/>
              </a:ext>
            </a:extLst>
          </p:cNvPr>
          <p:cNvCxnSpPr/>
          <p:nvPr/>
        </p:nvCxnSpPr>
        <p:spPr>
          <a:xfrm flipH="1">
            <a:off x="4788024" y="5229200"/>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64C270AA-6F09-4B21-BDE9-698E3053EEBE}"/>
              </a:ext>
            </a:extLst>
          </p:cNvPr>
          <p:cNvSpPr txBox="1"/>
          <p:nvPr/>
        </p:nvSpPr>
        <p:spPr>
          <a:xfrm>
            <a:off x="5426233" y="5578260"/>
            <a:ext cx="4572000" cy="369332"/>
          </a:xfrm>
          <a:prstGeom prst="rect">
            <a:avLst/>
          </a:prstGeom>
          <a:noFill/>
        </p:spPr>
        <p:txBody>
          <a:bodyPr wrap="square">
            <a:spAutoFit/>
          </a:bodyPr>
          <a:lstStyle/>
          <a:p>
            <a:r>
              <a:rPr lang="cs-CZ" sz="1800" b="1" dirty="0"/>
              <a:t> </a:t>
            </a:r>
            <a:endParaRPr lang="en-ZA" sz="1800" dirty="0"/>
          </a:p>
        </p:txBody>
      </p:sp>
    </p:spTree>
    <p:extLst>
      <p:ext uri="{BB962C8B-B14F-4D97-AF65-F5344CB8AC3E}">
        <p14:creationId xmlns:p14="http://schemas.microsoft.com/office/powerpoint/2010/main" val="122239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a:t>Thanks for your attention</a:t>
            </a:r>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en-ZA" sz="3600" dirty="0">
                <a:solidFill>
                  <a:srgbClr val="0070C0"/>
                </a:solidFill>
              </a:rPr>
              <a:t>Some OM methods</a:t>
            </a:r>
            <a:r>
              <a:rPr lang="cs-CZ" sz="3600" dirty="0">
                <a:solidFill>
                  <a:srgbClr val="0070C0"/>
                </a:solidFill>
              </a:rPr>
              <a:t> (part </a:t>
            </a:r>
            <a:r>
              <a:rPr lang="cs-CZ" sz="3600" dirty="0" err="1">
                <a:solidFill>
                  <a:srgbClr val="0070C0"/>
                </a:solidFill>
              </a:rPr>
              <a:t>of</a:t>
            </a:r>
            <a:r>
              <a:rPr lang="cs-CZ" sz="3600" dirty="0">
                <a:solidFill>
                  <a:srgbClr val="0070C0"/>
                </a:solidFill>
              </a:rPr>
              <a:t> OM and ERP </a:t>
            </a:r>
            <a:r>
              <a:rPr lang="cs-CZ" sz="3600" dirty="0" err="1">
                <a:solidFill>
                  <a:srgbClr val="0070C0"/>
                </a:solidFill>
              </a:rPr>
              <a:t>course</a:t>
            </a:r>
            <a:r>
              <a:rPr lang="cs-CZ" sz="3600" dirty="0">
                <a:solidFill>
                  <a:srgbClr val="0070C0"/>
                </a:solidFill>
              </a:rPr>
              <a:t>)</a:t>
            </a:r>
            <a:r>
              <a:rPr lang="en-ZA" sz="3600" dirty="0">
                <a:solidFill>
                  <a:srgbClr val="0070C0"/>
                </a:solidFill>
              </a:rPr>
              <a:t> </a:t>
            </a:r>
          </a:p>
        </p:txBody>
      </p:sp>
      <p:sp>
        <p:nvSpPr>
          <p:cNvPr id="3" name="Zástupný symbol pro obsah 2"/>
          <p:cNvSpPr>
            <a:spLocks noGrp="1"/>
          </p:cNvSpPr>
          <p:nvPr>
            <p:ph idx="1"/>
          </p:nvPr>
        </p:nvSpPr>
        <p:spPr>
          <a:xfrm>
            <a:off x="457200" y="1437613"/>
            <a:ext cx="8229600" cy="4525963"/>
          </a:xfrm>
        </p:spPr>
        <p:txBody>
          <a:bodyPr>
            <a:normAutofit fontScale="92500"/>
          </a:bodyPr>
          <a:lstStyle/>
          <a:p>
            <a:r>
              <a:rPr lang="en-ZA" sz="2100" dirty="0"/>
              <a:t>Theory of Constraints</a:t>
            </a:r>
            <a:endParaRPr lang="cs-CZ" sz="2100" dirty="0"/>
          </a:p>
          <a:p>
            <a:r>
              <a:rPr lang="cs-CZ" sz="2100" dirty="0" err="1"/>
              <a:t>Critical</a:t>
            </a:r>
            <a:r>
              <a:rPr lang="cs-CZ" sz="2100" dirty="0"/>
              <a:t> </a:t>
            </a:r>
            <a:r>
              <a:rPr lang="cs-CZ" sz="2100" dirty="0" err="1"/>
              <a:t>chain</a:t>
            </a:r>
            <a:endParaRPr lang="en-ZA" sz="2100" dirty="0"/>
          </a:p>
          <a:p>
            <a:r>
              <a:rPr lang="en-ZA" sz="2100" dirty="0"/>
              <a:t>Balanced Scorecard </a:t>
            </a:r>
          </a:p>
          <a:p>
            <a:r>
              <a:rPr lang="en-ZA" sz="2100" dirty="0"/>
              <a:t>Project Management methods (</a:t>
            </a:r>
            <a:r>
              <a:rPr lang="en-ZA" sz="2100" b="1" dirty="0"/>
              <a:t>Critical Chain</a:t>
            </a:r>
            <a:r>
              <a:rPr lang="en-ZA" sz="2100" dirty="0"/>
              <a:t>, SCRUM,…)</a:t>
            </a:r>
          </a:p>
          <a:p>
            <a:r>
              <a:rPr lang="en-ZA" sz="2100" dirty="0"/>
              <a:t>Material Requirement Planning and Just-in-Time</a:t>
            </a:r>
            <a:r>
              <a:rPr lang="cs-CZ" sz="2100" dirty="0"/>
              <a:t> – part </a:t>
            </a:r>
            <a:r>
              <a:rPr lang="cs-CZ" sz="2100" dirty="0" err="1"/>
              <a:t>of</a:t>
            </a:r>
            <a:r>
              <a:rPr lang="cs-CZ" sz="2100" dirty="0"/>
              <a:t> MS Dynamics</a:t>
            </a:r>
            <a:r>
              <a:rPr lang="en-ZA" sz="2100" dirty="0"/>
              <a:t> </a:t>
            </a:r>
            <a:r>
              <a:rPr lang="cs-CZ" sz="2100" dirty="0"/>
              <a:t>NAV</a:t>
            </a:r>
          </a:p>
          <a:p>
            <a:r>
              <a:rPr lang="cs-CZ" sz="2100" dirty="0"/>
              <a:t>CONWIP </a:t>
            </a:r>
            <a:r>
              <a:rPr lang="cs-CZ" sz="2100" dirty="0">
                <a:solidFill>
                  <a:srgbClr val="FF0000"/>
                </a:solidFill>
              </a:rPr>
              <a:t>(i</a:t>
            </a:r>
            <a:r>
              <a:rPr lang="en-US" sz="2100" dirty="0">
                <a:solidFill>
                  <a:srgbClr val="FF0000"/>
                </a:solidFill>
              </a:rPr>
              <a:t>n case of gaining free capacity in the course schedule</a:t>
            </a:r>
            <a:r>
              <a:rPr lang="cs-CZ" sz="2100" dirty="0">
                <a:solidFill>
                  <a:srgbClr val="FF0000"/>
                </a:solidFill>
              </a:rPr>
              <a:t>)</a:t>
            </a:r>
          </a:p>
          <a:p>
            <a:r>
              <a:rPr lang="en-ZA" sz="2100" dirty="0"/>
              <a:t>Boston, SWOT and Magic Quadrant Matrices</a:t>
            </a:r>
          </a:p>
          <a:p>
            <a:r>
              <a:rPr lang="en-ZA" sz="2100" dirty="0"/>
              <a:t>Little ´s Law (relations between WIP, Throughput and Cycle time)</a:t>
            </a:r>
            <a:r>
              <a:rPr lang="cs-CZ" sz="2100" dirty="0">
                <a:solidFill>
                  <a:srgbClr val="FF0000"/>
                </a:solidFill>
              </a:rPr>
              <a:t> (</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dicussed</a:t>
            </a:r>
            <a:r>
              <a:rPr lang="cs-CZ" sz="2100" dirty="0">
                <a:solidFill>
                  <a:srgbClr val="FF0000"/>
                </a:solidFill>
              </a:rPr>
              <a:t> on 15.11.)</a:t>
            </a:r>
            <a:endParaRPr lang="en-ZA" sz="2100" dirty="0"/>
          </a:p>
          <a:p>
            <a:r>
              <a:rPr lang="en-ZA" sz="2100" dirty="0"/>
              <a:t>Linear programming </a:t>
            </a:r>
            <a:r>
              <a:rPr lang="cs-CZ" sz="2100" dirty="0"/>
              <a:t> </a:t>
            </a:r>
            <a:r>
              <a:rPr lang="cs-CZ" sz="2100" dirty="0">
                <a:solidFill>
                  <a:srgbClr val="FF0000"/>
                </a:solidFill>
              </a:rPr>
              <a:t>(</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discussed</a:t>
            </a:r>
            <a:r>
              <a:rPr lang="cs-CZ" sz="2100" dirty="0">
                <a:solidFill>
                  <a:srgbClr val="FF0000"/>
                </a:solidFill>
              </a:rPr>
              <a:t> on 22.11.)</a:t>
            </a:r>
            <a:endParaRPr lang="en-ZA" sz="2100" dirty="0">
              <a:solidFill>
                <a:srgbClr val="FF0000"/>
              </a:solidFill>
            </a:endParaRPr>
          </a:p>
          <a:p>
            <a:r>
              <a:rPr lang="en-ZA" sz="2100" dirty="0"/>
              <a:t>Yield Management</a:t>
            </a:r>
            <a:r>
              <a:rPr lang="cs-CZ" sz="2100" dirty="0"/>
              <a:t> </a:t>
            </a:r>
            <a:r>
              <a:rPr lang="cs-CZ" sz="2100" dirty="0">
                <a:solidFill>
                  <a:srgbClr val="FF0000"/>
                </a:solidFill>
              </a:rPr>
              <a:t>(</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discussed</a:t>
            </a:r>
            <a:r>
              <a:rPr lang="cs-CZ" sz="2100" dirty="0">
                <a:solidFill>
                  <a:srgbClr val="FF0000"/>
                </a:solidFill>
              </a:rPr>
              <a:t> on 15.11.)</a:t>
            </a:r>
            <a:endParaRPr lang="en-ZA" sz="2100" dirty="0">
              <a:solidFill>
                <a:srgbClr val="FF0000"/>
              </a:solidFill>
            </a:endParaRPr>
          </a:p>
          <a:p>
            <a:r>
              <a:rPr lang="en-ZA" sz="2100" dirty="0" err="1"/>
              <a:t>Kepner-Tregoe</a:t>
            </a:r>
            <a:r>
              <a:rPr lang="cs-CZ" sz="2100" dirty="0"/>
              <a:t>-</a:t>
            </a:r>
            <a:r>
              <a:rPr lang="en-ZA" sz="2100" dirty="0"/>
              <a:t>support of decision making</a:t>
            </a:r>
            <a:r>
              <a:rPr lang="cs-CZ" sz="2100" dirty="0"/>
              <a:t> </a:t>
            </a:r>
            <a:r>
              <a:rPr lang="cs-CZ" sz="2100" dirty="0">
                <a:solidFill>
                  <a:srgbClr val="FF0000"/>
                </a:solidFill>
              </a:rPr>
              <a:t>(</a:t>
            </a:r>
            <a:r>
              <a:rPr lang="cs-CZ" sz="2100" dirty="0" err="1">
                <a:solidFill>
                  <a:srgbClr val="FF0000"/>
                </a:solidFill>
              </a:rPr>
              <a:t>was</a:t>
            </a:r>
            <a:r>
              <a:rPr lang="cs-CZ" sz="2100" dirty="0">
                <a:solidFill>
                  <a:srgbClr val="FF0000"/>
                </a:solidFill>
              </a:rPr>
              <a:t> </a:t>
            </a:r>
            <a:r>
              <a:rPr lang="cs-CZ" sz="2100" dirty="0" err="1">
                <a:solidFill>
                  <a:srgbClr val="FF0000"/>
                </a:solidFill>
              </a:rPr>
              <a:t>discussed</a:t>
            </a:r>
            <a:r>
              <a:rPr lang="cs-CZ" sz="2100" dirty="0">
                <a:solidFill>
                  <a:srgbClr val="FF0000"/>
                </a:solidFill>
              </a:rPr>
              <a:t> on 8.11.)</a:t>
            </a:r>
          </a:p>
          <a:p>
            <a:r>
              <a:rPr lang="cs-CZ" sz="2100" dirty="0" err="1"/>
              <a:t>Drum</a:t>
            </a:r>
            <a:r>
              <a:rPr lang="cs-CZ" sz="2100" dirty="0"/>
              <a:t>-Buffer-Rope</a:t>
            </a:r>
            <a:r>
              <a:rPr lang="cs-CZ" sz="2100" dirty="0">
                <a:solidFill>
                  <a:srgbClr val="FF0000"/>
                </a:solidFill>
              </a:rPr>
              <a:t> (</a:t>
            </a:r>
            <a:r>
              <a:rPr lang="cs-CZ" sz="2100" dirty="0" err="1">
                <a:solidFill>
                  <a:srgbClr val="FF0000"/>
                </a:solidFill>
              </a:rPr>
              <a:t>will</a:t>
            </a:r>
            <a:r>
              <a:rPr lang="cs-CZ" sz="2100" dirty="0">
                <a:solidFill>
                  <a:srgbClr val="FF0000"/>
                </a:solidFill>
              </a:rPr>
              <a:t> </a:t>
            </a:r>
            <a:r>
              <a:rPr lang="cs-CZ" sz="2100" dirty="0" err="1">
                <a:solidFill>
                  <a:srgbClr val="FF0000"/>
                </a:solidFill>
              </a:rPr>
              <a:t>be</a:t>
            </a:r>
            <a:r>
              <a:rPr lang="cs-CZ" sz="2100" dirty="0">
                <a:solidFill>
                  <a:srgbClr val="FF0000"/>
                </a:solidFill>
              </a:rPr>
              <a:t> </a:t>
            </a:r>
            <a:r>
              <a:rPr lang="cs-CZ" sz="2100" dirty="0" err="1">
                <a:solidFill>
                  <a:srgbClr val="FF0000"/>
                </a:solidFill>
              </a:rPr>
              <a:t>discussed</a:t>
            </a:r>
            <a:r>
              <a:rPr lang="cs-CZ" sz="2100" dirty="0">
                <a:solidFill>
                  <a:srgbClr val="FF0000"/>
                </a:solidFill>
              </a:rPr>
              <a:t> on 22.11.)</a:t>
            </a:r>
            <a:endParaRPr lang="en-ZA" sz="2100" dirty="0">
              <a:solidFill>
                <a:srgbClr val="FF0000"/>
              </a:solidFill>
            </a:endParaRPr>
          </a:p>
          <a:p>
            <a:endParaRPr lang="en-ZA" sz="2400" dirty="0">
              <a:solidFill>
                <a:srgbClr val="FF0000"/>
              </a:solidFill>
            </a:endParaRPr>
          </a:p>
          <a:p>
            <a:endParaRPr lang="cs-CZ" dirty="0"/>
          </a:p>
          <a:p>
            <a:endParaRPr lang="cs-CZ" dirty="0"/>
          </a:p>
        </p:txBody>
      </p:sp>
    </p:spTree>
    <p:extLst>
      <p:ext uri="{BB962C8B-B14F-4D97-AF65-F5344CB8AC3E}">
        <p14:creationId xmlns:p14="http://schemas.microsoft.com/office/powerpoint/2010/main" val="41593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Project management</a:t>
            </a: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Drum</a:t>
            </a:r>
            <a:r>
              <a:rPr lang="cs-CZ" sz="900" dirty="0">
                <a:solidFill>
                  <a:srgbClr val="FF0000"/>
                </a:solidFill>
              </a:rPr>
              <a:t> –</a:t>
            </a:r>
            <a:r>
              <a:rPr lang="cs-CZ" sz="900" dirty="0" err="1">
                <a:solidFill>
                  <a:srgbClr val="FF0000"/>
                </a:solidFill>
              </a:rPr>
              <a:t>Buffer</a:t>
            </a:r>
            <a:r>
              <a:rPr lang="cs-CZ" sz="900" dirty="0">
                <a:solidFill>
                  <a:srgbClr val="FF0000"/>
                </a:solidFill>
              </a:rPr>
              <a:t>-Rope</a:t>
            </a: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MRP-MRP-II,JIT,APS</a:t>
            </a: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Little´s</a:t>
            </a:r>
            <a:r>
              <a:rPr lang="cs-CZ" sz="900" dirty="0">
                <a:solidFill>
                  <a:srgbClr val="FF0000"/>
                </a:solidFill>
              </a:rPr>
              <a:t> </a:t>
            </a:r>
            <a:r>
              <a:rPr lang="cs-CZ" sz="900" dirty="0" err="1">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Boston Matrix </a:t>
            </a: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Gartner</a:t>
            </a:r>
            <a:r>
              <a:rPr lang="cs-CZ" sz="900" dirty="0">
                <a:solidFill>
                  <a:srgbClr val="FF0000"/>
                </a:solidFill>
              </a:rPr>
              <a:t> QM</a:t>
            </a: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CONWIP</a:t>
            </a: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rgbClr val="FF0000"/>
                </a:solidFill>
              </a:rPr>
              <a:t>EOQ  and BEP </a:t>
            </a:r>
            <a:r>
              <a:rPr lang="cs-CZ" sz="900" b="1" dirty="0" err="1">
                <a:solidFill>
                  <a:srgbClr val="FF0000"/>
                </a:solidFill>
              </a:rPr>
              <a:t>analysis</a:t>
            </a:r>
            <a:r>
              <a:rPr lang="cs-CZ" sz="900" b="1" dirty="0">
                <a:solidFill>
                  <a:srgbClr val="FF0000"/>
                </a:solidFill>
              </a:rPr>
              <a:t>  </a:t>
            </a: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Decision</a:t>
            </a:r>
            <a:endParaRPr lang="cs-CZ" sz="900" dirty="0">
              <a:solidFill>
                <a:srgbClr val="FF0000"/>
              </a:solidFill>
            </a:endParaRPr>
          </a:p>
          <a:p>
            <a:pPr algn="ctr"/>
            <a:r>
              <a:rPr lang="cs-CZ" sz="900" dirty="0" err="1">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rgbClr val="FF0000"/>
                </a:solidFill>
              </a:rPr>
              <a:t>Business </a:t>
            </a:r>
            <a:r>
              <a:rPr lang="cs-CZ" sz="900" dirty="0" err="1">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rgbClr val="FF0000"/>
                </a:solidFill>
              </a:rPr>
              <a:t>Yield</a:t>
            </a:r>
            <a:r>
              <a:rPr lang="cs-CZ" sz="900" b="1" dirty="0">
                <a:solidFill>
                  <a:srgbClr val="FF0000"/>
                </a:solidFill>
              </a:rPr>
              <a:t> management</a:t>
            </a: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Prospect</a:t>
            </a:r>
            <a:r>
              <a:rPr lang="cs-CZ" sz="900" dirty="0">
                <a:solidFill>
                  <a:srgbClr val="FF0000"/>
                </a:solidFill>
              </a:rPr>
              <a:t> </a:t>
            </a:r>
            <a:r>
              <a:rPr lang="cs-CZ" sz="900" dirty="0" err="1">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normAutofit/>
          </a:bodyPr>
          <a:lstStyle/>
          <a:p>
            <a:pPr algn="l"/>
            <a:r>
              <a:rPr lang="cs-CZ" sz="3600" dirty="0" err="1">
                <a:solidFill>
                  <a:srgbClr val="0070C0"/>
                </a:solidFill>
              </a:rPr>
              <a:t>Another</a:t>
            </a:r>
            <a:r>
              <a:rPr lang="cs-CZ" sz="3600" dirty="0">
                <a:solidFill>
                  <a:srgbClr val="0070C0"/>
                </a:solidFill>
              </a:rPr>
              <a:t> point </a:t>
            </a:r>
            <a:r>
              <a:rPr lang="cs-CZ" sz="3600" dirty="0" err="1">
                <a:solidFill>
                  <a:srgbClr val="0070C0"/>
                </a:solidFill>
              </a:rPr>
              <a:t>of</a:t>
            </a:r>
            <a:r>
              <a:rPr lang="cs-CZ" sz="3600" dirty="0">
                <a:solidFill>
                  <a:srgbClr val="0070C0"/>
                </a:solidFill>
              </a:rPr>
              <a:t> </a:t>
            </a:r>
            <a:r>
              <a:rPr lang="cs-CZ" sz="3600" dirty="0" err="1">
                <a:solidFill>
                  <a:srgbClr val="0070C0"/>
                </a:solidFill>
              </a:rPr>
              <a:t>view</a:t>
            </a:r>
            <a:r>
              <a:rPr lang="cs-CZ" sz="3600" dirty="0">
                <a:solidFill>
                  <a:srgbClr val="0070C0"/>
                </a:solidFill>
              </a:rPr>
              <a:t> (</a:t>
            </a:r>
            <a:r>
              <a:rPr lang="cs-CZ" sz="3600" dirty="0" err="1">
                <a:solidFill>
                  <a:srgbClr val="0070C0"/>
                </a:solidFill>
              </a:rPr>
              <a:t>plan</a:t>
            </a:r>
            <a:r>
              <a:rPr lang="cs-CZ" sz="3600" dirty="0">
                <a:solidFill>
                  <a:srgbClr val="0070C0"/>
                </a:solidFill>
              </a:rPr>
              <a:t>-do-</a:t>
            </a:r>
            <a:r>
              <a:rPr lang="cs-CZ" sz="3600" dirty="0" err="1">
                <a:solidFill>
                  <a:srgbClr val="0070C0"/>
                </a:solidFill>
              </a:rPr>
              <a:t>check</a:t>
            </a:r>
            <a:r>
              <a:rPr lang="cs-CZ" sz="3600" dirty="0">
                <a:solidFill>
                  <a:srgbClr val="0070C0"/>
                </a:solidFill>
              </a:rPr>
              <a:t>-</a:t>
            </a:r>
            <a:r>
              <a:rPr lang="cs-CZ" sz="3600" dirty="0" err="1">
                <a:solidFill>
                  <a:srgbClr val="0070C0"/>
                </a:solidFill>
              </a:rPr>
              <a:t>act</a:t>
            </a:r>
            <a:r>
              <a:rPr lang="cs-CZ" sz="3600" dirty="0">
                <a:solidFill>
                  <a:srgbClr val="0070C0"/>
                </a:solidFill>
              </a:rPr>
              <a:t>)</a:t>
            </a:r>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Six</a:t>
            </a:r>
            <a:r>
              <a:rPr lang="cs-CZ" sz="900" dirty="0">
                <a:solidFill>
                  <a:schemeClr val="tx1"/>
                </a:solidFill>
              </a:rPr>
              <a:t> Sigma</a:t>
            </a: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rgbClr val="FF0000"/>
                </a:solidFill>
              </a:rPr>
              <a:t>Product</a:t>
            </a:r>
            <a:r>
              <a:rPr lang="cs-CZ" sz="900" dirty="0">
                <a:solidFill>
                  <a:srgbClr val="FF0000"/>
                </a:solidFill>
              </a:rPr>
              <a:t> </a:t>
            </a:r>
            <a:r>
              <a:rPr lang="cs-CZ" sz="900" dirty="0" err="1">
                <a:solidFill>
                  <a:srgbClr val="FF0000"/>
                </a:solidFill>
              </a:rPr>
              <a:t>Life</a:t>
            </a:r>
            <a:r>
              <a:rPr lang="cs-CZ" sz="900" dirty="0">
                <a:solidFill>
                  <a:srgbClr val="FF0000"/>
                </a:solidFill>
              </a:rPr>
              <a:t>  </a:t>
            </a:r>
            <a:r>
              <a:rPr lang="cs-CZ" sz="900" dirty="0" err="1">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a:t>Function block Logistic more in detail</a:t>
            </a:r>
          </a:p>
          <a:p>
            <a:r>
              <a:rPr lang="en-ZA" sz="1200" dirty="0"/>
              <a:t>will be presented later in this show</a:t>
            </a:r>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bg1"/>
                </a:solidFill>
              </a:rPr>
              <a:t>SCRUM</a:t>
            </a: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a:t>Used abbreviations    </a:t>
            </a:r>
            <a:r>
              <a:rPr lang="en-ZA" sz="1000" dirty="0"/>
              <a:t>: QM– Quadrant Matrix; </a:t>
            </a:r>
            <a:r>
              <a:rPr lang="en-ZA" sz="1000" b="1" dirty="0"/>
              <a:t>CONWIP – </a:t>
            </a:r>
            <a:r>
              <a:rPr lang="en-ZA" sz="1000" dirty="0"/>
              <a:t>Constant Work in Progress; </a:t>
            </a:r>
            <a:r>
              <a:rPr lang="en-ZA" sz="1000" b="1" dirty="0"/>
              <a:t>EOQ </a:t>
            </a:r>
            <a:r>
              <a:rPr lang="en-ZA" sz="1000" dirty="0"/>
              <a:t>– Economic Order Quantity ; </a:t>
            </a:r>
            <a:r>
              <a:rPr lang="en-ZA" sz="1000" b="1" dirty="0"/>
              <a:t>MRP  - </a:t>
            </a:r>
            <a:r>
              <a:rPr lang="en-ZA" sz="1000" dirty="0"/>
              <a:t>Material  Requirement Planning</a:t>
            </a:r>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a:solidFill>
                  <a:srgbClr val="FF0000"/>
                </a:solidFill>
              </a:rPr>
              <a:t>This will be modified  in following </a:t>
            </a:r>
            <a:r>
              <a:rPr lang="en-ZA" sz="1400" b="1" dirty="0">
                <a:solidFill>
                  <a:srgbClr val="FF0000"/>
                </a:solidFill>
              </a:rPr>
              <a:t>South African </a:t>
            </a:r>
            <a:r>
              <a:rPr lang="en-ZA" sz="1400" dirty="0">
                <a:solidFill>
                  <a:srgbClr val="FF0000"/>
                </a:solidFill>
              </a:rPr>
              <a:t>project show (use of Balanced </a:t>
            </a:r>
            <a:r>
              <a:rPr lang="cs-CZ" sz="1400" dirty="0">
                <a:solidFill>
                  <a:srgbClr val="FF0000"/>
                </a:solidFill>
              </a:rPr>
              <a:t>S</a:t>
            </a:r>
            <a:r>
              <a:rPr lang="en-ZA" sz="1400" dirty="0">
                <a:solidFill>
                  <a:srgbClr val="FF0000"/>
                </a:solidFill>
              </a:rPr>
              <a:t>core</a:t>
            </a:r>
            <a:r>
              <a:rPr lang="cs-CZ" sz="1400" dirty="0">
                <a:solidFill>
                  <a:srgbClr val="FF0000"/>
                </a:solidFill>
              </a:rPr>
              <a:t> C</a:t>
            </a:r>
            <a:r>
              <a:rPr lang="en-ZA" sz="1400" dirty="0" err="1">
                <a:solidFill>
                  <a:srgbClr val="FF0000"/>
                </a:solidFill>
              </a:rPr>
              <a:t>ard</a:t>
            </a:r>
            <a:r>
              <a:rPr lang="en-ZA" sz="1400" dirty="0">
                <a:solidFill>
                  <a:srgbClr val="FF0000"/>
                </a:solidFill>
              </a:rPr>
              <a:t>)</a:t>
            </a:r>
            <a:r>
              <a:rPr lang="cs-CZ" sz="1400" dirty="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Yield Management (YM)-definition</a:t>
            </a:r>
            <a:r>
              <a:rPr lang="cs-CZ" sz="3600" dirty="0">
                <a:solidFill>
                  <a:srgbClr val="0070C0"/>
                </a:solidFill>
              </a:rPr>
              <a:t> I.</a:t>
            </a:r>
            <a:endParaRPr lang="en-US" sz="3600" dirty="0">
              <a:solidFill>
                <a:srgbClr val="0070C0"/>
              </a:solidFill>
            </a:endParaRPr>
          </a:p>
        </p:txBody>
      </p:sp>
      <p:sp>
        <p:nvSpPr>
          <p:cNvPr id="3" name="Zástupný symbol pro obsah 2"/>
          <p:cNvSpPr>
            <a:spLocks noGrp="1"/>
          </p:cNvSpPr>
          <p:nvPr>
            <p:ph idx="1"/>
          </p:nvPr>
        </p:nvSpPr>
        <p:spPr/>
        <p:txBody>
          <a:bodyPr>
            <a:normAutofit lnSpcReduction="10000"/>
          </a:bodyPr>
          <a:lstStyle/>
          <a:p>
            <a:r>
              <a:rPr lang="en-ZA" sz="2800" dirty="0">
                <a:solidFill>
                  <a:schemeClr val="accent1"/>
                </a:solidFill>
              </a:rPr>
              <a:t>YM seeks to maximize yield or profit from </a:t>
            </a:r>
            <a:r>
              <a:rPr lang="en-ZA" sz="2800" b="1" dirty="0">
                <a:solidFill>
                  <a:srgbClr val="FF0000"/>
                </a:solidFill>
              </a:rPr>
              <a:t>time-sensitive products and services</a:t>
            </a:r>
          </a:p>
          <a:p>
            <a:r>
              <a:rPr lang="en-ZA" sz="2800" dirty="0">
                <a:solidFill>
                  <a:schemeClr val="accent1"/>
                </a:solidFill>
              </a:rPr>
              <a:t>Used in industries with flexible and expensive capacities, perishable products </a:t>
            </a:r>
            <a:r>
              <a:rPr lang="cs-CZ" sz="2000" dirty="0">
                <a:solidFill>
                  <a:srgbClr val="7030A0"/>
                </a:solidFill>
              </a:rPr>
              <a:t>(</a:t>
            </a:r>
            <a:r>
              <a:rPr lang="cs-CZ" sz="2000" dirty="0" err="1">
                <a:solidFill>
                  <a:srgbClr val="7030A0"/>
                </a:solidFill>
              </a:rPr>
              <a:t>fresh</a:t>
            </a:r>
            <a:r>
              <a:rPr lang="cs-CZ" sz="2000" dirty="0">
                <a:solidFill>
                  <a:srgbClr val="7030A0"/>
                </a:solidFill>
              </a:rPr>
              <a:t> </a:t>
            </a:r>
            <a:r>
              <a:rPr lang="cs-CZ" sz="2000" dirty="0" err="1">
                <a:solidFill>
                  <a:srgbClr val="7030A0"/>
                </a:solidFill>
              </a:rPr>
              <a:t>fish</a:t>
            </a:r>
            <a:r>
              <a:rPr lang="cs-CZ" sz="2000" dirty="0">
                <a:solidFill>
                  <a:srgbClr val="7030A0"/>
                </a:solidFill>
              </a:rPr>
              <a:t>, </a:t>
            </a:r>
            <a:r>
              <a:rPr lang="cs-CZ" sz="2000" dirty="0" err="1">
                <a:solidFill>
                  <a:srgbClr val="7030A0"/>
                </a:solidFill>
              </a:rPr>
              <a:t>flowers</a:t>
            </a:r>
            <a:r>
              <a:rPr lang="cs-CZ" sz="2000" dirty="0">
                <a:solidFill>
                  <a:srgbClr val="7030A0"/>
                </a:solidFill>
              </a:rPr>
              <a:t>, </a:t>
            </a:r>
            <a:r>
              <a:rPr lang="cs-CZ" sz="2000" dirty="0" err="1">
                <a:solidFill>
                  <a:srgbClr val="7030A0"/>
                </a:solidFill>
              </a:rPr>
              <a:t>bakery</a:t>
            </a:r>
            <a:r>
              <a:rPr lang="cs-CZ" sz="2000" dirty="0">
                <a:solidFill>
                  <a:srgbClr val="7030A0"/>
                </a:solidFill>
              </a:rPr>
              <a:t> </a:t>
            </a:r>
            <a:r>
              <a:rPr lang="cs-CZ" sz="2000" dirty="0" err="1">
                <a:solidFill>
                  <a:srgbClr val="7030A0"/>
                </a:solidFill>
              </a:rPr>
              <a:t>products</a:t>
            </a:r>
            <a:r>
              <a:rPr lang="cs-CZ" sz="2000" dirty="0">
                <a:solidFill>
                  <a:srgbClr val="7030A0"/>
                </a:solidFill>
              </a:rPr>
              <a:t>)</a:t>
            </a:r>
            <a:r>
              <a:rPr lang="cs-CZ" sz="2800" dirty="0">
                <a:solidFill>
                  <a:schemeClr val="accent1"/>
                </a:solidFill>
              </a:rPr>
              <a:t> </a:t>
            </a:r>
            <a:r>
              <a:rPr lang="en-ZA" sz="2800" dirty="0">
                <a:solidFill>
                  <a:schemeClr val="accent1"/>
                </a:solidFill>
              </a:rPr>
              <a:t>and uncertain demand.</a:t>
            </a:r>
            <a:r>
              <a:rPr lang="cs-CZ" sz="2800" dirty="0">
                <a:solidFill>
                  <a:schemeClr val="accent1"/>
                </a:solidFill>
              </a:rPr>
              <a:t> </a:t>
            </a:r>
            <a:r>
              <a:rPr lang="en-ZA" sz="2800" dirty="0">
                <a:solidFill>
                  <a:schemeClr val="accent1"/>
                </a:solidFill>
              </a:rPr>
              <a:t>It is part of revenue management</a:t>
            </a:r>
          </a:p>
          <a:p>
            <a:r>
              <a:rPr lang="en-ZA" sz="2800" b="1" dirty="0">
                <a:solidFill>
                  <a:schemeClr val="accent1"/>
                </a:solidFill>
              </a:rPr>
              <a:t>Type of problems</a:t>
            </a:r>
            <a:r>
              <a:rPr lang="en-ZA" sz="2800" dirty="0">
                <a:solidFill>
                  <a:schemeClr val="accent1"/>
                </a:solidFill>
              </a:rPr>
              <a:t>:</a:t>
            </a:r>
          </a:p>
          <a:p>
            <a:pPr lvl="1"/>
            <a:r>
              <a:rPr lang="en-ZA" sz="2400" dirty="0"/>
              <a:t>   </a:t>
            </a:r>
            <a:r>
              <a:rPr lang="en-ZA" sz="2400" dirty="0">
                <a:solidFill>
                  <a:srgbClr val="00B050"/>
                </a:solidFill>
              </a:rPr>
              <a:t>overbooking</a:t>
            </a:r>
            <a:r>
              <a:rPr lang="cs-CZ" sz="2400" dirty="0">
                <a:solidFill>
                  <a:srgbClr val="00B050"/>
                </a:solidFill>
              </a:rPr>
              <a:t> (</a:t>
            </a:r>
            <a:r>
              <a:rPr lang="en-US" sz="2400" dirty="0">
                <a:solidFill>
                  <a:srgbClr val="00B050"/>
                </a:solidFill>
              </a:rPr>
              <a:t>airlines, hotel industry</a:t>
            </a:r>
            <a:r>
              <a:rPr lang="cs-CZ" sz="2400" dirty="0">
                <a:solidFill>
                  <a:srgbClr val="00B050"/>
                </a:solidFill>
              </a:rPr>
              <a:t>,..)</a:t>
            </a:r>
            <a:endParaRPr lang="en-ZA" sz="2400" dirty="0">
              <a:solidFill>
                <a:srgbClr val="00B050"/>
              </a:solidFill>
            </a:endParaRPr>
          </a:p>
          <a:p>
            <a:pPr lvl="1"/>
            <a:r>
              <a:rPr lang="en-ZA" sz="2400" dirty="0"/>
              <a:t>   </a:t>
            </a:r>
            <a:r>
              <a:rPr lang="en-ZA" sz="2400" dirty="0">
                <a:solidFill>
                  <a:srgbClr val="C00000"/>
                </a:solidFill>
              </a:rPr>
              <a:t>partition</a:t>
            </a:r>
            <a:r>
              <a:rPr lang="cs-CZ" sz="2400" dirty="0">
                <a:solidFill>
                  <a:srgbClr val="C00000"/>
                </a:solidFill>
              </a:rPr>
              <a:t>i</a:t>
            </a:r>
            <a:r>
              <a:rPr lang="en-ZA" sz="2400" dirty="0">
                <a:solidFill>
                  <a:srgbClr val="C00000"/>
                </a:solidFill>
              </a:rPr>
              <a:t>ng demand into fare classes</a:t>
            </a:r>
          </a:p>
          <a:p>
            <a:pPr lvl="1"/>
            <a:r>
              <a:rPr lang="en-ZA" sz="2400" dirty="0"/>
              <a:t>   </a:t>
            </a:r>
            <a:r>
              <a:rPr lang="en-ZA" sz="2400" dirty="0">
                <a:solidFill>
                  <a:schemeClr val="accent5">
                    <a:lumMod val="75000"/>
                  </a:schemeClr>
                </a:solidFill>
              </a:rPr>
              <a:t>single order quantities </a:t>
            </a:r>
          </a:p>
          <a:p>
            <a:pPr marL="457200" lvl="1" indent="0">
              <a:buNone/>
            </a:pPr>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b="1" dirty="0"/>
              <a:t>YIELD</a:t>
            </a:r>
            <a:r>
              <a:rPr lang="cs-CZ" dirty="0"/>
              <a:t>: </a:t>
            </a:r>
            <a:r>
              <a:rPr lang="en-US" sz="1100" dirty="0"/>
              <a:t>to produce or furnish (payment, profit, or interest): a trust fund that yields ten percent interest annually; </a:t>
            </a:r>
            <a:r>
              <a:rPr lang="cs-CZ" sz="1100" dirty="0"/>
              <a:t>t</a:t>
            </a:r>
            <a:r>
              <a:rPr lang="en-US" sz="1100" dirty="0"/>
              <a: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340768"/>
            <a:ext cx="8229600" cy="4525963"/>
          </a:xfrm>
        </p:spPr>
        <p:txBody>
          <a:bodyPr>
            <a:noAutofit/>
          </a:bodyPr>
          <a:lstStyle/>
          <a:p>
            <a:r>
              <a:rPr lang="en-US" sz="2400" dirty="0">
                <a:solidFill>
                  <a:srgbClr val="0070C0"/>
                </a:solidFill>
              </a:rPr>
              <a:t>Simply put, the purpose of </a:t>
            </a:r>
            <a:r>
              <a:rPr lang="en-US" sz="2400" b="1" dirty="0">
                <a:solidFill>
                  <a:srgbClr val="0070C0"/>
                </a:solidFill>
              </a:rPr>
              <a:t>Yield Management </a:t>
            </a:r>
            <a:r>
              <a:rPr lang="en-US" sz="2400" dirty="0">
                <a:solidFill>
                  <a:srgbClr val="0070C0"/>
                </a:solidFill>
              </a:rPr>
              <a:t>is to achieve </a:t>
            </a:r>
            <a:r>
              <a:rPr lang="en-US" sz="2400" b="1" dirty="0">
                <a:solidFill>
                  <a:srgbClr val="0070C0"/>
                </a:solidFill>
              </a:rPr>
              <a:t>maximum revenue/profit</a:t>
            </a:r>
            <a:r>
              <a:rPr lang="en-US" sz="2400" dirty="0">
                <a:solidFill>
                  <a:srgbClr val="0070C0"/>
                </a:solidFill>
              </a:rPr>
              <a:t>. </a:t>
            </a:r>
          </a:p>
          <a:p>
            <a:r>
              <a:rPr lang="en-US" sz="2400" dirty="0">
                <a:solidFill>
                  <a:srgbClr val="0070C0"/>
                </a:solidFill>
              </a:rPr>
              <a:t>To get </a:t>
            </a:r>
            <a:r>
              <a:rPr lang="en-US" sz="2400" dirty="0">
                <a:solidFill>
                  <a:srgbClr val="FF0000"/>
                </a:solidFill>
              </a:rPr>
              <a:t>Max Revenue/Profit</a:t>
            </a:r>
            <a:r>
              <a:rPr lang="en-US" sz="2400" dirty="0">
                <a:solidFill>
                  <a:srgbClr val="0070C0"/>
                </a:solidFill>
              </a:rPr>
              <a:t>, a </a:t>
            </a:r>
            <a:r>
              <a:rPr lang="en-US" sz="2400" b="1" dirty="0">
                <a:solidFill>
                  <a:srgbClr val="0070C0"/>
                </a:solidFill>
              </a:rPr>
              <a:t>yield management </a:t>
            </a:r>
            <a:r>
              <a:rPr lang="en-US" sz="2400" dirty="0">
                <a:solidFill>
                  <a:srgbClr val="0070C0"/>
                </a:solidFill>
              </a:rPr>
              <a:t>strategy needs to be both </a:t>
            </a:r>
            <a:r>
              <a:rPr lang="en-US" sz="2400" b="1" dirty="0">
                <a:solidFill>
                  <a:srgbClr val="0070C0"/>
                </a:solidFill>
              </a:rPr>
              <a:t>reflective</a:t>
            </a:r>
            <a:r>
              <a:rPr lang="en-US" sz="2400" dirty="0">
                <a:solidFill>
                  <a:srgbClr val="0070C0"/>
                </a:solidFill>
              </a:rPr>
              <a:t> and </a:t>
            </a:r>
            <a:r>
              <a:rPr lang="en-US" sz="2400" b="1" dirty="0">
                <a:solidFill>
                  <a:srgbClr val="0070C0"/>
                </a:solidFill>
              </a:rPr>
              <a:t>forward-looking</a:t>
            </a:r>
            <a:r>
              <a:rPr lang="en-US" sz="2400" dirty="0">
                <a:solidFill>
                  <a:srgbClr val="0070C0"/>
                </a:solidFill>
              </a:rPr>
              <a:t>. Yield managers should attain a clear and detailed understanding of what has happened </a:t>
            </a:r>
            <a:r>
              <a:rPr lang="en-US" sz="2400" b="1" dirty="0">
                <a:solidFill>
                  <a:srgbClr val="0070C0"/>
                </a:solidFill>
              </a:rPr>
              <a:t>before</a:t>
            </a:r>
            <a:r>
              <a:rPr lang="en-US" sz="2400" dirty="0">
                <a:solidFill>
                  <a:srgbClr val="0070C0"/>
                </a:solidFill>
              </a:rPr>
              <a:t> and what is happening </a:t>
            </a:r>
            <a:r>
              <a:rPr lang="en-US" sz="2400" b="1" dirty="0">
                <a:solidFill>
                  <a:srgbClr val="0070C0"/>
                </a:solidFill>
              </a:rPr>
              <a:t>now.  </a:t>
            </a:r>
          </a:p>
          <a:p>
            <a:pPr lvl="0"/>
            <a:r>
              <a:rPr lang="en-US" sz="2400" dirty="0">
                <a:solidFill>
                  <a:srgbClr val="0070C0"/>
                </a:solidFill>
              </a:rPr>
              <a:t>The most efficient way to do this is to draw from historical data to predict what may happen in the future. So, the process of effective yield management involves understanding, anticipating, and reacting to consumer behavior (to maximize revenue ultimately).</a:t>
            </a:r>
          </a:p>
          <a:p>
            <a:pPr marL="0" indent="0">
              <a:buNone/>
            </a:pPr>
            <a:r>
              <a:rPr lang="en-US" dirty="0">
                <a:solidFill>
                  <a:srgbClr val="0070C0"/>
                </a:solidFill>
              </a:rPr>
              <a:t> </a:t>
            </a:r>
          </a:p>
          <a:p>
            <a:endParaRPr lang="en-US" sz="2400" dirty="0"/>
          </a:p>
          <a:p>
            <a:endParaRPr lang="en-US" sz="2400"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600" dirty="0" err="1">
                <a:solidFill>
                  <a:srgbClr val="0070C0"/>
                </a:solidFill>
              </a:rPr>
              <a:t>Yield</a:t>
            </a:r>
            <a:r>
              <a:rPr lang="cs-CZ" sz="3600" dirty="0">
                <a:solidFill>
                  <a:srgbClr val="0070C0"/>
                </a:solidFill>
              </a:rPr>
              <a:t> Management (YM)-</a:t>
            </a:r>
            <a:r>
              <a:rPr lang="cs-CZ" sz="3600" dirty="0" err="1">
                <a:solidFill>
                  <a:srgbClr val="0070C0"/>
                </a:solidFill>
              </a:rPr>
              <a:t>definition</a:t>
            </a:r>
            <a:r>
              <a:rPr lang="cs-CZ" sz="3600" dirty="0">
                <a:solidFill>
                  <a:srgbClr val="0070C0"/>
                </a:solidFill>
              </a:rPr>
              <a:t> II.</a:t>
            </a:r>
          </a:p>
        </p:txBody>
      </p:sp>
    </p:spTree>
    <p:extLst>
      <p:ext uri="{BB962C8B-B14F-4D97-AF65-F5344CB8AC3E}">
        <p14:creationId xmlns:p14="http://schemas.microsoft.com/office/powerpoint/2010/main" val="2894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Single Order Quantity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5013176"/>
            <a:ext cx="4176464" cy="523220"/>
          </a:xfrm>
          <a:prstGeom prst="rect">
            <a:avLst/>
          </a:prstGeom>
          <a:noFill/>
        </p:spPr>
        <p:txBody>
          <a:bodyPr wrap="square" rtlCol="0">
            <a:spAutoFit/>
          </a:bodyPr>
          <a:lstStyle/>
          <a:p>
            <a:r>
              <a:rPr lang="en-ZA" sz="1400" b="1" dirty="0">
                <a:solidFill>
                  <a:srgbClr val="FF0000"/>
                </a:solidFill>
              </a:rPr>
              <a:t>Newsboy problem – see next slide and slide number 11 as well !!! </a:t>
            </a: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F256639C-6B53-4D00-A382-C1445A569D66}"/>
              </a:ext>
            </a:extLst>
          </p:cNvPr>
          <p:cNvSpPr txBox="1"/>
          <p:nvPr/>
        </p:nvSpPr>
        <p:spPr>
          <a:xfrm>
            <a:off x="1025853" y="5504100"/>
            <a:ext cx="3648729" cy="938719"/>
          </a:xfrm>
          <a:prstGeom prst="rect">
            <a:avLst/>
          </a:prstGeom>
          <a:noFill/>
        </p:spPr>
        <p:txBody>
          <a:bodyPr wrap="square">
            <a:spAutoFit/>
          </a:bodyPr>
          <a:lstStyle/>
          <a:p>
            <a:r>
              <a:rPr lang="cs-CZ" sz="1100" b="1" i="0" dirty="0" err="1">
                <a:solidFill>
                  <a:srgbClr val="00B050"/>
                </a:solidFill>
                <a:effectLst/>
                <a:latin typeface="arial" panose="020B0604020202020204" pitchFamily="34" charset="0"/>
              </a:rPr>
              <a:t>Economic</a:t>
            </a:r>
            <a:r>
              <a:rPr lang="cs-CZ" sz="1100" b="1" i="0" dirty="0">
                <a:solidFill>
                  <a:srgbClr val="00B050"/>
                </a:solidFill>
                <a:effectLst/>
                <a:latin typeface="arial" panose="020B0604020202020204" pitchFamily="34" charset="0"/>
              </a:rPr>
              <a:t> </a:t>
            </a:r>
            <a:r>
              <a:rPr lang="cs-CZ" sz="1100" b="1" i="0" dirty="0" err="1">
                <a:solidFill>
                  <a:srgbClr val="00B050"/>
                </a:solidFill>
                <a:effectLst/>
                <a:latin typeface="arial" panose="020B0604020202020204" pitchFamily="34" charset="0"/>
              </a:rPr>
              <a:t>Order</a:t>
            </a:r>
            <a:r>
              <a:rPr lang="cs-CZ" sz="1100" b="1" i="0" dirty="0">
                <a:solidFill>
                  <a:srgbClr val="00B050"/>
                </a:solidFill>
                <a:effectLst/>
                <a:latin typeface="arial" panose="020B0604020202020204" pitchFamily="34" charset="0"/>
              </a:rPr>
              <a:t> Interval</a:t>
            </a:r>
            <a:r>
              <a:rPr lang="cs-CZ" sz="1100" b="1" i="0" dirty="0">
                <a:solidFill>
                  <a:srgbClr val="202124"/>
                </a:solidFill>
                <a:effectLst/>
                <a:latin typeface="arial" panose="020B0604020202020204" pitchFamily="34" charset="0"/>
              </a:rPr>
              <a:t>: p</a:t>
            </a:r>
            <a:r>
              <a:rPr lang="en-US" sz="1100" b="1" i="0" dirty="0" err="1">
                <a:solidFill>
                  <a:srgbClr val="202124"/>
                </a:solidFill>
                <a:effectLst/>
                <a:latin typeface="arial" panose="020B0604020202020204" pitchFamily="34" charset="0"/>
              </a:rPr>
              <a:t>eriod</a:t>
            </a:r>
            <a:r>
              <a:rPr lang="en-US" sz="1100" b="1" i="0" dirty="0">
                <a:solidFill>
                  <a:srgbClr val="202124"/>
                </a:solidFill>
                <a:effectLst/>
                <a:latin typeface="arial" panose="020B0604020202020204" pitchFamily="34" charset="0"/>
              </a:rPr>
              <a:t> between orders</a:t>
            </a:r>
            <a:r>
              <a:rPr lang="cs-CZ" sz="1100" b="1" i="0" dirty="0">
                <a:solidFill>
                  <a:srgbClr val="202124"/>
                </a:solidFill>
                <a:effectLst/>
                <a:latin typeface="arial" panose="020B0604020202020204" pitchFamily="34" charset="0"/>
              </a:rPr>
              <a:t> </a:t>
            </a:r>
          </a:p>
          <a:p>
            <a:r>
              <a:rPr lang="en-US" sz="1100" b="1" i="0" dirty="0">
                <a:solidFill>
                  <a:srgbClr val="202124"/>
                </a:solidFill>
                <a:effectLst/>
                <a:latin typeface="arial" panose="020B0604020202020204" pitchFamily="34" charset="0"/>
              </a:rPr>
              <a:t>that minimizes the total inventory cost under</a:t>
            </a:r>
            <a:endParaRPr lang="cs-CZ" sz="1100" b="1" i="0" dirty="0">
              <a:solidFill>
                <a:srgbClr val="202124"/>
              </a:solidFill>
              <a:effectLst/>
              <a:latin typeface="arial" panose="020B0604020202020204" pitchFamily="34" charset="0"/>
            </a:endParaRPr>
          </a:p>
          <a:p>
            <a:r>
              <a:rPr lang="en-US" sz="1100" b="0" i="0" dirty="0">
                <a:solidFill>
                  <a:srgbClr val="202124"/>
                </a:solidFill>
                <a:effectLst/>
                <a:latin typeface="arial" panose="020B0604020202020204" pitchFamily="34" charset="0"/>
              </a:rPr>
              <a:t>the given assumptions. </a:t>
            </a:r>
            <a:r>
              <a:rPr lang="en-US" sz="1100" b="1" i="0" dirty="0">
                <a:solidFill>
                  <a:srgbClr val="202124"/>
                </a:solidFill>
                <a:effectLst/>
                <a:latin typeface="arial" panose="020B0604020202020204" pitchFamily="34" charset="0"/>
              </a:rPr>
              <a:t>EOI</a:t>
            </a:r>
            <a:r>
              <a:rPr lang="en-US" sz="1100" b="0" i="0" dirty="0">
                <a:solidFill>
                  <a:srgbClr val="202124"/>
                </a:solidFill>
                <a:effectLst/>
                <a:latin typeface="arial" panose="020B0604020202020204" pitchFamily="34" charset="0"/>
              </a:rPr>
              <a:t> is estimated</a:t>
            </a:r>
            <a:endParaRPr lang="cs-CZ" sz="1100" b="0" i="0" dirty="0">
              <a:solidFill>
                <a:srgbClr val="202124"/>
              </a:solidFill>
              <a:effectLst/>
              <a:latin typeface="arial" panose="020B0604020202020204" pitchFamily="34" charset="0"/>
            </a:endParaRPr>
          </a:p>
          <a:p>
            <a:r>
              <a:rPr lang="en-US" sz="1100" b="0" i="0" dirty="0">
                <a:solidFill>
                  <a:srgbClr val="202124"/>
                </a:solidFill>
                <a:effectLst/>
                <a:latin typeface="arial" panose="020B0604020202020204" pitchFamily="34" charset="0"/>
              </a:rPr>
              <a:t>by comparing the cost of placing an order with</a:t>
            </a:r>
            <a:endParaRPr lang="cs-CZ" sz="1100" b="0" i="0" dirty="0">
              <a:solidFill>
                <a:srgbClr val="202124"/>
              </a:solidFill>
              <a:effectLst/>
              <a:latin typeface="arial" panose="020B0604020202020204" pitchFamily="34" charset="0"/>
            </a:endParaRPr>
          </a:p>
          <a:p>
            <a:r>
              <a:rPr lang="en-US" sz="1100" b="0" i="0" dirty="0">
                <a:solidFill>
                  <a:srgbClr val="202124"/>
                </a:solidFill>
                <a:effectLst/>
                <a:latin typeface="arial" panose="020B0604020202020204" pitchFamily="34" charset="0"/>
              </a:rPr>
              <a:t>the cost of holding inventory.</a:t>
            </a:r>
            <a:endParaRPr lang="en-US" sz="1100" dirty="0"/>
          </a:p>
        </p:txBody>
      </p:sp>
      <p:sp>
        <p:nvSpPr>
          <p:cNvPr id="8" name="Obdélník 7">
            <a:extLst>
              <a:ext uri="{FF2B5EF4-FFF2-40B4-BE49-F238E27FC236}">
                <a16:creationId xmlns:a16="http://schemas.microsoft.com/office/drawing/2014/main" id="{F2DE916A-F773-4CAF-8CEC-791F8C920D77}"/>
              </a:ext>
            </a:extLst>
          </p:cNvPr>
          <p:cNvSpPr/>
          <p:nvPr/>
        </p:nvSpPr>
        <p:spPr>
          <a:xfrm>
            <a:off x="5292080" y="2636912"/>
            <a:ext cx="648072"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247FA27A-E3F5-4A3D-B4F4-352DB742A3BF}"/>
              </a:ext>
            </a:extLst>
          </p:cNvPr>
          <p:cNvSpPr/>
          <p:nvPr/>
        </p:nvSpPr>
        <p:spPr>
          <a:xfrm>
            <a:off x="6429206" y="2625814"/>
            <a:ext cx="648072" cy="3600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a:extLst>
              <a:ext uri="{FF2B5EF4-FFF2-40B4-BE49-F238E27FC236}">
                <a16:creationId xmlns:a16="http://schemas.microsoft.com/office/drawing/2014/main" id="{7A50AE6B-2854-4988-AE26-B7243F58FE3D}"/>
              </a:ext>
            </a:extLst>
          </p:cNvPr>
          <p:cNvSpPr txBox="1"/>
          <p:nvPr/>
        </p:nvSpPr>
        <p:spPr>
          <a:xfrm>
            <a:off x="4932040" y="5321699"/>
            <a:ext cx="3331361" cy="1200329"/>
          </a:xfrm>
          <a:prstGeom prst="rect">
            <a:avLst/>
          </a:prstGeom>
          <a:noFill/>
        </p:spPr>
        <p:txBody>
          <a:bodyPr wrap="none" rtlCol="0">
            <a:spAutoFit/>
          </a:bodyPr>
          <a:lstStyle/>
          <a:p>
            <a:r>
              <a:rPr lang="cs-CZ" sz="1200" b="1" i="0" dirty="0">
                <a:solidFill>
                  <a:srgbClr val="0070C0"/>
                </a:solidFill>
                <a:effectLst/>
                <a:latin typeface="Arial" panose="020B0604020202020204" pitchFamily="34" charset="0"/>
              </a:rPr>
              <a:t>EPQ</a:t>
            </a:r>
            <a:r>
              <a:rPr lang="cs-CZ" sz="1200" b="0" i="0" dirty="0">
                <a:solidFill>
                  <a:srgbClr val="202122"/>
                </a:solidFill>
                <a:effectLst/>
                <a:latin typeface="Arial" panose="020B0604020202020204" pitchFamily="34" charset="0"/>
              </a:rPr>
              <a:t> =</a:t>
            </a:r>
            <a:r>
              <a:rPr lang="cs-CZ" sz="1200" b="1" i="0" dirty="0" err="1">
                <a:solidFill>
                  <a:srgbClr val="202122"/>
                </a:solidFill>
                <a:effectLst/>
                <a:latin typeface="Arial" panose="020B0604020202020204" pitchFamily="34" charset="0"/>
              </a:rPr>
              <a:t>Ec</a:t>
            </a:r>
            <a:r>
              <a:rPr lang="en-US" sz="1200" b="1" i="0" dirty="0" err="1">
                <a:solidFill>
                  <a:srgbClr val="202122"/>
                </a:solidFill>
                <a:effectLst/>
                <a:latin typeface="Arial" panose="020B0604020202020204" pitchFamily="34" charset="0"/>
              </a:rPr>
              <a:t>onomic</a:t>
            </a:r>
            <a:r>
              <a:rPr lang="en-US" sz="1200" b="1" i="0" dirty="0">
                <a:solidFill>
                  <a:srgbClr val="202122"/>
                </a:solidFill>
                <a:effectLst/>
                <a:latin typeface="Arial" panose="020B0604020202020204" pitchFamily="34" charset="0"/>
              </a:rPr>
              <a:t> production quantity</a:t>
            </a:r>
            <a:r>
              <a:rPr lang="en-US" sz="1200" b="0" i="0" dirty="0">
                <a:solidFill>
                  <a:srgbClr val="202122"/>
                </a:solidFill>
                <a:effectLst/>
                <a:latin typeface="Arial" panose="020B0604020202020204" pitchFamily="34" charset="0"/>
              </a:rPr>
              <a:t> model</a:t>
            </a:r>
            <a:endParaRPr lang="cs-CZ" sz="1200" b="0" i="0" dirty="0">
              <a:solidFill>
                <a:srgbClr val="202122"/>
              </a:solidFill>
              <a:effectLst/>
              <a:latin typeface="Arial" panose="020B0604020202020204" pitchFamily="34" charset="0"/>
            </a:endParaRPr>
          </a:p>
          <a:p>
            <a:r>
              <a:rPr lang="en-US" sz="1200" b="0" i="0" dirty="0">
                <a:solidFill>
                  <a:srgbClr val="202122"/>
                </a:solidFill>
                <a:effectLst/>
                <a:latin typeface="Arial" panose="020B0604020202020204" pitchFamily="34" charset="0"/>
              </a:rPr>
              <a:t> (also known as the </a:t>
            </a:r>
            <a:r>
              <a:rPr lang="en-US" sz="1200" b="1" i="0" dirty="0">
                <a:solidFill>
                  <a:srgbClr val="202122"/>
                </a:solidFill>
                <a:effectLst/>
                <a:latin typeface="Arial" panose="020B0604020202020204" pitchFamily="34" charset="0"/>
              </a:rPr>
              <a:t>EPQ model</a:t>
            </a:r>
            <a:r>
              <a:rPr lang="en-US" sz="1200" b="0" i="0" dirty="0">
                <a:solidFill>
                  <a:srgbClr val="202122"/>
                </a:solidFill>
                <a:effectLst/>
                <a:latin typeface="Arial" panose="020B0604020202020204" pitchFamily="34" charset="0"/>
              </a:rPr>
              <a:t>) determines</a:t>
            </a:r>
            <a:endParaRPr lang="cs-CZ" sz="1200" b="0" i="0" dirty="0">
              <a:solidFill>
                <a:srgbClr val="202122"/>
              </a:solidFill>
              <a:effectLst/>
              <a:latin typeface="Arial" panose="020B0604020202020204" pitchFamily="34" charset="0"/>
            </a:endParaRPr>
          </a:p>
          <a:p>
            <a:r>
              <a:rPr lang="en-US" sz="1200" b="0" i="0" dirty="0">
                <a:solidFill>
                  <a:srgbClr val="202122"/>
                </a:solidFill>
                <a:effectLst/>
                <a:latin typeface="Arial" panose="020B0604020202020204" pitchFamily="34" charset="0"/>
              </a:rPr>
              <a:t> the quantity a company or retailer should </a:t>
            </a:r>
            <a:endParaRPr lang="cs-CZ" sz="1200" b="0" i="0" dirty="0">
              <a:solidFill>
                <a:srgbClr val="202122"/>
              </a:solidFill>
              <a:effectLst/>
              <a:latin typeface="Arial" panose="020B0604020202020204" pitchFamily="34" charset="0"/>
            </a:endParaRPr>
          </a:p>
          <a:p>
            <a:r>
              <a:rPr lang="en-US" sz="1200" b="0" i="0" dirty="0">
                <a:solidFill>
                  <a:srgbClr val="202122"/>
                </a:solidFill>
                <a:effectLst/>
                <a:latin typeface="Arial" panose="020B0604020202020204" pitchFamily="34" charset="0"/>
              </a:rPr>
              <a:t>order to minimize</a:t>
            </a:r>
            <a:r>
              <a:rPr lang="cs-CZ" sz="1200" b="0" i="0" dirty="0">
                <a:solidFill>
                  <a:srgbClr val="202122"/>
                </a:solidFill>
                <a:effectLst/>
                <a:latin typeface="Arial" panose="020B0604020202020204" pitchFamily="34" charset="0"/>
              </a:rPr>
              <a:t> </a:t>
            </a:r>
            <a:r>
              <a:rPr lang="en-US" sz="1200" b="0" i="0" dirty="0">
                <a:solidFill>
                  <a:srgbClr val="202122"/>
                </a:solidFill>
                <a:effectLst/>
                <a:latin typeface="Arial" panose="020B0604020202020204" pitchFamily="34" charset="0"/>
              </a:rPr>
              <a:t> the total inventory</a:t>
            </a:r>
            <a:endParaRPr lang="cs-CZ" sz="1200" b="0" i="0" dirty="0">
              <a:solidFill>
                <a:srgbClr val="202122"/>
              </a:solidFill>
              <a:effectLst/>
              <a:latin typeface="Arial" panose="020B0604020202020204" pitchFamily="34" charset="0"/>
            </a:endParaRPr>
          </a:p>
          <a:p>
            <a:r>
              <a:rPr lang="en-US" sz="1200" b="0" i="0" dirty="0">
                <a:solidFill>
                  <a:srgbClr val="202122"/>
                </a:solidFill>
                <a:effectLst/>
                <a:latin typeface="Arial" panose="020B0604020202020204" pitchFamily="34" charset="0"/>
              </a:rPr>
              <a:t> costs by balancing the inventory </a:t>
            </a:r>
            <a:endParaRPr lang="cs-CZ" sz="1200" b="0" i="0" dirty="0">
              <a:solidFill>
                <a:srgbClr val="202122"/>
              </a:solidFill>
              <a:effectLst/>
              <a:latin typeface="Arial" panose="020B0604020202020204" pitchFamily="34" charset="0"/>
            </a:endParaRPr>
          </a:p>
          <a:p>
            <a:r>
              <a:rPr lang="en-US" sz="1200" b="0" i="0" u="none" strike="noStrike" dirty="0">
                <a:solidFill>
                  <a:srgbClr val="0645AD"/>
                </a:solidFill>
                <a:effectLst/>
                <a:latin typeface="Arial" panose="020B0604020202020204" pitchFamily="34" charset="0"/>
                <a:hlinkClick r:id="rId3" tooltip="Holding cost"/>
              </a:rPr>
              <a:t>holding cost</a:t>
            </a:r>
            <a:r>
              <a:rPr lang="en-US" sz="1200" b="0" i="0" dirty="0">
                <a:solidFill>
                  <a:srgbClr val="202122"/>
                </a:solidFill>
                <a:effectLst/>
                <a:latin typeface="Arial" panose="020B0604020202020204" pitchFamily="34" charset="0"/>
              </a:rPr>
              <a:t> and average fixed ordering cost.</a:t>
            </a:r>
            <a:endParaRPr lang="en-US" sz="1200" dirty="0"/>
          </a:p>
        </p:txBody>
      </p:sp>
    </p:spTree>
    <p:extLst>
      <p:ext uri="{BB962C8B-B14F-4D97-AF65-F5344CB8AC3E}">
        <p14:creationId xmlns:p14="http://schemas.microsoft.com/office/powerpoint/2010/main" val="36046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Newsboy problem</a:t>
            </a:r>
          </a:p>
        </p:txBody>
      </p:sp>
      <p:sp>
        <p:nvSpPr>
          <p:cNvPr id="5" name="Obdélník 4"/>
          <p:cNvSpPr/>
          <p:nvPr/>
        </p:nvSpPr>
        <p:spPr>
          <a:xfrm>
            <a:off x="570531" y="1340768"/>
            <a:ext cx="7812360" cy="2862322"/>
          </a:xfrm>
          <a:prstGeom prst="rect">
            <a:avLst/>
          </a:prstGeom>
        </p:spPr>
        <p:txBody>
          <a:bodyPr wrap="square">
            <a:spAutoFit/>
          </a:bodyPr>
          <a:lstStyle/>
          <a:p>
            <a:r>
              <a:rPr lang="en-US" dirty="0"/>
              <a:t>Often managers have to make decisions about </a:t>
            </a:r>
            <a:r>
              <a:rPr lang="en-US" b="1" dirty="0"/>
              <a:t>inventory level </a:t>
            </a:r>
            <a:r>
              <a:rPr lang="en-US" dirty="0"/>
              <a:t>over a very limited period</a:t>
            </a:r>
            <a:r>
              <a:rPr lang="cs-CZ" dirty="0"/>
              <a:t>.</a:t>
            </a:r>
            <a:r>
              <a:rPr lang="en-US" dirty="0"/>
              <a:t> This is the case, for example with seasonal goods such as Christmas cards that should satisfy all demand in December, but any cards left in January have almost no value. These single-period decision models are phrased as the </a:t>
            </a:r>
            <a:r>
              <a:rPr lang="en-US" b="1" dirty="0"/>
              <a:t>Newsboy Problem</a:t>
            </a:r>
            <a:r>
              <a:rPr lang="en-US" dirty="0"/>
              <a:t>. For a newsboy who sells papers on a street corner, the demand is uncertain, and the newsboy must decide how many papers to buy from his supplier.</a:t>
            </a:r>
            <a:endParaRPr lang="cs-CZ" dirty="0"/>
          </a:p>
          <a:p>
            <a:r>
              <a:rPr lang="en-US" dirty="0">
                <a:solidFill>
                  <a:srgbClr val="FF0000"/>
                </a:solidFill>
              </a:rPr>
              <a:t>If he buys too many papers</a:t>
            </a:r>
            <a:r>
              <a:rPr lang="cs-CZ" dirty="0">
                <a:solidFill>
                  <a:srgbClr val="FF0000"/>
                </a:solidFill>
              </a:rPr>
              <a:t>,</a:t>
            </a:r>
            <a:r>
              <a:rPr lang="en-US" dirty="0">
                <a:solidFill>
                  <a:srgbClr val="FF0000"/>
                </a:solidFill>
              </a:rPr>
              <a:t> he is left with unsold papers that have no value at the end of the day</a:t>
            </a:r>
            <a:r>
              <a:rPr lang="cs-CZ" dirty="0">
                <a:solidFill>
                  <a:srgbClr val="FF0000"/>
                </a:solidFill>
              </a:rPr>
              <a:t>.</a:t>
            </a:r>
            <a:r>
              <a:rPr lang="en-US" dirty="0">
                <a:solidFill>
                  <a:srgbClr val="FF0000"/>
                </a:solidFill>
              </a:rPr>
              <a:t> </a:t>
            </a:r>
            <a:endParaRPr lang="cs-CZ" dirty="0">
              <a:solidFill>
                <a:srgbClr val="FF0000"/>
              </a:solidFill>
            </a:endParaRPr>
          </a:p>
          <a:p>
            <a:r>
              <a:rPr lang="cs-CZ" dirty="0">
                <a:solidFill>
                  <a:srgbClr val="0070C0"/>
                </a:solidFill>
              </a:rPr>
              <a:t>I</a:t>
            </a:r>
            <a:r>
              <a:rPr lang="en-US" dirty="0">
                <a:solidFill>
                  <a:srgbClr val="0070C0"/>
                </a:solidFill>
              </a:rPr>
              <a:t>f he buys too few papers</a:t>
            </a:r>
            <a:r>
              <a:rPr lang="cs-CZ" dirty="0">
                <a:solidFill>
                  <a:srgbClr val="0070C0"/>
                </a:solidFill>
              </a:rPr>
              <a:t>,</a:t>
            </a:r>
            <a:r>
              <a:rPr lang="en-US" dirty="0">
                <a:solidFill>
                  <a:srgbClr val="0070C0"/>
                </a:solidFill>
              </a:rPr>
              <a:t> he has lost the opportunity of making a higher profit.</a:t>
            </a:r>
            <a:endParaRPr lang="cs-CZ" dirty="0">
              <a:solidFill>
                <a:srgbClr val="0070C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199885"/>
            <a:ext cx="1459529" cy="212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4" y="4293096"/>
            <a:ext cx="2034222" cy="203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727118"/>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US" sz="3600" dirty="0">
                <a:solidFill>
                  <a:srgbClr val="0070C0"/>
                </a:solidFill>
              </a:rPr>
              <a:t>Prices and demand</a:t>
            </a:r>
          </a:p>
        </p:txBody>
      </p:sp>
      <p:sp>
        <p:nvSpPr>
          <p:cNvPr id="3" name="Zástupný symbol pro obsah 2"/>
          <p:cNvSpPr>
            <a:spLocks noGrp="1"/>
          </p:cNvSpPr>
          <p:nvPr>
            <p:ph idx="1"/>
          </p:nvPr>
        </p:nvSpPr>
        <p:spPr/>
        <p:txBody>
          <a:bodyPr>
            <a:normAutofit fontScale="92500" lnSpcReduction="10000"/>
          </a:bodyPr>
          <a:lstStyle/>
          <a:p>
            <a:r>
              <a:rPr lang="en-US" dirty="0">
                <a:solidFill>
                  <a:srgbClr val="0070C0"/>
                </a:solidFill>
              </a:rPr>
              <a:t>Prices can be determined by:</a:t>
            </a:r>
          </a:p>
          <a:p>
            <a:pPr lvl="1"/>
            <a:r>
              <a:rPr lang="en-US" dirty="0">
                <a:solidFill>
                  <a:srgbClr val="0070C0"/>
                </a:solidFill>
              </a:rPr>
              <a:t>Service</a:t>
            </a:r>
            <a:r>
              <a:rPr lang="cs-CZ" dirty="0">
                <a:solidFill>
                  <a:srgbClr val="0070C0"/>
                </a:solidFill>
              </a:rPr>
              <a:t> </a:t>
            </a:r>
            <a:endParaRPr lang="en-US" dirty="0">
              <a:solidFill>
                <a:srgbClr val="0070C0"/>
              </a:solidFill>
            </a:endParaRPr>
          </a:p>
          <a:p>
            <a:pPr lvl="1"/>
            <a:r>
              <a:rPr lang="en-US" dirty="0">
                <a:solidFill>
                  <a:srgbClr val="0070C0"/>
                </a:solidFill>
              </a:rPr>
              <a:t>Group of services</a:t>
            </a:r>
          </a:p>
          <a:p>
            <a:pPr lvl="1"/>
            <a:r>
              <a:rPr lang="en-US" dirty="0">
                <a:solidFill>
                  <a:srgbClr val="0070C0"/>
                </a:solidFill>
              </a:rPr>
              <a:t>Market (consumer type or geographical</a:t>
            </a:r>
            <a:r>
              <a:rPr lang="cs-CZ" dirty="0">
                <a:solidFill>
                  <a:srgbClr val="0070C0"/>
                </a:solidFill>
              </a:rPr>
              <a:t> area</a:t>
            </a:r>
            <a:r>
              <a:rPr lang="en-US" dirty="0">
                <a:solidFill>
                  <a:srgbClr val="0070C0"/>
                </a:solidFill>
              </a:rPr>
              <a:t>) or</a:t>
            </a:r>
          </a:p>
          <a:p>
            <a:pPr lvl="1"/>
            <a:r>
              <a:rPr lang="en-US" dirty="0">
                <a:solidFill>
                  <a:srgbClr val="0070C0"/>
                </a:solidFill>
              </a:rPr>
              <a:t>A combination of the above</a:t>
            </a:r>
          </a:p>
          <a:p>
            <a:pPr marL="0" indent="0">
              <a:buNone/>
            </a:pPr>
            <a:r>
              <a:rPr lang="en-US" dirty="0">
                <a:solidFill>
                  <a:srgbClr val="0070C0"/>
                </a:solidFill>
              </a:rPr>
              <a:t> </a:t>
            </a:r>
          </a:p>
          <a:p>
            <a:r>
              <a:rPr lang="en-US" dirty="0">
                <a:solidFill>
                  <a:srgbClr val="0070C0"/>
                </a:solidFill>
              </a:rPr>
              <a:t>And the demand side is characterized with:</a:t>
            </a:r>
          </a:p>
          <a:p>
            <a:pPr lvl="1"/>
            <a:r>
              <a:rPr lang="cs-CZ" dirty="0">
                <a:solidFill>
                  <a:srgbClr val="0070C0"/>
                </a:solidFill>
              </a:rPr>
              <a:t> </a:t>
            </a:r>
            <a:r>
              <a:rPr lang="en-US" dirty="0">
                <a:solidFill>
                  <a:srgbClr val="0070C0"/>
                </a:solidFill>
              </a:rPr>
              <a:t>Variability of demand </a:t>
            </a:r>
            <a:r>
              <a:rPr lang="cs-CZ" dirty="0">
                <a:solidFill>
                  <a:srgbClr val="0070C0"/>
                </a:solidFill>
              </a:rPr>
              <a:t> </a:t>
            </a:r>
            <a:endParaRPr lang="en-US" dirty="0">
              <a:solidFill>
                <a:srgbClr val="0070C0"/>
              </a:solidFill>
            </a:endParaRPr>
          </a:p>
          <a:p>
            <a:pPr lvl="1"/>
            <a:r>
              <a:rPr lang="cs-CZ" dirty="0">
                <a:solidFill>
                  <a:srgbClr val="0070C0"/>
                </a:solidFill>
              </a:rPr>
              <a:t> </a:t>
            </a:r>
            <a:r>
              <a:rPr lang="en-US" dirty="0">
                <a:solidFill>
                  <a:srgbClr val="0070C0"/>
                </a:solidFill>
              </a:rPr>
              <a:t>Variability of value</a:t>
            </a:r>
            <a:r>
              <a:rPr lang="cs-CZ" dirty="0">
                <a:solidFill>
                  <a:srgbClr val="0070C0"/>
                </a:solidFill>
              </a:rPr>
              <a:t> (</a:t>
            </a:r>
            <a:r>
              <a:rPr lang="cs-CZ" dirty="0" err="1">
                <a:solidFill>
                  <a:srgbClr val="0070C0"/>
                </a:solidFill>
              </a:rPr>
              <a:t>time</a:t>
            </a:r>
            <a:r>
              <a:rPr lang="cs-CZ" dirty="0">
                <a:solidFill>
                  <a:srgbClr val="0070C0"/>
                </a:solidFill>
              </a:rPr>
              <a:t>, area, type </a:t>
            </a:r>
            <a:r>
              <a:rPr lang="cs-CZ" dirty="0" err="1">
                <a:solidFill>
                  <a:srgbClr val="0070C0"/>
                </a:solidFill>
              </a:rPr>
              <a:t>of</a:t>
            </a:r>
            <a:r>
              <a:rPr lang="cs-CZ" dirty="0">
                <a:solidFill>
                  <a:srgbClr val="0070C0"/>
                </a:solidFill>
              </a:rPr>
              <a:t> </a:t>
            </a:r>
            <a:r>
              <a:rPr lang="cs-CZ" dirty="0" err="1">
                <a:solidFill>
                  <a:srgbClr val="0070C0"/>
                </a:solidFill>
              </a:rPr>
              <a:t>client</a:t>
            </a:r>
            <a:r>
              <a:rPr lang="cs-CZ" dirty="0">
                <a:solidFill>
                  <a:srgbClr val="0070C0"/>
                </a:solidFill>
              </a:rPr>
              <a:t>, type </a:t>
            </a:r>
            <a:r>
              <a:rPr lang="cs-CZ" dirty="0" err="1">
                <a:solidFill>
                  <a:srgbClr val="0070C0"/>
                </a:solidFill>
              </a:rPr>
              <a:t>of</a:t>
            </a:r>
            <a:r>
              <a:rPr lang="cs-CZ" dirty="0">
                <a:solidFill>
                  <a:srgbClr val="0070C0"/>
                </a:solidFill>
              </a:rPr>
              <a:t> </a:t>
            </a:r>
            <a:r>
              <a:rPr lang="cs-CZ" dirty="0" err="1">
                <a:solidFill>
                  <a:srgbClr val="0070C0"/>
                </a:solidFill>
              </a:rPr>
              <a:t>service</a:t>
            </a:r>
            <a:r>
              <a:rPr lang="cs-CZ" dirty="0">
                <a:solidFill>
                  <a:srgbClr val="0070C0"/>
                </a:solidFill>
              </a:rPr>
              <a:t>) </a:t>
            </a:r>
            <a:endParaRPr lang="en-US" dirty="0">
              <a:solidFill>
                <a:srgbClr val="0070C0"/>
              </a:solidFill>
            </a:endParaRP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ZA" sz="3600" dirty="0">
                <a:solidFill>
                  <a:srgbClr val="0070C0"/>
                </a:solidFill>
              </a:rPr>
              <a:t>Overbooking (hotels, airlines,..)</a:t>
            </a:r>
            <a:r>
              <a:rPr lang="cs-CZ" sz="3600" dirty="0">
                <a:solidFill>
                  <a:srgbClr val="0070C0"/>
                </a:solidFill>
              </a:rPr>
              <a:t> - </a:t>
            </a:r>
            <a:r>
              <a:rPr lang="cs-CZ" sz="3600" dirty="0" err="1">
                <a:solidFill>
                  <a:srgbClr val="0070C0"/>
                </a:solidFill>
              </a:rPr>
              <a:t>example</a:t>
            </a:r>
            <a:endParaRPr lang="en-ZA" sz="3600" dirty="0">
              <a:solidFill>
                <a:srgbClr val="0070C0"/>
              </a:solidFill>
            </a:endParaRPr>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US" sz="1600" dirty="0"/>
              <a:t>10%-30 % of </a:t>
            </a:r>
            <a:r>
              <a:rPr lang="cs-CZ" sz="1600" dirty="0"/>
              <a:t>a </a:t>
            </a:r>
            <a:r>
              <a:rPr lang="en-US" sz="1600" b="1" dirty="0"/>
              <a:t>no-show</a:t>
            </a:r>
            <a:r>
              <a:rPr lang="en-US" sz="1600" dirty="0"/>
              <a:t> (traveler </a:t>
            </a:r>
            <a:r>
              <a:rPr lang="cs-CZ" sz="1600" dirty="0" err="1"/>
              <a:t>who</a:t>
            </a:r>
            <a:r>
              <a:rPr lang="cs-CZ" sz="1600" dirty="0"/>
              <a:t> </a:t>
            </a:r>
            <a:r>
              <a:rPr lang="en-US" sz="1600" dirty="0"/>
              <a:t>reserved ticket,</a:t>
            </a:r>
            <a:r>
              <a:rPr lang="cs-CZ" sz="1600" dirty="0"/>
              <a:t> </a:t>
            </a:r>
            <a:r>
              <a:rPr lang="en-US" sz="1600" dirty="0"/>
              <a:t>but cancel</a:t>
            </a:r>
            <a:r>
              <a:rPr lang="cs-CZ" sz="1600" dirty="0" err="1"/>
              <a:t>ed</a:t>
            </a:r>
            <a:r>
              <a:rPr lang="en-US" sz="1600" dirty="0"/>
              <a:t> it at the last minute)</a:t>
            </a:r>
            <a:r>
              <a:rPr lang="cs-CZ" sz="1600" dirty="0"/>
              <a:t>.</a:t>
            </a:r>
            <a:r>
              <a:rPr lang="en-US" sz="1600" dirty="0"/>
              <a:t> </a:t>
            </a:r>
          </a:p>
          <a:p>
            <a:r>
              <a:rPr lang="cs-CZ" sz="1600" dirty="0" err="1"/>
              <a:t>Therefore</a:t>
            </a:r>
            <a:r>
              <a:rPr lang="cs-CZ" sz="1600" dirty="0"/>
              <a:t>, </a:t>
            </a:r>
            <a:r>
              <a:rPr lang="en-US" sz="1600" dirty="0"/>
              <a:t> airline companies </a:t>
            </a:r>
            <a:r>
              <a:rPr lang="en-US" sz="1600" b="1" dirty="0"/>
              <a:t>overbook</a:t>
            </a:r>
            <a:r>
              <a:rPr lang="en-US" sz="1600" dirty="0"/>
              <a:t> their capacities. The </a:t>
            </a:r>
            <a:r>
              <a:rPr lang="en-US" sz="1600" b="1" dirty="0"/>
              <a:t>no-show</a:t>
            </a:r>
            <a:r>
              <a:rPr lang="en-US" sz="1600" dirty="0"/>
              <a:t> ratio is sometimes</a:t>
            </a:r>
          </a:p>
          <a:p>
            <a:r>
              <a:rPr lang="en-US" sz="1600" dirty="0"/>
              <a:t>lower than </a:t>
            </a:r>
            <a:r>
              <a:rPr lang="cs-CZ" sz="1600" dirty="0" err="1"/>
              <a:t>the</a:t>
            </a:r>
            <a:r>
              <a:rPr lang="cs-CZ" sz="1600" dirty="0"/>
              <a:t> </a:t>
            </a:r>
            <a:r>
              <a:rPr lang="en-US" sz="1600" dirty="0"/>
              <a:t>overbooking ratio, so „bumped“ client will be compensated by providing     </a:t>
            </a:r>
          </a:p>
          <a:p>
            <a:r>
              <a:rPr lang="en-US" sz="1600" dirty="0"/>
              <a:t>the free of charge service at another time or place. They are so</a:t>
            </a:r>
            <a:r>
              <a:rPr lang="cs-CZ" sz="1600" dirty="0"/>
              <a:t>-</a:t>
            </a:r>
            <a:r>
              <a:rPr lang="en-US" sz="1600" dirty="0"/>
              <a:t>called „</a:t>
            </a:r>
            <a:r>
              <a:rPr lang="en-US" sz="1600" b="1" dirty="0"/>
              <a:t>offloaded</a:t>
            </a:r>
            <a:r>
              <a:rPr lang="en-US" sz="1600" dirty="0"/>
              <a:t>“ to other routes.</a:t>
            </a:r>
          </a:p>
          <a:p>
            <a:r>
              <a:rPr lang="cs-CZ" dirty="0" err="1"/>
              <a:t>Example</a:t>
            </a:r>
            <a:r>
              <a:rPr lang="cs-CZ" dirty="0"/>
              <a:t>:</a:t>
            </a:r>
            <a:endParaRPr lang="en-US" dirty="0"/>
          </a:p>
          <a:p>
            <a:r>
              <a:rPr lang="en-US" sz="1600" dirty="0"/>
              <a:t>311 economy seats, estimation of 10 % no-show-&gt; </a:t>
            </a:r>
            <a:r>
              <a:rPr lang="en-US" sz="1600" b="1" dirty="0">
                <a:solidFill>
                  <a:srgbClr val="0070C0"/>
                </a:solidFill>
              </a:rPr>
              <a:t>31</a:t>
            </a:r>
            <a:r>
              <a:rPr lang="en-US" sz="1600" dirty="0"/>
              <a:t> places would be lost (only 280 seats occupied).</a:t>
            </a:r>
          </a:p>
          <a:p>
            <a:r>
              <a:rPr lang="en-US" sz="1600" dirty="0"/>
              <a:t>If overbooked  by 10 % (</a:t>
            </a:r>
            <a:r>
              <a:rPr lang="en-US" sz="1600" dirty="0">
                <a:solidFill>
                  <a:srgbClr val="0070C0"/>
                </a:solidFill>
              </a:rPr>
              <a:t>31</a:t>
            </a:r>
            <a:r>
              <a:rPr lang="en-US" sz="1600" dirty="0"/>
              <a:t> more tickets offered)  and no-show ratio on reality is only 7 %-&gt;only </a:t>
            </a:r>
            <a:r>
              <a:rPr lang="en-US" sz="1600" dirty="0">
                <a:solidFill>
                  <a:srgbClr val="FF0000"/>
                </a:solidFill>
              </a:rPr>
              <a:t>22</a:t>
            </a:r>
            <a:r>
              <a:rPr lang="en-US" sz="1600" dirty="0"/>
              <a:t> clients</a:t>
            </a:r>
          </a:p>
          <a:p>
            <a:r>
              <a:rPr lang="en-US" sz="1600" dirty="0"/>
              <a:t>cancelled - &gt; 311-22=289 </a:t>
            </a:r>
            <a:r>
              <a:rPr lang="cs-CZ" sz="1600" dirty="0" err="1"/>
              <a:t>seats</a:t>
            </a:r>
            <a:r>
              <a:rPr lang="cs-CZ" sz="1600" dirty="0"/>
              <a:t> </a:t>
            </a:r>
            <a:r>
              <a:rPr lang="cs-CZ" sz="1600" dirty="0" err="1"/>
              <a:t>occupied</a:t>
            </a:r>
            <a:r>
              <a:rPr lang="cs-CZ" sz="1600" dirty="0"/>
              <a:t> -&gt;</a:t>
            </a:r>
            <a:r>
              <a:rPr lang="en-US" sz="1600" dirty="0"/>
              <a:t>289 + </a:t>
            </a:r>
            <a:r>
              <a:rPr lang="en-US" sz="1600" b="1" dirty="0">
                <a:solidFill>
                  <a:srgbClr val="0070C0"/>
                </a:solidFill>
              </a:rPr>
              <a:t>31</a:t>
            </a:r>
            <a:r>
              <a:rPr lang="en-US" sz="1600" dirty="0"/>
              <a:t>=320-&gt;320-311=</a:t>
            </a:r>
            <a:r>
              <a:rPr lang="en-US" sz="1600" b="1" dirty="0">
                <a:solidFill>
                  <a:srgbClr val="00B050"/>
                </a:solidFill>
              </a:rPr>
              <a:t>9</a:t>
            </a:r>
            <a:r>
              <a:rPr lang="en-US" sz="1600" dirty="0"/>
              <a:t> clients have to be „bumped“</a:t>
            </a:r>
            <a:r>
              <a:rPr lang="cs-CZ" sz="1600" dirty="0"/>
              <a:t> </a:t>
            </a:r>
          </a:p>
          <a:p>
            <a:r>
              <a:rPr lang="cs-CZ" sz="1600" dirty="0"/>
              <a:t>(</a:t>
            </a:r>
            <a:r>
              <a:rPr lang="cs-CZ" sz="1600" dirty="0" err="1"/>
              <a:t>or</a:t>
            </a:r>
            <a:r>
              <a:rPr lang="cs-CZ" sz="1600" dirty="0"/>
              <a:t> </a:t>
            </a:r>
            <a:r>
              <a:rPr lang="cs-CZ" sz="1600" dirty="0">
                <a:solidFill>
                  <a:srgbClr val="0070C0"/>
                </a:solidFill>
              </a:rPr>
              <a:t>31</a:t>
            </a:r>
            <a:r>
              <a:rPr lang="cs-CZ" sz="1600" dirty="0"/>
              <a:t>-</a:t>
            </a:r>
            <a:r>
              <a:rPr lang="cs-CZ" sz="1600" dirty="0">
                <a:solidFill>
                  <a:srgbClr val="FF0000"/>
                </a:solidFill>
              </a:rPr>
              <a:t>22</a:t>
            </a:r>
            <a:r>
              <a:rPr lang="cs-CZ" sz="1600" dirty="0"/>
              <a:t>=</a:t>
            </a:r>
            <a:r>
              <a:rPr lang="cs-CZ" sz="1600" dirty="0">
                <a:solidFill>
                  <a:srgbClr val="00B050"/>
                </a:solidFill>
              </a:rPr>
              <a:t>9</a:t>
            </a:r>
            <a:r>
              <a:rPr lang="cs-CZ" sz="1600" dirty="0"/>
              <a:t>) </a:t>
            </a:r>
            <a:r>
              <a:rPr lang="en-US" sz="1600" dirty="0"/>
              <a:t>and provided by  free air tickets, which is better than the loss of not sold 31 places.  </a:t>
            </a:r>
          </a:p>
          <a:p>
            <a:r>
              <a:rPr lang="en-US" sz="1400" b="1" dirty="0">
                <a:solidFill>
                  <a:srgbClr val="FF0000"/>
                </a:solidFill>
              </a:rPr>
              <a:t>You have to calculate </a:t>
            </a:r>
            <a:r>
              <a:rPr lang="cs-CZ" sz="1400" b="1" dirty="0" err="1">
                <a:solidFill>
                  <a:srgbClr val="FF0000"/>
                </a:solidFill>
              </a:rPr>
              <a:t>the</a:t>
            </a:r>
            <a:r>
              <a:rPr lang="cs-CZ" sz="1400" b="1" dirty="0">
                <a:solidFill>
                  <a:srgbClr val="FF0000"/>
                </a:solidFill>
              </a:rPr>
              <a:t> </a:t>
            </a:r>
            <a:r>
              <a:rPr lang="en-US" sz="1400" b="1" dirty="0">
                <a:solidFill>
                  <a:srgbClr val="FF0000"/>
                </a:solidFill>
              </a:rPr>
              <a:t>loss of 31 places -22 sold tickets =amount which must cover expenses for 9 bumped clients</a:t>
            </a:r>
          </a:p>
          <a:p>
            <a:r>
              <a:rPr lang="en-GB" sz="1400" b="1" dirty="0">
                <a:solidFill>
                  <a:srgbClr val="FF0000"/>
                </a:solidFill>
              </a:rPr>
              <a:t>   </a:t>
            </a:r>
          </a:p>
        </p:txBody>
      </p:sp>
      <p:sp>
        <p:nvSpPr>
          <p:cNvPr id="3" name="TextovéPole 2"/>
          <p:cNvSpPr txBox="1"/>
          <p:nvPr/>
        </p:nvSpPr>
        <p:spPr>
          <a:xfrm>
            <a:off x="6804248" y="2636912"/>
            <a:ext cx="1891865" cy="369332"/>
          </a:xfrm>
          <a:prstGeom prst="rect">
            <a:avLst/>
          </a:prstGeom>
          <a:noFill/>
        </p:spPr>
        <p:txBody>
          <a:bodyPr wrap="none" rtlCol="0">
            <a:spAutoFit/>
          </a:bodyPr>
          <a:lstStyle/>
          <a:p>
            <a:r>
              <a:rPr lang="cs-CZ" b="1" dirty="0">
                <a:solidFill>
                  <a:srgbClr val="FF0000"/>
                </a:solidFill>
              </a:rPr>
              <a:t>7 % </a:t>
            </a:r>
            <a:r>
              <a:rPr lang="cs-CZ" b="1" dirty="0" err="1">
                <a:solidFill>
                  <a:srgbClr val="FF0000"/>
                </a:solidFill>
              </a:rPr>
              <a:t>out</a:t>
            </a:r>
            <a:r>
              <a:rPr lang="cs-CZ" b="1" dirty="0">
                <a:solidFill>
                  <a:srgbClr val="FF0000"/>
                </a:solidFill>
              </a:rPr>
              <a:t> </a:t>
            </a:r>
            <a:r>
              <a:rPr lang="cs-CZ" b="1" dirty="0" err="1">
                <a:solidFill>
                  <a:srgbClr val="FF0000"/>
                </a:solidFill>
              </a:rPr>
              <a:t>of</a:t>
            </a:r>
            <a:r>
              <a:rPr lang="cs-CZ" b="1" dirty="0">
                <a:solidFill>
                  <a:srgbClr val="FF0000"/>
                </a:solidFill>
              </a:rPr>
              <a:t> 311=22</a:t>
            </a:r>
          </a:p>
        </p:txBody>
      </p:sp>
      <p:cxnSp>
        <p:nvCxnSpPr>
          <p:cNvPr id="6" name="Přímá spojnice se šipkou 5"/>
          <p:cNvCxnSpPr/>
          <p:nvPr/>
        </p:nvCxnSpPr>
        <p:spPr>
          <a:xfrm>
            <a:off x="8604448" y="3006244"/>
            <a:ext cx="0" cy="2501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3454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1840</Words>
  <Application>Microsoft Office PowerPoint</Application>
  <PresentationFormat>Předvádění na obrazovce (4:3)</PresentationFormat>
  <Paragraphs>261</Paragraphs>
  <Slides>17</Slides>
  <Notes>1</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Arial</vt:lpstr>
      <vt:lpstr>Calibri</vt:lpstr>
      <vt:lpstr>Motiv systému Office</vt:lpstr>
      <vt:lpstr>Yield Management (OM) Introduction</vt:lpstr>
      <vt:lpstr>Some OM methods (part of OM and ERP course) </vt:lpstr>
      <vt:lpstr>Another point of view (plan-do-check-act)</vt:lpstr>
      <vt:lpstr>Yield Management (YM)-definition I.</vt:lpstr>
      <vt:lpstr>Prezentace aplikace PowerPoint</vt:lpstr>
      <vt:lpstr>Single Order Quantity</vt:lpstr>
      <vt:lpstr>Newsboy problem</vt:lpstr>
      <vt:lpstr>Prices and demand</vt:lpstr>
      <vt:lpstr>Overbooking (hotels, airlines,..) - example</vt:lpstr>
      <vt:lpstr>Basic calculations - example</vt:lpstr>
      <vt:lpstr>Overbooking&lt;-&gt;No-Show</vt:lpstr>
      <vt:lpstr>Overbooking - claims</vt:lpstr>
      <vt:lpstr>Single order quantities </vt:lpstr>
      <vt:lpstr>Single order quantities </vt:lpstr>
      <vt:lpstr>Example 1 -&gt;Single Order Quantity -hotel industry</vt:lpstr>
      <vt:lpstr>Example 2 -&gt;Single Order Quantity -   Airlines (home study) </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Jaromír Skorkovský</cp:lastModifiedBy>
  <cp:revision>108</cp:revision>
  <dcterms:created xsi:type="dcterms:W3CDTF">2016-08-05T07:59:00Z</dcterms:created>
  <dcterms:modified xsi:type="dcterms:W3CDTF">2021-11-15T12:35:02Z</dcterms:modified>
</cp:coreProperties>
</file>