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korkovsky Jaromir" initials="S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36B3B-0E91-4A44-9F35-F143C01488EA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C0890-4F01-43CF-8246-6080CFE45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06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0890-4F01-43CF-8246-6080CFE4539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078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16763-6143-3B48-A4BF-5FB9D401072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38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11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25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628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442E-CA44-4225-AE43-48E0E809FF17}" type="datetime1">
              <a:rPr lang="cs-CZ" smtClean="0"/>
              <a:pPr/>
              <a:t>13.11.2020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fld id="{3B0BBEA9-92D2-4262-B587-B606C37867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56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442E-CA44-4225-AE43-48E0E809FF17}" type="datetime1">
              <a:rPr lang="cs-CZ" smtClean="0"/>
              <a:pPr/>
              <a:t>13.11.2020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fld id="{3B0BBEA9-92D2-4262-B587-B606C37867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38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02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4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60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65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79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317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0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59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BEE5-BD7B-40C7-8BDE-06B0ADD652B0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58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Quantity-basics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Jaromír Skorkovský</a:t>
            </a:r>
            <a:endParaRPr lang="cs-CZ" sz="1400" dirty="0" smtClean="0"/>
          </a:p>
          <a:p>
            <a:r>
              <a:rPr lang="en-ZA" sz="1400" dirty="0" smtClean="0"/>
              <a:t>Department of corporate </a:t>
            </a:r>
            <a:r>
              <a:rPr lang="cs-CZ" sz="1400" dirty="0" err="1" smtClean="0"/>
              <a:t>economy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2433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EOQ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458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ZA" sz="2000" b="1" dirty="0" smtClean="0"/>
              <a:t>EOQ </a:t>
            </a:r>
            <a:r>
              <a:rPr lang="en-ZA" sz="2000" dirty="0" smtClean="0"/>
              <a:t>= Economic Order Quantity and limitation of this model</a:t>
            </a:r>
          </a:p>
          <a:p>
            <a:r>
              <a:rPr lang="en-ZA" sz="2000" b="1" dirty="0" smtClean="0"/>
              <a:t>EQO</a:t>
            </a:r>
            <a:r>
              <a:rPr lang="en-ZA" sz="2000" dirty="0" smtClean="0"/>
              <a:t> = Deterministic model</a:t>
            </a:r>
          </a:p>
          <a:p>
            <a:r>
              <a:rPr lang="en-ZA" sz="2000" dirty="0" smtClean="0"/>
              <a:t>Variable</a:t>
            </a:r>
            <a:r>
              <a:rPr lang="cs-CZ" sz="2000" dirty="0" smtClean="0"/>
              <a:t>s</a:t>
            </a:r>
            <a:r>
              <a:rPr lang="en-ZA" sz="2000" dirty="0" smtClean="0"/>
              <a:t>  used to derive  EOQ basic formula </a:t>
            </a:r>
            <a:r>
              <a:rPr lang="cs-CZ" sz="2000" dirty="0" smtClean="0"/>
              <a:t>(</a:t>
            </a:r>
            <a:r>
              <a:rPr lang="cs-CZ" sz="2000" dirty="0" err="1" smtClean="0"/>
              <a:t>see</a:t>
            </a:r>
            <a:r>
              <a:rPr lang="cs-CZ" sz="2000" dirty="0" smtClean="0"/>
              <a:t> </a:t>
            </a:r>
            <a:r>
              <a:rPr lang="cs-CZ" sz="2000" dirty="0" err="1" smtClean="0"/>
              <a:t>slide</a:t>
            </a:r>
            <a:r>
              <a:rPr lang="cs-CZ" sz="2000" dirty="0" smtClean="0"/>
              <a:t> EOQ5)</a:t>
            </a:r>
            <a:endParaRPr lang="en-ZA" sz="2000" dirty="0" smtClean="0"/>
          </a:p>
          <a:p>
            <a:pPr lvl="1"/>
            <a:r>
              <a:rPr lang="en-ZA" sz="1600" b="1" dirty="0" err="1" smtClean="0"/>
              <a:t>Ch</a:t>
            </a:r>
            <a:r>
              <a:rPr lang="cs-CZ" sz="1600" b="1" dirty="0" smtClean="0"/>
              <a:t> </a:t>
            </a:r>
            <a:r>
              <a:rPr lang="en-ZA" sz="1600" dirty="0" smtClean="0"/>
              <a:t>=</a:t>
            </a:r>
            <a:r>
              <a:rPr lang="cs-CZ" sz="1600" dirty="0" smtClean="0"/>
              <a:t> </a:t>
            </a:r>
            <a:r>
              <a:rPr lang="en-ZA" sz="1600" dirty="0" smtClean="0"/>
              <a:t>Cost to hold one unit inventory for a year</a:t>
            </a:r>
          </a:p>
          <a:p>
            <a:pPr lvl="1"/>
            <a:r>
              <a:rPr lang="en-ZA" sz="1600" b="1" dirty="0" err="1" smtClean="0"/>
              <a:t>Cp</a:t>
            </a:r>
            <a:r>
              <a:rPr lang="en-ZA" sz="1600" dirty="0" smtClean="0"/>
              <a:t> = Cost to place a single order</a:t>
            </a:r>
          </a:p>
          <a:p>
            <a:pPr lvl="1"/>
            <a:r>
              <a:rPr lang="en-ZA" sz="1600" dirty="0" smtClean="0"/>
              <a:t>  </a:t>
            </a:r>
            <a:r>
              <a:rPr lang="en-ZA" sz="1600" b="1" dirty="0" smtClean="0"/>
              <a:t>A</a:t>
            </a:r>
            <a:r>
              <a:rPr lang="en-ZA" sz="1600" dirty="0" smtClean="0"/>
              <a:t> = Demand for the year</a:t>
            </a:r>
            <a:r>
              <a:rPr lang="cs-CZ" sz="1600" dirty="0" smtClean="0"/>
              <a:t> </a:t>
            </a:r>
          </a:p>
          <a:p>
            <a:pPr lvl="1"/>
            <a:r>
              <a:rPr lang="cs-CZ" sz="1600" dirty="0" smtClean="0"/>
              <a:t>  </a:t>
            </a:r>
            <a:r>
              <a:rPr lang="cs-CZ" sz="1600" b="1" dirty="0" smtClean="0"/>
              <a:t>Q</a:t>
            </a:r>
            <a:r>
              <a:rPr lang="cs-CZ" sz="1600" dirty="0" smtClean="0"/>
              <a:t> = </a:t>
            </a:r>
            <a:r>
              <a:rPr lang="cs-CZ" sz="1600" dirty="0" err="1" smtClean="0"/>
              <a:t>Quantity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orders</a:t>
            </a:r>
            <a:endParaRPr lang="en-ZA" sz="1600" dirty="0" smtClean="0"/>
          </a:p>
          <a:p>
            <a:pPr lvl="1"/>
            <a:endParaRPr lang="en-ZA" sz="1600" dirty="0" smtClean="0"/>
          </a:p>
          <a:p>
            <a:r>
              <a:rPr lang="en-ZA" sz="2100" dirty="0" smtClean="0"/>
              <a:t>The economic order quantity (EOQ) is the </a:t>
            </a:r>
            <a:r>
              <a:rPr lang="en-ZA" sz="2100" b="1" dirty="0" smtClean="0"/>
              <a:t>order quantity </a:t>
            </a:r>
            <a:r>
              <a:rPr lang="en-ZA" sz="2100" dirty="0" smtClean="0"/>
              <a:t>that minimizes total holding and ordering costs for the year. Even if all the assumptions don’t hold exactly, the </a:t>
            </a:r>
            <a:r>
              <a:rPr lang="en-ZA" sz="2100" b="1" dirty="0" smtClean="0"/>
              <a:t>EOQ</a:t>
            </a:r>
            <a:r>
              <a:rPr lang="en-ZA" sz="2100" dirty="0" smtClean="0"/>
              <a:t> gives us a good indication of whether or not current order quantities are reasonable.</a:t>
            </a:r>
          </a:p>
          <a:p>
            <a:r>
              <a:rPr lang="en-ZA" dirty="0" smtClean="0"/>
              <a:t>  </a:t>
            </a:r>
            <a:r>
              <a:rPr lang="en-ZA" sz="2000" b="1" dirty="0" smtClean="0"/>
              <a:t>Total Relevant Cost (TRC) </a:t>
            </a:r>
          </a:p>
          <a:p>
            <a:pPr lvl="1"/>
            <a:r>
              <a:rPr lang="en-ZA" sz="1300" b="1" dirty="0" smtClean="0"/>
              <a:t>    why relevant ? -&gt;because they are affected by order quantity</a:t>
            </a:r>
          </a:p>
          <a:p>
            <a:r>
              <a:rPr lang="en-ZA" sz="2100" dirty="0" smtClean="0"/>
              <a:t>  </a:t>
            </a:r>
            <a:r>
              <a:rPr lang="en-ZA" sz="2100" b="1" dirty="0" smtClean="0"/>
              <a:t>TRC</a:t>
            </a:r>
            <a:r>
              <a:rPr lang="en-ZA" sz="2100" dirty="0" smtClean="0"/>
              <a:t>= Yearly Holding Cost + Yearly Ordering Cost </a:t>
            </a:r>
          </a:p>
          <a:p>
            <a:endParaRPr lang="en-ZA" dirty="0"/>
          </a:p>
        </p:txBody>
      </p:sp>
      <p:sp>
        <p:nvSpPr>
          <p:cNvPr id="5" name="Šipka doprava 4"/>
          <p:cNvSpPr/>
          <p:nvPr/>
        </p:nvSpPr>
        <p:spPr>
          <a:xfrm>
            <a:off x="6516216" y="5617183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144" y="5445224"/>
            <a:ext cx="1552571" cy="63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7075144" y="5445224"/>
            <a:ext cx="233160" cy="6319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289751" y="6196662"/>
            <a:ext cx="4792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Average inventory carrying cost –see EOQ4  slide </a:t>
            </a:r>
            <a:endParaRPr lang="en-ZA" dirty="0">
              <a:solidFill>
                <a:srgbClr val="FF0000"/>
              </a:solidFill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6660232" y="5905215"/>
            <a:ext cx="414912" cy="29144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59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EOQ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b="1" dirty="0" smtClean="0"/>
              <a:t>What is the EOQ Model?</a:t>
            </a:r>
          </a:p>
          <a:p>
            <a:r>
              <a:rPr lang="en-ZA" dirty="0" smtClean="0"/>
              <a:t>Cost Minimizing 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Quantity</a:t>
            </a:r>
            <a:r>
              <a:rPr lang="cs-CZ" dirty="0" smtClean="0"/>
              <a:t> </a:t>
            </a:r>
            <a:r>
              <a:rPr lang="cs-CZ" dirty="0" smtClean="0"/>
              <a:t>(Q)</a:t>
            </a:r>
            <a:r>
              <a:rPr lang="en-ZA" dirty="0" smtClean="0"/>
              <a:t> </a:t>
            </a:r>
          </a:p>
          <a:p>
            <a:r>
              <a:rPr lang="en-ZA" b="1" dirty="0" smtClean="0"/>
              <a:t>Assumptions=prerequisites: </a:t>
            </a:r>
          </a:p>
          <a:p>
            <a:pPr lvl="1"/>
            <a:r>
              <a:rPr lang="en-ZA" sz="2600" dirty="0" smtClean="0"/>
              <a:t>Single item only</a:t>
            </a:r>
          </a:p>
          <a:p>
            <a:pPr lvl="1"/>
            <a:r>
              <a:rPr lang="en-ZA" sz="2600" dirty="0" smtClean="0"/>
              <a:t>Relatively uniform </a:t>
            </a:r>
            <a:r>
              <a:rPr lang="en-ZA" sz="1800" dirty="0" smtClean="0"/>
              <a:t>(continuous) &amp; known demand rate</a:t>
            </a:r>
          </a:p>
          <a:p>
            <a:pPr lvl="1"/>
            <a:r>
              <a:rPr lang="en-ZA" sz="2600" dirty="0" smtClean="0"/>
              <a:t>Fixed item cost</a:t>
            </a:r>
          </a:p>
          <a:p>
            <a:pPr lvl="1"/>
            <a:r>
              <a:rPr lang="en-ZA" sz="2600" dirty="0" smtClean="0"/>
              <a:t>Fixed ordering and holding cost</a:t>
            </a:r>
          </a:p>
          <a:p>
            <a:pPr lvl="1"/>
            <a:r>
              <a:rPr lang="en-ZA" sz="2600" dirty="0"/>
              <a:t>No stock shortage and  Instantaneous shipment </a:t>
            </a:r>
          </a:p>
          <a:p>
            <a:pPr marL="457200" lvl="1" indent="0">
              <a:buNone/>
            </a:pPr>
            <a:endParaRPr lang="en-ZA" dirty="0" smtClean="0"/>
          </a:p>
          <a:p>
            <a:r>
              <a:rPr lang="en-ZA" dirty="0" smtClean="0"/>
              <a:t>Constant lead time =</a:t>
            </a:r>
            <a:r>
              <a:rPr lang="en-ZA" dirty="0" smtClean="0">
                <a:solidFill>
                  <a:srgbClr val="00B050"/>
                </a:solidFill>
              </a:rPr>
              <a:t>LT</a:t>
            </a:r>
            <a:r>
              <a:rPr lang="cs-CZ" dirty="0" smtClean="0">
                <a:solidFill>
                  <a:srgbClr val="00B050"/>
                </a:solidFill>
              </a:rPr>
              <a:t> (</a:t>
            </a:r>
            <a:r>
              <a:rPr lang="cs-CZ" dirty="0" err="1" smtClean="0">
                <a:solidFill>
                  <a:srgbClr val="00B050"/>
                </a:solidFill>
              </a:rPr>
              <a:t>see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slide</a:t>
            </a:r>
            <a:r>
              <a:rPr lang="cs-CZ" dirty="0" smtClean="0">
                <a:solidFill>
                  <a:srgbClr val="00B050"/>
                </a:solidFill>
              </a:rPr>
              <a:t> EOQ3) </a:t>
            </a:r>
            <a:endParaRPr lang="en-ZA" dirty="0" smtClean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76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326" y="427472"/>
            <a:ext cx="8499404" cy="579438"/>
          </a:xfrm>
        </p:spPr>
        <p:txBody>
          <a:bodyPr/>
          <a:lstStyle/>
          <a:p>
            <a:pPr algn="ctr"/>
            <a:r>
              <a:rPr lang="cs-CZ" sz="4400" dirty="0" smtClean="0"/>
              <a:t>EOQ 3  </a:t>
            </a:r>
            <a:endParaRPr lang="cs-CZ" sz="44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086573" y="4451950"/>
            <a:ext cx="36724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 flipV="1">
            <a:off x="2063368" y="1588732"/>
            <a:ext cx="46718" cy="28915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039855" y="2291710"/>
            <a:ext cx="3431094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063214" y="2291710"/>
            <a:ext cx="1535527" cy="21428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621423" y="2305687"/>
            <a:ext cx="1535527" cy="21428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598741" y="2291710"/>
            <a:ext cx="0" cy="21340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044763" y="343429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163797" y="1320947"/>
            <a:ext cx="1379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Q = </a:t>
            </a:r>
            <a:r>
              <a:rPr lang="cs-CZ" dirty="0" err="1" smtClean="0"/>
              <a:t>Quantity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5400000">
            <a:off x="2576763" y="4067530"/>
            <a:ext cx="386103" cy="13661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2599735" y="5028014"/>
            <a:ext cx="37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LT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958037" y="300124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8" name="Pravá složená závorka 27"/>
          <p:cNvSpPr/>
          <p:nvPr/>
        </p:nvSpPr>
        <p:spPr>
          <a:xfrm rot="5400000">
            <a:off x="4173872" y="4067531"/>
            <a:ext cx="386103" cy="13661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4196844" y="5028015"/>
            <a:ext cx="37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LT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470949" y="465868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time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782392" y="5582012"/>
            <a:ext cx="68789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Notice, that inventory never goes below zero; shortages do not exist 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59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 EOQ4 -  </a:t>
            </a:r>
            <a:r>
              <a:rPr lang="en-US" dirty="0" smtClean="0"/>
              <a:t>Carrying cost  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BEA9-92D2-4262-B587-B606C37867B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 smtClean="0"/>
              <a:t>Resource</a:t>
            </a:r>
            <a:r>
              <a:rPr lang="cs-CZ" dirty="0" smtClean="0"/>
              <a:t>- </a:t>
            </a:r>
            <a:r>
              <a:rPr lang="cs-CZ" dirty="0" err="1" smtClean="0"/>
              <a:t>Taylor</a:t>
            </a:r>
            <a:r>
              <a:rPr lang="cs-CZ" dirty="0" smtClean="0"/>
              <a:t>- </a:t>
            </a:r>
            <a:r>
              <a:rPr lang="cs-CZ" dirty="0" err="1" smtClean="0"/>
              <a:t>Wikipedia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22048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To verify this relationship, we can specify any number of points values of Q over the entire time period, t , and divide by the number of points. For example, if Q = 5,000, the six points designated from 5,000 to 0, as shown in shown figure, are summed and divided by 6: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451369" y="1556792"/>
                <a:ext cx="3673891" cy="4911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dirty="0" smtClean="0">
                    <a:solidFill>
                      <a:srgbClr val="695C4F"/>
                    </a:solidFill>
                  </a:rPr>
                  <a:t>Average inventory (carrying) cost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solidFill>
                              <a:srgbClr val="695C4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ZA" b="1" i="1">
                            <a:solidFill>
                              <a:srgbClr val="695C4F"/>
                            </a:solidFill>
                            <a:latin typeface="Cambria Math"/>
                          </a:rPr>
                          <m:t>𝑸</m:t>
                        </m:r>
                      </m:num>
                      <m:den>
                        <m:r>
                          <a:rPr lang="en-ZA" i="1">
                            <a:solidFill>
                              <a:srgbClr val="695C4F"/>
                            </a:solidFill>
                            <a:latin typeface="Cambria Math"/>
                          </a:rPr>
                          <m:t>2 </m:t>
                        </m:r>
                      </m:den>
                    </m:f>
                    <m:r>
                      <a:rPr lang="en-ZA" i="1">
                        <a:solidFill>
                          <a:srgbClr val="695C4F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ZA" dirty="0">
                  <a:solidFill>
                    <a:srgbClr val="695C4F"/>
                  </a:solidFill>
                </a:endParaRPr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69" y="1556792"/>
                <a:ext cx="3673891" cy="491160"/>
              </a:xfrm>
              <a:prstGeom prst="rect">
                <a:avLst/>
              </a:prstGeom>
              <a:blipFill rotWithShape="1">
                <a:blip r:embed="rId2"/>
                <a:stretch>
                  <a:fillRect l="-1327" b="-7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89" y="3861048"/>
            <a:ext cx="43910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215" y="3710000"/>
            <a:ext cx="2815569" cy="222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64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EOQ 5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EOQ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84784"/>
            <a:ext cx="35623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52" y="1412775"/>
            <a:ext cx="1552571" cy="63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1785801" y="2348880"/>
            <a:ext cx="648072" cy="2664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53136"/>
            <a:ext cx="19431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9"/>
          <p:cNvCxnSpPr/>
          <p:nvPr/>
        </p:nvCxnSpPr>
        <p:spPr>
          <a:xfrm>
            <a:off x="4267630" y="2800234"/>
            <a:ext cx="0" cy="340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3203848" y="2800234"/>
            <a:ext cx="10637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332209" y="4437112"/>
            <a:ext cx="44223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To calculate derivative of TRC and put it to 0</a:t>
            </a:r>
          </a:p>
          <a:p>
            <a:endParaRPr lang="cs-CZ" dirty="0" smtClean="0"/>
          </a:p>
          <a:p>
            <a:r>
              <a:rPr lang="cs-CZ" dirty="0" err="1" smtClean="0"/>
              <a:t>dTRC</a:t>
            </a:r>
            <a:r>
              <a:rPr lang="cs-CZ" dirty="0" smtClean="0"/>
              <a:t>/</a:t>
            </a:r>
            <a:r>
              <a:rPr lang="cs-CZ" dirty="0" err="1" smtClean="0"/>
              <a:t>dQ</a:t>
            </a:r>
            <a:r>
              <a:rPr lang="cs-CZ" dirty="0" smtClean="0"/>
              <a:t>=0=Ch/2+(A*</a:t>
            </a:r>
            <a:r>
              <a:rPr lang="cs-CZ" dirty="0" err="1" smtClean="0"/>
              <a:t>Cp</a:t>
            </a:r>
            <a:r>
              <a:rPr lang="cs-CZ" dirty="0" smtClean="0"/>
              <a:t>)/(Q*Q)-&gt; Q= 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11560" y="1544084"/>
            <a:ext cx="658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TRC</a:t>
            </a:r>
            <a:r>
              <a:rPr lang="cs-CZ" dirty="0" smtClean="0"/>
              <a:t>=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43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EOQ 6 – </a:t>
            </a:r>
            <a:r>
              <a:rPr lang="cs-CZ" dirty="0" err="1" smtClean="0"/>
              <a:t>simpe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EOQ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Pam runs a mail-order business for gym equipment. Annual demand for the </a:t>
            </a:r>
            <a:r>
              <a:rPr lang="en-US" sz="2000" dirty="0" err="1"/>
              <a:t>TricoFlexers</a:t>
            </a:r>
            <a:r>
              <a:rPr lang="en-US" sz="2000" dirty="0"/>
              <a:t> is 16,000. The annual holding cost per unit is $2.50 and the cost to place an order is $50. What is the economic order quantity?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140968"/>
            <a:ext cx="36576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949" y="4486040"/>
            <a:ext cx="19431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>
            <a:stCxn id="6" idx="0"/>
          </p:cNvCxnSpPr>
          <p:nvPr/>
        </p:nvCxnSpPr>
        <p:spPr>
          <a:xfrm flipH="1" flipV="1">
            <a:off x="3463053" y="3982434"/>
            <a:ext cx="35446" cy="503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4246956" y="448081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ZA" sz="1600" b="1" dirty="0" err="1"/>
              <a:t>Ch</a:t>
            </a:r>
            <a:r>
              <a:rPr lang="cs-CZ" sz="1600" b="1" dirty="0"/>
              <a:t> </a:t>
            </a:r>
            <a:r>
              <a:rPr lang="en-ZA" sz="1600" dirty="0"/>
              <a:t>=</a:t>
            </a:r>
            <a:r>
              <a:rPr lang="cs-CZ" sz="1600" dirty="0"/>
              <a:t> </a:t>
            </a:r>
            <a:r>
              <a:rPr lang="en-ZA" sz="1600" dirty="0"/>
              <a:t>Cost to hold one unit inventory for a year</a:t>
            </a:r>
          </a:p>
          <a:p>
            <a:pPr lvl="1"/>
            <a:r>
              <a:rPr lang="en-ZA" sz="1600" b="1" dirty="0" err="1"/>
              <a:t>Cp</a:t>
            </a:r>
            <a:r>
              <a:rPr lang="en-ZA" sz="1600" dirty="0"/>
              <a:t> = Cost to place a single order</a:t>
            </a:r>
          </a:p>
          <a:p>
            <a:pPr lvl="1"/>
            <a:r>
              <a:rPr lang="en-ZA" sz="1600" dirty="0"/>
              <a:t>  </a:t>
            </a:r>
            <a:r>
              <a:rPr lang="en-ZA" sz="1600" b="1" dirty="0"/>
              <a:t>A</a:t>
            </a:r>
            <a:r>
              <a:rPr lang="en-ZA" sz="1600" dirty="0"/>
              <a:t> = Demand for the year</a:t>
            </a:r>
            <a:r>
              <a:rPr lang="cs-CZ" sz="1600" dirty="0"/>
              <a:t> </a:t>
            </a:r>
          </a:p>
          <a:p>
            <a:pPr lvl="1"/>
            <a:r>
              <a:rPr lang="cs-CZ" sz="1600" dirty="0"/>
              <a:t>  </a:t>
            </a:r>
            <a:r>
              <a:rPr lang="cs-CZ" sz="1600" b="1" dirty="0"/>
              <a:t>Q</a:t>
            </a:r>
            <a:r>
              <a:rPr lang="cs-CZ" sz="1600" dirty="0"/>
              <a:t> = </a:t>
            </a:r>
            <a:r>
              <a:rPr lang="cs-CZ" sz="1600" dirty="0" err="1"/>
              <a:t>Quantity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orders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913976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EOQ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55620" y="2967335"/>
            <a:ext cx="8032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Thanks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your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attention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! 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23598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429</Words>
  <Application>Microsoft Office PowerPoint</Application>
  <PresentationFormat>Předvádění na obrazovce (4:3)</PresentationFormat>
  <Paragraphs>59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Motiv systému Office</vt:lpstr>
      <vt:lpstr>Economic Order Quantity-basics</vt:lpstr>
      <vt:lpstr>EOQ 1</vt:lpstr>
      <vt:lpstr>EOQ 2</vt:lpstr>
      <vt:lpstr>EOQ 3  </vt:lpstr>
      <vt:lpstr> EOQ4 -  Carrying cost  </vt:lpstr>
      <vt:lpstr>EOQ 5</vt:lpstr>
      <vt:lpstr>EOQ 6 – simpe example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Order Quantity-basics</dc:title>
  <dc:creator>Skorkovsky Jaromir</dc:creator>
  <cp:lastModifiedBy>Miki Skorkovský</cp:lastModifiedBy>
  <cp:revision>7</cp:revision>
  <dcterms:created xsi:type="dcterms:W3CDTF">2017-09-19T07:51:23Z</dcterms:created>
  <dcterms:modified xsi:type="dcterms:W3CDTF">2020-11-13T10:16:44Z</dcterms:modified>
</cp:coreProperties>
</file>