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5" r:id="rId3"/>
    <p:sldId id="304" r:id="rId4"/>
    <p:sldId id="305" r:id="rId5"/>
    <p:sldId id="306" r:id="rId6"/>
    <p:sldId id="307" r:id="rId7"/>
    <p:sldId id="298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22" r:id="rId18"/>
    <p:sldId id="317" r:id="rId19"/>
    <p:sldId id="321" r:id="rId20"/>
    <p:sldId id="323" r:id="rId21"/>
    <p:sldId id="324" r:id="rId22"/>
    <p:sldId id="29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8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Introduction</a:t>
            </a:r>
            <a:r>
              <a:rPr lang="cs-CZ" sz="4000" dirty="0" smtClean="0"/>
              <a:t> to MS Dynamics NAV </a:t>
            </a:r>
            <a:br>
              <a:rPr lang="cs-CZ" sz="4000" dirty="0" smtClean="0"/>
            </a:br>
            <a:r>
              <a:rPr lang="cs-CZ" sz="3200" dirty="0" smtClean="0"/>
              <a:t> 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Accounting</a:t>
            </a:r>
            <a:r>
              <a:rPr lang="cs-CZ" sz="1600" b="1" dirty="0" smtClean="0">
                <a:solidFill>
                  <a:srgbClr val="0070C0"/>
                </a:solidFill>
              </a:rPr>
              <a:t> Schedule)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  <p:sp>
        <p:nvSpPr>
          <p:cNvPr id="4" name="Obdélník 3"/>
          <p:cNvSpPr/>
          <p:nvPr/>
        </p:nvSpPr>
        <p:spPr>
          <a:xfrm>
            <a:off x="4479629" y="546288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 smtClean="0">
                <a:solidFill>
                  <a:srgbClr val="0070C0"/>
                </a:solidFill>
              </a:rPr>
              <a:t>Create</a:t>
            </a:r>
            <a:r>
              <a:rPr lang="cs-CZ" sz="3600" dirty="0" smtClean="0">
                <a:solidFill>
                  <a:srgbClr val="0070C0"/>
                </a:solidFill>
              </a:rPr>
              <a:t> a </a:t>
            </a:r>
            <a:r>
              <a:rPr lang="cs-CZ" sz="3600" dirty="0" err="1" smtClean="0">
                <a:solidFill>
                  <a:srgbClr val="0070C0"/>
                </a:solidFill>
              </a:rPr>
              <a:t>simple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>
                <a:solidFill>
                  <a:srgbClr val="0070C0"/>
                </a:solidFill>
              </a:rPr>
              <a:t>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96752"/>
            <a:ext cx="6238095" cy="5409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37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 smtClean="0">
                <a:solidFill>
                  <a:srgbClr val="0070C0"/>
                </a:solidFill>
              </a:rPr>
              <a:t>Create</a:t>
            </a:r>
            <a:r>
              <a:rPr lang="cs-CZ" sz="3600" dirty="0" smtClean="0">
                <a:solidFill>
                  <a:srgbClr val="0070C0"/>
                </a:solidFill>
              </a:rPr>
              <a:t> a </a:t>
            </a:r>
            <a:r>
              <a:rPr lang="cs-CZ" sz="3600" dirty="0" err="1">
                <a:solidFill>
                  <a:srgbClr val="0070C0"/>
                </a:solidFill>
              </a:rPr>
              <a:t>simple</a:t>
            </a:r>
            <a:r>
              <a:rPr lang="cs-CZ" sz="3600" dirty="0">
                <a:solidFill>
                  <a:srgbClr val="0070C0"/>
                </a:solidFill>
              </a:rPr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526" y="1772816"/>
            <a:ext cx="5544616" cy="48121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1475656" y="1417638"/>
            <a:ext cx="3337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0070C0"/>
                </a:solidFill>
              </a:rPr>
              <a:t>Check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 smtClean="0">
                <a:solidFill>
                  <a:srgbClr val="0070C0"/>
                </a:solidFill>
              </a:rPr>
              <a:t>Include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 smtClean="0">
                <a:solidFill>
                  <a:srgbClr val="0070C0"/>
                </a:solidFill>
              </a:rPr>
              <a:t>Budgets</a:t>
            </a:r>
            <a:r>
              <a:rPr lang="cs-CZ" sz="1200" b="1" dirty="0" smtClean="0">
                <a:solidFill>
                  <a:srgbClr val="0070C0"/>
                </a:solidFill>
              </a:rPr>
              <a:t> and </a:t>
            </a:r>
            <a:r>
              <a:rPr lang="cs-CZ" sz="1200" b="1" dirty="0" err="1" smtClean="0">
                <a:solidFill>
                  <a:srgbClr val="0070C0"/>
                </a:solidFill>
              </a:rPr>
              <a:t>then</a:t>
            </a:r>
            <a:r>
              <a:rPr lang="cs-CZ" sz="1200" b="1" dirty="0" smtClean="0">
                <a:solidFill>
                  <a:srgbClr val="0070C0"/>
                </a:solidFill>
              </a:rPr>
              <a:t> use </a:t>
            </a:r>
            <a:r>
              <a:rPr lang="cs-CZ" sz="1200" b="1" dirty="0" err="1" smtClean="0">
                <a:solidFill>
                  <a:srgbClr val="0070C0"/>
                </a:solidFill>
              </a:rPr>
              <a:t>icon</a:t>
            </a:r>
            <a:r>
              <a:rPr lang="cs-CZ" sz="1200" b="1" dirty="0" smtClean="0">
                <a:solidFill>
                  <a:srgbClr val="0070C0"/>
                </a:solidFill>
              </a:rPr>
              <a:t> Update</a:t>
            </a: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7452320" y="3429000"/>
            <a:ext cx="109046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86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Create</a:t>
            </a:r>
            <a:r>
              <a:rPr lang="cs-CZ" sz="3600" dirty="0">
                <a:solidFill>
                  <a:srgbClr val="0070C0"/>
                </a:solidFill>
              </a:rPr>
              <a:t> a </a:t>
            </a:r>
            <a:r>
              <a:rPr lang="cs-CZ" sz="3600" dirty="0" err="1">
                <a:solidFill>
                  <a:srgbClr val="0070C0"/>
                </a:solidFill>
              </a:rPr>
              <a:t>simple</a:t>
            </a:r>
            <a:r>
              <a:rPr lang="cs-CZ" sz="3600" dirty="0">
                <a:solidFill>
                  <a:srgbClr val="0070C0"/>
                </a:solidFill>
              </a:rPr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476" y="1417638"/>
            <a:ext cx="7033860" cy="22638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476" y="3861048"/>
            <a:ext cx="3533333" cy="2409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Šipka doprava 5"/>
          <p:cNvSpPr/>
          <p:nvPr/>
        </p:nvSpPr>
        <p:spPr>
          <a:xfrm>
            <a:off x="5806480" y="3681505"/>
            <a:ext cx="2880320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4842001"/>
            <a:ext cx="2933333" cy="1428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4155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Create</a:t>
            </a:r>
            <a:r>
              <a:rPr lang="cs-CZ" sz="3600" dirty="0">
                <a:solidFill>
                  <a:srgbClr val="0070C0"/>
                </a:solidFill>
              </a:rPr>
              <a:t> a </a:t>
            </a:r>
            <a:r>
              <a:rPr lang="cs-CZ" sz="3600" dirty="0" err="1">
                <a:solidFill>
                  <a:srgbClr val="0070C0"/>
                </a:solidFill>
              </a:rPr>
              <a:t>simple</a:t>
            </a:r>
            <a:r>
              <a:rPr lang="cs-CZ" sz="3600" dirty="0">
                <a:solidFill>
                  <a:srgbClr val="0070C0"/>
                </a:solidFill>
              </a:rPr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238" y="2060848"/>
            <a:ext cx="5609524" cy="4219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1619941" y="1554577"/>
            <a:ext cx="611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Red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marked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enter </a:t>
            </a:r>
            <a:r>
              <a:rPr lang="cs-CZ" dirty="0" err="1" smtClean="0"/>
              <a:t>manually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blue </a:t>
            </a:r>
            <a:r>
              <a:rPr lang="cs-CZ" b="1" dirty="0" err="1" smtClean="0">
                <a:solidFill>
                  <a:srgbClr val="0070C0"/>
                </a:solidFill>
              </a:rPr>
              <a:t>ones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by use </a:t>
            </a:r>
            <a:r>
              <a:rPr lang="cs-CZ" dirty="0" err="1" smtClean="0"/>
              <a:t>of</a:t>
            </a:r>
            <a:r>
              <a:rPr lang="cs-CZ" dirty="0" smtClean="0"/>
              <a:t> F4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mouse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Create</a:t>
            </a:r>
            <a:r>
              <a:rPr lang="cs-CZ" sz="3600" dirty="0">
                <a:solidFill>
                  <a:srgbClr val="0070C0"/>
                </a:solidFill>
              </a:rPr>
              <a:t> a </a:t>
            </a:r>
            <a:r>
              <a:rPr lang="cs-CZ" sz="3600" dirty="0" err="1">
                <a:solidFill>
                  <a:srgbClr val="0070C0"/>
                </a:solidFill>
              </a:rPr>
              <a:t>simple</a:t>
            </a:r>
            <a:r>
              <a:rPr lang="cs-CZ" sz="3600" dirty="0">
                <a:solidFill>
                  <a:srgbClr val="0070C0"/>
                </a:solidFill>
              </a:rPr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1417638"/>
            <a:ext cx="3470130" cy="6480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Obdélník 4"/>
          <p:cNvSpPr/>
          <p:nvPr/>
        </p:nvSpPr>
        <p:spPr>
          <a:xfrm>
            <a:off x="474400" y="2216290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Enter Accounts by use of Function from </a:t>
            </a:r>
            <a:r>
              <a:rPr lang="en-US" b="1" dirty="0" smtClean="0"/>
              <a:t>Chart of accounts </a:t>
            </a:r>
            <a:r>
              <a:rPr lang="en-US" dirty="0" smtClean="0"/>
              <a:t>and rewrite account . In the row columns enter your </a:t>
            </a:r>
            <a:r>
              <a:rPr lang="en-US" dirty="0" smtClean="0">
                <a:solidFill>
                  <a:srgbClr val="00B050"/>
                </a:solidFill>
              </a:rPr>
              <a:t>own variables </a:t>
            </a:r>
            <a:r>
              <a:rPr lang="en-US" dirty="0" smtClean="0"/>
              <a:t>(e.g. IN10 and IN25 for VAT10% and VAT 25% and so on).  Add line formula to calculate total  for purchase and sales VAT accounts.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717032"/>
            <a:ext cx="5616624" cy="2165446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7" name="Šipka doprava 6"/>
          <p:cNvSpPr/>
          <p:nvPr/>
        </p:nvSpPr>
        <p:spPr>
          <a:xfrm>
            <a:off x="6516216" y="3390315"/>
            <a:ext cx="2088232" cy="237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Larger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80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Create</a:t>
            </a:r>
            <a:r>
              <a:rPr lang="cs-CZ" sz="3600" dirty="0">
                <a:solidFill>
                  <a:srgbClr val="0070C0"/>
                </a:solidFill>
              </a:rPr>
              <a:t> a </a:t>
            </a:r>
            <a:r>
              <a:rPr lang="cs-CZ" sz="3600" dirty="0" err="1">
                <a:solidFill>
                  <a:srgbClr val="0070C0"/>
                </a:solidFill>
              </a:rPr>
              <a:t>simple</a:t>
            </a:r>
            <a:r>
              <a:rPr lang="cs-CZ" sz="3600" dirty="0">
                <a:solidFill>
                  <a:srgbClr val="0070C0"/>
                </a:solidFill>
              </a:rPr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62" y="1417638"/>
            <a:ext cx="8190476" cy="48196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663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</a:rPr>
              <a:t>Use </a:t>
            </a:r>
            <a:r>
              <a:rPr lang="cs-CZ" sz="3600" dirty="0" err="1" smtClean="0">
                <a:solidFill>
                  <a:srgbClr val="0070C0"/>
                </a:solidFill>
              </a:rPr>
              <a:t>of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dimensions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80728"/>
            <a:ext cx="7859216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1689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Another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Account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schedule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063969"/>
            <a:ext cx="5976664" cy="43185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2531858" y="1417638"/>
            <a:ext cx="3348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Access </a:t>
            </a:r>
            <a:r>
              <a:rPr lang="cs-CZ" b="1" dirty="0" err="1" smtClean="0">
                <a:solidFill>
                  <a:srgbClr val="0070C0"/>
                </a:solidFill>
              </a:rPr>
              <a:t>from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searching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window</a:t>
            </a:r>
            <a:r>
              <a:rPr lang="cs-CZ" b="1" dirty="0" smtClean="0">
                <a:solidFill>
                  <a:srgbClr val="0070C0"/>
                </a:solidFill>
              </a:rPr>
              <a:t> …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80723" y="4725144"/>
            <a:ext cx="1753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Chosen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Account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schedule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template</a:t>
            </a:r>
            <a:endParaRPr lang="cs-CZ" sz="1600" b="1" dirty="0">
              <a:solidFill>
                <a:srgbClr val="FF0000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6228184" y="3717032"/>
            <a:ext cx="2376264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EDIT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0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 smtClean="0">
                <a:solidFill>
                  <a:srgbClr val="0070C0"/>
                </a:solidFill>
              </a:rPr>
              <a:t>Another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Account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schedule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28800"/>
            <a:ext cx="8229600" cy="38884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Obdélník 4"/>
          <p:cNvSpPr/>
          <p:nvPr/>
        </p:nvSpPr>
        <p:spPr>
          <a:xfrm>
            <a:off x="3203848" y="5661248"/>
            <a:ext cx="24232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Layout</a:t>
            </a:r>
            <a:endParaRPr lang="cs-CZ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527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836712"/>
            <a:ext cx="5676190" cy="55428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TextovéPole 1"/>
          <p:cNvSpPr txBox="1"/>
          <p:nvPr/>
        </p:nvSpPr>
        <p:spPr>
          <a:xfrm>
            <a:off x="5277172" y="4437112"/>
            <a:ext cx="1753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Chosen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Account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schedule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template</a:t>
            </a: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64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 smtClean="0">
                <a:solidFill>
                  <a:srgbClr val="0070C0"/>
                </a:solidFill>
              </a:rPr>
              <a:t>Accounting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Schedules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User defined templates </a:t>
            </a:r>
            <a:r>
              <a:rPr lang="en-GB" dirty="0" smtClean="0"/>
              <a:t>used to get reports</a:t>
            </a:r>
          </a:p>
          <a:p>
            <a:pPr lvl="1"/>
            <a:r>
              <a:rPr lang="en-GB" dirty="0" smtClean="0"/>
              <a:t>Programming services necessary to create required specific reports are not used – </a:t>
            </a:r>
            <a:r>
              <a:rPr lang="en-GB" b="1" dirty="0" smtClean="0">
                <a:solidFill>
                  <a:srgbClr val="FF0000"/>
                </a:solidFill>
              </a:rPr>
              <a:t>lower costs and faster access  to important data</a:t>
            </a:r>
          </a:p>
          <a:p>
            <a:pPr lvl="1"/>
            <a:r>
              <a:rPr lang="en-GB" dirty="0" smtClean="0"/>
              <a:t>You can use Account schedules to analyse figures in G/L accounts or to compare G/L entries with G/L budget entries</a:t>
            </a:r>
          </a:p>
          <a:p>
            <a:pPr lvl="1"/>
            <a:r>
              <a:rPr lang="en-GB" dirty="0" smtClean="0"/>
              <a:t>By employing </a:t>
            </a:r>
            <a:r>
              <a:rPr lang="en-GB" b="1" dirty="0" smtClean="0">
                <a:solidFill>
                  <a:srgbClr val="FF0000"/>
                </a:solidFill>
              </a:rPr>
              <a:t>user-defined</a:t>
            </a:r>
            <a:r>
              <a:rPr lang="en-GB" dirty="0" smtClean="0"/>
              <a:t> rows and columns, you can decide exactly which figures you wish to compare and how !!</a:t>
            </a:r>
          </a:p>
          <a:p>
            <a:pPr lvl="1"/>
            <a:r>
              <a:rPr lang="en-GB" dirty="0" smtClean="0"/>
              <a:t>This means that you can create as many customized financial statements as you want </a:t>
            </a:r>
            <a:r>
              <a:rPr lang="en-GB" b="1" dirty="0" smtClean="0">
                <a:solidFill>
                  <a:srgbClr val="FF0000"/>
                </a:solidFill>
              </a:rPr>
              <a:t>without using the Report Designer</a:t>
            </a:r>
            <a:r>
              <a:rPr lang="en-GB" dirty="0" smtClean="0"/>
              <a:t>. </a:t>
            </a:r>
          </a:p>
          <a:p>
            <a:pPr lvl="1"/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9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80728"/>
            <a:ext cx="8123809" cy="49238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397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052736"/>
            <a:ext cx="8171428" cy="51714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395536" y="188640"/>
            <a:ext cx="6124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 smtClean="0">
                <a:solidFill>
                  <a:srgbClr val="0070C0"/>
                </a:solidFill>
              </a:rPr>
              <a:t>Change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of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column</a:t>
            </a:r>
            <a:r>
              <a:rPr lang="cs-CZ" sz="3600" dirty="0" smtClean="0">
                <a:solidFill>
                  <a:srgbClr val="0070C0"/>
                </a:solidFill>
              </a:rPr>
              <a:t> layout </a:t>
            </a:r>
            <a:r>
              <a:rPr lang="cs-CZ" sz="3600" dirty="0" err="1" smtClean="0">
                <a:solidFill>
                  <a:srgbClr val="0070C0"/>
                </a:solidFill>
              </a:rPr>
              <a:t>name</a:t>
            </a:r>
            <a:endParaRPr lang="cs-CZ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End </a:t>
            </a:r>
            <a:r>
              <a:rPr lang="cs-CZ" dirty="0" err="1" smtClean="0">
                <a:solidFill>
                  <a:srgbClr val="0070C0"/>
                </a:solidFill>
              </a:rPr>
              <a:t>of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the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section</a:t>
            </a:r>
            <a:r>
              <a:rPr lang="cs-CZ" dirty="0" smtClean="0">
                <a:solidFill>
                  <a:srgbClr val="0070C0"/>
                </a:solidFill>
              </a:rPr>
              <a:t> 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>
                <a:solidFill>
                  <a:srgbClr val="0070C0"/>
                </a:solidFill>
              </a:rPr>
              <a:t>(</a:t>
            </a:r>
            <a:r>
              <a:rPr lang="cs-CZ" sz="2700" dirty="0" err="1" smtClean="0">
                <a:solidFill>
                  <a:srgbClr val="0070C0"/>
                </a:solidFill>
              </a:rPr>
              <a:t>Accounting</a:t>
            </a:r>
            <a:r>
              <a:rPr lang="cs-CZ" sz="2700" dirty="0" smtClean="0">
                <a:solidFill>
                  <a:srgbClr val="0070C0"/>
                </a:solidFill>
              </a:rPr>
              <a:t> </a:t>
            </a:r>
            <a:r>
              <a:rPr lang="cs-CZ" sz="2700" dirty="0" err="1" smtClean="0">
                <a:solidFill>
                  <a:srgbClr val="0070C0"/>
                </a:solidFill>
              </a:rPr>
              <a:t>schedules</a:t>
            </a:r>
            <a:r>
              <a:rPr lang="cs-CZ" sz="2700" dirty="0" smtClean="0">
                <a:solidFill>
                  <a:srgbClr val="0070C0"/>
                </a:solidFill>
              </a:rPr>
              <a:t>)</a:t>
            </a:r>
            <a:endParaRPr lang="cs-CZ" sz="27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009" y="2204864"/>
            <a:ext cx="4185982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Accounting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Schedules-already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cr</a:t>
            </a:r>
            <a:r>
              <a:rPr lang="cs-CZ" sz="3600" dirty="0" err="1">
                <a:solidFill>
                  <a:srgbClr val="0070C0"/>
                </a:solidFill>
              </a:rPr>
              <a:t>eated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- </a:t>
            </a:r>
            <a:r>
              <a:rPr lang="cs-CZ" sz="1600" b="1" dirty="0" err="1" smtClean="0">
                <a:solidFill>
                  <a:srgbClr val="0070C0"/>
                </a:solidFill>
              </a:rPr>
              <a:t>access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from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searching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window</a:t>
            </a:r>
            <a:endParaRPr lang="cs-CZ" sz="1600" b="1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628800"/>
            <a:ext cx="5647619" cy="50857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0166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95536" y="427038"/>
            <a:ext cx="8443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600" dirty="0" err="1" smtClean="0">
                <a:solidFill>
                  <a:srgbClr val="0070C0"/>
                </a:solidFill>
              </a:rPr>
              <a:t>Accounting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Schedules</a:t>
            </a:r>
            <a:r>
              <a:rPr lang="cs-CZ" sz="3600" dirty="0" smtClean="0">
                <a:solidFill>
                  <a:srgbClr val="0070C0"/>
                </a:solidFill>
              </a:rPr>
              <a:t> (AS</a:t>
            </a:r>
            <a:r>
              <a:rPr lang="cs-CZ" sz="3600" dirty="0" smtClean="0">
                <a:solidFill>
                  <a:srgbClr val="0070C0"/>
                </a:solidFill>
              </a:rPr>
              <a:t>)-</a:t>
            </a:r>
            <a:r>
              <a:rPr lang="cs-CZ" sz="3600" dirty="0" err="1" smtClean="0">
                <a:solidFill>
                  <a:srgbClr val="0070C0"/>
                </a:solidFill>
              </a:rPr>
              <a:t>already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created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- </a:t>
            </a:r>
            <a:r>
              <a:rPr lang="cs-CZ" sz="1600" b="1" dirty="0" err="1" smtClean="0">
                <a:solidFill>
                  <a:srgbClr val="0070C0"/>
                </a:solidFill>
              </a:rPr>
              <a:t>access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from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searching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window</a:t>
            </a:r>
            <a:endParaRPr lang="cs-CZ" sz="1600" b="1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511" y="1634484"/>
            <a:ext cx="3742857" cy="8761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7" name="Přímá spojnice se šipkou 6"/>
          <p:cNvCxnSpPr/>
          <p:nvPr/>
        </p:nvCxnSpPr>
        <p:spPr>
          <a:xfrm>
            <a:off x="3203848" y="2420888"/>
            <a:ext cx="0" cy="3588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030095" y="1594197"/>
            <a:ext cx="2362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To </a:t>
            </a:r>
            <a:r>
              <a:rPr lang="cs-CZ" dirty="0" err="1" smtClean="0"/>
              <a:t>see</a:t>
            </a:r>
            <a:r>
              <a:rPr lang="cs-CZ" dirty="0" smtClean="0"/>
              <a:t> layout 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AS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119" y="2779776"/>
            <a:ext cx="5203929" cy="38158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10" name="Šipka doprava 9"/>
          <p:cNvSpPr/>
          <p:nvPr/>
        </p:nvSpPr>
        <p:spPr>
          <a:xfrm>
            <a:off x="6372200" y="3356992"/>
            <a:ext cx="2088232" cy="237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Larger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07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 err="1" smtClean="0">
                <a:solidFill>
                  <a:srgbClr val="0070C0"/>
                </a:solidFill>
              </a:rPr>
              <a:t>Accounting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Schedules</a:t>
            </a:r>
            <a:r>
              <a:rPr lang="cs-CZ" sz="2400" dirty="0" smtClean="0">
                <a:solidFill>
                  <a:srgbClr val="0070C0"/>
                </a:solidFill>
              </a:rPr>
              <a:t> (AS) -</a:t>
            </a:r>
            <a:r>
              <a:rPr lang="cs-CZ" sz="2400" dirty="0" err="1" smtClean="0">
                <a:solidFill>
                  <a:srgbClr val="0070C0"/>
                </a:solidFill>
              </a:rPr>
              <a:t>already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created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- </a:t>
            </a:r>
            <a:r>
              <a:rPr lang="cs-CZ" sz="1400" b="1" dirty="0" err="1" smtClean="0">
                <a:solidFill>
                  <a:srgbClr val="0070C0"/>
                </a:solidFill>
              </a:rPr>
              <a:t>access</a:t>
            </a:r>
            <a:r>
              <a:rPr lang="cs-CZ" sz="1400" b="1" dirty="0" smtClean="0">
                <a:solidFill>
                  <a:srgbClr val="0070C0"/>
                </a:solidFill>
              </a:rPr>
              <a:t> </a:t>
            </a:r>
            <a:r>
              <a:rPr lang="cs-CZ" sz="1400" b="1" dirty="0" err="1" smtClean="0">
                <a:solidFill>
                  <a:srgbClr val="0070C0"/>
                </a:solidFill>
              </a:rPr>
              <a:t>from</a:t>
            </a:r>
            <a:r>
              <a:rPr lang="cs-CZ" sz="1400" b="1" dirty="0" smtClean="0">
                <a:solidFill>
                  <a:srgbClr val="0070C0"/>
                </a:solidFill>
              </a:rPr>
              <a:t> </a:t>
            </a:r>
            <a:r>
              <a:rPr lang="cs-CZ" sz="1400" b="1" dirty="0" err="1" smtClean="0">
                <a:solidFill>
                  <a:srgbClr val="0070C0"/>
                </a:solidFill>
              </a:rPr>
              <a:t>searching</a:t>
            </a:r>
            <a:r>
              <a:rPr lang="cs-CZ" sz="1400" b="1" dirty="0" smtClean="0">
                <a:solidFill>
                  <a:srgbClr val="0070C0"/>
                </a:solidFill>
              </a:rPr>
              <a:t> </a:t>
            </a:r>
            <a:r>
              <a:rPr lang="cs-CZ" sz="1400" b="1" dirty="0" err="1" smtClean="0">
                <a:solidFill>
                  <a:srgbClr val="0070C0"/>
                </a:solidFill>
              </a:rPr>
              <a:t>window</a:t>
            </a:r>
            <a:endParaRPr lang="cs-CZ" sz="1400" b="1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124744"/>
            <a:ext cx="7704856" cy="564963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Obdélník 5"/>
          <p:cNvSpPr/>
          <p:nvPr/>
        </p:nvSpPr>
        <p:spPr>
          <a:xfrm>
            <a:off x="3779912" y="1340768"/>
            <a:ext cx="792088" cy="7872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95053"/>
            <a:ext cx="8229600" cy="634082"/>
          </a:xfrm>
        </p:spPr>
        <p:txBody>
          <a:bodyPr>
            <a:no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</a:rPr>
              <a:t>AS - </a:t>
            </a:r>
            <a:r>
              <a:rPr lang="cs-CZ" sz="3600" dirty="0" err="1" smtClean="0">
                <a:solidFill>
                  <a:srgbClr val="0070C0"/>
                </a:solidFill>
              </a:rPr>
              <a:t>overview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188" y="835842"/>
            <a:ext cx="8568952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Obdélník 4"/>
          <p:cNvSpPr/>
          <p:nvPr/>
        </p:nvSpPr>
        <p:spPr>
          <a:xfrm>
            <a:off x="6372200" y="499268"/>
            <a:ext cx="1925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Modify</a:t>
            </a:r>
            <a:r>
              <a:rPr lang="cs-CZ" sz="1200" dirty="0"/>
              <a:t> </a:t>
            </a:r>
            <a:r>
              <a:rPr lang="cs-CZ" sz="1200" dirty="0" err="1"/>
              <a:t>Date</a:t>
            </a:r>
            <a:r>
              <a:rPr lang="cs-CZ" sz="1200" dirty="0"/>
              <a:t> </a:t>
            </a:r>
            <a:r>
              <a:rPr lang="cs-CZ" sz="1200" dirty="0" err="1"/>
              <a:t>filter</a:t>
            </a:r>
            <a:r>
              <a:rPr lang="cs-CZ" sz="1200" dirty="0"/>
              <a:t> </a:t>
            </a:r>
            <a:r>
              <a:rPr lang="cs-CZ" sz="1200" b="1" dirty="0" err="1">
                <a:solidFill>
                  <a:srgbClr val="FF0000"/>
                </a:solidFill>
              </a:rPr>
              <a:t>From</a:t>
            </a:r>
            <a:r>
              <a:rPr lang="cs-CZ" sz="1200" b="1" dirty="0">
                <a:solidFill>
                  <a:srgbClr val="FF0000"/>
                </a:solidFill>
              </a:rPr>
              <a:t> - To</a:t>
            </a:r>
          </a:p>
          <a:p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7596336" y="764704"/>
            <a:ext cx="72008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59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</a:rPr>
              <a:t>AS-</a:t>
            </a:r>
            <a:r>
              <a:rPr lang="cs-CZ" sz="3600" dirty="0" err="1" smtClean="0">
                <a:solidFill>
                  <a:srgbClr val="0070C0"/>
                </a:solidFill>
              </a:rPr>
              <a:t>different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way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of</a:t>
            </a:r>
            <a:r>
              <a:rPr lang="cs-CZ" sz="3600" dirty="0" smtClean="0">
                <a:solidFill>
                  <a:srgbClr val="0070C0"/>
                </a:solidFill>
              </a:rPr>
              <a:t> data display 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r>
              <a:rPr lang="en-GB" sz="1200" b="1" dirty="0" smtClean="0"/>
              <a:t>Use button Account Schedule Name </a:t>
            </a:r>
            <a:r>
              <a:rPr lang="en-GB" sz="1200" dirty="0" smtClean="0"/>
              <a:t>= </a:t>
            </a:r>
            <a:r>
              <a:rPr lang="en-GB" sz="1200" dirty="0" smtClean="0">
                <a:solidFill>
                  <a:srgbClr val="FF0000"/>
                </a:solidFill>
              </a:rPr>
              <a:t>Revenue</a:t>
            </a:r>
          </a:p>
          <a:p>
            <a:r>
              <a:rPr lang="en-GB" sz="1200" b="1" dirty="0" smtClean="0"/>
              <a:t>Use Column Layout Name </a:t>
            </a:r>
            <a:r>
              <a:rPr lang="en-GB" sz="1200" dirty="0" smtClean="0"/>
              <a:t>= </a:t>
            </a:r>
            <a:r>
              <a:rPr lang="en-GB" sz="1200" dirty="0" err="1" smtClean="0">
                <a:solidFill>
                  <a:srgbClr val="FF0000"/>
                </a:solidFill>
              </a:rPr>
              <a:t>BudgAnalys</a:t>
            </a:r>
            <a:endParaRPr lang="en-GB" sz="12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5007" y="1010444"/>
            <a:ext cx="4952381" cy="3619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000" y="1844824"/>
            <a:ext cx="8000000" cy="34380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Obdélník 5"/>
          <p:cNvSpPr/>
          <p:nvPr/>
        </p:nvSpPr>
        <p:spPr>
          <a:xfrm>
            <a:off x="3275856" y="5293729"/>
            <a:ext cx="2112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Layout</a:t>
            </a:r>
            <a:endParaRPr lang="cs-CZ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469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</a:rPr>
              <a:t>AS-</a:t>
            </a:r>
            <a:r>
              <a:rPr lang="cs-CZ" sz="3600" dirty="0" err="1" smtClean="0">
                <a:solidFill>
                  <a:srgbClr val="0070C0"/>
                </a:solidFill>
              </a:rPr>
              <a:t>different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way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of</a:t>
            </a:r>
            <a:r>
              <a:rPr lang="cs-CZ" sz="3600" dirty="0" smtClean="0">
                <a:solidFill>
                  <a:srgbClr val="0070C0"/>
                </a:solidFill>
              </a:rPr>
              <a:t> data disp</a:t>
            </a:r>
            <a:r>
              <a:rPr lang="cs-CZ" sz="3600" dirty="0">
                <a:solidFill>
                  <a:srgbClr val="0070C0"/>
                </a:solidFill>
              </a:rPr>
              <a:t>lay</a:t>
            </a:r>
            <a:r>
              <a:rPr lang="cs-CZ" sz="2400" b="1" dirty="0" smtClean="0"/>
              <a:t> </a:t>
            </a:r>
            <a:r>
              <a:rPr lang="cs-CZ" sz="2400" dirty="0" smtClean="0">
                <a:solidFill>
                  <a:srgbClr val="0070C0"/>
                </a:solidFill>
              </a:rPr>
              <a:t>- </a:t>
            </a:r>
            <a:r>
              <a:rPr lang="cs-CZ" sz="2400" dirty="0" err="1" smtClean="0">
                <a:solidFill>
                  <a:srgbClr val="0070C0"/>
                </a:solidFill>
              </a:rPr>
              <a:t>overview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icon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endParaRPr lang="cs-CZ" sz="2400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908720"/>
            <a:ext cx="5383387" cy="55028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Obdélník 5"/>
          <p:cNvSpPr/>
          <p:nvPr/>
        </p:nvSpPr>
        <p:spPr>
          <a:xfrm>
            <a:off x="6372200" y="1124744"/>
            <a:ext cx="1925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Modify</a:t>
            </a:r>
            <a:r>
              <a:rPr lang="cs-CZ" sz="1200" dirty="0"/>
              <a:t> </a:t>
            </a:r>
            <a:r>
              <a:rPr lang="cs-CZ" sz="1200" dirty="0" err="1"/>
              <a:t>Date</a:t>
            </a:r>
            <a:r>
              <a:rPr lang="cs-CZ" sz="1200" dirty="0"/>
              <a:t> </a:t>
            </a:r>
            <a:r>
              <a:rPr lang="cs-CZ" sz="1200" dirty="0" err="1"/>
              <a:t>filter</a:t>
            </a:r>
            <a:r>
              <a:rPr lang="cs-CZ" sz="1200" dirty="0"/>
              <a:t> </a:t>
            </a:r>
            <a:r>
              <a:rPr lang="cs-CZ" sz="1200" b="1" dirty="0" err="1">
                <a:solidFill>
                  <a:srgbClr val="FF0000"/>
                </a:solidFill>
              </a:rPr>
              <a:t>From</a:t>
            </a:r>
            <a:r>
              <a:rPr lang="cs-CZ" sz="1200" b="1" dirty="0">
                <a:solidFill>
                  <a:srgbClr val="FF0000"/>
                </a:solidFill>
              </a:rPr>
              <a:t> - To</a:t>
            </a:r>
          </a:p>
          <a:p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7020272" y="1390180"/>
            <a:ext cx="648072" cy="598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93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 smtClean="0">
                <a:solidFill>
                  <a:srgbClr val="0070C0"/>
                </a:solidFill>
              </a:rPr>
              <a:t>Create</a:t>
            </a:r>
            <a:r>
              <a:rPr lang="cs-CZ" sz="3600" dirty="0" smtClean="0">
                <a:solidFill>
                  <a:srgbClr val="0070C0"/>
                </a:solidFill>
              </a:rPr>
              <a:t> a </a:t>
            </a:r>
            <a:r>
              <a:rPr lang="cs-CZ" sz="3600" dirty="0" err="1" smtClean="0">
                <a:solidFill>
                  <a:srgbClr val="0070C0"/>
                </a:solidFill>
              </a:rPr>
              <a:t>simple</a:t>
            </a:r>
            <a:r>
              <a:rPr lang="cs-CZ" sz="3600" dirty="0" smtClean="0">
                <a:solidFill>
                  <a:srgbClr val="0070C0"/>
                </a:solidFill>
              </a:rPr>
              <a:t> report </a:t>
            </a:r>
            <a:r>
              <a:rPr lang="cs-CZ" sz="1200" dirty="0" smtClean="0"/>
              <a:t>- </a:t>
            </a:r>
            <a:r>
              <a:rPr lang="cs-CZ" sz="1200" b="1" dirty="0" err="1" smtClean="0">
                <a:solidFill>
                  <a:srgbClr val="0070C0"/>
                </a:solidFill>
              </a:rPr>
              <a:t>access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from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searching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window</a:t>
            </a:r>
            <a:endParaRPr lang="cs-CZ" sz="1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095" y="1556792"/>
            <a:ext cx="7923809" cy="2228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ovéPole 6"/>
          <p:cNvSpPr txBox="1"/>
          <p:nvPr/>
        </p:nvSpPr>
        <p:spPr>
          <a:xfrm>
            <a:off x="2555776" y="1556792"/>
            <a:ext cx="2342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Existing Analysis views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59" y="4293096"/>
            <a:ext cx="4552381" cy="104761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9" name="Šipka doprava 8"/>
          <p:cNvSpPr/>
          <p:nvPr/>
        </p:nvSpPr>
        <p:spPr>
          <a:xfrm>
            <a:off x="6084168" y="4005064"/>
            <a:ext cx="2088232" cy="237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20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360</Words>
  <Application>Microsoft Office PowerPoint</Application>
  <PresentationFormat>Předvádění na obrazovce (4:3)</PresentationFormat>
  <Paragraphs>54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systému Office</vt:lpstr>
      <vt:lpstr>Introduction to MS Dynamics NAV    (Accounting Schedule)</vt:lpstr>
      <vt:lpstr>Accounting Schedules</vt:lpstr>
      <vt:lpstr>Accounting Schedules-already created - access from searching window</vt:lpstr>
      <vt:lpstr>Prezentace aplikace PowerPoint</vt:lpstr>
      <vt:lpstr>Accounting Schedules (AS) -already created - access from searching window</vt:lpstr>
      <vt:lpstr>AS - overview</vt:lpstr>
      <vt:lpstr>AS-different way of data display </vt:lpstr>
      <vt:lpstr>AS-different way of data display - overview icon </vt:lpstr>
      <vt:lpstr>Create a simple report - access from searching window</vt:lpstr>
      <vt:lpstr>Create a simple report</vt:lpstr>
      <vt:lpstr>Create a simple report</vt:lpstr>
      <vt:lpstr>Create a simple report</vt:lpstr>
      <vt:lpstr>Create a simple report</vt:lpstr>
      <vt:lpstr>Create a simple report</vt:lpstr>
      <vt:lpstr>Create a simple report</vt:lpstr>
      <vt:lpstr>Use of dimensions</vt:lpstr>
      <vt:lpstr>Another Account schedule</vt:lpstr>
      <vt:lpstr>Another Account schedule</vt:lpstr>
      <vt:lpstr>Prezentace aplikace PowerPoint</vt:lpstr>
      <vt:lpstr>Prezentace aplikace PowerPoint</vt:lpstr>
      <vt:lpstr>Prezentace aplikace PowerPoint</vt:lpstr>
      <vt:lpstr>End of the section   (Accounting schedules)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Miki Skorkovský</cp:lastModifiedBy>
  <cp:revision>120</cp:revision>
  <dcterms:created xsi:type="dcterms:W3CDTF">2014-09-15T11:04:04Z</dcterms:created>
  <dcterms:modified xsi:type="dcterms:W3CDTF">2020-11-20T09:23:42Z</dcterms:modified>
</cp:coreProperties>
</file>