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3" r:id="rId11"/>
    <p:sldId id="301" r:id="rId12"/>
    <p:sldId id="304" r:id="rId13"/>
    <p:sldId id="302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9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MS Dynamics NAV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ZA" sz="1600" b="1" dirty="0" smtClean="0">
                <a:solidFill>
                  <a:srgbClr val="0070C0"/>
                </a:solidFill>
              </a:rPr>
              <a:t>Purchase example and impacts (Inventory, Vendor Ledger Entries and General Ledger</a:t>
            </a:r>
            <a:r>
              <a:rPr lang="cs-CZ" sz="1600" b="1" smtClean="0">
                <a:solidFill>
                  <a:srgbClr val="0070C0"/>
                </a:solidFill>
              </a:rPr>
              <a:t>)</a:t>
            </a:r>
            <a:r>
              <a:rPr lang="en-ZA" sz="1600" b="1" smtClean="0">
                <a:solidFill>
                  <a:srgbClr val="0070C0"/>
                </a:solidFill>
              </a:rPr>
              <a:t> </a:t>
            </a:r>
            <a:endParaRPr lang="en-ZA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17965" cy="1196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77769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580112" y="2348880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27584" y="5805264"/>
            <a:ext cx="747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removing filter </a:t>
            </a:r>
            <a:r>
              <a:rPr lang="en-US" dirty="0" smtClean="0"/>
              <a:t>value</a:t>
            </a:r>
            <a:r>
              <a:rPr lang="cs-CZ" dirty="0" smtClean="0"/>
              <a:t>,</a:t>
            </a:r>
            <a:r>
              <a:rPr lang="en-US" dirty="0" smtClean="0"/>
              <a:t> see </a:t>
            </a:r>
            <a:r>
              <a:rPr lang="en-US" dirty="0" smtClean="0"/>
              <a:t>other entry </a:t>
            </a:r>
            <a:r>
              <a:rPr lang="en-US" dirty="0" smtClean="0"/>
              <a:t>types </a:t>
            </a:r>
            <a:r>
              <a:rPr lang="en-US" dirty="0" smtClean="0"/>
              <a:t>(purchases, transfers sales</a:t>
            </a:r>
            <a:r>
              <a:rPr lang="en-US" dirty="0" smtClean="0"/>
              <a:t>,…)</a:t>
            </a:r>
            <a:r>
              <a:rPr lang="cs-CZ" dirty="0" smtClean="0"/>
              <a:t>!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662246" y="2636104"/>
            <a:ext cx="8178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Ctrl-F7</a:t>
            </a:r>
            <a:endParaRPr lang="cs-CZ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 creation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647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647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47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Item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77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4476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 </a:t>
            </a:r>
            <a:r>
              <a:rPr lang="cs-CZ" dirty="0" err="1" smtClean="0">
                <a:solidFill>
                  <a:schemeClr val="bg1"/>
                </a:solidFill>
              </a:rPr>
              <a:t>Vendor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923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677727" y="3645024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75856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39552" y="3574730"/>
            <a:ext cx="274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Insert required quantity !!!</a:t>
            </a:r>
            <a:endParaRPr lang="en-ZA" b="1" dirty="0"/>
          </a:p>
        </p:txBody>
      </p:sp>
      <p:sp>
        <p:nvSpPr>
          <p:cNvPr id="20" name="Obdélník 19"/>
          <p:cNvSpPr/>
          <p:nvPr/>
        </p:nvSpPr>
        <p:spPr>
          <a:xfrm>
            <a:off x="971600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580112" y="2708920"/>
            <a:ext cx="216024" cy="1050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940152" y="3104964"/>
            <a:ext cx="16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Purchase Order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 creation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648075" cy="334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of already existing Purchase Or</a:t>
            </a:r>
            <a:r>
              <a:rPr lang="cs-CZ" dirty="0" err="1" smtClean="0"/>
              <a:t>ders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14525"/>
            <a:ext cx="8208963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(PO) - </a:t>
            </a:r>
            <a:r>
              <a:rPr lang="cs-CZ" dirty="0" err="1" smtClean="0"/>
              <a:t>new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0" y="1465839"/>
            <a:ext cx="3329507" cy="1064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1628800"/>
            <a:ext cx="333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Double </a:t>
            </a:r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smtClean="0"/>
              <a:t>to open </a:t>
            </a:r>
            <a:r>
              <a:rPr lang="cs-CZ" dirty="0" smtClean="0"/>
              <a:t>PO </a:t>
            </a:r>
            <a:r>
              <a:rPr lang="cs-CZ" dirty="0" err="1" smtClean="0"/>
              <a:t>structure</a:t>
            </a:r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6694588" cy="2691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5630" y="2633790"/>
            <a:ext cx="281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 form  of PO structure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5630" y="5935901"/>
            <a:ext cx="4599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must enter data to the fields marked by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* 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Purchase </a:t>
            </a:r>
            <a:r>
              <a:rPr lang="cs-CZ" dirty="0" smtClean="0"/>
              <a:t>O</a:t>
            </a:r>
            <a:r>
              <a:rPr lang="en-US" dirty="0" err="1" smtClean="0"/>
              <a:t>rder</a:t>
            </a:r>
            <a:r>
              <a:rPr lang="en-US" dirty="0" smtClean="0"/>
              <a:t> (PO) – new </a:t>
            </a:r>
            <a:br>
              <a:rPr lang="en-US" dirty="0" smtClean="0"/>
            </a:br>
            <a:r>
              <a:rPr lang="en-US" sz="2700" dirty="0" smtClean="0"/>
              <a:t>(To enter data use F4 or mouse) </a:t>
            </a:r>
            <a:endParaRPr lang="en-US" sz="27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88703" y="1737455"/>
            <a:ext cx="77980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Fields with default data </a:t>
            </a:r>
            <a:r>
              <a:rPr lang="cs-CZ" dirty="0" err="1" smtClean="0"/>
              <a:t>field</a:t>
            </a:r>
            <a:r>
              <a:rPr lang="cs-CZ" dirty="0" smtClean="0"/>
              <a:t>, </a:t>
            </a:r>
            <a:r>
              <a:rPr lang="en-ZA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en-ZA" dirty="0" smtClean="0"/>
              <a:t>are </a:t>
            </a:r>
            <a:r>
              <a:rPr lang="en-ZA" dirty="0" smtClean="0"/>
              <a:t>marked by orange </a:t>
            </a:r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</a:rPr>
              <a:t>* </a:t>
            </a:r>
          </a:p>
          <a:p>
            <a:r>
              <a:rPr lang="en-ZA" dirty="0" smtClean="0"/>
              <a:t>Enter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ZA" dirty="0" smtClean="0"/>
              <a:t>chosen </a:t>
            </a:r>
            <a:r>
              <a:rPr lang="en-ZA" dirty="0" smtClean="0"/>
              <a:t>vendor and confirm by key ENTER !</a:t>
            </a:r>
          </a:p>
          <a:p>
            <a:r>
              <a:rPr lang="en-ZA" dirty="0" smtClean="0"/>
              <a:t>Enter type of the purchase order line = Item</a:t>
            </a:r>
            <a:r>
              <a:rPr lang="cs-CZ" dirty="0" smtClean="0"/>
              <a:t> (in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)</a:t>
            </a:r>
            <a:endParaRPr lang="en-ZA" dirty="0" smtClean="0"/>
          </a:p>
          <a:p>
            <a:r>
              <a:rPr lang="en-ZA" dirty="0" smtClean="0"/>
              <a:t>Enter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ZA" dirty="0" smtClean="0"/>
              <a:t>chosen </a:t>
            </a:r>
            <a:r>
              <a:rPr lang="en-ZA" dirty="0" smtClean="0"/>
              <a:t>item (Berlin chair 1936-S) and confirm by key ENTER ! </a:t>
            </a:r>
          </a:p>
          <a:p>
            <a:r>
              <a:rPr lang="en-ZA" dirty="0" smtClean="0"/>
              <a:t>Enter quantity 10  and stock location= </a:t>
            </a:r>
            <a:r>
              <a:rPr lang="en-ZA" b="1" dirty="0" smtClean="0">
                <a:solidFill>
                  <a:srgbClr val="0070C0"/>
                </a:solidFill>
              </a:rPr>
              <a:t>BLUE !!!!</a:t>
            </a:r>
          </a:p>
          <a:p>
            <a:r>
              <a:rPr lang="en-ZA" dirty="0" smtClean="0"/>
              <a:t>After delivery (before </a:t>
            </a:r>
            <a:r>
              <a:rPr lang="en-ZA" dirty="0" smtClean="0"/>
              <a:t>posting</a:t>
            </a:r>
            <a:r>
              <a:rPr lang="cs-CZ" dirty="0" smtClean="0"/>
              <a:t>,</a:t>
            </a:r>
            <a:r>
              <a:rPr lang="en-ZA" dirty="0" smtClean="0"/>
              <a:t> </a:t>
            </a:r>
            <a:r>
              <a:rPr lang="en-ZA" dirty="0" smtClean="0"/>
              <a:t>enter Vendor invoice number </a:t>
            </a:r>
            <a:r>
              <a:rPr lang="cs-CZ" dirty="0" smtClean="0"/>
              <a:t>-&gt;</a:t>
            </a:r>
            <a:r>
              <a:rPr lang="en-ZA" dirty="0" smtClean="0"/>
              <a:t>any string- e.g. B1)</a:t>
            </a:r>
          </a:p>
          <a:p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63961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 (PO)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05928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(Preview)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04" y="1268760"/>
            <a:ext cx="7655769" cy="1335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803306" cy="4546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 PO by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F9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icon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0859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1403648" y="2780928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38275"/>
            <a:ext cx="3095625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3637473"/>
            <a:ext cx="39400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See Vendor </a:t>
            </a:r>
            <a:r>
              <a:rPr lang="cs-CZ" b="1" dirty="0" smtClean="0"/>
              <a:t>L</a:t>
            </a:r>
            <a:r>
              <a:rPr lang="en-ZA" b="1" dirty="0" smtClean="0"/>
              <a:t>edger entries:</a:t>
            </a:r>
          </a:p>
          <a:p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Vendor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vendor 10000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Icon Ledger Entries –Option Entries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5340743" cy="876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8" y="5445224"/>
            <a:ext cx="8199437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Ledger Entries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50994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8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Vendor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533775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71975" y="154681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Click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345170"/>
            <a:ext cx="93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vendors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4772783" y="3933056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 in reality</a:t>
            </a:r>
            <a:endParaRPr lang="cs-CZ" dirty="0"/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Ledger Entries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395536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See Item Ledger Entries </a:t>
            </a:r>
            <a:r>
              <a:rPr lang="en-ZA" b="1" dirty="0" smtClean="0"/>
              <a:t>:</a:t>
            </a:r>
            <a:endParaRPr lang="en-ZA" b="1" dirty="0"/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Item 1936-S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Find icon Entries </a:t>
            </a:r>
            <a:r>
              <a:rPr lang="cs-CZ" dirty="0" smtClean="0"/>
              <a:t>-&gt;</a:t>
            </a:r>
            <a:r>
              <a:rPr lang="en-ZA" dirty="0" smtClean="0"/>
              <a:t>Option=Entries</a:t>
            </a:r>
            <a:endParaRPr lang="en-Z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189787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Item Ledger Entries</a:t>
            </a:r>
            <a:endParaRPr lang="en-Z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7766885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58689" y="5127069"/>
            <a:ext cx="290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Inventory increased by 10 !! </a:t>
            </a:r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in General Ledger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5490"/>
            <a:ext cx="3638550" cy="13906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6098"/>
            <a:ext cx="16287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923928" y="155679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6846887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3284984"/>
            <a:ext cx="287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Go to last line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G/L </a:t>
            </a:r>
            <a:r>
              <a:rPr lang="cs-CZ" dirty="0" err="1" smtClean="0"/>
              <a:t>register</a:t>
            </a:r>
            <a:endParaRPr lang="cs-CZ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93" y="5373215"/>
            <a:ext cx="224790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95536" y="5551571"/>
            <a:ext cx="270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icon General Ledger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Impacts in General Ledger</a:t>
            </a:r>
            <a:endParaRPr lang="en-Z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54405" cy="1587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755576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37164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98602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7644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10670" y="37164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097743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16976" y="308412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err="1" smtClean="0"/>
              <a:t>Purchase</a:t>
            </a:r>
            <a:r>
              <a:rPr lang="cs-CZ" sz="1400" dirty="0" smtClean="0"/>
              <a:t> Retail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</a:t>
            </a:r>
            <a:r>
              <a:rPr lang="cs-CZ" sz="1400" b="1" dirty="0" smtClean="0"/>
              <a:t>7110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26594" y="3084129"/>
            <a:ext cx="160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Purchase</a:t>
            </a:r>
            <a:r>
              <a:rPr lang="cs-CZ" sz="1400" dirty="0" smtClean="0"/>
              <a:t> VAT 25%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</a:t>
            </a:r>
            <a:r>
              <a:rPr lang="cs-CZ" sz="1400" b="1" dirty="0" smtClean="0"/>
              <a:t>5630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49670" y="3084129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Vendors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</a:t>
            </a:r>
            <a:r>
              <a:rPr lang="cs-CZ" sz="1400" b="1" dirty="0" smtClean="0"/>
              <a:t>5410</a:t>
            </a:r>
            <a:endParaRPr lang="cs-CZ" sz="1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03240" y="392758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975,00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984866" y="392780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243,75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135592" y="3860701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1 218,75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135461" y="49411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1218,75 =975+243,75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40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 of Navigate</a:t>
            </a:r>
            <a:r>
              <a:rPr lang="cs-CZ" dirty="0" smtClean="0"/>
              <a:t> </a:t>
            </a:r>
            <a:r>
              <a:rPr lang="cs-CZ" dirty="0" err="1" smtClean="0"/>
              <a:t>tool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Go to Icon Vendor Ledger Entries (from the same working space  </a:t>
            </a:r>
            <a:endParaRPr lang="en-Z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2181225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6951762" cy="1845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Navigation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5085715" cy="3542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6043630" cy="332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en-US" sz="1600" b="1" dirty="0" smtClean="0">
                <a:solidFill>
                  <a:srgbClr val="0070C0"/>
                </a:solidFill>
              </a:rPr>
              <a:t>Purchase example and impacts (inventory, Vendor Ledger Entries and General Ledge</a:t>
            </a:r>
            <a:r>
              <a:rPr lang="cs-CZ" sz="1600" b="1" dirty="0" smtClean="0">
                <a:solidFill>
                  <a:srgbClr val="0070C0"/>
                </a:solidFill>
              </a:rPr>
              <a:t>r</a:t>
            </a:r>
            <a:r>
              <a:rPr lang="en-US" sz="1600" b="1" dirty="0" smtClean="0">
                <a:solidFill>
                  <a:srgbClr val="0070C0"/>
                </a:solidFill>
              </a:rPr>
              <a:t>) 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Vendors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4362"/>
            <a:ext cx="7944644" cy="3329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5576" y="5286136"/>
            <a:ext cx="487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balance (calculated field ) and </a:t>
            </a:r>
            <a:r>
              <a:rPr lang="en-ZA" dirty="0" smtClean="0"/>
              <a:t>explain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en-ZA" dirty="0" smtClean="0"/>
              <a:t>! </a:t>
            </a:r>
            <a:endParaRPr lang="en-ZA" dirty="0" smtClean="0"/>
          </a:p>
          <a:p>
            <a:r>
              <a:rPr lang="en-ZA" dirty="0" smtClean="0"/>
              <a:t>See business history and </a:t>
            </a:r>
            <a:r>
              <a:rPr lang="en-ZA" dirty="0" smtClean="0"/>
              <a:t>explain!</a:t>
            </a:r>
            <a:endParaRPr lang="en-ZA" dirty="0" smtClean="0"/>
          </a:p>
          <a:p>
            <a:r>
              <a:rPr lang="en-ZA" dirty="0" smtClean="0"/>
              <a:t>Use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en-ZA" dirty="0" smtClean="0"/>
              <a:t> </a:t>
            </a:r>
            <a:r>
              <a:rPr lang="en-ZA" dirty="0" smtClean="0"/>
              <a:t>Edit icon </a:t>
            </a:r>
            <a:r>
              <a:rPr lang="cs-CZ" dirty="0" smtClean="0"/>
              <a:t>to</a:t>
            </a:r>
            <a:r>
              <a:rPr lang="en-ZA" dirty="0" smtClean="0"/>
              <a:t>open </a:t>
            </a:r>
            <a:r>
              <a:rPr lang="en-ZA" dirty="0" smtClean="0"/>
              <a:t>chosen </a:t>
            </a:r>
            <a:r>
              <a:rPr lang="cs-CZ" dirty="0" err="1" smtClean="0"/>
              <a:t>the</a:t>
            </a:r>
            <a:r>
              <a:rPr lang="cs-CZ" dirty="0" smtClean="0"/>
              <a:t> V</a:t>
            </a:r>
            <a:r>
              <a:rPr lang="en-ZA" dirty="0" err="1" smtClean="0"/>
              <a:t>endor</a:t>
            </a:r>
            <a:r>
              <a:rPr lang="en-ZA" dirty="0" smtClean="0"/>
              <a:t> card  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5415946"/>
            <a:ext cx="2688060" cy="793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Vendor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7" y="1556792"/>
            <a:ext cx="808259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See following tabs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General  - </a:t>
            </a:r>
            <a:r>
              <a:rPr lang="cs-CZ" sz="1600" dirty="0" err="1" smtClean="0"/>
              <a:t>primary</a:t>
            </a:r>
            <a:r>
              <a:rPr lang="en-US" sz="1600" dirty="0" smtClean="0"/>
              <a:t> </a:t>
            </a:r>
            <a:r>
              <a:rPr lang="en-US" sz="1600" dirty="0" smtClean="0"/>
              <a:t>fields (country, purchase, balance,..)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Communication </a:t>
            </a:r>
            <a:r>
              <a:rPr lang="en-US" sz="1600" dirty="0" smtClean="0"/>
              <a:t>–</a:t>
            </a:r>
            <a:r>
              <a:rPr lang="cs-CZ" sz="1600" dirty="0" err="1" smtClean="0"/>
              <a:t>primary</a:t>
            </a:r>
            <a:r>
              <a:rPr lang="en-US" sz="1600" dirty="0" smtClean="0"/>
              <a:t> </a:t>
            </a:r>
            <a:r>
              <a:rPr lang="en-US" sz="1600" dirty="0" smtClean="0"/>
              <a:t>fields (e-mail</a:t>
            </a:r>
            <a:r>
              <a:rPr lang="en-US" sz="1600" dirty="0" smtClean="0"/>
              <a:t>,</a:t>
            </a:r>
            <a:r>
              <a:rPr lang="cs-CZ" sz="1600" dirty="0" smtClean="0"/>
              <a:t> </a:t>
            </a:r>
            <a:r>
              <a:rPr lang="cs-CZ" sz="1600" dirty="0" err="1" smtClean="0"/>
              <a:t>home</a:t>
            </a:r>
            <a:r>
              <a:rPr lang="cs-CZ" sz="1600" dirty="0" smtClean="0"/>
              <a:t> </a:t>
            </a:r>
            <a:r>
              <a:rPr lang="cs-CZ" sz="1600" dirty="0" err="1" smtClean="0"/>
              <a:t>page</a:t>
            </a:r>
            <a:r>
              <a:rPr lang="cs-CZ" sz="1600" dirty="0" smtClean="0"/>
              <a:t>,</a:t>
            </a:r>
            <a:r>
              <a:rPr lang="en-US" sz="1600" dirty="0" smtClean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Invoicing  - basic fields (posting groups- will </a:t>
            </a:r>
            <a:r>
              <a:rPr lang="cs-CZ" sz="1600" dirty="0" err="1" smtClean="0"/>
              <a:t>be</a:t>
            </a:r>
            <a:r>
              <a:rPr lang="cs-CZ" sz="1600" dirty="0" smtClean="0"/>
              <a:t> </a:t>
            </a:r>
            <a:r>
              <a:rPr lang="en-US" sz="1600" dirty="0" smtClean="0"/>
              <a:t>part of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en-US" sz="1600" dirty="0" smtClean="0"/>
              <a:t>accounting </a:t>
            </a:r>
            <a:r>
              <a:rPr lang="en-US" sz="1600" dirty="0" smtClean="0"/>
              <a:t>section of this course)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Payments – basic fields (payment terms- enter new one by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en-US" sz="1600" dirty="0" smtClean="0"/>
              <a:t>use </a:t>
            </a:r>
            <a:r>
              <a:rPr lang="en-US" sz="1600" dirty="0" smtClean="0"/>
              <a:t>of formula date)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Receiving – basic fields (location)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Foreign trade – basic fields (currency code and  language) 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88117"/>
            <a:ext cx="4232920" cy="26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16216" y="3933056"/>
            <a:ext cx="2549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Syntax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date</a:t>
            </a:r>
            <a:r>
              <a:rPr lang="cs-CZ" b="1" dirty="0" smtClean="0"/>
              <a:t> </a:t>
            </a:r>
            <a:r>
              <a:rPr lang="cs-CZ" b="1" dirty="0" err="1" smtClean="0"/>
              <a:t>formula</a:t>
            </a:r>
            <a:r>
              <a:rPr lang="cs-CZ" b="1" dirty="0" smtClean="0"/>
              <a:t> </a:t>
            </a:r>
            <a:r>
              <a:rPr lang="cs-CZ" dirty="0" smtClean="0"/>
              <a:t>:</a:t>
            </a:r>
          </a:p>
          <a:p>
            <a:r>
              <a:rPr lang="cs-CZ" dirty="0" smtClean="0"/>
              <a:t>1 </a:t>
            </a:r>
            <a:r>
              <a:rPr lang="cs-CZ" dirty="0" err="1" smtClean="0"/>
              <a:t>day</a:t>
            </a:r>
            <a:r>
              <a:rPr lang="cs-CZ" dirty="0" smtClean="0"/>
              <a:t>=1D</a:t>
            </a:r>
          </a:p>
          <a:p>
            <a:r>
              <a:rPr lang="cs-CZ" dirty="0" smtClean="0"/>
              <a:t>1 </a:t>
            </a:r>
            <a:r>
              <a:rPr lang="cs-CZ" dirty="0" err="1" smtClean="0"/>
              <a:t>week</a:t>
            </a:r>
            <a:r>
              <a:rPr lang="cs-CZ" dirty="0" smtClean="0"/>
              <a:t> =1W</a:t>
            </a:r>
          </a:p>
          <a:p>
            <a:r>
              <a:rPr lang="cs-CZ" dirty="0" smtClean="0"/>
              <a:t>1 </a:t>
            </a:r>
            <a:r>
              <a:rPr lang="cs-CZ" dirty="0" err="1" smtClean="0"/>
              <a:t>month</a:t>
            </a:r>
            <a:r>
              <a:rPr lang="cs-CZ" dirty="0" smtClean="0"/>
              <a:t>=1M</a:t>
            </a:r>
          </a:p>
          <a:p>
            <a:r>
              <a:rPr lang="cs-CZ" dirty="0" smtClean="0"/>
              <a:t>1 </a:t>
            </a:r>
            <a:r>
              <a:rPr lang="cs-CZ" dirty="0" err="1" smtClean="0"/>
              <a:t>year</a:t>
            </a:r>
            <a:r>
              <a:rPr lang="cs-CZ" dirty="0" smtClean="0"/>
              <a:t>  = 1Y</a:t>
            </a:r>
          </a:p>
          <a:p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month</a:t>
            </a:r>
            <a:r>
              <a:rPr lang="cs-CZ" dirty="0" smtClean="0"/>
              <a:t> = CM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5724128" y="628025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539397" y="6304299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1.1.2020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41079" y="6405387"/>
            <a:ext cx="1304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21.1.2020-&gt;</a:t>
            </a:r>
            <a:r>
              <a:rPr lang="cs-CZ" sz="1200" b="1" dirty="0" err="1" smtClean="0">
                <a:solidFill>
                  <a:srgbClr val="FF0000"/>
                </a:solidFill>
              </a:rPr>
              <a:t>today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838687" y="6345862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31.1.2020</a:t>
            </a:r>
            <a:endParaRPr lang="cs-CZ" sz="1200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5724128" y="6214647"/>
            <a:ext cx="0" cy="1312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6711157" y="6214647"/>
            <a:ext cx="5531" cy="1312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endCxn id="10" idx="0"/>
          </p:cNvCxnSpPr>
          <p:nvPr/>
        </p:nvCxnSpPr>
        <p:spPr>
          <a:xfrm>
            <a:off x="8218310" y="6214647"/>
            <a:ext cx="26098" cy="1312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6711157" y="6093296"/>
            <a:ext cx="1507153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6669334" y="5782749"/>
            <a:ext cx="1550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solidFill>
                  <a:srgbClr val="00B050"/>
                </a:solidFill>
              </a:rPr>
              <a:t>Current</a:t>
            </a:r>
            <a:r>
              <a:rPr lang="cs-CZ" sz="1200" dirty="0" smtClean="0">
                <a:solidFill>
                  <a:srgbClr val="00B050"/>
                </a:solidFill>
              </a:rPr>
              <a:t> </a:t>
            </a:r>
            <a:r>
              <a:rPr lang="cs-CZ" sz="1200" dirty="0" err="1" smtClean="0">
                <a:solidFill>
                  <a:srgbClr val="00B050"/>
                </a:solidFill>
              </a:rPr>
              <a:t>month</a:t>
            </a:r>
            <a:r>
              <a:rPr lang="cs-CZ" sz="1200" dirty="0" smtClean="0">
                <a:solidFill>
                  <a:srgbClr val="00B050"/>
                </a:solidFill>
              </a:rPr>
              <a:t> period</a:t>
            </a:r>
            <a:endParaRPr lang="cs-CZ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Vendror</a:t>
            </a:r>
            <a:r>
              <a:rPr lang="en-US" dirty="0" smtClean="0"/>
              <a:t> Ledger Entries 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539552" y="1556792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Vendor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4" idx="3"/>
          </p:cNvCxnSpPr>
          <p:nvPr/>
        </p:nvCxnSpPr>
        <p:spPr>
          <a:xfrm>
            <a:off x="2627784" y="1988840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9" y="3006179"/>
            <a:ext cx="6906907" cy="850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 flipV="1">
            <a:off x="5795693" y="2335568"/>
            <a:ext cx="1224579" cy="80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4932040" y="12797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932040" y="157621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16799" y="190847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932040" y="21726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943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Vendor </a:t>
            </a:r>
          </a:p>
          <a:p>
            <a:r>
              <a:rPr lang="en-ZA" dirty="0" smtClean="0"/>
              <a:t>Ledger</a:t>
            </a:r>
          </a:p>
          <a:p>
            <a:r>
              <a:rPr lang="en-ZA" dirty="0" smtClean="0"/>
              <a:t>Entries</a:t>
            </a:r>
            <a:endParaRPr lang="en-ZA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7164288" y="127979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6922169" cy="2646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Přímá spojnice 16"/>
          <p:cNvCxnSpPr/>
          <p:nvPr/>
        </p:nvCxnSpPr>
        <p:spPr>
          <a:xfrm>
            <a:off x="8121775" y="2316680"/>
            <a:ext cx="0" cy="2768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7843144" y="5085184"/>
            <a:ext cx="27863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2681597" y="2088294"/>
            <a:ext cx="13147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Ctrl-F7</a:t>
            </a:r>
            <a:endParaRPr lang="cs-CZ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list (use search window)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4" y="1628800"/>
            <a:ext cx="6403839" cy="4514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45224"/>
            <a:ext cx="1839461" cy="1088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8316416" y="5517232"/>
            <a:ext cx="43204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Card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71613"/>
            <a:ext cx="7780337" cy="391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5877272"/>
            <a:ext cx="661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basic fields (Inventory, Quantity on Sales and Purchase orders,…)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0" y="2204864"/>
            <a:ext cx="7627937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5404574"/>
            <a:ext cx="664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Product posting group </a:t>
            </a:r>
            <a:r>
              <a:rPr lang="en-ZA" dirty="0" smtClean="0"/>
              <a:t>will be explained later (impact to accounting)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700808"/>
            <a:ext cx="7723187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564</Words>
  <Application>Microsoft Office PowerPoint</Application>
  <PresentationFormat>Předvádění na obrazovce (4:3)</PresentationFormat>
  <Paragraphs>108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systému Office</vt:lpstr>
      <vt:lpstr>Introduction to MS Dynamics NAV     Purchase example and impacts (Inventory, Vendor Ledger Entries and General Ledger) </vt:lpstr>
      <vt:lpstr>Vendor Card</vt:lpstr>
      <vt:lpstr>List of Vendors</vt:lpstr>
      <vt:lpstr>Vendor Card</vt:lpstr>
      <vt:lpstr>Vendror Ledger Entries </vt:lpstr>
      <vt:lpstr>Item list (use search window)</vt:lpstr>
      <vt:lpstr>Item Card</vt:lpstr>
      <vt:lpstr>Item Card</vt:lpstr>
      <vt:lpstr>Item Card</vt:lpstr>
      <vt:lpstr>Item Ledger Entries</vt:lpstr>
      <vt:lpstr>Purchase Order creation</vt:lpstr>
      <vt:lpstr>Purchase Order creation</vt:lpstr>
      <vt:lpstr>List of already existing Purchase Orders</vt:lpstr>
      <vt:lpstr>Purchase Order (PO) - new</vt:lpstr>
      <vt:lpstr>Purchase Order (PO) – new  (To enter data use F4 or mouse) </vt:lpstr>
      <vt:lpstr>Purchase Order (PO)</vt:lpstr>
      <vt:lpstr>Print (Preview) </vt:lpstr>
      <vt:lpstr>Post PO by use of key F9 (or icon)</vt:lpstr>
      <vt:lpstr>Vendor Ledger Entries</vt:lpstr>
      <vt:lpstr>Item Ledger Entries</vt:lpstr>
      <vt:lpstr>Item Ledger Entries</vt:lpstr>
      <vt:lpstr>Impacts in General Ledger</vt:lpstr>
      <vt:lpstr>Impacts in General Ledger</vt:lpstr>
      <vt:lpstr>Use of Navigate tool</vt:lpstr>
      <vt:lpstr>Result of Navigation</vt:lpstr>
      <vt:lpstr>End of the section   Purchase example and impacts (inventory, Vendor Ledger Entries and General Ledger)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126</cp:revision>
  <dcterms:created xsi:type="dcterms:W3CDTF">2014-09-15T11:04:04Z</dcterms:created>
  <dcterms:modified xsi:type="dcterms:W3CDTF">2020-10-14T07:36:10Z</dcterms:modified>
</cp:coreProperties>
</file>