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61" r:id="rId4"/>
    <p:sldId id="274" r:id="rId5"/>
    <p:sldId id="282" r:id="rId6"/>
    <p:sldId id="287" r:id="rId7"/>
    <p:sldId id="288" r:id="rId8"/>
    <p:sldId id="283" r:id="rId9"/>
    <p:sldId id="275" r:id="rId10"/>
    <p:sldId id="290" r:id="rId11"/>
    <p:sldId id="289" r:id="rId12"/>
    <p:sldId id="276" r:id="rId13"/>
    <p:sldId id="277" r:id="rId14"/>
    <p:sldId id="278" r:id="rId15"/>
    <p:sldId id="279" r:id="rId16"/>
    <p:sldId id="280" r:id="rId17"/>
    <p:sldId id="273" r:id="rId1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50" autoAdjust="0"/>
  </p:normalViewPr>
  <p:slideViewPr>
    <p:cSldViewPr>
      <p:cViewPr varScale="1">
        <p:scale>
          <a:sx n="109" d="100"/>
          <a:sy n="109" d="100"/>
        </p:scale>
        <p:origin x="888" y="108"/>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2718D1-C4BE-49EF-A912-C04C3E5A2C87}" type="datetimeFigureOut">
              <a:rPr lang="cs-CZ" smtClean="0"/>
              <a:t>19.11.2020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17B6E-4D73-4451-BFBE-AD093870FDDC}" type="slidenum">
              <a:rPr lang="cs-CZ" smtClean="0"/>
              <a:t>‹#›</a:t>
            </a:fld>
            <a:endParaRPr lang="cs-CZ"/>
          </a:p>
        </p:txBody>
      </p:sp>
    </p:spTree>
    <p:extLst>
      <p:ext uri="{BB962C8B-B14F-4D97-AF65-F5344CB8AC3E}">
        <p14:creationId xmlns:p14="http://schemas.microsoft.com/office/powerpoint/2010/main" val="370446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2D17B6E-4D73-4451-BFBE-AD093870FDDC}" type="slidenum">
              <a:rPr lang="cs-CZ" smtClean="0"/>
              <a:t>1</a:t>
            </a:fld>
            <a:endParaRPr lang="cs-CZ"/>
          </a:p>
        </p:txBody>
      </p:sp>
    </p:spTree>
    <p:extLst>
      <p:ext uri="{BB962C8B-B14F-4D97-AF65-F5344CB8AC3E}">
        <p14:creationId xmlns:p14="http://schemas.microsoft.com/office/powerpoint/2010/main" val="678740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19.11.2020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0894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19.11.2020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22973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19.11.2020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49536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19.11.2020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413971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0AD7FF0E-1D5E-4F02-BD4B-064F00A83B5F}" type="datetimeFigureOut">
              <a:rPr lang="cs-CZ" smtClean="0"/>
              <a:t>19.11.2020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2056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AD7FF0E-1D5E-4F02-BD4B-064F00A83B5F}" type="datetimeFigureOut">
              <a:rPr lang="cs-CZ" smtClean="0"/>
              <a:t>19.11.2020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35740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AD7FF0E-1D5E-4F02-BD4B-064F00A83B5F}" type="datetimeFigureOut">
              <a:rPr lang="cs-CZ" smtClean="0"/>
              <a:t>19.11.2020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58943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AD7FF0E-1D5E-4F02-BD4B-064F00A83B5F}" type="datetimeFigureOut">
              <a:rPr lang="cs-CZ" smtClean="0"/>
              <a:t>19.11.2020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42126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AD7FF0E-1D5E-4F02-BD4B-064F00A83B5F}" type="datetimeFigureOut">
              <a:rPr lang="cs-CZ" smtClean="0"/>
              <a:t>19.11.2020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63390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19.11.2020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27792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19.11.2020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74053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7FF0E-1D5E-4F02-BD4B-064F00A83B5F}" type="datetimeFigureOut">
              <a:rPr lang="cs-CZ" smtClean="0"/>
              <a:t>19.11.2020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E160F-AE33-4E2B-832F-AAE1941BCBD8}" type="slidenum">
              <a:rPr lang="cs-CZ" smtClean="0"/>
              <a:t>‹#›</a:t>
            </a:fld>
            <a:endParaRPr lang="cs-CZ"/>
          </a:p>
        </p:txBody>
      </p:sp>
    </p:spTree>
    <p:extLst>
      <p:ext uri="{BB962C8B-B14F-4D97-AF65-F5344CB8AC3E}">
        <p14:creationId xmlns:p14="http://schemas.microsoft.com/office/powerpoint/2010/main" val="1729292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google.cz/url?sa=i&amp;rct=j&amp;q=&amp;esrc=s&amp;source=images&amp;cd=&amp;cad=rja&amp;uact=8&amp;ved=0ahUKEwjdlYGsvvnVAhUFfxoKHX9CAxMQjRwIBw&amp;url=http://www.airliners.net/forum/viewtopic.php?t%3D472949&amp;psig=AFQjCNE8yhxpfyK1iNXmswpwHxUqrG2eqA&amp;ust=150399449427404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smtClean="0"/>
              <a:t>Yield Management (OM) Introduction</a:t>
            </a:r>
            <a:endParaRPr lang="en-US" dirty="0"/>
          </a:p>
        </p:txBody>
      </p:sp>
      <p:sp>
        <p:nvSpPr>
          <p:cNvPr id="3" name="Podnadpis 2"/>
          <p:cNvSpPr>
            <a:spLocks noGrp="1"/>
          </p:cNvSpPr>
          <p:nvPr>
            <p:ph type="subTitle" idx="1"/>
          </p:nvPr>
        </p:nvSpPr>
        <p:spPr/>
        <p:txBody>
          <a:bodyPr>
            <a:normAutofit/>
          </a:bodyPr>
          <a:lstStyle/>
          <a:p>
            <a:r>
              <a:rPr lang="en-ZA" sz="1800" dirty="0" err="1" smtClean="0"/>
              <a:t>Ing.J.Skorkovský</a:t>
            </a:r>
            <a:r>
              <a:rPr lang="en-ZA" sz="1800" dirty="0" smtClean="0"/>
              <a:t>, </a:t>
            </a:r>
            <a:r>
              <a:rPr lang="en-ZA" sz="1800" dirty="0" err="1" smtClean="0"/>
              <a:t>CSc</a:t>
            </a:r>
            <a:r>
              <a:rPr lang="en-ZA" sz="1800" dirty="0" smtClean="0"/>
              <a:t>,</a:t>
            </a:r>
          </a:p>
          <a:p>
            <a:r>
              <a:rPr lang="en-ZA" sz="1800" dirty="0" smtClean="0"/>
              <a:t>Department of Corporate Economy</a:t>
            </a:r>
          </a:p>
          <a:p>
            <a:r>
              <a:rPr lang="en-ZA" sz="1800" dirty="0" smtClean="0"/>
              <a:t>FACULTY OF ECONOMICS AND ADMINISTRATION</a:t>
            </a:r>
          </a:p>
          <a:p>
            <a:r>
              <a:rPr lang="en-ZA" sz="1800" dirty="0" smtClean="0"/>
              <a:t>Masaryk University Brno</a:t>
            </a:r>
          </a:p>
          <a:p>
            <a:r>
              <a:rPr lang="en-ZA" sz="1800" dirty="0" smtClean="0"/>
              <a:t>Czech Republic</a:t>
            </a:r>
            <a:endParaRPr lang="en-ZA" sz="1800" dirty="0"/>
          </a:p>
        </p:txBody>
      </p:sp>
    </p:spTree>
    <p:extLst>
      <p:ext uri="{BB962C8B-B14F-4D97-AF65-F5344CB8AC3E}">
        <p14:creationId xmlns:p14="http://schemas.microsoft.com/office/powerpoint/2010/main" val="314933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600" dirty="0" smtClean="0">
                <a:solidFill>
                  <a:srgbClr val="0070C0"/>
                </a:solidFill>
              </a:rPr>
              <a:t>Basic </a:t>
            </a:r>
            <a:r>
              <a:rPr lang="cs-CZ" sz="3600" dirty="0" err="1" smtClean="0">
                <a:solidFill>
                  <a:srgbClr val="0070C0"/>
                </a:solidFill>
              </a:rPr>
              <a:t>calculations</a:t>
            </a:r>
            <a:endParaRPr lang="cs-CZ" sz="3600" dirty="0">
              <a:solidFill>
                <a:srgbClr val="0070C0"/>
              </a:solidFill>
            </a:endParaRPr>
          </a:p>
        </p:txBody>
      </p:sp>
      <p:sp>
        <p:nvSpPr>
          <p:cNvPr id="3" name="Zástupný symbol pro obsah 2"/>
          <p:cNvSpPr>
            <a:spLocks noGrp="1"/>
          </p:cNvSpPr>
          <p:nvPr>
            <p:ph idx="1"/>
          </p:nvPr>
        </p:nvSpPr>
        <p:spPr/>
        <p:txBody>
          <a:bodyPr/>
          <a:lstStyle/>
          <a:p>
            <a:r>
              <a:rPr lang="cs-CZ" dirty="0" smtClean="0"/>
              <a:t>Air </a:t>
            </a:r>
            <a:r>
              <a:rPr lang="cs-CZ" dirty="0" err="1" smtClean="0"/>
              <a:t>ticket</a:t>
            </a:r>
            <a:r>
              <a:rPr lang="cs-CZ" dirty="0" smtClean="0"/>
              <a:t> in </a:t>
            </a:r>
            <a:r>
              <a:rPr lang="cs-CZ" dirty="0" err="1" smtClean="0"/>
              <a:t>economy</a:t>
            </a:r>
            <a:r>
              <a:rPr lang="cs-CZ" dirty="0" smtClean="0"/>
              <a:t> </a:t>
            </a:r>
            <a:r>
              <a:rPr lang="cs-CZ" dirty="0" err="1" smtClean="0"/>
              <a:t>class</a:t>
            </a:r>
            <a:r>
              <a:rPr lang="cs-CZ" dirty="0" smtClean="0"/>
              <a:t> =10000 </a:t>
            </a:r>
          </a:p>
          <a:p>
            <a:r>
              <a:rPr lang="cs-CZ" dirty="0" smtClean="0"/>
              <a:t>31 no show – los = 310 000</a:t>
            </a:r>
          </a:p>
          <a:p>
            <a:r>
              <a:rPr lang="cs-CZ" dirty="0" smtClean="0"/>
              <a:t>9 </a:t>
            </a:r>
            <a:r>
              <a:rPr lang="cs-CZ" dirty="0" err="1" smtClean="0"/>
              <a:t>bumped</a:t>
            </a:r>
            <a:r>
              <a:rPr lang="cs-CZ" dirty="0" smtClean="0"/>
              <a:t> </a:t>
            </a:r>
            <a:r>
              <a:rPr lang="cs-CZ" dirty="0" err="1" smtClean="0"/>
              <a:t>travellers</a:t>
            </a:r>
            <a:r>
              <a:rPr lang="cs-CZ" dirty="0" smtClean="0"/>
              <a:t> – </a:t>
            </a:r>
            <a:r>
              <a:rPr lang="cs-CZ" dirty="0" err="1" smtClean="0"/>
              <a:t>granted</a:t>
            </a:r>
            <a:r>
              <a:rPr lang="cs-CZ" dirty="0" smtClean="0"/>
              <a:t> business </a:t>
            </a:r>
            <a:r>
              <a:rPr lang="cs-CZ" dirty="0" err="1" smtClean="0"/>
              <a:t>class</a:t>
            </a:r>
            <a:r>
              <a:rPr lang="cs-CZ" dirty="0" smtClean="0"/>
              <a:t> </a:t>
            </a:r>
            <a:r>
              <a:rPr lang="cs-CZ" dirty="0" err="1" smtClean="0"/>
              <a:t>instead</a:t>
            </a:r>
            <a:r>
              <a:rPr lang="cs-CZ" dirty="0" smtClean="0"/>
              <a:t> -&gt;</a:t>
            </a:r>
            <a:r>
              <a:rPr lang="cs-CZ" dirty="0" err="1" smtClean="0"/>
              <a:t>one</a:t>
            </a:r>
            <a:r>
              <a:rPr lang="cs-CZ" dirty="0" smtClean="0"/>
              <a:t> air </a:t>
            </a:r>
            <a:r>
              <a:rPr lang="cs-CZ" dirty="0" err="1" smtClean="0"/>
              <a:t>ticekt</a:t>
            </a:r>
            <a:r>
              <a:rPr lang="cs-CZ" dirty="0" smtClean="0"/>
              <a:t> =30000 </a:t>
            </a:r>
          </a:p>
          <a:p>
            <a:r>
              <a:rPr lang="cs-CZ" dirty="0" err="1" smtClean="0"/>
              <a:t>Cost</a:t>
            </a:r>
            <a:r>
              <a:rPr lang="cs-CZ" dirty="0" smtClean="0"/>
              <a:t> </a:t>
            </a:r>
            <a:r>
              <a:rPr lang="cs-CZ" dirty="0" err="1" smtClean="0"/>
              <a:t>of</a:t>
            </a:r>
            <a:r>
              <a:rPr lang="cs-CZ" dirty="0" smtClean="0"/>
              <a:t> </a:t>
            </a:r>
            <a:r>
              <a:rPr lang="cs-CZ" dirty="0" err="1" smtClean="0"/>
              <a:t>bumping</a:t>
            </a:r>
            <a:r>
              <a:rPr lang="cs-CZ" dirty="0" smtClean="0"/>
              <a:t> = 270 000 </a:t>
            </a:r>
          </a:p>
          <a:p>
            <a:r>
              <a:rPr lang="cs-CZ" dirty="0" err="1" smtClean="0"/>
              <a:t>Difference</a:t>
            </a:r>
            <a:r>
              <a:rPr lang="cs-CZ" dirty="0" smtClean="0"/>
              <a:t> = 310000-270000=40000  </a:t>
            </a:r>
            <a:endParaRPr lang="cs-CZ" dirty="0"/>
          </a:p>
        </p:txBody>
      </p:sp>
    </p:spTree>
    <p:extLst>
      <p:ext uri="{BB962C8B-B14F-4D97-AF65-F5344CB8AC3E}">
        <p14:creationId xmlns:p14="http://schemas.microsoft.com/office/powerpoint/2010/main" val="1585863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600" dirty="0" err="1" smtClean="0">
                <a:solidFill>
                  <a:srgbClr val="0070C0"/>
                </a:solidFill>
              </a:rPr>
              <a:t>Overbooking</a:t>
            </a:r>
            <a:r>
              <a:rPr lang="cs-CZ" sz="3600" dirty="0" smtClean="0">
                <a:solidFill>
                  <a:srgbClr val="0070C0"/>
                </a:solidFill>
              </a:rPr>
              <a:t>&lt;-&gt;</a:t>
            </a:r>
            <a:r>
              <a:rPr lang="cs-CZ" sz="3600" dirty="0" smtClean="0">
                <a:solidFill>
                  <a:srgbClr val="0070C0"/>
                </a:solidFill>
              </a:rPr>
              <a:t>No-Show</a:t>
            </a:r>
            <a:endParaRPr lang="cs-CZ" sz="3600" dirty="0">
              <a:solidFill>
                <a:srgbClr val="0070C0"/>
              </a:solidFill>
            </a:endParaRPr>
          </a:p>
        </p:txBody>
      </p:sp>
      <p:sp>
        <p:nvSpPr>
          <p:cNvPr id="4" name="Obdélník 3"/>
          <p:cNvSpPr/>
          <p:nvPr/>
        </p:nvSpPr>
        <p:spPr>
          <a:xfrm>
            <a:off x="1490660" y="1250601"/>
            <a:ext cx="48245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Full </a:t>
            </a:r>
            <a:r>
              <a:rPr lang="cs-CZ" dirty="0" err="1" smtClean="0"/>
              <a:t>aircraft</a:t>
            </a:r>
            <a:endParaRPr lang="cs-CZ" dirty="0"/>
          </a:p>
        </p:txBody>
      </p:sp>
      <p:sp>
        <p:nvSpPr>
          <p:cNvPr id="6" name="Obdélník 5"/>
          <p:cNvSpPr/>
          <p:nvPr/>
        </p:nvSpPr>
        <p:spPr>
          <a:xfrm>
            <a:off x="1505081" y="1916832"/>
            <a:ext cx="48245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5221205" y="1911977"/>
            <a:ext cx="1108412"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chemeClr val="bg1"/>
                </a:solidFill>
              </a:rPr>
              <a:t>No-show</a:t>
            </a:r>
          </a:p>
        </p:txBody>
      </p:sp>
      <p:sp>
        <p:nvSpPr>
          <p:cNvPr id="9" name="Obdélník 8"/>
          <p:cNvSpPr/>
          <p:nvPr/>
        </p:nvSpPr>
        <p:spPr>
          <a:xfrm>
            <a:off x="1490660" y="2636912"/>
            <a:ext cx="48245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1457672" y="3394282"/>
            <a:ext cx="488927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5203966" y="3394282"/>
            <a:ext cx="588777"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smtClean="0">
                <a:solidFill>
                  <a:schemeClr val="bg1"/>
                </a:solidFill>
              </a:rPr>
              <a:t>NS</a:t>
            </a:r>
            <a:endParaRPr lang="cs-CZ" sz="1400" b="1" dirty="0">
              <a:solidFill>
                <a:schemeClr val="bg1"/>
              </a:solidFill>
            </a:endParaRPr>
          </a:p>
        </p:txBody>
      </p:sp>
      <p:sp>
        <p:nvSpPr>
          <p:cNvPr id="14" name="Obdélník 13"/>
          <p:cNvSpPr/>
          <p:nvPr/>
        </p:nvSpPr>
        <p:spPr>
          <a:xfrm>
            <a:off x="1536835" y="4149080"/>
            <a:ext cx="48245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p:nvSpPr>
        <p:spPr>
          <a:xfrm>
            <a:off x="5219487" y="4149080"/>
            <a:ext cx="573257"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smtClean="0">
                <a:solidFill>
                  <a:srgbClr val="FFFF00"/>
                </a:solidFill>
              </a:rPr>
              <a:t>OB</a:t>
            </a:r>
            <a:endParaRPr lang="cs-CZ" sz="1400" b="1" dirty="0">
              <a:solidFill>
                <a:srgbClr val="FFFF00"/>
              </a:solidFill>
            </a:endParaRPr>
          </a:p>
        </p:txBody>
      </p:sp>
      <p:sp>
        <p:nvSpPr>
          <p:cNvPr id="20" name="Obdélník 19"/>
          <p:cNvSpPr/>
          <p:nvPr/>
        </p:nvSpPr>
        <p:spPr>
          <a:xfrm>
            <a:off x="6516574" y="2628075"/>
            <a:ext cx="1081211"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smtClean="0">
                <a:solidFill>
                  <a:srgbClr val="FFFF00"/>
                </a:solidFill>
              </a:rPr>
              <a:t>Overbooked</a:t>
            </a:r>
            <a:endParaRPr lang="cs-CZ" sz="1200" dirty="0">
              <a:solidFill>
                <a:srgbClr val="FF0000"/>
              </a:solidFill>
            </a:endParaRPr>
          </a:p>
        </p:txBody>
      </p:sp>
      <p:sp>
        <p:nvSpPr>
          <p:cNvPr id="24" name="Obdélník 23"/>
          <p:cNvSpPr/>
          <p:nvPr/>
        </p:nvSpPr>
        <p:spPr>
          <a:xfrm>
            <a:off x="5238538" y="2636912"/>
            <a:ext cx="1108412"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chemeClr val="bg1"/>
                </a:solidFill>
              </a:rPr>
              <a:t>No-show</a:t>
            </a:r>
          </a:p>
        </p:txBody>
      </p:sp>
      <p:sp>
        <p:nvSpPr>
          <p:cNvPr id="25" name="Obdélník 24"/>
          <p:cNvSpPr/>
          <p:nvPr/>
        </p:nvSpPr>
        <p:spPr>
          <a:xfrm>
            <a:off x="6489373" y="3383130"/>
            <a:ext cx="1108412"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smtClean="0">
                <a:solidFill>
                  <a:srgbClr val="FFFF00"/>
                </a:solidFill>
              </a:rPr>
              <a:t>Overbooked</a:t>
            </a:r>
            <a:endParaRPr lang="cs-CZ" sz="1200" dirty="0">
              <a:solidFill>
                <a:srgbClr val="FF0000"/>
              </a:solidFill>
            </a:endParaRPr>
          </a:p>
        </p:txBody>
      </p:sp>
      <p:cxnSp>
        <p:nvCxnSpPr>
          <p:cNvPr id="26" name="Přímá spojnice se šipkou 25"/>
          <p:cNvCxnSpPr>
            <a:stCxn id="25" idx="1"/>
          </p:cNvCxnSpPr>
          <p:nvPr/>
        </p:nvCxnSpPr>
        <p:spPr>
          <a:xfrm flipH="1" flipV="1">
            <a:off x="5792744" y="3617904"/>
            <a:ext cx="696629" cy="17254"/>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7" name="Obdélník 26"/>
          <p:cNvSpPr/>
          <p:nvPr/>
        </p:nvSpPr>
        <p:spPr>
          <a:xfrm>
            <a:off x="1490660" y="4814106"/>
            <a:ext cx="475732" cy="504056"/>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rgbClr val="FF0000"/>
                </a:solidFill>
              </a:rPr>
              <a:t>B</a:t>
            </a:r>
            <a:endParaRPr lang="cs-CZ" b="1" dirty="0">
              <a:solidFill>
                <a:srgbClr val="FF0000"/>
              </a:solidFill>
            </a:endParaRPr>
          </a:p>
        </p:txBody>
      </p:sp>
      <p:sp>
        <p:nvSpPr>
          <p:cNvPr id="29" name="TextovéPole 28"/>
          <p:cNvSpPr txBox="1"/>
          <p:nvPr/>
        </p:nvSpPr>
        <p:spPr>
          <a:xfrm>
            <a:off x="1979712" y="4869160"/>
            <a:ext cx="1867306" cy="369332"/>
          </a:xfrm>
          <a:prstGeom prst="rect">
            <a:avLst/>
          </a:prstGeom>
          <a:noFill/>
        </p:spPr>
        <p:txBody>
          <a:bodyPr wrap="none" rtlCol="0">
            <a:spAutoFit/>
          </a:bodyPr>
          <a:lstStyle/>
          <a:p>
            <a:r>
              <a:rPr lang="cs-CZ" dirty="0" smtClean="0"/>
              <a:t>   = </a:t>
            </a:r>
            <a:r>
              <a:rPr lang="cs-CZ" dirty="0" err="1" smtClean="0"/>
              <a:t>bumped</a:t>
            </a:r>
            <a:r>
              <a:rPr lang="cs-CZ" dirty="0" smtClean="0"/>
              <a:t> </a:t>
            </a:r>
            <a:r>
              <a:rPr lang="cs-CZ" dirty="0" err="1" smtClean="0"/>
              <a:t>client</a:t>
            </a:r>
            <a:endParaRPr lang="cs-CZ" dirty="0"/>
          </a:p>
        </p:txBody>
      </p:sp>
      <p:sp>
        <p:nvSpPr>
          <p:cNvPr id="31" name="TextovéPole 30"/>
          <p:cNvSpPr txBox="1"/>
          <p:nvPr/>
        </p:nvSpPr>
        <p:spPr>
          <a:xfrm>
            <a:off x="5292080" y="4409678"/>
            <a:ext cx="72008" cy="369332"/>
          </a:xfrm>
          <a:prstGeom prst="rect">
            <a:avLst/>
          </a:prstGeom>
          <a:noFill/>
        </p:spPr>
        <p:txBody>
          <a:bodyPr wrap="square" rtlCol="0">
            <a:spAutoFit/>
          </a:bodyPr>
          <a:lstStyle/>
          <a:p>
            <a:r>
              <a:rPr lang="cs-CZ" dirty="0" smtClean="0"/>
              <a:t> </a:t>
            </a:r>
            <a:endParaRPr lang="cs-CZ" dirty="0"/>
          </a:p>
        </p:txBody>
      </p:sp>
      <p:sp>
        <p:nvSpPr>
          <p:cNvPr id="33" name="TextovéPole 32"/>
          <p:cNvSpPr txBox="1"/>
          <p:nvPr/>
        </p:nvSpPr>
        <p:spPr>
          <a:xfrm>
            <a:off x="311537" y="2046701"/>
            <a:ext cx="1152128" cy="307777"/>
          </a:xfrm>
          <a:prstGeom prst="rect">
            <a:avLst/>
          </a:prstGeom>
          <a:noFill/>
        </p:spPr>
        <p:txBody>
          <a:bodyPr wrap="square" rtlCol="0">
            <a:spAutoFit/>
          </a:bodyPr>
          <a:lstStyle/>
          <a:p>
            <a:r>
              <a:rPr lang="cs-CZ" sz="1400" dirty="0" err="1" smtClean="0"/>
              <a:t>Planned</a:t>
            </a:r>
            <a:endParaRPr lang="cs-CZ" sz="1400" dirty="0"/>
          </a:p>
        </p:txBody>
      </p:sp>
      <p:sp>
        <p:nvSpPr>
          <p:cNvPr id="34" name="TextovéPole 33"/>
          <p:cNvSpPr txBox="1"/>
          <p:nvPr/>
        </p:nvSpPr>
        <p:spPr>
          <a:xfrm>
            <a:off x="305544" y="2720491"/>
            <a:ext cx="1152128" cy="307777"/>
          </a:xfrm>
          <a:prstGeom prst="rect">
            <a:avLst/>
          </a:prstGeom>
          <a:noFill/>
        </p:spPr>
        <p:txBody>
          <a:bodyPr wrap="square" rtlCol="0">
            <a:spAutoFit/>
          </a:bodyPr>
          <a:lstStyle/>
          <a:p>
            <a:r>
              <a:rPr lang="cs-CZ" sz="1400" dirty="0" err="1" smtClean="0"/>
              <a:t>Planned</a:t>
            </a:r>
            <a:endParaRPr lang="cs-CZ" sz="1400" dirty="0"/>
          </a:p>
        </p:txBody>
      </p:sp>
      <p:sp>
        <p:nvSpPr>
          <p:cNvPr id="35" name="TextovéPole 34"/>
          <p:cNvSpPr txBox="1"/>
          <p:nvPr/>
        </p:nvSpPr>
        <p:spPr>
          <a:xfrm>
            <a:off x="335766" y="3492421"/>
            <a:ext cx="1152128" cy="307777"/>
          </a:xfrm>
          <a:prstGeom prst="rect">
            <a:avLst/>
          </a:prstGeom>
          <a:noFill/>
        </p:spPr>
        <p:txBody>
          <a:bodyPr wrap="square" rtlCol="0">
            <a:spAutoFit/>
          </a:bodyPr>
          <a:lstStyle/>
          <a:p>
            <a:r>
              <a:rPr lang="cs-CZ" sz="1400" dirty="0" smtClean="0"/>
              <a:t>Reality</a:t>
            </a:r>
            <a:endParaRPr lang="cs-CZ" sz="1400" dirty="0"/>
          </a:p>
        </p:txBody>
      </p:sp>
      <p:sp>
        <p:nvSpPr>
          <p:cNvPr id="36" name="TextovéPole 35"/>
          <p:cNvSpPr txBox="1"/>
          <p:nvPr/>
        </p:nvSpPr>
        <p:spPr>
          <a:xfrm>
            <a:off x="305544" y="4242262"/>
            <a:ext cx="1152128" cy="307777"/>
          </a:xfrm>
          <a:prstGeom prst="rect">
            <a:avLst/>
          </a:prstGeom>
          <a:noFill/>
        </p:spPr>
        <p:txBody>
          <a:bodyPr wrap="square" rtlCol="0">
            <a:spAutoFit/>
          </a:bodyPr>
          <a:lstStyle/>
          <a:p>
            <a:r>
              <a:rPr lang="cs-CZ" sz="1400" dirty="0" err="1" smtClean="0"/>
              <a:t>Final</a:t>
            </a:r>
            <a:r>
              <a:rPr lang="cs-CZ" sz="1400" dirty="0" smtClean="0"/>
              <a:t> status</a:t>
            </a:r>
            <a:endParaRPr lang="cs-CZ" sz="1400" dirty="0"/>
          </a:p>
        </p:txBody>
      </p:sp>
      <p:sp>
        <p:nvSpPr>
          <p:cNvPr id="37" name="Obdélník 36"/>
          <p:cNvSpPr/>
          <p:nvPr/>
        </p:nvSpPr>
        <p:spPr>
          <a:xfrm>
            <a:off x="1518239" y="5517232"/>
            <a:ext cx="448153"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smtClean="0">
                <a:solidFill>
                  <a:schemeClr val="bg1"/>
                </a:solidFill>
              </a:rPr>
              <a:t>NS</a:t>
            </a:r>
            <a:endParaRPr lang="cs-CZ" sz="1400" b="1" dirty="0">
              <a:solidFill>
                <a:schemeClr val="bg1"/>
              </a:solidFill>
            </a:endParaRPr>
          </a:p>
        </p:txBody>
      </p:sp>
      <p:sp>
        <p:nvSpPr>
          <p:cNvPr id="38" name="TextovéPole 37"/>
          <p:cNvSpPr txBox="1"/>
          <p:nvPr/>
        </p:nvSpPr>
        <p:spPr>
          <a:xfrm>
            <a:off x="2132110" y="5584594"/>
            <a:ext cx="2232919" cy="369332"/>
          </a:xfrm>
          <a:prstGeom prst="rect">
            <a:avLst/>
          </a:prstGeom>
          <a:noFill/>
        </p:spPr>
        <p:txBody>
          <a:bodyPr wrap="none" rtlCol="0">
            <a:spAutoFit/>
          </a:bodyPr>
          <a:lstStyle/>
          <a:p>
            <a:r>
              <a:rPr lang="cs-CZ" dirty="0" smtClean="0"/>
              <a:t>= no show </a:t>
            </a:r>
            <a:r>
              <a:rPr lang="cs-CZ" dirty="0" err="1" smtClean="0"/>
              <a:t>passangers</a:t>
            </a:r>
            <a:endParaRPr lang="cs-CZ" dirty="0"/>
          </a:p>
        </p:txBody>
      </p:sp>
      <p:sp>
        <p:nvSpPr>
          <p:cNvPr id="39" name="Obdélník 38"/>
          <p:cNvSpPr/>
          <p:nvPr/>
        </p:nvSpPr>
        <p:spPr>
          <a:xfrm>
            <a:off x="6255593" y="4986464"/>
            <a:ext cx="1108412"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smtClean="0">
                <a:solidFill>
                  <a:srgbClr val="FFFF00"/>
                </a:solidFill>
              </a:rPr>
              <a:t>Overbooked</a:t>
            </a:r>
            <a:endParaRPr lang="cs-CZ" sz="1200" dirty="0">
              <a:solidFill>
                <a:srgbClr val="FF0000"/>
              </a:solidFill>
            </a:endParaRPr>
          </a:p>
        </p:txBody>
      </p:sp>
      <p:sp>
        <p:nvSpPr>
          <p:cNvPr id="40" name="Obdélník 39"/>
          <p:cNvSpPr/>
          <p:nvPr/>
        </p:nvSpPr>
        <p:spPr>
          <a:xfrm>
            <a:off x="6241559" y="5612831"/>
            <a:ext cx="568239"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smtClean="0">
                <a:solidFill>
                  <a:srgbClr val="FFFF00"/>
                </a:solidFill>
              </a:rPr>
              <a:t>OB</a:t>
            </a:r>
            <a:endParaRPr lang="cs-CZ" sz="1400" b="1" dirty="0">
              <a:solidFill>
                <a:srgbClr val="FFFF00"/>
              </a:solidFill>
            </a:endParaRPr>
          </a:p>
        </p:txBody>
      </p:sp>
      <p:sp>
        <p:nvSpPr>
          <p:cNvPr id="41" name="Obdélník 40"/>
          <p:cNvSpPr/>
          <p:nvPr/>
        </p:nvSpPr>
        <p:spPr>
          <a:xfrm>
            <a:off x="6822519" y="5612831"/>
            <a:ext cx="550412" cy="504056"/>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rgbClr val="FF0000"/>
                </a:solidFill>
              </a:rPr>
              <a:t>B</a:t>
            </a:r>
            <a:endParaRPr lang="cs-CZ" b="1" dirty="0">
              <a:solidFill>
                <a:srgbClr val="FF0000"/>
              </a:solidFill>
            </a:endParaRPr>
          </a:p>
        </p:txBody>
      </p:sp>
      <p:sp>
        <p:nvSpPr>
          <p:cNvPr id="43" name="Obdélník 42"/>
          <p:cNvSpPr/>
          <p:nvPr/>
        </p:nvSpPr>
        <p:spPr>
          <a:xfrm>
            <a:off x="6358408" y="4149080"/>
            <a:ext cx="550412" cy="504056"/>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rgbClr val="FF0000"/>
                </a:solidFill>
              </a:rPr>
              <a:t>B</a:t>
            </a:r>
            <a:endParaRPr lang="cs-CZ" b="1" dirty="0">
              <a:solidFill>
                <a:srgbClr val="FF0000"/>
              </a:solidFill>
            </a:endParaRPr>
          </a:p>
        </p:txBody>
      </p:sp>
      <p:sp>
        <p:nvSpPr>
          <p:cNvPr id="44" name="Obdélník 43"/>
          <p:cNvSpPr/>
          <p:nvPr/>
        </p:nvSpPr>
        <p:spPr>
          <a:xfrm>
            <a:off x="1518239" y="6116887"/>
            <a:ext cx="461473"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smtClean="0">
                <a:solidFill>
                  <a:srgbClr val="FFFF00"/>
                </a:solidFill>
              </a:rPr>
              <a:t>OB</a:t>
            </a:r>
            <a:endParaRPr lang="cs-CZ" sz="1400" b="1" dirty="0">
              <a:solidFill>
                <a:srgbClr val="FFFF00"/>
              </a:solidFill>
            </a:endParaRPr>
          </a:p>
        </p:txBody>
      </p:sp>
      <p:sp>
        <p:nvSpPr>
          <p:cNvPr id="47" name="TextovéPole 46"/>
          <p:cNvSpPr txBox="1"/>
          <p:nvPr/>
        </p:nvSpPr>
        <p:spPr>
          <a:xfrm>
            <a:off x="2153428" y="6155724"/>
            <a:ext cx="2707216" cy="369332"/>
          </a:xfrm>
          <a:prstGeom prst="rect">
            <a:avLst/>
          </a:prstGeom>
          <a:noFill/>
        </p:spPr>
        <p:txBody>
          <a:bodyPr wrap="none" rtlCol="0">
            <a:spAutoFit/>
          </a:bodyPr>
          <a:lstStyle/>
          <a:p>
            <a:r>
              <a:rPr lang="cs-CZ" dirty="0" smtClean="0"/>
              <a:t>= </a:t>
            </a:r>
            <a:r>
              <a:rPr lang="cs-CZ" dirty="0" err="1" smtClean="0"/>
              <a:t>overbooked</a:t>
            </a:r>
            <a:r>
              <a:rPr lang="cs-CZ" dirty="0" smtClean="0"/>
              <a:t> </a:t>
            </a:r>
            <a:r>
              <a:rPr lang="cs-CZ" dirty="0" err="1" smtClean="0"/>
              <a:t>passangers</a:t>
            </a:r>
            <a:r>
              <a:rPr lang="cs-CZ" dirty="0" smtClean="0"/>
              <a:t> </a:t>
            </a:r>
            <a:endParaRPr lang="cs-CZ" dirty="0"/>
          </a:p>
        </p:txBody>
      </p:sp>
      <p:cxnSp>
        <p:nvCxnSpPr>
          <p:cNvPr id="49" name="Přímá spojnice se šipkou 48"/>
          <p:cNvCxnSpPr/>
          <p:nvPr/>
        </p:nvCxnSpPr>
        <p:spPr>
          <a:xfrm>
            <a:off x="7668344" y="4986464"/>
            <a:ext cx="0" cy="113042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0" name="TextovéPole 49"/>
          <p:cNvSpPr txBox="1"/>
          <p:nvPr/>
        </p:nvSpPr>
        <p:spPr>
          <a:xfrm>
            <a:off x="5709336" y="6324572"/>
            <a:ext cx="2200924" cy="369332"/>
          </a:xfrm>
          <a:prstGeom prst="rect">
            <a:avLst/>
          </a:prstGeom>
          <a:noFill/>
        </p:spPr>
        <p:txBody>
          <a:bodyPr wrap="none" rtlCol="0">
            <a:spAutoFit/>
          </a:bodyPr>
          <a:lstStyle/>
          <a:p>
            <a:r>
              <a:rPr lang="cs-CZ" dirty="0" err="1" smtClean="0"/>
              <a:t>Cost</a:t>
            </a:r>
            <a:r>
              <a:rPr lang="cs-CZ" dirty="0" smtClean="0"/>
              <a:t> </a:t>
            </a:r>
            <a:r>
              <a:rPr lang="cs-CZ" dirty="0" err="1" smtClean="0"/>
              <a:t>of</a:t>
            </a:r>
            <a:r>
              <a:rPr lang="cs-CZ" dirty="0" smtClean="0"/>
              <a:t> </a:t>
            </a:r>
            <a:r>
              <a:rPr lang="cs-CZ" b="1" dirty="0" smtClean="0">
                <a:solidFill>
                  <a:srgbClr val="FF0000"/>
                </a:solidFill>
              </a:rPr>
              <a:t>B</a:t>
            </a:r>
            <a:r>
              <a:rPr lang="cs-CZ" dirty="0" smtClean="0"/>
              <a:t> &lt; </a:t>
            </a:r>
            <a:r>
              <a:rPr lang="cs-CZ" dirty="0" err="1" smtClean="0"/>
              <a:t>Cost</a:t>
            </a:r>
            <a:r>
              <a:rPr lang="cs-CZ" dirty="0" smtClean="0"/>
              <a:t> </a:t>
            </a:r>
            <a:r>
              <a:rPr lang="cs-CZ" dirty="0" err="1" smtClean="0"/>
              <a:t>of</a:t>
            </a:r>
            <a:r>
              <a:rPr lang="cs-CZ" dirty="0" smtClean="0"/>
              <a:t> NS</a:t>
            </a:r>
            <a:endParaRPr lang="cs-CZ" dirty="0"/>
          </a:p>
        </p:txBody>
      </p:sp>
    </p:spTree>
    <p:extLst>
      <p:ext uri="{BB962C8B-B14F-4D97-AF65-F5344CB8AC3E}">
        <p14:creationId xmlns:p14="http://schemas.microsoft.com/office/powerpoint/2010/main" val="2477149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smtClean="0">
                <a:solidFill>
                  <a:srgbClr val="0070C0"/>
                </a:solidFill>
              </a:rPr>
              <a:t>Overbooking - claims</a:t>
            </a:r>
            <a:endParaRPr lang="en-ZA" sz="3600" dirty="0">
              <a:solidFill>
                <a:srgbClr val="0070C0"/>
              </a:solidFill>
            </a:endParaRPr>
          </a:p>
        </p:txBody>
      </p:sp>
      <p:sp>
        <p:nvSpPr>
          <p:cNvPr id="3" name="Zástupný symbol pro obsah 2"/>
          <p:cNvSpPr>
            <a:spLocks noGrp="1"/>
          </p:cNvSpPr>
          <p:nvPr>
            <p:ph idx="1"/>
          </p:nvPr>
        </p:nvSpPr>
        <p:spPr>
          <a:xfrm>
            <a:off x="179512" y="1531672"/>
            <a:ext cx="8229600" cy="4525963"/>
          </a:xfrm>
        </p:spPr>
        <p:txBody>
          <a:bodyPr>
            <a:normAutofit/>
          </a:bodyPr>
          <a:lstStyle/>
          <a:p>
            <a:r>
              <a:rPr lang="en-US" sz="2800" dirty="0"/>
              <a:t>Do not </a:t>
            </a:r>
            <a:r>
              <a:rPr lang="en-US" sz="2800" dirty="0" smtClean="0"/>
              <a:t>settle</a:t>
            </a:r>
            <a:r>
              <a:rPr lang="cs-CZ" sz="2800" dirty="0" smtClean="0"/>
              <a:t>!</a:t>
            </a:r>
            <a:r>
              <a:rPr lang="en-US" sz="2800" dirty="0" smtClean="0"/>
              <a:t> </a:t>
            </a:r>
            <a:r>
              <a:rPr lang="en-US" sz="2800" dirty="0"/>
              <a:t>Instead get up to €600 +hotel +meals +expenses +new </a:t>
            </a:r>
            <a:r>
              <a:rPr lang="en-US" sz="2800" dirty="0" smtClean="0"/>
              <a:t>ticket</a:t>
            </a:r>
            <a:r>
              <a:rPr lang="cs-CZ" sz="2800" dirty="0" smtClean="0"/>
              <a:t>! </a:t>
            </a:r>
            <a:endParaRPr lang="cs-CZ" sz="2800" dirty="0" smtClean="0"/>
          </a:p>
          <a:p>
            <a:endParaRPr lang="cs-CZ" sz="28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636912"/>
            <a:ext cx="5118951" cy="2820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611560" y="5595970"/>
            <a:ext cx="7279271" cy="923330"/>
          </a:xfrm>
          <a:prstGeom prst="rect">
            <a:avLst/>
          </a:prstGeom>
        </p:spPr>
        <p:txBody>
          <a:bodyPr wrap="square">
            <a:spAutoFit/>
          </a:bodyPr>
          <a:lstStyle/>
          <a:p>
            <a:r>
              <a:rPr lang="en-ZA" b="1" dirty="0" smtClean="0"/>
              <a:t>Delta Air Lines </a:t>
            </a:r>
            <a:r>
              <a:rPr lang="en-ZA" dirty="0" smtClean="0"/>
              <a:t>has increased the amounts passengers can be offered to give up their seats to up to almost US$10,000 in extreme cases — something passengers can take advantage of if they </a:t>
            </a:r>
            <a:r>
              <a:rPr lang="en-ZA" dirty="0" smtClean="0"/>
              <a:t>act</a:t>
            </a:r>
            <a:r>
              <a:rPr lang="cs-CZ" dirty="0" smtClean="0"/>
              <a:t> </a:t>
            </a:r>
            <a:r>
              <a:rPr lang="en-ZA" dirty="0" smtClean="0"/>
              <a:t>in </a:t>
            </a:r>
            <a:r>
              <a:rPr lang="en-ZA" dirty="0" smtClean="0"/>
              <a:t>collusion (secret deal). </a:t>
            </a:r>
            <a:endParaRPr lang="en-ZA" dirty="0"/>
          </a:p>
        </p:txBody>
      </p:sp>
    </p:spTree>
    <p:extLst>
      <p:ext uri="{BB962C8B-B14F-4D97-AF65-F5344CB8AC3E}">
        <p14:creationId xmlns:p14="http://schemas.microsoft.com/office/powerpoint/2010/main" val="3016834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smtClean="0">
                <a:solidFill>
                  <a:srgbClr val="0070C0"/>
                </a:solidFill>
              </a:rPr>
              <a:t>Single order quantities </a:t>
            </a:r>
            <a:endParaRPr lang="en-ZA" sz="3600" dirty="0">
              <a:solidFill>
                <a:srgbClr val="0070C0"/>
              </a:solidFill>
            </a:endParaRPr>
          </a:p>
        </p:txBody>
      </p:sp>
      <p:sp>
        <p:nvSpPr>
          <p:cNvPr id="3" name="Zástupný symbol pro obsah 2"/>
          <p:cNvSpPr>
            <a:spLocks noGrp="1"/>
          </p:cNvSpPr>
          <p:nvPr>
            <p:ph idx="1"/>
          </p:nvPr>
        </p:nvSpPr>
        <p:spPr/>
        <p:txBody>
          <a:bodyPr/>
          <a:lstStyle/>
          <a:p>
            <a:r>
              <a:rPr lang="en-ZA" dirty="0" smtClean="0"/>
              <a:t>Newspapers</a:t>
            </a:r>
          </a:p>
          <a:p>
            <a:r>
              <a:rPr lang="en-ZA" dirty="0" smtClean="0"/>
              <a:t>Magazines</a:t>
            </a:r>
          </a:p>
          <a:p>
            <a:r>
              <a:rPr lang="en-ZA" dirty="0" smtClean="0"/>
              <a:t>Florists </a:t>
            </a:r>
          </a:p>
          <a:p>
            <a:r>
              <a:rPr lang="en-ZA" dirty="0" smtClean="0"/>
              <a:t>Bakeries </a:t>
            </a:r>
          </a:p>
          <a:p>
            <a:r>
              <a:rPr lang="en-ZA" dirty="0" smtClean="0"/>
              <a:t>Fresh fishes </a:t>
            </a:r>
            <a:endParaRPr lang="en-Z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556792"/>
            <a:ext cx="2309641" cy="151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336268"/>
            <a:ext cx="2309641" cy="1338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941168"/>
            <a:ext cx="2343157" cy="13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755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a:solidFill>
                  <a:srgbClr val="0070C0"/>
                </a:solidFill>
              </a:rPr>
              <a:t>Single order quantities </a:t>
            </a:r>
            <a:endParaRPr lang="cs-CZ" sz="3600" dirty="0">
              <a:solidFill>
                <a:srgbClr val="0070C0"/>
              </a:solidFill>
            </a:endParaRPr>
          </a:p>
        </p:txBody>
      </p:sp>
      <p:sp>
        <p:nvSpPr>
          <p:cNvPr id="3" name="Zástupný symbol pro obsah 2"/>
          <p:cNvSpPr>
            <a:spLocks noGrp="1"/>
          </p:cNvSpPr>
          <p:nvPr>
            <p:ph idx="1"/>
          </p:nvPr>
        </p:nvSpPr>
        <p:spPr/>
        <p:txBody>
          <a:bodyPr>
            <a:normAutofit fontScale="62500" lnSpcReduction="20000"/>
          </a:bodyPr>
          <a:lstStyle/>
          <a:p>
            <a:r>
              <a:rPr lang="en-ZA" sz="2400" b="1" dirty="0" smtClean="0"/>
              <a:t>N</a:t>
            </a:r>
            <a:r>
              <a:rPr lang="en-ZA" sz="2400" dirty="0" smtClean="0"/>
              <a:t> = number of items that can be sold</a:t>
            </a:r>
            <a:r>
              <a:rPr lang="cs-CZ" sz="2400" dirty="0" smtClean="0"/>
              <a:t> </a:t>
            </a:r>
            <a:r>
              <a:rPr lang="cs-CZ" sz="2400" dirty="0" smtClean="0"/>
              <a:t>(</a:t>
            </a:r>
            <a:r>
              <a:rPr lang="cs-CZ" sz="2400" dirty="0" err="1" smtClean="0"/>
              <a:t>expected</a:t>
            </a:r>
            <a:r>
              <a:rPr lang="cs-CZ" sz="2400" dirty="0" smtClean="0"/>
              <a:t> optimum) </a:t>
            </a:r>
            <a:endParaRPr lang="en-ZA" sz="2400" dirty="0" smtClean="0"/>
          </a:p>
          <a:p>
            <a:r>
              <a:rPr lang="en-ZA" sz="2400" b="1" dirty="0" smtClean="0"/>
              <a:t>X</a:t>
            </a:r>
            <a:r>
              <a:rPr lang="en-ZA" sz="2400" dirty="0" smtClean="0"/>
              <a:t>  =  number of items ordered </a:t>
            </a:r>
          </a:p>
          <a:p>
            <a:r>
              <a:rPr lang="en-ZA" sz="2400" dirty="0" smtClean="0"/>
              <a:t>C</a:t>
            </a:r>
            <a:r>
              <a:rPr lang="en-ZA" sz="1600" dirty="0" smtClean="0"/>
              <a:t>0</a:t>
            </a:r>
            <a:r>
              <a:rPr lang="en-ZA" sz="2400" dirty="0" smtClean="0"/>
              <a:t> = Cost of </a:t>
            </a:r>
            <a:r>
              <a:rPr lang="en-ZA" sz="2400" dirty="0" smtClean="0">
                <a:solidFill>
                  <a:srgbClr val="FF0000"/>
                </a:solidFill>
              </a:rPr>
              <a:t>overestimating</a:t>
            </a:r>
            <a:r>
              <a:rPr lang="en-ZA" sz="2400" dirty="0" smtClean="0"/>
              <a:t> demand</a:t>
            </a:r>
            <a:r>
              <a:rPr lang="cs-CZ" sz="2400" dirty="0" smtClean="0"/>
              <a:t> </a:t>
            </a:r>
            <a:r>
              <a:rPr lang="en-ZA" sz="1400" dirty="0" smtClean="0">
                <a:solidFill>
                  <a:srgbClr val="0070C0"/>
                </a:solidFill>
              </a:rPr>
              <a:t>(</a:t>
            </a:r>
            <a:r>
              <a:rPr lang="en-ZA" sz="1600" b="1" dirty="0">
                <a:solidFill>
                  <a:srgbClr val="0070C0"/>
                </a:solidFill>
              </a:rPr>
              <a:t>rest of the flowers faded and are not sold</a:t>
            </a:r>
            <a:r>
              <a:rPr lang="en-ZA" sz="1400" dirty="0" smtClean="0">
                <a:solidFill>
                  <a:srgbClr val="0070C0"/>
                </a:solidFill>
              </a:rPr>
              <a:t>)</a:t>
            </a:r>
          </a:p>
          <a:p>
            <a:r>
              <a:rPr lang="en-ZA" sz="2400" dirty="0" smtClean="0">
                <a:sym typeface="Wingdings 2"/>
              </a:rPr>
              <a:t>C</a:t>
            </a:r>
            <a:r>
              <a:rPr lang="en-ZA" sz="1600" dirty="0" smtClean="0">
                <a:sym typeface="Wingdings 2"/>
              </a:rPr>
              <a:t>u</a:t>
            </a:r>
            <a:r>
              <a:rPr lang="en-ZA" sz="2400" dirty="0" smtClean="0">
                <a:sym typeface="Wingdings 2"/>
              </a:rPr>
              <a:t> </a:t>
            </a:r>
            <a:r>
              <a:rPr lang="en-ZA" sz="2400" dirty="0" smtClean="0"/>
              <a:t>= Cost of </a:t>
            </a:r>
            <a:r>
              <a:rPr lang="en-ZA" sz="2400" dirty="0" smtClean="0">
                <a:solidFill>
                  <a:srgbClr val="00B050"/>
                </a:solidFill>
              </a:rPr>
              <a:t>underestimating </a:t>
            </a:r>
            <a:r>
              <a:rPr lang="en-ZA" sz="2400" dirty="0" smtClean="0"/>
              <a:t>demand</a:t>
            </a:r>
            <a:r>
              <a:rPr lang="cs-CZ" sz="2400" dirty="0" smtClean="0"/>
              <a:t> </a:t>
            </a:r>
            <a:r>
              <a:rPr lang="en-US" sz="1600" dirty="0" smtClean="0">
                <a:solidFill>
                  <a:srgbClr val="0070C0"/>
                </a:solidFill>
              </a:rPr>
              <a:t>(</a:t>
            </a:r>
            <a:r>
              <a:rPr lang="en-US" sz="1600" b="1" dirty="0" smtClean="0">
                <a:solidFill>
                  <a:srgbClr val="0070C0"/>
                </a:solidFill>
              </a:rPr>
              <a:t>customers like to buy more and you do not have enough of roses</a:t>
            </a:r>
            <a:r>
              <a:rPr lang="en-US" sz="1600" dirty="0" smtClean="0">
                <a:solidFill>
                  <a:srgbClr val="0070C0"/>
                </a:solidFill>
              </a:rPr>
              <a:t>) </a:t>
            </a:r>
            <a:endParaRPr lang="cs-CZ" sz="1600" dirty="0" smtClean="0">
              <a:solidFill>
                <a:srgbClr val="0070C0"/>
              </a:solidFill>
            </a:endParaRPr>
          </a:p>
          <a:p>
            <a:r>
              <a:rPr lang="en-ZA" sz="2500" b="1" dirty="0" smtClean="0">
                <a:sym typeface="Wingdings 2"/>
              </a:rPr>
              <a:t>C</a:t>
            </a:r>
            <a:r>
              <a:rPr lang="en-ZA" sz="2500" dirty="0" smtClean="0">
                <a:sym typeface="Wingdings 2"/>
              </a:rPr>
              <a:t>u</a:t>
            </a:r>
            <a:r>
              <a:rPr lang="cs-CZ" sz="2500" dirty="0" smtClean="0">
                <a:sym typeface="Wingdings 2"/>
              </a:rPr>
              <a:t>&gt;=</a:t>
            </a:r>
            <a:r>
              <a:rPr lang="en-ZA" sz="2800" dirty="0"/>
              <a:t> </a:t>
            </a:r>
            <a:r>
              <a:rPr lang="en-ZA" sz="2800" b="1" dirty="0"/>
              <a:t>C</a:t>
            </a:r>
            <a:r>
              <a:rPr lang="en-ZA" sz="1800" dirty="0"/>
              <a:t>0</a:t>
            </a:r>
            <a:endParaRPr lang="en-US" sz="2500" dirty="0"/>
          </a:p>
          <a:p>
            <a:r>
              <a:rPr lang="en-ZA" sz="2400" dirty="0" smtClean="0">
                <a:solidFill>
                  <a:srgbClr val="FF0000"/>
                </a:solidFill>
              </a:rPr>
              <a:t>P(N&lt;X)</a:t>
            </a:r>
            <a:r>
              <a:rPr lang="en-ZA" sz="2400" dirty="0" smtClean="0"/>
              <a:t> = probability o</a:t>
            </a:r>
            <a:r>
              <a:rPr lang="en-ZA" sz="2400" dirty="0" smtClean="0">
                <a:sym typeface="Wingdings 2"/>
              </a:rPr>
              <a:t>f </a:t>
            </a:r>
            <a:r>
              <a:rPr lang="en-ZA" sz="2400" dirty="0" smtClean="0">
                <a:solidFill>
                  <a:srgbClr val="FF0000"/>
                </a:solidFill>
                <a:sym typeface="Wingdings 2"/>
              </a:rPr>
              <a:t>overestimating</a:t>
            </a:r>
            <a:r>
              <a:rPr lang="en-ZA" sz="2400" dirty="0" smtClean="0">
                <a:sym typeface="Wingdings 2"/>
              </a:rPr>
              <a:t> demand or no-show</a:t>
            </a:r>
          </a:p>
          <a:p>
            <a:r>
              <a:rPr lang="en-ZA" sz="2400" dirty="0" smtClean="0">
                <a:solidFill>
                  <a:srgbClr val="00B050"/>
                </a:solidFill>
              </a:rPr>
              <a:t>P(X</a:t>
            </a:r>
            <a:r>
              <a:rPr lang="cs-CZ" sz="2400" dirty="0">
                <a:solidFill>
                  <a:srgbClr val="00B050"/>
                </a:solidFill>
                <a:sym typeface="Wingdings 2"/>
              </a:rPr>
              <a:t>&lt;</a:t>
            </a:r>
            <a:r>
              <a:rPr lang="en-ZA" sz="2400" dirty="0" smtClean="0">
                <a:solidFill>
                  <a:srgbClr val="00B050"/>
                </a:solidFill>
              </a:rPr>
              <a:t>=N)</a:t>
            </a:r>
            <a:r>
              <a:rPr lang="en-ZA" sz="2400" dirty="0" smtClean="0"/>
              <a:t>= probability o</a:t>
            </a:r>
            <a:r>
              <a:rPr lang="en-ZA" sz="2400" dirty="0" smtClean="0">
                <a:sym typeface="Wingdings 2"/>
              </a:rPr>
              <a:t>f </a:t>
            </a:r>
            <a:r>
              <a:rPr lang="en-ZA" sz="2400" dirty="0" smtClean="0">
                <a:solidFill>
                  <a:srgbClr val="00B050"/>
                </a:solidFill>
                <a:sym typeface="Wingdings 2"/>
              </a:rPr>
              <a:t>underestimating</a:t>
            </a:r>
            <a:r>
              <a:rPr lang="en-ZA" sz="2400" dirty="0" smtClean="0">
                <a:sym typeface="Wingdings 2"/>
              </a:rPr>
              <a:t> demand or no-show</a:t>
            </a:r>
            <a:endParaRPr lang="cs-CZ" sz="2400" dirty="0" smtClean="0">
              <a:sym typeface="Wingdings 2"/>
            </a:endParaRPr>
          </a:p>
          <a:p>
            <a:pPr marL="0" indent="0">
              <a:buNone/>
            </a:pPr>
            <a:endParaRPr lang="cs-CZ" sz="2400" dirty="0">
              <a:sym typeface="Wingdings 2"/>
            </a:endParaRPr>
          </a:p>
          <a:p>
            <a:pPr marL="0" indent="0">
              <a:buNone/>
            </a:pPr>
            <a:r>
              <a:rPr lang="cs-CZ" sz="2400" dirty="0" smtClean="0">
                <a:sym typeface="Wingdings 2"/>
              </a:rPr>
              <a:t>       </a:t>
            </a:r>
            <a:r>
              <a:rPr lang="cs-CZ" sz="2400" dirty="0" smtClean="0">
                <a:solidFill>
                  <a:srgbClr val="00B050"/>
                </a:solidFill>
                <a:sym typeface="Wingdings 2"/>
              </a:rPr>
              <a:t>P(X&lt;=N)</a:t>
            </a:r>
            <a:r>
              <a:rPr lang="cs-CZ" sz="2400" dirty="0" smtClean="0">
                <a:sym typeface="Wingdings 2"/>
              </a:rPr>
              <a:t>*</a:t>
            </a:r>
            <a:r>
              <a:rPr lang="en-ZA" sz="2400" dirty="0" smtClean="0">
                <a:sym typeface="Wingdings 2"/>
              </a:rPr>
              <a:t>C</a:t>
            </a:r>
            <a:r>
              <a:rPr lang="en-ZA" sz="1600" dirty="0" smtClean="0">
                <a:sym typeface="Wingdings 2"/>
              </a:rPr>
              <a:t>u</a:t>
            </a:r>
            <a:r>
              <a:rPr lang="cs-CZ" sz="1600" dirty="0" smtClean="0">
                <a:sym typeface="Wingdings 2"/>
              </a:rPr>
              <a:t>  </a:t>
            </a:r>
            <a:r>
              <a:rPr lang="cs-CZ" sz="2400" dirty="0" smtClean="0">
                <a:sym typeface="Wingdings 2"/>
              </a:rPr>
              <a:t>&gt;= </a:t>
            </a:r>
            <a:r>
              <a:rPr lang="cs-CZ" sz="2400" dirty="0" smtClean="0">
                <a:solidFill>
                  <a:srgbClr val="FF0000"/>
                </a:solidFill>
                <a:sym typeface="Wingdings 2"/>
              </a:rPr>
              <a:t>P(N&lt;X)</a:t>
            </a:r>
            <a:r>
              <a:rPr lang="cs-CZ" sz="2400" dirty="0" smtClean="0">
                <a:sym typeface="Wingdings 2"/>
              </a:rPr>
              <a:t>*</a:t>
            </a:r>
            <a:r>
              <a:rPr lang="en-ZA" sz="2400" dirty="0" smtClean="0"/>
              <a:t>C</a:t>
            </a:r>
            <a:r>
              <a:rPr lang="en-ZA" sz="1600" dirty="0" smtClean="0"/>
              <a:t>0</a:t>
            </a:r>
            <a:r>
              <a:rPr lang="cs-CZ" sz="1600" dirty="0" smtClean="0"/>
              <a:t> </a:t>
            </a:r>
          </a:p>
          <a:p>
            <a:pPr marL="0" indent="0">
              <a:buNone/>
            </a:pPr>
            <a:r>
              <a:rPr lang="cs-CZ" sz="2400" dirty="0" smtClean="0"/>
              <a:t>	 </a:t>
            </a:r>
            <a:r>
              <a:rPr lang="cs-CZ" sz="2400" dirty="0" smtClean="0">
                <a:solidFill>
                  <a:srgbClr val="00B050"/>
                </a:solidFill>
                <a:sym typeface="Wingdings 2"/>
              </a:rPr>
              <a:t>P(X&lt;=N) </a:t>
            </a:r>
            <a:r>
              <a:rPr lang="cs-CZ" sz="2400" dirty="0" smtClean="0">
                <a:sym typeface="Wingdings 2"/>
              </a:rPr>
              <a:t>+</a:t>
            </a:r>
            <a:r>
              <a:rPr lang="cs-CZ" sz="2400" dirty="0" smtClean="0">
                <a:solidFill>
                  <a:srgbClr val="FF0000"/>
                </a:solidFill>
                <a:sym typeface="Wingdings 2"/>
              </a:rPr>
              <a:t>P(N</a:t>
            </a:r>
            <a:r>
              <a:rPr lang="cs-CZ" sz="2400" dirty="0">
                <a:solidFill>
                  <a:srgbClr val="FF0000"/>
                </a:solidFill>
                <a:sym typeface="Wingdings 2"/>
              </a:rPr>
              <a:t>&lt; X</a:t>
            </a:r>
            <a:r>
              <a:rPr lang="cs-CZ" sz="2400" dirty="0" smtClean="0">
                <a:solidFill>
                  <a:srgbClr val="FF0000"/>
                </a:solidFill>
                <a:sym typeface="Wingdings 2"/>
              </a:rPr>
              <a:t>) </a:t>
            </a:r>
            <a:r>
              <a:rPr lang="cs-CZ" sz="2400" dirty="0" smtClean="0">
                <a:sym typeface="Wingdings 2"/>
              </a:rPr>
              <a:t>=1 -&gt;</a:t>
            </a:r>
            <a:r>
              <a:rPr lang="cs-CZ" sz="2400" dirty="0">
                <a:sym typeface="Wingdings 2"/>
              </a:rPr>
              <a:t> </a:t>
            </a:r>
            <a:r>
              <a:rPr lang="cs-CZ" sz="2400" dirty="0" smtClean="0">
                <a:solidFill>
                  <a:srgbClr val="00B050"/>
                </a:solidFill>
                <a:sym typeface="Wingdings 2"/>
              </a:rPr>
              <a:t>P(X&lt;=</a:t>
            </a:r>
            <a:r>
              <a:rPr lang="cs-CZ" sz="2400" dirty="0">
                <a:solidFill>
                  <a:srgbClr val="00B050"/>
                </a:solidFill>
                <a:sym typeface="Wingdings 2"/>
              </a:rPr>
              <a:t>N</a:t>
            </a:r>
            <a:r>
              <a:rPr lang="cs-CZ" sz="2400" dirty="0" smtClean="0">
                <a:solidFill>
                  <a:srgbClr val="00B050"/>
                </a:solidFill>
                <a:sym typeface="Wingdings 2"/>
              </a:rPr>
              <a:t>)</a:t>
            </a:r>
            <a:r>
              <a:rPr lang="cs-CZ" sz="2400" dirty="0" smtClean="0">
                <a:sym typeface="Wingdings 2"/>
              </a:rPr>
              <a:t> = 1-</a:t>
            </a:r>
            <a:r>
              <a:rPr lang="en-ZA" sz="2400" dirty="0" smtClean="0">
                <a:solidFill>
                  <a:srgbClr val="FF0000"/>
                </a:solidFill>
              </a:rPr>
              <a:t>P(</a:t>
            </a:r>
            <a:r>
              <a:rPr lang="cs-CZ" sz="2400" dirty="0" smtClean="0">
                <a:solidFill>
                  <a:srgbClr val="FF0000"/>
                </a:solidFill>
              </a:rPr>
              <a:t>N&lt;X)</a:t>
            </a:r>
            <a:endParaRPr lang="en-US" sz="2400" dirty="0">
              <a:solidFill>
                <a:srgbClr val="FF0000"/>
              </a:solidFill>
            </a:endParaRPr>
          </a:p>
          <a:p>
            <a:pPr marL="0" indent="0">
              <a:buNone/>
            </a:pPr>
            <a:r>
              <a:rPr lang="cs-CZ" sz="2400" dirty="0" smtClean="0">
                <a:sym typeface="Wingdings 2"/>
              </a:rPr>
              <a:t>      (1-</a:t>
            </a:r>
            <a:r>
              <a:rPr lang="en-ZA" sz="2400" dirty="0" smtClean="0">
                <a:solidFill>
                  <a:srgbClr val="FF0000"/>
                </a:solidFill>
              </a:rPr>
              <a:t>P(</a:t>
            </a:r>
            <a:r>
              <a:rPr lang="cs-CZ" sz="2400" dirty="0" smtClean="0">
                <a:solidFill>
                  <a:srgbClr val="FF0000"/>
                </a:solidFill>
              </a:rPr>
              <a:t>N&lt;X)</a:t>
            </a:r>
            <a:r>
              <a:rPr lang="cs-CZ" sz="2400" dirty="0" smtClean="0"/>
              <a:t>)*</a:t>
            </a:r>
            <a:r>
              <a:rPr lang="en-ZA" sz="2400" dirty="0" smtClean="0">
                <a:sym typeface="Wingdings 2"/>
              </a:rPr>
              <a:t>C</a:t>
            </a:r>
            <a:r>
              <a:rPr lang="en-ZA" sz="1600" dirty="0" smtClean="0">
                <a:sym typeface="Wingdings 2"/>
              </a:rPr>
              <a:t>u</a:t>
            </a:r>
            <a:r>
              <a:rPr lang="cs-CZ" sz="2400" dirty="0" smtClean="0"/>
              <a:t>   </a:t>
            </a:r>
            <a:r>
              <a:rPr lang="en-ZA" sz="2400" dirty="0"/>
              <a:t>&gt;</a:t>
            </a:r>
            <a:r>
              <a:rPr lang="cs-CZ" sz="2400" dirty="0" smtClean="0"/>
              <a:t>= </a:t>
            </a:r>
            <a:r>
              <a:rPr lang="en-ZA" sz="2400" dirty="0">
                <a:solidFill>
                  <a:srgbClr val="FF0000"/>
                </a:solidFill>
              </a:rPr>
              <a:t>P(N&lt;X</a:t>
            </a:r>
            <a:r>
              <a:rPr lang="en-ZA" sz="2400" dirty="0" smtClean="0">
                <a:solidFill>
                  <a:srgbClr val="FF0000"/>
                </a:solidFill>
              </a:rPr>
              <a:t>)</a:t>
            </a:r>
            <a:r>
              <a:rPr lang="cs-CZ" sz="2400" dirty="0" smtClean="0"/>
              <a:t> * </a:t>
            </a:r>
            <a:r>
              <a:rPr lang="en-ZA" sz="2400" dirty="0" smtClean="0"/>
              <a:t>C</a:t>
            </a:r>
            <a:r>
              <a:rPr lang="en-ZA" sz="1600" dirty="0" smtClean="0"/>
              <a:t>0</a:t>
            </a:r>
            <a:r>
              <a:rPr lang="cs-CZ" sz="1600" dirty="0" smtClean="0"/>
              <a:t>  -&gt; </a:t>
            </a:r>
            <a:r>
              <a:rPr lang="cs-CZ" sz="1600" b="1" dirty="0" smtClean="0"/>
              <a:t>OPTIMUM PROBABILITY </a:t>
            </a:r>
          </a:p>
          <a:p>
            <a:pPr marL="0" indent="0">
              <a:buNone/>
            </a:pPr>
            <a:r>
              <a:rPr lang="cs-CZ" sz="1600" dirty="0"/>
              <a:t> </a:t>
            </a:r>
            <a:r>
              <a:rPr lang="cs-CZ" sz="1600" dirty="0" smtClean="0"/>
              <a:t>       			</a:t>
            </a:r>
          </a:p>
          <a:p>
            <a:pPr marL="0" indent="0">
              <a:buNone/>
            </a:pPr>
            <a:r>
              <a:rPr lang="cs-CZ" sz="1600" dirty="0"/>
              <a:t>	</a:t>
            </a:r>
            <a:r>
              <a:rPr lang="cs-CZ" sz="1600" dirty="0" smtClean="0"/>
              <a:t>	 </a:t>
            </a:r>
            <a:r>
              <a:rPr lang="en-ZA" sz="2400" dirty="0" smtClean="0">
                <a:sym typeface="Wingdings 2"/>
              </a:rPr>
              <a:t>Cu</a:t>
            </a:r>
            <a:endParaRPr lang="cs-CZ" sz="2400" dirty="0"/>
          </a:p>
          <a:p>
            <a:pPr marL="0" indent="0">
              <a:buNone/>
            </a:pPr>
            <a:r>
              <a:rPr lang="cs-CZ" sz="2400" dirty="0"/>
              <a:t>       </a:t>
            </a:r>
            <a:r>
              <a:rPr lang="en-ZA" sz="2400" dirty="0">
                <a:solidFill>
                  <a:srgbClr val="FF0000"/>
                </a:solidFill>
              </a:rPr>
              <a:t>P(N&lt;X</a:t>
            </a:r>
            <a:r>
              <a:rPr lang="cs-CZ" sz="2400" dirty="0">
                <a:solidFill>
                  <a:srgbClr val="FF0000"/>
                </a:solidFill>
              </a:rPr>
              <a:t>)</a:t>
            </a:r>
            <a:r>
              <a:rPr lang="cs-CZ" sz="2400" dirty="0"/>
              <a:t> </a:t>
            </a:r>
            <a:r>
              <a:rPr lang="cs-CZ" sz="2400" dirty="0" smtClean="0"/>
              <a:t>   &lt;=         </a:t>
            </a:r>
            <a:r>
              <a:rPr lang="cs-CZ" sz="2400" dirty="0"/>
              <a:t>----------</a:t>
            </a:r>
            <a:endParaRPr lang="en-ZA" sz="2400" dirty="0">
              <a:sym typeface="Wingdings 2"/>
            </a:endParaRPr>
          </a:p>
          <a:p>
            <a:pPr marL="0" indent="0">
              <a:buNone/>
            </a:pPr>
            <a:r>
              <a:rPr lang="cs-CZ" sz="2400" dirty="0" smtClean="0">
                <a:sym typeface="Wingdings 2"/>
              </a:rPr>
              <a:t> 	                   </a:t>
            </a:r>
            <a:r>
              <a:rPr lang="en-ZA" sz="2400" dirty="0" smtClean="0">
                <a:sym typeface="Wingdings 2"/>
              </a:rPr>
              <a:t>Cu</a:t>
            </a:r>
            <a:r>
              <a:rPr lang="cs-CZ" sz="2400" dirty="0" smtClean="0">
                <a:sym typeface="Wingdings 2"/>
              </a:rPr>
              <a:t> + </a:t>
            </a:r>
            <a:r>
              <a:rPr lang="en-ZA" sz="2400" dirty="0" smtClean="0"/>
              <a:t>C</a:t>
            </a:r>
            <a:r>
              <a:rPr lang="en-ZA" sz="1600" dirty="0" smtClean="0"/>
              <a:t>0</a:t>
            </a:r>
            <a:r>
              <a:rPr lang="cs-CZ" sz="1600" dirty="0" smtClean="0"/>
              <a:t> </a:t>
            </a:r>
            <a:endParaRPr lang="cs-CZ" sz="2400" dirty="0"/>
          </a:p>
          <a:p>
            <a:pPr marL="0" indent="0">
              <a:buNone/>
            </a:pPr>
            <a:r>
              <a:rPr lang="cs-CZ" sz="2400" dirty="0" smtClean="0">
                <a:sym typeface="Wingdings 2"/>
              </a:rPr>
              <a:t> 						  </a:t>
            </a:r>
            <a:r>
              <a:rPr lang="cs-CZ" sz="2200" dirty="0" smtClean="0">
                <a:sym typeface="Wingdings 2"/>
              </a:rPr>
              <a:t>(1-p)*</a:t>
            </a:r>
            <a:r>
              <a:rPr lang="cs-CZ" sz="2200" dirty="0" err="1" smtClean="0">
                <a:sym typeface="Wingdings 2"/>
              </a:rPr>
              <a:t>Cu</a:t>
            </a:r>
            <a:r>
              <a:rPr lang="cs-CZ" sz="2200" dirty="0" smtClean="0">
                <a:sym typeface="Wingdings 2"/>
              </a:rPr>
              <a:t>&gt;=</a:t>
            </a:r>
            <a:r>
              <a:rPr lang="cs-CZ" sz="2200" dirty="0" err="1" smtClean="0">
                <a:sym typeface="Wingdings 2"/>
              </a:rPr>
              <a:t>pCo</a:t>
            </a:r>
            <a:r>
              <a:rPr lang="cs-CZ" sz="2200" dirty="0" smtClean="0">
                <a:sym typeface="Wingdings 2"/>
              </a:rPr>
              <a:t> </a:t>
            </a:r>
            <a:endParaRPr lang="cs-CZ" sz="2200" dirty="0"/>
          </a:p>
          <a:p>
            <a:pPr marL="0" indent="0">
              <a:buNone/>
            </a:pPr>
            <a:r>
              <a:rPr lang="cs-CZ" sz="2200" dirty="0" smtClean="0">
                <a:sym typeface="Wingdings 2"/>
              </a:rPr>
              <a:t>     					 	  </a:t>
            </a:r>
            <a:r>
              <a:rPr lang="cs-CZ" sz="2200" dirty="0" err="1" smtClean="0">
                <a:sym typeface="Wingdings 2"/>
              </a:rPr>
              <a:t>Cu+pCu</a:t>
            </a:r>
            <a:r>
              <a:rPr lang="cs-CZ" sz="2200" dirty="0" smtClean="0">
                <a:sym typeface="Wingdings 2"/>
              </a:rPr>
              <a:t> &gt;=</a:t>
            </a:r>
            <a:r>
              <a:rPr lang="cs-CZ" sz="2200" dirty="0" err="1" smtClean="0">
                <a:sym typeface="Wingdings 2"/>
              </a:rPr>
              <a:t>pCo</a:t>
            </a:r>
            <a:endParaRPr lang="cs-CZ" sz="2200" dirty="0" smtClean="0">
              <a:sym typeface="Wingdings 2"/>
            </a:endParaRPr>
          </a:p>
          <a:p>
            <a:pPr marL="0" indent="0">
              <a:buNone/>
            </a:pPr>
            <a:r>
              <a:rPr lang="cs-CZ" sz="2200" dirty="0">
                <a:sym typeface="Wingdings 2"/>
              </a:rPr>
              <a:t>	</a:t>
            </a:r>
            <a:r>
              <a:rPr lang="cs-CZ" sz="2200" dirty="0" smtClean="0">
                <a:sym typeface="Wingdings 2"/>
              </a:rPr>
              <a:t>					  </a:t>
            </a:r>
            <a:r>
              <a:rPr lang="cs-CZ" sz="2200" dirty="0" err="1" smtClean="0">
                <a:sym typeface="Wingdings 2"/>
              </a:rPr>
              <a:t>Cu</a:t>
            </a:r>
            <a:r>
              <a:rPr lang="cs-CZ" sz="2200" dirty="0" smtClean="0">
                <a:sym typeface="Wingdings 2"/>
              </a:rPr>
              <a:t>&gt;=&gt;p(</a:t>
            </a:r>
            <a:r>
              <a:rPr lang="cs-CZ" sz="2200" dirty="0" err="1" smtClean="0">
                <a:sym typeface="Wingdings 2"/>
              </a:rPr>
              <a:t>Cu+Co</a:t>
            </a:r>
            <a:r>
              <a:rPr lang="cs-CZ" sz="2200" dirty="0" smtClean="0">
                <a:sym typeface="Wingdings 2"/>
              </a:rPr>
              <a:t>) 	</a:t>
            </a:r>
            <a:endParaRPr lang="cs-CZ" sz="2200" dirty="0"/>
          </a:p>
        </p:txBody>
      </p:sp>
      <p:sp>
        <p:nvSpPr>
          <p:cNvPr id="4" name="Pravá složená závorka 3"/>
          <p:cNvSpPr/>
          <p:nvPr/>
        </p:nvSpPr>
        <p:spPr>
          <a:xfrm>
            <a:off x="2987824" y="4324946"/>
            <a:ext cx="720080" cy="864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 name="TextovéPole 4"/>
          <p:cNvSpPr txBox="1"/>
          <p:nvPr/>
        </p:nvSpPr>
        <p:spPr>
          <a:xfrm>
            <a:off x="3887608" y="4572328"/>
            <a:ext cx="4295010" cy="369332"/>
          </a:xfrm>
          <a:prstGeom prst="rect">
            <a:avLst/>
          </a:prstGeom>
          <a:noFill/>
        </p:spPr>
        <p:txBody>
          <a:bodyPr wrap="square" rtlCol="0">
            <a:spAutoFit/>
          </a:bodyPr>
          <a:lstStyle/>
          <a:p>
            <a:r>
              <a:rPr lang="en-US" dirty="0" smtClean="0"/>
              <a:t>Final formula for over</a:t>
            </a:r>
            <a:r>
              <a:rPr lang="cs-CZ" dirty="0" smtClean="0"/>
              <a:t> </a:t>
            </a:r>
            <a:r>
              <a:rPr lang="en-US" dirty="0" err="1" smtClean="0"/>
              <a:t>est</a:t>
            </a:r>
            <a:r>
              <a:rPr lang="cs-CZ" dirty="0" smtClean="0"/>
              <a:t>i</a:t>
            </a:r>
            <a:r>
              <a:rPr lang="en-US" dirty="0" smtClean="0"/>
              <a:t>mating demand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019" y="1262788"/>
            <a:ext cx="1309687"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105" y="2780928"/>
            <a:ext cx="1433513" cy="79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9165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en-ZA" sz="3600" dirty="0" smtClean="0">
                <a:solidFill>
                  <a:srgbClr val="0070C0"/>
                </a:solidFill>
              </a:rPr>
              <a:t>Example</a:t>
            </a:r>
            <a:r>
              <a:rPr lang="cs-CZ" sz="3600" dirty="0" smtClean="0">
                <a:solidFill>
                  <a:srgbClr val="0070C0"/>
                </a:solidFill>
              </a:rPr>
              <a:t> 1</a:t>
            </a:r>
            <a:r>
              <a:rPr lang="en-ZA" sz="3600" dirty="0" smtClean="0">
                <a:solidFill>
                  <a:srgbClr val="0070C0"/>
                </a:solidFill>
              </a:rPr>
              <a:t> -&gt;Single Order Quantity  (hotel industry)</a:t>
            </a:r>
            <a:endParaRPr lang="en-ZA" sz="3600" dirty="0">
              <a:solidFill>
                <a:srgbClr val="0070C0"/>
              </a:solidFill>
            </a:endParaRPr>
          </a:p>
        </p:txBody>
      </p:sp>
      <p:sp>
        <p:nvSpPr>
          <p:cNvPr id="3" name="Zástupný symbol pro obsah 2"/>
          <p:cNvSpPr>
            <a:spLocks noGrp="1"/>
          </p:cNvSpPr>
          <p:nvPr>
            <p:ph idx="1"/>
          </p:nvPr>
        </p:nvSpPr>
        <p:spPr/>
        <p:txBody>
          <a:bodyPr>
            <a:normAutofit/>
          </a:bodyPr>
          <a:lstStyle/>
          <a:p>
            <a:pPr marL="0" indent="0">
              <a:buNone/>
            </a:pPr>
            <a:r>
              <a:rPr lang="en-US" sz="1600" dirty="0" smtClean="0"/>
              <a:t>Manager Simon Stein of the </a:t>
            </a:r>
            <a:r>
              <a:rPr lang="en-US" sz="1600" b="1" dirty="0" smtClean="0"/>
              <a:t>Best Western  </a:t>
            </a:r>
            <a:r>
              <a:rPr lang="en-US" sz="1600" dirty="0" smtClean="0"/>
              <a:t>in Las Vegas is tired o</a:t>
            </a:r>
            <a:r>
              <a:rPr lang="cs-CZ" sz="1600" dirty="0" smtClean="0"/>
              <a:t>f</a:t>
            </a:r>
            <a:r>
              <a:rPr lang="en-US" sz="1600" dirty="0" smtClean="0"/>
              <a:t> customers who make </a:t>
            </a:r>
            <a:endParaRPr lang="cs-CZ" sz="1600" dirty="0" smtClean="0"/>
          </a:p>
          <a:p>
            <a:pPr marL="0" indent="0">
              <a:buNone/>
            </a:pPr>
            <a:r>
              <a:rPr lang="en-US" sz="1600" dirty="0" smtClean="0"/>
              <a:t>reservation and do not show up. Rooms rent is </a:t>
            </a:r>
            <a:r>
              <a:rPr lang="en-US" sz="1600" b="1" dirty="0" smtClean="0">
                <a:solidFill>
                  <a:srgbClr val="00B050"/>
                </a:solidFill>
              </a:rPr>
              <a:t>100 </a:t>
            </a:r>
            <a:r>
              <a:rPr lang="en-US" sz="1600" dirty="0" smtClean="0"/>
              <a:t>USD a nigh and cost </a:t>
            </a:r>
            <a:r>
              <a:rPr lang="en-US" sz="1600" b="1" dirty="0" smtClean="0">
                <a:solidFill>
                  <a:srgbClr val="FF0000"/>
                </a:solidFill>
              </a:rPr>
              <a:t>25</a:t>
            </a:r>
            <a:r>
              <a:rPr lang="en-US" sz="1600" dirty="0" smtClean="0"/>
              <a:t> USD to maintain </a:t>
            </a:r>
          </a:p>
          <a:p>
            <a:pPr marL="0" indent="0">
              <a:buNone/>
            </a:pPr>
            <a:r>
              <a:rPr lang="en-US" sz="1600" dirty="0" smtClean="0"/>
              <a:t>per day. Overflow </a:t>
            </a:r>
            <a:r>
              <a:rPr lang="cs-CZ" sz="1600" dirty="0" smtClean="0"/>
              <a:t>(„</a:t>
            </a:r>
            <a:r>
              <a:rPr lang="cs-CZ" sz="1600" dirty="0" err="1" smtClean="0"/>
              <a:t>bumped</a:t>
            </a:r>
            <a:r>
              <a:rPr lang="cs-CZ" sz="1600" dirty="0" smtClean="0"/>
              <a:t>“) </a:t>
            </a:r>
            <a:r>
              <a:rPr lang="en-US" sz="1600" dirty="0" smtClean="0"/>
              <a:t>customers  can be sent to </a:t>
            </a:r>
            <a:r>
              <a:rPr lang="en-US" sz="1600" b="1" dirty="0" smtClean="0"/>
              <a:t>Motel 7</a:t>
            </a:r>
            <a:r>
              <a:rPr lang="en-US" sz="1600" dirty="0" smtClean="0"/>
              <a:t> for </a:t>
            </a:r>
            <a:r>
              <a:rPr lang="en-US" sz="1600" b="1" dirty="0" smtClean="0">
                <a:solidFill>
                  <a:srgbClr val="0070C0"/>
                </a:solidFill>
              </a:rPr>
              <a:t>70</a:t>
            </a:r>
            <a:r>
              <a:rPr lang="en-US" sz="1600" dirty="0" smtClean="0"/>
              <a:t> USD a night.</a:t>
            </a:r>
          </a:p>
          <a:p>
            <a:pPr marL="0" indent="0">
              <a:buNone/>
            </a:pPr>
            <a:r>
              <a:rPr lang="en-US" sz="1600" dirty="0" smtClean="0"/>
              <a:t>Simon´s  records of  no-show  over past six months are given below. Should Best Western start overbooking  If so, how many rooms should be overbooked?    </a:t>
            </a:r>
            <a:endParaRPr lang="en-US" sz="1600" dirty="0"/>
          </a:p>
        </p:txBody>
      </p:sp>
      <p:graphicFrame>
        <p:nvGraphicFramePr>
          <p:cNvPr id="4" name="Tabulka 3"/>
          <p:cNvGraphicFramePr>
            <a:graphicFrameLocks noGrp="1"/>
          </p:cNvGraphicFramePr>
          <p:nvPr>
            <p:extLst>
              <p:ext uri="{D42A27DB-BD31-4B8C-83A1-F6EECF244321}">
                <p14:modId xmlns:p14="http://schemas.microsoft.com/office/powerpoint/2010/main" val="3160027633"/>
              </p:ext>
            </p:extLst>
          </p:nvPr>
        </p:nvGraphicFramePr>
        <p:xfrm>
          <a:off x="611560" y="3284984"/>
          <a:ext cx="1739900" cy="952500"/>
        </p:xfrm>
        <a:graphic>
          <a:graphicData uri="http://schemas.openxmlformats.org/drawingml/2006/table">
            <a:tbl>
              <a:tblPr>
                <a:tableStyleId>{5C22544A-7EE6-4342-B048-85BDC9FD1C3A}</a:tableStyleId>
              </a:tblPr>
              <a:tblGrid>
                <a:gridCol w="812800">
                  <a:extLst>
                    <a:ext uri="{9D8B030D-6E8A-4147-A177-3AD203B41FA5}">
                      <a16:colId xmlns:a16="http://schemas.microsoft.com/office/drawing/2014/main" val="20000"/>
                    </a:ext>
                  </a:extLst>
                </a:gridCol>
                <a:gridCol w="927100">
                  <a:extLst>
                    <a:ext uri="{9D8B030D-6E8A-4147-A177-3AD203B41FA5}">
                      <a16:colId xmlns:a16="http://schemas.microsoft.com/office/drawing/2014/main" val="20001"/>
                    </a:ext>
                  </a:extLst>
                </a:gridCol>
              </a:tblGrid>
              <a:tr h="190500">
                <a:tc>
                  <a:txBody>
                    <a:bodyPr/>
                    <a:lstStyle/>
                    <a:p>
                      <a:pPr algn="ctr" fontAlgn="b"/>
                      <a:r>
                        <a:rPr lang="cs-CZ" sz="1100" u="none" strike="noStrike">
                          <a:effectLst/>
                        </a:rPr>
                        <a:t>No-Show</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Probability</a:t>
                      </a:r>
                      <a:endParaRPr lang="cs-CZ"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r>
                        <a:rPr lang="cs-CZ" sz="1100" u="none" strike="noStrike">
                          <a:effectLst/>
                        </a:rPr>
                        <a:t>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ctr" fontAlgn="b"/>
                      <a:r>
                        <a:rPr lang="cs-CZ" sz="1100" u="none" strike="noStrike">
                          <a:effectLst/>
                        </a:rPr>
                        <a:t>1</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0,25</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cs-CZ" sz="1100" u="none" strike="noStrike">
                          <a:effectLst/>
                        </a:rPr>
                        <a:t>2</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0,30</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cs-CZ" sz="1100" u="none" strike="noStrike" dirty="0">
                          <a:effectLst/>
                        </a:rPr>
                        <a:t>3</a:t>
                      </a:r>
                      <a:endParaRPr lang="cs-CZ" sz="1100" b="0" i="0" u="none" strike="noStrike" dirty="0">
                        <a:solidFill>
                          <a:srgbClr val="000000"/>
                        </a:solidFill>
                        <a:effectLst/>
                        <a:latin typeface="Calibri"/>
                      </a:endParaRPr>
                    </a:p>
                  </a:txBody>
                  <a:tcPr marL="9525" marR="9525" marT="9525" marB="0" anchor="b">
                    <a:solidFill>
                      <a:schemeClr val="tx1"/>
                    </a:solidFill>
                  </a:tcPr>
                </a:tc>
                <a:tc>
                  <a:txBody>
                    <a:bodyPr/>
                    <a:lstStyle/>
                    <a:p>
                      <a:pPr algn="ctr" fontAlgn="b"/>
                      <a:r>
                        <a:rPr lang="cs-CZ" sz="1100" u="none" strike="noStrike" dirty="0">
                          <a:effectLst/>
                        </a:rPr>
                        <a:t>0,30</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bl>
          </a:graphicData>
        </a:graphic>
      </p:graphicFrame>
      <p:sp>
        <p:nvSpPr>
          <p:cNvPr id="5" name="TextovéPole 4"/>
          <p:cNvSpPr txBox="1"/>
          <p:nvPr/>
        </p:nvSpPr>
        <p:spPr>
          <a:xfrm>
            <a:off x="2843808" y="3501008"/>
            <a:ext cx="5341334" cy="646331"/>
          </a:xfrm>
          <a:prstGeom prst="rect">
            <a:avLst/>
          </a:prstGeom>
          <a:noFill/>
        </p:spPr>
        <p:txBody>
          <a:bodyPr wrap="none" rtlCol="0">
            <a:spAutoFit/>
          </a:bodyPr>
          <a:lstStyle/>
          <a:p>
            <a:r>
              <a:rPr lang="cs-CZ" dirty="0" err="1" smtClean="0"/>
              <a:t>Solution</a:t>
            </a:r>
            <a:r>
              <a:rPr lang="cs-CZ" dirty="0" smtClean="0"/>
              <a:t> :  </a:t>
            </a:r>
            <a:r>
              <a:rPr lang="en-ZA" dirty="0" smtClean="0">
                <a:sym typeface="Wingdings 2"/>
              </a:rPr>
              <a:t>C</a:t>
            </a:r>
            <a:r>
              <a:rPr lang="cs-CZ" sz="1100" b="1" dirty="0" smtClean="0">
                <a:sym typeface="Wingdings 2"/>
              </a:rPr>
              <a:t>0</a:t>
            </a:r>
            <a:r>
              <a:rPr lang="cs-CZ" sz="1100" dirty="0" smtClean="0">
                <a:sym typeface="Wingdings 2"/>
              </a:rPr>
              <a:t> </a:t>
            </a:r>
            <a:r>
              <a:rPr lang="cs-CZ" sz="1200" dirty="0" smtClean="0">
                <a:sym typeface="Wingdings 2"/>
              </a:rPr>
              <a:t>= </a:t>
            </a:r>
            <a:r>
              <a:rPr lang="cs-CZ" sz="1200" dirty="0" smtClean="0">
                <a:solidFill>
                  <a:srgbClr val="0070C0"/>
                </a:solidFill>
                <a:sym typeface="Wingdings 2"/>
              </a:rPr>
              <a:t>70 USD</a:t>
            </a:r>
            <a:r>
              <a:rPr lang="cs-CZ" dirty="0" smtClean="0">
                <a:solidFill>
                  <a:srgbClr val="0070C0"/>
                </a:solidFill>
              </a:rPr>
              <a:t>  - </a:t>
            </a:r>
            <a:r>
              <a:rPr lang="en-US" sz="1200" dirty="0" smtClean="0">
                <a:solidFill>
                  <a:srgbClr val="0070C0"/>
                </a:solidFill>
              </a:rPr>
              <a:t>cost of overestimating  demand  </a:t>
            </a:r>
          </a:p>
          <a:p>
            <a:r>
              <a:rPr lang="cs-CZ" sz="1600" dirty="0" smtClean="0"/>
              <a:t>                     </a:t>
            </a:r>
            <a:r>
              <a:rPr lang="cs-CZ" sz="1600" dirty="0" smtClean="0"/>
              <a:t> </a:t>
            </a:r>
            <a:r>
              <a:rPr lang="cs-CZ" dirty="0" err="1" smtClean="0"/>
              <a:t>C</a:t>
            </a:r>
            <a:r>
              <a:rPr lang="cs-CZ" sz="1200" b="1" dirty="0" err="1" smtClean="0"/>
              <a:t>u</a:t>
            </a:r>
            <a:r>
              <a:rPr lang="cs-CZ" sz="1200" dirty="0" smtClean="0"/>
              <a:t> </a:t>
            </a:r>
            <a:r>
              <a:rPr lang="cs-CZ" sz="1200" dirty="0" smtClean="0"/>
              <a:t>= </a:t>
            </a:r>
            <a:r>
              <a:rPr lang="cs-CZ" sz="1200" b="1" dirty="0" smtClean="0">
                <a:solidFill>
                  <a:srgbClr val="00B050"/>
                </a:solidFill>
              </a:rPr>
              <a:t>100</a:t>
            </a:r>
            <a:r>
              <a:rPr lang="cs-CZ" sz="1200" dirty="0" smtClean="0"/>
              <a:t> USD-</a:t>
            </a:r>
            <a:r>
              <a:rPr lang="cs-CZ" sz="1200" b="1" dirty="0" smtClean="0">
                <a:solidFill>
                  <a:srgbClr val="FF0000"/>
                </a:solidFill>
              </a:rPr>
              <a:t>25</a:t>
            </a:r>
            <a:r>
              <a:rPr lang="cs-CZ" sz="1200" dirty="0" smtClean="0">
                <a:solidFill>
                  <a:srgbClr val="FF0000"/>
                </a:solidFill>
              </a:rPr>
              <a:t> </a:t>
            </a:r>
            <a:r>
              <a:rPr lang="cs-CZ" sz="1200" dirty="0" smtClean="0"/>
              <a:t>USD =75 USD -</a:t>
            </a:r>
            <a:r>
              <a:rPr lang="en-US" sz="1200" dirty="0">
                <a:solidFill>
                  <a:srgbClr val="0070C0"/>
                </a:solidFill>
              </a:rPr>
              <a:t> </a:t>
            </a:r>
            <a:r>
              <a:rPr lang="en-US" sz="1200" dirty="0" smtClean="0">
                <a:solidFill>
                  <a:srgbClr val="0070C0"/>
                </a:solidFill>
              </a:rPr>
              <a:t>cost of underestimating  demand </a:t>
            </a:r>
            <a:endParaRPr lang="en-US" sz="1200" dirty="0"/>
          </a:p>
        </p:txBody>
      </p:sp>
      <p:sp>
        <p:nvSpPr>
          <p:cNvPr id="6" name="Obdélník 5"/>
          <p:cNvSpPr/>
          <p:nvPr/>
        </p:nvSpPr>
        <p:spPr>
          <a:xfrm>
            <a:off x="2424986" y="4293096"/>
            <a:ext cx="5315366" cy="923330"/>
          </a:xfrm>
          <a:prstGeom prst="rect">
            <a:avLst/>
          </a:prstGeom>
        </p:spPr>
        <p:txBody>
          <a:bodyPr wrap="square">
            <a:spAutoFit/>
          </a:bodyPr>
          <a:lstStyle/>
          <a:p>
            <a:r>
              <a:rPr lang="cs-CZ" sz="1200" dirty="0"/>
              <a:t>	</a:t>
            </a:r>
            <a:r>
              <a:rPr lang="cs-CZ" sz="1200" dirty="0" smtClean="0"/>
              <a:t>                  </a:t>
            </a:r>
            <a:r>
              <a:rPr lang="en-ZA" sz="1200" dirty="0" smtClean="0">
                <a:sym typeface="Wingdings 2"/>
              </a:rPr>
              <a:t> </a:t>
            </a:r>
            <a:r>
              <a:rPr lang="cs-CZ" sz="1200" dirty="0" smtClean="0">
                <a:sym typeface="Wingdings 2"/>
              </a:rPr>
              <a:t> </a:t>
            </a:r>
            <a:r>
              <a:rPr lang="en-ZA" dirty="0" smtClean="0">
                <a:sym typeface="Wingdings 2"/>
              </a:rPr>
              <a:t>Cu</a:t>
            </a:r>
            <a:endParaRPr lang="cs-CZ" dirty="0"/>
          </a:p>
          <a:p>
            <a:r>
              <a:rPr lang="cs-CZ" dirty="0"/>
              <a:t>       </a:t>
            </a:r>
            <a:r>
              <a:rPr lang="en-ZA" dirty="0"/>
              <a:t>P(N&lt;X</a:t>
            </a:r>
            <a:r>
              <a:rPr lang="cs-CZ" dirty="0"/>
              <a:t>) &lt;= </a:t>
            </a:r>
            <a:r>
              <a:rPr lang="cs-CZ" dirty="0" smtClean="0"/>
              <a:t>----------   = 75/(75+70</a:t>
            </a:r>
            <a:r>
              <a:rPr lang="cs-CZ" smtClean="0"/>
              <a:t>)=75/145 </a:t>
            </a:r>
            <a:r>
              <a:rPr lang="cs-CZ" smtClean="0">
                <a:sym typeface="Wingdings 2"/>
              </a:rPr>
              <a:t> </a:t>
            </a:r>
            <a:r>
              <a:rPr lang="cs-CZ" dirty="0" smtClean="0">
                <a:sym typeface="Wingdings 2"/>
              </a:rPr>
              <a:t>= </a:t>
            </a:r>
            <a:r>
              <a:rPr lang="cs-CZ" b="1" dirty="0" smtClean="0">
                <a:sym typeface="Wingdings 2"/>
              </a:rPr>
              <a:t>0,517</a:t>
            </a:r>
            <a:r>
              <a:rPr lang="cs-CZ" dirty="0">
                <a:sym typeface="Wingdings 2"/>
              </a:rPr>
              <a:t>	          </a:t>
            </a:r>
            <a:r>
              <a:rPr lang="en-ZA" dirty="0" smtClean="0">
                <a:sym typeface="Wingdings 2"/>
              </a:rPr>
              <a:t>Cu</a:t>
            </a:r>
            <a:r>
              <a:rPr lang="cs-CZ" dirty="0" smtClean="0">
                <a:sym typeface="Wingdings 2"/>
              </a:rPr>
              <a:t> </a:t>
            </a:r>
            <a:r>
              <a:rPr lang="cs-CZ" dirty="0">
                <a:sym typeface="Wingdings 2"/>
              </a:rPr>
              <a:t>+ </a:t>
            </a:r>
            <a:r>
              <a:rPr lang="en-ZA" dirty="0"/>
              <a:t>C</a:t>
            </a:r>
            <a:r>
              <a:rPr lang="en-ZA" sz="1200" dirty="0"/>
              <a:t>0</a:t>
            </a:r>
            <a:r>
              <a:rPr lang="cs-CZ" sz="1200" dirty="0"/>
              <a:t> </a:t>
            </a:r>
            <a:endParaRPr lang="cs-CZ" dirty="0"/>
          </a:p>
        </p:txBody>
      </p:sp>
      <p:graphicFrame>
        <p:nvGraphicFramePr>
          <p:cNvPr id="7" name="Tabulka 6"/>
          <p:cNvGraphicFramePr>
            <a:graphicFrameLocks noGrp="1"/>
          </p:cNvGraphicFramePr>
          <p:nvPr>
            <p:extLst>
              <p:ext uri="{D42A27DB-BD31-4B8C-83A1-F6EECF244321}">
                <p14:modId xmlns:p14="http://schemas.microsoft.com/office/powerpoint/2010/main" val="1802843047"/>
              </p:ext>
            </p:extLst>
          </p:nvPr>
        </p:nvGraphicFramePr>
        <p:xfrm>
          <a:off x="611560" y="5373216"/>
          <a:ext cx="2489199" cy="957064"/>
        </p:xfrm>
        <a:graphic>
          <a:graphicData uri="http://schemas.openxmlformats.org/drawingml/2006/table">
            <a:tbl>
              <a:tblPr>
                <a:tableStyleId>{5C22544A-7EE6-4342-B048-85BDC9FD1C3A}</a:tableStyleId>
              </a:tblPr>
              <a:tblGrid>
                <a:gridCol w="608823">
                  <a:extLst>
                    <a:ext uri="{9D8B030D-6E8A-4147-A177-3AD203B41FA5}">
                      <a16:colId xmlns:a16="http://schemas.microsoft.com/office/drawing/2014/main" val="20000"/>
                    </a:ext>
                  </a:extLst>
                </a:gridCol>
                <a:gridCol w="1055928">
                  <a:extLst>
                    <a:ext uri="{9D8B030D-6E8A-4147-A177-3AD203B41FA5}">
                      <a16:colId xmlns:a16="http://schemas.microsoft.com/office/drawing/2014/main" val="20001"/>
                    </a:ext>
                  </a:extLst>
                </a:gridCol>
                <a:gridCol w="824448">
                  <a:extLst>
                    <a:ext uri="{9D8B030D-6E8A-4147-A177-3AD203B41FA5}">
                      <a16:colId xmlns:a16="http://schemas.microsoft.com/office/drawing/2014/main" val="20002"/>
                    </a:ext>
                  </a:extLst>
                </a:gridCol>
              </a:tblGrid>
              <a:tr h="190500">
                <a:tc>
                  <a:txBody>
                    <a:bodyPr/>
                    <a:lstStyle/>
                    <a:p>
                      <a:pPr algn="ctr" fontAlgn="b"/>
                      <a:r>
                        <a:rPr lang="cs-CZ" sz="1100" u="none" strike="noStrike" dirty="0">
                          <a:effectLst/>
                        </a:rPr>
                        <a:t>No-Show</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Probability</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P(N&lt;X)</a:t>
                      </a:r>
                      <a:endParaRPr lang="cs-CZ"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r>
                        <a:rPr lang="cs-CZ" sz="1100" u="none" strike="noStrike">
                          <a:effectLst/>
                        </a:rPr>
                        <a:t>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0,00</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5064">
                <a:tc>
                  <a:txBody>
                    <a:bodyPr/>
                    <a:lstStyle/>
                    <a:p>
                      <a:pPr algn="ctr" fontAlgn="b"/>
                      <a:r>
                        <a:rPr lang="cs-CZ" sz="1100" u="none" strike="noStrike">
                          <a:effectLst/>
                        </a:rPr>
                        <a:t>1</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cs-CZ" sz="1100" u="none" strike="noStrike" dirty="0">
                          <a:solidFill>
                            <a:srgbClr val="FF0000"/>
                          </a:solidFill>
                          <a:effectLst/>
                        </a:rPr>
                        <a:t>2</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0,30</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0,40</a:t>
                      </a:r>
                      <a:endParaRPr lang="cs-CZ" sz="1100" b="0" i="0" u="none" strike="noStrike" dirty="0">
                        <a:solidFill>
                          <a:srgbClr val="FF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cs-CZ" sz="1100" u="none" strike="noStrike">
                          <a:effectLst/>
                        </a:rPr>
                        <a:t>3</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0,70</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bl>
          </a:graphicData>
        </a:graphic>
      </p:graphicFrame>
      <p:sp>
        <p:nvSpPr>
          <p:cNvPr id="8" name="Pravá složená závorka 7"/>
          <p:cNvSpPr/>
          <p:nvPr/>
        </p:nvSpPr>
        <p:spPr>
          <a:xfrm>
            <a:off x="3347864" y="5373216"/>
            <a:ext cx="288032"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3779912" y="5373216"/>
            <a:ext cx="4481227" cy="830997"/>
          </a:xfrm>
          <a:prstGeom prst="rect">
            <a:avLst/>
          </a:prstGeom>
          <a:noFill/>
        </p:spPr>
        <p:txBody>
          <a:bodyPr wrap="none" rtlCol="0">
            <a:spAutoFit/>
          </a:bodyPr>
          <a:lstStyle/>
          <a:p>
            <a:r>
              <a:rPr lang="en-GB" sz="1200" dirty="0" smtClean="0"/>
              <a:t>Probabilities  are cumulating and choice in 0,40-&gt;0,517</a:t>
            </a:r>
          </a:p>
          <a:p>
            <a:r>
              <a:rPr lang="en-GB" sz="1200" dirty="0" smtClean="0"/>
              <a:t>Optimal probability of no-show falls between  </a:t>
            </a:r>
          </a:p>
          <a:p>
            <a:r>
              <a:rPr lang="en-GB" sz="1200" dirty="0" smtClean="0"/>
              <a:t>0,40 and 0,70. So if we take less of equal to  0,517,</a:t>
            </a:r>
          </a:p>
          <a:p>
            <a:r>
              <a:rPr lang="en-GB" sz="1200" dirty="0" smtClean="0"/>
              <a:t>so next lower value is 0,40. </a:t>
            </a:r>
            <a:r>
              <a:rPr lang="en-GB" sz="1200" b="1" dirty="0" smtClean="0">
                <a:solidFill>
                  <a:srgbClr val="FF0000"/>
                </a:solidFill>
              </a:rPr>
              <a:t>So two rooms have to be overbooked</a:t>
            </a:r>
            <a:r>
              <a:rPr lang="cs-CZ" sz="1200" b="1" dirty="0" smtClean="0">
                <a:solidFill>
                  <a:srgbClr val="FF0000"/>
                </a:solidFill>
              </a:rPr>
              <a:t> !!!</a:t>
            </a:r>
            <a:endParaRPr lang="en-GB" sz="1200" b="1" dirty="0">
              <a:solidFill>
                <a:srgbClr val="FF0000"/>
              </a:solidFill>
            </a:endParaRPr>
          </a:p>
        </p:txBody>
      </p:sp>
      <p:sp>
        <p:nvSpPr>
          <p:cNvPr id="10" name="TextovéPole 9"/>
          <p:cNvSpPr txBox="1"/>
          <p:nvPr/>
        </p:nvSpPr>
        <p:spPr>
          <a:xfrm>
            <a:off x="1527306" y="6412686"/>
            <a:ext cx="2385589" cy="261610"/>
          </a:xfrm>
          <a:prstGeom prst="rect">
            <a:avLst/>
          </a:prstGeom>
          <a:noFill/>
        </p:spPr>
        <p:txBody>
          <a:bodyPr wrap="none" rtlCol="0">
            <a:spAutoFit/>
          </a:bodyPr>
          <a:lstStyle/>
          <a:p>
            <a:r>
              <a:rPr lang="cs-CZ" sz="1100" dirty="0" smtClean="0"/>
              <a:t>0,15+0,25=0,40  and 0,40+0,30=0,70…</a:t>
            </a:r>
            <a:endParaRPr lang="cs-CZ" sz="1100" dirty="0"/>
          </a:p>
        </p:txBody>
      </p:sp>
    </p:spTree>
    <p:extLst>
      <p:ext uri="{BB962C8B-B14F-4D97-AF65-F5344CB8AC3E}">
        <p14:creationId xmlns:p14="http://schemas.microsoft.com/office/powerpoint/2010/main" val="2115643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en-ZA" sz="3600" dirty="0" smtClean="0">
                <a:solidFill>
                  <a:srgbClr val="0070C0"/>
                </a:solidFill>
              </a:rPr>
              <a:t>Example</a:t>
            </a:r>
            <a:r>
              <a:rPr lang="cs-CZ" sz="3600" dirty="0" smtClean="0">
                <a:solidFill>
                  <a:srgbClr val="0070C0"/>
                </a:solidFill>
              </a:rPr>
              <a:t> 2</a:t>
            </a:r>
            <a:r>
              <a:rPr lang="en-ZA" sz="3600" dirty="0" smtClean="0">
                <a:solidFill>
                  <a:srgbClr val="0070C0"/>
                </a:solidFill>
              </a:rPr>
              <a:t> </a:t>
            </a:r>
            <a:r>
              <a:rPr lang="en-ZA" sz="3600" dirty="0">
                <a:solidFill>
                  <a:srgbClr val="0070C0"/>
                </a:solidFill>
              </a:rPr>
              <a:t>-&gt;Single Order Quantity  </a:t>
            </a:r>
            <a:r>
              <a:rPr lang="en-ZA" sz="3600" dirty="0" smtClean="0">
                <a:solidFill>
                  <a:srgbClr val="0070C0"/>
                </a:solidFill>
              </a:rPr>
              <a:t>(</a:t>
            </a:r>
            <a:r>
              <a:rPr lang="cs-CZ" sz="3600" dirty="0" smtClean="0">
                <a:solidFill>
                  <a:srgbClr val="0070C0"/>
                </a:solidFill>
              </a:rPr>
              <a:t> Airlines )</a:t>
            </a:r>
            <a:endParaRPr lang="cs-CZ" sz="3600" dirty="0">
              <a:solidFill>
                <a:srgbClr val="0070C0"/>
              </a:solidFill>
            </a:endParaRPr>
          </a:p>
        </p:txBody>
      </p:sp>
      <p:sp>
        <p:nvSpPr>
          <p:cNvPr id="3" name="Zástupný symbol pro obsah 2"/>
          <p:cNvSpPr>
            <a:spLocks noGrp="1"/>
          </p:cNvSpPr>
          <p:nvPr>
            <p:ph idx="1"/>
          </p:nvPr>
        </p:nvSpPr>
        <p:spPr>
          <a:xfrm>
            <a:off x="457200" y="1600200"/>
            <a:ext cx="8442084" cy="4525963"/>
          </a:xfrm>
        </p:spPr>
        <p:txBody>
          <a:bodyPr>
            <a:normAutofit/>
          </a:bodyPr>
          <a:lstStyle/>
          <a:p>
            <a:r>
              <a:rPr lang="en-ZA" sz="1800" b="1" dirty="0" err="1" smtClean="0"/>
              <a:t>FlyUS</a:t>
            </a:r>
            <a:r>
              <a:rPr lang="en-ZA" sz="1800" dirty="0" smtClean="0"/>
              <a:t> Airlines is unhappy with the number of empty seats (same with hotel rooms)  on its NY-Miami flights. To remedy the problem, the airline is offering a special discounted rat</a:t>
            </a:r>
            <a:r>
              <a:rPr lang="cs-CZ" sz="1800" dirty="0" smtClean="0"/>
              <a:t>e</a:t>
            </a:r>
            <a:r>
              <a:rPr lang="en-ZA" sz="1800" dirty="0" smtClean="0"/>
              <a:t> of </a:t>
            </a:r>
            <a:r>
              <a:rPr lang="en-ZA" sz="1800" b="1" dirty="0" smtClean="0"/>
              <a:t>89 </a:t>
            </a:r>
            <a:r>
              <a:rPr lang="en-ZA" sz="1800" dirty="0" smtClean="0"/>
              <a:t>USD instead of </a:t>
            </a:r>
            <a:r>
              <a:rPr lang="cs-CZ" sz="1800" dirty="0" smtClean="0"/>
              <a:t>standard</a:t>
            </a:r>
            <a:r>
              <a:rPr lang="en-ZA" sz="1800" dirty="0" smtClean="0"/>
              <a:t> fare </a:t>
            </a:r>
            <a:r>
              <a:rPr lang="en-ZA" sz="1800" b="1" dirty="0" smtClean="0"/>
              <a:t>169</a:t>
            </a:r>
            <a:r>
              <a:rPr lang="en-ZA" sz="1800" dirty="0" smtClean="0"/>
              <a:t> USD, but only for 7-day</a:t>
            </a:r>
            <a:r>
              <a:rPr lang="cs-CZ" sz="1800" dirty="0" smtClean="0"/>
              <a:t>s</a:t>
            </a:r>
            <a:r>
              <a:rPr lang="en-ZA" sz="1800" dirty="0" smtClean="0"/>
              <a:t> advance purchases and for </a:t>
            </a:r>
            <a:r>
              <a:rPr lang="cs-CZ" sz="1800" dirty="0" smtClean="0"/>
              <a:t>a </a:t>
            </a:r>
            <a:r>
              <a:rPr lang="en-ZA" sz="1800" dirty="0" smtClean="0"/>
              <a:t>limited number of seats per flight. The aircraft flown from </a:t>
            </a:r>
            <a:r>
              <a:rPr lang="en-ZA" sz="1800" b="1" dirty="0" smtClean="0"/>
              <a:t>NY</a:t>
            </a:r>
            <a:r>
              <a:rPr lang="en-ZA" sz="1800" dirty="0" smtClean="0"/>
              <a:t> to </a:t>
            </a:r>
            <a:r>
              <a:rPr lang="en-ZA" sz="1800" b="1" dirty="0" smtClean="0"/>
              <a:t>Miami </a:t>
            </a:r>
            <a:r>
              <a:rPr lang="en-ZA" sz="1800" dirty="0" smtClean="0"/>
              <a:t>holds max </a:t>
            </a:r>
            <a:r>
              <a:rPr lang="en-ZA" sz="1800" b="1" dirty="0" smtClean="0">
                <a:solidFill>
                  <a:srgbClr val="FF0000"/>
                </a:solidFill>
              </a:rPr>
              <a:t>100 </a:t>
            </a:r>
            <a:r>
              <a:rPr lang="en-ZA" sz="1800" dirty="0" smtClean="0"/>
              <a:t>passengers. Last month´s distribution of full-fare  passengers is shown below. How many seats </a:t>
            </a:r>
            <a:r>
              <a:rPr lang="en-ZA" sz="1800" b="1" dirty="0" err="1" smtClean="0"/>
              <a:t>FlyUS</a:t>
            </a:r>
            <a:r>
              <a:rPr lang="en-ZA" sz="1800" dirty="0" smtClean="0"/>
              <a:t>  reserve for full–fare passengers ? </a:t>
            </a:r>
            <a:endParaRPr lang="cs-CZ" sz="1800" dirty="0" smtClean="0"/>
          </a:p>
          <a:p>
            <a:endParaRPr lang="cs-CZ" sz="1800" dirty="0"/>
          </a:p>
          <a:p>
            <a:endParaRPr lang="en-ZA" sz="1800" dirty="0"/>
          </a:p>
        </p:txBody>
      </p:sp>
      <p:graphicFrame>
        <p:nvGraphicFramePr>
          <p:cNvPr id="4" name="Tabulka 3"/>
          <p:cNvGraphicFramePr>
            <a:graphicFrameLocks noGrp="1"/>
          </p:cNvGraphicFramePr>
          <p:nvPr>
            <p:extLst>
              <p:ext uri="{D42A27DB-BD31-4B8C-83A1-F6EECF244321}">
                <p14:modId xmlns:p14="http://schemas.microsoft.com/office/powerpoint/2010/main" val="4189928967"/>
              </p:ext>
            </p:extLst>
          </p:nvPr>
        </p:nvGraphicFramePr>
        <p:xfrm>
          <a:off x="755576" y="3789040"/>
          <a:ext cx="3848100" cy="2181225"/>
        </p:xfrm>
        <a:graphic>
          <a:graphicData uri="http://schemas.openxmlformats.org/drawingml/2006/table">
            <a:tbl>
              <a:tblPr>
                <a:tableStyleId>{5C22544A-7EE6-4342-B048-85BDC9FD1C3A}</a:tableStyleId>
              </a:tblPr>
              <a:tblGrid>
                <a:gridCol w="608596">
                  <a:extLst>
                    <a:ext uri="{9D8B030D-6E8A-4147-A177-3AD203B41FA5}">
                      <a16:colId xmlns:a16="http://schemas.microsoft.com/office/drawing/2014/main" val="20000"/>
                    </a:ext>
                  </a:extLst>
                </a:gridCol>
                <a:gridCol w="608596">
                  <a:extLst>
                    <a:ext uri="{9D8B030D-6E8A-4147-A177-3AD203B41FA5}">
                      <a16:colId xmlns:a16="http://schemas.microsoft.com/office/drawing/2014/main" val="20001"/>
                    </a:ext>
                  </a:extLst>
                </a:gridCol>
                <a:gridCol w="751235">
                  <a:extLst>
                    <a:ext uri="{9D8B030D-6E8A-4147-A177-3AD203B41FA5}">
                      <a16:colId xmlns:a16="http://schemas.microsoft.com/office/drawing/2014/main" val="20002"/>
                    </a:ext>
                  </a:extLst>
                </a:gridCol>
                <a:gridCol w="1055533">
                  <a:extLst>
                    <a:ext uri="{9D8B030D-6E8A-4147-A177-3AD203B41FA5}">
                      <a16:colId xmlns:a16="http://schemas.microsoft.com/office/drawing/2014/main" val="20003"/>
                    </a:ext>
                  </a:extLst>
                </a:gridCol>
                <a:gridCol w="824140">
                  <a:extLst>
                    <a:ext uri="{9D8B030D-6E8A-4147-A177-3AD203B41FA5}">
                      <a16:colId xmlns:a16="http://schemas.microsoft.com/office/drawing/2014/main" val="20004"/>
                    </a:ext>
                  </a:extLst>
                </a:gridCol>
              </a:tblGrid>
              <a:tr h="190500">
                <a:tc gridSpan="2">
                  <a:txBody>
                    <a:bodyPr/>
                    <a:lstStyle/>
                    <a:p>
                      <a:pPr algn="l" fontAlgn="b"/>
                      <a:r>
                        <a:rPr lang="cs-CZ" sz="1100" u="none" strike="noStrike" dirty="0" err="1">
                          <a:effectLst/>
                        </a:rPr>
                        <a:t>Aircraft</a:t>
                      </a:r>
                      <a:r>
                        <a:rPr lang="cs-CZ" sz="1100" u="none" strike="noStrike" dirty="0">
                          <a:effectLst/>
                        </a:rPr>
                        <a:t> </a:t>
                      </a:r>
                      <a:r>
                        <a:rPr lang="cs-CZ" sz="1100" u="none" strike="noStrike" dirty="0" err="1">
                          <a:effectLst/>
                        </a:rPr>
                        <a:t>capacity</a:t>
                      </a:r>
                      <a:endParaRPr lang="cs-CZ" sz="1100" b="0" i="0" u="none" strike="noStrike" dirty="0">
                        <a:solidFill>
                          <a:srgbClr val="000000"/>
                        </a:solidFill>
                        <a:effectLst/>
                        <a:latin typeface="Calibri"/>
                      </a:endParaRPr>
                    </a:p>
                  </a:txBody>
                  <a:tcPr marL="9525" marR="9525" marT="9525" marB="0" anchor="b"/>
                </a:tc>
                <a:tc hMerge="1">
                  <a:txBody>
                    <a:bodyPr/>
                    <a:lstStyle/>
                    <a:p>
                      <a:endParaRPr lang="cs-CZ"/>
                    </a:p>
                  </a:txBody>
                  <a:tcPr/>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b="1" u="none" strike="noStrike" dirty="0">
                          <a:solidFill>
                            <a:srgbClr val="FF0000"/>
                          </a:solidFill>
                          <a:effectLst/>
                        </a:rPr>
                        <a:t>100</a:t>
                      </a:r>
                      <a:endParaRPr lang="cs-CZ" sz="1100" b="1" i="0" u="none" strike="noStrike" dirty="0">
                        <a:solidFill>
                          <a:srgbClr val="FF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466725">
                <a:tc>
                  <a:txBody>
                    <a:bodyPr/>
                    <a:lstStyle/>
                    <a:p>
                      <a:pPr algn="ctr" fontAlgn="b"/>
                      <a:r>
                        <a:rPr lang="cs-CZ" sz="1100" u="none" strike="noStrike">
                          <a:effectLst/>
                        </a:rPr>
                        <a:t>Full fare</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No-Show</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Frequency</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Probability</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P(N&lt;X)</a:t>
                      </a:r>
                      <a:endParaRPr lang="cs-CZ"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cs-CZ" sz="1100" u="none" strike="noStrike">
                          <a:effectLst/>
                        </a:rPr>
                        <a:t>50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50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15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0,00</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cs-CZ" sz="1100" u="none" strike="noStrike">
                          <a:effectLst/>
                        </a:rPr>
                        <a:t>55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45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ctr" fontAlgn="b"/>
                      <a:r>
                        <a:rPr lang="cs-CZ" sz="1100" b="1" u="none" strike="noStrike" dirty="0">
                          <a:solidFill>
                            <a:srgbClr val="FF0000"/>
                          </a:solidFill>
                          <a:effectLst/>
                        </a:rPr>
                        <a:t>60</a:t>
                      </a:r>
                      <a:endParaRPr lang="cs-CZ" sz="1100" b="1"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40</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35</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0,35</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0,35</a:t>
                      </a:r>
                      <a:endParaRPr lang="cs-CZ" sz="1100" b="0" i="0" u="none" strike="noStrike" dirty="0">
                        <a:solidFill>
                          <a:srgbClr val="FF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ctr" fontAlgn="b"/>
                      <a:r>
                        <a:rPr lang="cs-CZ" sz="1100" u="none" strike="noStrike">
                          <a:effectLst/>
                        </a:rPr>
                        <a:t>65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0,55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90500">
                <a:tc>
                  <a:txBody>
                    <a:bodyPr/>
                    <a:lstStyle/>
                    <a:p>
                      <a:pPr algn="ctr" fontAlgn="b"/>
                      <a:r>
                        <a:rPr lang="cs-CZ" sz="1100" u="none" strike="noStrike">
                          <a:effectLst/>
                        </a:rPr>
                        <a:t>70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10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0,65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90500">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90500">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bl>
          </a:graphicData>
        </a:graphic>
      </p:graphicFrame>
      <p:sp>
        <p:nvSpPr>
          <p:cNvPr id="5" name="TextovéPole 4"/>
          <p:cNvSpPr txBox="1"/>
          <p:nvPr/>
        </p:nvSpPr>
        <p:spPr>
          <a:xfrm>
            <a:off x="5220072" y="4077072"/>
            <a:ext cx="3679212" cy="646331"/>
          </a:xfrm>
          <a:prstGeom prst="rect">
            <a:avLst/>
          </a:prstGeom>
          <a:noFill/>
        </p:spPr>
        <p:txBody>
          <a:bodyPr wrap="none" rtlCol="0">
            <a:spAutoFit/>
          </a:bodyPr>
          <a:lstStyle/>
          <a:p>
            <a:r>
              <a:rPr lang="cs-CZ" dirty="0" err="1" smtClean="0"/>
              <a:t>Cu</a:t>
            </a:r>
            <a:r>
              <a:rPr lang="cs-CZ" dirty="0" smtClean="0"/>
              <a:t> = 169-89=80,Co =89</a:t>
            </a:r>
          </a:p>
          <a:p>
            <a:r>
              <a:rPr lang="en-ZA" dirty="0" smtClean="0"/>
              <a:t>P(N&lt;X</a:t>
            </a:r>
            <a:r>
              <a:rPr lang="cs-CZ" dirty="0"/>
              <a:t>) </a:t>
            </a:r>
            <a:r>
              <a:rPr lang="cs-CZ" dirty="0" smtClean="0"/>
              <a:t>&lt;=</a:t>
            </a:r>
            <a:r>
              <a:rPr lang="cs-CZ" dirty="0" err="1" smtClean="0"/>
              <a:t>Cu</a:t>
            </a:r>
            <a:r>
              <a:rPr lang="cs-CZ" dirty="0" smtClean="0"/>
              <a:t>/(</a:t>
            </a:r>
            <a:r>
              <a:rPr lang="cs-CZ" dirty="0" err="1" smtClean="0"/>
              <a:t>Cu+Co</a:t>
            </a:r>
            <a:r>
              <a:rPr lang="cs-CZ" dirty="0" smtClean="0"/>
              <a:t>)=80/169=0,473 </a:t>
            </a:r>
            <a:endParaRPr lang="cs-CZ" dirty="0"/>
          </a:p>
        </p:txBody>
      </p:sp>
      <p:sp>
        <p:nvSpPr>
          <p:cNvPr id="6" name="TextovéPole 5"/>
          <p:cNvSpPr txBox="1"/>
          <p:nvPr/>
        </p:nvSpPr>
        <p:spPr>
          <a:xfrm>
            <a:off x="5076056" y="4978042"/>
            <a:ext cx="3729611" cy="646331"/>
          </a:xfrm>
          <a:prstGeom prst="rect">
            <a:avLst/>
          </a:prstGeom>
          <a:noFill/>
        </p:spPr>
        <p:txBody>
          <a:bodyPr wrap="none" rtlCol="0">
            <a:spAutoFit/>
          </a:bodyPr>
          <a:lstStyle/>
          <a:p>
            <a:r>
              <a:rPr lang="en-ZA" b="1" dirty="0" smtClean="0">
                <a:solidFill>
                  <a:srgbClr val="FF0000"/>
                </a:solidFill>
              </a:rPr>
              <a:t>So 60 full-fare passengers have to be</a:t>
            </a:r>
          </a:p>
          <a:p>
            <a:r>
              <a:rPr lang="en-ZA" b="1" dirty="0" smtClean="0">
                <a:solidFill>
                  <a:srgbClr val="FF0000"/>
                </a:solidFill>
              </a:rPr>
              <a:t>reserved  </a:t>
            </a:r>
            <a:endParaRPr lang="en-ZA" b="1" dirty="0">
              <a:solidFill>
                <a:srgbClr val="FF0000"/>
              </a:solidFill>
            </a:endParaRPr>
          </a:p>
        </p:txBody>
      </p:sp>
      <p:sp>
        <p:nvSpPr>
          <p:cNvPr id="7" name="TextovéPole 6"/>
          <p:cNvSpPr txBox="1"/>
          <p:nvPr/>
        </p:nvSpPr>
        <p:spPr>
          <a:xfrm>
            <a:off x="755576" y="6026804"/>
            <a:ext cx="2937022" cy="276999"/>
          </a:xfrm>
          <a:prstGeom prst="rect">
            <a:avLst/>
          </a:prstGeom>
          <a:noFill/>
        </p:spPr>
        <p:txBody>
          <a:bodyPr wrap="none" rtlCol="0">
            <a:spAutoFit/>
          </a:bodyPr>
          <a:lstStyle/>
          <a:p>
            <a:r>
              <a:rPr lang="cs-CZ" sz="1200" dirty="0" smtClean="0"/>
              <a:t>100= 50+50 </a:t>
            </a:r>
            <a:r>
              <a:rPr lang="cs-CZ" sz="1200" dirty="0" smtClean="0"/>
              <a:t>= </a:t>
            </a:r>
            <a:r>
              <a:rPr lang="cs-CZ" sz="1200" dirty="0" smtClean="0"/>
              <a:t>55+45=60+40=65+35=70+30  </a:t>
            </a:r>
            <a:endParaRPr lang="cs-CZ" sz="1200" dirty="0"/>
          </a:p>
        </p:txBody>
      </p:sp>
    </p:spTree>
    <p:extLst>
      <p:ext uri="{BB962C8B-B14F-4D97-AF65-F5344CB8AC3E}">
        <p14:creationId xmlns:p14="http://schemas.microsoft.com/office/powerpoint/2010/main" val="1222393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Nadpis 3"/>
          <p:cNvSpPr>
            <a:spLocks noGrp="1"/>
          </p:cNvSpPr>
          <p:nvPr>
            <p:ph type="title"/>
          </p:nvPr>
        </p:nvSpPr>
        <p:spPr>
          <a:xfrm>
            <a:off x="1979712" y="4509120"/>
            <a:ext cx="5486400" cy="566738"/>
          </a:xfrm>
        </p:spPr>
        <p:txBody>
          <a:bodyPr/>
          <a:lstStyle/>
          <a:p>
            <a:pPr algn="ctr"/>
            <a:r>
              <a:rPr lang="en-ZA" dirty="0" smtClean="0"/>
              <a:t>Thanks for your attention</a:t>
            </a:r>
            <a:endParaRPr lang="en-ZA" dirty="0"/>
          </a:p>
        </p:txBody>
      </p:sp>
      <p:pic>
        <p:nvPicPr>
          <p:cNvPr id="7" name="Zástupný symbol pro obrázek 6"/>
          <p:cNvPicPr>
            <a:picLocks noGrp="1" noChangeAspect="1"/>
          </p:cNvPicPr>
          <p:nvPr>
            <p:ph type="pic" idx="1"/>
          </p:nvPr>
        </p:nvPicPr>
        <p:blipFill>
          <a:blip r:embed="rId2">
            <a:extLst>
              <a:ext uri="{28A0092B-C50C-407E-A947-70E740481C1C}">
                <a14:useLocalDpi xmlns:a14="http://schemas.microsoft.com/office/drawing/2010/main" val="0"/>
              </a:ext>
            </a:extLst>
          </a:blip>
          <a:srcRect t="8725" b="8725"/>
          <a:stretch>
            <a:fillRect/>
          </a:stretch>
        </p:blipFill>
        <p:spPr>
          <a:xfrm>
            <a:off x="3347864" y="2348880"/>
            <a:ext cx="2562672" cy="1922004"/>
          </a:xfrm>
        </p:spPr>
      </p:pic>
    </p:spTree>
    <p:extLst>
      <p:ext uri="{BB962C8B-B14F-4D97-AF65-F5344CB8AC3E}">
        <p14:creationId xmlns:p14="http://schemas.microsoft.com/office/powerpoint/2010/main" val="2491553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smtClean="0">
                <a:solidFill>
                  <a:srgbClr val="0070C0"/>
                </a:solidFill>
              </a:rPr>
              <a:t>Some OM methods  </a:t>
            </a:r>
            <a:endParaRPr lang="en-ZA" sz="3600" dirty="0">
              <a:solidFill>
                <a:srgbClr val="0070C0"/>
              </a:solidFill>
            </a:endParaRPr>
          </a:p>
        </p:txBody>
      </p:sp>
      <p:sp>
        <p:nvSpPr>
          <p:cNvPr id="3" name="Zástupný symbol pro obsah 2"/>
          <p:cNvSpPr>
            <a:spLocks noGrp="1"/>
          </p:cNvSpPr>
          <p:nvPr>
            <p:ph idx="1"/>
          </p:nvPr>
        </p:nvSpPr>
        <p:spPr/>
        <p:txBody>
          <a:bodyPr>
            <a:normAutofit lnSpcReduction="10000"/>
          </a:bodyPr>
          <a:lstStyle/>
          <a:p>
            <a:r>
              <a:rPr lang="en-ZA" sz="2100" dirty="0" smtClean="0"/>
              <a:t>Theory of Constraints</a:t>
            </a:r>
          </a:p>
          <a:p>
            <a:r>
              <a:rPr lang="en-ZA" sz="2100" dirty="0" smtClean="0"/>
              <a:t>Balanced Scorecard </a:t>
            </a:r>
          </a:p>
          <a:p>
            <a:r>
              <a:rPr lang="en-ZA" sz="2100" dirty="0" smtClean="0"/>
              <a:t>Project Management methods (</a:t>
            </a:r>
            <a:r>
              <a:rPr lang="en-ZA" sz="2100" b="1" dirty="0" smtClean="0"/>
              <a:t>Critical Chain</a:t>
            </a:r>
            <a:r>
              <a:rPr lang="en-ZA" sz="2100" dirty="0" smtClean="0"/>
              <a:t>, SCRUM,…)</a:t>
            </a:r>
          </a:p>
          <a:p>
            <a:r>
              <a:rPr lang="en-ZA" sz="2100" dirty="0" smtClean="0"/>
              <a:t>Material Requirement Planning and </a:t>
            </a:r>
            <a:r>
              <a:rPr lang="en-ZA" sz="2100" dirty="0" smtClean="0"/>
              <a:t>Just-in-Time</a:t>
            </a:r>
            <a:r>
              <a:rPr lang="cs-CZ" sz="2100" dirty="0" smtClean="0"/>
              <a:t> – part </a:t>
            </a:r>
            <a:r>
              <a:rPr lang="cs-CZ" sz="2100" dirty="0" err="1" smtClean="0"/>
              <a:t>of</a:t>
            </a:r>
            <a:r>
              <a:rPr lang="cs-CZ" sz="2100" dirty="0" smtClean="0"/>
              <a:t> MS Dynamics</a:t>
            </a:r>
            <a:r>
              <a:rPr lang="en-ZA" sz="2100" dirty="0" smtClean="0"/>
              <a:t> </a:t>
            </a:r>
            <a:r>
              <a:rPr lang="cs-CZ" sz="2100" dirty="0" smtClean="0"/>
              <a:t>NAV</a:t>
            </a:r>
            <a:endParaRPr lang="cs-CZ" sz="2100" dirty="0" smtClean="0"/>
          </a:p>
          <a:p>
            <a:r>
              <a:rPr lang="cs-CZ" sz="2100" dirty="0" smtClean="0"/>
              <a:t>CONWIP </a:t>
            </a:r>
            <a:r>
              <a:rPr lang="cs-CZ" sz="2100" dirty="0">
                <a:solidFill>
                  <a:srgbClr val="FF0000"/>
                </a:solidFill>
              </a:rPr>
              <a:t>(</a:t>
            </a:r>
            <a:r>
              <a:rPr lang="cs-CZ" sz="2100" dirty="0" err="1">
                <a:solidFill>
                  <a:srgbClr val="FF0000"/>
                </a:solidFill>
              </a:rPr>
              <a:t>will</a:t>
            </a:r>
            <a:r>
              <a:rPr lang="cs-CZ" sz="2100" dirty="0">
                <a:solidFill>
                  <a:srgbClr val="FF0000"/>
                </a:solidFill>
              </a:rPr>
              <a:t> </a:t>
            </a:r>
            <a:r>
              <a:rPr lang="cs-CZ" sz="2100" dirty="0" err="1">
                <a:solidFill>
                  <a:srgbClr val="FF0000"/>
                </a:solidFill>
              </a:rPr>
              <a:t>be</a:t>
            </a:r>
            <a:r>
              <a:rPr lang="cs-CZ" sz="2100" dirty="0">
                <a:solidFill>
                  <a:srgbClr val="FF0000"/>
                </a:solidFill>
              </a:rPr>
              <a:t> </a:t>
            </a:r>
            <a:r>
              <a:rPr lang="cs-CZ" sz="2100" dirty="0" err="1">
                <a:solidFill>
                  <a:srgbClr val="FF0000"/>
                </a:solidFill>
              </a:rPr>
              <a:t>presented</a:t>
            </a:r>
            <a:r>
              <a:rPr lang="cs-CZ" sz="2100" dirty="0">
                <a:solidFill>
                  <a:srgbClr val="FF0000"/>
                </a:solidFill>
              </a:rPr>
              <a:t> on </a:t>
            </a:r>
            <a:r>
              <a:rPr lang="cs-CZ" sz="2100" dirty="0" smtClean="0">
                <a:solidFill>
                  <a:srgbClr val="FF0000"/>
                </a:solidFill>
              </a:rPr>
              <a:t>14.12</a:t>
            </a:r>
            <a:r>
              <a:rPr lang="cs-CZ" sz="2100" dirty="0">
                <a:solidFill>
                  <a:srgbClr val="FF0000"/>
                </a:solidFill>
              </a:rPr>
              <a:t>.)</a:t>
            </a:r>
          </a:p>
          <a:p>
            <a:r>
              <a:rPr lang="en-ZA" sz="2100" dirty="0" smtClean="0"/>
              <a:t>Boston</a:t>
            </a:r>
            <a:r>
              <a:rPr lang="en-ZA" sz="2100" dirty="0" smtClean="0"/>
              <a:t>, SWOT and Magic Quadrant Matrices</a:t>
            </a:r>
          </a:p>
          <a:p>
            <a:r>
              <a:rPr lang="en-ZA" sz="2100" dirty="0" smtClean="0"/>
              <a:t>Little ´s Law (relations between WIP, Throughput and Cycle time</a:t>
            </a:r>
            <a:r>
              <a:rPr lang="en-ZA" sz="2100" dirty="0" smtClean="0"/>
              <a:t>)</a:t>
            </a:r>
            <a:r>
              <a:rPr lang="cs-CZ" sz="2100" dirty="0">
                <a:solidFill>
                  <a:srgbClr val="FF0000"/>
                </a:solidFill>
              </a:rPr>
              <a:t> (</a:t>
            </a:r>
            <a:r>
              <a:rPr lang="cs-CZ" sz="2100" dirty="0" err="1">
                <a:solidFill>
                  <a:srgbClr val="FF0000"/>
                </a:solidFill>
              </a:rPr>
              <a:t>will</a:t>
            </a:r>
            <a:r>
              <a:rPr lang="cs-CZ" sz="2100" dirty="0">
                <a:solidFill>
                  <a:srgbClr val="FF0000"/>
                </a:solidFill>
              </a:rPr>
              <a:t> </a:t>
            </a:r>
            <a:r>
              <a:rPr lang="cs-CZ" sz="2100" dirty="0" err="1">
                <a:solidFill>
                  <a:srgbClr val="FF0000"/>
                </a:solidFill>
              </a:rPr>
              <a:t>be</a:t>
            </a:r>
            <a:r>
              <a:rPr lang="cs-CZ" sz="2100" dirty="0">
                <a:solidFill>
                  <a:srgbClr val="FF0000"/>
                </a:solidFill>
              </a:rPr>
              <a:t> </a:t>
            </a:r>
            <a:r>
              <a:rPr lang="cs-CZ" sz="2100" dirty="0" err="1">
                <a:solidFill>
                  <a:srgbClr val="FF0000"/>
                </a:solidFill>
              </a:rPr>
              <a:t>presented</a:t>
            </a:r>
            <a:r>
              <a:rPr lang="cs-CZ" sz="2100" dirty="0">
                <a:solidFill>
                  <a:srgbClr val="FF0000"/>
                </a:solidFill>
              </a:rPr>
              <a:t> </a:t>
            </a:r>
            <a:r>
              <a:rPr lang="cs-CZ" sz="2100" dirty="0" smtClean="0">
                <a:solidFill>
                  <a:srgbClr val="FF0000"/>
                </a:solidFill>
              </a:rPr>
              <a:t>on 23.11</a:t>
            </a:r>
            <a:r>
              <a:rPr lang="cs-CZ" sz="2100" dirty="0">
                <a:solidFill>
                  <a:srgbClr val="FF0000"/>
                </a:solidFill>
              </a:rPr>
              <a:t>.)</a:t>
            </a:r>
            <a:endParaRPr lang="en-ZA" sz="2100" dirty="0" smtClean="0"/>
          </a:p>
          <a:p>
            <a:r>
              <a:rPr lang="en-ZA" sz="2100" dirty="0" smtClean="0"/>
              <a:t>Linear programming </a:t>
            </a:r>
            <a:r>
              <a:rPr lang="cs-CZ" sz="2100" dirty="0" smtClean="0"/>
              <a:t> </a:t>
            </a:r>
            <a:r>
              <a:rPr lang="cs-CZ" sz="2100" dirty="0" smtClean="0">
                <a:solidFill>
                  <a:srgbClr val="FF0000"/>
                </a:solidFill>
              </a:rPr>
              <a:t>(</a:t>
            </a:r>
            <a:r>
              <a:rPr lang="cs-CZ" sz="2100" dirty="0" err="1" smtClean="0">
                <a:solidFill>
                  <a:srgbClr val="FF0000"/>
                </a:solidFill>
              </a:rPr>
              <a:t>will</a:t>
            </a:r>
            <a:r>
              <a:rPr lang="cs-CZ" sz="2100" dirty="0" smtClean="0">
                <a:solidFill>
                  <a:srgbClr val="FF0000"/>
                </a:solidFill>
              </a:rPr>
              <a:t> </a:t>
            </a:r>
            <a:r>
              <a:rPr lang="cs-CZ" sz="2100" dirty="0" err="1" smtClean="0">
                <a:solidFill>
                  <a:srgbClr val="FF0000"/>
                </a:solidFill>
              </a:rPr>
              <a:t>be</a:t>
            </a:r>
            <a:r>
              <a:rPr lang="cs-CZ" sz="2100" dirty="0" smtClean="0">
                <a:solidFill>
                  <a:srgbClr val="FF0000"/>
                </a:solidFill>
              </a:rPr>
              <a:t> </a:t>
            </a:r>
            <a:r>
              <a:rPr lang="cs-CZ" sz="2100" dirty="0" err="1" smtClean="0">
                <a:solidFill>
                  <a:srgbClr val="FF0000"/>
                </a:solidFill>
              </a:rPr>
              <a:t>presented</a:t>
            </a:r>
            <a:r>
              <a:rPr lang="cs-CZ" sz="2100" dirty="0" smtClean="0">
                <a:solidFill>
                  <a:srgbClr val="FF0000"/>
                </a:solidFill>
              </a:rPr>
              <a:t> </a:t>
            </a:r>
            <a:r>
              <a:rPr lang="cs-CZ" sz="2100" dirty="0" smtClean="0">
                <a:solidFill>
                  <a:srgbClr val="FF0000"/>
                </a:solidFill>
              </a:rPr>
              <a:t>on 30.11</a:t>
            </a:r>
            <a:r>
              <a:rPr lang="cs-CZ" sz="2100" dirty="0" smtClean="0">
                <a:solidFill>
                  <a:srgbClr val="FF0000"/>
                </a:solidFill>
              </a:rPr>
              <a:t>.)</a:t>
            </a:r>
            <a:endParaRPr lang="en-ZA" sz="2100" dirty="0" smtClean="0">
              <a:solidFill>
                <a:srgbClr val="FF0000"/>
              </a:solidFill>
            </a:endParaRPr>
          </a:p>
          <a:p>
            <a:r>
              <a:rPr lang="en-ZA" sz="2100" dirty="0" smtClean="0"/>
              <a:t>Yield Management</a:t>
            </a:r>
            <a:r>
              <a:rPr lang="cs-CZ" sz="2100" dirty="0"/>
              <a:t> </a:t>
            </a:r>
            <a:r>
              <a:rPr lang="cs-CZ" sz="2100" dirty="0">
                <a:solidFill>
                  <a:srgbClr val="FF0000"/>
                </a:solidFill>
              </a:rPr>
              <a:t>(</a:t>
            </a:r>
            <a:r>
              <a:rPr lang="cs-CZ" sz="2100" dirty="0" err="1">
                <a:solidFill>
                  <a:srgbClr val="FF0000"/>
                </a:solidFill>
              </a:rPr>
              <a:t>will</a:t>
            </a:r>
            <a:r>
              <a:rPr lang="cs-CZ" sz="2100" dirty="0">
                <a:solidFill>
                  <a:srgbClr val="FF0000"/>
                </a:solidFill>
              </a:rPr>
              <a:t> </a:t>
            </a:r>
            <a:r>
              <a:rPr lang="cs-CZ" sz="2100" dirty="0" err="1">
                <a:solidFill>
                  <a:srgbClr val="FF0000"/>
                </a:solidFill>
              </a:rPr>
              <a:t>be</a:t>
            </a:r>
            <a:r>
              <a:rPr lang="cs-CZ" sz="2100" dirty="0">
                <a:solidFill>
                  <a:srgbClr val="FF0000"/>
                </a:solidFill>
              </a:rPr>
              <a:t> </a:t>
            </a:r>
            <a:r>
              <a:rPr lang="cs-CZ" sz="2100" dirty="0" err="1">
                <a:solidFill>
                  <a:srgbClr val="FF0000"/>
                </a:solidFill>
              </a:rPr>
              <a:t>presented</a:t>
            </a:r>
            <a:r>
              <a:rPr lang="cs-CZ" sz="2100" dirty="0">
                <a:solidFill>
                  <a:srgbClr val="FF0000"/>
                </a:solidFill>
              </a:rPr>
              <a:t> </a:t>
            </a:r>
            <a:r>
              <a:rPr lang="cs-CZ" sz="2100" dirty="0" smtClean="0">
                <a:solidFill>
                  <a:srgbClr val="FF0000"/>
                </a:solidFill>
              </a:rPr>
              <a:t>on 23.11</a:t>
            </a:r>
            <a:r>
              <a:rPr lang="cs-CZ" sz="2100" dirty="0">
                <a:solidFill>
                  <a:srgbClr val="FF0000"/>
                </a:solidFill>
              </a:rPr>
              <a:t>.)</a:t>
            </a:r>
            <a:endParaRPr lang="en-ZA" sz="2100" dirty="0">
              <a:solidFill>
                <a:srgbClr val="FF0000"/>
              </a:solidFill>
            </a:endParaRPr>
          </a:p>
          <a:p>
            <a:r>
              <a:rPr lang="en-ZA" sz="2100" dirty="0" err="1" smtClean="0"/>
              <a:t>Kepner-Tregoe</a:t>
            </a:r>
            <a:r>
              <a:rPr lang="cs-CZ" sz="2100" dirty="0" smtClean="0"/>
              <a:t>-</a:t>
            </a:r>
            <a:r>
              <a:rPr lang="en-ZA" sz="2100" dirty="0" smtClean="0"/>
              <a:t>support </a:t>
            </a:r>
            <a:r>
              <a:rPr lang="en-ZA" sz="2100" dirty="0" smtClean="0"/>
              <a:t>of decision </a:t>
            </a:r>
            <a:r>
              <a:rPr lang="en-ZA" sz="2100" dirty="0" smtClean="0"/>
              <a:t>making</a:t>
            </a:r>
            <a:r>
              <a:rPr lang="cs-CZ" sz="2100" dirty="0" smtClean="0"/>
              <a:t> </a:t>
            </a:r>
            <a:r>
              <a:rPr lang="cs-CZ" sz="2100" dirty="0" smtClean="0">
                <a:solidFill>
                  <a:srgbClr val="FF0000"/>
                </a:solidFill>
              </a:rPr>
              <a:t>(</a:t>
            </a:r>
            <a:r>
              <a:rPr lang="cs-CZ" sz="2100" dirty="0" err="1" smtClean="0">
                <a:solidFill>
                  <a:srgbClr val="FF0000"/>
                </a:solidFill>
              </a:rPr>
              <a:t>will</a:t>
            </a:r>
            <a:r>
              <a:rPr lang="cs-CZ" sz="2100" dirty="0" smtClean="0">
                <a:solidFill>
                  <a:srgbClr val="FF0000"/>
                </a:solidFill>
              </a:rPr>
              <a:t> </a:t>
            </a:r>
            <a:r>
              <a:rPr lang="cs-CZ" sz="2100" dirty="0" err="1" smtClean="0">
                <a:solidFill>
                  <a:srgbClr val="FF0000"/>
                </a:solidFill>
              </a:rPr>
              <a:t>be</a:t>
            </a:r>
            <a:r>
              <a:rPr lang="cs-CZ" sz="2100" dirty="0" smtClean="0">
                <a:solidFill>
                  <a:srgbClr val="FF0000"/>
                </a:solidFill>
              </a:rPr>
              <a:t> </a:t>
            </a:r>
            <a:r>
              <a:rPr lang="cs-CZ" sz="2100" dirty="0" err="1" smtClean="0">
                <a:solidFill>
                  <a:srgbClr val="FF0000"/>
                </a:solidFill>
              </a:rPr>
              <a:t>presented</a:t>
            </a:r>
            <a:r>
              <a:rPr lang="cs-CZ" sz="2100" dirty="0" smtClean="0">
                <a:solidFill>
                  <a:srgbClr val="FF0000"/>
                </a:solidFill>
              </a:rPr>
              <a:t> on 7.12.)</a:t>
            </a:r>
            <a:endParaRPr lang="cs-CZ" sz="2100" dirty="0" smtClean="0">
              <a:solidFill>
                <a:srgbClr val="FF0000"/>
              </a:solidFill>
            </a:endParaRPr>
          </a:p>
          <a:p>
            <a:r>
              <a:rPr lang="cs-CZ" sz="2100" dirty="0" err="1" smtClean="0"/>
              <a:t>Drum</a:t>
            </a:r>
            <a:r>
              <a:rPr lang="cs-CZ" sz="2100" dirty="0" smtClean="0"/>
              <a:t>-</a:t>
            </a:r>
            <a:r>
              <a:rPr lang="cs-CZ" sz="2100" dirty="0" err="1" smtClean="0"/>
              <a:t>Buffer</a:t>
            </a:r>
            <a:r>
              <a:rPr lang="cs-CZ" sz="2100" dirty="0" smtClean="0"/>
              <a:t>-Rope</a:t>
            </a:r>
            <a:r>
              <a:rPr lang="cs-CZ" sz="2100" dirty="0" smtClean="0">
                <a:solidFill>
                  <a:srgbClr val="FF0000"/>
                </a:solidFill>
              </a:rPr>
              <a:t> </a:t>
            </a:r>
            <a:r>
              <a:rPr lang="cs-CZ" sz="2100" dirty="0">
                <a:solidFill>
                  <a:srgbClr val="FF0000"/>
                </a:solidFill>
              </a:rPr>
              <a:t>(</a:t>
            </a:r>
            <a:r>
              <a:rPr lang="cs-CZ" sz="2100" dirty="0" err="1">
                <a:solidFill>
                  <a:srgbClr val="FF0000"/>
                </a:solidFill>
              </a:rPr>
              <a:t>will</a:t>
            </a:r>
            <a:r>
              <a:rPr lang="cs-CZ" sz="2100" dirty="0">
                <a:solidFill>
                  <a:srgbClr val="FF0000"/>
                </a:solidFill>
              </a:rPr>
              <a:t> </a:t>
            </a:r>
            <a:r>
              <a:rPr lang="cs-CZ" sz="2100" dirty="0" err="1">
                <a:solidFill>
                  <a:srgbClr val="FF0000"/>
                </a:solidFill>
              </a:rPr>
              <a:t>be</a:t>
            </a:r>
            <a:r>
              <a:rPr lang="cs-CZ" sz="2100" dirty="0">
                <a:solidFill>
                  <a:srgbClr val="FF0000"/>
                </a:solidFill>
              </a:rPr>
              <a:t> </a:t>
            </a:r>
            <a:r>
              <a:rPr lang="cs-CZ" sz="2100" dirty="0" err="1">
                <a:solidFill>
                  <a:srgbClr val="FF0000"/>
                </a:solidFill>
              </a:rPr>
              <a:t>presented</a:t>
            </a:r>
            <a:r>
              <a:rPr lang="cs-CZ" sz="2100" dirty="0">
                <a:solidFill>
                  <a:srgbClr val="FF0000"/>
                </a:solidFill>
              </a:rPr>
              <a:t> </a:t>
            </a:r>
            <a:r>
              <a:rPr lang="cs-CZ" sz="2100" dirty="0" smtClean="0">
                <a:solidFill>
                  <a:srgbClr val="FF0000"/>
                </a:solidFill>
              </a:rPr>
              <a:t>on 30.11</a:t>
            </a:r>
            <a:r>
              <a:rPr lang="cs-CZ" sz="2100" dirty="0">
                <a:solidFill>
                  <a:srgbClr val="FF0000"/>
                </a:solidFill>
              </a:rPr>
              <a:t>.)</a:t>
            </a:r>
            <a:endParaRPr lang="en-ZA" sz="2100" dirty="0">
              <a:solidFill>
                <a:srgbClr val="FF0000"/>
              </a:solidFill>
            </a:endParaRPr>
          </a:p>
          <a:p>
            <a:endParaRPr lang="en-ZA" sz="2400" dirty="0" smtClean="0">
              <a:solidFill>
                <a:srgbClr val="FF0000"/>
              </a:solidFill>
            </a:endParaRPr>
          </a:p>
          <a:p>
            <a:endParaRPr lang="cs-CZ" dirty="0" smtClean="0"/>
          </a:p>
          <a:p>
            <a:endParaRPr lang="cs-CZ" dirty="0"/>
          </a:p>
        </p:txBody>
      </p:sp>
    </p:spTree>
    <p:extLst>
      <p:ext uri="{BB962C8B-B14F-4D97-AF65-F5344CB8AC3E}">
        <p14:creationId xmlns:p14="http://schemas.microsoft.com/office/powerpoint/2010/main" val="4159386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55140" y="3731012"/>
            <a:ext cx="90807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smtClean="0">
                <a:solidFill>
                  <a:schemeClr val="bg1"/>
                </a:solidFill>
              </a:rPr>
              <a:t>Project management</a:t>
            </a:r>
            <a:endParaRPr lang="cs-CZ" sz="900" b="1" dirty="0">
              <a:solidFill>
                <a:schemeClr val="bg1"/>
              </a:solidFill>
            </a:endParaRPr>
          </a:p>
        </p:txBody>
      </p:sp>
      <p:sp>
        <p:nvSpPr>
          <p:cNvPr id="5" name="Obdélník 4"/>
          <p:cNvSpPr/>
          <p:nvPr/>
        </p:nvSpPr>
        <p:spPr>
          <a:xfrm>
            <a:off x="1487441" y="3716493"/>
            <a:ext cx="1780018"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Theory</a:t>
            </a:r>
            <a:r>
              <a:rPr lang="cs-CZ" sz="900" b="1" dirty="0">
                <a:solidFill>
                  <a:schemeClr val="tx1"/>
                </a:solidFill>
              </a:rPr>
              <a:t> </a:t>
            </a:r>
            <a:r>
              <a:rPr lang="cs-CZ" sz="900" b="1" dirty="0" err="1">
                <a:solidFill>
                  <a:schemeClr val="tx1"/>
                </a:solidFill>
              </a:rPr>
              <a:t>of</a:t>
            </a:r>
            <a:r>
              <a:rPr lang="cs-CZ" sz="900" b="1" dirty="0">
                <a:solidFill>
                  <a:schemeClr val="tx1"/>
                </a:solidFill>
              </a:rPr>
              <a:t> </a:t>
            </a:r>
            <a:r>
              <a:rPr lang="cs-CZ" sz="900" b="1" dirty="0" err="1">
                <a:solidFill>
                  <a:schemeClr val="tx1"/>
                </a:solidFill>
              </a:rPr>
              <a:t>constraints</a:t>
            </a:r>
            <a:endParaRPr lang="cs-CZ" sz="900" b="1" dirty="0">
              <a:solidFill>
                <a:schemeClr val="tx1"/>
              </a:solidFill>
            </a:endParaRPr>
          </a:p>
        </p:txBody>
      </p:sp>
      <p:sp>
        <p:nvSpPr>
          <p:cNvPr id="6" name="Obdélník 5"/>
          <p:cNvSpPr/>
          <p:nvPr/>
        </p:nvSpPr>
        <p:spPr>
          <a:xfrm>
            <a:off x="3411475" y="3732748"/>
            <a:ext cx="86810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Production</a:t>
            </a:r>
            <a:endParaRPr lang="cs-CZ" sz="900" b="1" dirty="0">
              <a:solidFill>
                <a:schemeClr val="bg1"/>
              </a:solidFill>
            </a:endParaRPr>
          </a:p>
        </p:txBody>
      </p:sp>
      <p:sp>
        <p:nvSpPr>
          <p:cNvPr id="7" name="Obdélník 6"/>
          <p:cNvSpPr/>
          <p:nvPr/>
        </p:nvSpPr>
        <p:spPr>
          <a:xfrm>
            <a:off x="1259632" y="4131996"/>
            <a:ext cx="1083292"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Critical</a:t>
            </a:r>
            <a:r>
              <a:rPr lang="cs-CZ" sz="900" b="1" dirty="0">
                <a:solidFill>
                  <a:schemeClr val="bg1"/>
                </a:solidFill>
              </a:rPr>
              <a:t> </a:t>
            </a:r>
            <a:r>
              <a:rPr lang="cs-CZ" sz="900" b="1" dirty="0" err="1">
                <a:solidFill>
                  <a:schemeClr val="bg1"/>
                </a:solidFill>
              </a:rPr>
              <a:t>chain</a:t>
            </a:r>
            <a:endParaRPr lang="cs-CZ" sz="900" b="1" dirty="0">
              <a:solidFill>
                <a:schemeClr val="bg1"/>
              </a:solidFill>
            </a:endParaRPr>
          </a:p>
        </p:txBody>
      </p:sp>
      <p:sp>
        <p:nvSpPr>
          <p:cNvPr id="8" name="Obdélník 7"/>
          <p:cNvSpPr/>
          <p:nvPr/>
        </p:nvSpPr>
        <p:spPr>
          <a:xfrm>
            <a:off x="2424959" y="4142569"/>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Drum</a:t>
            </a:r>
            <a:r>
              <a:rPr lang="cs-CZ" sz="900" dirty="0" smtClean="0">
                <a:solidFill>
                  <a:srgbClr val="FF0000"/>
                </a:solidFill>
              </a:rPr>
              <a:t> –</a:t>
            </a:r>
            <a:r>
              <a:rPr lang="cs-CZ" sz="900" dirty="0" err="1" smtClean="0">
                <a:solidFill>
                  <a:srgbClr val="FF0000"/>
                </a:solidFill>
              </a:rPr>
              <a:t>Buffer</a:t>
            </a:r>
            <a:r>
              <a:rPr lang="cs-CZ" sz="900" dirty="0" smtClean="0">
                <a:solidFill>
                  <a:srgbClr val="FF0000"/>
                </a:solidFill>
              </a:rPr>
              <a:t>-Rope</a:t>
            </a:r>
            <a:endParaRPr lang="cs-CZ" sz="900" dirty="0">
              <a:solidFill>
                <a:srgbClr val="FF0000"/>
              </a:solidFill>
            </a:endParaRPr>
          </a:p>
        </p:txBody>
      </p:sp>
      <p:sp>
        <p:nvSpPr>
          <p:cNvPr id="9" name="Obdélník 8"/>
          <p:cNvSpPr/>
          <p:nvPr/>
        </p:nvSpPr>
        <p:spPr>
          <a:xfrm>
            <a:off x="3411474" y="4153316"/>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smtClean="0">
                <a:solidFill>
                  <a:schemeClr val="tx1"/>
                </a:solidFill>
              </a:rPr>
              <a:t>MRP-MRP-II,JIT,APS</a:t>
            </a:r>
            <a:endParaRPr lang="cs-CZ" sz="900" b="1" dirty="0">
              <a:solidFill>
                <a:schemeClr val="tx1"/>
              </a:solidFill>
            </a:endParaRPr>
          </a:p>
        </p:txBody>
      </p:sp>
      <p:sp>
        <p:nvSpPr>
          <p:cNvPr id="10" name="Obdélník 9"/>
          <p:cNvSpPr/>
          <p:nvPr/>
        </p:nvSpPr>
        <p:spPr>
          <a:xfrm>
            <a:off x="4356651" y="3731266"/>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Linear</a:t>
            </a:r>
            <a:r>
              <a:rPr lang="cs-CZ" sz="900" b="1" dirty="0">
                <a:solidFill>
                  <a:schemeClr val="tx1"/>
                </a:solidFill>
              </a:rPr>
              <a:t> </a:t>
            </a:r>
            <a:r>
              <a:rPr lang="cs-CZ" sz="900" b="1" dirty="0" err="1">
                <a:solidFill>
                  <a:schemeClr val="tx1"/>
                </a:solidFill>
              </a:rPr>
              <a:t>programming</a:t>
            </a:r>
            <a:endParaRPr lang="cs-CZ" sz="900" b="1" dirty="0">
              <a:solidFill>
                <a:schemeClr val="tx1"/>
              </a:solidFill>
            </a:endParaRPr>
          </a:p>
        </p:txBody>
      </p:sp>
      <p:sp>
        <p:nvSpPr>
          <p:cNvPr id="11" name="Obdélník 10"/>
          <p:cNvSpPr/>
          <p:nvPr/>
        </p:nvSpPr>
        <p:spPr>
          <a:xfrm>
            <a:off x="4384112" y="4152963"/>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Cutting</a:t>
            </a:r>
            <a:r>
              <a:rPr lang="cs-CZ" sz="900" b="1" dirty="0">
                <a:solidFill>
                  <a:schemeClr val="tx1"/>
                </a:solidFill>
              </a:rPr>
              <a:t>, </a:t>
            </a:r>
            <a:r>
              <a:rPr lang="cs-CZ" sz="900" b="1" dirty="0" err="1">
                <a:solidFill>
                  <a:schemeClr val="tx1"/>
                </a:solidFill>
              </a:rPr>
              <a:t>blending</a:t>
            </a:r>
            <a:endParaRPr lang="cs-CZ" sz="900" b="1" dirty="0">
              <a:solidFill>
                <a:schemeClr val="tx1"/>
              </a:solidFill>
            </a:endParaRPr>
          </a:p>
        </p:txBody>
      </p:sp>
      <p:sp>
        <p:nvSpPr>
          <p:cNvPr id="12" name="Obdélník 11"/>
          <p:cNvSpPr/>
          <p:nvPr/>
        </p:nvSpPr>
        <p:spPr>
          <a:xfrm>
            <a:off x="5352729" y="375167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Total</a:t>
            </a:r>
            <a:r>
              <a:rPr lang="cs-CZ" sz="900" dirty="0">
                <a:solidFill>
                  <a:schemeClr val="tx1"/>
                </a:solidFill>
              </a:rPr>
              <a:t> </a:t>
            </a:r>
            <a:r>
              <a:rPr lang="cs-CZ" sz="900" dirty="0" err="1">
                <a:solidFill>
                  <a:schemeClr val="tx1"/>
                </a:solidFill>
              </a:rPr>
              <a:t>quality</a:t>
            </a:r>
            <a:endParaRPr lang="cs-CZ" sz="900" dirty="0">
              <a:solidFill>
                <a:schemeClr val="tx1"/>
              </a:solidFill>
            </a:endParaRPr>
          </a:p>
          <a:p>
            <a:pPr algn="ctr"/>
            <a:r>
              <a:rPr lang="cs-CZ" sz="900" dirty="0">
                <a:solidFill>
                  <a:schemeClr val="tx1"/>
                </a:solidFill>
              </a:rPr>
              <a:t>management</a:t>
            </a:r>
          </a:p>
        </p:txBody>
      </p:sp>
      <p:sp>
        <p:nvSpPr>
          <p:cNvPr id="13" name="Obdélník 12"/>
          <p:cNvSpPr/>
          <p:nvPr/>
        </p:nvSpPr>
        <p:spPr>
          <a:xfrm>
            <a:off x="5377154" y="4152660"/>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dirty="0">
                <a:solidFill>
                  <a:schemeClr val="tx1"/>
                </a:solidFill>
              </a:rPr>
              <a:t>, </a:t>
            </a:r>
            <a:r>
              <a:rPr lang="cs-CZ" sz="900" dirty="0" err="1">
                <a:solidFill>
                  <a:schemeClr val="tx1"/>
                </a:solidFill>
              </a:rPr>
              <a:t>ishikawa</a:t>
            </a:r>
            <a:endParaRPr lang="cs-CZ" sz="900" dirty="0">
              <a:solidFill>
                <a:schemeClr val="tx1"/>
              </a:solidFill>
            </a:endParaRPr>
          </a:p>
        </p:txBody>
      </p:sp>
      <p:sp>
        <p:nvSpPr>
          <p:cNvPr id="14" name="Obdélník 13"/>
          <p:cNvSpPr/>
          <p:nvPr/>
        </p:nvSpPr>
        <p:spPr>
          <a:xfrm>
            <a:off x="6382220" y="3757118"/>
            <a:ext cx="1214115"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Product</a:t>
            </a:r>
            <a:r>
              <a:rPr lang="cs-CZ" sz="900" dirty="0" smtClean="0">
                <a:solidFill>
                  <a:srgbClr val="FF0000"/>
                </a:solidFill>
              </a:rPr>
              <a:t>  </a:t>
            </a:r>
            <a:r>
              <a:rPr lang="cs-CZ" sz="900" dirty="0" err="1" smtClean="0">
                <a:solidFill>
                  <a:srgbClr val="FF0000"/>
                </a:solidFill>
              </a:rPr>
              <a:t>postitioning</a:t>
            </a:r>
            <a:endParaRPr lang="cs-CZ" sz="900" dirty="0">
              <a:solidFill>
                <a:srgbClr val="FF0000"/>
              </a:solidFill>
            </a:endParaRPr>
          </a:p>
        </p:txBody>
      </p:sp>
      <p:sp>
        <p:nvSpPr>
          <p:cNvPr id="15" name="Obdélník 14"/>
          <p:cNvSpPr/>
          <p:nvPr/>
        </p:nvSpPr>
        <p:spPr>
          <a:xfrm>
            <a:off x="2435174" y="6115116"/>
            <a:ext cx="1857162"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Little´s</a:t>
            </a:r>
            <a:r>
              <a:rPr lang="cs-CZ" sz="900" dirty="0" smtClean="0">
                <a:solidFill>
                  <a:srgbClr val="FF0000"/>
                </a:solidFill>
              </a:rPr>
              <a:t> </a:t>
            </a:r>
            <a:r>
              <a:rPr lang="cs-CZ" sz="900" dirty="0" err="1" smtClean="0">
                <a:solidFill>
                  <a:srgbClr val="FF0000"/>
                </a:solidFill>
              </a:rPr>
              <a:t>law</a:t>
            </a:r>
            <a:endParaRPr lang="cs-CZ" sz="900" dirty="0">
              <a:solidFill>
                <a:srgbClr val="FF0000"/>
              </a:solidFill>
            </a:endParaRPr>
          </a:p>
        </p:txBody>
      </p:sp>
      <p:sp>
        <p:nvSpPr>
          <p:cNvPr id="16" name="Obdélník 15"/>
          <p:cNvSpPr/>
          <p:nvPr/>
        </p:nvSpPr>
        <p:spPr>
          <a:xfrm>
            <a:off x="6410797" y="4152660"/>
            <a:ext cx="54158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Boston Matrix </a:t>
            </a:r>
            <a:endParaRPr lang="cs-CZ" sz="900" dirty="0">
              <a:solidFill>
                <a:srgbClr val="FF0000"/>
              </a:solidFill>
            </a:endParaRPr>
          </a:p>
        </p:txBody>
      </p:sp>
      <p:sp>
        <p:nvSpPr>
          <p:cNvPr id="17" name="Obdélník 16"/>
          <p:cNvSpPr/>
          <p:nvPr/>
        </p:nvSpPr>
        <p:spPr>
          <a:xfrm>
            <a:off x="7027339" y="4152660"/>
            <a:ext cx="568997"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Gartner</a:t>
            </a:r>
            <a:r>
              <a:rPr lang="cs-CZ" sz="900" dirty="0" smtClean="0">
                <a:solidFill>
                  <a:srgbClr val="FF0000"/>
                </a:solidFill>
              </a:rPr>
              <a:t> QM</a:t>
            </a:r>
            <a:endParaRPr lang="cs-CZ" sz="900" dirty="0">
              <a:solidFill>
                <a:srgbClr val="FF0000"/>
              </a:solidFill>
            </a:endParaRPr>
          </a:p>
        </p:txBody>
      </p:sp>
      <p:sp>
        <p:nvSpPr>
          <p:cNvPr id="18" name="Obdélník 17"/>
          <p:cNvSpPr/>
          <p:nvPr/>
        </p:nvSpPr>
        <p:spPr>
          <a:xfrm>
            <a:off x="472205" y="4132652"/>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Workflow</a:t>
            </a:r>
            <a:endParaRPr lang="cs-CZ" sz="900" b="1" dirty="0">
              <a:solidFill>
                <a:schemeClr val="bg1"/>
              </a:solidFill>
            </a:endParaRPr>
          </a:p>
        </p:txBody>
      </p:sp>
      <p:sp>
        <p:nvSpPr>
          <p:cNvPr id="19" name="Obdélník 18"/>
          <p:cNvSpPr/>
          <p:nvPr/>
        </p:nvSpPr>
        <p:spPr>
          <a:xfrm>
            <a:off x="2422414" y="4524104"/>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CONWIP</a:t>
            </a:r>
            <a:endParaRPr lang="cs-CZ" sz="900" dirty="0">
              <a:solidFill>
                <a:srgbClr val="FF0000"/>
              </a:solidFill>
            </a:endParaRPr>
          </a:p>
        </p:txBody>
      </p:sp>
      <p:sp>
        <p:nvSpPr>
          <p:cNvPr id="20" name="Obdélník 19"/>
          <p:cNvSpPr/>
          <p:nvPr/>
        </p:nvSpPr>
        <p:spPr>
          <a:xfrm>
            <a:off x="3436991" y="4524104"/>
            <a:ext cx="84258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a:solidFill>
                  <a:schemeClr val="bg1"/>
                </a:solidFill>
              </a:rPr>
              <a:t>Logistics</a:t>
            </a:r>
            <a:endParaRPr lang="cs-CZ" sz="900" b="1" dirty="0">
              <a:solidFill>
                <a:schemeClr val="bg1"/>
              </a:solidFill>
            </a:endParaRPr>
          </a:p>
        </p:txBody>
      </p:sp>
      <p:sp>
        <p:nvSpPr>
          <p:cNvPr id="21" name="Obdélník 20"/>
          <p:cNvSpPr/>
          <p:nvPr/>
        </p:nvSpPr>
        <p:spPr>
          <a:xfrm>
            <a:off x="3424233" y="4930786"/>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smtClean="0">
                <a:solidFill>
                  <a:srgbClr val="FF0000"/>
                </a:solidFill>
              </a:rPr>
              <a:t>EOQ  and BEP </a:t>
            </a:r>
            <a:r>
              <a:rPr lang="cs-CZ" sz="900" b="1" dirty="0" err="1" smtClean="0">
                <a:solidFill>
                  <a:srgbClr val="FF0000"/>
                </a:solidFill>
              </a:rPr>
              <a:t>analysis</a:t>
            </a:r>
            <a:r>
              <a:rPr lang="cs-CZ" sz="900" b="1" dirty="0" smtClean="0">
                <a:solidFill>
                  <a:srgbClr val="FF0000"/>
                </a:solidFill>
              </a:rPr>
              <a:t>  </a:t>
            </a:r>
            <a:endParaRPr lang="cs-CZ" sz="900" b="1" dirty="0">
              <a:solidFill>
                <a:srgbClr val="FF0000"/>
              </a:solidFill>
            </a:endParaRPr>
          </a:p>
        </p:txBody>
      </p:sp>
      <p:sp>
        <p:nvSpPr>
          <p:cNvPr id="22" name="Obdélník 21"/>
          <p:cNvSpPr/>
          <p:nvPr/>
        </p:nvSpPr>
        <p:spPr>
          <a:xfrm>
            <a:off x="7728575" y="4148544"/>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Decision</a:t>
            </a:r>
            <a:endParaRPr lang="cs-CZ" sz="900" dirty="0" smtClean="0">
              <a:solidFill>
                <a:srgbClr val="FF0000"/>
              </a:solidFill>
            </a:endParaRPr>
          </a:p>
          <a:p>
            <a:pPr algn="ctr"/>
            <a:r>
              <a:rPr lang="cs-CZ" sz="900" dirty="0" err="1" smtClean="0">
                <a:solidFill>
                  <a:srgbClr val="FF0000"/>
                </a:solidFill>
              </a:rPr>
              <a:t>Making</a:t>
            </a:r>
            <a:endParaRPr lang="cs-CZ" sz="900" dirty="0">
              <a:solidFill>
                <a:srgbClr val="FF0000"/>
              </a:solidFill>
            </a:endParaRPr>
          </a:p>
        </p:txBody>
      </p:sp>
      <p:sp>
        <p:nvSpPr>
          <p:cNvPr id="23" name="Obdélník 22"/>
          <p:cNvSpPr/>
          <p:nvPr/>
        </p:nvSpPr>
        <p:spPr>
          <a:xfrm>
            <a:off x="7728575" y="4504409"/>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Kepner-Tregoe</a:t>
            </a:r>
            <a:endParaRPr lang="cs-CZ" sz="900" dirty="0">
              <a:solidFill>
                <a:srgbClr val="FF0000"/>
              </a:solidFill>
            </a:endParaRPr>
          </a:p>
        </p:txBody>
      </p:sp>
      <p:sp>
        <p:nvSpPr>
          <p:cNvPr id="24" name="Obdélník 23"/>
          <p:cNvSpPr/>
          <p:nvPr/>
        </p:nvSpPr>
        <p:spPr>
          <a:xfrm>
            <a:off x="7719020" y="4869932"/>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Hurwitz</a:t>
            </a:r>
            <a:endParaRPr lang="cs-CZ" sz="900" dirty="0">
              <a:solidFill>
                <a:srgbClr val="FF0000"/>
              </a:solidFill>
            </a:endParaRPr>
          </a:p>
        </p:txBody>
      </p:sp>
      <p:sp>
        <p:nvSpPr>
          <p:cNvPr id="25" name="Obdélník 24"/>
          <p:cNvSpPr/>
          <p:nvPr/>
        </p:nvSpPr>
        <p:spPr>
          <a:xfrm>
            <a:off x="7724108" y="3748481"/>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Business </a:t>
            </a:r>
            <a:r>
              <a:rPr lang="cs-CZ" sz="900" dirty="0" err="1" smtClean="0">
                <a:solidFill>
                  <a:srgbClr val="FF0000"/>
                </a:solidFill>
              </a:rPr>
              <a:t>Intelligence</a:t>
            </a:r>
            <a:endParaRPr lang="cs-CZ" sz="900" dirty="0">
              <a:solidFill>
                <a:srgbClr val="FF0000"/>
              </a:solidFill>
            </a:endParaRPr>
          </a:p>
        </p:txBody>
      </p:sp>
      <p:sp>
        <p:nvSpPr>
          <p:cNvPr id="26" name="Obdélník 25"/>
          <p:cNvSpPr/>
          <p:nvPr/>
        </p:nvSpPr>
        <p:spPr>
          <a:xfrm>
            <a:off x="6414958" y="4869932"/>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smtClean="0">
                <a:solidFill>
                  <a:srgbClr val="FF0000"/>
                </a:solidFill>
              </a:rPr>
              <a:t>Yield</a:t>
            </a:r>
            <a:r>
              <a:rPr lang="cs-CZ" sz="900" b="1" dirty="0" smtClean="0">
                <a:solidFill>
                  <a:srgbClr val="FF0000"/>
                </a:solidFill>
              </a:rPr>
              <a:t> management</a:t>
            </a:r>
            <a:endParaRPr lang="cs-CZ" sz="900" b="1" dirty="0">
              <a:solidFill>
                <a:srgbClr val="FF0000"/>
              </a:solidFill>
            </a:endParaRPr>
          </a:p>
        </p:txBody>
      </p:sp>
      <p:sp>
        <p:nvSpPr>
          <p:cNvPr id="27" name="Obdélník 26"/>
          <p:cNvSpPr/>
          <p:nvPr/>
        </p:nvSpPr>
        <p:spPr>
          <a:xfrm>
            <a:off x="7719019" y="5247961"/>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Prospect</a:t>
            </a:r>
            <a:r>
              <a:rPr lang="cs-CZ" sz="900" dirty="0" smtClean="0">
                <a:solidFill>
                  <a:srgbClr val="FF0000"/>
                </a:solidFill>
              </a:rPr>
              <a:t> </a:t>
            </a:r>
            <a:r>
              <a:rPr lang="cs-CZ" sz="900" dirty="0" err="1" smtClean="0">
                <a:solidFill>
                  <a:srgbClr val="FF0000"/>
                </a:solidFill>
              </a:rPr>
              <a:t>Theory</a:t>
            </a:r>
            <a:endParaRPr lang="cs-CZ" sz="900" dirty="0">
              <a:solidFill>
                <a:srgbClr val="FF0000"/>
              </a:solidFill>
            </a:endParaRPr>
          </a:p>
        </p:txBody>
      </p:sp>
      <p:sp>
        <p:nvSpPr>
          <p:cNvPr id="28" name="Nadpis 27"/>
          <p:cNvSpPr>
            <a:spLocks noGrp="1"/>
          </p:cNvSpPr>
          <p:nvPr>
            <p:ph type="title"/>
          </p:nvPr>
        </p:nvSpPr>
        <p:spPr/>
        <p:txBody>
          <a:bodyPr>
            <a:normAutofit/>
          </a:bodyPr>
          <a:lstStyle/>
          <a:p>
            <a:pPr algn="l"/>
            <a:r>
              <a:rPr lang="cs-CZ" sz="3600" dirty="0" err="1" smtClean="0">
                <a:solidFill>
                  <a:srgbClr val="0070C0"/>
                </a:solidFill>
              </a:rPr>
              <a:t>Another</a:t>
            </a:r>
            <a:r>
              <a:rPr lang="cs-CZ" sz="3600" dirty="0" smtClean="0">
                <a:solidFill>
                  <a:srgbClr val="0070C0"/>
                </a:solidFill>
              </a:rPr>
              <a:t> point </a:t>
            </a:r>
            <a:r>
              <a:rPr lang="cs-CZ" sz="3600" dirty="0" err="1" smtClean="0">
                <a:solidFill>
                  <a:srgbClr val="0070C0"/>
                </a:solidFill>
              </a:rPr>
              <a:t>of</a:t>
            </a:r>
            <a:r>
              <a:rPr lang="cs-CZ" sz="3600" dirty="0" smtClean="0">
                <a:solidFill>
                  <a:srgbClr val="0070C0"/>
                </a:solidFill>
              </a:rPr>
              <a:t> </a:t>
            </a:r>
            <a:r>
              <a:rPr lang="cs-CZ" sz="3600" dirty="0" err="1" smtClean="0">
                <a:solidFill>
                  <a:srgbClr val="0070C0"/>
                </a:solidFill>
              </a:rPr>
              <a:t>view</a:t>
            </a:r>
            <a:r>
              <a:rPr lang="cs-CZ" sz="3600" dirty="0" smtClean="0">
                <a:solidFill>
                  <a:srgbClr val="0070C0"/>
                </a:solidFill>
              </a:rPr>
              <a:t> (</a:t>
            </a:r>
            <a:r>
              <a:rPr lang="cs-CZ" sz="3600" dirty="0" err="1" smtClean="0">
                <a:solidFill>
                  <a:srgbClr val="0070C0"/>
                </a:solidFill>
              </a:rPr>
              <a:t>plan</a:t>
            </a:r>
            <a:r>
              <a:rPr lang="cs-CZ" sz="3600" dirty="0" smtClean="0">
                <a:solidFill>
                  <a:srgbClr val="0070C0"/>
                </a:solidFill>
              </a:rPr>
              <a:t>-do-</a:t>
            </a:r>
            <a:r>
              <a:rPr lang="cs-CZ" sz="3600" dirty="0" err="1" smtClean="0">
                <a:solidFill>
                  <a:srgbClr val="0070C0"/>
                </a:solidFill>
              </a:rPr>
              <a:t>check</a:t>
            </a:r>
            <a:r>
              <a:rPr lang="cs-CZ" sz="3600" dirty="0" smtClean="0">
                <a:solidFill>
                  <a:srgbClr val="0070C0"/>
                </a:solidFill>
              </a:rPr>
              <a:t>-</a:t>
            </a:r>
            <a:r>
              <a:rPr lang="cs-CZ" sz="3600" dirty="0" err="1" smtClean="0">
                <a:solidFill>
                  <a:srgbClr val="0070C0"/>
                </a:solidFill>
              </a:rPr>
              <a:t>act</a:t>
            </a:r>
            <a:r>
              <a:rPr lang="cs-CZ" sz="3600" dirty="0" smtClean="0">
                <a:solidFill>
                  <a:srgbClr val="0070C0"/>
                </a:solidFill>
              </a:rPr>
              <a:t>)</a:t>
            </a:r>
            <a:endParaRPr lang="cs-CZ" sz="3600" dirty="0">
              <a:solidFill>
                <a:srgbClr val="0070C0"/>
              </a:solidFill>
            </a:endParaRPr>
          </a:p>
        </p:txBody>
      </p:sp>
      <p:sp>
        <p:nvSpPr>
          <p:cNvPr id="30" name="Obdélník 29"/>
          <p:cNvSpPr/>
          <p:nvPr/>
        </p:nvSpPr>
        <p:spPr>
          <a:xfrm>
            <a:off x="3409946" y="5309498"/>
            <a:ext cx="868103"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ABC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035" y="1177888"/>
            <a:ext cx="2515693" cy="2538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Obdélník 31"/>
          <p:cNvSpPr/>
          <p:nvPr/>
        </p:nvSpPr>
        <p:spPr>
          <a:xfrm>
            <a:off x="5385856" y="454519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a:solidFill>
                  <a:schemeClr val="tx1"/>
                </a:solidFill>
              </a:rPr>
              <a:t>, </a:t>
            </a:r>
            <a:r>
              <a:rPr lang="cs-CZ" sz="900" smtClean="0">
                <a:solidFill>
                  <a:schemeClr val="tx1"/>
                </a:solidFill>
              </a:rPr>
              <a:t>Ishikawa</a:t>
            </a:r>
            <a:endParaRPr lang="cs-CZ" sz="900" dirty="0">
              <a:solidFill>
                <a:schemeClr val="tx1"/>
              </a:solidFill>
            </a:endParaRPr>
          </a:p>
        </p:txBody>
      </p:sp>
      <p:sp>
        <p:nvSpPr>
          <p:cNvPr id="33" name="Obdélník 32"/>
          <p:cNvSpPr/>
          <p:nvPr/>
        </p:nvSpPr>
        <p:spPr>
          <a:xfrm>
            <a:off x="5386251" y="4946574"/>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chemeClr val="tx1"/>
                </a:solidFill>
              </a:rPr>
              <a:t>Six</a:t>
            </a:r>
            <a:r>
              <a:rPr lang="cs-CZ" sz="900" dirty="0" smtClean="0">
                <a:solidFill>
                  <a:schemeClr val="tx1"/>
                </a:solidFill>
              </a:rPr>
              <a:t> Sigma</a:t>
            </a:r>
            <a:endParaRPr lang="cs-CZ" sz="900" dirty="0">
              <a:solidFill>
                <a:schemeClr val="tx1"/>
              </a:solidFill>
            </a:endParaRPr>
          </a:p>
        </p:txBody>
      </p:sp>
      <p:sp>
        <p:nvSpPr>
          <p:cNvPr id="34" name="Obdélník 33"/>
          <p:cNvSpPr/>
          <p:nvPr/>
        </p:nvSpPr>
        <p:spPr>
          <a:xfrm>
            <a:off x="6414958" y="4504409"/>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Product</a:t>
            </a:r>
            <a:r>
              <a:rPr lang="cs-CZ" sz="900" dirty="0" smtClean="0">
                <a:solidFill>
                  <a:srgbClr val="FF0000"/>
                </a:solidFill>
              </a:rPr>
              <a:t> </a:t>
            </a:r>
            <a:r>
              <a:rPr lang="cs-CZ" sz="900" dirty="0" err="1" smtClean="0">
                <a:solidFill>
                  <a:srgbClr val="FF0000"/>
                </a:solidFill>
              </a:rPr>
              <a:t>Life</a:t>
            </a:r>
            <a:r>
              <a:rPr lang="cs-CZ" sz="900" dirty="0" smtClean="0">
                <a:solidFill>
                  <a:srgbClr val="FF0000"/>
                </a:solidFill>
              </a:rPr>
              <a:t>  </a:t>
            </a:r>
            <a:r>
              <a:rPr lang="cs-CZ" sz="900" dirty="0" err="1" smtClean="0">
                <a:solidFill>
                  <a:srgbClr val="FF0000"/>
                </a:solidFill>
              </a:rPr>
              <a:t>Cycle</a:t>
            </a:r>
            <a:endParaRPr lang="cs-CZ" sz="900" dirty="0">
              <a:solidFill>
                <a:srgbClr val="FF0000"/>
              </a:solidFill>
            </a:endParaRPr>
          </a:p>
        </p:txBody>
      </p:sp>
      <p:sp>
        <p:nvSpPr>
          <p:cNvPr id="35" name="Obdélník 34"/>
          <p:cNvSpPr/>
          <p:nvPr/>
        </p:nvSpPr>
        <p:spPr>
          <a:xfrm>
            <a:off x="3424233" y="5676101"/>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chemeClr val="tx1"/>
                </a:solidFill>
              </a:rPr>
              <a:t>LEAN </a:t>
            </a:r>
          </a:p>
        </p:txBody>
      </p:sp>
      <p:cxnSp>
        <p:nvCxnSpPr>
          <p:cNvPr id="31" name="Přímá spojnice 30"/>
          <p:cNvCxnSpPr>
            <a:stCxn id="20" idx="3"/>
          </p:cNvCxnSpPr>
          <p:nvPr/>
        </p:nvCxnSpPr>
        <p:spPr>
          <a:xfrm>
            <a:off x="4279579" y="4668120"/>
            <a:ext cx="5385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4818163" y="4668120"/>
            <a:ext cx="0" cy="1591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3" name="Přímá spojnice se šipkou 2052"/>
          <p:cNvCxnSpPr/>
          <p:nvPr/>
        </p:nvCxnSpPr>
        <p:spPr>
          <a:xfrm>
            <a:off x="4818163" y="6259132"/>
            <a:ext cx="34982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54" name="TextovéPole 2053"/>
          <p:cNvSpPr txBox="1"/>
          <p:nvPr/>
        </p:nvSpPr>
        <p:spPr>
          <a:xfrm>
            <a:off x="4887746" y="5820117"/>
            <a:ext cx="2502545" cy="461665"/>
          </a:xfrm>
          <a:prstGeom prst="rect">
            <a:avLst/>
          </a:prstGeom>
          <a:noFill/>
        </p:spPr>
        <p:txBody>
          <a:bodyPr wrap="none" rtlCol="0">
            <a:spAutoFit/>
          </a:bodyPr>
          <a:lstStyle/>
          <a:p>
            <a:r>
              <a:rPr lang="en-ZA" sz="1200" dirty="0" smtClean="0"/>
              <a:t>Function block Logistic more in detail</a:t>
            </a:r>
          </a:p>
          <a:p>
            <a:r>
              <a:rPr lang="en-ZA" sz="1200" dirty="0" smtClean="0"/>
              <a:t>will be presented later in this show</a:t>
            </a:r>
            <a:endParaRPr lang="en-ZA" sz="1200" dirty="0"/>
          </a:p>
        </p:txBody>
      </p:sp>
      <p:sp>
        <p:nvSpPr>
          <p:cNvPr id="44" name="Obdélník 43"/>
          <p:cNvSpPr/>
          <p:nvPr/>
        </p:nvSpPr>
        <p:spPr>
          <a:xfrm>
            <a:off x="488872" y="4573084"/>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smtClean="0">
                <a:solidFill>
                  <a:schemeClr val="bg1"/>
                </a:solidFill>
              </a:rPr>
              <a:t>SCRUM</a:t>
            </a:r>
            <a:endParaRPr lang="cs-CZ" sz="900" b="1" dirty="0">
              <a:solidFill>
                <a:schemeClr val="bg1"/>
              </a:solidFill>
            </a:endParaRPr>
          </a:p>
        </p:txBody>
      </p:sp>
      <p:sp>
        <p:nvSpPr>
          <p:cNvPr id="39" name="TextovéPole 38"/>
          <p:cNvSpPr txBox="1"/>
          <p:nvPr/>
        </p:nvSpPr>
        <p:spPr>
          <a:xfrm>
            <a:off x="190800" y="6446810"/>
            <a:ext cx="8473795" cy="246221"/>
          </a:xfrm>
          <a:prstGeom prst="rect">
            <a:avLst/>
          </a:prstGeom>
          <a:noFill/>
        </p:spPr>
        <p:txBody>
          <a:bodyPr wrap="none" rtlCol="0">
            <a:spAutoFit/>
          </a:bodyPr>
          <a:lstStyle/>
          <a:p>
            <a:r>
              <a:rPr lang="en-ZA" sz="1000" b="1" dirty="0" smtClean="0"/>
              <a:t>Used abbreviations    </a:t>
            </a:r>
            <a:r>
              <a:rPr lang="en-ZA" sz="1000" dirty="0" smtClean="0"/>
              <a:t>: QM– Quadrant Matrix; </a:t>
            </a:r>
            <a:r>
              <a:rPr lang="en-ZA" sz="1000" b="1" dirty="0" smtClean="0"/>
              <a:t>CONWIP – </a:t>
            </a:r>
            <a:r>
              <a:rPr lang="en-ZA" sz="1000" dirty="0" smtClean="0"/>
              <a:t>Constant Work in Progress; </a:t>
            </a:r>
            <a:r>
              <a:rPr lang="en-ZA" sz="1000" b="1" dirty="0" smtClean="0"/>
              <a:t>EOQ </a:t>
            </a:r>
            <a:r>
              <a:rPr lang="en-ZA" sz="1000" dirty="0" smtClean="0"/>
              <a:t>– Economic Order Quantity ; </a:t>
            </a:r>
            <a:r>
              <a:rPr lang="en-ZA" sz="1000" b="1" dirty="0" smtClean="0"/>
              <a:t>MRP  - </a:t>
            </a:r>
            <a:r>
              <a:rPr lang="en-ZA" sz="1000" dirty="0" smtClean="0"/>
              <a:t>Material  Requirement Planning</a:t>
            </a:r>
            <a:endParaRPr lang="en-ZA" sz="1000" dirty="0"/>
          </a:p>
        </p:txBody>
      </p:sp>
      <p:sp>
        <p:nvSpPr>
          <p:cNvPr id="2" name="Pravá složená závorka 1"/>
          <p:cNvSpPr/>
          <p:nvPr/>
        </p:nvSpPr>
        <p:spPr>
          <a:xfrm>
            <a:off x="5352728" y="1268760"/>
            <a:ext cx="515416" cy="21602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 name="TextovéPole 2"/>
          <p:cNvSpPr txBox="1"/>
          <p:nvPr/>
        </p:nvSpPr>
        <p:spPr>
          <a:xfrm>
            <a:off x="6139018" y="1844824"/>
            <a:ext cx="2484962" cy="954107"/>
          </a:xfrm>
          <a:prstGeom prst="rect">
            <a:avLst/>
          </a:prstGeom>
          <a:noFill/>
        </p:spPr>
        <p:txBody>
          <a:bodyPr wrap="square" rtlCol="0">
            <a:spAutoFit/>
          </a:bodyPr>
          <a:lstStyle/>
          <a:p>
            <a:r>
              <a:rPr lang="en-ZA" sz="1400" dirty="0" smtClean="0">
                <a:solidFill>
                  <a:srgbClr val="FF0000"/>
                </a:solidFill>
              </a:rPr>
              <a:t>This will be modified  in following </a:t>
            </a:r>
            <a:r>
              <a:rPr lang="en-ZA" sz="1400" b="1" dirty="0" smtClean="0">
                <a:solidFill>
                  <a:srgbClr val="FF0000"/>
                </a:solidFill>
              </a:rPr>
              <a:t>South African </a:t>
            </a:r>
            <a:r>
              <a:rPr lang="en-ZA" sz="1400" dirty="0" smtClean="0">
                <a:solidFill>
                  <a:srgbClr val="FF0000"/>
                </a:solidFill>
              </a:rPr>
              <a:t>project show (use of Balanced </a:t>
            </a:r>
            <a:r>
              <a:rPr lang="cs-CZ" sz="1400" dirty="0" smtClean="0">
                <a:solidFill>
                  <a:srgbClr val="FF0000"/>
                </a:solidFill>
              </a:rPr>
              <a:t>S</a:t>
            </a:r>
            <a:r>
              <a:rPr lang="en-ZA" sz="1400" dirty="0" smtClean="0">
                <a:solidFill>
                  <a:srgbClr val="FF0000"/>
                </a:solidFill>
              </a:rPr>
              <a:t>core</a:t>
            </a:r>
            <a:r>
              <a:rPr lang="cs-CZ" sz="1400" dirty="0" smtClean="0">
                <a:solidFill>
                  <a:srgbClr val="FF0000"/>
                </a:solidFill>
              </a:rPr>
              <a:t> C</a:t>
            </a:r>
            <a:r>
              <a:rPr lang="en-ZA" sz="1400" dirty="0" err="1" smtClean="0">
                <a:solidFill>
                  <a:srgbClr val="FF0000"/>
                </a:solidFill>
              </a:rPr>
              <a:t>ard</a:t>
            </a:r>
            <a:r>
              <a:rPr lang="en-ZA" sz="1400" dirty="0" smtClean="0">
                <a:solidFill>
                  <a:srgbClr val="FF0000"/>
                </a:solidFill>
              </a:rPr>
              <a:t>)</a:t>
            </a:r>
            <a:r>
              <a:rPr lang="cs-CZ" sz="1400" dirty="0" smtClean="0">
                <a:solidFill>
                  <a:srgbClr val="FF0000"/>
                </a:solidFill>
              </a:rPr>
              <a:t> </a:t>
            </a:r>
            <a:endParaRPr lang="en-ZA" sz="1400" dirty="0">
              <a:solidFill>
                <a:srgbClr val="FF0000"/>
              </a:solidFill>
            </a:endParaRPr>
          </a:p>
        </p:txBody>
      </p:sp>
      <p:sp>
        <p:nvSpPr>
          <p:cNvPr id="29" name="Šipka nahoru 28"/>
          <p:cNvSpPr/>
          <p:nvPr/>
        </p:nvSpPr>
        <p:spPr>
          <a:xfrm>
            <a:off x="6681587" y="5234606"/>
            <a:ext cx="630250" cy="44149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31610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US" sz="3600" dirty="0" smtClean="0">
                <a:solidFill>
                  <a:srgbClr val="0070C0"/>
                </a:solidFill>
              </a:rPr>
              <a:t>Yield Management (YM)-definition</a:t>
            </a:r>
            <a:endParaRPr lang="en-US" sz="3600" dirty="0">
              <a:solidFill>
                <a:srgbClr val="0070C0"/>
              </a:solidFill>
            </a:endParaRPr>
          </a:p>
        </p:txBody>
      </p:sp>
      <p:sp>
        <p:nvSpPr>
          <p:cNvPr id="3" name="Zástupný symbol pro obsah 2"/>
          <p:cNvSpPr>
            <a:spLocks noGrp="1"/>
          </p:cNvSpPr>
          <p:nvPr>
            <p:ph idx="1"/>
          </p:nvPr>
        </p:nvSpPr>
        <p:spPr/>
        <p:txBody>
          <a:bodyPr/>
          <a:lstStyle/>
          <a:p>
            <a:r>
              <a:rPr lang="en-ZA" sz="2800" dirty="0" smtClean="0"/>
              <a:t>YM seeks to maximize yield or profit from </a:t>
            </a:r>
            <a:r>
              <a:rPr lang="en-ZA" sz="2800" dirty="0" smtClean="0">
                <a:solidFill>
                  <a:srgbClr val="FF0000"/>
                </a:solidFill>
              </a:rPr>
              <a:t>time-sensitive products and services.</a:t>
            </a:r>
          </a:p>
          <a:p>
            <a:r>
              <a:rPr lang="en-ZA" sz="2800" dirty="0" smtClean="0"/>
              <a:t>Used in industries with flexible and expensive capacities, perishable products and uncertain demand.</a:t>
            </a:r>
            <a:r>
              <a:rPr lang="cs-CZ" sz="2800" dirty="0" smtClean="0"/>
              <a:t> </a:t>
            </a:r>
            <a:r>
              <a:rPr lang="en-ZA" sz="2800" dirty="0" smtClean="0"/>
              <a:t>It is part of </a:t>
            </a:r>
            <a:r>
              <a:rPr lang="en-ZA" sz="2800" b="1" dirty="0" smtClean="0"/>
              <a:t>revenue management</a:t>
            </a:r>
            <a:r>
              <a:rPr lang="en-ZA" sz="2800" dirty="0" smtClean="0"/>
              <a:t>.</a:t>
            </a:r>
          </a:p>
          <a:p>
            <a:r>
              <a:rPr lang="en-ZA" sz="2800" b="1" dirty="0" smtClean="0"/>
              <a:t>Type of problems </a:t>
            </a:r>
            <a:r>
              <a:rPr lang="en-ZA" sz="2800" dirty="0" smtClean="0"/>
              <a:t>:</a:t>
            </a:r>
          </a:p>
          <a:p>
            <a:pPr lvl="1"/>
            <a:r>
              <a:rPr lang="en-ZA" sz="2400" dirty="0" smtClean="0"/>
              <a:t>   overbooking</a:t>
            </a:r>
            <a:r>
              <a:rPr lang="cs-CZ" sz="2400" dirty="0" smtClean="0"/>
              <a:t> (</a:t>
            </a:r>
            <a:r>
              <a:rPr lang="en-US" sz="2400" dirty="0" smtClean="0"/>
              <a:t>airlines, hotel industry</a:t>
            </a:r>
            <a:r>
              <a:rPr lang="cs-CZ" sz="2400" dirty="0" smtClean="0"/>
              <a:t>,..)</a:t>
            </a:r>
            <a:endParaRPr lang="en-ZA" sz="2400" dirty="0" smtClean="0"/>
          </a:p>
          <a:p>
            <a:pPr lvl="1"/>
            <a:r>
              <a:rPr lang="en-ZA" sz="2400" dirty="0" smtClean="0"/>
              <a:t>   partition</a:t>
            </a:r>
            <a:r>
              <a:rPr lang="cs-CZ" sz="2400" dirty="0" smtClean="0"/>
              <a:t>i</a:t>
            </a:r>
            <a:r>
              <a:rPr lang="en-ZA" sz="2400" dirty="0" smtClean="0"/>
              <a:t>ng demand into fare classes</a:t>
            </a:r>
          </a:p>
          <a:p>
            <a:pPr lvl="1"/>
            <a:r>
              <a:rPr lang="en-ZA" sz="2400" dirty="0" smtClean="0"/>
              <a:t>   single order quantities </a:t>
            </a:r>
          </a:p>
          <a:p>
            <a:pPr lvl="1"/>
            <a:endParaRPr lang="cs-CZ" sz="2400" dirty="0"/>
          </a:p>
        </p:txBody>
      </p:sp>
      <p:sp>
        <p:nvSpPr>
          <p:cNvPr id="4" name="Obdélník 3"/>
          <p:cNvSpPr/>
          <p:nvPr/>
        </p:nvSpPr>
        <p:spPr>
          <a:xfrm>
            <a:off x="395536" y="5949280"/>
            <a:ext cx="8208912" cy="646331"/>
          </a:xfrm>
          <a:prstGeom prst="rect">
            <a:avLst/>
          </a:prstGeom>
        </p:spPr>
        <p:txBody>
          <a:bodyPr wrap="square">
            <a:spAutoFit/>
          </a:bodyPr>
          <a:lstStyle/>
          <a:p>
            <a:r>
              <a:rPr lang="cs-CZ" dirty="0" smtClean="0"/>
              <a:t>YIELD : </a:t>
            </a:r>
            <a:r>
              <a:rPr lang="en-US" sz="1100" dirty="0" smtClean="0"/>
              <a:t>to </a:t>
            </a:r>
            <a:r>
              <a:rPr lang="en-US" sz="1100" dirty="0"/>
              <a:t>produce or furnish (payment, profit, or interest): a trust fund that yields ten percent interest annually; That investment will yield a handsome return</a:t>
            </a:r>
            <a:r>
              <a:rPr lang="en-US" dirty="0"/>
              <a:t>.</a:t>
            </a:r>
          </a:p>
        </p:txBody>
      </p:sp>
    </p:spTree>
    <p:extLst>
      <p:ext uri="{BB962C8B-B14F-4D97-AF65-F5344CB8AC3E}">
        <p14:creationId xmlns:p14="http://schemas.microsoft.com/office/powerpoint/2010/main" val="3253271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340768"/>
            <a:ext cx="8229600" cy="4525963"/>
          </a:xfrm>
        </p:spPr>
        <p:txBody>
          <a:bodyPr>
            <a:noAutofit/>
          </a:bodyPr>
          <a:lstStyle/>
          <a:p>
            <a:r>
              <a:rPr lang="en-US" sz="2400" dirty="0" smtClean="0"/>
              <a:t>Simply put, the purpose of Yield Management is to achieve </a:t>
            </a:r>
            <a:r>
              <a:rPr lang="en-US" sz="2400" b="1" dirty="0" smtClean="0"/>
              <a:t>maximum revenue/profit</a:t>
            </a:r>
            <a:r>
              <a:rPr lang="en-US" sz="2400" dirty="0" smtClean="0"/>
              <a:t>. </a:t>
            </a:r>
          </a:p>
          <a:p>
            <a:r>
              <a:rPr lang="en-US" sz="2400" dirty="0" smtClean="0"/>
              <a:t>To </a:t>
            </a:r>
            <a:r>
              <a:rPr lang="en-US" sz="2400" dirty="0"/>
              <a:t>do this, a </a:t>
            </a:r>
            <a:r>
              <a:rPr lang="en-US" sz="2400" b="1" dirty="0"/>
              <a:t>yield management </a:t>
            </a:r>
            <a:r>
              <a:rPr lang="en-US" sz="2400" dirty="0"/>
              <a:t>strategy needs to be both </a:t>
            </a:r>
            <a:r>
              <a:rPr lang="en-US" sz="2400" b="1" dirty="0"/>
              <a:t>reflective</a:t>
            </a:r>
            <a:r>
              <a:rPr lang="en-US" sz="2400" dirty="0"/>
              <a:t> and </a:t>
            </a:r>
            <a:r>
              <a:rPr lang="en-US" sz="2400" b="1" dirty="0"/>
              <a:t>forward-looking</a:t>
            </a:r>
            <a:r>
              <a:rPr lang="en-US" sz="2400" dirty="0"/>
              <a:t>. Yield managers should attain a clear </a:t>
            </a:r>
            <a:r>
              <a:rPr lang="cs-CZ" sz="2400" dirty="0"/>
              <a:t>and</a:t>
            </a:r>
            <a:r>
              <a:rPr lang="en-US" sz="2400" dirty="0"/>
              <a:t> detailed understanding of what has happened before and what is happening now. </a:t>
            </a:r>
            <a:r>
              <a:rPr lang="cs-CZ" sz="2400" dirty="0" smtClean="0"/>
              <a:t> </a:t>
            </a:r>
          </a:p>
          <a:p>
            <a:pPr lvl="0"/>
            <a:r>
              <a:rPr lang="en-US" sz="2400" dirty="0"/>
              <a:t>The most efficient way to do this is to draw from historical data to predict what may happen in the future. So, the process of effective yield management involves </a:t>
            </a:r>
            <a:r>
              <a:rPr lang="cs-CZ" sz="2400" dirty="0"/>
              <a:t>u</a:t>
            </a:r>
            <a:r>
              <a:rPr lang="en-US" sz="2400" dirty="0" err="1" smtClean="0"/>
              <a:t>nderstanding</a:t>
            </a:r>
            <a:r>
              <a:rPr lang="en-US" sz="2400" dirty="0"/>
              <a:t>, anticipating, and reacting to consumer behavior (to maximize revenue ultimately).</a:t>
            </a:r>
            <a:endParaRPr lang="cs-CZ" sz="2400" dirty="0"/>
          </a:p>
          <a:p>
            <a:pPr marL="0" indent="0">
              <a:buNone/>
            </a:pPr>
            <a:r>
              <a:rPr lang="cs-CZ" dirty="0"/>
              <a:t> </a:t>
            </a:r>
          </a:p>
          <a:p>
            <a:endParaRPr lang="cs-CZ" sz="2400" dirty="0"/>
          </a:p>
          <a:p>
            <a:endParaRPr lang="en-US" sz="2400" dirty="0"/>
          </a:p>
        </p:txBody>
      </p:sp>
      <p:sp>
        <p:nvSpPr>
          <p:cNvPr id="4" name="Nadpis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600" dirty="0" err="1" smtClean="0">
                <a:solidFill>
                  <a:srgbClr val="0070C0"/>
                </a:solidFill>
              </a:rPr>
              <a:t>Yield</a:t>
            </a:r>
            <a:r>
              <a:rPr lang="cs-CZ" sz="3600" dirty="0" smtClean="0">
                <a:solidFill>
                  <a:srgbClr val="0070C0"/>
                </a:solidFill>
              </a:rPr>
              <a:t> Management (YM)-</a:t>
            </a:r>
            <a:r>
              <a:rPr lang="cs-CZ" sz="3600" dirty="0" err="1" smtClean="0">
                <a:solidFill>
                  <a:srgbClr val="0070C0"/>
                </a:solidFill>
              </a:rPr>
              <a:t>definition</a:t>
            </a:r>
            <a:endParaRPr lang="cs-CZ" sz="3600" dirty="0">
              <a:solidFill>
                <a:srgbClr val="0070C0"/>
              </a:solidFill>
            </a:endParaRPr>
          </a:p>
        </p:txBody>
      </p:sp>
    </p:spTree>
    <p:extLst>
      <p:ext uri="{BB962C8B-B14F-4D97-AF65-F5344CB8AC3E}">
        <p14:creationId xmlns:p14="http://schemas.microsoft.com/office/powerpoint/2010/main" val="289446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smtClean="0">
                <a:solidFill>
                  <a:srgbClr val="0070C0"/>
                </a:solidFill>
              </a:rPr>
              <a:t>Single Order Quantity</a:t>
            </a:r>
            <a:endParaRPr lang="en-ZA" sz="3600" dirty="0">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44824"/>
            <a:ext cx="6450717"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1115616" y="5157192"/>
            <a:ext cx="4176464" cy="646331"/>
          </a:xfrm>
          <a:prstGeom prst="rect">
            <a:avLst/>
          </a:prstGeom>
          <a:noFill/>
        </p:spPr>
        <p:txBody>
          <a:bodyPr wrap="square" rtlCol="0">
            <a:spAutoFit/>
          </a:bodyPr>
          <a:lstStyle/>
          <a:p>
            <a:r>
              <a:rPr lang="en-ZA" b="1" dirty="0" smtClean="0">
                <a:solidFill>
                  <a:srgbClr val="FF0000"/>
                </a:solidFill>
              </a:rPr>
              <a:t>Newsboy problem – see next slide and slide number 11 as well !!! </a:t>
            </a:r>
            <a:endParaRPr lang="en-ZA" b="1" dirty="0">
              <a:solidFill>
                <a:srgbClr val="FF0000"/>
              </a:solidFill>
            </a:endParaRPr>
          </a:p>
        </p:txBody>
      </p:sp>
      <p:sp>
        <p:nvSpPr>
          <p:cNvPr id="6" name="Obdélník 5"/>
          <p:cNvSpPr/>
          <p:nvPr/>
        </p:nvSpPr>
        <p:spPr>
          <a:xfrm>
            <a:off x="4139952" y="4653136"/>
            <a:ext cx="273630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04604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US" sz="3600" dirty="0" smtClean="0">
                <a:solidFill>
                  <a:srgbClr val="0070C0"/>
                </a:solidFill>
              </a:rPr>
              <a:t>Newsboy problem</a:t>
            </a:r>
            <a:endParaRPr lang="en-US" sz="3600" dirty="0">
              <a:solidFill>
                <a:srgbClr val="0070C0"/>
              </a:solidFill>
            </a:endParaRPr>
          </a:p>
        </p:txBody>
      </p:sp>
      <p:sp>
        <p:nvSpPr>
          <p:cNvPr id="5" name="Obdélník 4"/>
          <p:cNvSpPr/>
          <p:nvPr/>
        </p:nvSpPr>
        <p:spPr>
          <a:xfrm>
            <a:off x="570531" y="1340768"/>
            <a:ext cx="7812360" cy="2862322"/>
          </a:xfrm>
          <a:prstGeom prst="rect">
            <a:avLst/>
          </a:prstGeom>
        </p:spPr>
        <p:txBody>
          <a:bodyPr wrap="square">
            <a:spAutoFit/>
          </a:bodyPr>
          <a:lstStyle/>
          <a:p>
            <a:r>
              <a:rPr lang="en-US" dirty="0"/>
              <a:t>Often managers have to make decisions about </a:t>
            </a:r>
            <a:r>
              <a:rPr lang="en-US" b="1" dirty="0"/>
              <a:t>inventory level </a:t>
            </a:r>
            <a:r>
              <a:rPr lang="en-US" dirty="0"/>
              <a:t>over a very limited </a:t>
            </a:r>
            <a:r>
              <a:rPr lang="en-US" dirty="0" smtClean="0"/>
              <a:t>period</a:t>
            </a:r>
            <a:r>
              <a:rPr lang="cs-CZ" dirty="0" smtClean="0"/>
              <a:t>.</a:t>
            </a:r>
            <a:r>
              <a:rPr lang="en-US" dirty="0" smtClean="0"/>
              <a:t> </a:t>
            </a:r>
            <a:r>
              <a:rPr lang="en-US" dirty="0"/>
              <a:t>This is the case, for example with seasonal goods such as Christmas cards that should satisfy all demand in December, but any cards left in January have almost no value. These single-period decision models are phrased as the </a:t>
            </a:r>
            <a:r>
              <a:rPr lang="en-US" b="1" dirty="0"/>
              <a:t>Newsboy Problem</a:t>
            </a:r>
            <a:r>
              <a:rPr lang="en-US" dirty="0"/>
              <a:t>. For a newsboy who sells papers on a street corner, the demand is uncertain, and the newsboy must decide how many papers to buy from his supplier</a:t>
            </a:r>
            <a:r>
              <a:rPr lang="en-US" dirty="0" smtClean="0"/>
              <a:t>.</a:t>
            </a:r>
            <a:endParaRPr lang="cs-CZ" dirty="0" smtClean="0"/>
          </a:p>
          <a:p>
            <a:r>
              <a:rPr lang="en-US" dirty="0" smtClean="0">
                <a:solidFill>
                  <a:srgbClr val="FF0000"/>
                </a:solidFill>
              </a:rPr>
              <a:t>If </a:t>
            </a:r>
            <a:r>
              <a:rPr lang="en-US" dirty="0">
                <a:solidFill>
                  <a:srgbClr val="FF0000"/>
                </a:solidFill>
              </a:rPr>
              <a:t>he buys too many papers he is left with unsold papers that have no value at the end of the </a:t>
            </a:r>
            <a:r>
              <a:rPr lang="en-US" dirty="0" smtClean="0">
                <a:solidFill>
                  <a:srgbClr val="FF0000"/>
                </a:solidFill>
              </a:rPr>
              <a:t>day</a:t>
            </a:r>
            <a:r>
              <a:rPr lang="cs-CZ" dirty="0" smtClean="0">
                <a:solidFill>
                  <a:srgbClr val="FF0000"/>
                </a:solidFill>
              </a:rPr>
              <a:t>.</a:t>
            </a:r>
            <a:r>
              <a:rPr lang="en-US" dirty="0" smtClean="0">
                <a:solidFill>
                  <a:srgbClr val="FF0000"/>
                </a:solidFill>
              </a:rPr>
              <a:t> </a:t>
            </a:r>
            <a:endParaRPr lang="cs-CZ" dirty="0" smtClean="0">
              <a:solidFill>
                <a:srgbClr val="FF0000"/>
              </a:solidFill>
            </a:endParaRPr>
          </a:p>
          <a:p>
            <a:r>
              <a:rPr lang="cs-CZ" dirty="0" smtClean="0">
                <a:solidFill>
                  <a:srgbClr val="0070C0"/>
                </a:solidFill>
              </a:rPr>
              <a:t>I</a:t>
            </a:r>
            <a:r>
              <a:rPr lang="en-US" dirty="0" smtClean="0">
                <a:solidFill>
                  <a:srgbClr val="0070C0"/>
                </a:solidFill>
              </a:rPr>
              <a:t>f </a:t>
            </a:r>
            <a:r>
              <a:rPr lang="en-US" dirty="0">
                <a:solidFill>
                  <a:srgbClr val="0070C0"/>
                </a:solidFill>
              </a:rPr>
              <a:t>he buys too few papers he has lost the opportunity of making a higher profit.</a:t>
            </a:r>
            <a:endParaRPr lang="cs-CZ" dirty="0">
              <a:solidFill>
                <a:srgbClr val="0070C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4199885"/>
            <a:ext cx="1459529" cy="2127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864" y="4293096"/>
            <a:ext cx="2034222" cy="2034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4727118"/>
            <a:ext cx="286702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2657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US" sz="3600" dirty="0" smtClean="0">
                <a:solidFill>
                  <a:srgbClr val="0070C0"/>
                </a:solidFill>
              </a:rPr>
              <a:t>Prices and demand</a:t>
            </a:r>
            <a:endParaRPr lang="en-US" sz="3600" dirty="0">
              <a:solidFill>
                <a:srgbClr val="0070C0"/>
              </a:solidFill>
            </a:endParaRPr>
          </a:p>
        </p:txBody>
      </p:sp>
      <p:sp>
        <p:nvSpPr>
          <p:cNvPr id="3" name="Zástupný symbol pro obsah 2"/>
          <p:cNvSpPr>
            <a:spLocks noGrp="1"/>
          </p:cNvSpPr>
          <p:nvPr>
            <p:ph idx="1"/>
          </p:nvPr>
        </p:nvSpPr>
        <p:spPr/>
        <p:txBody>
          <a:bodyPr>
            <a:normAutofit lnSpcReduction="10000"/>
          </a:bodyPr>
          <a:lstStyle/>
          <a:p>
            <a:r>
              <a:rPr lang="en-US" b="1" dirty="0" smtClean="0"/>
              <a:t>Prices can be determined by:</a:t>
            </a:r>
          </a:p>
          <a:p>
            <a:pPr lvl="1"/>
            <a:r>
              <a:rPr lang="en-US" dirty="0" smtClean="0"/>
              <a:t>Service</a:t>
            </a:r>
            <a:r>
              <a:rPr lang="cs-CZ" dirty="0" smtClean="0"/>
              <a:t> </a:t>
            </a:r>
            <a:endParaRPr lang="en-US" dirty="0" smtClean="0"/>
          </a:p>
          <a:p>
            <a:pPr lvl="1"/>
            <a:r>
              <a:rPr lang="en-US" dirty="0" smtClean="0"/>
              <a:t>Group of services</a:t>
            </a:r>
          </a:p>
          <a:p>
            <a:pPr lvl="1"/>
            <a:r>
              <a:rPr lang="en-US" dirty="0" smtClean="0"/>
              <a:t>Market (consumer type or geographical</a:t>
            </a:r>
            <a:r>
              <a:rPr lang="cs-CZ" dirty="0" smtClean="0"/>
              <a:t> area</a:t>
            </a:r>
            <a:r>
              <a:rPr lang="en-US" dirty="0" smtClean="0"/>
              <a:t>) or</a:t>
            </a:r>
          </a:p>
          <a:p>
            <a:pPr lvl="1"/>
            <a:r>
              <a:rPr lang="en-US" dirty="0" smtClean="0"/>
              <a:t>A combination of the above</a:t>
            </a:r>
          </a:p>
          <a:p>
            <a:pPr marL="0" indent="0">
              <a:buNone/>
            </a:pPr>
            <a:r>
              <a:rPr lang="en-US" dirty="0" smtClean="0"/>
              <a:t> </a:t>
            </a:r>
          </a:p>
          <a:p>
            <a:r>
              <a:rPr lang="en-US" b="1" dirty="0" smtClean="0"/>
              <a:t>And the demand side is characterized with</a:t>
            </a:r>
            <a:r>
              <a:rPr lang="en-US" dirty="0" smtClean="0"/>
              <a:t>:</a:t>
            </a:r>
          </a:p>
          <a:p>
            <a:pPr lvl="1"/>
            <a:r>
              <a:rPr lang="cs-CZ" dirty="0" smtClean="0"/>
              <a:t> </a:t>
            </a:r>
            <a:r>
              <a:rPr lang="en-US" dirty="0" smtClean="0"/>
              <a:t>Variability of demand </a:t>
            </a:r>
            <a:r>
              <a:rPr lang="cs-CZ" dirty="0" smtClean="0"/>
              <a:t> </a:t>
            </a:r>
            <a:endParaRPr lang="en-US" dirty="0" smtClean="0"/>
          </a:p>
          <a:p>
            <a:pPr lvl="1"/>
            <a:r>
              <a:rPr lang="cs-CZ" dirty="0" smtClean="0"/>
              <a:t> </a:t>
            </a:r>
            <a:r>
              <a:rPr lang="en-US" dirty="0" smtClean="0"/>
              <a:t>Variability of value</a:t>
            </a:r>
          </a:p>
          <a:p>
            <a:endParaRPr lang="cs-CZ" dirty="0"/>
          </a:p>
        </p:txBody>
      </p:sp>
    </p:spTree>
    <p:extLst>
      <p:ext uri="{BB962C8B-B14F-4D97-AF65-F5344CB8AC3E}">
        <p14:creationId xmlns:p14="http://schemas.microsoft.com/office/powerpoint/2010/main" val="2870706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smtClean="0">
                <a:solidFill>
                  <a:srgbClr val="0070C0"/>
                </a:solidFill>
              </a:rPr>
              <a:t>Overbooking (hotels, airlines,..)</a:t>
            </a:r>
            <a:endParaRPr lang="en-ZA" sz="3600" dirty="0">
              <a:solidFill>
                <a:srgbClr val="0070C0"/>
              </a:solidFill>
            </a:endParaRPr>
          </a:p>
        </p:txBody>
      </p:sp>
      <p:pic>
        <p:nvPicPr>
          <p:cNvPr id="1026" name="Picture 2" descr="Výsledek obrázku pro airbus a380 seats pl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340769"/>
            <a:ext cx="5137784" cy="273630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07504" y="4221088"/>
            <a:ext cx="8915582" cy="2769989"/>
          </a:xfrm>
          <a:prstGeom prst="rect">
            <a:avLst/>
          </a:prstGeom>
          <a:noFill/>
        </p:spPr>
        <p:txBody>
          <a:bodyPr wrap="none" rtlCol="0">
            <a:spAutoFit/>
          </a:bodyPr>
          <a:lstStyle/>
          <a:p>
            <a:r>
              <a:rPr lang="en-US" sz="1600" dirty="0" smtClean="0"/>
              <a:t>10%-30 % of </a:t>
            </a:r>
            <a:r>
              <a:rPr lang="en-US" sz="1600" b="1" dirty="0" smtClean="0"/>
              <a:t>no-show</a:t>
            </a:r>
            <a:r>
              <a:rPr lang="en-US" sz="1600" dirty="0" smtClean="0"/>
              <a:t> (traveler reserved ticket, but cancel it at the last minute</a:t>
            </a:r>
            <a:r>
              <a:rPr lang="en-US" sz="1600" dirty="0" smtClean="0"/>
              <a:t>)</a:t>
            </a:r>
            <a:r>
              <a:rPr lang="cs-CZ" sz="1600" dirty="0" smtClean="0"/>
              <a:t>.</a:t>
            </a:r>
            <a:r>
              <a:rPr lang="en-US" sz="1600" dirty="0" smtClean="0"/>
              <a:t> </a:t>
            </a:r>
            <a:endParaRPr lang="en-US" sz="1600" dirty="0" smtClean="0"/>
          </a:p>
          <a:p>
            <a:r>
              <a:rPr lang="en-US" sz="1600" dirty="0" smtClean="0"/>
              <a:t>So airline companies </a:t>
            </a:r>
            <a:r>
              <a:rPr lang="en-US" sz="1600" b="1" dirty="0" smtClean="0"/>
              <a:t>overbook</a:t>
            </a:r>
            <a:r>
              <a:rPr lang="en-US" sz="1600" dirty="0" smtClean="0"/>
              <a:t> their capacities. The </a:t>
            </a:r>
            <a:r>
              <a:rPr lang="en-US" sz="1600" b="1" dirty="0" smtClean="0"/>
              <a:t>no-show</a:t>
            </a:r>
            <a:r>
              <a:rPr lang="en-US" sz="1600" dirty="0" smtClean="0"/>
              <a:t> ratio is sometimes</a:t>
            </a:r>
          </a:p>
          <a:p>
            <a:r>
              <a:rPr lang="en-US" sz="1600" dirty="0" smtClean="0"/>
              <a:t>lower than overbooking ratio, so „bumped“ client will be compensated by providing     </a:t>
            </a:r>
          </a:p>
          <a:p>
            <a:r>
              <a:rPr lang="en-US" sz="1600" dirty="0" smtClean="0"/>
              <a:t>the free of charge service at another time or place. They are so called „</a:t>
            </a:r>
            <a:r>
              <a:rPr lang="en-US" sz="1600" b="1" dirty="0" smtClean="0"/>
              <a:t>offloaded</a:t>
            </a:r>
            <a:r>
              <a:rPr lang="en-US" sz="1600" dirty="0" smtClean="0"/>
              <a:t>“ to other routes.</a:t>
            </a:r>
          </a:p>
          <a:p>
            <a:r>
              <a:rPr lang="cs-CZ" b="1" dirty="0" err="1" smtClean="0"/>
              <a:t>Example</a:t>
            </a:r>
            <a:r>
              <a:rPr lang="cs-CZ" b="1" dirty="0" smtClean="0"/>
              <a:t>:</a:t>
            </a:r>
            <a:endParaRPr lang="en-US" b="1" dirty="0" smtClean="0"/>
          </a:p>
          <a:p>
            <a:r>
              <a:rPr lang="en-US" sz="1600" dirty="0" smtClean="0"/>
              <a:t>311 economy seats, estimation of 10 % no-show-&gt; </a:t>
            </a:r>
            <a:r>
              <a:rPr lang="en-US" sz="1600" b="1" dirty="0" smtClean="0">
                <a:solidFill>
                  <a:srgbClr val="0070C0"/>
                </a:solidFill>
              </a:rPr>
              <a:t>31</a:t>
            </a:r>
            <a:r>
              <a:rPr lang="en-US" sz="1600" dirty="0" smtClean="0"/>
              <a:t> places would be lost (only 280 seats occupied).</a:t>
            </a:r>
          </a:p>
          <a:p>
            <a:r>
              <a:rPr lang="en-US" sz="1600" dirty="0" smtClean="0"/>
              <a:t>If overbooked  by 10 % (</a:t>
            </a:r>
            <a:r>
              <a:rPr lang="en-US" sz="1600" dirty="0" smtClean="0">
                <a:solidFill>
                  <a:srgbClr val="0070C0"/>
                </a:solidFill>
              </a:rPr>
              <a:t>31</a:t>
            </a:r>
            <a:r>
              <a:rPr lang="en-US" sz="1600" dirty="0" smtClean="0"/>
              <a:t> more tickets offered)  and no-show ratio on reality is only 7 %-&gt;only </a:t>
            </a:r>
            <a:r>
              <a:rPr lang="en-US" sz="1600" dirty="0" smtClean="0">
                <a:solidFill>
                  <a:srgbClr val="FF0000"/>
                </a:solidFill>
              </a:rPr>
              <a:t>22</a:t>
            </a:r>
            <a:r>
              <a:rPr lang="en-US" sz="1600" dirty="0" smtClean="0"/>
              <a:t> clients</a:t>
            </a:r>
          </a:p>
          <a:p>
            <a:r>
              <a:rPr lang="en-US" sz="1600" dirty="0" smtClean="0"/>
              <a:t>cancelled - &gt; 311-22=289 </a:t>
            </a:r>
            <a:r>
              <a:rPr lang="cs-CZ" sz="1600" dirty="0" err="1" smtClean="0"/>
              <a:t>seats</a:t>
            </a:r>
            <a:r>
              <a:rPr lang="cs-CZ" sz="1600" dirty="0" smtClean="0"/>
              <a:t> </a:t>
            </a:r>
            <a:r>
              <a:rPr lang="cs-CZ" sz="1600" dirty="0" err="1" smtClean="0"/>
              <a:t>occupied</a:t>
            </a:r>
            <a:r>
              <a:rPr lang="cs-CZ" sz="1600" dirty="0" smtClean="0"/>
              <a:t> -&gt;</a:t>
            </a:r>
            <a:r>
              <a:rPr lang="en-US" sz="1600" dirty="0" smtClean="0"/>
              <a:t>289 + </a:t>
            </a:r>
            <a:r>
              <a:rPr lang="en-US" sz="1600" b="1" dirty="0" smtClean="0">
                <a:solidFill>
                  <a:srgbClr val="0070C0"/>
                </a:solidFill>
              </a:rPr>
              <a:t>31</a:t>
            </a:r>
            <a:r>
              <a:rPr lang="en-US" sz="1600" dirty="0" smtClean="0"/>
              <a:t>=320-&gt;320-311=</a:t>
            </a:r>
            <a:r>
              <a:rPr lang="en-US" sz="1600" dirty="0" smtClean="0">
                <a:solidFill>
                  <a:srgbClr val="00B050"/>
                </a:solidFill>
              </a:rPr>
              <a:t>9</a:t>
            </a:r>
            <a:r>
              <a:rPr lang="en-US" sz="1600" dirty="0" smtClean="0"/>
              <a:t> clients have to be „bumped“</a:t>
            </a:r>
            <a:r>
              <a:rPr lang="cs-CZ" sz="1600" dirty="0" smtClean="0"/>
              <a:t> </a:t>
            </a:r>
          </a:p>
          <a:p>
            <a:r>
              <a:rPr lang="cs-CZ" sz="1600" dirty="0" smtClean="0"/>
              <a:t>(</a:t>
            </a:r>
            <a:r>
              <a:rPr lang="cs-CZ" sz="1600" dirty="0" err="1" smtClean="0"/>
              <a:t>or</a:t>
            </a:r>
            <a:r>
              <a:rPr lang="cs-CZ" sz="1600" dirty="0" smtClean="0"/>
              <a:t> </a:t>
            </a:r>
            <a:r>
              <a:rPr lang="cs-CZ" sz="1600" dirty="0" smtClean="0">
                <a:solidFill>
                  <a:srgbClr val="0070C0"/>
                </a:solidFill>
              </a:rPr>
              <a:t>31</a:t>
            </a:r>
            <a:r>
              <a:rPr lang="cs-CZ" sz="1600" dirty="0" smtClean="0"/>
              <a:t>-</a:t>
            </a:r>
            <a:r>
              <a:rPr lang="cs-CZ" sz="1600" dirty="0" smtClean="0">
                <a:solidFill>
                  <a:srgbClr val="FF0000"/>
                </a:solidFill>
              </a:rPr>
              <a:t>22</a:t>
            </a:r>
            <a:r>
              <a:rPr lang="cs-CZ" sz="1600" dirty="0" smtClean="0"/>
              <a:t>=</a:t>
            </a:r>
            <a:r>
              <a:rPr lang="cs-CZ" sz="1600" dirty="0" smtClean="0">
                <a:solidFill>
                  <a:srgbClr val="00B050"/>
                </a:solidFill>
              </a:rPr>
              <a:t>9</a:t>
            </a:r>
            <a:r>
              <a:rPr lang="cs-CZ" sz="1600" dirty="0" smtClean="0"/>
              <a:t>) </a:t>
            </a:r>
            <a:r>
              <a:rPr lang="en-US" sz="1600" dirty="0" smtClean="0"/>
              <a:t>and provided by  free air tickets, which is better than the loss of not sold 31 places.  </a:t>
            </a:r>
          </a:p>
          <a:p>
            <a:r>
              <a:rPr lang="en-US" sz="1400" b="1" dirty="0" smtClean="0">
                <a:solidFill>
                  <a:srgbClr val="FF0000"/>
                </a:solidFill>
              </a:rPr>
              <a:t>You have to calculate loss of 31 places -22 sold tickets =amount which must cover expenses for 9 bumped clients</a:t>
            </a:r>
          </a:p>
          <a:p>
            <a:r>
              <a:rPr lang="en-GB" sz="1400" b="1" dirty="0" smtClean="0">
                <a:solidFill>
                  <a:srgbClr val="FF0000"/>
                </a:solidFill>
              </a:rPr>
              <a:t>   </a:t>
            </a:r>
            <a:endParaRPr lang="en-GB" sz="1400" b="1" dirty="0">
              <a:solidFill>
                <a:srgbClr val="FF0000"/>
              </a:solidFill>
            </a:endParaRPr>
          </a:p>
        </p:txBody>
      </p:sp>
      <p:sp>
        <p:nvSpPr>
          <p:cNvPr id="3" name="TextovéPole 2"/>
          <p:cNvSpPr txBox="1"/>
          <p:nvPr/>
        </p:nvSpPr>
        <p:spPr>
          <a:xfrm>
            <a:off x="6804248" y="2636912"/>
            <a:ext cx="1891865" cy="369332"/>
          </a:xfrm>
          <a:prstGeom prst="rect">
            <a:avLst/>
          </a:prstGeom>
          <a:noFill/>
        </p:spPr>
        <p:txBody>
          <a:bodyPr wrap="none" rtlCol="0">
            <a:spAutoFit/>
          </a:bodyPr>
          <a:lstStyle/>
          <a:p>
            <a:r>
              <a:rPr lang="cs-CZ" b="1" dirty="0" smtClean="0">
                <a:solidFill>
                  <a:srgbClr val="FF0000"/>
                </a:solidFill>
              </a:rPr>
              <a:t>7 % </a:t>
            </a:r>
            <a:r>
              <a:rPr lang="cs-CZ" b="1" dirty="0" err="1" smtClean="0">
                <a:solidFill>
                  <a:srgbClr val="FF0000"/>
                </a:solidFill>
              </a:rPr>
              <a:t>out</a:t>
            </a:r>
            <a:r>
              <a:rPr lang="cs-CZ" b="1" dirty="0" smtClean="0">
                <a:solidFill>
                  <a:srgbClr val="FF0000"/>
                </a:solidFill>
              </a:rPr>
              <a:t> </a:t>
            </a:r>
            <a:r>
              <a:rPr lang="cs-CZ" b="1" dirty="0" err="1" smtClean="0">
                <a:solidFill>
                  <a:srgbClr val="FF0000"/>
                </a:solidFill>
              </a:rPr>
              <a:t>of</a:t>
            </a:r>
            <a:r>
              <a:rPr lang="cs-CZ" b="1" dirty="0" smtClean="0">
                <a:solidFill>
                  <a:srgbClr val="FF0000"/>
                </a:solidFill>
              </a:rPr>
              <a:t> 311=22</a:t>
            </a:r>
            <a:endParaRPr lang="cs-CZ" b="1" dirty="0">
              <a:solidFill>
                <a:srgbClr val="FF0000"/>
              </a:solidFill>
            </a:endParaRPr>
          </a:p>
        </p:txBody>
      </p:sp>
      <p:cxnSp>
        <p:nvCxnSpPr>
          <p:cNvPr id="6" name="Přímá spojnice se šipkou 5"/>
          <p:cNvCxnSpPr/>
          <p:nvPr/>
        </p:nvCxnSpPr>
        <p:spPr>
          <a:xfrm>
            <a:off x="8604448" y="3006244"/>
            <a:ext cx="0" cy="25016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345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1579</Words>
  <Application>Microsoft Office PowerPoint</Application>
  <PresentationFormat>Předvádění na obrazovce (4:3)</PresentationFormat>
  <Paragraphs>247</Paragraphs>
  <Slides>17</Slides>
  <Notes>1</Notes>
  <HiddenSlides>1</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17</vt:i4>
      </vt:variant>
    </vt:vector>
  </HeadingPairs>
  <TitlesOfParts>
    <vt:vector size="21" baseType="lpstr">
      <vt:lpstr>Arial</vt:lpstr>
      <vt:lpstr>Calibri</vt:lpstr>
      <vt:lpstr>Wingdings 2</vt:lpstr>
      <vt:lpstr>Motiv systému Office</vt:lpstr>
      <vt:lpstr>Yield Management (OM) Introduction</vt:lpstr>
      <vt:lpstr>Some OM methods  </vt:lpstr>
      <vt:lpstr>Another point of view (plan-do-check-act)</vt:lpstr>
      <vt:lpstr>Yield Management (YM)-definition</vt:lpstr>
      <vt:lpstr>Prezentace aplikace PowerPoint</vt:lpstr>
      <vt:lpstr>Single Order Quantity</vt:lpstr>
      <vt:lpstr>Newsboy problem</vt:lpstr>
      <vt:lpstr>Prices and demand</vt:lpstr>
      <vt:lpstr>Overbooking (hotels, airlines,..)</vt:lpstr>
      <vt:lpstr>Basic calculations</vt:lpstr>
      <vt:lpstr>Overbooking&lt;-&gt;No-Show</vt:lpstr>
      <vt:lpstr>Overbooking - claims</vt:lpstr>
      <vt:lpstr>Single order quantities </vt:lpstr>
      <vt:lpstr>Single order quantities </vt:lpstr>
      <vt:lpstr>Example 1 -&gt;Single Order Quantity  (hotel industry)</vt:lpstr>
      <vt:lpstr>Example 2 -&gt;Single Order Quantity  ( Airlines )</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Management Introduction</dc:title>
  <dc:creator>Skorkovsky Jaromir</dc:creator>
  <cp:lastModifiedBy>Miki Skorkovský</cp:lastModifiedBy>
  <cp:revision>103</cp:revision>
  <dcterms:created xsi:type="dcterms:W3CDTF">2016-08-05T07:59:00Z</dcterms:created>
  <dcterms:modified xsi:type="dcterms:W3CDTF">2020-11-19T09:55:04Z</dcterms:modified>
</cp:coreProperties>
</file>