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69" r:id="rId5"/>
    <p:sldId id="258" r:id="rId6"/>
    <p:sldId id="260" r:id="rId7"/>
    <p:sldId id="267" r:id="rId8"/>
    <p:sldId id="263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Amiesimaka" initials="JA" lastIdx="2" clrIdx="0">
    <p:extLst>
      <p:ext uri="{19B8F6BF-5375-455C-9EA6-DF929625EA0E}">
        <p15:presenceInfo xmlns:p15="http://schemas.microsoft.com/office/powerpoint/2012/main" userId="1976c2ccafff7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53"/>
    <a:srgbClr val="11457E"/>
    <a:srgbClr val="D71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C6331-1B9A-4DAB-9F67-1B69C28C0D3C}" v="3" dt="2021-10-19T11:37:09.761"/>
    <p1510:client id="{A578C8F7-8856-4D0D-9D1E-F8265902F6BA}" v="79" dt="2021-10-18T12:24:37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0148" autoAdjust="0"/>
  </p:normalViewPr>
  <p:slideViewPr>
    <p:cSldViewPr snapToGrid="0">
      <p:cViewPr varScale="1">
        <p:scale>
          <a:sx n="70" d="100"/>
          <a:sy n="70" d="100"/>
        </p:scale>
        <p:origin x="43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Amiesimaka" userId="1976c2ccafff7e4d" providerId="LiveId" clId="{431C6331-1B9A-4DAB-9F67-1B69C28C0D3C}"/>
    <pc:docChg chg="custSel addSld delSld modSld">
      <pc:chgData name="Jessica Amiesimaka" userId="1976c2ccafff7e4d" providerId="LiveId" clId="{431C6331-1B9A-4DAB-9F67-1B69C28C0D3C}" dt="2021-10-19T11:37:58.436" v="5" actId="2696"/>
      <pc:docMkLst>
        <pc:docMk/>
      </pc:docMkLst>
      <pc:sldChg chg="addSp delSp modSp mod">
        <pc:chgData name="Jessica Amiesimaka" userId="1976c2ccafff7e4d" providerId="LiveId" clId="{431C6331-1B9A-4DAB-9F67-1B69C28C0D3C}" dt="2021-10-19T11:37:40.318" v="4" actId="478"/>
        <pc:sldMkLst>
          <pc:docMk/>
          <pc:sldMk cId="1496023414" sldId="268"/>
        </pc:sldMkLst>
        <pc:picChg chg="add del mod">
          <ac:chgData name="Jessica Amiesimaka" userId="1976c2ccafff7e4d" providerId="LiveId" clId="{431C6331-1B9A-4DAB-9F67-1B69C28C0D3C}" dt="2021-10-19T11:37:40.318" v="4" actId="478"/>
          <ac:picMkLst>
            <pc:docMk/>
            <pc:sldMk cId="1496023414" sldId="268"/>
            <ac:picMk id="4" creationId="{741EC515-4C4D-4136-B3C6-91A93DD4A013}"/>
          </ac:picMkLst>
        </pc:picChg>
      </pc:sldChg>
      <pc:sldChg chg="new del">
        <pc:chgData name="Jessica Amiesimaka" userId="1976c2ccafff7e4d" providerId="LiveId" clId="{431C6331-1B9A-4DAB-9F67-1B69C28C0D3C}" dt="2021-10-19T11:37:58.436" v="5" actId="2696"/>
        <pc:sldMkLst>
          <pc:docMk/>
          <pc:sldMk cId="3619325457" sldId="271"/>
        </pc:sldMkLst>
      </pc:sldChg>
    </pc:docChg>
  </pc:docChgLst>
  <pc:docChgLst>
    <pc:chgData name="Jessica Amiesimaka" userId="1976c2ccafff7e4d" providerId="LiveId" clId="{A578C8F7-8856-4D0D-9D1E-F8265902F6BA}"/>
    <pc:docChg chg="undo custSel addSld modSld">
      <pc:chgData name="Jessica Amiesimaka" userId="1976c2ccafff7e4d" providerId="LiveId" clId="{A578C8F7-8856-4D0D-9D1E-F8265902F6BA}" dt="2021-10-18T12:24:37.061" v="242"/>
      <pc:docMkLst>
        <pc:docMk/>
      </pc:docMkLst>
      <pc:sldChg chg="modAnim">
        <pc:chgData name="Jessica Amiesimaka" userId="1976c2ccafff7e4d" providerId="LiveId" clId="{A578C8F7-8856-4D0D-9D1E-F8265902F6BA}" dt="2021-10-18T12:24:37.061" v="242"/>
        <pc:sldMkLst>
          <pc:docMk/>
          <pc:sldMk cId="3405647071" sldId="256"/>
        </pc:sldMkLst>
      </pc:sldChg>
      <pc:sldChg chg="modSp">
        <pc:chgData name="Jessica Amiesimaka" userId="1976c2ccafff7e4d" providerId="LiveId" clId="{A578C8F7-8856-4D0D-9D1E-F8265902F6BA}" dt="2021-10-16T07:30:39.162" v="47" actId="20577"/>
        <pc:sldMkLst>
          <pc:docMk/>
          <pc:sldMk cId="414651595" sldId="263"/>
        </pc:sldMkLst>
        <pc:spChg chg="mod">
          <ac:chgData name="Jessica Amiesimaka" userId="1976c2ccafff7e4d" providerId="LiveId" clId="{A578C8F7-8856-4D0D-9D1E-F8265902F6BA}" dt="2021-10-16T07:30:39.162" v="47" actId="20577"/>
          <ac:spMkLst>
            <pc:docMk/>
            <pc:sldMk cId="414651595" sldId="263"/>
            <ac:spMk id="3" creationId="{9A728631-B189-4128-8CE2-1ED1A767E400}"/>
          </ac:spMkLst>
        </pc:spChg>
      </pc:sldChg>
      <pc:sldChg chg="modSp mod modAnim">
        <pc:chgData name="Jessica Amiesimaka" userId="1976c2ccafff7e4d" providerId="LiveId" clId="{A578C8F7-8856-4D0D-9D1E-F8265902F6BA}" dt="2021-10-18T12:22:13.971" v="241"/>
        <pc:sldMkLst>
          <pc:docMk/>
          <pc:sldMk cId="3704006047" sldId="267"/>
        </pc:sldMkLst>
        <pc:spChg chg="mod">
          <ac:chgData name="Jessica Amiesimaka" userId="1976c2ccafff7e4d" providerId="LiveId" clId="{A578C8F7-8856-4D0D-9D1E-F8265902F6BA}" dt="2021-10-16T08:23:48.927" v="98" actId="20577"/>
          <ac:spMkLst>
            <pc:docMk/>
            <pc:sldMk cId="3704006047" sldId="267"/>
            <ac:spMk id="3" creationId="{B908CC29-EB5A-4B68-9DE7-CC37C370D86F}"/>
          </ac:spMkLst>
        </pc:spChg>
      </pc:sldChg>
      <pc:sldChg chg="addSp delSp modSp new mod setBg modAnim">
        <pc:chgData name="Jessica Amiesimaka" userId="1976c2ccafff7e4d" providerId="LiveId" clId="{A578C8F7-8856-4D0D-9D1E-F8265902F6BA}" dt="2021-10-16T07:00:48.136" v="32" actId="1036"/>
        <pc:sldMkLst>
          <pc:docMk/>
          <pc:sldMk cId="554087715" sldId="269"/>
        </pc:sldMkLst>
        <pc:spChg chg="del">
          <ac:chgData name="Jessica Amiesimaka" userId="1976c2ccafff7e4d" providerId="LiveId" clId="{A578C8F7-8856-4D0D-9D1E-F8265902F6BA}" dt="2021-10-16T06:57:21.290" v="4" actId="478"/>
          <ac:spMkLst>
            <pc:docMk/>
            <pc:sldMk cId="554087715" sldId="269"/>
            <ac:spMk id="2" creationId="{F14FEB56-FBCB-4585-A03D-4D413DDE7240}"/>
          </ac:spMkLst>
        </pc:spChg>
        <pc:spChg chg="del mod">
          <ac:chgData name="Jessica Amiesimaka" userId="1976c2ccafff7e4d" providerId="LiveId" clId="{A578C8F7-8856-4D0D-9D1E-F8265902F6BA}" dt="2021-10-16T06:56:51.001" v="3"/>
          <ac:spMkLst>
            <pc:docMk/>
            <pc:sldMk cId="554087715" sldId="269"/>
            <ac:spMk id="3" creationId="{1B092254-B802-453D-A3F3-67580DF75FEB}"/>
          </ac:spMkLst>
        </pc:spChg>
        <pc:spChg chg="add del">
          <ac:chgData name="Jessica Amiesimaka" userId="1976c2ccafff7e4d" providerId="LiveId" clId="{A578C8F7-8856-4D0D-9D1E-F8265902F6BA}" dt="2021-10-16T06:59:44.242" v="11" actId="26606"/>
          <ac:spMkLst>
            <pc:docMk/>
            <pc:sldMk cId="554087715" sldId="269"/>
            <ac:spMk id="8" creationId="{1A72674B-8130-49AB-A3C3-D944928AEBDC}"/>
          </ac:spMkLst>
        </pc:spChg>
        <pc:spChg chg="add del">
          <ac:chgData name="Jessica Amiesimaka" userId="1976c2ccafff7e4d" providerId="LiveId" clId="{A578C8F7-8856-4D0D-9D1E-F8265902F6BA}" dt="2021-10-16T06:59:24.886" v="7" actId="26606"/>
          <ac:spMkLst>
            <pc:docMk/>
            <pc:sldMk cId="554087715" sldId="269"/>
            <ac:spMk id="9" creationId="{AF1E5E62-9EB9-408E-AE53-A04A4C8110DE}"/>
          </ac:spMkLst>
        </pc:spChg>
        <pc:spChg chg="add del">
          <ac:chgData name="Jessica Amiesimaka" userId="1976c2ccafff7e4d" providerId="LiveId" clId="{A578C8F7-8856-4D0D-9D1E-F8265902F6BA}" dt="2021-10-16T06:59:24.886" v="7" actId="26606"/>
          <ac:spMkLst>
            <pc:docMk/>
            <pc:sldMk cId="554087715" sldId="269"/>
            <ac:spMk id="11" creationId="{9C5704B2-7C5B-4738-AF0D-4A2756A69FA1}"/>
          </ac:spMkLst>
        </pc:spChg>
        <pc:spChg chg="add del">
          <ac:chgData name="Jessica Amiesimaka" userId="1976c2ccafff7e4d" providerId="LiveId" clId="{A578C8F7-8856-4D0D-9D1E-F8265902F6BA}" dt="2021-10-16T06:59:24.886" v="7" actId="26606"/>
          <ac:spMkLst>
            <pc:docMk/>
            <pc:sldMk cId="554087715" sldId="269"/>
            <ac:spMk id="13" creationId="{DFB36DC4-A410-4DF1-8453-1D85743F5E07}"/>
          </ac:spMkLst>
        </pc:spChg>
        <pc:spChg chg="add del">
          <ac:chgData name="Jessica Amiesimaka" userId="1976c2ccafff7e4d" providerId="LiveId" clId="{A578C8F7-8856-4D0D-9D1E-F8265902F6BA}" dt="2021-10-16T06:59:44.242" v="11" actId="26606"/>
          <ac:spMkLst>
            <pc:docMk/>
            <pc:sldMk cId="554087715" sldId="269"/>
            <ac:spMk id="15" creationId="{9CE0A68D-28EF-49D9-B84B-5DAB38714976}"/>
          </ac:spMkLst>
        </pc:spChg>
        <pc:spChg chg="add del">
          <ac:chgData name="Jessica Amiesimaka" userId="1976c2ccafff7e4d" providerId="LiveId" clId="{A578C8F7-8856-4D0D-9D1E-F8265902F6BA}" dt="2021-10-16T06:59:44.242" v="11" actId="26606"/>
          <ac:spMkLst>
            <pc:docMk/>
            <pc:sldMk cId="554087715" sldId="269"/>
            <ac:spMk id="16" creationId="{1FA0C3DC-24DE-44E3-9D41-CAA5F3B20751}"/>
          </ac:spMkLst>
        </pc:spChg>
        <pc:spChg chg="add">
          <ac:chgData name="Jessica Amiesimaka" userId="1976c2ccafff7e4d" providerId="LiveId" clId="{A578C8F7-8856-4D0D-9D1E-F8265902F6BA}" dt="2021-10-16T06:59:44.242" v="11" actId="26606"/>
          <ac:spMkLst>
            <pc:docMk/>
            <pc:sldMk cId="554087715" sldId="269"/>
            <ac:spMk id="21" creationId="{C6B298B9-AA3F-4E48-9ADE-DD1A49F40A94}"/>
          </ac:spMkLst>
        </pc:spChg>
        <pc:spChg chg="add">
          <ac:chgData name="Jessica Amiesimaka" userId="1976c2ccafff7e4d" providerId="LiveId" clId="{A578C8F7-8856-4D0D-9D1E-F8265902F6BA}" dt="2021-10-16T06:59:44.242" v="11" actId="26606"/>
          <ac:spMkLst>
            <pc:docMk/>
            <pc:sldMk cId="554087715" sldId="269"/>
            <ac:spMk id="23" creationId="{78A6362C-DAA2-46F0-8F9D-238EA1E6FD27}"/>
          </ac:spMkLst>
        </pc:spChg>
        <pc:picChg chg="add mod">
          <ac:chgData name="Jessica Amiesimaka" userId="1976c2ccafff7e4d" providerId="LiveId" clId="{A578C8F7-8856-4D0D-9D1E-F8265902F6BA}" dt="2021-10-16T07:00:48.136" v="32" actId="1036"/>
          <ac:picMkLst>
            <pc:docMk/>
            <pc:sldMk cId="554087715" sldId="269"/>
            <ac:picMk id="4" creationId="{DCE2D03F-966C-4402-98BA-183041A72614}"/>
          </ac:picMkLst>
        </pc:picChg>
      </pc:sldChg>
      <pc:sldChg chg="addSp modSp new mod setBg">
        <pc:chgData name="Jessica Amiesimaka" userId="1976c2ccafff7e4d" providerId="LiveId" clId="{A578C8F7-8856-4D0D-9D1E-F8265902F6BA}" dt="2021-10-18T12:19:55.446" v="229" actId="20577"/>
        <pc:sldMkLst>
          <pc:docMk/>
          <pc:sldMk cId="2211116711" sldId="270"/>
        </pc:sldMkLst>
        <pc:spChg chg="mod">
          <ac:chgData name="Jessica Amiesimaka" userId="1976c2ccafff7e4d" providerId="LiveId" clId="{A578C8F7-8856-4D0D-9D1E-F8265902F6BA}" dt="2021-10-18T12:19:36.745" v="204" actId="26606"/>
          <ac:spMkLst>
            <pc:docMk/>
            <pc:sldMk cId="2211116711" sldId="270"/>
            <ac:spMk id="2" creationId="{0731FD3F-E25F-467C-AC09-9D46313C8DFA}"/>
          </ac:spMkLst>
        </pc:spChg>
        <pc:spChg chg="mod">
          <ac:chgData name="Jessica Amiesimaka" userId="1976c2ccafff7e4d" providerId="LiveId" clId="{A578C8F7-8856-4D0D-9D1E-F8265902F6BA}" dt="2021-10-18T12:19:55.446" v="229" actId="20577"/>
          <ac:spMkLst>
            <pc:docMk/>
            <pc:sldMk cId="2211116711" sldId="270"/>
            <ac:spMk id="3" creationId="{FC71A656-BEB4-4255-8E4B-6B4371D60B0D}"/>
          </ac:spMkLst>
        </pc:spChg>
        <pc:spChg chg="add">
          <ac:chgData name="Jessica Amiesimaka" userId="1976c2ccafff7e4d" providerId="LiveId" clId="{A578C8F7-8856-4D0D-9D1E-F8265902F6BA}" dt="2021-10-18T12:19:36.745" v="204" actId="26606"/>
          <ac:spMkLst>
            <pc:docMk/>
            <pc:sldMk cId="2211116711" sldId="270"/>
            <ac:spMk id="8" creationId="{98DDA986-B6EE-4642-AC60-0490373E69D0}"/>
          </ac:spMkLst>
        </pc:spChg>
        <pc:spChg chg="add">
          <ac:chgData name="Jessica Amiesimaka" userId="1976c2ccafff7e4d" providerId="LiveId" clId="{A578C8F7-8856-4D0D-9D1E-F8265902F6BA}" dt="2021-10-18T12:19:36.745" v="204" actId="26606"/>
          <ac:spMkLst>
            <pc:docMk/>
            <pc:sldMk cId="2211116711" sldId="270"/>
            <ac:spMk id="10" creationId="{80B62878-12EF-4E97-A284-47BAFC30DA2E}"/>
          </ac:spMkLst>
        </pc:spChg>
        <pc:spChg chg="add">
          <ac:chgData name="Jessica Amiesimaka" userId="1976c2ccafff7e4d" providerId="LiveId" clId="{A578C8F7-8856-4D0D-9D1E-F8265902F6BA}" dt="2021-10-18T12:19:36.745" v="204" actId="26606"/>
          <ac:spMkLst>
            <pc:docMk/>
            <pc:sldMk cId="2211116711" sldId="270"/>
            <ac:spMk id="12" creationId="{6D79188D-1ED5-4705-B8C7-5D6FB7670AB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976c2ccafff7e4d/Documents/Masaryk/Grant/2021-2022/Nig%20vs%20CZ%20The%207%20Schwartz%20cultural%20value%20orientation%20scores%20for%2080%20countri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Hofstede's National Culture</a:t>
            </a:r>
            <a:r>
              <a:rPr lang="en-GB" baseline="0"/>
              <a:t> Comparison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00875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Sheet2!$B$1:$G$1</c:f>
              <c:strCache>
                <c:ptCount val="6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  <c:pt idx="5">
                  <c:v>Indulgence</c:v>
                </c:pt>
              </c:strCache>
            </c:strRef>
          </c:cat>
          <c:val>
            <c:numRef>
              <c:f>Sheet2!$B$2:$G$2</c:f>
              <c:numCache>
                <c:formatCode>General</c:formatCode>
                <c:ptCount val="6"/>
                <c:pt idx="0">
                  <c:v>80</c:v>
                </c:pt>
                <c:pt idx="1">
                  <c:v>30</c:v>
                </c:pt>
                <c:pt idx="2">
                  <c:v>60</c:v>
                </c:pt>
                <c:pt idx="3">
                  <c:v>55</c:v>
                </c:pt>
                <c:pt idx="4">
                  <c:v>13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3-424B-B046-9FBBED045C5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Czech Republic</c:v>
                </c:pt>
              </c:strCache>
            </c:strRef>
          </c:tx>
          <c:spPr>
            <a:solidFill>
              <a:srgbClr val="D714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Sheet2!$B$1:$G$1</c:f>
              <c:strCache>
                <c:ptCount val="6"/>
                <c:pt idx="0">
                  <c:v>Power Distance</c:v>
                </c:pt>
                <c:pt idx="1">
                  <c:v>Individualism</c:v>
                </c:pt>
                <c:pt idx="2">
                  <c:v>Masculinity</c:v>
                </c:pt>
                <c:pt idx="3">
                  <c:v>Uncertainty Avoidance</c:v>
                </c:pt>
                <c:pt idx="4">
                  <c:v>Long Term Orientation</c:v>
                </c:pt>
                <c:pt idx="5">
                  <c:v>Indulgence</c:v>
                </c:pt>
              </c:strCache>
            </c:strRef>
          </c:cat>
          <c:val>
            <c:numRef>
              <c:f>Sheet2!$B$3:$G$3</c:f>
              <c:numCache>
                <c:formatCode>General</c:formatCode>
                <c:ptCount val="6"/>
                <c:pt idx="0">
                  <c:v>57</c:v>
                </c:pt>
                <c:pt idx="1">
                  <c:v>58</c:v>
                </c:pt>
                <c:pt idx="2">
                  <c:v>57</c:v>
                </c:pt>
                <c:pt idx="3">
                  <c:v>74</c:v>
                </c:pt>
                <c:pt idx="4">
                  <c:v>70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3-424B-B046-9FBBED045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8505856"/>
        <c:axId val="1"/>
      </c:barChart>
      <c:catAx>
        <c:axId val="12685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85058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AC1DF-749E-4601-A7E1-C92D5D4EFA2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A86A1C78-25AF-4668-AE77-7E7E3BE4BB7B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11457E"/>
        </a:solidFill>
      </dgm:spPr>
      <dgm:t>
        <a:bodyPr/>
        <a:lstStyle/>
        <a:p>
          <a:r>
            <a:rPr lang="en-GB" b="0" i="0">
              <a:effectLst/>
              <a:latin typeface="merriweatherregular"/>
            </a:rPr>
            <a:t>Strengths</a:t>
          </a:r>
          <a:endParaRPr lang="en-GB" dirty="0"/>
        </a:p>
      </dgm:t>
    </dgm:pt>
    <dgm:pt modelId="{E22D3948-5E73-4827-9DF3-8F70A300661E}" type="parTrans" cxnId="{A9563D19-2CE1-4FE3-8951-83F2144DDFAA}">
      <dgm:prSet/>
      <dgm:spPr/>
      <dgm:t>
        <a:bodyPr/>
        <a:lstStyle/>
        <a:p>
          <a:endParaRPr lang="en-GB"/>
        </a:p>
      </dgm:t>
    </dgm:pt>
    <dgm:pt modelId="{89976704-F3FF-4763-82E7-16AF3C607589}" type="sibTrans" cxnId="{A9563D19-2CE1-4FE3-8951-83F2144DDFAA}">
      <dgm:prSet/>
      <dgm:spPr/>
      <dgm:t>
        <a:bodyPr/>
        <a:lstStyle/>
        <a:p>
          <a:endParaRPr lang="en-GB"/>
        </a:p>
      </dgm:t>
    </dgm:pt>
    <dgm:pt modelId="{A7C91650-2F1F-4622-8D67-4B9B70B8A7C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Strong banking and financial sector</a:t>
          </a:r>
          <a:endParaRPr lang="en-GB" sz="1600" dirty="0"/>
        </a:p>
      </dgm:t>
    </dgm:pt>
    <dgm:pt modelId="{550DB3B6-B9C4-47D5-A85F-1D8641623F9C}" type="parTrans" cxnId="{4990366D-EB3F-42C1-B0C0-C755AB9C48AE}">
      <dgm:prSet/>
      <dgm:spPr/>
      <dgm:t>
        <a:bodyPr/>
        <a:lstStyle/>
        <a:p>
          <a:endParaRPr lang="en-GB"/>
        </a:p>
      </dgm:t>
    </dgm:pt>
    <dgm:pt modelId="{90568983-E2BB-4DC0-9702-0CEA7A5DD2FC}" type="sibTrans" cxnId="{4990366D-EB3F-42C1-B0C0-C755AB9C48AE}">
      <dgm:prSet/>
      <dgm:spPr/>
      <dgm:t>
        <a:bodyPr/>
        <a:lstStyle/>
        <a:p>
          <a:endParaRPr lang="en-GB"/>
        </a:p>
      </dgm:t>
    </dgm:pt>
    <dgm:pt modelId="{A940C911-ECF7-46BF-896D-165A20D1E9C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0" i="0">
              <a:effectLst/>
              <a:latin typeface="merriweatherregular"/>
            </a:rPr>
            <a:t>Weaknesses</a:t>
          </a:r>
          <a:endParaRPr lang="en-GB" dirty="0"/>
        </a:p>
      </dgm:t>
    </dgm:pt>
    <dgm:pt modelId="{E5A21E22-AB4B-4FE4-9A15-A61D314B2FC0}" type="parTrans" cxnId="{BE8ED0A1-51B5-4694-976E-69A1360A69ED}">
      <dgm:prSet/>
      <dgm:spPr/>
      <dgm:t>
        <a:bodyPr/>
        <a:lstStyle/>
        <a:p>
          <a:endParaRPr lang="en-GB"/>
        </a:p>
      </dgm:t>
    </dgm:pt>
    <dgm:pt modelId="{1762D70C-4565-4D20-BFCA-F4126EC10E75}" type="sibTrans" cxnId="{BE8ED0A1-51B5-4694-976E-69A1360A69ED}">
      <dgm:prSet/>
      <dgm:spPr/>
      <dgm:t>
        <a:bodyPr/>
        <a:lstStyle/>
        <a:p>
          <a:endParaRPr lang="en-GB"/>
        </a:p>
      </dgm:t>
    </dgm:pt>
    <dgm:pt modelId="{4B9F4D4B-57E3-4528-B8D8-193516AE034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Inadequate infrastructure</a:t>
          </a:r>
          <a:endParaRPr lang="en-GB" sz="1600" dirty="0"/>
        </a:p>
      </dgm:t>
    </dgm:pt>
    <dgm:pt modelId="{F0439E9F-62C6-4652-B785-0BB877B0827C}" type="parTrans" cxnId="{6B42AF07-F610-4B37-99B7-3085E9C9A85C}">
      <dgm:prSet/>
      <dgm:spPr/>
      <dgm:t>
        <a:bodyPr/>
        <a:lstStyle/>
        <a:p>
          <a:endParaRPr lang="en-GB"/>
        </a:p>
      </dgm:t>
    </dgm:pt>
    <dgm:pt modelId="{F062FF77-1111-4C99-94B5-01B9B3EDF167}" type="sibTrans" cxnId="{6B42AF07-F610-4B37-99B7-3085E9C9A85C}">
      <dgm:prSet/>
      <dgm:spPr/>
      <dgm:t>
        <a:bodyPr/>
        <a:lstStyle/>
        <a:p>
          <a:endParaRPr lang="en-GB"/>
        </a:p>
      </dgm:t>
    </dgm:pt>
    <dgm:pt modelId="{DFF5B013-41A9-4457-9FD7-DFC78C1B658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D7141A"/>
        </a:solidFill>
      </dgm:spPr>
      <dgm:t>
        <a:bodyPr/>
        <a:lstStyle/>
        <a:p>
          <a:r>
            <a:rPr lang="en-GB" b="0" i="0">
              <a:effectLst/>
              <a:latin typeface="merriweatherregular"/>
            </a:rPr>
            <a:t>Threats</a:t>
          </a:r>
          <a:endParaRPr lang="en-GB" dirty="0"/>
        </a:p>
      </dgm:t>
    </dgm:pt>
    <dgm:pt modelId="{72CA7082-B615-4148-90E5-65FA8D896EA9}" type="parTrans" cxnId="{25ED39A6-2CC5-4A32-ACBE-296F24A0D350}">
      <dgm:prSet/>
      <dgm:spPr/>
      <dgm:t>
        <a:bodyPr/>
        <a:lstStyle/>
        <a:p>
          <a:endParaRPr lang="en-GB"/>
        </a:p>
      </dgm:t>
    </dgm:pt>
    <dgm:pt modelId="{692F616D-8C9B-490B-B989-982584DEEE82}" type="sibTrans" cxnId="{25ED39A6-2CC5-4A32-ACBE-296F24A0D350}">
      <dgm:prSet/>
      <dgm:spPr/>
      <dgm:t>
        <a:bodyPr/>
        <a:lstStyle/>
        <a:p>
          <a:endParaRPr lang="en-GB"/>
        </a:p>
      </dgm:t>
    </dgm:pt>
    <dgm:pt modelId="{41A2010E-41FD-4F9F-AC35-DA157C91C3D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Crime rates, fraud, scams and corruption</a:t>
          </a:r>
          <a:endParaRPr lang="en-GB" sz="1600" dirty="0"/>
        </a:p>
      </dgm:t>
    </dgm:pt>
    <dgm:pt modelId="{75F640AE-CEC1-4D5E-B0FF-4EB296A30D1C}" type="parTrans" cxnId="{A2064625-A483-4E75-8713-9B1618157E22}">
      <dgm:prSet/>
      <dgm:spPr/>
      <dgm:t>
        <a:bodyPr/>
        <a:lstStyle/>
        <a:p>
          <a:endParaRPr lang="en-GB"/>
        </a:p>
      </dgm:t>
    </dgm:pt>
    <dgm:pt modelId="{12F0343B-51DD-4303-9143-4D3EC2BBD312}" type="sibTrans" cxnId="{A2064625-A483-4E75-8713-9B1618157E22}">
      <dgm:prSet/>
      <dgm:spPr/>
      <dgm:t>
        <a:bodyPr/>
        <a:lstStyle/>
        <a:p>
          <a:endParaRPr lang="en-GB"/>
        </a:p>
      </dgm:t>
    </dgm:pt>
    <dgm:pt modelId="{D1AE9702-A6D5-4A41-9CC0-FD6DD624446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008753"/>
        </a:solidFill>
      </dgm:spPr>
      <dgm:t>
        <a:bodyPr/>
        <a:lstStyle/>
        <a:p>
          <a:r>
            <a:rPr lang="en-GB" b="0" i="0" dirty="0">
              <a:effectLst/>
              <a:latin typeface="merriweatherregular"/>
            </a:rPr>
            <a:t>Opportunities</a:t>
          </a:r>
          <a:endParaRPr lang="en-GB" dirty="0"/>
        </a:p>
      </dgm:t>
    </dgm:pt>
    <dgm:pt modelId="{E9190591-87D8-41AC-8921-E0E805CD5B08}" type="parTrans" cxnId="{AEF091B8-4778-40C4-98DB-8B6606086072}">
      <dgm:prSet/>
      <dgm:spPr/>
      <dgm:t>
        <a:bodyPr/>
        <a:lstStyle/>
        <a:p>
          <a:endParaRPr lang="en-GB"/>
        </a:p>
      </dgm:t>
    </dgm:pt>
    <dgm:pt modelId="{3A0D17D1-96E1-4412-8F7E-4A96BB563530}" type="sibTrans" cxnId="{AEF091B8-4778-40C4-98DB-8B6606086072}">
      <dgm:prSet/>
      <dgm:spPr/>
      <dgm:t>
        <a:bodyPr/>
        <a:lstStyle/>
        <a:p>
          <a:endParaRPr lang="en-GB"/>
        </a:p>
      </dgm:t>
    </dgm:pt>
    <dgm:pt modelId="{C010D18A-977C-42BD-B627-5F5AC87B59CA}">
      <dgm:prSet phldrT="[Text]" custT="1"/>
      <dgm:spPr/>
      <dgm:t>
        <a:bodyPr/>
        <a:lstStyle/>
        <a:p>
          <a:r>
            <a:rPr lang="en-GB" sz="1400" b="0" i="0" dirty="0">
              <a:effectLst/>
              <a:latin typeface="merriweatherregular"/>
            </a:rPr>
            <a:t>A growing population creates high demand for products and services</a:t>
          </a:r>
          <a:endParaRPr lang="en-GB" sz="1400" dirty="0"/>
        </a:p>
      </dgm:t>
    </dgm:pt>
    <dgm:pt modelId="{6211C914-9D9D-4F14-B9E6-8EBFD330DB72}" type="parTrans" cxnId="{CF81D552-5761-462D-A65B-F962556FDCB5}">
      <dgm:prSet/>
      <dgm:spPr/>
      <dgm:t>
        <a:bodyPr/>
        <a:lstStyle/>
        <a:p>
          <a:endParaRPr lang="en-GB"/>
        </a:p>
      </dgm:t>
    </dgm:pt>
    <dgm:pt modelId="{D468B39C-6AE8-479E-B6C8-4272FF199CD5}" type="sibTrans" cxnId="{CF81D552-5761-462D-A65B-F962556FDCB5}">
      <dgm:prSet/>
      <dgm:spPr/>
      <dgm:t>
        <a:bodyPr/>
        <a:lstStyle/>
        <a:p>
          <a:endParaRPr lang="en-GB"/>
        </a:p>
      </dgm:t>
    </dgm:pt>
    <dgm:pt modelId="{1EE23A3D-BF7E-4B98-9F65-990B1941010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Availability of young, active and mobile labour force</a:t>
          </a:r>
          <a:endParaRPr lang="en-GB" sz="1600" dirty="0"/>
        </a:p>
      </dgm:t>
    </dgm:pt>
    <dgm:pt modelId="{4B4127C7-3577-46C8-AE98-D8482061242B}" type="parTrans" cxnId="{470E65FA-2D53-444F-B190-2B39376555CA}">
      <dgm:prSet/>
      <dgm:spPr/>
      <dgm:t>
        <a:bodyPr/>
        <a:lstStyle/>
        <a:p>
          <a:endParaRPr lang="en-GB"/>
        </a:p>
      </dgm:t>
    </dgm:pt>
    <dgm:pt modelId="{7E7393A9-4C9F-435E-AB0A-49E36FEFBCE7}" type="sibTrans" cxnId="{470E65FA-2D53-444F-B190-2B39376555CA}">
      <dgm:prSet/>
      <dgm:spPr/>
      <dgm:t>
        <a:bodyPr/>
        <a:lstStyle/>
        <a:p>
          <a:endParaRPr lang="en-GB"/>
        </a:p>
      </dgm:t>
    </dgm:pt>
    <dgm:pt modelId="{240F24F1-F69B-4FDA-B553-381A9F2A06D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Investment competitiveness and profitability</a:t>
          </a:r>
          <a:endParaRPr lang="en-GB" sz="1600" dirty="0"/>
        </a:p>
      </dgm:t>
    </dgm:pt>
    <dgm:pt modelId="{0FF65281-686D-4CC9-B6AE-F7ACAC1FE703}" type="parTrans" cxnId="{87D3888C-4167-4316-981A-64883A887405}">
      <dgm:prSet/>
      <dgm:spPr/>
      <dgm:t>
        <a:bodyPr/>
        <a:lstStyle/>
        <a:p>
          <a:endParaRPr lang="en-GB"/>
        </a:p>
      </dgm:t>
    </dgm:pt>
    <dgm:pt modelId="{FC203CEC-17E7-4D11-9778-D944144A8131}" type="sibTrans" cxnId="{87D3888C-4167-4316-981A-64883A887405}">
      <dgm:prSet/>
      <dgm:spPr/>
      <dgm:t>
        <a:bodyPr/>
        <a:lstStyle/>
        <a:p>
          <a:endParaRPr lang="en-GB"/>
        </a:p>
      </dgm:t>
    </dgm:pt>
    <dgm:pt modelId="{72F462B5-E6A4-44E3-93E4-25A3BBA60C0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Insufficient research</a:t>
          </a:r>
          <a:endParaRPr lang="en-GB" sz="1600" dirty="0"/>
        </a:p>
      </dgm:t>
    </dgm:pt>
    <dgm:pt modelId="{EAB3309D-4296-4E0B-982F-77AD25145F9E}" type="parTrans" cxnId="{9343CC24-F2F3-422A-AE5A-002172B789FD}">
      <dgm:prSet/>
      <dgm:spPr/>
      <dgm:t>
        <a:bodyPr/>
        <a:lstStyle/>
        <a:p>
          <a:endParaRPr lang="en-GB"/>
        </a:p>
      </dgm:t>
    </dgm:pt>
    <dgm:pt modelId="{CCB27F26-70D7-49CD-B05E-FF08AE88A41D}" type="sibTrans" cxnId="{9343CC24-F2F3-422A-AE5A-002172B789FD}">
      <dgm:prSet/>
      <dgm:spPr/>
      <dgm:t>
        <a:bodyPr/>
        <a:lstStyle/>
        <a:p>
          <a:endParaRPr lang="en-GB"/>
        </a:p>
      </dgm:t>
    </dgm:pt>
    <dgm:pt modelId="{CD84D75F-B8AA-467F-BDA4-0D034BB9E887}">
      <dgm:prSet phldrT="[Text]" custT="1"/>
      <dgm:spPr/>
      <dgm:t>
        <a:bodyPr/>
        <a:lstStyle/>
        <a:p>
          <a:r>
            <a:rPr lang="en-GB" sz="1600" b="0" i="0" dirty="0">
              <a:effectLst/>
              <a:latin typeface="merriweatherregular"/>
            </a:rPr>
            <a:t>Lack of market diversification</a:t>
          </a:r>
          <a:endParaRPr lang="en-GB" sz="1600" dirty="0"/>
        </a:p>
      </dgm:t>
    </dgm:pt>
    <dgm:pt modelId="{D65D60C7-C3F4-4812-9AAC-B4D798F27D5C}" type="parTrans" cxnId="{21939420-B992-4AE0-ABFA-3F64E37C5DB3}">
      <dgm:prSet/>
      <dgm:spPr/>
      <dgm:t>
        <a:bodyPr/>
        <a:lstStyle/>
        <a:p>
          <a:endParaRPr lang="en-GB"/>
        </a:p>
      </dgm:t>
    </dgm:pt>
    <dgm:pt modelId="{6BE1C014-C793-464A-B64B-CC0DB976201B}" type="sibTrans" cxnId="{21939420-B992-4AE0-ABFA-3F64E37C5DB3}">
      <dgm:prSet/>
      <dgm:spPr/>
      <dgm:t>
        <a:bodyPr/>
        <a:lstStyle/>
        <a:p>
          <a:endParaRPr lang="en-GB"/>
        </a:p>
      </dgm:t>
    </dgm:pt>
    <dgm:pt modelId="{552C8DF6-8178-4126-BEAC-2EE9DE88632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0" i="0" dirty="0">
              <a:effectLst/>
              <a:latin typeface="merriweatherregular"/>
            </a:rPr>
            <a:t>Political improvements create more opportunities as markets develop</a:t>
          </a:r>
          <a:endParaRPr lang="en-GB" sz="1400" dirty="0"/>
        </a:p>
      </dgm:t>
    </dgm:pt>
    <dgm:pt modelId="{82257A6D-339C-4267-8367-EF772B42C33B}" type="parTrans" cxnId="{BB5E3873-0B9D-4C2D-9ABC-7722E3E01F07}">
      <dgm:prSet/>
      <dgm:spPr/>
      <dgm:t>
        <a:bodyPr/>
        <a:lstStyle/>
        <a:p>
          <a:endParaRPr lang="en-GB"/>
        </a:p>
      </dgm:t>
    </dgm:pt>
    <dgm:pt modelId="{3A05D2BD-0D53-465F-9654-FB71F437C1EB}" type="sibTrans" cxnId="{BB5E3873-0B9D-4C2D-9ABC-7722E3E01F07}">
      <dgm:prSet/>
      <dgm:spPr/>
      <dgm:t>
        <a:bodyPr/>
        <a:lstStyle/>
        <a:p>
          <a:endParaRPr lang="en-GB"/>
        </a:p>
      </dgm:t>
    </dgm:pt>
    <dgm:pt modelId="{E4B64A3B-A575-4595-AD1C-E8DBCC2A66E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b="0" i="0" dirty="0">
              <a:effectLst/>
              <a:latin typeface="merriweatherregular"/>
            </a:rPr>
            <a:t>Opportunities for outsourcing</a:t>
          </a:r>
          <a:r>
            <a:rPr lang="en-GB" sz="1400" dirty="0">
              <a:latin typeface="merriweatherregular"/>
            </a:rPr>
            <a:t> and supply chain development</a:t>
          </a:r>
          <a:endParaRPr lang="en-GB" sz="1400" dirty="0"/>
        </a:p>
      </dgm:t>
    </dgm:pt>
    <dgm:pt modelId="{727D56A3-6D1F-4040-A596-42648079123A}" type="parTrans" cxnId="{262A79C4-E062-4C2F-ADC7-7C383FEFFFD2}">
      <dgm:prSet/>
      <dgm:spPr/>
      <dgm:t>
        <a:bodyPr/>
        <a:lstStyle/>
        <a:p>
          <a:endParaRPr lang="en-GB"/>
        </a:p>
      </dgm:t>
    </dgm:pt>
    <dgm:pt modelId="{F1736702-0FDA-4425-89C1-14EB01D9D3E6}" type="sibTrans" cxnId="{262A79C4-E062-4C2F-ADC7-7C383FEFFFD2}">
      <dgm:prSet/>
      <dgm:spPr/>
      <dgm:t>
        <a:bodyPr/>
        <a:lstStyle/>
        <a:p>
          <a:endParaRPr lang="en-GB"/>
        </a:p>
      </dgm:t>
    </dgm:pt>
    <dgm:pt modelId="{6EE5741A-397A-46BF-A7FF-1E291467CD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Threat of import effects on the local markets</a:t>
          </a:r>
          <a:endParaRPr lang="en-GB" sz="1600" dirty="0"/>
        </a:p>
      </dgm:t>
    </dgm:pt>
    <dgm:pt modelId="{D1AEFC99-0F22-4C7D-A3C8-A2F778456E4C}" type="parTrans" cxnId="{8F3C4241-80C1-4628-BBBC-3B8049A31F05}">
      <dgm:prSet/>
      <dgm:spPr/>
      <dgm:t>
        <a:bodyPr/>
        <a:lstStyle/>
        <a:p>
          <a:endParaRPr lang="en-GB"/>
        </a:p>
      </dgm:t>
    </dgm:pt>
    <dgm:pt modelId="{5DCF7F54-890F-4627-9F65-C15531A66462}" type="sibTrans" cxnId="{8F3C4241-80C1-4628-BBBC-3B8049A31F05}">
      <dgm:prSet/>
      <dgm:spPr/>
      <dgm:t>
        <a:bodyPr/>
        <a:lstStyle/>
        <a:p>
          <a:endParaRPr lang="en-GB"/>
        </a:p>
      </dgm:t>
    </dgm:pt>
    <dgm:pt modelId="{9B27D8D6-A481-4F00-B94D-0E5345F62BC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0" i="0" dirty="0">
              <a:effectLst/>
              <a:latin typeface="merriweatherregular"/>
            </a:rPr>
            <a:t>Increasing competitors in the local markets</a:t>
          </a:r>
          <a:endParaRPr lang="en-GB" sz="1600" dirty="0"/>
        </a:p>
      </dgm:t>
    </dgm:pt>
    <dgm:pt modelId="{1DC549DC-4AA8-492A-B02C-E77005E35B81}" type="parTrans" cxnId="{9C331FB4-A8D7-46E2-A322-424C109FDE73}">
      <dgm:prSet/>
      <dgm:spPr/>
      <dgm:t>
        <a:bodyPr/>
        <a:lstStyle/>
        <a:p>
          <a:endParaRPr lang="en-GB"/>
        </a:p>
      </dgm:t>
    </dgm:pt>
    <dgm:pt modelId="{39A69FEB-9F9C-4B3F-9BE4-AAEE08FD6276}" type="sibTrans" cxnId="{9C331FB4-A8D7-46E2-A322-424C109FDE73}">
      <dgm:prSet/>
      <dgm:spPr/>
      <dgm:t>
        <a:bodyPr/>
        <a:lstStyle/>
        <a:p>
          <a:endParaRPr lang="en-GB"/>
        </a:p>
      </dgm:t>
    </dgm:pt>
    <dgm:pt modelId="{A7BBCF2A-4257-4432-835B-11CE8A0DB2F6}" type="pres">
      <dgm:prSet presAssocID="{6C9AC1DF-749E-4601-A7E1-C92D5D4EFA20}" presName="theList" presStyleCnt="0">
        <dgm:presLayoutVars>
          <dgm:dir/>
          <dgm:animLvl val="lvl"/>
          <dgm:resizeHandles val="exact"/>
        </dgm:presLayoutVars>
      </dgm:prSet>
      <dgm:spPr/>
    </dgm:pt>
    <dgm:pt modelId="{ABD94CA4-1E0A-43B5-8D90-BC24A655D2F9}" type="pres">
      <dgm:prSet presAssocID="{A86A1C78-25AF-4668-AE77-7E7E3BE4BB7B}" presName="compNode" presStyleCnt="0"/>
      <dgm:spPr/>
    </dgm:pt>
    <dgm:pt modelId="{C16D4F53-A6C6-4799-9D5B-3CE49BDA0E46}" type="pres">
      <dgm:prSet presAssocID="{A86A1C78-25AF-4668-AE77-7E7E3BE4BB7B}" presName="aNode" presStyleLbl="bgShp" presStyleIdx="0" presStyleCnt="4"/>
      <dgm:spPr/>
    </dgm:pt>
    <dgm:pt modelId="{08C3A06D-EF92-4FCC-8BDD-CB21AAED1346}" type="pres">
      <dgm:prSet presAssocID="{A86A1C78-25AF-4668-AE77-7E7E3BE4BB7B}" presName="textNode" presStyleLbl="bgShp" presStyleIdx="0" presStyleCnt="4"/>
      <dgm:spPr/>
    </dgm:pt>
    <dgm:pt modelId="{CC6D7A0E-D263-4429-984E-F839A2E9F7A3}" type="pres">
      <dgm:prSet presAssocID="{A86A1C78-25AF-4668-AE77-7E7E3BE4BB7B}" presName="compChildNode" presStyleCnt="0"/>
      <dgm:spPr/>
    </dgm:pt>
    <dgm:pt modelId="{80D60656-42A2-4443-A5F1-AAE504F2DFAC}" type="pres">
      <dgm:prSet presAssocID="{A86A1C78-25AF-4668-AE77-7E7E3BE4BB7B}" presName="theInnerList" presStyleCnt="0"/>
      <dgm:spPr/>
    </dgm:pt>
    <dgm:pt modelId="{C7319615-7333-4B02-8D60-2051301FEBCF}" type="pres">
      <dgm:prSet presAssocID="{A7C91650-2F1F-4622-8D67-4B9B70B8A7CC}" presName="childNode" presStyleLbl="node1" presStyleIdx="0" presStyleCnt="12">
        <dgm:presLayoutVars>
          <dgm:bulletEnabled val="1"/>
        </dgm:presLayoutVars>
      </dgm:prSet>
      <dgm:spPr/>
    </dgm:pt>
    <dgm:pt modelId="{9ACE190C-6A10-4821-8899-A2FCF09FB066}" type="pres">
      <dgm:prSet presAssocID="{A7C91650-2F1F-4622-8D67-4B9B70B8A7CC}" presName="aSpace2" presStyleCnt="0"/>
      <dgm:spPr/>
    </dgm:pt>
    <dgm:pt modelId="{7C842803-F318-43B8-8AFE-CF200A58DC57}" type="pres">
      <dgm:prSet presAssocID="{1EE23A3D-BF7E-4B98-9F65-990B19410100}" presName="childNode" presStyleLbl="node1" presStyleIdx="1" presStyleCnt="12">
        <dgm:presLayoutVars>
          <dgm:bulletEnabled val="1"/>
        </dgm:presLayoutVars>
      </dgm:prSet>
      <dgm:spPr/>
    </dgm:pt>
    <dgm:pt modelId="{B9E25F99-A66B-4D63-B21B-E473FBE5A97E}" type="pres">
      <dgm:prSet presAssocID="{1EE23A3D-BF7E-4B98-9F65-990B19410100}" presName="aSpace2" presStyleCnt="0"/>
      <dgm:spPr/>
    </dgm:pt>
    <dgm:pt modelId="{7B450EEF-8293-49E8-8E5D-E8144F21ACA5}" type="pres">
      <dgm:prSet presAssocID="{240F24F1-F69B-4FDA-B553-381A9F2A06DD}" presName="childNode" presStyleLbl="node1" presStyleIdx="2" presStyleCnt="12">
        <dgm:presLayoutVars>
          <dgm:bulletEnabled val="1"/>
        </dgm:presLayoutVars>
      </dgm:prSet>
      <dgm:spPr/>
    </dgm:pt>
    <dgm:pt modelId="{8DD2E44D-28F1-4DE4-BE99-F8AB0EAFAA0A}" type="pres">
      <dgm:prSet presAssocID="{A86A1C78-25AF-4668-AE77-7E7E3BE4BB7B}" presName="aSpace" presStyleCnt="0"/>
      <dgm:spPr/>
    </dgm:pt>
    <dgm:pt modelId="{22E6B581-8B6E-4A6F-98E9-FFAA11BA3403}" type="pres">
      <dgm:prSet presAssocID="{A940C911-ECF7-46BF-896D-165A20D1E9C2}" presName="compNode" presStyleCnt="0"/>
      <dgm:spPr/>
    </dgm:pt>
    <dgm:pt modelId="{228A44C6-B132-4E53-8FF0-ACB9D870D662}" type="pres">
      <dgm:prSet presAssocID="{A940C911-ECF7-46BF-896D-165A20D1E9C2}" presName="aNode" presStyleLbl="bgShp" presStyleIdx="1" presStyleCnt="4"/>
      <dgm:spPr/>
    </dgm:pt>
    <dgm:pt modelId="{B5097238-A153-4EE6-9310-C691508A3E06}" type="pres">
      <dgm:prSet presAssocID="{A940C911-ECF7-46BF-896D-165A20D1E9C2}" presName="textNode" presStyleLbl="bgShp" presStyleIdx="1" presStyleCnt="4"/>
      <dgm:spPr/>
    </dgm:pt>
    <dgm:pt modelId="{86E30941-AD12-4FE3-AB66-44767B43833C}" type="pres">
      <dgm:prSet presAssocID="{A940C911-ECF7-46BF-896D-165A20D1E9C2}" presName="compChildNode" presStyleCnt="0"/>
      <dgm:spPr/>
    </dgm:pt>
    <dgm:pt modelId="{DF371DC0-BCE4-426D-8DD9-BCC7246D9A2E}" type="pres">
      <dgm:prSet presAssocID="{A940C911-ECF7-46BF-896D-165A20D1E9C2}" presName="theInnerList" presStyleCnt="0"/>
      <dgm:spPr/>
    </dgm:pt>
    <dgm:pt modelId="{4AA3FCE6-438F-49D3-9CE0-F456AA5656CD}" type="pres">
      <dgm:prSet presAssocID="{4B9F4D4B-57E3-4528-B8D8-193516AE0345}" presName="childNode" presStyleLbl="node1" presStyleIdx="3" presStyleCnt="12">
        <dgm:presLayoutVars>
          <dgm:bulletEnabled val="1"/>
        </dgm:presLayoutVars>
      </dgm:prSet>
      <dgm:spPr/>
    </dgm:pt>
    <dgm:pt modelId="{081C4779-6004-4D87-B26B-C0A927BD542A}" type="pres">
      <dgm:prSet presAssocID="{4B9F4D4B-57E3-4528-B8D8-193516AE0345}" presName="aSpace2" presStyleCnt="0"/>
      <dgm:spPr/>
    </dgm:pt>
    <dgm:pt modelId="{7B5082FD-8520-4714-BD60-0F96D6447BC9}" type="pres">
      <dgm:prSet presAssocID="{72F462B5-E6A4-44E3-93E4-25A3BBA60C0D}" presName="childNode" presStyleLbl="node1" presStyleIdx="4" presStyleCnt="12">
        <dgm:presLayoutVars>
          <dgm:bulletEnabled val="1"/>
        </dgm:presLayoutVars>
      </dgm:prSet>
      <dgm:spPr/>
    </dgm:pt>
    <dgm:pt modelId="{D245BC3C-DF45-483A-A400-D8E4B50C95D0}" type="pres">
      <dgm:prSet presAssocID="{72F462B5-E6A4-44E3-93E4-25A3BBA60C0D}" presName="aSpace2" presStyleCnt="0"/>
      <dgm:spPr/>
    </dgm:pt>
    <dgm:pt modelId="{6D6807DD-EA78-4531-9014-9B5BF2AA4790}" type="pres">
      <dgm:prSet presAssocID="{CD84D75F-B8AA-467F-BDA4-0D034BB9E887}" presName="childNode" presStyleLbl="node1" presStyleIdx="5" presStyleCnt="12">
        <dgm:presLayoutVars>
          <dgm:bulletEnabled val="1"/>
        </dgm:presLayoutVars>
      </dgm:prSet>
      <dgm:spPr/>
    </dgm:pt>
    <dgm:pt modelId="{DEA2704A-8F22-41A2-AE85-058DCC0BB98F}" type="pres">
      <dgm:prSet presAssocID="{A940C911-ECF7-46BF-896D-165A20D1E9C2}" presName="aSpace" presStyleCnt="0"/>
      <dgm:spPr/>
    </dgm:pt>
    <dgm:pt modelId="{2FA14ED9-696C-4243-9566-0A808B77B2B5}" type="pres">
      <dgm:prSet presAssocID="{DFF5B013-41A9-4457-9FD7-DFC78C1B658B}" presName="compNode" presStyleCnt="0"/>
      <dgm:spPr/>
    </dgm:pt>
    <dgm:pt modelId="{1B0F384D-B297-4439-B2F8-83A6CF3D72EB}" type="pres">
      <dgm:prSet presAssocID="{DFF5B013-41A9-4457-9FD7-DFC78C1B658B}" presName="aNode" presStyleLbl="bgShp" presStyleIdx="2" presStyleCnt="4"/>
      <dgm:spPr/>
    </dgm:pt>
    <dgm:pt modelId="{4EA0CBB0-BDE0-4F6A-9975-32FAAE1DB3BC}" type="pres">
      <dgm:prSet presAssocID="{DFF5B013-41A9-4457-9FD7-DFC78C1B658B}" presName="textNode" presStyleLbl="bgShp" presStyleIdx="2" presStyleCnt="4"/>
      <dgm:spPr/>
    </dgm:pt>
    <dgm:pt modelId="{04AF92B3-2E4B-48C2-BAE2-B34B87A4EAC7}" type="pres">
      <dgm:prSet presAssocID="{DFF5B013-41A9-4457-9FD7-DFC78C1B658B}" presName="compChildNode" presStyleCnt="0"/>
      <dgm:spPr/>
    </dgm:pt>
    <dgm:pt modelId="{694D6361-538E-4E68-A0F0-C240B0604DEC}" type="pres">
      <dgm:prSet presAssocID="{DFF5B013-41A9-4457-9FD7-DFC78C1B658B}" presName="theInnerList" presStyleCnt="0"/>
      <dgm:spPr/>
    </dgm:pt>
    <dgm:pt modelId="{3D135745-969E-4D16-AD99-5D51C3912BEF}" type="pres">
      <dgm:prSet presAssocID="{41A2010E-41FD-4F9F-AC35-DA157C91C3DC}" presName="childNode" presStyleLbl="node1" presStyleIdx="6" presStyleCnt="12">
        <dgm:presLayoutVars>
          <dgm:bulletEnabled val="1"/>
        </dgm:presLayoutVars>
      </dgm:prSet>
      <dgm:spPr/>
    </dgm:pt>
    <dgm:pt modelId="{D7040FB9-8493-40E8-924C-F4F661F2169A}" type="pres">
      <dgm:prSet presAssocID="{41A2010E-41FD-4F9F-AC35-DA157C91C3DC}" presName="aSpace2" presStyleCnt="0"/>
      <dgm:spPr/>
    </dgm:pt>
    <dgm:pt modelId="{2CA055EE-40D8-45B9-90DC-E255A4C9D013}" type="pres">
      <dgm:prSet presAssocID="{6EE5741A-397A-46BF-A7FF-1E291467CD13}" presName="childNode" presStyleLbl="node1" presStyleIdx="7" presStyleCnt="12">
        <dgm:presLayoutVars>
          <dgm:bulletEnabled val="1"/>
        </dgm:presLayoutVars>
      </dgm:prSet>
      <dgm:spPr/>
    </dgm:pt>
    <dgm:pt modelId="{3AC81DB3-EC19-4587-9A9B-585B69CAF885}" type="pres">
      <dgm:prSet presAssocID="{6EE5741A-397A-46BF-A7FF-1E291467CD13}" presName="aSpace2" presStyleCnt="0"/>
      <dgm:spPr/>
    </dgm:pt>
    <dgm:pt modelId="{DC1F5BF5-861E-4908-9A64-F4E9CD8B3393}" type="pres">
      <dgm:prSet presAssocID="{9B27D8D6-A481-4F00-B94D-0E5345F62BC4}" presName="childNode" presStyleLbl="node1" presStyleIdx="8" presStyleCnt="12">
        <dgm:presLayoutVars>
          <dgm:bulletEnabled val="1"/>
        </dgm:presLayoutVars>
      </dgm:prSet>
      <dgm:spPr/>
    </dgm:pt>
    <dgm:pt modelId="{E50610B6-9F8C-48E3-A8B3-993B10B45330}" type="pres">
      <dgm:prSet presAssocID="{DFF5B013-41A9-4457-9FD7-DFC78C1B658B}" presName="aSpace" presStyleCnt="0"/>
      <dgm:spPr/>
    </dgm:pt>
    <dgm:pt modelId="{D3624678-0668-4485-9D4F-3E40440F3CE4}" type="pres">
      <dgm:prSet presAssocID="{D1AE9702-A6D5-4A41-9CC0-FD6DD6244465}" presName="compNode" presStyleCnt="0"/>
      <dgm:spPr/>
    </dgm:pt>
    <dgm:pt modelId="{F208372C-F96A-4183-A937-828B7F605A7B}" type="pres">
      <dgm:prSet presAssocID="{D1AE9702-A6D5-4A41-9CC0-FD6DD6244465}" presName="aNode" presStyleLbl="bgShp" presStyleIdx="3" presStyleCnt="4"/>
      <dgm:spPr/>
    </dgm:pt>
    <dgm:pt modelId="{42780058-6FF3-4A4E-820F-542918261A5C}" type="pres">
      <dgm:prSet presAssocID="{D1AE9702-A6D5-4A41-9CC0-FD6DD6244465}" presName="textNode" presStyleLbl="bgShp" presStyleIdx="3" presStyleCnt="4"/>
      <dgm:spPr/>
    </dgm:pt>
    <dgm:pt modelId="{0D5BB09F-858B-4E4B-8FBA-B1FC14D0533A}" type="pres">
      <dgm:prSet presAssocID="{D1AE9702-A6D5-4A41-9CC0-FD6DD6244465}" presName="compChildNode" presStyleCnt="0"/>
      <dgm:spPr/>
    </dgm:pt>
    <dgm:pt modelId="{365AD377-D143-49A3-A573-188A0ED77826}" type="pres">
      <dgm:prSet presAssocID="{D1AE9702-A6D5-4A41-9CC0-FD6DD6244465}" presName="theInnerList" presStyleCnt="0"/>
      <dgm:spPr/>
    </dgm:pt>
    <dgm:pt modelId="{192729C4-D9A0-45D3-AC6F-D15BAB21CFB8}" type="pres">
      <dgm:prSet presAssocID="{C010D18A-977C-42BD-B627-5F5AC87B59CA}" presName="childNode" presStyleLbl="node1" presStyleIdx="9" presStyleCnt="12">
        <dgm:presLayoutVars>
          <dgm:bulletEnabled val="1"/>
        </dgm:presLayoutVars>
      </dgm:prSet>
      <dgm:spPr/>
    </dgm:pt>
    <dgm:pt modelId="{5FEB3277-F3AE-44C8-B27F-6E417AFBB367}" type="pres">
      <dgm:prSet presAssocID="{C010D18A-977C-42BD-B627-5F5AC87B59CA}" presName="aSpace2" presStyleCnt="0"/>
      <dgm:spPr/>
    </dgm:pt>
    <dgm:pt modelId="{98BDA017-20C4-4DAB-9602-290826D4385E}" type="pres">
      <dgm:prSet presAssocID="{552C8DF6-8178-4126-BEAC-2EE9DE886329}" presName="childNode" presStyleLbl="node1" presStyleIdx="10" presStyleCnt="12">
        <dgm:presLayoutVars>
          <dgm:bulletEnabled val="1"/>
        </dgm:presLayoutVars>
      </dgm:prSet>
      <dgm:spPr/>
    </dgm:pt>
    <dgm:pt modelId="{A846D767-5D89-4A64-B4EA-BC7F6B64E9F8}" type="pres">
      <dgm:prSet presAssocID="{552C8DF6-8178-4126-BEAC-2EE9DE886329}" presName="aSpace2" presStyleCnt="0"/>
      <dgm:spPr/>
    </dgm:pt>
    <dgm:pt modelId="{0B08C955-8D1B-4F0C-9F0A-0D45F988A427}" type="pres">
      <dgm:prSet presAssocID="{E4B64A3B-A575-4595-AD1C-E8DBCC2A66E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6B42AF07-F610-4B37-99B7-3085E9C9A85C}" srcId="{A940C911-ECF7-46BF-896D-165A20D1E9C2}" destId="{4B9F4D4B-57E3-4528-B8D8-193516AE0345}" srcOrd="0" destOrd="0" parTransId="{F0439E9F-62C6-4652-B785-0BB877B0827C}" sibTransId="{F062FF77-1111-4C99-94B5-01B9B3EDF167}"/>
    <dgm:cxn modelId="{2D061A09-46EB-4D64-93E1-334ED66B1E1A}" type="presOf" srcId="{A86A1C78-25AF-4668-AE77-7E7E3BE4BB7B}" destId="{08C3A06D-EF92-4FCC-8BDD-CB21AAED1346}" srcOrd="1" destOrd="0" presId="urn:microsoft.com/office/officeart/2005/8/layout/lProcess2"/>
    <dgm:cxn modelId="{A71E310D-E97D-4916-9E49-A9E7188CB188}" type="presOf" srcId="{9B27D8D6-A481-4F00-B94D-0E5345F62BC4}" destId="{DC1F5BF5-861E-4908-9A64-F4E9CD8B3393}" srcOrd="0" destOrd="0" presId="urn:microsoft.com/office/officeart/2005/8/layout/lProcess2"/>
    <dgm:cxn modelId="{A9563D19-2CE1-4FE3-8951-83F2144DDFAA}" srcId="{6C9AC1DF-749E-4601-A7E1-C92D5D4EFA20}" destId="{A86A1C78-25AF-4668-AE77-7E7E3BE4BB7B}" srcOrd="0" destOrd="0" parTransId="{E22D3948-5E73-4827-9DF3-8F70A300661E}" sibTransId="{89976704-F3FF-4763-82E7-16AF3C607589}"/>
    <dgm:cxn modelId="{8089251C-3383-4F5A-917A-6E258D6B88E1}" type="presOf" srcId="{C010D18A-977C-42BD-B627-5F5AC87B59CA}" destId="{192729C4-D9A0-45D3-AC6F-D15BAB21CFB8}" srcOrd="0" destOrd="0" presId="urn:microsoft.com/office/officeart/2005/8/layout/lProcess2"/>
    <dgm:cxn modelId="{454D371F-5715-463E-A84B-5DC02A2EA5F4}" type="presOf" srcId="{552C8DF6-8178-4126-BEAC-2EE9DE886329}" destId="{98BDA017-20C4-4DAB-9602-290826D4385E}" srcOrd="0" destOrd="0" presId="urn:microsoft.com/office/officeart/2005/8/layout/lProcess2"/>
    <dgm:cxn modelId="{21939420-B992-4AE0-ABFA-3F64E37C5DB3}" srcId="{A940C911-ECF7-46BF-896D-165A20D1E9C2}" destId="{CD84D75F-B8AA-467F-BDA4-0D034BB9E887}" srcOrd="2" destOrd="0" parTransId="{D65D60C7-C3F4-4812-9AAC-B4D798F27D5C}" sibTransId="{6BE1C014-C793-464A-B64B-CC0DB976201B}"/>
    <dgm:cxn modelId="{9343CC24-F2F3-422A-AE5A-002172B789FD}" srcId="{A940C911-ECF7-46BF-896D-165A20D1E9C2}" destId="{72F462B5-E6A4-44E3-93E4-25A3BBA60C0D}" srcOrd="1" destOrd="0" parTransId="{EAB3309D-4296-4E0B-982F-77AD25145F9E}" sibTransId="{CCB27F26-70D7-49CD-B05E-FF08AE88A41D}"/>
    <dgm:cxn modelId="{A2064625-A483-4E75-8713-9B1618157E22}" srcId="{DFF5B013-41A9-4457-9FD7-DFC78C1B658B}" destId="{41A2010E-41FD-4F9F-AC35-DA157C91C3DC}" srcOrd="0" destOrd="0" parTransId="{75F640AE-CEC1-4D5E-B0FF-4EB296A30D1C}" sibTransId="{12F0343B-51DD-4303-9143-4D3EC2BBD312}"/>
    <dgm:cxn modelId="{36EA5828-7608-48D1-BB34-E56ED6964A02}" type="presOf" srcId="{240F24F1-F69B-4FDA-B553-381A9F2A06DD}" destId="{7B450EEF-8293-49E8-8E5D-E8144F21ACA5}" srcOrd="0" destOrd="0" presId="urn:microsoft.com/office/officeart/2005/8/layout/lProcess2"/>
    <dgm:cxn modelId="{4D59B13A-C67F-4136-B16C-BF4142054074}" type="presOf" srcId="{CD84D75F-B8AA-467F-BDA4-0D034BB9E887}" destId="{6D6807DD-EA78-4531-9014-9B5BF2AA4790}" srcOrd="0" destOrd="0" presId="urn:microsoft.com/office/officeart/2005/8/layout/lProcess2"/>
    <dgm:cxn modelId="{0D22493B-635B-4EB1-BE93-4CDA5CD39B33}" type="presOf" srcId="{6EE5741A-397A-46BF-A7FF-1E291467CD13}" destId="{2CA055EE-40D8-45B9-90DC-E255A4C9D013}" srcOrd="0" destOrd="0" presId="urn:microsoft.com/office/officeart/2005/8/layout/lProcess2"/>
    <dgm:cxn modelId="{EA43C93E-4FDB-4C43-96BA-B7AE5BB8433A}" type="presOf" srcId="{E4B64A3B-A575-4595-AD1C-E8DBCC2A66E7}" destId="{0B08C955-8D1B-4F0C-9F0A-0D45F988A427}" srcOrd="0" destOrd="0" presId="urn:microsoft.com/office/officeart/2005/8/layout/lProcess2"/>
    <dgm:cxn modelId="{8F3C4241-80C1-4628-BBBC-3B8049A31F05}" srcId="{DFF5B013-41A9-4457-9FD7-DFC78C1B658B}" destId="{6EE5741A-397A-46BF-A7FF-1E291467CD13}" srcOrd="1" destOrd="0" parTransId="{D1AEFC99-0F22-4C7D-A3C8-A2F778456E4C}" sibTransId="{5DCF7F54-890F-4627-9F65-C15531A66462}"/>
    <dgm:cxn modelId="{4990366D-EB3F-42C1-B0C0-C755AB9C48AE}" srcId="{A86A1C78-25AF-4668-AE77-7E7E3BE4BB7B}" destId="{A7C91650-2F1F-4622-8D67-4B9B70B8A7CC}" srcOrd="0" destOrd="0" parTransId="{550DB3B6-B9C4-47D5-A85F-1D8641623F9C}" sibTransId="{90568983-E2BB-4DC0-9702-0CEA7A5DD2FC}"/>
    <dgm:cxn modelId="{CE428152-FCC8-4D10-BBF0-60056D5E7E09}" type="presOf" srcId="{A7C91650-2F1F-4622-8D67-4B9B70B8A7CC}" destId="{C7319615-7333-4B02-8D60-2051301FEBCF}" srcOrd="0" destOrd="0" presId="urn:microsoft.com/office/officeart/2005/8/layout/lProcess2"/>
    <dgm:cxn modelId="{CF81D552-5761-462D-A65B-F962556FDCB5}" srcId="{D1AE9702-A6D5-4A41-9CC0-FD6DD6244465}" destId="{C010D18A-977C-42BD-B627-5F5AC87B59CA}" srcOrd="0" destOrd="0" parTransId="{6211C914-9D9D-4F14-B9E6-8EBFD330DB72}" sibTransId="{D468B39C-6AE8-479E-B6C8-4272FF199CD5}"/>
    <dgm:cxn modelId="{BB5E3873-0B9D-4C2D-9ABC-7722E3E01F07}" srcId="{D1AE9702-A6D5-4A41-9CC0-FD6DD6244465}" destId="{552C8DF6-8178-4126-BEAC-2EE9DE886329}" srcOrd="1" destOrd="0" parTransId="{82257A6D-339C-4267-8367-EF772B42C33B}" sibTransId="{3A05D2BD-0D53-465F-9654-FB71F437C1EB}"/>
    <dgm:cxn modelId="{BD768075-9826-435B-9A60-D57E3C2C5532}" type="presOf" srcId="{D1AE9702-A6D5-4A41-9CC0-FD6DD6244465}" destId="{F208372C-F96A-4183-A937-828B7F605A7B}" srcOrd="0" destOrd="0" presId="urn:microsoft.com/office/officeart/2005/8/layout/lProcess2"/>
    <dgm:cxn modelId="{F26F1477-3B82-4104-AA78-A527ABBAA9A5}" type="presOf" srcId="{DFF5B013-41A9-4457-9FD7-DFC78C1B658B}" destId="{1B0F384D-B297-4439-B2F8-83A6CF3D72EB}" srcOrd="0" destOrd="0" presId="urn:microsoft.com/office/officeart/2005/8/layout/lProcess2"/>
    <dgm:cxn modelId="{06E2B558-4DB2-4F13-AF92-421C09D8EDCC}" type="presOf" srcId="{D1AE9702-A6D5-4A41-9CC0-FD6DD6244465}" destId="{42780058-6FF3-4A4E-820F-542918261A5C}" srcOrd="1" destOrd="0" presId="urn:microsoft.com/office/officeart/2005/8/layout/lProcess2"/>
    <dgm:cxn modelId="{DF7E345A-56B1-4C7F-9FEA-38FFA98757C0}" type="presOf" srcId="{72F462B5-E6A4-44E3-93E4-25A3BBA60C0D}" destId="{7B5082FD-8520-4714-BD60-0F96D6447BC9}" srcOrd="0" destOrd="0" presId="urn:microsoft.com/office/officeart/2005/8/layout/lProcess2"/>
    <dgm:cxn modelId="{87D3888C-4167-4316-981A-64883A887405}" srcId="{A86A1C78-25AF-4668-AE77-7E7E3BE4BB7B}" destId="{240F24F1-F69B-4FDA-B553-381A9F2A06DD}" srcOrd="2" destOrd="0" parTransId="{0FF65281-686D-4CC9-B6AE-F7ACAC1FE703}" sibTransId="{FC203CEC-17E7-4D11-9778-D944144A8131}"/>
    <dgm:cxn modelId="{BE8ED0A1-51B5-4694-976E-69A1360A69ED}" srcId="{6C9AC1DF-749E-4601-A7E1-C92D5D4EFA20}" destId="{A940C911-ECF7-46BF-896D-165A20D1E9C2}" srcOrd="1" destOrd="0" parTransId="{E5A21E22-AB4B-4FE4-9A15-A61D314B2FC0}" sibTransId="{1762D70C-4565-4D20-BFCA-F4126EC10E75}"/>
    <dgm:cxn modelId="{25ED39A6-2CC5-4A32-ACBE-296F24A0D350}" srcId="{6C9AC1DF-749E-4601-A7E1-C92D5D4EFA20}" destId="{DFF5B013-41A9-4457-9FD7-DFC78C1B658B}" srcOrd="2" destOrd="0" parTransId="{72CA7082-B615-4148-90E5-65FA8D896EA9}" sibTransId="{692F616D-8C9B-490B-B989-982584DEEE82}"/>
    <dgm:cxn modelId="{3A3660A6-26FA-4D51-801F-6B7ECE9D805C}" type="presOf" srcId="{DFF5B013-41A9-4457-9FD7-DFC78C1B658B}" destId="{4EA0CBB0-BDE0-4F6A-9975-32FAAE1DB3BC}" srcOrd="1" destOrd="0" presId="urn:microsoft.com/office/officeart/2005/8/layout/lProcess2"/>
    <dgm:cxn modelId="{E635B8AD-E18C-4E9D-B116-BC7385665F29}" type="presOf" srcId="{1EE23A3D-BF7E-4B98-9F65-990B19410100}" destId="{7C842803-F318-43B8-8AFE-CF200A58DC57}" srcOrd="0" destOrd="0" presId="urn:microsoft.com/office/officeart/2005/8/layout/lProcess2"/>
    <dgm:cxn modelId="{9C331FB4-A8D7-46E2-A322-424C109FDE73}" srcId="{DFF5B013-41A9-4457-9FD7-DFC78C1B658B}" destId="{9B27D8D6-A481-4F00-B94D-0E5345F62BC4}" srcOrd="2" destOrd="0" parTransId="{1DC549DC-4AA8-492A-B02C-E77005E35B81}" sibTransId="{39A69FEB-9F9C-4B3F-9BE4-AAEE08FD6276}"/>
    <dgm:cxn modelId="{178ADCB4-C985-4C9D-9233-328426A2F49A}" type="presOf" srcId="{A86A1C78-25AF-4668-AE77-7E7E3BE4BB7B}" destId="{C16D4F53-A6C6-4799-9D5B-3CE49BDA0E46}" srcOrd="0" destOrd="0" presId="urn:microsoft.com/office/officeart/2005/8/layout/lProcess2"/>
    <dgm:cxn modelId="{AEF091B8-4778-40C4-98DB-8B6606086072}" srcId="{6C9AC1DF-749E-4601-A7E1-C92D5D4EFA20}" destId="{D1AE9702-A6D5-4A41-9CC0-FD6DD6244465}" srcOrd="3" destOrd="0" parTransId="{E9190591-87D8-41AC-8921-E0E805CD5B08}" sibTransId="{3A0D17D1-96E1-4412-8F7E-4A96BB563530}"/>
    <dgm:cxn modelId="{262A79C4-E062-4C2F-ADC7-7C383FEFFFD2}" srcId="{D1AE9702-A6D5-4A41-9CC0-FD6DD6244465}" destId="{E4B64A3B-A575-4595-AD1C-E8DBCC2A66E7}" srcOrd="2" destOrd="0" parTransId="{727D56A3-6D1F-4040-A596-42648079123A}" sibTransId="{F1736702-0FDA-4425-89C1-14EB01D9D3E6}"/>
    <dgm:cxn modelId="{AE6650D7-BE40-4A1A-A99D-85CDD1BC467D}" type="presOf" srcId="{A940C911-ECF7-46BF-896D-165A20D1E9C2}" destId="{B5097238-A153-4EE6-9310-C691508A3E06}" srcOrd="1" destOrd="0" presId="urn:microsoft.com/office/officeart/2005/8/layout/lProcess2"/>
    <dgm:cxn modelId="{2558F0E6-3F18-4F2B-A82B-1E06E505D000}" type="presOf" srcId="{41A2010E-41FD-4F9F-AC35-DA157C91C3DC}" destId="{3D135745-969E-4D16-AD99-5D51C3912BEF}" srcOrd="0" destOrd="0" presId="urn:microsoft.com/office/officeart/2005/8/layout/lProcess2"/>
    <dgm:cxn modelId="{BF9ABBF7-45DC-42E6-949B-4AAF400549D2}" type="presOf" srcId="{4B9F4D4B-57E3-4528-B8D8-193516AE0345}" destId="{4AA3FCE6-438F-49D3-9CE0-F456AA5656CD}" srcOrd="0" destOrd="0" presId="urn:microsoft.com/office/officeart/2005/8/layout/lProcess2"/>
    <dgm:cxn modelId="{1FE71DF8-1832-4323-8901-A3A33E27EB40}" type="presOf" srcId="{6C9AC1DF-749E-4601-A7E1-C92D5D4EFA20}" destId="{A7BBCF2A-4257-4432-835B-11CE8A0DB2F6}" srcOrd="0" destOrd="0" presId="urn:microsoft.com/office/officeart/2005/8/layout/lProcess2"/>
    <dgm:cxn modelId="{470E65FA-2D53-444F-B190-2B39376555CA}" srcId="{A86A1C78-25AF-4668-AE77-7E7E3BE4BB7B}" destId="{1EE23A3D-BF7E-4B98-9F65-990B19410100}" srcOrd="1" destOrd="0" parTransId="{4B4127C7-3577-46C8-AE98-D8482061242B}" sibTransId="{7E7393A9-4C9F-435E-AB0A-49E36FEFBCE7}"/>
    <dgm:cxn modelId="{574EAAFF-7ACA-47E4-B7ED-F6F90903A6A4}" type="presOf" srcId="{A940C911-ECF7-46BF-896D-165A20D1E9C2}" destId="{228A44C6-B132-4E53-8FF0-ACB9D870D662}" srcOrd="0" destOrd="0" presId="urn:microsoft.com/office/officeart/2005/8/layout/lProcess2"/>
    <dgm:cxn modelId="{27A19D4B-3498-46D0-814B-2F445D9C8F59}" type="presParOf" srcId="{A7BBCF2A-4257-4432-835B-11CE8A0DB2F6}" destId="{ABD94CA4-1E0A-43B5-8D90-BC24A655D2F9}" srcOrd="0" destOrd="0" presId="urn:microsoft.com/office/officeart/2005/8/layout/lProcess2"/>
    <dgm:cxn modelId="{8D582FBD-6990-4937-9874-833F6EB90E72}" type="presParOf" srcId="{ABD94CA4-1E0A-43B5-8D90-BC24A655D2F9}" destId="{C16D4F53-A6C6-4799-9D5B-3CE49BDA0E46}" srcOrd="0" destOrd="0" presId="urn:microsoft.com/office/officeart/2005/8/layout/lProcess2"/>
    <dgm:cxn modelId="{97402EC9-3E11-4CFD-99C9-34E3EC039C77}" type="presParOf" srcId="{ABD94CA4-1E0A-43B5-8D90-BC24A655D2F9}" destId="{08C3A06D-EF92-4FCC-8BDD-CB21AAED1346}" srcOrd="1" destOrd="0" presId="urn:microsoft.com/office/officeart/2005/8/layout/lProcess2"/>
    <dgm:cxn modelId="{07BF6FC9-872C-4F5E-B043-6BA4ABACCFE8}" type="presParOf" srcId="{ABD94CA4-1E0A-43B5-8D90-BC24A655D2F9}" destId="{CC6D7A0E-D263-4429-984E-F839A2E9F7A3}" srcOrd="2" destOrd="0" presId="urn:microsoft.com/office/officeart/2005/8/layout/lProcess2"/>
    <dgm:cxn modelId="{F0D44618-34C6-4EB1-8589-9CDF701C1354}" type="presParOf" srcId="{CC6D7A0E-D263-4429-984E-F839A2E9F7A3}" destId="{80D60656-42A2-4443-A5F1-AAE504F2DFAC}" srcOrd="0" destOrd="0" presId="urn:microsoft.com/office/officeart/2005/8/layout/lProcess2"/>
    <dgm:cxn modelId="{BA753E7E-C418-42CE-9ACA-B3D252D6D3F1}" type="presParOf" srcId="{80D60656-42A2-4443-A5F1-AAE504F2DFAC}" destId="{C7319615-7333-4B02-8D60-2051301FEBCF}" srcOrd="0" destOrd="0" presId="urn:microsoft.com/office/officeart/2005/8/layout/lProcess2"/>
    <dgm:cxn modelId="{9265E173-AA9D-4D01-B2D5-1CCAE1ECBF9E}" type="presParOf" srcId="{80D60656-42A2-4443-A5F1-AAE504F2DFAC}" destId="{9ACE190C-6A10-4821-8899-A2FCF09FB066}" srcOrd="1" destOrd="0" presId="urn:microsoft.com/office/officeart/2005/8/layout/lProcess2"/>
    <dgm:cxn modelId="{FCAD5E99-5F8D-4384-A78F-74A0E9EFB2FE}" type="presParOf" srcId="{80D60656-42A2-4443-A5F1-AAE504F2DFAC}" destId="{7C842803-F318-43B8-8AFE-CF200A58DC57}" srcOrd="2" destOrd="0" presId="urn:microsoft.com/office/officeart/2005/8/layout/lProcess2"/>
    <dgm:cxn modelId="{BDB899FD-2DF2-4B2B-85D6-DDA9EEA7C384}" type="presParOf" srcId="{80D60656-42A2-4443-A5F1-AAE504F2DFAC}" destId="{B9E25F99-A66B-4D63-B21B-E473FBE5A97E}" srcOrd="3" destOrd="0" presId="urn:microsoft.com/office/officeart/2005/8/layout/lProcess2"/>
    <dgm:cxn modelId="{CC0127AD-952D-4591-BA3C-C8F4B9A93F03}" type="presParOf" srcId="{80D60656-42A2-4443-A5F1-AAE504F2DFAC}" destId="{7B450EEF-8293-49E8-8E5D-E8144F21ACA5}" srcOrd="4" destOrd="0" presId="urn:microsoft.com/office/officeart/2005/8/layout/lProcess2"/>
    <dgm:cxn modelId="{5DC255B5-940D-4308-8CF2-CF1E191A99AB}" type="presParOf" srcId="{A7BBCF2A-4257-4432-835B-11CE8A0DB2F6}" destId="{8DD2E44D-28F1-4DE4-BE99-F8AB0EAFAA0A}" srcOrd="1" destOrd="0" presId="urn:microsoft.com/office/officeart/2005/8/layout/lProcess2"/>
    <dgm:cxn modelId="{6AD90473-E1CB-40B9-8B2B-E7894F28F138}" type="presParOf" srcId="{A7BBCF2A-4257-4432-835B-11CE8A0DB2F6}" destId="{22E6B581-8B6E-4A6F-98E9-FFAA11BA3403}" srcOrd="2" destOrd="0" presId="urn:microsoft.com/office/officeart/2005/8/layout/lProcess2"/>
    <dgm:cxn modelId="{BA66622D-4185-4748-BF00-23CD63F7A922}" type="presParOf" srcId="{22E6B581-8B6E-4A6F-98E9-FFAA11BA3403}" destId="{228A44C6-B132-4E53-8FF0-ACB9D870D662}" srcOrd="0" destOrd="0" presId="urn:microsoft.com/office/officeart/2005/8/layout/lProcess2"/>
    <dgm:cxn modelId="{FF7FBBB1-34A8-45AF-9EFF-5D5D87A8C9E1}" type="presParOf" srcId="{22E6B581-8B6E-4A6F-98E9-FFAA11BA3403}" destId="{B5097238-A153-4EE6-9310-C691508A3E06}" srcOrd="1" destOrd="0" presId="urn:microsoft.com/office/officeart/2005/8/layout/lProcess2"/>
    <dgm:cxn modelId="{E5B1974D-F7E2-447D-AA2C-F6AA8FFB015D}" type="presParOf" srcId="{22E6B581-8B6E-4A6F-98E9-FFAA11BA3403}" destId="{86E30941-AD12-4FE3-AB66-44767B43833C}" srcOrd="2" destOrd="0" presId="urn:microsoft.com/office/officeart/2005/8/layout/lProcess2"/>
    <dgm:cxn modelId="{6B16ABC9-16E0-4971-B767-82C136A996AE}" type="presParOf" srcId="{86E30941-AD12-4FE3-AB66-44767B43833C}" destId="{DF371DC0-BCE4-426D-8DD9-BCC7246D9A2E}" srcOrd="0" destOrd="0" presId="urn:microsoft.com/office/officeart/2005/8/layout/lProcess2"/>
    <dgm:cxn modelId="{AB1A2F07-67C7-439E-A03D-9787996B4972}" type="presParOf" srcId="{DF371DC0-BCE4-426D-8DD9-BCC7246D9A2E}" destId="{4AA3FCE6-438F-49D3-9CE0-F456AA5656CD}" srcOrd="0" destOrd="0" presId="urn:microsoft.com/office/officeart/2005/8/layout/lProcess2"/>
    <dgm:cxn modelId="{A74B40DD-C763-4F2E-9D2E-E8D8BF77118A}" type="presParOf" srcId="{DF371DC0-BCE4-426D-8DD9-BCC7246D9A2E}" destId="{081C4779-6004-4D87-B26B-C0A927BD542A}" srcOrd="1" destOrd="0" presId="urn:microsoft.com/office/officeart/2005/8/layout/lProcess2"/>
    <dgm:cxn modelId="{6C107F19-508E-427C-BFA1-37137E3B040A}" type="presParOf" srcId="{DF371DC0-BCE4-426D-8DD9-BCC7246D9A2E}" destId="{7B5082FD-8520-4714-BD60-0F96D6447BC9}" srcOrd="2" destOrd="0" presId="urn:microsoft.com/office/officeart/2005/8/layout/lProcess2"/>
    <dgm:cxn modelId="{2E695186-47C8-403A-8543-596A7BB271EC}" type="presParOf" srcId="{DF371DC0-BCE4-426D-8DD9-BCC7246D9A2E}" destId="{D245BC3C-DF45-483A-A400-D8E4B50C95D0}" srcOrd="3" destOrd="0" presId="urn:microsoft.com/office/officeart/2005/8/layout/lProcess2"/>
    <dgm:cxn modelId="{F593889B-E376-4A0D-94E4-43DA9E8DD665}" type="presParOf" srcId="{DF371DC0-BCE4-426D-8DD9-BCC7246D9A2E}" destId="{6D6807DD-EA78-4531-9014-9B5BF2AA4790}" srcOrd="4" destOrd="0" presId="urn:microsoft.com/office/officeart/2005/8/layout/lProcess2"/>
    <dgm:cxn modelId="{B79E42FA-AD55-46A3-8155-FA0A1887435D}" type="presParOf" srcId="{A7BBCF2A-4257-4432-835B-11CE8A0DB2F6}" destId="{DEA2704A-8F22-41A2-AE85-058DCC0BB98F}" srcOrd="3" destOrd="0" presId="urn:microsoft.com/office/officeart/2005/8/layout/lProcess2"/>
    <dgm:cxn modelId="{76EB43D2-F684-4502-9747-29A6592294B4}" type="presParOf" srcId="{A7BBCF2A-4257-4432-835B-11CE8A0DB2F6}" destId="{2FA14ED9-696C-4243-9566-0A808B77B2B5}" srcOrd="4" destOrd="0" presId="urn:microsoft.com/office/officeart/2005/8/layout/lProcess2"/>
    <dgm:cxn modelId="{66BAEA0B-379D-4CE2-875C-B796420AC20F}" type="presParOf" srcId="{2FA14ED9-696C-4243-9566-0A808B77B2B5}" destId="{1B0F384D-B297-4439-B2F8-83A6CF3D72EB}" srcOrd="0" destOrd="0" presId="urn:microsoft.com/office/officeart/2005/8/layout/lProcess2"/>
    <dgm:cxn modelId="{21CFBA65-C860-4152-9E71-BB787D4968E3}" type="presParOf" srcId="{2FA14ED9-696C-4243-9566-0A808B77B2B5}" destId="{4EA0CBB0-BDE0-4F6A-9975-32FAAE1DB3BC}" srcOrd="1" destOrd="0" presId="urn:microsoft.com/office/officeart/2005/8/layout/lProcess2"/>
    <dgm:cxn modelId="{102D059A-550F-41FE-B136-C8838619BB9A}" type="presParOf" srcId="{2FA14ED9-696C-4243-9566-0A808B77B2B5}" destId="{04AF92B3-2E4B-48C2-BAE2-B34B87A4EAC7}" srcOrd="2" destOrd="0" presId="urn:microsoft.com/office/officeart/2005/8/layout/lProcess2"/>
    <dgm:cxn modelId="{62AA023C-466E-4E2D-8D60-C68C0E2E61D7}" type="presParOf" srcId="{04AF92B3-2E4B-48C2-BAE2-B34B87A4EAC7}" destId="{694D6361-538E-4E68-A0F0-C240B0604DEC}" srcOrd="0" destOrd="0" presId="urn:microsoft.com/office/officeart/2005/8/layout/lProcess2"/>
    <dgm:cxn modelId="{7D8332DF-59DB-4F0B-B40E-12C0D9FF5BF4}" type="presParOf" srcId="{694D6361-538E-4E68-A0F0-C240B0604DEC}" destId="{3D135745-969E-4D16-AD99-5D51C3912BEF}" srcOrd="0" destOrd="0" presId="urn:microsoft.com/office/officeart/2005/8/layout/lProcess2"/>
    <dgm:cxn modelId="{C995F6CE-F8B0-4655-8E79-5A6268E1BE70}" type="presParOf" srcId="{694D6361-538E-4E68-A0F0-C240B0604DEC}" destId="{D7040FB9-8493-40E8-924C-F4F661F2169A}" srcOrd="1" destOrd="0" presId="urn:microsoft.com/office/officeart/2005/8/layout/lProcess2"/>
    <dgm:cxn modelId="{7F82BEAA-51C4-4313-AECE-1C31BB473EED}" type="presParOf" srcId="{694D6361-538E-4E68-A0F0-C240B0604DEC}" destId="{2CA055EE-40D8-45B9-90DC-E255A4C9D013}" srcOrd="2" destOrd="0" presId="urn:microsoft.com/office/officeart/2005/8/layout/lProcess2"/>
    <dgm:cxn modelId="{927E2405-F77E-4D34-BA4D-3A9EB38E87B1}" type="presParOf" srcId="{694D6361-538E-4E68-A0F0-C240B0604DEC}" destId="{3AC81DB3-EC19-4587-9A9B-585B69CAF885}" srcOrd="3" destOrd="0" presId="urn:microsoft.com/office/officeart/2005/8/layout/lProcess2"/>
    <dgm:cxn modelId="{2D4E1161-4AFC-44D6-AE85-DC0E98A0C302}" type="presParOf" srcId="{694D6361-538E-4E68-A0F0-C240B0604DEC}" destId="{DC1F5BF5-861E-4908-9A64-F4E9CD8B3393}" srcOrd="4" destOrd="0" presId="urn:microsoft.com/office/officeart/2005/8/layout/lProcess2"/>
    <dgm:cxn modelId="{9E3E958A-B820-4DBB-B9E0-F245F96DCE5C}" type="presParOf" srcId="{A7BBCF2A-4257-4432-835B-11CE8A0DB2F6}" destId="{E50610B6-9F8C-48E3-A8B3-993B10B45330}" srcOrd="5" destOrd="0" presId="urn:microsoft.com/office/officeart/2005/8/layout/lProcess2"/>
    <dgm:cxn modelId="{889DA00B-E288-4D45-B926-10E11A153209}" type="presParOf" srcId="{A7BBCF2A-4257-4432-835B-11CE8A0DB2F6}" destId="{D3624678-0668-4485-9D4F-3E40440F3CE4}" srcOrd="6" destOrd="0" presId="urn:microsoft.com/office/officeart/2005/8/layout/lProcess2"/>
    <dgm:cxn modelId="{9FDA1773-46F1-489E-BE97-864741E3AD39}" type="presParOf" srcId="{D3624678-0668-4485-9D4F-3E40440F3CE4}" destId="{F208372C-F96A-4183-A937-828B7F605A7B}" srcOrd="0" destOrd="0" presId="urn:microsoft.com/office/officeart/2005/8/layout/lProcess2"/>
    <dgm:cxn modelId="{BB42CDF6-5AD8-4E1F-A6C1-29C87B90A809}" type="presParOf" srcId="{D3624678-0668-4485-9D4F-3E40440F3CE4}" destId="{42780058-6FF3-4A4E-820F-542918261A5C}" srcOrd="1" destOrd="0" presId="urn:microsoft.com/office/officeart/2005/8/layout/lProcess2"/>
    <dgm:cxn modelId="{2FA311F9-FE64-40B3-96EF-A15903D3724E}" type="presParOf" srcId="{D3624678-0668-4485-9D4F-3E40440F3CE4}" destId="{0D5BB09F-858B-4E4B-8FBA-B1FC14D0533A}" srcOrd="2" destOrd="0" presId="urn:microsoft.com/office/officeart/2005/8/layout/lProcess2"/>
    <dgm:cxn modelId="{818BFC92-9355-4516-B5A9-A2C59D4D117D}" type="presParOf" srcId="{0D5BB09F-858B-4E4B-8FBA-B1FC14D0533A}" destId="{365AD377-D143-49A3-A573-188A0ED77826}" srcOrd="0" destOrd="0" presId="urn:microsoft.com/office/officeart/2005/8/layout/lProcess2"/>
    <dgm:cxn modelId="{2373D9D1-0F59-4EB4-B3E1-50F917CAF379}" type="presParOf" srcId="{365AD377-D143-49A3-A573-188A0ED77826}" destId="{192729C4-D9A0-45D3-AC6F-D15BAB21CFB8}" srcOrd="0" destOrd="0" presId="urn:microsoft.com/office/officeart/2005/8/layout/lProcess2"/>
    <dgm:cxn modelId="{4481AC73-C82C-4F4C-865C-45F54689A5FA}" type="presParOf" srcId="{365AD377-D143-49A3-A573-188A0ED77826}" destId="{5FEB3277-F3AE-44C8-B27F-6E417AFBB367}" srcOrd="1" destOrd="0" presId="urn:microsoft.com/office/officeart/2005/8/layout/lProcess2"/>
    <dgm:cxn modelId="{4F286A95-097B-4619-9B37-63C03DA3074D}" type="presParOf" srcId="{365AD377-D143-49A3-A573-188A0ED77826}" destId="{98BDA017-20C4-4DAB-9602-290826D4385E}" srcOrd="2" destOrd="0" presId="urn:microsoft.com/office/officeart/2005/8/layout/lProcess2"/>
    <dgm:cxn modelId="{788C66F9-836C-43E1-9629-A8605519E25E}" type="presParOf" srcId="{365AD377-D143-49A3-A573-188A0ED77826}" destId="{A846D767-5D89-4A64-B4EA-BC7F6B64E9F8}" srcOrd="3" destOrd="0" presId="urn:microsoft.com/office/officeart/2005/8/layout/lProcess2"/>
    <dgm:cxn modelId="{DCB2890A-D870-43F6-9E68-B901BE8F04DD}" type="presParOf" srcId="{365AD377-D143-49A3-A573-188A0ED77826}" destId="{0B08C955-8D1B-4F0C-9F0A-0D45F988A42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4F53-A6C6-4799-9D5B-3CE49BDA0E46}">
      <dsp:nvSpPr>
        <dsp:cNvPr id="0" name=""/>
        <dsp:cNvSpPr/>
      </dsp:nvSpPr>
      <dsp:spPr>
        <a:xfrm>
          <a:off x="1959" y="0"/>
          <a:ext cx="1922859" cy="5418667"/>
        </a:xfrm>
        <a:prstGeom prst="roundRect">
          <a:avLst>
            <a:gd name="adj" fmla="val 10000"/>
          </a:avLst>
        </a:prstGeom>
        <a:solidFill>
          <a:srgbClr val="11457E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>
              <a:effectLst/>
              <a:latin typeface="merriweatherregular"/>
            </a:rPr>
            <a:t>Strengths</a:t>
          </a:r>
          <a:endParaRPr lang="en-GB" sz="2400" kern="1200" dirty="0"/>
        </a:p>
      </dsp:txBody>
      <dsp:txXfrm>
        <a:off x="1959" y="0"/>
        <a:ext cx="1922859" cy="1625600"/>
      </dsp:txXfrm>
    </dsp:sp>
    <dsp:sp modelId="{C7319615-7333-4B02-8D60-2051301FEBCF}">
      <dsp:nvSpPr>
        <dsp:cNvPr id="0" name=""/>
        <dsp:cNvSpPr/>
      </dsp:nvSpPr>
      <dsp:spPr>
        <a:xfrm>
          <a:off x="194245" y="1626063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Strong banking and financial sector</a:t>
          </a:r>
          <a:endParaRPr lang="en-GB" sz="1600" kern="1200" dirty="0"/>
        </a:p>
      </dsp:txBody>
      <dsp:txXfrm>
        <a:off x="225425" y="1657243"/>
        <a:ext cx="1475927" cy="1002191"/>
      </dsp:txXfrm>
    </dsp:sp>
    <dsp:sp modelId="{7C842803-F318-43B8-8AFE-CF200A58DC57}">
      <dsp:nvSpPr>
        <dsp:cNvPr id="0" name=""/>
        <dsp:cNvSpPr/>
      </dsp:nvSpPr>
      <dsp:spPr>
        <a:xfrm>
          <a:off x="194245" y="2854391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Availability of young, active and mobile labour force</a:t>
          </a:r>
          <a:endParaRPr lang="en-GB" sz="1600" kern="1200" dirty="0"/>
        </a:p>
      </dsp:txBody>
      <dsp:txXfrm>
        <a:off x="225425" y="2885571"/>
        <a:ext cx="1475927" cy="1002191"/>
      </dsp:txXfrm>
    </dsp:sp>
    <dsp:sp modelId="{7B450EEF-8293-49E8-8E5D-E8144F21ACA5}">
      <dsp:nvSpPr>
        <dsp:cNvPr id="0" name=""/>
        <dsp:cNvSpPr/>
      </dsp:nvSpPr>
      <dsp:spPr>
        <a:xfrm>
          <a:off x="194245" y="4082719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Investment competitiveness and profitability</a:t>
          </a:r>
          <a:endParaRPr lang="en-GB" sz="1600" kern="1200" dirty="0"/>
        </a:p>
      </dsp:txBody>
      <dsp:txXfrm>
        <a:off x="225425" y="4113899"/>
        <a:ext cx="1475927" cy="1002191"/>
      </dsp:txXfrm>
    </dsp:sp>
    <dsp:sp modelId="{228A44C6-B132-4E53-8FF0-ACB9D870D662}">
      <dsp:nvSpPr>
        <dsp:cNvPr id="0" name=""/>
        <dsp:cNvSpPr/>
      </dsp:nvSpPr>
      <dsp:spPr>
        <a:xfrm>
          <a:off x="2069033" y="0"/>
          <a:ext cx="1922859" cy="5418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>
              <a:effectLst/>
              <a:latin typeface="merriweatherregular"/>
            </a:rPr>
            <a:t>Weaknesses</a:t>
          </a:r>
          <a:endParaRPr lang="en-GB" sz="2400" kern="1200" dirty="0"/>
        </a:p>
      </dsp:txBody>
      <dsp:txXfrm>
        <a:off x="2069033" y="0"/>
        <a:ext cx="1922859" cy="1625600"/>
      </dsp:txXfrm>
    </dsp:sp>
    <dsp:sp modelId="{4AA3FCE6-438F-49D3-9CE0-F456AA5656CD}">
      <dsp:nvSpPr>
        <dsp:cNvPr id="0" name=""/>
        <dsp:cNvSpPr/>
      </dsp:nvSpPr>
      <dsp:spPr>
        <a:xfrm>
          <a:off x="2261319" y="1626063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Inadequate infrastructure</a:t>
          </a:r>
          <a:endParaRPr lang="en-GB" sz="1600" kern="1200" dirty="0"/>
        </a:p>
      </dsp:txBody>
      <dsp:txXfrm>
        <a:off x="2292499" y="1657243"/>
        <a:ext cx="1475927" cy="1002191"/>
      </dsp:txXfrm>
    </dsp:sp>
    <dsp:sp modelId="{7B5082FD-8520-4714-BD60-0F96D6447BC9}">
      <dsp:nvSpPr>
        <dsp:cNvPr id="0" name=""/>
        <dsp:cNvSpPr/>
      </dsp:nvSpPr>
      <dsp:spPr>
        <a:xfrm>
          <a:off x="2261319" y="2854391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Insufficient research</a:t>
          </a:r>
          <a:endParaRPr lang="en-GB" sz="1600" kern="1200" dirty="0"/>
        </a:p>
      </dsp:txBody>
      <dsp:txXfrm>
        <a:off x="2292499" y="2885571"/>
        <a:ext cx="1475927" cy="1002191"/>
      </dsp:txXfrm>
    </dsp:sp>
    <dsp:sp modelId="{6D6807DD-EA78-4531-9014-9B5BF2AA4790}">
      <dsp:nvSpPr>
        <dsp:cNvPr id="0" name=""/>
        <dsp:cNvSpPr/>
      </dsp:nvSpPr>
      <dsp:spPr>
        <a:xfrm>
          <a:off x="2261319" y="4082719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effectLst/>
              <a:latin typeface="merriweatherregular"/>
            </a:rPr>
            <a:t>Lack of market diversification</a:t>
          </a:r>
          <a:endParaRPr lang="en-GB" sz="1600" kern="1200" dirty="0"/>
        </a:p>
      </dsp:txBody>
      <dsp:txXfrm>
        <a:off x="2292499" y="4113899"/>
        <a:ext cx="1475927" cy="1002191"/>
      </dsp:txXfrm>
    </dsp:sp>
    <dsp:sp modelId="{1B0F384D-B297-4439-B2F8-83A6CF3D72EB}">
      <dsp:nvSpPr>
        <dsp:cNvPr id="0" name=""/>
        <dsp:cNvSpPr/>
      </dsp:nvSpPr>
      <dsp:spPr>
        <a:xfrm>
          <a:off x="4136107" y="0"/>
          <a:ext cx="1922859" cy="5418667"/>
        </a:xfrm>
        <a:prstGeom prst="roundRect">
          <a:avLst>
            <a:gd name="adj" fmla="val 10000"/>
          </a:avLst>
        </a:prstGeom>
        <a:solidFill>
          <a:srgbClr val="D7141A"/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>
              <a:effectLst/>
              <a:latin typeface="merriweatherregular"/>
            </a:rPr>
            <a:t>Threats</a:t>
          </a:r>
          <a:endParaRPr lang="en-GB" sz="2400" kern="1200" dirty="0"/>
        </a:p>
      </dsp:txBody>
      <dsp:txXfrm>
        <a:off x="4136107" y="0"/>
        <a:ext cx="1922859" cy="1625600"/>
      </dsp:txXfrm>
    </dsp:sp>
    <dsp:sp modelId="{3D135745-969E-4D16-AD99-5D51C3912BEF}">
      <dsp:nvSpPr>
        <dsp:cNvPr id="0" name=""/>
        <dsp:cNvSpPr/>
      </dsp:nvSpPr>
      <dsp:spPr>
        <a:xfrm>
          <a:off x="4328393" y="1626063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Crime rates, fraud, scams and corruption</a:t>
          </a:r>
          <a:endParaRPr lang="en-GB" sz="1600" kern="1200" dirty="0"/>
        </a:p>
      </dsp:txBody>
      <dsp:txXfrm>
        <a:off x="4359573" y="1657243"/>
        <a:ext cx="1475927" cy="1002191"/>
      </dsp:txXfrm>
    </dsp:sp>
    <dsp:sp modelId="{2CA055EE-40D8-45B9-90DC-E255A4C9D013}">
      <dsp:nvSpPr>
        <dsp:cNvPr id="0" name=""/>
        <dsp:cNvSpPr/>
      </dsp:nvSpPr>
      <dsp:spPr>
        <a:xfrm>
          <a:off x="4328393" y="2854391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Threat of import effects on the local markets</a:t>
          </a:r>
          <a:endParaRPr lang="en-GB" sz="1600" kern="1200" dirty="0"/>
        </a:p>
      </dsp:txBody>
      <dsp:txXfrm>
        <a:off x="4359573" y="2885571"/>
        <a:ext cx="1475927" cy="1002191"/>
      </dsp:txXfrm>
    </dsp:sp>
    <dsp:sp modelId="{DC1F5BF5-861E-4908-9A64-F4E9CD8B3393}">
      <dsp:nvSpPr>
        <dsp:cNvPr id="0" name=""/>
        <dsp:cNvSpPr/>
      </dsp:nvSpPr>
      <dsp:spPr>
        <a:xfrm>
          <a:off x="4328393" y="4082719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b="0" i="0" kern="1200" dirty="0">
              <a:effectLst/>
              <a:latin typeface="merriweatherregular"/>
            </a:rPr>
            <a:t>Increasing competitors in the local markets</a:t>
          </a:r>
          <a:endParaRPr lang="en-GB" sz="1600" kern="1200" dirty="0"/>
        </a:p>
      </dsp:txBody>
      <dsp:txXfrm>
        <a:off x="4359573" y="4113899"/>
        <a:ext cx="1475927" cy="1002191"/>
      </dsp:txXfrm>
    </dsp:sp>
    <dsp:sp modelId="{F208372C-F96A-4183-A937-828B7F605A7B}">
      <dsp:nvSpPr>
        <dsp:cNvPr id="0" name=""/>
        <dsp:cNvSpPr/>
      </dsp:nvSpPr>
      <dsp:spPr>
        <a:xfrm>
          <a:off x="6203181" y="0"/>
          <a:ext cx="1922859" cy="5418667"/>
        </a:xfrm>
        <a:prstGeom prst="roundRect">
          <a:avLst>
            <a:gd name="adj" fmla="val 10000"/>
          </a:avLst>
        </a:prstGeom>
        <a:solidFill>
          <a:srgbClr val="008753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effectLst/>
              <a:latin typeface="merriweatherregular"/>
            </a:rPr>
            <a:t>Opportunities</a:t>
          </a:r>
          <a:endParaRPr lang="en-GB" sz="2400" kern="1200" dirty="0"/>
        </a:p>
      </dsp:txBody>
      <dsp:txXfrm>
        <a:off x="6203181" y="0"/>
        <a:ext cx="1922859" cy="1625600"/>
      </dsp:txXfrm>
    </dsp:sp>
    <dsp:sp modelId="{192729C4-D9A0-45D3-AC6F-D15BAB21CFB8}">
      <dsp:nvSpPr>
        <dsp:cNvPr id="0" name=""/>
        <dsp:cNvSpPr/>
      </dsp:nvSpPr>
      <dsp:spPr>
        <a:xfrm>
          <a:off x="6395466" y="1626063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effectLst/>
              <a:latin typeface="merriweatherregular"/>
            </a:rPr>
            <a:t>A growing population creates high demand for products and services</a:t>
          </a:r>
          <a:endParaRPr lang="en-GB" sz="1400" kern="1200" dirty="0"/>
        </a:p>
      </dsp:txBody>
      <dsp:txXfrm>
        <a:off x="6426646" y="1657243"/>
        <a:ext cx="1475927" cy="1002191"/>
      </dsp:txXfrm>
    </dsp:sp>
    <dsp:sp modelId="{98BDA017-20C4-4DAB-9602-290826D4385E}">
      <dsp:nvSpPr>
        <dsp:cNvPr id="0" name=""/>
        <dsp:cNvSpPr/>
      </dsp:nvSpPr>
      <dsp:spPr>
        <a:xfrm>
          <a:off x="6395466" y="2854391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b="0" i="0" kern="1200" dirty="0">
              <a:effectLst/>
              <a:latin typeface="merriweatherregular"/>
            </a:rPr>
            <a:t>Political improvements create more opportunities as markets develop</a:t>
          </a:r>
          <a:endParaRPr lang="en-GB" sz="1400" kern="1200" dirty="0"/>
        </a:p>
      </dsp:txBody>
      <dsp:txXfrm>
        <a:off x="6426646" y="2885571"/>
        <a:ext cx="1475927" cy="1002191"/>
      </dsp:txXfrm>
    </dsp:sp>
    <dsp:sp modelId="{0B08C955-8D1B-4F0C-9F0A-0D45F988A427}">
      <dsp:nvSpPr>
        <dsp:cNvPr id="0" name=""/>
        <dsp:cNvSpPr/>
      </dsp:nvSpPr>
      <dsp:spPr>
        <a:xfrm>
          <a:off x="6395466" y="4082719"/>
          <a:ext cx="1538287" cy="10645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b="0" i="0" kern="1200" dirty="0">
              <a:effectLst/>
              <a:latin typeface="merriweatherregular"/>
            </a:rPr>
            <a:t>Opportunities for outsourcing</a:t>
          </a:r>
          <a:r>
            <a:rPr lang="en-GB" sz="1400" kern="1200" dirty="0">
              <a:latin typeface="merriweatherregular"/>
            </a:rPr>
            <a:t> and supply chain development</a:t>
          </a:r>
          <a:endParaRPr lang="en-GB" sz="1400" kern="1200" dirty="0"/>
        </a:p>
      </dsp:txBody>
      <dsp:txXfrm>
        <a:off x="6426646" y="4113899"/>
        <a:ext cx="1475927" cy="100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ED2B-E48B-4056-8444-DE216B5AED24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5B3F7-9E92-4114-82C4-58321583E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Nigeria is about 12 times the land size of Czech Republic</a:t>
            </a:r>
          </a:p>
          <a:p>
            <a:pPr marL="171450" indent="-171450">
              <a:buFontTx/>
              <a:buChar char="-"/>
            </a:pPr>
            <a:r>
              <a:rPr lang="en-GB" dirty="0"/>
              <a:t>Nigeria is about 20 times the population of Czechia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4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Nigerian society is strongly hierarchical in terms of power relations. It is a necessity that a clear hierarchy is established where every employee is aware of this structure so that he or she may contribute to it constructively. In a certain sense, a benevolent autocrat is the preferred leadership style, and those willing to embrace this culture should experience success.</a:t>
            </a:r>
          </a:p>
          <a:p>
            <a:pPr algn="l"/>
            <a:r>
              <a:rPr lang="en-GB" b="0" i="1" dirty="0">
                <a:solidFill>
                  <a:srgbClr val="000000"/>
                </a:solidFill>
                <a:effectLst/>
                <a:latin typeface="merriweatherregular"/>
              </a:rPr>
              <a:t>Collectivism versus individuality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: Nigerian society is strongly rooted in a collectivist culture. Although this doesn’t rule out individuality, a collective effort allows for communal ownership of resources and effort. In this atmosphere, trust becomes very important.</a:t>
            </a:r>
          </a:p>
          <a:p>
            <a:pPr algn="l"/>
            <a:r>
              <a:rPr lang="en-GB" b="0" i="1" dirty="0">
                <a:solidFill>
                  <a:srgbClr val="000000"/>
                </a:solidFill>
                <a:effectLst/>
                <a:latin typeface="merriweatherregular"/>
              </a:rPr>
              <a:t>Decisive action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: Nigerian culture could perhaps be described as ‘masculine’ in the sense that emphasis is placed on action and dealing with challenges directly and quickly. There is a stress placed on competition, quality, equity and continuous improvements. Managers should be assertive and decisive because things are sorted out by fighting them out.</a:t>
            </a:r>
          </a:p>
          <a:p>
            <a:r>
              <a:rPr lang="en-GB" b="0" i="1" dirty="0">
                <a:solidFill>
                  <a:srgbClr val="000000"/>
                </a:solidFill>
                <a:effectLst/>
                <a:latin typeface="merriweatherregular"/>
              </a:rPr>
              <a:t>Short-term focus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: Many Nigerian businesses are focused on achieving results quickly rather than adopting a long-term strategy. In short, people love to see results timeously and know that their monetary investment is being fruitful.</a:t>
            </a:r>
          </a:p>
          <a:p>
            <a:r>
              <a:rPr lang="en-GB" dirty="0"/>
              <a:t>https://www.howwemadeitinafrica.com/nigerian-business-culture-and-incentives-an-inside-perspective/47005/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3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Inadequate power supply, neglected transport (road, rail, sea/river) networks, inadequate security set up and other related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9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Time </a:t>
            </a:r>
          </a:p>
          <a:p>
            <a:r>
              <a:rPr lang="en-GB" dirty="0"/>
              <a:t>Cash transactions </a:t>
            </a:r>
          </a:p>
          <a:p>
            <a:r>
              <a:rPr lang="en-GB" dirty="0"/>
              <a:t>E-commerce/fintech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National pride</a:t>
            </a:r>
          </a:p>
          <a:p>
            <a:r>
              <a:rPr lang="en-GB" dirty="0">
                <a:solidFill>
                  <a:srgbClr val="000000"/>
                </a:solidFill>
                <a:latin typeface="merriweatherregular"/>
              </a:rPr>
              <a:t>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hort-term gains</a:t>
            </a:r>
          </a:p>
          <a:p>
            <a:r>
              <a:rPr lang="en-GB" dirty="0">
                <a:solidFill>
                  <a:srgbClr val="000000"/>
                </a:solidFill>
                <a:latin typeface="merriweatherregular"/>
              </a:rPr>
              <a:t>Family</a:t>
            </a:r>
          </a:p>
          <a:p>
            <a:r>
              <a:rPr lang="en-GB" dirty="0">
                <a:solidFill>
                  <a:srgbClr val="000000"/>
                </a:solidFill>
                <a:latin typeface="merriweatherregular"/>
              </a:rPr>
              <a:t>Religion</a:t>
            </a:r>
            <a:endParaRPr lang="en-GB" dirty="0">
              <a:solidFill>
                <a:srgbClr val="898989"/>
              </a:solidFill>
              <a:latin typeface="Lato" panose="020F0502020204030203" pitchFamily="34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Hard work, knowledge, success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Recognition and attention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Respect – Age and position, bow</a:t>
            </a:r>
          </a:p>
          <a:p>
            <a:r>
              <a:rPr lang="en-GB" dirty="0">
                <a:solidFill>
                  <a:srgbClr val="000000"/>
                </a:solidFill>
                <a:latin typeface="merriweatherregular"/>
              </a:rPr>
              <a:t>Small talk – family, health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merriweatherregular"/>
              </a:rPr>
              <a:t>Greetings – handshakes (women extend hands first, Muslims may not shake hands)</a:t>
            </a:r>
          </a:p>
          <a:p>
            <a:r>
              <a:rPr lang="en-GB" dirty="0"/>
              <a:t>Use titles – Until invited to use others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0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5B3F7-9E92-4114-82C4-58321583E4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2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D0BB-5418-42F3-B38E-709208BB9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51C4F-1A37-47DF-BB7D-C06DAA966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31840-8823-4D44-9AC9-B53497BFD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CCD31-B245-471C-926B-6D94F1F2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E97D-C89A-407C-9BE3-1DFB506D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4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B58C-F045-4744-9526-705280AE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CD5B9-3136-4138-BA85-F8CE55C30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36A2-50D9-4CDB-85C1-F36015BA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CEA-C28D-4400-B757-79AFFE98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C2AC-36C5-415B-A8FA-DFFB5A7A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9E110-C284-492E-86CB-FB033315D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096F20-48E7-4E99-882C-5EC1C2483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EC449-3CAB-4730-8C66-8FB2EEB3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41E3-C575-4D43-823E-32F48EC6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EC65-92B5-4DCD-95BE-9B6523AE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91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2ECA-E18E-41BD-BA3D-E7B7AD50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0A98-BF37-4185-8F9B-0B917785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E4893-56ED-4D30-A172-E33B24A3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C05F3-C559-4A3A-836B-57982E1B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767EE-9C80-416A-9A14-6AF15A47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5528-DB5D-416D-B433-8183974D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D30B-FFB6-46DC-87D4-D34F81ADE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2B39-6D72-4D35-A017-D8B91C93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92A0E-8D96-4DD2-A690-7909A398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E7EC-4F53-4093-9732-5B83DF8C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7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5E9D-DB24-4CE0-AB35-D040763C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39AA-CF8A-48B4-B91B-BE73CA1AF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3182A-6888-457D-88D3-8AEA343DA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4E72E-5A45-40BE-9F74-A8E28BC2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04148-7AB7-4763-98EE-387FF1AF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8C376-E286-4DBB-B021-5DCF047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5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54C1-CF25-492E-998F-DBCD2B3B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D897B-2C6C-4B4C-B15D-5B65A12D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1E74B-6650-4AFD-95C9-5C8F9AB1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4E54E-0130-435E-8697-7FBF93F48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8CDB9-74D6-41E6-A172-36CF91429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05DDF-F88E-45DA-A55D-556FA05D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B25E6-A141-406E-A413-019B66AF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7A1D1-69DB-428A-A9D1-97D90AFD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6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A8F7-17CF-4629-8BE9-3D121AD4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8D2B6-D45A-42DE-8F67-5CC1C59C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EF17D-8C71-470F-B93D-5C5E7709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D73A6-8279-4BEF-91AD-5131F96B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6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44DF7-792F-47B2-A7FA-94D470BB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2C3344-6BA4-40DA-B245-4F871A23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4C3AE-7526-43F4-851B-96A85846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2A59-0C45-4FC9-AE71-AA66B6F7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88D4-FAB0-4074-B34C-2220EDA8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C913-95F3-40B6-AD8C-35AAC181F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1849-87DD-47EB-AB7E-E9D4773E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BAD56-2AB2-4125-8D82-E0708055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52B4E-90FD-469D-9212-C9B77645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9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2C12-BCFB-463E-9E70-D5833198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77A04-2302-427A-A6E7-08AD9920C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3BF7E-C917-4944-8FB1-CFD47DC09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D29FB-0CE1-40E8-BEE7-5FDDD33A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94AF-B485-43AC-999C-4ABD8BDF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16B41-1680-40E2-811D-7E3D0AEF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2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36420-DF68-41C9-BC75-01342895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1F6B-9005-4E0B-8DF5-DB118B97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C78CC-99EB-4D2B-BE72-FE4C53E2D7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D1F3-1FBB-46D4-821B-741B2F6AA61D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5189-E4EC-4D19-8749-40AE8DBD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8B4A-8A71-44E4-89A7-9B543BF0D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D2F5B-7981-4118-88DE-B77DB835C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57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fstede-insights.com/country-comparison/czech-republic,nigeria/" TargetMode="External"/><Relationship Id="rId3" Type="http://schemas.openxmlformats.org/officeDocument/2006/relationships/hyperlink" Target="https://www.worldatlas.com/maps/nigeria" TargetMode="External"/><Relationship Id="rId7" Type="http://schemas.openxmlformats.org/officeDocument/2006/relationships/hyperlink" Target="https://www.cbn.gov.ng/rates/exchratebycurrency.asp" TargetMode="External"/><Relationship Id="rId2" Type="http://schemas.openxmlformats.org/officeDocument/2006/relationships/hyperlink" Target="https://www.commisceo-global.com/resources/country-guides/nigeria-gu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c.org/opec_web/en/about_us/167.htm" TargetMode="External"/><Relationship Id="rId5" Type="http://schemas.openxmlformats.org/officeDocument/2006/relationships/hyperlink" Target="https://worldpopulationreview.com/country-rankings/oil-production-by-country" TargetMode="External"/><Relationship Id="rId4" Type="http://schemas.openxmlformats.org/officeDocument/2006/relationships/hyperlink" Target="https://databank.worldbank.org/views/reports/reportwidget.aspx?Report_Name=CountryProfile&amp;Id=b450fd57&amp;tbar=y&amp;dd=y&amp;inf=n&amp;zm=n&amp;country=NG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lCfab1_RM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9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7B4B4D2D-EA21-4F6E-BD66-0356C0E9E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5" r="9089" b="42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09" name="Rectangle 10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7ADA2-01A6-4CF8-9DC6-DC2A08E74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Nigeria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35337-9F76-4967-A8A4-BDA4B57C1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/>
              <a:t>Intercultural Communication</a:t>
            </a:r>
          </a:p>
          <a:p>
            <a:pPr algn="l"/>
            <a:endParaRPr lang="en-GB" sz="2000"/>
          </a:p>
          <a:p>
            <a:pPr algn="l"/>
            <a:r>
              <a:rPr lang="en-GB" sz="2000"/>
              <a:t>Jessica Amiesimaka</a:t>
            </a:r>
          </a:p>
        </p:txBody>
      </p:sp>
      <p:sp>
        <p:nvSpPr>
          <p:cNvPr id="110" name="Rectangle 10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ectangle 10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47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9D6D-6F26-4AAD-8ECD-1FA3C046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2B0C-382F-46FC-8BE2-D512ABA4F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hlinkClick r:id="rId2"/>
              </a:rPr>
              <a:t>https://www.commisceo-global.com/resources/country-guides/nigeria-guide</a:t>
            </a:r>
            <a:endParaRPr lang="en-GB" dirty="0"/>
          </a:p>
          <a:p>
            <a:r>
              <a:rPr lang="en-GB" dirty="0">
                <a:hlinkClick r:id="rId3"/>
              </a:rPr>
              <a:t>https://www.worldatlas.com/maps/nigeria</a:t>
            </a:r>
            <a:endParaRPr lang="en-GB" dirty="0"/>
          </a:p>
          <a:p>
            <a:r>
              <a:rPr lang="en-GB" dirty="0">
                <a:hlinkClick r:id="rId4"/>
              </a:rPr>
              <a:t>https://databank.worldbank.org/views/reports/reportwidget.aspx?Report_Name=CountryProfile&amp;Id=b450fd57&amp;tbar=y&amp;dd=y&amp;inf=n&amp;zm=n&amp;country=NGA</a:t>
            </a:r>
            <a:endParaRPr lang="en-GB" dirty="0"/>
          </a:p>
          <a:p>
            <a:r>
              <a:rPr lang="en-GB" dirty="0">
                <a:hlinkClick r:id="rId5"/>
              </a:rPr>
              <a:t>https://worldpopulationreview.com/country-rankings/oil-production-by-country</a:t>
            </a:r>
            <a:endParaRPr lang="en-GB" dirty="0"/>
          </a:p>
          <a:p>
            <a:r>
              <a:rPr lang="en-GB" dirty="0">
                <a:hlinkClick r:id="rId6"/>
              </a:rPr>
              <a:t>https://www.opec.org/opec_web/en/about_us/167.htm</a:t>
            </a:r>
            <a:endParaRPr lang="en-GB" dirty="0"/>
          </a:p>
          <a:p>
            <a:r>
              <a:rPr lang="en-GB" dirty="0">
                <a:hlinkClick r:id="rId7"/>
              </a:rPr>
              <a:t>https://www.cbn.gov.ng/rates/exchratebycurrency.asp</a:t>
            </a:r>
            <a:endParaRPr lang="en-GB" dirty="0"/>
          </a:p>
          <a:p>
            <a:r>
              <a:rPr lang="en-GB" dirty="0">
                <a:hlinkClick r:id="rId8"/>
              </a:rPr>
              <a:t>https://www.hofstede-insights.com/country-comparison/czech-republic,nigeria/</a:t>
            </a:r>
            <a:endParaRPr lang="en-GB" dirty="0"/>
          </a:p>
          <a:p>
            <a:r>
              <a:rPr lang="en-GB" dirty="0"/>
              <a:t>https://www.howwemadeitinafrica.com/nigerian-business-culture-and-incentives-an-inside-perspective/47005/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2398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1FD3F-E25F-467C-AC09-9D46313C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A656-BEB4-4255-8E4B-6B4371D6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Culture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SWOT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tips &amp; things to know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21111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person, outdoor, child, little&#10;&#10;Description automatically generated">
            <a:extLst>
              <a:ext uri="{FF2B5EF4-FFF2-40B4-BE49-F238E27FC236}">
                <a16:creationId xmlns:a16="http://schemas.microsoft.com/office/drawing/2014/main" id="{D0FF567E-B2BA-4C5C-82BF-D84E9B8D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155"/>
          <a:stretch/>
        </p:blipFill>
        <p:spPr>
          <a:xfrm>
            <a:off x="20" y="853"/>
            <a:ext cx="2743179" cy="3417511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5326FA2-F1B9-4E6F-BB6E-FF466216BC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9" r="-1" b="7767"/>
          <a:stretch/>
        </p:blipFill>
        <p:spPr>
          <a:xfrm>
            <a:off x="20" y="3417677"/>
            <a:ext cx="2743179" cy="3440324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69EFD-183C-4BFC-A712-E2F73B65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768891"/>
            <a:ext cx="4231758" cy="521001"/>
          </a:xfrm>
        </p:spPr>
        <p:txBody>
          <a:bodyPr anchor="b">
            <a:normAutofit/>
          </a:bodyPr>
          <a:lstStyle/>
          <a:p>
            <a:pPr algn="ctr"/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CE882-9DF9-4CE9-9221-7B5DCE4B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2" y="1311158"/>
            <a:ext cx="4231758" cy="4791942"/>
          </a:xfrm>
        </p:spPr>
        <p:txBody>
          <a:bodyPr anchor="t">
            <a:noAutofit/>
          </a:bodyPr>
          <a:lstStyle/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Nigeria - West Africa</a:t>
            </a:r>
            <a:endParaRPr lang="en-GB" sz="17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 size – 923,768 km</a:t>
            </a:r>
            <a:r>
              <a:rPr lang="en-GB" sz="17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Capital – </a:t>
            </a:r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Abuja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Economic capital - </a:t>
            </a:r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Lagos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– 206.14million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250 ethnic groups (Hausa and Fulani 29%, Yoruba 21%, Igbo (Ibo) 18%, Ijaw 10%, Kanuri 4%, Ibibio 3.5%, </a:t>
            </a:r>
            <a:r>
              <a:rPr lang="en-GB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Tiv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2.5%)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Languages: Official – </a:t>
            </a:r>
            <a:r>
              <a:rPr lang="en-GB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English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Major native – Ibo, Yoruba and Hausa;  over 500 estimated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Religions: Muslim 50%, Christian 40%, indigenous beliefs 10%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 – Oil (12</a:t>
            </a:r>
            <a:r>
              <a:rPr lang="en-GB" sz="17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largest producer), natural gas, tin, iron ore, coal, limestone, niobium, lead, zinc and arable land</a:t>
            </a:r>
          </a:p>
          <a:p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Currency: Naira; 1 USD ≈ 410 NGN</a:t>
            </a:r>
          </a:p>
        </p:txBody>
      </p:sp>
      <p:pic>
        <p:nvPicPr>
          <p:cNvPr id="11" name="Picture 10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E773EA92-98EC-4519-B37E-74A9AA7164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2"/>
          <a:stretch/>
        </p:blipFill>
        <p:spPr>
          <a:xfrm>
            <a:off x="9487536" y="3417676"/>
            <a:ext cx="2704463" cy="344032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E305DA9-C56D-4D7C-860D-E0D624B5CD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17" y="-21265"/>
            <a:ext cx="2704463" cy="33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83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Happy independence day Nigeria 🇳🇬 🇳🇬🇳🇬@61#iremide #eniola">
            <a:hlinkClick r:id="" action="ppaction://media"/>
            <a:extLst>
              <a:ext uri="{FF2B5EF4-FFF2-40B4-BE49-F238E27FC236}">
                <a16:creationId xmlns:a16="http://schemas.microsoft.com/office/drawing/2014/main" id="{DCE2D03F-966C-4402-98BA-183041A726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6358" y="135080"/>
            <a:ext cx="11292068" cy="63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2088EE-A8B2-4D19-AC32-4FE96B14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Culture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263FC-AE5E-4626-99E8-3688539C8FED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Nigerian society </a:t>
            </a:r>
            <a:r>
              <a:rPr lang="en-US" sz="2000" dirty="0">
                <a:solidFill>
                  <a:srgbClr val="FFFFFF"/>
                </a:solidFill>
              </a:rPr>
              <a:t>portrays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hierarchy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especially in terms of power relations.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Rooted in a </a:t>
            </a:r>
            <a:r>
              <a:rPr lang="en-US" sz="2000" b="1" i="0" dirty="0">
                <a:solidFill>
                  <a:srgbClr val="FFFFFF"/>
                </a:solidFill>
                <a:effectLst/>
              </a:rPr>
              <a:t>collectivist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culture.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FFFFFF"/>
                </a:solidFill>
                <a:effectLst/>
              </a:rPr>
              <a:t>Masculinity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 - competition, quality, equity and continuous improvements.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effectLst/>
              </a:rPr>
              <a:t>Short-term focus</a:t>
            </a:r>
            <a:r>
              <a:rPr lang="en-US" sz="2000" b="0" i="0" dirty="0">
                <a:solidFill>
                  <a:srgbClr val="FFFFFF"/>
                </a:solidFill>
                <a:effectLst/>
              </a:rPr>
              <a:t>: Quick results and timely returns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Highly </a:t>
            </a:r>
            <a:r>
              <a:rPr lang="en-US" sz="2000" b="1" dirty="0">
                <a:solidFill>
                  <a:srgbClr val="FFFFFF"/>
                </a:solidFill>
              </a:rPr>
              <a:t>indulgent</a:t>
            </a:r>
            <a:r>
              <a:rPr lang="en-US" sz="2000" dirty="0">
                <a:solidFill>
                  <a:srgbClr val="FFFFFF"/>
                </a:solidFill>
              </a:rPr>
              <a:t> society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8E0C8A-913D-4B6B-BB89-41FFD5468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136505"/>
              </p:ext>
            </p:extLst>
          </p:nvPr>
        </p:nvGraphicFramePr>
        <p:xfrm>
          <a:off x="566744" y="2660287"/>
          <a:ext cx="6579910" cy="364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9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4AAA541-E8BE-499B-B480-67B365309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5592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0863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8646A19B-193A-4DE7-8097-01346827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43" y="4928180"/>
            <a:ext cx="3521122" cy="1286354"/>
          </a:xfrm>
        </p:spPr>
        <p:txBody>
          <a:bodyPr>
            <a:normAutofit/>
          </a:bodyPr>
          <a:lstStyle/>
          <a:p>
            <a:pPr algn="r"/>
            <a:r>
              <a:rPr lang="en-GB" sz="3800" dirty="0"/>
              <a:t>Things to know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DF8AE6E-38CD-4B2A-8E02-F099DD30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Dollar with solid fill">
            <a:extLst>
              <a:ext uri="{FF2B5EF4-FFF2-40B4-BE49-F238E27FC236}">
                <a16:creationId xmlns:a16="http://schemas.microsoft.com/office/drawing/2014/main" id="{FA995471-B0C8-4A2D-A715-F02016B1C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5653" y="742789"/>
            <a:ext cx="632042" cy="632042"/>
          </a:xfrm>
          <a:prstGeom prst="rect">
            <a:avLst/>
          </a:prstGeom>
        </p:spPr>
      </p:pic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E32D174-F8A9-4FF0-8888-1B4F5E184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69201C5-687E-46FB-BA72-23BA40BFE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39141A8-FDFD-4ABE-A499-72C9669F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A439E11-755A-4258-859D-56A6B6AFC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Spinning Plates with solid fill">
            <a:extLst>
              <a:ext uri="{FF2B5EF4-FFF2-40B4-BE49-F238E27FC236}">
                <a16:creationId xmlns:a16="http://schemas.microsoft.com/office/drawing/2014/main" id="{A39A6DBC-D8BA-414A-ADE2-F0717F3A9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3908" y="1589964"/>
            <a:ext cx="1162460" cy="1162460"/>
          </a:xfrm>
          <a:prstGeom prst="rect">
            <a:avLst/>
          </a:prstGeom>
        </p:spPr>
      </p:pic>
      <p:sp>
        <p:nvSpPr>
          <p:cNvPr id="99" name="Right Triangle 98">
            <a:extLst>
              <a:ext uri="{FF2B5EF4-FFF2-40B4-BE49-F238E27FC236}">
                <a16:creationId xmlns:a16="http://schemas.microsoft.com/office/drawing/2014/main" id="{E916EF49-F958-4F28-A999-F8FA8D09A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Watch with solid fill">
            <a:extLst>
              <a:ext uri="{FF2B5EF4-FFF2-40B4-BE49-F238E27FC236}">
                <a16:creationId xmlns:a16="http://schemas.microsoft.com/office/drawing/2014/main" id="{3FE768D5-75D0-4AC4-9D8A-9AB0BAD958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047" y="3529598"/>
            <a:ext cx="2032216" cy="2032216"/>
          </a:xfrm>
          <a:prstGeom prst="rect">
            <a:avLst/>
          </a:prstGeom>
        </p:spPr>
      </p:pic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ectangle 102">
            <a:extLst>
              <a:ext uri="{FF2B5EF4-FFF2-40B4-BE49-F238E27FC236}">
                <a16:creationId xmlns:a16="http://schemas.microsoft.com/office/drawing/2014/main" id="{3E84BD56-679D-4E0C-9C9B-D694ABF0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ight Triangle 104">
            <a:extLst>
              <a:ext uri="{FF2B5EF4-FFF2-40B4-BE49-F238E27FC236}">
                <a16:creationId xmlns:a16="http://schemas.microsoft.com/office/drawing/2014/main" id="{2335FEDF-EF88-4E68-9CF7-5A72EF32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Graphic 20" descr="Family with two children with solid fill">
            <a:extLst>
              <a:ext uri="{FF2B5EF4-FFF2-40B4-BE49-F238E27FC236}">
                <a16:creationId xmlns:a16="http://schemas.microsoft.com/office/drawing/2014/main" id="{B65ADBA6-6F6F-4652-97E0-D3921E10E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9362" y="798247"/>
            <a:ext cx="1876714" cy="1876714"/>
          </a:xfrm>
          <a:prstGeom prst="rect">
            <a:avLst/>
          </a:prstGeom>
        </p:spPr>
      </p:pic>
      <p:pic>
        <p:nvPicPr>
          <p:cNvPr id="19" name="Graphic 18" descr="Flag with solid fill">
            <a:extLst>
              <a:ext uri="{FF2B5EF4-FFF2-40B4-BE49-F238E27FC236}">
                <a16:creationId xmlns:a16="http://schemas.microsoft.com/office/drawing/2014/main" id="{C8426EF7-3DDB-48D9-A7B8-DD94D7128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004261" y="2979485"/>
            <a:ext cx="1611332" cy="1611332"/>
          </a:xfrm>
          <a:prstGeom prst="rect">
            <a:avLst/>
          </a:prstGeom>
        </p:spPr>
      </p:pic>
      <p:sp>
        <p:nvSpPr>
          <p:cNvPr id="214" name="Right Triangle 106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CC29-EB5A-4B68-9DE7-CC37C370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316" y="3153049"/>
            <a:ext cx="3706577" cy="3061485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1800" dirty="0">
                <a:latin typeface="merriweatherregular"/>
              </a:rPr>
              <a:t>National pride vs tribal pride</a:t>
            </a:r>
          </a:p>
          <a:p>
            <a:r>
              <a:rPr lang="en-GB" sz="1800" dirty="0">
                <a:latin typeface="merriweatherregular"/>
              </a:rPr>
              <a:t>Family &amp; friends</a:t>
            </a:r>
          </a:p>
          <a:p>
            <a:r>
              <a:rPr lang="en-GB" sz="1800" dirty="0">
                <a:latin typeface="merriweatherregular"/>
              </a:rPr>
              <a:t>Trust – no social welfare</a:t>
            </a:r>
          </a:p>
          <a:p>
            <a:r>
              <a:rPr lang="en-GB" sz="1800" dirty="0">
                <a:latin typeface="merriweatherregular"/>
              </a:rPr>
              <a:t>Religion</a:t>
            </a:r>
            <a:endParaRPr lang="en-GB" sz="1800" dirty="0">
              <a:latin typeface="Lato" panose="020F0502020204030203" pitchFamily="34" charset="0"/>
            </a:endParaRPr>
          </a:p>
          <a:p>
            <a:r>
              <a:rPr lang="en-GB" sz="1800" dirty="0">
                <a:latin typeface="merriweatherregular"/>
              </a:rPr>
              <a:t>Respect: Age and position</a:t>
            </a:r>
          </a:p>
          <a:p>
            <a:r>
              <a:rPr lang="en-GB" sz="1800" dirty="0"/>
              <a:t>Time: lateness is understood</a:t>
            </a:r>
          </a:p>
          <a:p>
            <a:r>
              <a:rPr lang="en-GB" sz="1800" dirty="0"/>
              <a:t>Cash transactions &amp; e-commerce</a:t>
            </a:r>
          </a:p>
          <a:p>
            <a:r>
              <a:rPr lang="en-GB" sz="1800" dirty="0">
                <a:latin typeface="merriweatherregular"/>
              </a:rPr>
              <a:t>S</a:t>
            </a:r>
            <a:r>
              <a:rPr lang="en-GB" sz="1800" b="0" i="0" dirty="0">
                <a:effectLst/>
                <a:latin typeface="merriweatherregular"/>
              </a:rPr>
              <a:t>hort-term gains</a:t>
            </a:r>
          </a:p>
          <a:p>
            <a:r>
              <a:rPr lang="en-GB" sz="1800" b="0" i="0" dirty="0">
                <a:effectLst/>
                <a:latin typeface="merriweatherregular"/>
              </a:rPr>
              <a:t>Hard work + knowledge = success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400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441721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AEB69-D803-4366-BBDC-A7DD4692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1999"/>
            <a:ext cx="2771672" cy="3810001"/>
          </a:xfrm>
        </p:spPr>
        <p:txBody>
          <a:bodyPr>
            <a:normAutofit/>
          </a:bodyPr>
          <a:lstStyle/>
          <a:p>
            <a:r>
              <a:rPr lang="en-GB" sz="4200">
                <a:solidFill>
                  <a:srgbClr val="FFFFFF"/>
                </a:solidFill>
              </a:rPr>
              <a:t>Business tips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8091" y="445459"/>
            <a:ext cx="5050356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4FEE433-2394-4108-A026-27C0B02A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8864" y="448056"/>
            <a:ext cx="2514600" cy="1371600"/>
          </a:xfrm>
          <a:prstGeom prst="rect">
            <a:avLst/>
          </a:prstGeom>
          <a:solidFill>
            <a:srgbClr val="D0A87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5A0ACF5-0DF4-4C7E-9FE2-427405D12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8864" y="1975104"/>
            <a:ext cx="2514600" cy="1371600"/>
          </a:xfrm>
          <a:prstGeom prst="rect">
            <a:avLst/>
          </a:prstGeom>
          <a:solidFill>
            <a:srgbClr val="D0A87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C6DD569-B9FB-4700-A850-80EDA6A64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8864" y="3502152"/>
            <a:ext cx="2514600" cy="1371600"/>
          </a:xfrm>
          <a:prstGeom prst="rect">
            <a:avLst/>
          </a:prstGeom>
          <a:solidFill>
            <a:srgbClr val="D0A87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5029200"/>
            <a:ext cx="3362146" cy="1371600"/>
          </a:xfrm>
          <a:prstGeom prst="rect">
            <a:avLst/>
          </a:prstGeom>
          <a:solidFill>
            <a:srgbClr val="6B615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28631-B189-4128-8CE2-1ED1A767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636" y="946297"/>
            <a:ext cx="4854285" cy="5454503"/>
          </a:xfrm>
        </p:spPr>
        <p:txBody>
          <a:bodyPr anchor="ctr">
            <a:noAutofit/>
          </a:bodyPr>
          <a:lstStyle/>
          <a:p>
            <a:r>
              <a:rPr lang="en-GB" sz="1100" dirty="0">
                <a:latin typeface="Bookman Old Style" panose="02050604050505020204" pitchFamily="18" charset="0"/>
              </a:rPr>
              <a:t>Greetings – handshakes (women extend hands first, Muslims may not shake hands)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Use the right hand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Small talk – family, health, personal life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Use titles – Until invited to use others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Business cards are acceptable – include role and title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Gifts are appreciated 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Offered to parents but provided for the children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From men to women requires diplomacy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Meetings – long discussions, involved negotiations, “beating about the bush” 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Business dressing - formal (sometimes semi-formal)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Communication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Proverbs 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Humour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Loud tones - passion, excitement</a:t>
            </a:r>
          </a:p>
          <a:p>
            <a:pPr lvl="1"/>
            <a:r>
              <a:rPr lang="en-GB" sz="1100" dirty="0">
                <a:latin typeface="Bookman Old Style" panose="02050604050505020204" pitchFamily="18" charset="0"/>
              </a:rPr>
              <a:t>Body language is important</a:t>
            </a:r>
          </a:p>
          <a:p>
            <a:r>
              <a:rPr lang="en-GB" sz="1100" dirty="0">
                <a:latin typeface="Bookman Old Style" panose="02050604050505020204" pitchFamily="18" charset="0"/>
              </a:rPr>
              <a:t>Bottleneck bureaucracy</a:t>
            </a:r>
          </a:p>
          <a:p>
            <a:pPr marL="457200" lvl="1" indent="0">
              <a:buNone/>
            </a:pPr>
            <a:endParaRPr lang="en-GB" sz="1100" dirty="0">
              <a:latin typeface="Bookman Old Style" panose="02050604050505020204" pitchFamily="18" charset="0"/>
            </a:endParaRPr>
          </a:p>
          <a:p>
            <a:pPr marL="457200" lvl="1" indent="0" algn="ctr">
              <a:buNone/>
            </a:pPr>
            <a:r>
              <a:rPr lang="en-GB" sz="1100" dirty="0">
                <a:latin typeface="Bookman Old Style" panose="02050604050505020204" pitchFamily="18" charset="0"/>
              </a:rPr>
              <a:t>“</a:t>
            </a:r>
            <a:r>
              <a:rPr lang="en-GB" sz="1100" i="1" dirty="0">
                <a:latin typeface="Bookman Old Style" panose="02050604050505020204" pitchFamily="18" charset="0"/>
              </a:rPr>
              <a:t>What an old man sees while lying down, a young man can never see even when he climbs up in a tree</a:t>
            </a:r>
            <a:r>
              <a:rPr lang="en-GB" sz="1100" dirty="0">
                <a:latin typeface="Bookman Old Style" panose="02050604050505020204" pitchFamily="18" charset="0"/>
              </a:rPr>
              <a:t>.” </a:t>
            </a:r>
          </a:p>
          <a:p>
            <a:pPr marL="457200" lvl="1" indent="0" algn="ctr">
              <a:buNone/>
            </a:pPr>
            <a:endParaRPr lang="en-GB" sz="1100" i="1" dirty="0">
              <a:latin typeface="Bookman Old Style" panose="02050604050505020204" pitchFamily="18" charset="0"/>
            </a:endParaRPr>
          </a:p>
          <a:p>
            <a:pPr marL="457200" lvl="1" indent="0" algn="ctr">
              <a:buNone/>
            </a:pPr>
            <a:r>
              <a:rPr lang="en-GB" sz="1100" i="1" dirty="0">
                <a:latin typeface="Bookman Old Style" panose="02050604050505020204" pitchFamily="18" charset="0"/>
              </a:rPr>
              <a:t>“The bird that remembers its </a:t>
            </a:r>
            <a:r>
              <a:rPr lang="en-GB" sz="1100" i="1" dirty="0" err="1">
                <a:latin typeface="Bookman Old Style" panose="02050604050505020204" pitchFamily="18" charset="0"/>
              </a:rPr>
              <a:t>flockmates</a:t>
            </a:r>
            <a:r>
              <a:rPr lang="en-GB" sz="1100" i="1" dirty="0">
                <a:latin typeface="Bookman Old Style" panose="02050604050505020204" pitchFamily="18" charset="0"/>
              </a:rPr>
              <a:t>, never missed the way”</a:t>
            </a:r>
          </a:p>
          <a:p>
            <a:pPr marL="0" indent="0" algn="ctr">
              <a:buNone/>
            </a:pPr>
            <a:r>
              <a:rPr lang="en-GB" sz="1100" i="1" dirty="0">
                <a:latin typeface="Bookman Old Style" panose="02050604050505020204" pitchFamily="18" charset="0"/>
              </a:rPr>
              <a:t>“Courage is the father of success.”</a:t>
            </a:r>
          </a:p>
          <a:p>
            <a:pPr marL="457200" lvl="1" indent="0">
              <a:buNone/>
            </a:pPr>
            <a:endParaRPr lang="en-GB" sz="1100" b="0" i="0" dirty="0">
              <a:effectLst/>
              <a:latin typeface="Helvetica" panose="020B0604020202020204" pitchFamily="34" charset="0"/>
            </a:endParaRPr>
          </a:p>
          <a:p>
            <a:endParaRPr lang="en-GB" sz="1100" dirty="0"/>
          </a:p>
        </p:txBody>
      </p:sp>
      <p:pic>
        <p:nvPicPr>
          <p:cNvPr id="7" name="Graphic 6" descr="Credit card with solid fill">
            <a:extLst>
              <a:ext uri="{FF2B5EF4-FFF2-40B4-BE49-F238E27FC236}">
                <a16:creationId xmlns:a16="http://schemas.microsoft.com/office/drawing/2014/main" id="{A7327B12-188A-4369-9FEC-E22A7B49A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8154" y="565846"/>
            <a:ext cx="1136019" cy="1136019"/>
          </a:xfrm>
          <a:prstGeom prst="rect">
            <a:avLst/>
          </a:prstGeom>
        </p:spPr>
      </p:pic>
      <p:pic>
        <p:nvPicPr>
          <p:cNvPr id="5" name="Graphic 4" descr="Present with solid fill">
            <a:extLst>
              <a:ext uri="{FF2B5EF4-FFF2-40B4-BE49-F238E27FC236}">
                <a16:creationId xmlns:a16="http://schemas.microsoft.com/office/drawing/2014/main" id="{5E4C9995-81DA-4C91-AF31-6A9976CBB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8154" y="2090817"/>
            <a:ext cx="1136019" cy="1136019"/>
          </a:xfrm>
          <a:prstGeom prst="rect">
            <a:avLst/>
          </a:prstGeom>
        </p:spPr>
      </p:pic>
      <p:pic>
        <p:nvPicPr>
          <p:cNvPr id="9" name="Graphic 8" descr="Boardroom with solid fill">
            <a:extLst>
              <a:ext uri="{FF2B5EF4-FFF2-40B4-BE49-F238E27FC236}">
                <a16:creationId xmlns:a16="http://schemas.microsoft.com/office/drawing/2014/main" id="{1B2D15D8-9BDC-4F26-95D5-5F7FAE9B1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8154" y="3619942"/>
            <a:ext cx="1136019" cy="1136019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0C6CBAFB-7CEE-4ECF-BBF5-8A7C35953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8864" y="5029200"/>
            <a:ext cx="2514600" cy="1371600"/>
          </a:xfrm>
          <a:prstGeom prst="rect">
            <a:avLst/>
          </a:prstGeom>
          <a:solidFill>
            <a:srgbClr val="D0A87A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Hands holding each other">
            <a:extLst>
              <a:ext uri="{FF2B5EF4-FFF2-40B4-BE49-F238E27FC236}">
                <a16:creationId xmlns:a16="http://schemas.microsoft.com/office/drawing/2014/main" id="{326B4335-6015-48D5-B4F5-EE4D5D2065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213" y="5143454"/>
            <a:ext cx="1701901" cy="1136019"/>
          </a:xfrm>
          <a:prstGeom prst="rect">
            <a:avLst/>
          </a:prstGeom>
          <a:noFill/>
          <a:effectLst>
            <a:glow rad="127000">
              <a:srgbClr val="008753"/>
            </a:glow>
          </a:effectLst>
        </p:spPr>
      </p:pic>
    </p:spTree>
    <p:extLst>
      <p:ext uri="{BB962C8B-B14F-4D97-AF65-F5344CB8AC3E}">
        <p14:creationId xmlns:p14="http://schemas.microsoft.com/office/powerpoint/2010/main" val="41465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253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C7A2A-419C-41D6-B758-BC3296A1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009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B03C45-48D6-469B-A7EE-A995D3DEB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2216" y="450221"/>
            <a:ext cx="2112264" cy="1856232"/>
          </a:xfrm>
          <a:prstGeom prst="rect">
            <a:avLst/>
          </a:prstGeom>
          <a:solidFill>
            <a:srgbClr val="F9B7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Badge Question Mark with solid fill">
            <a:extLst>
              <a:ext uri="{FF2B5EF4-FFF2-40B4-BE49-F238E27FC236}">
                <a16:creationId xmlns:a16="http://schemas.microsoft.com/office/drawing/2014/main" id="{B152CF8D-5E87-48DC-9EA3-4B7A46A6E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820" y="582809"/>
            <a:ext cx="1591056" cy="159105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DC6538F-5594-43F5-9726-515C38175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868" y="2519294"/>
            <a:ext cx="2112264" cy="1856232"/>
          </a:xfrm>
          <a:prstGeom prst="rect">
            <a:avLst/>
          </a:prstGeom>
          <a:solidFill>
            <a:srgbClr val="F9B7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hought bubble outline">
            <a:extLst>
              <a:ext uri="{FF2B5EF4-FFF2-40B4-BE49-F238E27FC236}">
                <a16:creationId xmlns:a16="http://schemas.microsoft.com/office/drawing/2014/main" id="{F6599E1A-2A01-424A-832D-B9E10DC8D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6075" y="2651882"/>
            <a:ext cx="1591056" cy="159105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535424"/>
            <a:ext cx="2126729" cy="1858504"/>
          </a:xfrm>
          <a:prstGeom prst="rect">
            <a:avLst/>
          </a:prstGeom>
          <a:solidFill>
            <a:srgbClr val="3D6E4B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5BBB0-424C-4397-99D6-8691D3F56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344" y="4535424"/>
            <a:ext cx="2112264" cy="1856232"/>
          </a:xfrm>
          <a:prstGeom prst="rect">
            <a:avLst/>
          </a:prstGeom>
          <a:solidFill>
            <a:srgbClr val="F9B7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Several hands raised and ready to answer a question">
            <a:extLst>
              <a:ext uri="{FF2B5EF4-FFF2-40B4-BE49-F238E27FC236}">
                <a16:creationId xmlns:a16="http://schemas.microsoft.com/office/drawing/2014/main" id="{82F95CDE-C351-4BC7-8E3F-FB3F5A85C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62" y="4857263"/>
            <a:ext cx="1810512" cy="120851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36AA562-600C-49F2-914F-C02A7616A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868" y="4533405"/>
            <a:ext cx="2112264" cy="1856232"/>
          </a:xfrm>
          <a:prstGeom prst="rect">
            <a:avLst/>
          </a:prstGeom>
          <a:solidFill>
            <a:srgbClr val="F9B74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Different colored question marks">
            <a:extLst>
              <a:ext uri="{FF2B5EF4-FFF2-40B4-BE49-F238E27FC236}">
                <a16:creationId xmlns:a16="http://schemas.microsoft.com/office/drawing/2014/main" id="{55ECEE68-C2D3-46F5-B484-8E15A7897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47" y="4952314"/>
            <a:ext cx="1810512" cy="101841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A501E18-18C7-41A2-9CDD-517F27F8B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US" sz="22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4960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915</Words>
  <Application>Microsoft Office PowerPoint</Application>
  <PresentationFormat>Widescreen</PresentationFormat>
  <Paragraphs>113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Helvetica</vt:lpstr>
      <vt:lpstr>Lato</vt:lpstr>
      <vt:lpstr>merriweatherregular</vt:lpstr>
      <vt:lpstr>Office Theme</vt:lpstr>
      <vt:lpstr>Nigeria</vt:lpstr>
      <vt:lpstr>Content</vt:lpstr>
      <vt:lpstr>Introduction</vt:lpstr>
      <vt:lpstr>PowerPoint Presentation</vt:lpstr>
      <vt:lpstr>Culture</vt:lpstr>
      <vt:lpstr>PowerPoint Presentation</vt:lpstr>
      <vt:lpstr>Things to know</vt:lpstr>
      <vt:lpstr>Business tips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Nigeria</dc:title>
  <dc:creator>Jessica Amiesimaka</dc:creator>
  <cp:lastModifiedBy>Jessica Amiesimaka</cp:lastModifiedBy>
  <cp:revision>10</cp:revision>
  <dcterms:created xsi:type="dcterms:W3CDTF">2021-10-07T11:04:20Z</dcterms:created>
  <dcterms:modified xsi:type="dcterms:W3CDTF">2021-10-19T11:38:03Z</dcterms:modified>
</cp:coreProperties>
</file>