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256" r:id="rId2"/>
    <p:sldId id="297" r:id="rId3"/>
    <p:sldId id="298" r:id="rId4"/>
    <p:sldId id="306" r:id="rId5"/>
    <p:sldId id="299" r:id="rId6"/>
    <p:sldId id="300" r:id="rId7"/>
    <p:sldId id="301" r:id="rId8"/>
    <p:sldId id="302" r:id="rId9"/>
    <p:sldId id="303" r:id="rId10"/>
    <p:sldId id="307" r:id="rId11"/>
    <p:sldId id="304" r:id="rId12"/>
    <p:sldId id="305" r:id="rId13"/>
    <p:sldId id="273" r:id="rId14"/>
    <p:sldId id="309" r:id="rId15"/>
    <p:sldId id="331" r:id="rId16"/>
    <p:sldId id="310" r:id="rId17"/>
    <p:sldId id="324" r:id="rId18"/>
    <p:sldId id="332" r:id="rId19"/>
    <p:sldId id="315" r:id="rId20"/>
    <p:sldId id="316" r:id="rId21"/>
    <p:sldId id="313" r:id="rId22"/>
    <p:sldId id="312" r:id="rId23"/>
    <p:sldId id="311" r:id="rId24"/>
    <p:sldId id="314" r:id="rId25"/>
    <p:sldId id="275" r:id="rId26"/>
    <p:sldId id="317" r:id="rId27"/>
    <p:sldId id="319" r:id="rId28"/>
    <p:sldId id="318" r:id="rId29"/>
    <p:sldId id="321" r:id="rId30"/>
    <p:sldId id="322" r:id="rId31"/>
    <p:sldId id="323" r:id="rId32"/>
    <p:sldId id="325" r:id="rId33"/>
    <p:sldId id="326" r:id="rId34"/>
    <p:sldId id="327" r:id="rId35"/>
    <p:sldId id="328" r:id="rId36"/>
    <p:sldId id="329" r:id="rId37"/>
    <p:sldId id="333" r:id="rId38"/>
    <p:sldId id="330" r:id="rId3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6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122" d="100"/>
          <a:sy n="122" d="100"/>
        </p:scale>
        <p:origin x="96" y="28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17F7BCE-DD2D-4B15-B525-A4DDC38CF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en-US" dirty="0"/>
              <a:t>Define footer – presentation title / department</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28" y="2285079"/>
            <a:ext cx="8890088" cy="2304838"/>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cs-CZ" noProof="0"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noProof="0"/>
              <a:t>Upravte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endParaRPr lang="cs-CZ" noProof="0" dirty="0"/>
          </a:p>
        </p:txBody>
      </p:sp>
      <p:sp>
        <p:nvSpPr>
          <p:cNvPr id="4" name="Zástupný symbol pro datum 3"/>
          <p:cNvSpPr>
            <a:spLocks noGrp="1"/>
          </p:cNvSpPr>
          <p:nvPr>
            <p:ph type="dt" sz="half" idx="10"/>
          </p:nvPr>
        </p:nvSpPr>
        <p:spPr/>
        <p:txBody>
          <a:bodyPr/>
          <a:lstStyle/>
          <a:p>
            <a:fld id="{20744B8C-E799-41D2-9118-1F22EF207AB6}" type="datetime1">
              <a:rPr lang="cs-CZ" noProof="0" smtClean="0"/>
              <a:t>20.09.2021</a:t>
            </a:fld>
            <a:endParaRPr lang="cs-CZ" noProof="0" dirty="0"/>
          </a:p>
        </p:txBody>
      </p:sp>
      <p:sp>
        <p:nvSpPr>
          <p:cNvPr id="5" name="Zástupný symbol pro zápatí 5"/>
          <p:cNvSpPr>
            <a:spLocks noGrp="1"/>
          </p:cNvSpPr>
          <p:nvPr>
            <p:ph type="ftr" sz="quarter" idx="11"/>
          </p:nvPr>
        </p:nvSpPr>
        <p:spPr/>
        <p:txBody>
          <a:bodyPr/>
          <a:lstStyle/>
          <a:p>
            <a:endParaRPr lang="cs-CZ" noProof="0" dirty="0"/>
          </a:p>
        </p:txBody>
      </p:sp>
      <p:sp>
        <p:nvSpPr>
          <p:cNvPr id="6" name="Zástupný symbol pro číslo snímku 5"/>
          <p:cNvSpPr>
            <a:spLocks noGrp="1"/>
          </p:cNvSpPr>
          <p:nvPr>
            <p:ph type="sldNum" sz="quarter" idx="12"/>
          </p:nvPr>
        </p:nvSpPr>
        <p:spPr/>
        <p:txBody>
          <a:bodyPr/>
          <a:lstStyle/>
          <a:p>
            <a:fld id="{F36C87F6-986D-49E6-AF40-1B3A1EE8064D}" type="slidenum">
              <a:rPr lang="cs-CZ" noProof="0" smtClean="0"/>
              <a:t>‹#›</a:t>
            </a:fld>
            <a:endParaRPr lang="cs-CZ" noProof="0" dirty="0"/>
          </a:p>
        </p:txBody>
      </p:sp>
    </p:spTree>
    <p:extLst>
      <p:ext uri="{BB962C8B-B14F-4D97-AF65-F5344CB8AC3E}">
        <p14:creationId xmlns:p14="http://schemas.microsoft.com/office/powerpoint/2010/main" val="414871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mailto:dusan.mladenovic@econ.muni.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ms.gle/5jzLQKNfuSKvVBdq9"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sr-Latn-RS" noProof="0" dirty="0"/>
              <a:t>21.09.2021</a:t>
            </a:r>
            <a:endParaRPr lang="en-GB" noProof="0"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International </a:t>
            </a:r>
            <a:r>
              <a:rPr lang="en-US" dirty="0"/>
              <a:t>M</a:t>
            </a:r>
            <a:r>
              <a:rPr lang="cs-CZ" dirty="0"/>
              <a:t>arketing - Introduction</a:t>
            </a:r>
          </a:p>
        </p:txBody>
      </p:sp>
      <p:sp>
        <p:nvSpPr>
          <p:cNvPr id="5" name="Podnadpis 4"/>
          <p:cNvSpPr>
            <a:spLocks noGrp="1"/>
          </p:cNvSpPr>
          <p:nvPr>
            <p:ph type="subTitle" idx="1"/>
          </p:nvPr>
        </p:nvSpPr>
        <p:spPr/>
        <p:txBody>
          <a:bodyPr/>
          <a:lstStyle/>
          <a:p>
            <a:r>
              <a:rPr lang="en-GB" dirty="0" err="1"/>
              <a:t>Ing</a:t>
            </a:r>
            <a:r>
              <a:rPr lang="en-GB" dirty="0"/>
              <a:t>. Du</a:t>
            </a:r>
            <a:r>
              <a:rPr lang="sr-Latn-RS" dirty="0"/>
              <a:t>šan Mladenović Ph.D.</a:t>
            </a:r>
          </a:p>
          <a:p>
            <a:r>
              <a:rPr lang="en-US" dirty="0"/>
              <a:t>d</a:t>
            </a:r>
            <a:r>
              <a:rPr lang="sr-Latn-RS" dirty="0"/>
              <a:t>usan.mladenovic</a:t>
            </a:r>
            <a:r>
              <a:rPr lang="en-US" dirty="0"/>
              <a:t>@econ.muni.cz</a:t>
            </a:r>
            <a:endParaRPr lang="cs-CZ" dirty="0"/>
          </a:p>
        </p:txBody>
      </p:sp>
    </p:spTree>
    <p:extLst>
      <p:ext uri="{BB962C8B-B14F-4D97-AF65-F5344CB8AC3E}">
        <p14:creationId xmlns:p14="http://schemas.microsoft.com/office/powerpoint/2010/main" val="303484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p:txBody>
          <a:bodyPr/>
          <a:lstStyle/>
          <a:p>
            <a:r>
              <a:rPr lang="en-US" dirty="0"/>
              <a:t>Exam and Grading System</a:t>
            </a:r>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59297736"/>
              </p:ext>
            </p:extLst>
          </p:nvPr>
        </p:nvGraphicFramePr>
        <p:xfrm>
          <a:off x="1986456" y="1575098"/>
          <a:ext cx="8219088" cy="4249379"/>
        </p:xfrm>
        <a:graphic>
          <a:graphicData uri="http://schemas.openxmlformats.org/drawingml/2006/table">
            <a:tbl>
              <a:tblPr/>
              <a:tblGrid>
                <a:gridCol w="914399">
                  <a:extLst>
                    <a:ext uri="{9D8B030D-6E8A-4147-A177-3AD203B41FA5}">
                      <a16:colId xmlns:a16="http://schemas.microsoft.com/office/drawing/2014/main" val="2775937461"/>
                    </a:ext>
                  </a:extLst>
                </a:gridCol>
                <a:gridCol w="4525796">
                  <a:extLst>
                    <a:ext uri="{9D8B030D-6E8A-4147-A177-3AD203B41FA5}">
                      <a16:colId xmlns:a16="http://schemas.microsoft.com/office/drawing/2014/main" val="3856008279"/>
                    </a:ext>
                  </a:extLst>
                </a:gridCol>
                <a:gridCol w="724121">
                  <a:extLst>
                    <a:ext uri="{9D8B030D-6E8A-4147-A177-3AD203B41FA5}">
                      <a16:colId xmlns:a16="http://schemas.microsoft.com/office/drawing/2014/main" val="879897794"/>
                    </a:ext>
                  </a:extLst>
                </a:gridCol>
                <a:gridCol w="2054772">
                  <a:extLst>
                    <a:ext uri="{9D8B030D-6E8A-4147-A177-3AD203B41FA5}">
                      <a16:colId xmlns:a16="http://schemas.microsoft.com/office/drawing/2014/main" val="2549543187"/>
                    </a:ext>
                  </a:extLst>
                </a:gridCol>
              </a:tblGrid>
              <a:tr h="171192">
                <a:tc>
                  <a:txBody>
                    <a:bodyPr/>
                    <a:lstStyle/>
                    <a:p>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86148854"/>
                  </a:ext>
                </a:extLst>
              </a:tr>
              <a:tr h="611402">
                <a:tc>
                  <a:txBody>
                    <a:bodyPr/>
                    <a:lstStyle/>
                    <a:p>
                      <a:r>
                        <a:rPr lang="cs-CZ" sz="1400" dirty="0">
                          <a:effectLst/>
                        </a:rPr>
                        <a:t>1.</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buFont typeface="Arial" panose="020B0604020202020204" pitchFamily="34" charset="0"/>
                        <a:buChar char="•"/>
                      </a:pPr>
                      <a:r>
                        <a:rPr lang="en-US" sz="1400" b="1">
                          <a:effectLst/>
                        </a:rPr>
                        <a:t>Originality and Creativity</a:t>
                      </a:r>
                      <a:br>
                        <a:rPr lang="en-US" sz="1400">
                          <a:effectLst/>
                        </a:rPr>
                      </a:br>
                      <a:r>
                        <a:rPr lang="en-US" sz="1400">
                          <a:effectLst/>
                        </a:rPr>
                        <a:t>Creativity and originality of logic</a:t>
                      </a:r>
                    </a:p>
                    <a:p>
                      <a:pPr>
                        <a:buFont typeface="Arial" panose="020B0604020202020204" pitchFamily="34" charset="0"/>
                        <a:buChar char="•"/>
                      </a:pPr>
                      <a:r>
                        <a:rPr lang="en-US" sz="1400">
                          <a:effectLst/>
                        </a:rPr>
                        <a:t>Timeliness and uniqueness of ideas</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400">
                          <a:effectLst/>
                        </a:rPr>
                        <a:t>15</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4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501337507"/>
                  </a:ext>
                </a:extLst>
              </a:tr>
              <a:tr h="1124979">
                <a:tc>
                  <a:txBody>
                    <a:bodyPr/>
                    <a:lstStyle/>
                    <a:p>
                      <a:r>
                        <a:rPr lang="cs-CZ" sz="1400" dirty="0">
                          <a:effectLst/>
                        </a:rPr>
                        <a:t>2.</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400" b="1" dirty="0">
                          <a:effectLst/>
                        </a:rPr>
                        <a:t>Organization </a:t>
                      </a:r>
                      <a:r>
                        <a:rPr lang="en-US" sz="1400" dirty="0">
                          <a:effectLst/>
                        </a:rPr>
                        <a:t>(Logical presentation of ideas)</a:t>
                      </a:r>
                      <a:br>
                        <a:rPr lang="en-US" sz="1400" dirty="0">
                          <a:effectLst/>
                        </a:rPr>
                      </a:br>
                      <a:r>
                        <a:rPr lang="en-US" sz="1400" dirty="0">
                          <a:effectLst/>
                        </a:rPr>
                        <a:t>Objectives/goals are clearly stated.</a:t>
                      </a:r>
                    </a:p>
                    <a:p>
                      <a:pPr>
                        <a:buFont typeface="Arial" panose="020B0604020202020204" pitchFamily="34" charset="0"/>
                        <a:buChar char="•"/>
                      </a:pPr>
                      <a:r>
                        <a:rPr lang="en-US" sz="1400" dirty="0">
                          <a:effectLst/>
                        </a:rPr>
                        <a:t>Methods are appropriate for achieving goals</a:t>
                      </a:r>
                    </a:p>
                    <a:p>
                      <a:pPr>
                        <a:buFont typeface="Arial" panose="020B0604020202020204" pitchFamily="34" charset="0"/>
                        <a:buChar char="•"/>
                      </a:pPr>
                      <a:r>
                        <a:rPr lang="en-US" sz="1400" dirty="0">
                          <a:effectLst/>
                        </a:rPr>
                        <a:t>Results are clearly presented</a:t>
                      </a:r>
                    </a:p>
                    <a:p>
                      <a:pPr>
                        <a:buFont typeface="Arial" panose="020B0604020202020204" pitchFamily="34" charset="0"/>
                        <a:buChar char="•"/>
                      </a:pPr>
                      <a:r>
                        <a:rPr lang="en-US" sz="1400" dirty="0">
                          <a:effectLst/>
                        </a:rPr>
                        <a:t>Thoughts and ideas flow in a logical manner</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cs-CZ" sz="1400">
                          <a:effectLst/>
                        </a:rPr>
                        <a:t>10</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4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73090992"/>
                  </a:ext>
                </a:extLst>
              </a:tr>
              <a:tr h="904874">
                <a:tc>
                  <a:txBody>
                    <a:bodyPr/>
                    <a:lstStyle/>
                    <a:p>
                      <a:r>
                        <a:rPr lang="cs-CZ" sz="1400" dirty="0">
                          <a:effectLst/>
                        </a:rPr>
                        <a:t>3. </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buFont typeface="Arial" panose="020B0604020202020204" pitchFamily="34" charset="0"/>
                        <a:buChar char="•"/>
                      </a:pPr>
                      <a:r>
                        <a:rPr lang="en-US" sz="1400" b="1" dirty="0">
                          <a:effectLst/>
                        </a:rPr>
                        <a:t>Presentation</a:t>
                      </a:r>
                      <a:r>
                        <a:rPr lang="en-US" sz="1400" dirty="0">
                          <a:effectLst/>
                        </a:rPr>
                        <a:t> (</a:t>
                      </a:r>
                      <a:r>
                        <a:rPr lang="en-US" sz="1400" u="sng" dirty="0">
                          <a:effectLst/>
                        </a:rPr>
                        <a:t>Not applicable in online mode)</a:t>
                      </a:r>
                      <a:br>
                        <a:rPr lang="en-US" sz="1400" dirty="0">
                          <a:effectLst/>
                        </a:rPr>
                      </a:br>
                      <a:r>
                        <a:rPr lang="en-US" sz="1400" dirty="0">
                          <a:effectLst/>
                        </a:rPr>
                        <a:t>Exhibits good body posture</a:t>
                      </a:r>
                    </a:p>
                    <a:p>
                      <a:pPr>
                        <a:buFont typeface="Arial" panose="020B0604020202020204" pitchFamily="34" charset="0"/>
                        <a:buChar char="•"/>
                      </a:pPr>
                      <a:r>
                        <a:rPr lang="en-US" sz="1400" dirty="0">
                          <a:effectLst/>
                        </a:rPr>
                        <a:t>Maintains good eye contact with audience</a:t>
                      </a:r>
                    </a:p>
                    <a:p>
                      <a:pPr>
                        <a:buFont typeface="Arial" panose="020B0604020202020204" pitchFamily="34" charset="0"/>
                        <a:buChar char="•"/>
                      </a:pPr>
                      <a:r>
                        <a:rPr lang="en-US" sz="1400" dirty="0">
                          <a:effectLst/>
                        </a:rPr>
                        <a:t>Good diction; good articulation</a:t>
                      </a:r>
                    </a:p>
                    <a:p>
                      <a:pPr>
                        <a:buFont typeface="Arial" panose="020B0604020202020204" pitchFamily="34" charset="0"/>
                        <a:buChar char="•"/>
                      </a:pPr>
                      <a:r>
                        <a:rPr lang="en-US" sz="1400" dirty="0">
                          <a:effectLst/>
                        </a:rPr>
                        <a:t>Time management</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en-US" sz="1400" dirty="0">
                          <a:effectLst/>
                        </a:rPr>
                        <a:t>5</a:t>
                      </a:r>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4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425018684"/>
                  </a:ext>
                </a:extLst>
              </a:tr>
              <a:tr h="758138">
                <a:tc>
                  <a:txBody>
                    <a:bodyPr/>
                    <a:lstStyle/>
                    <a:p>
                      <a:r>
                        <a:rPr lang="cs-CZ" sz="1400">
                          <a:effectLst/>
                        </a:rPr>
                        <a:t>4.</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400" b="1" dirty="0">
                          <a:effectLst/>
                        </a:rPr>
                        <a:t>Knowledge of Material</a:t>
                      </a:r>
                      <a:br>
                        <a:rPr lang="en-US" sz="1400" dirty="0">
                          <a:effectLst/>
                        </a:rPr>
                      </a:br>
                      <a:r>
                        <a:rPr lang="en-US" sz="1400" dirty="0">
                          <a:effectLst/>
                        </a:rPr>
                        <a:t>Exhibits knowledge of subject matter</a:t>
                      </a:r>
                    </a:p>
                    <a:p>
                      <a:pPr>
                        <a:buFont typeface="Arial" panose="020B0604020202020204" pitchFamily="34" charset="0"/>
                        <a:buChar char="•"/>
                      </a:pPr>
                      <a:r>
                        <a:rPr lang="en-US" sz="1400" dirty="0">
                          <a:effectLst/>
                        </a:rPr>
                        <a:t>Answers questions with confidence</a:t>
                      </a:r>
                    </a:p>
                    <a:p>
                      <a:pPr>
                        <a:buFont typeface="Arial" panose="020B0604020202020204" pitchFamily="34" charset="0"/>
                        <a:buChar char="•"/>
                      </a:pPr>
                      <a:r>
                        <a:rPr lang="en-US" sz="1400" dirty="0">
                          <a:effectLst/>
                        </a:rPr>
                        <a:t>Visual materials are easy to read.</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cs-CZ" sz="1400" dirty="0">
                          <a:effectLst/>
                        </a:rPr>
                        <a:t>1</a:t>
                      </a:r>
                      <a:r>
                        <a:rPr lang="en-US" sz="1400" dirty="0">
                          <a:effectLst/>
                        </a:rPr>
                        <a:t>0</a:t>
                      </a:r>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endParaRPr lang="cs-CZ" sz="1400" dirty="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77526621"/>
                  </a:ext>
                </a:extLst>
              </a:tr>
              <a:tr h="244560">
                <a:tc>
                  <a:txBody>
                    <a:bodyPr/>
                    <a:lstStyle/>
                    <a:p>
                      <a:r>
                        <a:rPr lang="cs-CZ" sz="1400">
                          <a:effectLst/>
                        </a:rPr>
                        <a:t>5.</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400" b="1">
                          <a:effectLst/>
                        </a:rPr>
                        <a:t>Overall Presentation (Total)</a:t>
                      </a:r>
                      <a:endParaRPr lang="cs-CZ" sz="1400">
                        <a:effectLst/>
                      </a:endParaRP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r>
                        <a:rPr lang="cs-CZ" sz="1400" dirty="0">
                          <a:effectLst/>
                        </a:rPr>
                        <a:t>40</a:t>
                      </a:r>
                    </a:p>
                  </a:txBody>
                  <a:tcPr marL="26540" marR="26540" marT="13270" marB="1327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endParaRPr lang="cs-CZ" sz="1400" dirty="0"/>
                    </a:p>
                  </a:txBody>
                  <a:tcPr marL="26540" marR="26540" marT="13270" marB="13270">
                    <a:lnL w="9525" cap="flat" cmpd="sng" algn="ctr">
                      <a:solidFill>
                        <a:srgbClr val="CCCCCC"/>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extLst>
                  <a:ext uri="{0D108BD9-81ED-4DB2-BD59-A6C34878D82A}">
                    <a16:rowId xmlns:a16="http://schemas.microsoft.com/office/drawing/2014/main" val="2022783891"/>
                  </a:ext>
                </a:extLst>
              </a:tr>
            </a:tbl>
          </a:graphicData>
        </a:graphic>
      </p:graphicFrame>
      <p:sp>
        <p:nvSpPr>
          <p:cNvPr id="8" name="Zástupný symbol pro zápatí 1"/>
          <p:cNvSpPr>
            <a:spLocks noGrp="1"/>
          </p:cNvSpPr>
          <p:nvPr>
            <p:ph type="ftr" sz="quarter" idx="10"/>
          </p:nvPr>
        </p:nvSpPr>
        <p:spPr>
          <a:xfrm>
            <a:off x="720000" y="6228000"/>
            <a:ext cx="7920000" cy="252000"/>
          </a:xfrm>
        </p:spPr>
        <p:txBody>
          <a:bodyPr/>
          <a:lstStyle/>
          <a:p>
            <a:r>
              <a:rPr lang="en-US" dirty="0"/>
              <a:t>Exam and Grading System </a:t>
            </a:r>
            <a:r>
              <a:rPr lang="en-GB" noProof="0" dirty="0"/>
              <a:t>– 21.09.2021</a:t>
            </a:r>
          </a:p>
        </p:txBody>
      </p:sp>
    </p:spTree>
    <p:extLst>
      <p:ext uri="{BB962C8B-B14F-4D97-AF65-F5344CB8AC3E}">
        <p14:creationId xmlns:p14="http://schemas.microsoft.com/office/powerpoint/2010/main" val="221244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en-US" dirty="0"/>
              <a:t>Advices</a:t>
            </a:r>
            <a:endParaRPr lang="cs-CZ" dirty="0"/>
          </a:p>
        </p:txBody>
      </p:sp>
      <p:sp>
        <p:nvSpPr>
          <p:cNvPr id="5" name="Zástupný symbol pro obsah 4"/>
          <p:cNvSpPr>
            <a:spLocks noGrp="1"/>
          </p:cNvSpPr>
          <p:nvPr>
            <p:ph idx="1"/>
          </p:nvPr>
        </p:nvSpPr>
        <p:spPr/>
        <p:txBody>
          <a:bodyPr/>
          <a:lstStyle/>
          <a:p>
            <a:r>
              <a:rPr lang="en-US" sz="2000" dirty="0"/>
              <a:t>Be </a:t>
            </a:r>
            <a:r>
              <a:rPr lang="en-US" sz="2000" b="1" dirty="0"/>
              <a:t>on-time</a:t>
            </a:r>
            <a:endParaRPr lang="en-US" sz="2000" dirty="0"/>
          </a:p>
          <a:p>
            <a:r>
              <a:rPr lang="en-US" sz="2000" dirty="0"/>
              <a:t>Be </a:t>
            </a:r>
            <a:r>
              <a:rPr lang="en-US" sz="2000" b="1" dirty="0"/>
              <a:t>proactive</a:t>
            </a:r>
          </a:p>
          <a:p>
            <a:r>
              <a:rPr lang="en-US" sz="2000" dirty="0"/>
              <a:t>Consider </a:t>
            </a:r>
            <a:r>
              <a:rPr lang="en-US" sz="2000" b="1" dirty="0"/>
              <a:t>Case Studies</a:t>
            </a:r>
          </a:p>
          <a:p>
            <a:r>
              <a:rPr lang="en-US" sz="2000" b="1" dirty="0"/>
              <a:t>Always </a:t>
            </a:r>
            <a:r>
              <a:rPr lang="en-US" sz="2000" b="1" u="sng" dirty="0"/>
              <a:t>prepare</a:t>
            </a:r>
            <a:r>
              <a:rPr lang="en-US" sz="2000" b="1" dirty="0"/>
              <a:t> for lectures (home-reading)</a:t>
            </a:r>
          </a:p>
          <a:p>
            <a:r>
              <a:rPr lang="en-US" sz="2000" dirty="0"/>
              <a:t>Read </a:t>
            </a:r>
            <a:r>
              <a:rPr lang="en-US" sz="2000" b="1" dirty="0"/>
              <a:t>Interactive Syllabus</a:t>
            </a:r>
          </a:p>
          <a:p>
            <a:pPr lvl="1"/>
            <a:r>
              <a:rPr lang="en-US" i="1" dirty="0"/>
              <a:t>Check tab: Bonus Materials</a:t>
            </a:r>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Advices </a:t>
            </a:r>
            <a:r>
              <a:rPr lang="en-GB" noProof="0" dirty="0"/>
              <a:t>– 21.09.2021</a:t>
            </a:r>
          </a:p>
        </p:txBody>
      </p:sp>
    </p:spTree>
    <p:extLst>
      <p:ext uri="{BB962C8B-B14F-4D97-AF65-F5344CB8AC3E}">
        <p14:creationId xmlns:p14="http://schemas.microsoft.com/office/powerpoint/2010/main" val="373529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pic>
        <p:nvPicPr>
          <p:cNvPr id="6" name="Zástupný symbol pro obsah 5"/>
          <p:cNvPicPr>
            <a:picLocks noGrp="1" noChangeAspect="1"/>
          </p:cNvPicPr>
          <p:nvPr>
            <p:ph idx="1"/>
          </p:nvPr>
        </p:nvPicPr>
        <p:blipFill rotWithShape="1">
          <a:blip r:embed="rId2"/>
          <a:srcRect l="14448" t="13706" b="13182"/>
          <a:stretch/>
        </p:blipFill>
        <p:spPr>
          <a:xfrm>
            <a:off x="1291159" y="862658"/>
            <a:ext cx="9609682" cy="51326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Zástupný symbol pro zápatí 1"/>
          <p:cNvSpPr>
            <a:spLocks noGrp="1"/>
          </p:cNvSpPr>
          <p:nvPr>
            <p:ph type="ftr" sz="quarter" idx="10"/>
          </p:nvPr>
        </p:nvSpPr>
        <p:spPr>
          <a:xfrm>
            <a:off x="720000" y="6228000"/>
            <a:ext cx="7920000" cy="252000"/>
          </a:xfrm>
        </p:spPr>
        <p:txBody>
          <a:bodyPr/>
          <a:lstStyle/>
          <a:p>
            <a:r>
              <a:rPr lang="en-US" dirty="0"/>
              <a:t>Advices </a:t>
            </a:r>
            <a:r>
              <a:rPr lang="en-GB" noProof="0" dirty="0"/>
              <a:t>– 21.09.2021</a:t>
            </a:r>
          </a:p>
        </p:txBody>
      </p:sp>
    </p:spTree>
    <p:extLst>
      <p:ext uri="{BB962C8B-B14F-4D97-AF65-F5344CB8AC3E}">
        <p14:creationId xmlns:p14="http://schemas.microsoft.com/office/powerpoint/2010/main" val="240140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7529" y="620688"/>
            <a:ext cx="8569173" cy="5623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AC6C8711-9858-4052-AE25-6B3D8BF015A3}"/>
              </a:ext>
            </a:extLst>
          </p:cNvPr>
          <p:cNvSpPr>
            <a:spLocks noGrp="1"/>
          </p:cNvSpPr>
          <p:nvPr>
            <p:ph type="sldNum" sz="quarter" idx="12"/>
          </p:nvPr>
        </p:nvSpPr>
        <p:spPr/>
        <p:txBody>
          <a:bodyPr/>
          <a:lstStyle/>
          <a:p>
            <a:fld id="{F36C87F6-986D-49E6-AF40-1B3A1EE8064D}" type="slidenum">
              <a:rPr lang="cs-CZ" noProof="0" smtClean="0"/>
              <a:t>13</a:t>
            </a:fld>
            <a:endParaRPr lang="cs-CZ" noProof="0" dirty="0"/>
          </a:p>
        </p:txBody>
      </p:sp>
    </p:spTree>
    <p:extLst>
      <p:ext uri="{BB962C8B-B14F-4D97-AF65-F5344CB8AC3E}">
        <p14:creationId xmlns:p14="http://schemas.microsoft.com/office/powerpoint/2010/main" val="9660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Introduction</a:t>
            </a:r>
            <a:endParaRPr lang="cs-CZ" dirty="0"/>
          </a:p>
        </p:txBody>
      </p:sp>
      <p:sp>
        <p:nvSpPr>
          <p:cNvPr id="3" name="Zástupný symbol pro obsah 2"/>
          <p:cNvSpPr>
            <a:spLocks noGrp="1"/>
          </p:cNvSpPr>
          <p:nvPr>
            <p:ph idx="1"/>
          </p:nvPr>
        </p:nvSpPr>
        <p:spPr>
          <a:xfrm>
            <a:off x="720000" y="2439558"/>
            <a:ext cx="10753200" cy="2313511"/>
          </a:xfrm>
        </p:spPr>
        <p:txBody>
          <a:bodyPr/>
          <a:lstStyle/>
          <a:p>
            <a:pPr marL="457200" indent="-457200">
              <a:lnSpc>
                <a:spcPct val="150000"/>
              </a:lnSpc>
              <a:buFont typeface="Arial" panose="020B0604020202020204" pitchFamily="34" charset="0"/>
              <a:buChar char="•"/>
            </a:pPr>
            <a:r>
              <a:rPr lang="en-US" sz="2000" dirty="0"/>
              <a:t>What is marketing?</a:t>
            </a:r>
          </a:p>
          <a:p>
            <a:pPr marL="457200" indent="-457200">
              <a:lnSpc>
                <a:spcPct val="150000"/>
              </a:lnSpc>
              <a:buFont typeface="Arial" panose="020B0604020202020204" pitchFamily="34" charset="0"/>
              <a:buChar char="•"/>
            </a:pPr>
            <a:r>
              <a:rPr lang="en-US" sz="2000" dirty="0"/>
              <a:t>What are export, international, multinational, and global marketing?</a:t>
            </a:r>
          </a:p>
          <a:p>
            <a:pPr marL="457200" indent="-457200">
              <a:lnSpc>
                <a:spcPct val="150000"/>
              </a:lnSpc>
              <a:buFont typeface="Arial" panose="020B0604020202020204" pitchFamily="34" charset="0"/>
              <a:buChar char="•"/>
            </a:pPr>
            <a:r>
              <a:rPr lang="en-US" sz="2000" dirty="0"/>
              <a:t>What are reasons for the differences?</a:t>
            </a:r>
          </a:p>
          <a:p>
            <a:pPr marL="457200" indent="-457200">
              <a:lnSpc>
                <a:spcPct val="150000"/>
              </a:lnSpc>
              <a:buFont typeface="Arial" panose="020B0604020202020204" pitchFamily="34" charset="0"/>
              <a:buChar char="•"/>
            </a:pPr>
            <a:r>
              <a:rPr lang="en-US" sz="2000" dirty="0"/>
              <a:t>Definition and „synonyms“ for international marketing?</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14</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35442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D69E5D5-691C-4374-84EE-4CA0A8F28E7E}"/>
              </a:ext>
            </a:extLst>
          </p:cNvPr>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
        <p:nvSpPr>
          <p:cNvPr id="5" name="Slide Number Placeholder 4">
            <a:extLst>
              <a:ext uri="{FF2B5EF4-FFF2-40B4-BE49-F238E27FC236}">
                <a16:creationId xmlns:a16="http://schemas.microsoft.com/office/drawing/2014/main" id="{3DF9D313-4A67-4EFC-865F-18D67C84CDEC}"/>
              </a:ext>
            </a:extLst>
          </p:cNvPr>
          <p:cNvSpPr>
            <a:spLocks noGrp="1"/>
          </p:cNvSpPr>
          <p:nvPr>
            <p:ph type="sldNum" sz="quarter" idx="12"/>
          </p:nvPr>
        </p:nvSpPr>
        <p:spPr/>
        <p:txBody>
          <a:bodyPr/>
          <a:lstStyle/>
          <a:p>
            <a:fld id="{F36C87F6-986D-49E6-AF40-1B3A1EE8064D}" type="slidenum">
              <a:rPr lang="cs-CZ" noProof="0" smtClean="0"/>
              <a:t>15</a:t>
            </a:fld>
            <a:endParaRPr lang="cs-CZ" noProof="0" dirty="0"/>
          </a:p>
        </p:txBody>
      </p:sp>
      <p:pic>
        <p:nvPicPr>
          <p:cNvPr id="11" name="Content Placeholder 10">
            <a:extLst>
              <a:ext uri="{FF2B5EF4-FFF2-40B4-BE49-F238E27FC236}">
                <a16:creationId xmlns:a16="http://schemas.microsoft.com/office/drawing/2014/main" id="{9AC04743-1562-4749-A18A-A0A598FEDAAB}"/>
              </a:ext>
            </a:extLst>
          </p:cNvPr>
          <p:cNvPicPr>
            <a:picLocks noGrp="1" noChangeAspect="1"/>
          </p:cNvPicPr>
          <p:nvPr>
            <p:ph idx="1"/>
          </p:nvPr>
        </p:nvPicPr>
        <p:blipFill>
          <a:blip r:embed="rId2"/>
          <a:stretch>
            <a:fillRect/>
          </a:stretch>
        </p:blipFill>
        <p:spPr>
          <a:xfrm>
            <a:off x="2136000" y="675180"/>
            <a:ext cx="7919999" cy="5507640"/>
          </a:xfrm>
        </p:spPr>
      </p:pic>
    </p:spTree>
    <p:extLst>
      <p:ext uri="{BB962C8B-B14F-4D97-AF65-F5344CB8AC3E}">
        <p14:creationId xmlns:p14="http://schemas.microsoft.com/office/powerpoint/2010/main" val="311417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and </a:t>
            </a:r>
            <a:r>
              <a:rPr lang="en-US" dirty="0"/>
              <a:t>S</a:t>
            </a:r>
            <a:r>
              <a:rPr lang="cs-CZ" dirty="0" err="1"/>
              <a:t>ynonyms</a:t>
            </a:r>
            <a:endParaRPr lang="cs-CZ" dirty="0"/>
          </a:p>
        </p:txBody>
      </p:sp>
      <p:sp>
        <p:nvSpPr>
          <p:cNvPr id="3" name="Zástupný symbol pro obsah 2"/>
          <p:cNvSpPr>
            <a:spLocks noGrp="1"/>
          </p:cNvSpPr>
          <p:nvPr>
            <p:ph idx="1"/>
          </p:nvPr>
        </p:nvSpPr>
        <p:spPr>
          <a:xfrm>
            <a:off x="719400" y="1924119"/>
            <a:ext cx="10753200" cy="3551338"/>
          </a:xfrm>
        </p:spPr>
        <p:txBody>
          <a:bodyPr/>
          <a:lstStyle/>
          <a:p>
            <a:pPr marL="342900" indent="-342900">
              <a:lnSpc>
                <a:spcPct val="150000"/>
              </a:lnSpc>
              <a:buFont typeface="Arial" panose="020B0604020202020204" pitchFamily="34" charset="0"/>
              <a:buChar char="•"/>
            </a:pPr>
            <a:r>
              <a:rPr lang="en-US" sz="2000" b="1" dirty="0"/>
              <a:t>Marketing</a:t>
            </a:r>
            <a:r>
              <a:rPr lang="en-US" sz="2000" dirty="0"/>
              <a:t> is the activity, set of institutions, and processes for creating, communicating, delivering, and exchanging offerings that have value for customers, clients, partners, and society at large. </a:t>
            </a:r>
          </a:p>
          <a:p>
            <a:pPr marL="342900" indent="-342900">
              <a:lnSpc>
                <a:spcPct val="150000"/>
              </a:lnSpc>
              <a:buFont typeface="Arial" panose="020B0604020202020204" pitchFamily="34" charset="0"/>
              <a:buChar char="•"/>
            </a:pPr>
            <a:r>
              <a:rPr lang="en-US" sz="2000" dirty="0"/>
              <a:t>Unique feature of </a:t>
            </a:r>
            <a:r>
              <a:rPr lang="en-US" sz="2000" b="1" dirty="0"/>
              <a:t>international marketing </a:t>
            </a:r>
            <a:r>
              <a:rPr lang="en-US" sz="2000" dirty="0"/>
              <a:t>is its polycentric orientation with emphasis on product and promotional adaptation in foreign markets. </a:t>
            </a:r>
          </a:p>
          <a:p>
            <a:pPr marL="342900" indent="-342900">
              <a:lnSpc>
                <a:spcPct val="150000"/>
              </a:lnSpc>
              <a:buFont typeface="Arial" panose="020B0604020202020204" pitchFamily="34" charset="0"/>
              <a:buChar char="•"/>
            </a:pPr>
            <a:r>
              <a:rPr lang="en-US" sz="2000" b="1" dirty="0"/>
              <a:t>Polycentric orientation </a:t>
            </a:r>
            <a:r>
              <a:rPr lang="en-US" sz="2000" dirty="0"/>
              <a:t>refers to a predisposition of a firm to the existence of significant local cultural differences across markets, necessitating the operation in each country being viewed independently.</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16</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308449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Definitions</a:t>
            </a:r>
            <a:r>
              <a:rPr lang="cs-CZ" dirty="0"/>
              <a:t> and </a:t>
            </a:r>
            <a:r>
              <a:rPr lang="en-US" dirty="0"/>
              <a:t>S</a:t>
            </a:r>
            <a:r>
              <a:rPr lang="cs-CZ" dirty="0" err="1"/>
              <a:t>ynonyms</a:t>
            </a:r>
            <a:endParaRPr lang="cs-CZ" dirty="0"/>
          </a:p>
        </p:txBody>
      </p:sp>
      <p:sp>
        <p:nvSpPr>
          <p:cNvPr id="3" name="Zástupný symbol pro obsah 2"/>
          <p:cNvSpPr>
            <a:spLocks noGrp="1"/>
          </p:cNvSpPr>
          <p:nvPr>
            <p:ph idx="1"/>
          </p:nvPr>
        </p:nvSpPr>
        <p:spPr>
          <a:xfrm>
            <a:off x="719400" y="1890107"/>
            <a:ext cx="10753200" cy="3596293"/>
          </a:xfrm>
        </p:spPr>
        <p:txBody>
          <a:bodyPr/>
          <a:lstStyle/>
          <a:p>
            <a:r>
              <a:rPr lang="en-US" sz="2000" dirty="0"/>
              <a:t>Core marketing concepts</a:t>
            </a:r>
            <a:br>
              <a:rPr lang="en-US" sz="2000" dirty="0"/>
            </a:br>
            <a:endParaRPr lang="en-US" sz="2000" dirty="0"/>
          </a:p>
          <a:p>
            <a:r>
              <a:rPr lang="en-US" sz="2000" b="1" dirty="0"/>
              <a:t>Needs</a:t>
            </a:r>
          </a:p>
          <a:p>
            <a:pPr marL="457200" indent="-457200">
              <a:buFont typeface="Arial" panose="020B0604020202020204" pitchFamily="34" charset="0"/>
              <a:buChar char="•"/>
            </a:pPr>
            <a:r>
              <a:rPr lang="en-US" sz="1800" dirty="0"/>
              <a:t>States of felt deprivation (physical – food, warmth,  safety, social – belonging, affection and individual –  knowledge, self-expression)</a:t>
            </a:r>
          </a:p>
          <a:p>
            <a:r>
              <a:rPr lang="en-US" sz="2000" b="1" dirty="0"/>
              <a:t>Wants</a:t>
            </a:r>
          </a:p>
          <a:p>
            <a:pPr marL="457200" indent="-457200">
              <a:buFont typeface="Arial" panose="020B0604020202020204" pitchFamily="34" charset="0"/>
              <a:buChar char="•"/>
            </a:pPr>
            <a:r>
              <a:rPr lang="en-US" sz="1800" dirty="0"/>
              <a:t>The form taken by human needs as they are shaped  by culture and individual personality or shaped by society and described in terms of objects that will satisfy needs</a:t>
            </a:r>
            <a:endParaRPr lang="en-US" sz="2000" dirty="0"/>
          </a:p>
          <a:p>
            <a:r>
              <a:rPr lang="en-US" sz="2000" b="1" dirty="0"/>
              <a:t>Demands</a:t>
            </a:r>
          </a:p>
          <a:p>
            <a:pPr marL="457200" indent="-457200">
              <a:buFont typeface="Arial" panose="020B0604020202020204" pitchFamily="34" charset="0"/>
              <a:buChar char="•"/>
            </a:pPr>
            <a:r>
              <a:rPr lang="en-US" sz="1800" dirty="0"/>
              <a:t>Human wants that are backed with buying power</a:t>
            </a:r>
          </a:p>
          <a:p>
            <a:pPr marL="457200" indent="-457200">
              <a:buFont typeface="Arial" panose="020B0604020202020204" pitchFamily="34" charset="0"/>
              <a:buChar char="•"/>
            </a:pPr>
            <a:r>
              <a:rPr lang="en-US" sz="1800" dirty="0"/>
              <a:t>Demand = Want + willingness to buy + ability to buy</a:t>
            </a:r>
          </a:p>
          <a:p>
            <a:pPr marL="457200" indent="-457200">
              <a:buFont typeface="Arial" panose="020B0604020202020204" pitchFamily="34" charset="0"/>
              <a:buChar char="•"/>
            </a:pPr>
            <a:r>
              <a:rPr lang="en-US" sz="1800" dirty="0"/>
              <a:t>Demand may be brand specific (Adidas vs Nike vs  Puma)</a:t>
            </a:r>
            <a:endParaRPr lang="en-US" sz="2000" dirty="0"/>
          </a:p>
          <a:p>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17</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211381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B0FDF0-3D58-45FD-ACBB-4A4D3E60C4D1}"/>
              </a:ext>
            </a:extLst>
          </p:cNvPr>
          <p:cNvPicPr>
            <a:picLocks noGrp="1" noChangeAspect="1"/>
          </p:cNvPicPr>
          <p:nvPr>
            <p:ph idx="1"/>
          </p:nvPr>
        </p:nvPicPr>
        <p:blipFill>
          <a:blip r:embed="rId2"/>
          <a:stretch>
            <a:fillRect/>
          </a:stretch>
        </p:blipFill>
        <p:spPr>
          <a:xfrm>
            <a:off x="1282684" y="740349"/>
            <a:ext cx="9626632" cy="537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a:extLst>
              <a:ext uri="{FF2B5EF4-FFF2-40B4-BE49-F238E27FC236}">
                <a16:creationId xmlns:a16="http://schemas.microsoft.com/office/drawing/2014/main" id="{F30C91D7-C864-4843-BEC9-2A7FBC54BEC9}"/>
              </a:ext>
            </a:extLst>
          </p:cNvPr>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
        <p:nvSpPr>
          <p:cNvPr id="5" name="Slide Number Placeholder 4">
            <a:extLst>
              <a:ext uri="{FF2B5EF4-FFF2-40B4-BE49-F238E27FC236}">
                <a16:creationId xmlns:a16="http://schemas.microsoft.com/office/drawing/2014/main" id="{1B9B2A25-4050-4496-8750-944C857060EB}"/>
              </a:ext>
            </a:extLst>
          </p:cNvPr>
          <p:cNvSpPr>
            <a:spLocks noGrp="1"/>
          </p:cNvSpPr>
          <p:nvPr>
            <p:ph type="sldNum" sz="quarter" idx="12"/>
          </p:nvPr>
        </p:nvSpPr>
        <p:spPr/>
        <p:txBody>
          <a:bodyPr/>
          <a:lstStyle/>
          <a:p>
            <a:fld id="{F36C87F6-986D-49E6-AF40-1B3A1EE8064D}" type="slidenum">
              <a:rPr lang="cs-CZ" noProof="0" smtClean="0"/>
              <a:t>18</a:t>
            </a:fld>
            <a:endParaRPr lang="cs-CZ" noProof="0" dirty="0"/>
          </a:p>
        </p:txBody>
      </p:sp>
    </p:spTree>
    <p:extLst>
      <p:ext uri="{BB962C8B-B14F-4D97-AF65-F5344CB8AC3E}">
        <p14:creationId xmlns:p14="http://schemas.microsoft.com/office/powerpoint/2010/main" val="73048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50039"/>
            <a:ext cx="10753200" cy="2557922"/>
          </a:xfrm>
        </p:spPr>
        <p:txBody>
          <a:bodyPr/>
          <a:lstStyle/>
          <a:p>
            <a:pPr>
              <a:lnSpc>
                <a:spcPct val="150000"/>
              </a:lnSpc>
            </a:pPr>
            <a:r>
              <a:rPr lang="en-US" sz="2000" b="1" dirty="0"/>
              <a:t>Export marketing </a:t>
            </a:r>
            <a:r>
              <a:rPr lang="en-US" sz="2000" dirty="0"/>
              <a:t>begins with unsolicited orders from foreign customers.</a:t>
            </a:r>
          </a:p>
          <a:p>
            <a:pPr>
              <a:lnSpc>
                <a:spcPct val="150000"/>
              </a:lnSpc>
            </a:pPr>
            <a:r>
              <a:rPr lang="en-US" sz="2000" dirty="0"/>
              <a:t>The internationalization process is a consequence of incremental adjustments to the changing conditions of the company and its environment, rather than a result of its deliberate strategy.</a:t>
            </a:r>
          </a:p>
          <a:p>
            <a:pPr>
              <a:lnSpc>
                <a:spcPct val="150000"/>
              </a:lnSpc>
            </a:pPr>
            <a:endParaRPr lang="en-US" sz="2000" dirty="0"/>
          </a:p>
          <a:p>
            <a:pPr>
              <a:lnSpc>
                <a:spcPct val="150000"/>
              </a:lnSpc>
            </a:pPr>
            <a:r>
              <a:rPr lang="en-US" sz="2000" dirty="0"/>
              <a:t>Export marketers still tend to take an ethnocentric approach to foreign markets as being an extension of their domestic market and export products developed primarily for home country customers with limited adaptation to foreign customers’ needs.</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19</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290625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en-US" dirty="0"/>
              <a:t>Roadmap</a:t>
            </a:r>
            <a:endParaRPr lang="cs-CZ" dirty="0"/>
          </a:p>
        </p:txBody>
      </p:sp>
      <p:sp>
        <p:nvSpPr>
          <p:cNvPr id="5" name="Zástupný symbol pro obsah 4"/>
          <p:cNvSpPr>
            <a:spLocks noGrp="1"/>
          </p:cNvSpPr>
          <p:nvPr>
            <p:ph idx="1"/>
          </p:nvPr>
        </p:nvSpPr>
        <p:spPr/>
        <p:txBody>
          <a:bodyPr/>
          <a:lstStyle/>
          <a:p>
            <a:r>
              <a:rPr lang="en-US" sz="2000" dirty="0"/>
              <a:t>Lecturers</a:t>
            </a:r>
          </a:p>
          <a:p>
            <a:r>
              <a:rPr lang="en-US" sz="2000" dirty="0"/>
              <a:t>Aim and Content of the Course</a:t>
            </a:r>
          </a:p>
          <a:p>
            <a:r>
              <a:rPr lang="en-US" sz="2000" dirty="0"/>
              <a:t>Tasks and Schedules</a:t>
            </a:r>
          </a:p>
          <a:p>
            <a:r>
              <a:rPr lang="en-US" sz="2000" dirty="0"/>
              <a:t>Literature</a:t>
            </a:r>
          </a:p>
          <a:p>
            <a:r>
              <a:rPr lang="en-US" sz="2000" dirty="0"/>
              <a:t>Exam and Grading System</a:t>
            </a:r>
          </a:p>
          <a:p>
            <a:r>
              <a:rPr lang="en-US" sz="2000" dirty="0"/>
              <a:t>Advices</a:t>
            </a:r>
          </a:p>
          <a:p>
            <a:r>
              <a:rPr lang="en-US" sz="2000" dirty="0"/>
              <a:t>Introduction to the Problematic:</a:t>
            </a:r>
          </a:p>
          <a:p>
            <a:pPr lvl="1"/>
            <a:r>
              <a:rPr lang="en-US" sz="1600" dirty="0"/>
              <a:t>Key terms</a:t>
            </a:r>
          </a:p>
          <a:p>
            <a:pPr lvl="1"/>
            <a:r>
              <a:rPr lang="en-US" sz="1600" dirty="0"/>
              <a:t>Motives for firms going international</a:t>
            </a:r>
            <a:endParaRPr lang="sr-Latn-RS" sz="1600" dirty="0"/>
          </a:p>
          <a:p>
            <a:pPr lvl="1"/>
            <a:r>
              <a:rPr lang="en-US" sz="1600" dirty="0"/>
              <a:t>Triggers of export initiation</a:t>
            </a:r>
          </a:p>
          <a:p>
            <a:pPr lvl="1"/>
            <a:r>
              <a:rPr lang="en-US" sz="1600" dirty="0"/>
              <a:t>Export barriers etc.</a:t>
            </a:r>
            <a:endParaRPr lang="sr-Latn-RS" sz="1600" dirty="0"/>
          </a:p>
        </p:txBody>
      </p:sp>
      <p:sp>
        <p:nvSpPr>
          <p:cNvPr id="6" name="Zástupný symbol pro zápatí 1"/>
          <p:cNvSpPr>
            <a:spLocks noGrp="1"/>
          </p:cNvSpPr>
          <p:nvPr>
            <p:ph type="ftr" sz="quarter" idx="10"/>
          </p:nvPr>
        </p:nvSpPr>
        <p:spPr>
          <a:xfrm>
            <a:off x="720000" y="6228000"/>
            <a:ext cx="7920000" cy="252000"/>
          </a:xfrm>
        </p:spPr>
        <p:txBody>
          <a:bodyPr/>
          <a:lstStyle/>
          <a:p>
            <a:r>
              <a:rPr lang="en-GB" noProof="0" dirty="0"/>
              <a:t>Roadmap – </a:t>
            </a:r>
            <a:r>
              <a:rPr lang="sr-Latn-RS" noProof="0" dirty="0"/>
              <a:t>21.09.2021</a:t>
            </a:r>
            <a:endParaRPr lang="en-GB" noProof="0" dirty="0"/>
          </a:p>
        </p:txBody>
      </p:sp>
    </p:spTree>
    <p:extLst>
      <p:ext uri="{BB962C8B-B14F-4D97-AF65-F5344CB8AC3E}">
        <p14:creationId xmlns:p14="http://schemas.microsoft.com/office/powerpoint/2010/main" val="1029378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87310"/>
            <a:ext cx="10753200" cy="3372662"/>
          </a:xfrm>
        </p:spPr>
        <p:txBody>
          <a:bodyPr/>
          <a:lstStyle/>
          <a:p>
            <a:pPr>
              <a:lnSpc>
                <a:spcPct val="150000"/>
              </a:lnSpc>
            </a:pPr>
            <a:r>
              <a:rPr lang="en-US" sz="2000" b="1" dirty="0"/>
              <a:t>International marketing </a:t>
            </a:r>
            <a:r>
              <a:rPr lang="en-US" sz="2000" dirty="0"/>
              <a:t>is the process by organizations:</a:t>
            </a:r>
          </a:p>
          <a:p>
            <a:pPr marL="457200" indent="-457200">
              <a:lnSpc>
                <a:spcPct val="150000"/>
              </a:lnSpc>
              <a:buFont typeface="Arial" panose="020B0604020202020204" pitchFamily="34" charset="0"/>
              <a:buChar char="•"/>
            </a:pPr>
            <a:r>
              <a:rPr lang="en-US" sz="1800" dirty="0"/>
              <a:t>Identify needs and wants of customers in different markets</a:t>
            </a:r>
          </a:p>
          <a:p>
            <a:pPr marL="457200" indent="-457200">
              <a:lnSpc>
                <a:spcPct val="150000"/>
              </a:lnSpc>
              <a:buFont typeface="Arial" panose="020B0604020202020204" pitchFamily="34" charset="0"/>
              <a:buChar char="•"/>
            </a:pPr>
            <a:r>
              <a:rPr lang="en-US" sz="1800" dirty="0"/>
              <a:t>Provide products, services and ideas competitively to satisfy needs and wants of different customer groups concerning issues different from domestic market </a:t>
            </a:r>
          </a:p>
          <a:p>
            <a:pPr marL="457200" indent="-457200">
              <a:lnSpc>
                <a:spcPct val="150000"/>
              </a:lnSpc>
              <a:buFont typeface="Arial" panose="020B0604020202020204" pitchFamily="34" charset="0"/>
              <a:buChar char="•"/>
            </a:pPr>
            <a:r>
              <a:rPr lang="en-US" sz="1800" dirty="0"/>
              <a:t>Communicate information about the products and services with the proper adaptation to different customer perception rising from other country effect</a:t>
            </a:r>
          </a:p>
          <a:p>
            <a:pPr marL="457200" indent="-457200">
              <a:lnSpc>
                <a:spcPct val="150000"/>
              </a:lnSpc>
              <a:buFont typeface="Arial" panose="020B0604020202020204" pitchFamily="34" charset="0"/>
              <a:buChar char="•"/>
            </a:pPr>
            <a:r>
              <a:rPr lang="en-US" sz="1800" dirty="0"/>
              <a:t>Deliver the products and services internationally</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20</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109226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2124249"/>
            <a:ext cx="10753200" cy="3960000"/>
          </a:xfrm>
        </p:spPr>
        <p:txBody>
          <a:bodyPr/>
          <a:lstStyle/>
          <a:p>
            <a:pPr marL="342900" indent="-342900" algn="just">
              <a:lnSpc>
                <a:spcPct val="150000"/>
              </a:lnSpc>
              <a:buFont typeface="Arial" panose="020B0604020202020204" pitchFamily="34" charset="0"/>
              <a:buChar char="•"/>
            </a:pPr>
            <a:r>
              <a:rPr lang="en-US" sz="2000" b="1" dirty="0"/>
              <a:t>Multinational marketing </a:t>
            </a:r>
            <a:r>
              <a:rPr lang="en-US" sz="2000" dirty="0"/>
              <a:t>is when the company markets its products in many countries around the world.</a:t>
            </a:r>
          </a:p>
          <a:p>
            <a:pPr marL="342900" indent="-342900" algn="just">
              <a:lnSpc>
                <a:spcPct val="150000"/>
              </a:lnSpc>
              <a:buFont typeface="Arial" panose="020B0604020202020204" pitchFamily="34" charset="0"/>
              <a:buChar char="•"/>
            </a:pPr>
            <a:r>
              <a:rPr lang="en-US" sz="2000" dirty="0"/>
              <a:t>Management of the company comes to realize the benefit of </a:t>
            </a:r>
            <a:r>
              <a:rPr lang="en-US" sz="2000" b="1" dirty="0"/>
              <a:t>economies of scale </a:t>
            </a:r>
            <a:r>
              <a:rPr lang="en-US" sz="2000" dirty="0"/>
              <a:t>in product development, manufacturing, and marketing by consolidating some of its activities on a regional basis. </a:t>
            </a:r>
          </a:p>
          <a:p>
            <a:pPr marL="342900" indent="-342900" algn="just">
              <a:lnSpc>
                <a:spcPct val="150000"/>
              </a:lnSpc>
              <a:buFont typeface="Arial" panose="020B0604020202020204" pitchFamily="34" charset="0"/>
              <a:buChar char="•"/>
            </a:pPr>
            <a:r>
              <a:rPr lang="en-US" sz="2000" dirty="0"/>
              <a:t>This </a:t>
            </a:r>
            <a:r>
              <a:rPr lang="en-US" sz="2000" b="1" dirty="0" err="1"/>
              <a:t>regiocentric</a:t>
            </a:r>
            <a:r>
              <a:rPr lang="en-US" sz="2000" b="1" dirty="0"/>
              <a:t> approach </a:t>
            </a:r>
            <a:r>
              <a:rPr lang="en-US" sz="2000" dirty="0"/>
              <a:t>suggests that product planning may be standardized within a region (e.g., a group of contiguous and similar countries), such as Western Europe, but not across regions. </a:t>
            </a:r>
          </a:p>
          <a:p>
            <a:pPr>
              <a:lnSpc>
                <a:spcPct val="150000"/>
              </a:lnSpc>
            </a:pPr>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21</a:t>
            </a:fld>
            <a:endParaRPr lang="cs-CZ" noProof="0" dirty="0"/>
          </a:p>
        </p:txBody>
      </p:sp>
      <p:sp>
        <p:nvSpPr>
          <p:cNvPr id="7"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26043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19400" y="2365553"/>
            <a:ext cx="10753200" cy="2668469"/>
          </a:xfrm>
        </p:spPr>
        <p:txBody>
          <a:bodyPr/>
          <a:lstStyle/>
          <a:p>
            <a:pPr marL="342900" indent="-342900" algn="just">
              <a:lnSpc>
                <a:spcPct val="150000"/>
              </a:lnSpc>
              <a:buFont typeface="Arial" panose="020B0604020202020204" pitchFamily="34" charset="0"/>
              <a:buChar char="•"/>
            </a:pPr>
            <a:r>
              <a:rPr lang="en-US" sz="2000" dirty="0"/>
              <a:t>Product development, manufacturing, and marketing are all </a:t>
            </a:r>
            <a:r>
              <a:rPr lang="en-US" sz="2000" b="1" dirty="0"/>
              <a:t>executed by each subsidiary </a:t>
            </a:r>
            <a:r>
              <a:rPr lang="en-US" sz="2000" dirty="0"/>
              <a:t>for its own local market. </a:t>
            </a:r>
          </a:p>
          <a:p>
            <a:pPr marL="342900" indent="-342900" algn="just">
              <a:lnSpc>
                <a:spcPct val="150000"/>
              </a:lnSpc>
              <a:buFont typeface="Arial" panose="020B0604020202020204" pitchFamily="34" charset="0"/>
              <a:buChar char="•"/>
            </a:pPr>
            <a:r>
              <a:rPr lang="en-US" sz="2000" b="1" dirty="0"/>
              <a:t>Different product lines, product positioning, and pricing may be observed</a:t>
            </a:r>
            <a:r>
              <a:rPr lang="en-US" sz="2000" dirty="0"/>
              <a:t> across those subsidiaries. Few economies of scale benefits can be obtained.</a:t>
            </a:r>
          </a:p>
          <a:p>
            <a:pPr marL="342900" indent="-342900" algn="just">
              <a:lnSpc>
                <a:spcPct val="150000"/>
              </a:lnSpc>
              <a:buFont typeface="Arial" panose="020B0604020202020204" pitchFamily="34" charset="0"/>
              <a:buChar char="•"/>
            </a:pPr>
            <a:r>
              <a:rPr lang="en-US" sz="2000" b="1" dirty="0"/>
              <a:t>Multi-domestic marketing </a:t>
            </a:r>
            <a:r>
              <a:rPr lang="en-US" sz="2000" dirty="0"/>
              <a:t>is useful when customer needs are so different across different national markets that no common product or promotional strategy can be developed.</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22</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22229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1700628"/>
            <a:ext cx="10753200" cy="3456744"/>
          </a:xfrm>
        </p:spPr>
        <p:txBody>
          <a:bodyPr/>
          <a:lstStyle/>
          <a:p>
            <a:pPr>
              <a:lnSpc>
                <a:spcPct val="150000"/>
              </a:lnSpc>
            </a:pPr>
            <a:r>
              <a:rPr lang="en-US" sz="2000" b="1" dirty="0"/>
              <a:t>Global marketing </a:t>
            </a:r>
            <a:r>
              <a:rPr lang="en-US" sz="2000" dirty="0"/>
              <a:t>is defined as the firm’s commitment to coordinate its marketing activities across national boundaries in order to find and satisfy global customer needs better than the competition.</a:t>
            </a:r>
          </a:p>
          <a:p>
            <a:pPr>
              <a:lnSpc>
                <a:spcPct val="150000"/>
              </a:lnSpc>
            </a:pPr>
            <a:r>
              <a:rPr lang="en-US" sz="2000" dirty="0"/>
              <a:t>This implies that the firm is able to:</a:t>
            </a:r>
          </a:p>
          <a:p>
            <a:pPr marL="457200" indent="-457200">
              <a:lnSpc>
                <a:spcPct val="150000"/>
              </a:lnSpc>
              <a:buFont typeface="Arial" panose="020B0604020202020204" pitchFamily="34" charset="0"/>
              <a:buChar char="•"/>
            </a:pPr>
            <a:r>
              <a:rPr lang="en-US" sz="1800" dirty="0"/>
              <a:t>develop a global marketing strategy, based on similarities and differences between markets</a:t>
            </a:r>
          </a:p>
          <a:p>
            <a:pPr marL="457200" indent="-457200">
              <a:lnSpc>
                <a:spcPct val="150000"/>
              </a:lnSpc>
              <a:buFont typeface="Arial" panose="020B0604020202020204" pitchFamily="34" charset="0"/>
              <a:buChar char="•"/>
            </a:pPr>
            <a:r>
              <a:rPr lang="en-US" sz="1800" dirty="0"/>
              <a:t>exploit the knowledge of the headquarters (home organization) through worldwide diffusion (learning) and adaptations</a:t>
            </a:r>
          </a:p>
          <a:p>
            <a:pPr marL="457200" indent="-457200">
              <a:lnSpc>
                <a:spcPct val="150000"/>
              </a:lnSpc>
              <a:buFont typeface="Arial" panose="020B0604020202020204" pitchFamily="34" charset="0"/>
              <a:buChar char="•"/>
            </a:pPr>
            <a:r>
              <a:rPr lang="en-US" sz="1800" dirty="0"/>
              <a:t>transfer knowledge and ‘best practices’ from any of its markets and use them in other international markets</a:t>
            </a:r>
            <a:endParaRPr lang="cs-CZ" sz="18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23</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a:t>
            </a:r>
            <a:r>
              <a:rPr lang="sr-Latn-RS" noProof="0" dirty="0"/>
              <a:t>9</a:t>
            </a:r>
            <a:r>
              <a:rPr lang="en-GB" noProof="0" dirty="0"/>
              <a:t>.2021</a:t>
            </a:r>
          </a:p>
        </p:txBody>
      </p:sp>
    </p:spTree>
    <p:extLst>
      <p:ext uri="{BB962C8B-B14F-4D97-AF65-F5344CB8AC3E}">
        <p14:creationId xmlns:p14="http://schemas.microsoft.com/office/powerpoint/2010/main" val="6806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Definitions and Synonyms</a:t>
            </a:r>
            <a:endParaRPr lang="cs-CZ" dirty="0"/>
          </a:p>
        </p:txBody>
      </p:sp>
      <p:sp>
        <p:nvSpPr>
          <p:cNvPr id="3" name="Zástupný symbol pro obsah 2"/>
          <p:cNvSpPr>
            <a:spLocks noGrp="1"/>
          </p:cNvSpPr>
          <p:nvPr>
            <p:ph idx="1"/>
          </p:nvPr>
        </p:nvSpPr>
        <p:spPr>
          <a:xfrm>
            <a:off x="720000" y="1795347"/>
            <a:ext cx="10753200" cy="3267306"/>
          </a:xfrm>
        </p:spPr>
        <p:txBody>
          <a:bodyPr/>
          <a:lstStyle/>
          <a:p>
            <a:pPr algn="just">
              <a:lnSpc>
                <a:spcPct val="150000"/>
              </a:lnSpc>
            </a:pPr>
            <a:r>
              <a:rPr lang="en-US" sz="2000" b="1" dirty="0"/>
              <a:t>Global marketing </a:t>
            </a:r>
            <a:r>
              <a:rPr lang="en-US" sz="2000" dirty="0"/>
              <a:t>refers to marketing activities by companies that emphasize the following:</a:t>
            </a:r>
            <a:endParaRPr lang="en-US" sz="2400" dirty="0"/>
          </a:p>
          <a:p>
            <a:pPr marL="285750" lvl="1" indent="-285750" algn="just">
              <a:lnSpc>
                <a:spcPct val="150000"/>
              </a:lnSpc>
              <a:buFont typeface="Arial" panose="020B0604020202020204" pitchFamily="34" charset="0"/>
              <a:buChar char="•"/>
            </a:pPr>
            <a:r>
              <a:rPr lang="en-US" sz="1800" b="1" dirty="0"/>
              <a:t>Standardization</a:t>
            </a:r>
            <a:r>
              <a:rPr lang="en-US" sz="1800" dirty="0"/>
              <a:t> —standardizing marketing programs across different countries particularly with respect to product offering, promotional mix, price, and channel structure</a:t>
            </a:r>
          </a:p>
          <a:p>
            <a:pPr marL="285750" lvl="1" indent="-285750" algn="just">
              <a:lnSpc>
                <a:spcPct val="150000"/>
              </a:lnSpc>
              <a:buFont typeface="Arial" panose="020B0604020202020204" pitchFamily="34" charset="0"/>
              <a:buChar char="•"/>
            </a:pPr>
            <a:r>
              <a:rPr lang="en-US" sz="1800" b="1" dirty="0"/>
              <a:t>Coordination </a:t>
            </a:r>
            <a:r>
              <a:rPr lang="en-US" sz="1800" dirty="0"/>
              <a:t>—reducing cost inefficiencies and duplication of efforts among their national and regional subsidiaries</a:t>
            </a:r>
          </a:p>
          <a:p>
            <a:pPr marL="285750" lvl="1" indent="-285750" algn="just">
              <a:lnSpc>
                <a:spcPct val="150000"/>
              </a:lnSpc>
              <a:buFont typeface="Arial" panose="020B0604020202020204" pitchFamily="34" charset="0"/>
              <a:buChar char="•"/>
            </a:pPr>
            <a:r>
              <a:rPr lang="en-US" sz="1800" b="1" dirty="0"/>
              <a:t>Global Integration</a:t>
            </a:r>
            <a:r>
              <a:rPr lang="en-US" sz="1800" dirty="0"/>
              <a:t>—participating in many major world markets to gain competitive leverage and effective integration of the firm’s competitive campaigns across these markets by being able to subsidize operations in some markets with resources generated in others and responding to competitive attacks in one market by counterattacking in others</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24</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293532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lum/>
            <a:alphaModFix/>
          </a:blip>
          <a:srcRect/>
          <a:stretch>
            <a:fillRect/>
          </a:stretch>
        </p:blipFill>
        <p:spPr>
          <a:xfrm>
            <a:off x="275822" y="837202"/>
            <a:ext cx="11640356" cy="5183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5C9DCDE2-8F72-4E59-B471-9181945E3068}"/>
              </a:ext>
            </a:extLst>
          </p:cNvPr>
          <p:cNvSpPr>
            <a:spLocks noGrp="1"/>
          </p:cNvSpPr>
          <p:nvPr>
            <p:ph type="sldNum" sz="quarter" idx="12"/>
          </p:nvPr>
        </p:nvSpPr>
        <p:spPr/>
        <p:txBody>
          <a:bodyPr/>
          <a:lstStyle/>
          <a:p>
            <a:fld id="{F36C87F6-986D-49E6-AF40-1B3A1EE8064D}" type="slidenum">
              <a:rPr lang="cs-CZ" noProof="0" smtClean="0"/>
              <a:t>25</a:t>
            </a:fld>
            <a:endParaRPr lang="cs-CZ" noProof="0" dirty="0"/>
          </a:p>
        </p:txBody>
      </p:sp>
      <p:sp>
        <p:nvSpPr>
          <p:cNvPr id="5" name="Zástupný symbol pro zápatí 1"/>
          <p:cNvSpPr>
            <a:spLocks noGrp="1"/>
          </p:cNvSpPr>
          <p:nvPr>
            <p:ph type="ftr" sz="quarter" idx="11"/>
          </p:nvPr>
        </p:nvSpPr>
        <p:spPr>
          <a:xfrm>
            <a:off x="720000" y="6228000"/>
            <a:ext cx="7920000" cy="252000"/>
          </a:xfrm>
        </p:spPr>
        <p:txBody>
          <a:bodyPr/>
          <a:lstStyle/>
          <a:p>
            <a:r>
              <a:rPr lang="en-US" dirty="0"/>
              <a:t>Introduction </a:t>
            </a:r>
            <a:r>
              <a:rPr lang="en-GB" noProof="0" dirty="0"/>
              <a:t>– 21.09.2021</a:t>
            </a:r>
          </a:p>
        </p:txBody>
      </p:sp>
    </p:spTree>
    <p:extLst>
      <p:ext uri="{BB962C8B-B14F-4D97-AF65-F5344CB8AC3E}">
        <p14:creationId xmlns:p14="http://schemas.microsoft.com/office/powerpoint/2010/main" val="100983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2715742"/>
            <a:ext cx="10753200" cy="2184993"/>
          </a:xfrm>
        </p:spPr>
        <p:txBody>
          <a:bodyPr/>
          <a:lstStyle/>
          <a:p>
            <a:pPr marL="342900" indent="-342900">
              <a:lnSpc>
                <a:spcPct val="150000"/>
              </a:lnSpc>
              <a:buFont typeface="Arial" panose="020B0604020202020204" pitchFamily="34" charset="0"/>
              <a:buChar char="•"/>
            </a:pPr>
            <a:r>
              <a:rPr lang="en-US" sz="2000" dirty="0"/>
              <a:t>Ethnocentric (</a:t>
            </a:r>
            <a:r>
              <a:rPr lang="bs-Latn-BA" sz="2000" dirty="0"/>
              <a:t>domestic</a:t>
            </a:r>
            <a:r>
              <a:rPr lang="en-US" sz="2000" dirty="0"/>
              <a:t>/export marketing)</a:t>
            </a:r>
          </a:p>
          <a:p>
            <a:pPr marL="342900" indent="-342900">
              <a:lnSpc>
                <a:spcPct val="150000"/>
              </a:lnSpc>
              <a:buFont typeface="Arial" panose="020B0604020202020204" pitchFamily="34" charset="0"/>
              <a:buChar char="•"/>
            </a:pPr>
            <a:r>
              <a:rPr lang="en-US" sz="2000" dirty="0"/>
              <a:t>Polycentric (</a:t>
            </a:r>
            <a:r>
              <a:rPr lang="bs-Latn-BA" sz="2000" dirty="0"/>
              <a:t>international </a:t>
            </a:r>
            <a:r>
              <a:rPr lang="en-US" sz="2000" dirty="0"/>
              <a:t>marketing)</a:t>
            </a:r>
          </a:p>
          <a:p>
            <a:pPr marL="342900" indent="-342900">
              <a:lnSpc>
                <a:spcPct val="150000"/>
              </a:lnSpc>
              <a:buFont typeface="Arial" panose="020B0604020202020204" pitchFamily="34" charset="0"/>
              <a:buChar char="•"/>
            </a:pPr>
            <a:r>
              <a:rPr lang="en-US" sz="2000" dirty="0" err="1"/>
              <a:t>Regiocentric</a:t>
            </a:r>
            <a:r>
              <a:rPr lang="en-US" sz="2000" dirty="0"/>
              <a:t> (multinational marketing</a:t>
            </a:r>
          </a:p>
          <a:p>
            <a:pPr marL="342900" indent="-342900">
              <a:lnSpc>
                <a:spcPct val="150000"/>
              </a:lnSpc>
              <a:buFont typeface="Arial" panose="020B0604020202020204" pitchFamily="34" charset="0"/>
              <a:buChar char="•"/>
            </a:pPr>
            <a:r>
              <a:rPr lang="en-US" sz="2000" dirty="0"/>
              <a:t>Geocentric (global marketing)</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26</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17123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1826554"/>
            <a:ext cx="10753200" cy="4311446"/>
          </a:xfrm>
        </p:spPr>
        <p:txBody>
          <a:bodyPr/>
          <a:lstStyle/>
          <a:p>
            <a:pPr>
              <a:lnSpc>
                <a:spcPct val="150000"/>
              </a:lnSpc>
            </a:pPr>
            <a:r>
              <a:rPr lang="en-US" sz="2000" b="1" dirty="0"/>
              <a:t>Ethnocentric orientation</a:t>
            </a:r>
          </a:p>
          <a:p>
            <a:pPr marL="457200" indent="-457200">
              <a:lnSpc>
                <a:spcPct val="150000"/>
              </a:lnSpc>
              <a:buFont typeface="Arial" panose="020B0604020202020204" pitchFamily="34" charset="0"/>
              <a:buChar char="•"/>
            </a:pPr>
            <a:r>
              <a:rPr lang="en-US" sz="1800" dirty="0"/>
              <a:t>Home country is superior to others</a:t>
            </a:r>
          </a:p>
          <a:p>
            <a:pPr marL="457200" indent="-457200">
              <a:lnSpc>
                <a:spcPct val="150000"/>
              </a:lnSpc>
              <a:buFont typeface="Arial" panose="020B0604020202020204" pitchFamily="34" charset="0"/>
              <a:buChar char="•"/>
            </a:pPr>
            <a:r>
              <a:rPr lang="en-US" sz="1800" dirty="0"/>
              <a:t>International markets are secondary, regarded as outlets for surplus production</a:t>
            </a:r>
          </a:p>
          <a:p>
            <a:pPr marL="457200" indent="-457200">
              <a:lnSpc>
                <a:spcPct val="150000"/>
              </a:lnSpc>
              <a:buFont typeface="Arial" panose="020B0604020202020204" pitchFamily="34" charset="0"/>
              <a:buChar char="•"/>
            </a:pPr>
            <a:r>
              <a:rPr lang="en-US" sz="1800" dirty="0"/>
              <a:t>Sees only similarities in other countries</a:t>
            </a:r>
          </a:p>
          <a:p>
            <a:pPr marL="457200" indent="-457200">
              <a:lnSpc>
                <a:spcPct val="150000"/>
              </a:lnSpc>
              <a:buFont typeface="Arial" panose="020B0604020202020204" pitchFamily="34" charset="0"/>
              <a:buChar char="•"/>
            </a:pPr>
            <a:r>
              <a:rPr lang="en-US" sz="1800" dirty="0"/>
              <a:t>Assumes products and practices that succeed at home will be successful everywhere</a:t>
            </a:r>
          </a:p>
          <a:p>
            <a:pPr marL="457200" indent="-457200">
              <a:lnSpc>
                <a:spcPct val="150000"/>
              </a:lnSpc>
              <a:buFont typeface="Arial" panose="020B0604020202020204" pitchFamily="34" charset="0"/>
              <a:buChar char="•"/>
            </a:pPr>
            <a:r>
              <a:rPr lang="en-US" sz="1800" dirty="0"/>
              <a:t>Leads to a standardized or extension approach </a:t>
            </a:r>
          </a:p>
          <a:p>
            <a:pPr>
              <a:lnSpc>
                <a:spcPct val="150000"/>
              </a:lnSpc>
            </a:pPr>
            <a:r>
              <a:rPr lang="en-US" sz="2000" b="1" dirty="0"/>
              <a:t>Negatives</a:t>
            </a:r>
          </a:p>
          <a:p>
            <a:pPr marL="457200" indent="-457200">
              <a:lnSpc>
                <a:spcPct val="150000"/>
              </a:lnSpc>
              <a:buFont typeface="Arial" panose="020B0604020202020204" pitchFamily="34" charset="0"/>
              <a:buChar char="•"/>
            </a:pPr>
            <a:r>
              <a:rPr lang="en-US" sz="1800" dirty="0"/>
              <a:t>Loss of demand </a:t>
            </a:r>
          </a:p>
          <a:p>
            <a:pPr marL="457200" indent="-457200">
              <a:lnSpc>
                <a:spcPct val="150000"/>
              </a:lnSpc>
              <a:buFont typeface="Arial" panose="020B0604020202020204" pitchFamily="34" charset="0"/>
              <a:buChar char="•"/>
            </a:pPr>
            <a:r>
              <a:rPr lang="en-US" sz="1800" dirty="0"/>
              <a:t>No local responsiveness</a:t>
            </a:r>
          </a:p>
          <a:p>
            <a:pPr marL="457200" indent="-457200">
              <a:lnSpc>
                <a:spcPct val="150000"/>
              </a:lnSpc>
              <a:buFont typeface="Arial" panose="020B0604020202020204" pitchFamily="34" charset="0"/>
              <a:buChar char="•"/>
            </a:pPr>
            <a:r>
              <a:rPr lang="en-US" sz="1800" dirty="0"/>
              <a:t>No anticipation of local needs</a:t>
            </a:r>
          </a:p>
          <a:p>
            <a:pPr>
              <a:lnSpc>
                <a:spcPct val="150000"/>
              </a:lnSpc>
            </a:pPr>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27</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31757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1449000"/>
            <a:ext cx="10753200" cy="3960000"/>
          </a:xfrm>
        </p:spPr>
        <p:txBody>
          <a:bodyPr/>
          <a:lstStyle/>
          <a:p>
            <a:pPr>
              <a:lnSpc>
                <a:spcPct val="150000"/>
              </a:lnSpc>
            </a:pPr>
            <a:r>
              <a:rPr lang="en-US" sz="2000" b="1" dirty="0"/>
              <a:t>Polycentric </a:t>
            </a:r>
          </a:p>
          <a:p>
            <a:pPr marL="457200" indent="-457200">
              <a:lnSpc>
                <a:spcPct val="150000"/>
              </a:lnSpc>
              <a:buFont typeface="Arial" panose="020B0604020202020204" pitchFamily="34" charset="0"/>
              <a:buChar char="•"/>
            </a:pPr>
            <a:r>
              <a:rPr lang="en-US" sz="1800" dirty="0"/>
              <a:t>Each country is unique</a:t>
            </a:r>
          </a:p>
          <a:p>
            <a:pPr marL="457200" indent="-457200">
              <a:lnSpc>
                <a:spcPct val="150000"/>
              </a:lnSpc>
              <a:buFont typeface="Arial" panose="020B0604020202020204" pitchFamily="34" charset="0"/>
              <a:buChar char="•"/>
            </a:pPr>
            <a:r>
              <a:rPr lang="en-US" sz="1800" dirty="0"/>
              <a:t>Guided by the multi-domestic marketing concept</a:t>
            </a:r>
          </a:p>
          <a:p>
            <a:pPr marL="457200" indent="-457200">
              <a:lnSpc>
                <a:spcPct val="150000"/>
              </a:lnSpc>
              <a:buFont typeface="Arial" panose="020B0604020202020204" pitchFamily="34" charset="0"/>
              <a:buChar char="•"/>
            </a:pPr>
            <a:r>
              <a:rPr lang="en-US" sz="1800" dirty="0"/>
              <a:t>Each subsidiary develops its own marketing strategies</a:t>
            </a:r>
          </a:p>
          <a:p>
            <a:pPr marL="457200" indent="-457200">
              <a:lnSpc>
                <a:spcPct val="150000"/>
              </a:lnSpc>
              <a:buFont typeface="Arial" panose="020B0604020202020204" pitchFamily="34" charset="0"/>
              <a:buChar char="•"/>
            </a:pPr>
            <a:r>
              <a:rPr lang="en-US" sz="1800" dirty="0"/>
              <a:t>Fully decentralized, minimal coordination with headquarters</a:t>
            </a:r>
          </a:p>
          <a:p>
            <a:pPr marL="457200" indent="-457200">
              <a:lnSpc>
                <a:spcPct val="150000"/>
              </a:lnSpc>
              <a:buFont typeface="Arial" panose="020B0604020202020204" pitchFamily="34" charset="0"/>
              <a:buChar char="•"/>
            </a:pPr>
            <a:r>
              <a:rPr lang="en-US" sz="1800" dirty="0"/>
              <a:t>Leads to a localized or adaptation approach that assumes products must be adapted to local market conditions</a:t>
            </a:r>
          </a:p>
          <a:p>
            <a:pPr>
              <a:lnSpc>
                <a:spcPct val="150000"/>
              </a:lnSpc>
            </a:pPr>
            <a:r>
              <a:rPr lang="en-US" sz="2000" dirty="0"/>
              <a:t>Negatives</a:t>
            </a:r>
          </a:p>
          <a:p>
            <a:pPr marL="457200" indent="-457200">
              <a:lnSpc>
                <a:spcPct val="150000"/>
              </a:lnSpc>
              <a:buFont typeface="Arial" panose="020B0604020202020204" pitchFamily="34" charset="0"/>
              <a:buChar char="•"/>
            </a:pPr>
            <a:r>
              <a:rPr lang="en-US" sz="1800" dirty="0"/>
              <a:t>No economies of scale</a:t>
            </a:r>
          </a:p>
          <a:p>
            <a:pPr marL="457200" indent="-457200">
              <a:lnSpc>
                <a:spcPct val="150000"/>
              </a:lnSpc>
              <a:buFont typeface="Arial" panose="020B0604020202020204" pitchFamily="34" charset="0"/>
              <a:buChar char="•"/>
            </a:pPr>
            <a:r>
              <a:rPr lang="en-US" sz="1800" dirty="0"/>
              <a:t>Duplicated functions</a:t>
            </a:r>
          </a:p>
          <a:p>
            <a:pPr marL="457200" indent="-457200">
              <a:lnSpc>
                <a:spcPct val="150000"/>
              </a:lnSpc>
              <a:buFont typeface="Arial" panose="020B0604020202020204" pitchFamily="34" charset="0"/>
              <a:buChar char="•"/>
            </a:pPr>
            <a:r>
              <a:rPr lang="en-US" sz="1800" dirty="0"/>
              <a:t>Higher final costs</a:t>
            </a:r>
          </a:p>
          <a:p>
            <a:pPr>
              <a:lnSpc>
                <a:spcPct val="150000"/>
              </a:lnSpc>
            </a:pPr>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28</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254694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3" name="Zástupný symbol pro obsah 2"/>
          <p:cNvSpPr>
            <a:spLocks noGrp="1"/>
          </p:cNvSpPr>
          <p:nvPr>
            <p:ph idx="1"/>
          </p:nvPr>
        </p:nvSpPr>
        <p:spPr>
          <a:xfrm>
            <a:off x="720000" y="1449000"/>
            <a:ext cx="10753200" cy="4779000"/>
          </a:xfrm>
        </p:spPr>
        <p:txBody>
          <a:bodyPr/>
          <a:lstStyle/>
          <a:p>
            <a:pPr>
              <a:lnSpc>
                <a:spcPct val="150000"/>
              </a:lnSpc>
            </a:pPr>
            <a:r>
              <a:rPr lang="en-US" sz="2000" b="1" dirty="0" err="1"/>
              <a:t>Regiocentric</a:t>
            </a:r>
            <a:r>
              <a:rPr lang="en-US" sz="2000" b="1" dirty="0"/>
              <a:t> orientation</a:t>
            </a:r>
          </a:p>
          <a:p>
            <a:pPr marL="457200" indent="-457200">
              <a:lnSpc>
                <a:spcPct val="150000"/>
              </a:lnSpc>
              <a:buFont typeface="Arial" panose="020B0604020202020204" pitchFamily="34" charset="0"/>
              <a:buChar char="•"/>
            </a:pPr>
            <a:r>
              <a:rPr lang="en-US" sz="1800" dirty="0"/>
              <a:t>A region is the relevant geographic unit </a:t>
            </a:r>
          </a:p>
          <a:p>
            <a:pPr marL="457200" indent="-457200">
              <a:lnSpc>
                <a:spcPct val="150000"/>
              </a:lnSpc>
              <a:buFont typeface="Arial" panose="020B0604020202020204" pitchFamily="34" charset="0"/>
              <a:buChar char="•"/>
            </a:pPr>
            <a:r>
              <a:rPr lang="en-US" sz="1800" dirty="0"/>
              <a:t>Regional offices coordinate marketing activities</a:t>
            </a:r>
          </a:p>
          <a:p>
            <a:pPr marL="457200" indent="-457200">
              <a:lnSpc>
                <a:spcPct val="150000"/>
              </a:lnSpc>
              <a:buFont typeface="Arial" panose="020B0604020202020204" pitchFamily="34" charset="0"/>
              <a:buChar char="•"/>
            </a:pPr>
            <a:r>
              <a:rPr lang="en-US" sz="1800" dirty="0"/>
              <a:t>Question: </a:t>
            </a:r>
            <a:r>
              <a:rPr lang="en-US" sz="1800" i="1" dirty="0"/>
              <a:t>Is everything in one region same?</a:t>
            </a:r>
          </a:p>
          <a:p>
            <a:pPr>
              <a:lnSpc>
                <a:spcPct val="150000"/>
              </a:lnSpc>
            </a:pPr>
            <a:r>
              <a:rPr lang="en-US" sz="2000" b="1" dirty="0"/>
              <a:t>Geocentric orientation</a:t>
            </a:r>
          </a:p>
          <a:p>
            <a:pPr marL="457200" indent="-457200">
              <a:lnSpc>
                <a:spcPct val="150000"/>
              </a:lnSpc>
              <a:buFont typeface="Arial" panose="020B0604020202020204" pitchFamily="34" charset="0"/>
              <a:buChar char="•"/>
            </a:pPr>
            <a:r>
              <a:rPr lang="en-US" sz="1800" dirty="0"/>
              <a:t>Entire world is a market</a:t>
            </a:r>
          </a:p>
          <a:p>
            <a:pPr marL="457200" indent="-457200">
              <a:lnSpc>
                <a:spcPct val="150000"/>
              </a:lnSpc>
              <a:buFont typeface="Arial" panose="020B0604020202020204" pitchFamily="34" charset="0"/>
              <a:buChar char="•"/>
            </a:pPr>
            <a:r>
              <a:rPr lang="en-US" sz="1800" dirty="0"/>
              <a:t>Strives for integrated strategies</a:t>
            </a:r>
          </a:p>
          <a:p>
            <a:pPr marL="457200" indent="-457200">
              <a:lnSpc>
                <a:spcPct val="150000"/>
              </a:lnSpc>
              <a:buFont typeface="Arial" panose="020B0604020202020204" pitchFamily="34" charset="0"/>
              <a:buChar char="•"/>
            </a:pPr>
            <a:r>
              <a:rPr lang="en-US" sz="1800" dirty="0"/>
              <a:t>Strategies aimed at market segments, rather than geographic locations</a:t>
            </a:r>
          </a:p>
          <a:p>
            <a:pPr marL="457200" indent="-457200">
              <a:lnSpc>
                <a:spcPct val="150000"/>
              </a:lnSpc>
              <a:buFont typeface="Arial" panose="020B0604020202020204" pitchFamily="34" charset="0"/>
              <a:buChar char="•"/>
            </a:pPr>
            <a:r>
              <a:rPr lang="en-US" sz="1800" dirty="0"/>
              <a:t>Maximizes efficiencies worldwide and provides standardized product or service</a:t>
            </a:r>
          </a:p>
          <a:p>
            <a:pPr marL="457200" indent="-457200">
              <a:lnSpc>
                <a:spcPct val="150000"/>
              </a:lnSpc>
              <a:buFont typeface="Arial" panose="020B0604020202020204" pitchFamily="34" charset="0"/>
              <a:buChar char="•"/>
            </a:pPr>
            <a:r>
              <a:rPr lang="en-US" sz="1800" dirty="0"/>
              <a:t>Retains an association with the headquarters country</a:t>
            </a:r>
          </a:p>
          <a:p>
            <a:pPr marL="457200" indent="-457200">
              <a:lnSpc>
                <a:spcPct val="150000"/>
              </a:lnSpc>
              <a:buFont typeface="Arial" panose="020B0604020202020204" pitchFamily="34" charset="0"/>
              <a:buChar char="•"/>
            </a:pPr>
            <a:r>
              <a:rPr lang="en-US" sz="1800" dirty="0"/>
              <a:t>Pursues serving world markets from a single country</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29</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28700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en-US" dirty="0"/>
              <a:t>Lecturers</a:t>
            </a:r>
            <a:endParaRPr lang="cs-CZ" dirty="0"/>
          </a:p>
        </p:txBody>
      </p:sp>
      <p:sp>
        <p:nvSpPr>
          <p:cNvPr id="5" name="Zástupný symbol pro obsah 4"/>
          <p:cNvSpPr>
            <a:spLocks noGrp="1"/>
          </p:cNvSpPr>
          <p:nvPr>
            <p:ph idx="1"/>
          </p:nvPr>
        </p:nvSpPr>
        <p:spPr/>
        <p:txBody>
          <a:bodyPr/>
          <a:lstStyle/>
          <a:p>
            <a:r>
              <a:rPr lang="en-US" dirty="0" err="1"/>
              <a:t>Ing</a:t>
            </a:r>
            <a:r>
              <a:rPr lang="en-US" dirty="0"/>
              <a:t>. Du</a:t>
            </a:r>
            <a:r>
              <a:rPr lang="cs-CZ" dirty="0" err="1"/>
              <a:t>šan</a:t>
            </a:r>
            <a:r>
              <a:rPr lang="cs-CZ" dirty="0"/>
              <a:t> Mladenović Ph.D.</a:t>
            </a:r>
          </a:p>
          <a:p>
            <a:pPr lvl="1"/>
            <a:r>
              <a:rPr lang="en-US" dirty="0">
                <a:hlinkClick r:id="rId2"/>
              </a:rPr>
              <a:t>d</a:t>
            </a:r>
            <a:r>
              <a:rPr lang="sr-Latn-RS" dirty="0">
                <a:hlinkClick r:id="rId2"/>
              </a:rPr>
              <a:t>usan.mladenovic</a:t>
            </a:r>
            <a:r>
              <a:rPr lang="en-US" dirty="0">
                <a:hlinkClick r:id="rId2"/>
              </a:rPr>
              <a:t>@econ.muni.cz</a:t>
            </a:r>
            <a:endParaRPr lang="en-US" dirty="0"/>
          </a:p>
          <a:p>
            <a:pPr lvl="1"/>
            <a:r>
              <a:rPr lang="en-US" dirty="0"/>
              <a:t>Room 545, 5</a:t>
            </a:r>
            <a:r>
              <a:rPr lang="en-US" baseline="30000" dirty="0"/>
              <a:t>th</a:t>
            </a:r>
            <a:r>
              <a:rPr lang="en-US" dirty="0"/>
              <a:t> Floor</a:t>
            </a:r>
          </a:p>
          <a:p>
            <a:pPr lvl="1"/>
            <a:r>
              <a:rPr lang="en-US" dirty="0"/>
              <a:t>Individual office hours (online) is possible to arrange via e-</a:t>
            </a:r>
            <a:r>
              <a:rPr lang="en-US" dirty="0" err="1"/>
              <a:t>mai</a:t>
            </a:r>
            <a:r>
              <a:rPr lang="sr-Latn-RS" dirty="0"/>
              <a:t>l</a:t>
            </a:r>
            <a:endParaRPr lang="cs-CZ" dirty="0"/>
          </a:p>
        </p:txBody>
      </p:sp>
      <p:sp>
        <p:nvSpPr>
          <p:cNvPr id="6" name="Zástupný symbol pro zápatí 1"/>
          <p:cNvSpPr>
            <a:spLocks noGrp="1"/>
          </p:cNvSpPr>
          <p:nvPr>
            <p:ph type="ftr" sz="quarter" idx="10"/>
          </p:nvPr>
        </p:nvSpPr>
        <p:spPr>
          <a:xfrm>
            <a:off x="720000" y="6228000"/>
            <a:ext cx="7920000" cy="252000"/>
          </a:xfrm>
        </p:spPr>
        <p:txBody>
          <a:bodyPr/>
          <a:lstStyle/>
          <a:p>
            <a:r>
              <a:rPr lang="en-GB" noProof="0" dirty="0"/>
              <a:t>Lecturer – </a:t>
            </a:r>
            <a:r>
              <a:rPr lang="sr-Latn-RS" noProof="0" dirty="0"/>
              <a:t>21.09.2021</a:t>
            </a:r>
            <a:endParaRPr lang="en-GB" noProof="0" dirty="0"/>
          </a:p>
        </p:txBody>
      </p:sp>
    </p:spTree>
    <p:extLst>
      <p:ext uri="{BB962C8B-B14F-4D97-AF65-F5344CB8AC3E}">
        <p14:creationId xmlns:p14="http://schemas.microsoft.com/office/powerpoint/2010/main" val="146622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cs-CZ" dirty="0" err="1"/>
              <a:t>Philosophies</a:t>
            </a:r>
            <a:endParaRPr lang="cs-CZ" dirty="0"/>
          </a:p>
        </p:txBody>
      </p:sp>
      <p:sp>
        <p:nvSpPr>
          <p:cNvPr id="4" name="Zástupný symbol pro zápatí 3"/>
          <p:cNvSpPr>
            <a:spLocks noGrp="1"/>
          </p:cNvSpPr>
          <p:nvPr>
            <p:ph type="ftr" sz="quarter" idx="11"/>
          </p:nvPr>
        </p:nvSpPr>
        <p:spPr/>
        <p:txBody>
          <a:bodyPr/>
          <a:lstStyle/>
          <a:p>
            <a:r>
              <a:rPr lang="en-US" dirty="0"/>
              <a:t>Introduction </a:t>
            </a:r>
            <a:r>
              <a:rPr lang="en-GB" noProof="0" dirty="0"/>
              <a:t>– 21.09.2021</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30</a:t>
            </a:fld>
            <a:endParaRPr lang="cs-CZ" noProof="0" dirty="0"/>
          </a:p>
        </p:txBody>
      </p:sp>
      <p:pic>
        <p:nvPicPr>
          <p:cNvPr id="6"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009" t="27550" r="4690" b="10681"/>
          <a:stretch/>
        </p:blipFill>
        <p:spPr>
          <a:xfrm>
            <a:off x="1492470" y="1492712"/>
            <a:ext cx="8604150" cy="4414151"/>
          </a:xfrm>
        </p:spPr>
      </p:pic>
    </p:spTree>
    <p:extLst>
      <p:ext uri="{BB962C8B-B14F-4D97-AF65-F5344CB8AC3E}">
        <p14:creationId xmlns:p14="http://schemas.microsoft.com/office/powerpoint/2010/main" val="18225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Standardization</a:t>
            </a:r>
            <a:r>
              <a:rPr lang="cs-CZ" dirty="0"/>
              <a:t> </a:t>
            </a:r>
            <a:r>
              <a:rPr lang="cs-CZ" dirty="0" err="1"/>
              <a:t>vs</a:t>
            </a:r>
            <a:r>
              <a:rPr lang="en-US" dirty="0"/>
              <a:t>.</a:t>
            </a:r>
            <a:r>
              <a:rPr lang="cs-CZ" dirty="0"/>
              <a:t> </a:t>
            </a:r>
            <a:r>
              <a:rPr lang="cs-CZ" dirty="0" err="1"/>
              <a:t>Adaptation</a:t>
            </a:r>
            <a:endParaRPr lang="cs-CZ" dirty="0"/>
          </a:p>
        </p:txBody>
      </p:sp>
      <p:sp>
        <p:nvSpPr>
          <p:cNvPr id="3" name="Zástupný symbol pro obsah 2"/>
          <p:cNvSpPr>
            <a:spLocks noGrp="1"/>
          </p:cNvSpPr>
          <p:nvPr>
            <p:ph idx="1"/>
          </p:nvPr>
        </p:nvSpPr>
        <p:spPr>
          <a:xfrm>
            <a:off x="720000" y="2020169"/>
            <a:ext cx="10753200" cy="3359238"/>
          </a:xfrm>
        </p:spPr>
        <p:txBody>
          <a:bodyPr/>
          <a:lstStyle/>
          <a:p>
            <a:pPr>
              <a:lnSpc>
                <a:spcPct val="150000"/>
              </a:lnSpc>
            </a:pPr>
            <a:r>
              <a:rPr lang="en-US" sz="2000" b="1" dirty="0"/>
              <a:t>Globalization (standardization)</a:t>
            </a:r>
          </a:p>
          <a:p>
            <a:pPr marL="457200" indent="-457200">
              <a:lnSpc>
                <a:spcPct val="150000"/>
              </a:lnSpc>
              <a:buFont typeface="Arial" panose="020B0604020202020204" pitchFamily="34" charset="0"/>
              <a:buChar char="•"/>
            </a:pPr>
            <a:r>
              <a:rPr lang="en-US" sz="1800" dirty="0"/>
              <a:t>Developing standardized products marketed worldwide with a standardized marketing mix</a:t>
            </a:r>
          </a:p>
          <a:p>
            <a:pPr marL="457200" indent="-457200">
              <a:lnSpc>
                <a:spcPct val="150000"/>
              </a:lnSpc>
              <a:buFont typeface="Arial" panose="020B0604020202020204" pitchFamily="34" charset="0"/>
              <a:buChar char="•"/>
            </a:pPr>
            <a:r>
              <a:rPr lang="en-US" sz="1800" dirty="0"/>
              <a:t>Essence of mass marketing</a:t>
            </a:r>
          </a:p>
          <a:p>
            <a:pPr>
              <a:lnSpc>
                <a:spcPct val="150000"/>
              </a:lnSpc>
            </a:pPr>
            <a:r>
              <a:rPr lang="en-US" sz="2000" b="1" dirty="0"/>
              <a:t>Global localization (adaptation)</a:t>
            </a:r>
          </a:p>
          <a:p>
            <a:pPr marL="457200" indent="-457200">
              <a:lnSpc>
                <a:spcPct val="150000"/>
              </a:lnSpc>
              <a:buFont typeface="Arial" panose="020B0604020202020204" pitchFamily="34" charset="0"/>
              <a:buChar char="•"/>
            </a:pPr>
            <a:r>
              <a:rPr lang="en-US" sz="1800" dirty="0"/>
              <a:t>Mixing standardization and customization in a way that minimizes costs </a:t>
            </a:r>
          </a:p>
          <a:p>
            <a:pPr marL="457200" indent="-457200">
              <a:lnSpc>
                <a:spcPct val="150000"/>
              </a:lnSpc>
              <a:buFont typeface="Arial" panose="020B0604020202020204" pitchFamily="34" charset="0"/>
              <a:buChar char="•"/>
            </a:pPr>
            <a:r>
              <a:rPr lang="en-US" sz="1800" dirty="0"/>
              <a:t>Essence of segmentation</a:t>
            </a:r>
          </a:p>
          <a:p>
            <a:pPr marL="457200" indent="-457200">
              <a:lnSpc>
                <a:spcPct val="150000"/>
              </a:lnSpc>
              <a:buFont typeface="Arial" panose="020B0604020202020204" pitchFamily="34" charset="0"/>
              <a:buChar char="•"/>
            </a:pPr>
            <a:r>
              <a:rPr lang="en-US" sz="1800" i="1" dirty="0"/>
              <a:t>“Think globally, act locally”</a:t>
            </a:r>
            <a:endParaRPr lang="en-US" sz="1800" dirty="0"/>
          </a:p>
          <a:p>
            <a:pPr>
              <a:lnSpc>
                <a:spcPct val="150000"/>
              </a:lnSpc>
            </a:pPr>
            <a:endParaRPr lang="cs-CZ" sz="20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31</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177481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en-US" dirty="0"/>
              <a:t>M</a:t>
            </a:r>
            <a:r>
              <a:rPr lang="cs-CZ" dirty="0" err="1"/>
              <a:t>otives</a:t>
            </a:r>
            <a:endParaRPr lang="cs-CZ" dirty="0"/>
          </a:p>
        </p:txBody>
      </p:sp>
      <p:pic>
        <p:nvPicPr>
          <p:cNvPr id="7" name="Zástupný symbol pro obsah 6"/>
          <p:cNvPicPr>
            <a:picLocks noGrp="1" noChangeAspect="1"/>
          </p:cNvPicPr>
          <p:nvPr>
            <p:ph idx="1"/>
          </p:nvPr>
        </p:nvPicPr>
        <p:blipFill>
          <a:blip r:embed="rId2"/>
          <a:stretch>
            <a:fillRect/>
          </a:stretch>
        </p:blipFill>
        <p:spPr>
          <a:xfrm>
            <a:off x="1129560" y="1740410"/>
            <a:ext cx="9932879" cy="3377179"/>
          </a:xfrm>
          <a:prstGeom prst="rect">
            <a:avLst/>
          </a:prstGeom>
        </p:spPr>
      </p:pic>
      <p:sp>
        <p:nvSpPr>
          <p:cNvPr id="5" name="Zástupný symbol pro číslo snímku 4"/>
          <p:cNvSpPr>
            <a:spLocks noGrp="1"/>
          </p:cNvSpPr>
          <p:nvPr>
            <p:ph type="sldNum" sz="quarter" idx="12"/>
          </p:nvPr>
        </p:nvSpPr>
        <p:spPr/>
        <p:txBody>
          <a:bodyPr/>
          <a:lstStyle/>
          <a:p>
            <a:fld id="{F36C87F6-986D-49E6-AF40-1B3A1EE8064D}" type="slidenum">
              <a:rPr lang="cs-CZ" noProof="0" smtClean="0"/>
              <a:t>32</a:t>
            </a:fld>
            <a:endParaRPr lang="cs-CZ" noProof="0" dirty="0"/>
          </a:p>
        </p:txBody>
      </p:sp>
      <p:sp>
        <p:nvSpPr>
          <p:cNvPr id="8"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5267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Export Initiation</a:t>
            </a:r>
            <a:endParaRPr lang="cs-CZ" dirty="0"/>
          </a:p>
        </p:txBody>
      </p:sp>
      <p:pic>
        <p:nvPicPr>
          <p:cNvPr id="6" name="Zástupný symbol pro obsah 5"/>
          <p:cNvPicPr>
            <a:picLocks noGrp="1" noChangeAspect="1"/>
          </p:cNvPicPr>
          <p:nvPr>
            <p:ph idx="1"/>
          </p:nvPr>
        </p:nvPicPr>
        <p:blipFill>
          <a:blip r:embed="rId2"/>
          <a:stretch>
            <a:fillRect/>
          </a:stretch>
        </p:blipFill>
        <p:spPr>
          <a:xfrm>
            <a:off x="721063" y="2185470"/>
            <a:ext cx="10752137" cy="2487059"/>
          </a:xfrm>
          <a:prstGeom prst="rect">
            <a:avLst/>
          </a:prstGeom>
        </p:spPr>
      </p:pic>
      <p:sp>
        <p:nvSpPr>
          <p:cNvPr id="5" name="Zástupný symbol pro číslo snímku 4"/>
          <p:cNvSpPr>
            <a:spLocks noGrp="1"/>
          </p:cNvSpPr>
          <p:nvPr>
            <p:ph type="sldNum" sz="quarter" idx="12"/>
          </p:nvPr>
        </p:nvSpPr>
        <p:spPr/>
        <p:txBody>
          <a:bodyPr/>
          <a:lstStyle/>
          <a:p>
            <a:fld id="{F36C87F6-986D-49E6-AF40-1B3A1EE8064D}" type="slidenum">
              <a:rPr lang="cs-CZ" noProof="0" smtClean="0"/>
              <a:t>33</a:t>
            </a:fld>
            <a:endParaRPr lang="cs-CZ" noProof="0" dirty="0"/>
          </a:p>
        </p:txBody>
      </p:sp>
      <p:sp>
        <p:nvSpPr>
          <p:cNvPr id="7"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1193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Internationalization</a:t>
            </a:r>
            <a:r>
              <a:rPr lang="cs-CZ" dirty="0"/>
              <a:t> </a:t>
            </a:r>
            <a:r>
              <a:rPr lang="en-US" dirty="0"/>
              <a:t>Barriers</a:t>
            </a:r>
            <a:endParaRPr lang="cs-CZ" dirty="0"/>
          </a:p>
        </p:txBody>
      </p:sp>
      <p:sp>
        <p:nvSpPr>
          <p:cNvPr id="3" name="Zástupný symbol pro obsah 2"/>
          <p:cNvSpPr>
            <a:spLocks noGrp="1"/>
          </p:cNvSpPr>
          <p:nvPr>
            <p:ph idx="1"/>
          </p:nvPr>
        </p:nvSpPr>
        <p:spPr/>
        <p:txBody>
          <a:bodyPr/>
          <a:lstStyle/>
          <a:p>
            <a:r>
              <a:rPr lang="en-US" sz="2000" b="1" dirty="0"/>
              <a:t>Internal</a:t>
            </a:r>
          </a:p>
          <a:p>
            <a:pPr marL="285750" indent="-285750">
              <a:buFont typeface="Arial" panose="020B0604020202020204" pitchFamily="34" charset="0"/>
              <a:buChar char="•"/>
            </a:pPr>
            <a:r>
              <a:rPr lang="en-US" sz="1800" dirty="0"/>
              <a:t>finances</a:t>
            </a:r>
          </a:p>
          <a:p>
            <a:pPr marL="285750" indent="-285750">
              <a:buFont typeface="Arial" panose="020B0604020202020204" pitchFamily="34" charset="0"/>
              <a:buChar char="•"/>
            </a:pPr>
            <a:r>
              <a:rPr lang="en-US" sz="1800" dirty="0"/>
              <a:t>insufficient knowledge</a:t>
            </a:r>
          </a:p>
          <a:p>
            <a:pPr marL="285750" indent="-285750">
              <a:buFont typeface="Arial" panose="020B0604020202020204" pitchFamily="34" charset="0"/>
              <a:buChar char="•"/>
            </a:pPr>
            <a:r>
              <a:rPr lang="en-US" sz="1800" dirty="0"/>
              <a:t>lack of foreign market connections</a:t>
            </a:r>
          </a:p>
          <a:p>
            <a:pPr marL="285750" indent="-285750">
              <a:buFont typeface="Arial" panose="020B0604020202020204" pitchFamily="34" charset="0"/>
              <a:buChar char="•"/>
            </a:pPr>
            <a:r>
              <a:rPr lang="en-US" sz="1800" dirty="0"/>
              <a:t>lack of export commitment</a:t>
            </a:r>
          </a:p>
          <a:p>
            <a:pPr marL="285750" indent="-285750">
              <a:buFont typeface="Arial" panose="020B0604020202020204" pitchFamily="34" charset="0"/>
              <a:buChar char="•"/>
            </a:pPr>
            <a:r>
              <a:rPr lang="en-US" sz="1800" dirty="0"/>
              <a:t>lack of capital to finance expansion into foreign markets</a:t>
            </a:r>
          </a:p>
          <a:p>
            <a:pPr marL="285750" indent="-285750">
              <a:buFont typeface="Arial" panose="020B0604020202020204" pitchFamily="34" charset="0"/>
              <a:buChar char="•"/>
            </a:pPr>
            <a:r>
              <a:rPr lang="en-US" sz="1800" dirty="0"/>
              <a:t>lack of productive capacity to dedicate to foreign markets</a:t>
            </a:r>
          </a:p>
          <a:p>
            <a:pPr marL="285750" indent="-285750">
              <a:buFont typeface="Arial" panose="020B0604020202020204" pitchFamily="34" charset="0"/>
              <a:buChar char="•"/>
            </a:pPr>
            <a:r>
              <a:rPr lang="en-US" sz="1800" dirty="0"/>
              <a:t>lack of foreign channels of distribution</a:t>
            </a:r>
          </a:p>
          <a:p>
            <a:pPr marL="285750" indent="-285750">
              <a:buFont typeface="Arial" panose="020B0604020202020204" pitchFamily="34" charset="0"/>
              <a:buChar char="•"/>
            </a:pPr>
            <a:r>
              <a:rPr lang="en-US" sz="1800" dirty="0"/>
              <a:t>management emphasis on developing domestic markets</a:t>
            </a:r>
          </a:p>
          <a:p>
            <a:pPr marL="285750" indent="-285750">
              <a:buFont typeface="Arial" panose="020B0604020202020204" pitchFamily="34" charset="0"/>
              <a:buChar char="•"/>
            </a:pPr>
            <a:r>
              <a:rPr lang="en-US" sz="1800" dirty="0"/>
              <a:t>cost escalation due to high export manufacturing, distribution and financing expenditures</a:t>
            </a:r>
          </a:p>
          <a:p>
            <a:r>
              <a:rPr lang="en-US" sz="2000" b="1" dirty="0"/>
              <a:t>External</a:t>
            </a:r>
          </a:p>
          <a:p>
            <a:pPr marL="342900" indent="-342900">
              <a:buFont typeface="Arial" panose="020B0604020202020204" pitchFamily="34" charset="0"/>
              <a:buChar char="•"/>
            </a:pPr>
            <a:r>
              <a:rPr lang="en-US" sz="1800" dirty="0"/>
              <a:t>Market risk</a:t>
            </a:r>
          </a:p>
          <a:p>
            <a:pPr marL="342900" indent="-342900">
              <a:buFont typeface="Arial" panose="020B0604020202020204" pitchFamily="34" charset="0"/>
              <a:buChar char="•"/>
            </a:pPr>
            <a:r>
              <a:rPr lang="en-US" sz="1800" dirty="0"/>
              <a:t>Commercial risk</a:t>
            </a:r>
          </a:p>
          <a:p>
            <a:pPr marL="342900" indent="-342900">
              <a:buFont typeface="Arial" panose="020B0604020202020204" pitchFamily="34" charset="0"/>
              <a:buChar char="•"/>
            </a:pPr>
            <a:r>
              <a:rPr lang="en-US" sz="1800" dirty="0"/>
              <a:t>Political risk</a:t>
            </a:r>
            <a:endParaRPr lang="cs-CZ" sz="180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34</a:t>
            </a:fld>
            <a:endParaRPr lang="cs-CZ" noProof="0" dirty="0"/>
          </a:p>
        </p:txBody>
      </p:sp>
      <p:sp>
        <p:nvSpPr>
          <p:cNvPr id="6" name="Zástupný symbol pro zápatí 1"/>
          <p:cNvSpPr>
            <a:spLocks noGrp="1"/>
          </p:cNvSpPr>
          <p:nvPr>
            <p:ph type="ftr" sz="quarter" idx="11"/>
          </p:nvPr>
        </p:nvSpPr>
        <p:spPr/>
        <p:txBody>
          <a:bodyPr/>
          <a:lstStyle/>
          <a:p>
            <a:r>
              <a:rPr lang="en-US" dirty="0"/>
              <a:t>Introduction </a:t>
            </a:r>
            <a:r>
              <a:rPr lang="en-GB" noProof="0" dirty="0"/>
              <a:t>– 21.09.2021</a:t>
            </a:r>
          </a:p>
        </p:txBody>
      </p:sp>
    </p:spTree>
    <p:extLst>
      <p:ext uri="{BB962C8B-B14F-4D97-AF65-F5344CB8AC3E}">
        <p14:creationId xmlns:p14="http://schemas.microsoft.com/office/powerpoint/2010/main" val="26947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Value Chain in International Marketing</a:t>
            </a:r>
            <a:endParaRPr lang="cs-CZ" dirty="0"/>
          </a:p>
        </p:txBody>
      </p:sp>
      <p:sp>
        <p:nvSpPr>
          <p:cNvPr id="4" name="Zástupný symbol pro zápatí 3"/>
          <p:cNvSpPr>
            <a:spLocks noGrp="1"/>
          </p:cNvSpPr>
          <p:nvPr>
            <p:ph type="ftr" sz="quarter" idx="11"/>
          </p:nvPr>
        </p:nvSpPr>
        <p:spPr/>
        <p:txBody>
          <a:bodyPr/>
          <a:lstStyle/>
          <a:p>
            <a:r>
              <a:rPr lang="en-US" dirty="0"/>
              <a:t>Introduction </a:t>
            </a:r>
            <a:r>
              <a:rPr lang="en-GB" noProof="0" dirty="0"/>
              <a:t>– 21.09.2021</a:t>
            </a:r>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35</a:t>
            </a:fld>
            <a:endParaRPr lang="cs-CZ" noProof="0"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1876" y="1616743"/>
            <a:ext cx="5718124" cy="4284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581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Home-readings for Next Week</a:t>
            </a:r>
            <a:endParaRPr lang="cs-CZ" dirty="0"/>
          </a:p>
        </p:txBody>
      </p:sp>
      <p:sp>
        <p:nvSpPr>
          <p:cNvPr id="3" name="Zástupný symbol pro obsah 2"/>
          <p:cNvSpPr>
            <a:spLocks noGrp="1"/>
          </p:cNvSpPr>
          <p:nvPr>
            <p:ph idx="1"/>
          </p:nvPr>
        </p:nvSpPr>
        <p:spPr/>
        <p:txBody>
          <a:bodyPr/>
          <a:lstStyle/>
          <a:p>
            <a:r>
              <a:rPr lang="en-US" sz="2000" dirty="0"/>
              <a:t>Reading for next lecture (</a:t>
            </a:r>
            <a:r>
              <a:rPr lang="en-US" sz="2000"/>
              <a:t>state holiday):</a:t>
            </a:r>
            <a:endParaRPr lang="en-US" sz="2000" dirty="0"/>
          </a:p>
          <a:p>
            <a:pPr marL="342900" indent="-342900">
              <a:buFont typeface="Arial" panose="020B0604020202020204" pitchFamily="34" charset="0"/>
              <a:buChar char="•"/>
            </a:pPr>
            <a:r>
              <a:rPr lang="en-US" sz="2000" dirty="0"/>
              <a:t>Theories</a:t>
            </a:r>
            <a:r>
              <a:rPr lang="en-US" sz="2000" b="1" dirty="0"/>
              <a:t> </a:t>
            </a:r>
            <a:r>
              <a:rPr lang="en-US" sz="2000" dirty="0"/>
              <a:t>Explaining Firms’ Internationalization Process</a:t>
            </a:r>
            <a:endParaRPr lang="en-US" sz="2000" b="1" dirty="0"/>
          </a:p>
          <a:p>
            <a:pPr marL="342900" indent="-342900">
              <a:buFont typeface="Arial" panose="020B0604020202020204" pitchFamily="34" charset="0"/>
              <a:buChar char="•"/>
            </a:pPr>
            <a:r>
              <a:rPr lang="cs-CZ" sz="2000" i="1" dirty="0" err="1"/>
              <a:t>Hollensen</a:t>
            </a:r>
            <a:r>
              <a:rPr lang="cs-CZ" sz="2000" i="1" dirty="0"/>
              <a:t> – </a:t>
            </a:r>
            <a:r>
              <a:rPr lang="cs-CZ" sz="2000" i="1" dirty="0" err="1"/>
              <a:t>Essential</a:t>
            </a:r>
            <a:r>
              <a:rPr lang="en-US" sz="2000" i="1" dirty="0"/>
              <a:t>s of Global Marketing</a:t>
            </a:r>
            <a:r>
              <a:rPr lang="cs-CZ" sz="2000" i="1" dirty="0"/>
              <a:t>. </a:t>
            </a:r>
            <a:r>
              <a:rPr lang="cs-CZ" sz="2000" i="1" dirty="0" err="1"/>
              <a:t>Chapter</a:t>
            </a:r>
            <a:r>
              <a:rPr lang="cs-CZ" sz="2000" i="1" dirty="0"/>
              <a:t> 3</a:t>
            </a:r>
            <a:endParaRPr lang="en-US" sz="2000" i="1" dirty="0"/>
          </a:p>
          <a:p>
            <a:pPr marL="457200" indent="-457200">
              <a:buFont typeface="Arial" panose="020B0604020202020204" pitchFamily="34" charset="0"/>
              <a:buChar char="•"/>
            </a:pPr>
            <a:endParaRPr lang="en-US" sz="2000" dirty="0"/>
          </a:p>
          <a:p>
            <a:r>
              <a:rPr lang="en-US" sz="2000" dirty="0"/>
              <a:t>Case Study</a:t>
            </a:r>
          </a:p>
          <a:p>
            <a:pPr marL="342900" indent="-342900">
              <a:buFont typeface="Arial" panose="020B0604020202020204" pitchFamily="34" charset="0"/>
              <a:buChar char="•"/>
            </a:pPr>
            <a:r>
              <a:rPr lang="en-US" sz="2000" i="1" dirty="0"/>
              <a:t>Entertainment Rights</a:t>
            </a:r>
            <a:r>
              <a:rPr lang="en-US" sz="2000" b="1" i="1" dirty="0"/>
              <a:t>: </a:t>
            </a:r>
            <a:r>
              <a:rPr lang="en-US" sz="2000" i="1" dirty="0"/>
              <a:t>Internationalization of ‘Postman Pat’ (p. 67)</a:t>
            </a:r>
            <a:endParaRPr lang="cs-CZ" sz="2000" i="1" dirty="0"/>
          </a:p>
          <a:p>
            <a:endParaRPr lang="en-US" dirty="0"/>
          </a:p>
          <a:p>
            <a:r>
              <a:rPr lang="en-US" sz="2000" dirty="0"/>
              <a:t>More details available in </a:t>
            </a:r>
            <a:r>
              <a:rPr lang="en-US" sz="2000" b="1" dirty="0"/>
              <a:t>Interactive Syllabus.</a:t>
            </a:r>
            <a:endParaRPr lang="cs-CZ" sz="2000" b="1"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36</a:t>
            </a:fld>
            <a:endParaRPr lang="cs-CZ" noProof="0" dirty="0"/>
          </a:p>
        </p:txBody>
      </p:sp>
      <p:sp>
        <p:nvSpPr>
          <p:cNvPr id="6" name="Zástupný symbol pro zápatí 1"/>
          <p:cNvSpPr>
            <a:spLocks noGrp="1"/>
          </p:cNvSpPr>
          <p:nvPr>
            <p:ph type="ftr" sz="quarter" idx="11"/>
          </p:nvPr>
        </p:nvSpPr>
        <p:spPr/>
        <p:txBody>
          <a:bodyPr/>
          <a:lstStyle/>
          <a:p>
            <a:r>
              <a:rPr lang="en-US" dirty="0"/>
              <a:t>Home-readings for Next Week</a:t>
            </a:r>
            <a:r>
              <a:rPr lang="en-GB" noProof="0" dirty="0"/>
              <a:t>– 21.09.2021</a:t>
            </a:r>
          </a:p>
        </p:txBody>
      </p:sp>
    </p:spTree>
    <p:extLst>
      <p:ext uri="{BB962C8B-B14F-4D97-AF65-F5344CB8AC3E}">
        <p14:creationId xmlns:p14="http://schemas.microsoft.com/office/powerpoint/2010/main" val="199415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BA9E-AA33-40EA-A3C3-C96801879973}"/>
              </a:ext>
            </a:extLst>
          </p:cNvPr>
          <p:cNvSpPr>
            <a:spLocks noGrp="1"/>
          </p:cNvSpPr>
          <p:nvPr>
            <p:ph type="title"/>
          </p:nvPr>
        </p:nvSpPr>
        <p:spPr/>
        <p:txBody>
          <a:bodyPr/>
          <a:lstStyle/>
          <a:p>
            <a:r>
              <a:rPr lang="en-US" dirty="0"/>
              <a:t>Pilot Study</a:t>
            </a:r>
            <a:endParaRPr lang="en-GB" dirty="0"/>
          </a:p>
        </p:txBody>
      </p:sp>
      <p:sp>
        <p:nvSpPr>
          <p:cNvPr id="3" name="Content Placeholder 2">
            <a:extLst>
              <a:ext uri="{FF2B5EF4-FFF2-40B4-BE49-F238E27FC236}">
                <a16:creationId xmlns:a16="http://schemas.microsoft.com/office/drawing/2014/main" id="{CEEDE188-A879-4801-8454-A7E0C4FFCD5C}"/>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US" sz="2000" dirty="0"/>
              <a:t>Please fill out the following survey: </a:t>
            </a:r>
            <a:r>
              <a:rPr lang="en-GB" sz="1800" dirty="0">
                <a:hlinkClick r:id="rId2"/>
              </a:rPr>
              <a:t>https://forms.gle/5jzLQKNfuSKvVBdq9</a:t>
            </a:r>
            <a:endParaRPr lang="en-US" sz="1800" dirty="0"/>
          </a:p>
          <a:p>
            <a:pPr marL="457200" indent="-457200">
              <a:lnSpc>
                <a:spcPct val="150000"/>
              </a:lnSpc>
              <a:buFont typeface="Arial" panose="020B0604020202020204" pitchFamily="34" charset="0"/>
              <a:buChar char="•"/>
            </a:pPr>
            <a:r>
              <a:rPr lang="en-US" sz="2000" dirty="0"/>
              <a:t>This is a pilot study for us to understand if the survey questions are clear enough and ready for full scale research</a:t>
            </a:r>
          </a:p>
          <a:p>
            <a:pPr marL="457200" indent="-457200">
              <a:lnSpc>
                <a:spcPct val="150000"/>
              </a:lnSpc>
              <a:buFont typeface="Arial" panose="020B0604020202020204" pitchFamily="34" charset="0"/>
              <a:buChar char="•"/>
            </a:pPr>
            <a:r>
              <a:rPr lang="en-US" sz="2000" dirty="0"/>
              <a:t>Approximate time: 5-7 minutes</a:t>
            </a:r>
          </a:p>
          <a:p>
            <a:pPr marL="457200" indent="-457200">
              <a:lnSpc>
                <a:spcPct val="150000"/>
              </a:lnSpc>
              <a:buFont typeface="Arial" panose="020B0604020202020204" pitchFamily="34" charset="0"/>
              <a:buChar char="•"/>
            </a:pPr>
            <a:r>
              <a:rPr lang="en-GB" sz="2000" dirty="0"/>
              <a:t>Thank you very much</a:t>
            </a:r>
          </a:p>
        </p:txBody>
      </p:sp>
      <p:sp>
        <p:nvSpPr>
          <p:cNvPr id="4" name="Footer Placeholder 3">
            <a:extLst>
              <a:ext uri="{FF2B5EF4-FFF2-40B4-BE49-F238E27FC236}">
                <a16:creationId xmlns:a16="http://schemas.microsoft.com/office/drawing/2014/main" id="{C7330058-3B91-4561-A99C-EF6AEA762CCC}"/>
              </a:ext>
            </a:extLst>
          </p:cNvPr>
          <p:cNvSpPr>
            <a:spLocks noGrp="1"/>
          </p:cNvSpPr>
          <p:nvPr>
            <p:ph type="ftr" sz="quarter" idx="11"/>
          </p:nvPr>
        </p:nvSpPr>
        <p:spPr/>
        <p:txBody>
          <a:bodyPr/>
          <a:lstStyle/>
          <a:p>
            <a:r>
              <a:rPr lang="en-US" noProof="0" dirty="0"/>
              <a:t>21.09.2021</a:t>
            </a:r>
            <a:endParaRPr lang="cs-CZ" noProof="0" dirty="0"/>
          </a:p>
        </p:txBody>
      </p:sp>
      <p:sp>
        <p:nvSpPr>
          <p:cNvPr id="5" name="Slide Number Placeholder 4">
            <a:extLst>
              <a:ext uri="{FF2B5EF4-FFF2-40B4-BE49-F238E27FC236}">
                <a16:creationId xmlns:a16="http://schemas.microsoft.com/office/drawing/2014/main" id="{006A1A55-1794-42E0-BA34-FEC458094103}"/>
              </a:ext>
            </a:extLst>
          </p:cNvPr>
          <p:cNvSpPr>
            <a:spLocks noGrp="1"/>
          </p:cNvSpPr>
          <p:nvPr>
            <p:ph type="sldNum" sz="quarter" idx="12"/>
          </p:nvPr>
        </p:nvSpPr>
        <p:spPr/>
        <p:txBody>
          <a:bodyPr/>
          <a:lstStyle/>
          <a:p>
            <a:fld id="{F36C87F6-986D-49E6-AF40-1B3A1EE8064D}" type="slidenum">
              <a:rPr lang="cs-CZ" noProof="0" smtClean="0"/>
              <a:t>37</a:t>
            </a:fld>
            <a:endParaRPr lang="cs-CZ" noProof="0" dirty="0"/>
          </a:p>
        </p:txBody>
      </p:sp>
      <p:pic>
        <p:nvPicPr>
          <p:cNvPr id="7" name="Picture 6">
            <a:extLst>
              <a:ext uri="{FF2B5EF4-FFF2-40B4-BE49-F238E27FC236}">
                <a16:creationId xmlns:a16="http://schemas.microsoft.com/office/drawing/2014/main" id="{C777DA0B-97EC-46FC-9613-ACD367EBD19B}"/>
              </a:ext>
            </a:extLst>
          </p:cNvPr>
          <p:cNvPicPr>
            <a:picLocks noChangeAspect="1"/>
          </p:cNvPicPr>
          <p:nvPr/>
        </p:nvPicPr>
        <p:blipFill>
          <a:blip r:embed="rId3"/>
          <a:stretch>
            <a:fillRect/>
          </a:stretch>
        </p:blipFill>
        <p:spPr>
          <a:xfrm>
            <a:off x="5113078" y="3117806"/>
            <a:ext cx="5869053" cy="29121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47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Thank you for you attention</a:t>
            </a:r>
            <a:endParaRPr lang="cs-CZ" dirty="0"/>
          </a:p>
        </p:txBody>
      </p:sp>
      <p:sp>
        <p:nvSpPr>
          <p:cNvPr id="4" name="Zástupný symbol pro zápatí 3"/>
          <p:cNvSpPr>
            <a:spLocks noGrp="1"/>
          </p:cNvSpPr>
          <p:nvPr>
            <p:ph type="ftr" sz="quarter" idx="11"/>
          </p:nvPr>
        </p:nvSpPr>
        <p:spPr/>
        <p:txBody>
          <a:bodyPr/>
          <a:lstStyle/>
          <a:p>
            <a:r>
              <a:rPr lang="en-US" noProof="0" dirty="0"/>
              <a:t>End of presentation</a:t>
            </a:r>
            <a:endParaRPr lang="cs-CZ" noProof="0" dirty="0"/>
          </a:p>
        </p:txBody>
      </p:sp>
      <p:sp>
        <p:nvSpPr>
          <p:cNvPr id="5" name="Zástupný symbol pro číslo snímku 4"/>
          <p:cNvSpPr>
            <a:spLocks noGrp="1"/>
          </p:cNvSpPr>
          <p:nvPr>
            <p:ph type="sldNum" sz="quarter" idx="12"/>
          </p:nvPr>
        </p:nvSpPr>
        <p:spPr/>
        <p:txBody>
          <a:bodyPr/>
          <a:lstStyle/>
          <a:p>
            <a:fld id="{F36C87F6-986D-49E6-AF40-1B3A1EE8064D}" type="slidenum">
              <a:rPr lang="cs-CZ" noProof="0" smtClean="0"/>
              <a:t>38</a:t>
            </a:fld>
            <a:endParaRPr lang="cs-CZ" noProof="0" dirty="0"/>
          </a:p>
        </p:txBody>
      </p:sp>
      <p:sp>
        <p:nvSpPr>
          <p:cNvPr id="6" name="Zástupný symbol pro obsah 5"/>
          <p:cNvSpPr>
            <a:spLocks noGrp="1"/>
          </p:cNvSpPr>
          <p:nvPr>
            <p:ph idx="1"/>
          </p:nvPr>
        </p:nvSpPr>
        <p:spPr/>
        <p:txBody>
          <a:bodyPr/>
          <a:lstStyle/>
          <a:p>
            <a:endParaRPr lang="cs-CZ"/>
          </a:p>
        </p:txBody>
      </p:sp>
    </p:spTree>
    <p:extLst>
      <p:ext uri="{BB962C8B-B14F-4D97-AF65-F5344CB8AC3E}">
        <p14:creationId xmlns:p14="http://schemas.microsoft.com/office/powerpoint/2010/main" val="28670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sr-Latn-RS" dirty="0"/>
              <a:t>Lectures</a:t>
            </a:r>
            <a:r>
              <a:rPr lang="en-US" dirty="0"/>
              <a:t>’</a:t>
            </a:r>
            <a:r>
              <a:rPr lang="sr-Latn-RS" dirty="0"/>
              <a:t> Structure</a:t>
            </a:r>
            <a:endParaRPr lang="cs-CZ" dirty="0"/>
          </a:p>
        </p:txBody>
      </p:sp>
      <p:sp>
        <p:nvSpPr>
          <p:cNvPr id="5" name="Zástupný symbol pro obsah 4"/>
          <p:cNvSpPr>
            <a:spLocks noGrp="1"/>
          </p:cNvSpPr>
          <p:nvPr>
            <p:ph idx="1"/>
          </p:nvPr>
        </p:nvSpPr>
        <p:spPr/>
        <p:txBody>
          <a:bodyPr/>
          <a:lstStyle/>
          <a:p>
            <a:r>
              <a:rPr lang="en-US" sz="2000" dirty="0"/>
              <a:t>Theory Summary –  50-60 minutes</a:t>
            </a:r>
          </a:p>
          <a:p>
            <a:r>
              <a:rPr lang="en-US" sz="2000" dirty="0"/>
              <a:t>Presentations - 40 minutes</a:t>
            </a:r>
          </a:p>
          <a:p>
            <a:r>
              <a:rPr lang="en-US" sz="2000" dirty="0"/>
              <a:t>If time available - Case Study or Specific Tasks Will be Solved</a:t>
            </a:r>
          </a:p>
          <a:p>
            <a:r>
              <a:rPr lang="en-US" sz="2000" dirty="0"/>
              <a:t>Attendance is mandatory</a:t>
            </a:r>
          </a:p>
        </p:txBody>
      </p:sp>
      <p:sp>
        <p:nvSpPr>
          <p:cNvPr id="6" name="Zástupný symbol pro zápatí 1"/>
          <p:cNvSpPr>
            <a:spLocks noGrp="1"/>
          </p:cNvSpPr>
          <p:nvPr>
            <p:ph type="ftr" sz="quarter" idx="10"/>
          </p:nvPr>
        </p:nvSpPr>
        <p:spPr>
          <a:xfrm>
            <a:off x="720000" y="6228000"/>
            <a:ext cx="7920000" cy="252000"/>
          </a:xfrm>
        </p:spPr>
        <p:txBody>
          <a:bodyPr/>
          <a:lstStyle/>
          <a:p>
            <a:r>
              <a:rPr lang="sr-Latn-RS" dirty="0"/>
              <a:t>Lectures</a:t>
            </a:r>
            <a:r>
              <a:rPr lang="en-US" dirty="0"/>
              <a:t>’</a:t>
            </a:r>
            <a:r>
              <a:rPr lang="sr-Latn-RS" dirty="0"/>
              <a:t> Structure</a:t>
            </a:r>
            <a:r>
              <a:rPr lang="en-GB" noProof="0" dirty="0"/>
              <a:t> – </a:t>
            </a:r>
            <a:r>
              <a:rPr lang="sr-Latn-RS" noProof="0" dirty="0"/>
              <a:t>21.09.2021</a:t>
            </a:r>
            <a:endParaRPr lang="en-GB" noProof="0" dirty="0"/>
          </a:p>
        </p:txBody>
      </p:sp>
    </p:spTree>
    <p:extLst>
      <p:ext uri="{BB962C8B-B14F-4D97-AF65-F5344CB8AC3E}">
        <p14:creationId xmlns:p14="http://schemas.microsoft.com/office/powerpoint/2010/main" val="155521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en-US" dirty="0"/>
              <a:t>Aims and Content of the Course</a:t>
            </a:r>
            <a:br>
              <a:rPr lang="en-US" dirty="0"/>
            </a:br>
            <a:endParaRPr lang="cs-CZ" dirty="0"/>
          </a:p>
        </p:txBody>
      </p:sp>
      <p:sp>
        <p:nvSpPr>
          <p:cNvPr id="5" name="Zástupný symbol pro obsah 4"/>
          <p:cNvSpPr>
            <a:spLocks noGrp="1"/>
          </p:cNvSpPr>
          <p:nvPr>
            <p:ph idx="1"/>
          </p:nvPr>
        </p:nvSpPr>
        <p:spPr>
          <a:xfrm>
            <a:off x="720000" y="1721924"/>
            <a:ext cx="10753200" cy="3414152"/>
          </a:xfrm>
        </p:spPr>
        <p:txBody>
          <a:bodyPr/>
          <a:lstStyle/>
          <a:p>
            <a:r>
              <a:rPr lang="en-US" sz="2000" dirty="0"/>
              <a:t>Students who complete this course successfully will be able to:</a:t>
            </a:r>
            <a:endParaRPr lang="en-US" dirty="0"/>
          </a:p>
          <a:p>
            <a:pPr lvl="1">
              <a:lnSpc>
                <a:spcPct val="150000"/>
              </a:lnSpc>
            </a:pPr>
            <a:r>
              <a:rPr lang="en-US" sz="1800" b="1" dirty="0"/>
              <a:t>Understand reasons for adaptations </a:t>
            </a:r>
            <a:r>
              <a:rPr lang="en-US" sz="1800" dirty="0"/>
              <a:t>of many marketing approaches in the international environment</a:t>
            </a:r>
          </a:p>
          <a:p>
            <a:pPr lvl="1">
              <a:lnSpc>
                <a:spcPct val="150000"/>
              </a:lnSpc>
            </a:pPr>
            <a:r>
              <a:rPr lang="en-US" sz="1800" b="1" dirty="0"/>
              <a:t>Use special techniques or methods </a:t>
            </a:r>
            <a:r>
              <a:rPr lang="en-US" sz="1800" dirty="0"/>
              <a:t>of international and global marketing</a:t>
            </a:r>
          </a:p>
          <a:p>
            <a:pPr lvl="1">
              <a:lnSpc>
                <a:spcPct val="150000"/>
              </a:lnSpc>
            </a:pPr>
            <a:r>
              <a:rPr lang="en-US" sz="1800" b="1" dirty="0"/>
              <a:t>Analyze, select and evaluate various frameworks </a:t>
            </a:r>
            <a:r>
              <a:rPr lang="en-US" sz="1800" dirty="0"/>
              <a:t>for firms approaching international markets having in mind the impact of cultural differences on marketing decisions</a:t>
            </a:r>
          </a:p>
          <a:p>
            <a:pPr lvl="1">
              <a:lnSpc>
                <a:spcPct val="150000"/>
              </a:lnSpc>
            </a:pPr>
            <a:r>
              <a:rPr lang="en-US" sz="1800" b="1" dirty="0"/>
              <a:t>Be analytical and critical </a:t>
            </a:r>
            <a:r>
              <a:rPr lang="en-US" sz="1800" dirty="0"/>
              <a:t>when it comes to analyzing and interpreting global marketing issues</a:t>
            </a:r>
          </a:p>
          <a:p>
            <a:pPr lvl="1">
              <a:lnSpc>
                <a:spcPct val="150000"/>
              </a:lnSpc>
            </a:pPr>
            <a:r>
              <a:rPr lang="en-US" sz="1800" b="1" dirty="0"/>
              <a:t>Understand the culture and cultural </a:t>
            </a:r>
            <a:r>
              <a:rPr lang="en-US" sz="1800" dirty="0"/>
              <a:t>differences in business etc.</a:t>
            </a:r>
            <a:endParaRPr lang="cs-CZ" sz="1800" dirty="0"/>
          </a:p>
        </p:txBody>
      </p:sp>
      <p:sp>
        <p:nvSpPr>
          <p:cNvPr id="7" name="Zástupný symbol pro zápatí 1"/>
          <p:cNvSpPr>
            <a:spLocks noGrp="1"/>
          </p:cNvSpPr>
          <p:nvPr>
            <p:ph type="ftr" sz="quarter" idx="10"/>
          </p:nvPr>
        </p:nvSpPr>
        <p:spPr>
          <a:xfrm>
            <a:off x="720000" y="6228000"/>
            <a:ext cx="7920000" cy="252000"/>
          </a:xfrm>
        </p:spPr>
        <p:txBody>
          <a:bodyPr/>
          <a:lstStyle/>
          <a:p>
            <a:r>
              <a:rPr lang="en-US" dirty="0"/>
              <a:t>Aims and Content of the Course</a:t>
            </a:r>
            <a:r>
              <a:rPr lang="en-GB" noProof="0" dirty="0"/>
              <a:t> – </a:t>
            </a:r>
            <a:r>
              <a:rPr lang="sr-Latn-RS" noProof="0" dirty="0"/>
              <a:t>21.09.2021</a:t>
            </a:r>
            <a:endParaRPr lang="en-GB" noProof="0" dirty="0"/>
          </a:p>
        </p:txBody>
      </p:sp>
    </p:spTree>
    <p:extLst>
      <p:ext uri="{BB962C8B-B14F-4D97-AF65-F5344CB8AC3E}">
        <p14:creationId xmlns:p14="http://schemas.microsoft.com/office/powerpoint/2010/main" val="175945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en-US" dirty="0"/>
              <a:t>Aims and Content of the Course</a:t>
            </a:r>
            <a:br>
              <a:rPr lang="en-US" dirty="0"/>
            </a:br>
            <a:endParaRPr lang="cs-CZ" dirty="0"/>
          </a:p>
        </p:txBody>
      </p:sp>
      <p:sp>
        <p:nvSpPr>
          <p:cNvPr id="5" name="Zástupný symbol pro obsah 4"/>
          <p:cNvSpPr>
            <a:spLocks noGrp="1"/>
          </p:cNvSpPr>
          <p:nvPr>
            <p:ph idx="1"/>
          </p:nvPr>
        </p:nvSpPr>
        <p:spPr>
          <a:xfrm>
            <a:off x="720000" y="1286573"/>
            <a:ext cx="10753200" cy="4139998"/>
          </a:xfrm>
        </p:spPr>
        <p:txBody>
          <a:bodyPr/>
          <a:lstStyle/>
          <a:p>
            <a:r>
              <a:rPr lang="en-US" sz="2000" dirty="0"/>
              <a:t>Following topics will be covered throughout the semesters:</a:t>
            </a:r>
          </a:p>
          <a:p>
            <a:pPr lvl="1">
              <a:lnSpc>
                <a:spcPct val="150000"/>
              </a:lnSpc>
            </a:pPr>
            <a:r>
              <a:rPr lang="en-US" sz="1800" dirty="0"/>
              <a:t>The Nature of Global Marketing</a:t>
            </a:r>
          </a:p>
          <a:p>
            <a:pPr lvl="1">
              <a:lnSpc>
                <a:spcPct val="150000"/>
              </a:lnSpc>
            </a:pPr>
            <a:r>
              <a:rPr lang="en-US" sz="1800" b="1" dirty="0"/>
              <a:t>Theories</a:t>
            </a:r>
            <a:r>
              <a:rPr lang="en-US" sz="1800" dirty="0"/>
              <a:t> of International Trade and Marketing</a:t>
            </a:r>
          </a:p>
          <a:p>
            <a:pPr lvl="1">
              <a:lnSpc>
                <a:spcPct val="150000"/>
              </a:lnSpc>
            </a:pPr>
            <a:r>
              <a:rPr lang="en-US" sz="1800" dirty="0"/>
              <a:t>The </a:t>
            </a:r>
            <a:r>
              <a:rPr lang="en-US" sz="1800" b="1" dirty="0"/>
              <a:t>International Environment</a:t>
            </a:r>
          </a:p>
          <a:p>
            <a:pPr lvl="1">
              <a:lnSpc>
                <a:spcPct val="150000"/>
              </a:lnSpc>
            </a:pPr>
            <a:r>
              <a:rPr lang="en-US" sz="1800" b="1" dirty="0"/>
              <a:t>Culture</a:t>
            </a:r>
            <a:r>
              <a:rPr lang="en-US" sz="1800" dirty="0"/>
              <a:t> and International Marketing</a:t>
            </a:r>
          </a:p>
          <a:p>
            <a:pPr lvl="1">
              <a:lnSpc>
                <a:spcPct val="150000"/>
              </a:lnSpc>
            </a:pPr>
            <a:r>
              <a:rPr lang="en-US" sz="1800" dirty="0"/>
              <a:t>International Market </a:t>
            </a:r>
            <a:r>
              <a:rPr lang="en-US" sz="1800" b="1" dirty="0"/>
              <a:t>Selection and Segmentation</a:t>
            </a:r>
          </a:p>
          <a:p>
            <a:pPr lvl="1">
              <a:lnSpc>
                <a:spcPct val="150000"/>
              </a:lnSpc>
            </a:pPr>
            <a:r>
              <a:rPr lang="en-US" sz="1800" dirty="0"/>
              <a:t>International </a:t>
            </a:r>
            <a:r>
              <a:rPr lang="en-US" sz="1800" b="1" dirty="0"/>
              <a:t>Marketing Research</a:t>
            </a:r>
          </a:p>
          <a:p>
            <a:pPr lvl="1">
              <a:lnSpc>
                <a:spcPct val="150000"/>
              </a:lnSpc>
            </a:pPr>
            <a:r>
              <a:rPr lang="en-US" sz="1800" b="1" dirty="0"/>
              <a:t>Market Entry Strategies </a:t>
            </a:r>
            <a:r>
              <a:rPr lang="en-US" sz="1800" dirty="0"/>
              <a:t>and Modes</a:t>
            </a:r>
          </a:p>
          <a:p>
            <a:pPr lvl="1">
              <a:lnSpc>
                <a:spcPct val="150000"/>
              </a:lnSpc>
            </a:pPr>
            <a:r>
              <a:rPr lang="en-US" sz="1800" b="1" dirty="0"/>
              <a:t>Product and Service Strategies</a:t>
            </a:r>
          </a:p>
          <a:p>
            <a:pPr lvl="1">
              <a:lnSpc>
                <a:spcPct val="150000"/>
              </a:lnSpc>
            </a:pPr>
            <a:r>
              <a:rPr lang="en-US" sz="1800" dirty="0"/>
              <a:t>International </a:t>
            </a:r>
            <a:r>
              <a:rPr lang="en-US" sz="1800" b="1" dirty="0"/>
              <a:t>Pricing</a:t>
            </a:r>
          </a:p>
          <a:p>
            <a:pPr lvl="1">
              <a:lnSpc>
                <a:spcPct val="150000"/>
              </a:lnSpc>
            </a:pPr>
            <a:r>
              <a:rPr lang="en-US" sz="1800" dirty="0"/>
              <a:t>International </a:t>
            </a:r>
            <a:r>
              <a:rPr lang="en-US" sz="1800" b="1" dirty="0"/>
              <a:t>Distribution</a:t>
            </a:r>
          </a:p>
          <a:p>
            <a:pPr lvl="1">
              <a:lnSpc>
                <a:spcPct val="150000"/>
              </a:lnSpc>
            </a:pPr>
            <a:r>
              <a:rPr lang="en-US" sz="1800" dirty="0"/>
              <a:t>International Marketing </a:t>
            </a:r>
            <a:r>
              <a:rPr lang="en-US" sz="1800" b="1" dirty="0"/>
              <a:t>Communication</a:t>
            </a:r>
            <a:endParaRPr lang="cs-CZ" sz="1800" b="1"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Aims and Content of the Course</a:t>
            </a:r>
            <a:r>
              <a:rPr lang="en-GB" noProof="0" dirty="0"/>
              <a:t> – </a:t>
            </a:r>
            <a:r>
              <a:rPr lang="sr-Latn-RS" noProof="0" dirty="0"/>
              <a:t>21.09.2021</a:t>
            </a:r>
            <a:endParaRPr lang="en-GB" noProof="0" dirty="0"/>
          </a:p>
        </p:txBody>
      </p:sp>
    </p:spTree>
    <p:extLst>
      <p:ext uri="{BB962C8B-B14F-4D97-AF65-F5344CB8AC3E}">
        <p14:creationId xmlns:p14="http://schemas.microsoft.com/office/powerpoint/2010/main" val="86035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en-US" dirty="0"/>
              <a:t>Tasks and Schedules</a:t>
            </a:r>
            <a:br>
              <a:rPr lang="en-US" dirty="0"/>
            </a:br>
            <a:endParaRPr lang="cs-CZ" dirty="0"/>
          </a:p>
        </p:txBody>
      </p:sp>
      <p:sp>
        <p:nvSpPr>
          <p:cNvPr id="5" name="Zástupný symbol pro obsah 4"/>
          <p:cNvSpPr>
            <a:spLocks noGrp="1"/>
          </p:cNvSpPr>
          <p:nvPr>
            <p:ph idx="1"/>
          </p:nvPr>
        </p:nvSpPr>
        <p:spPr/>
        <p:txBody>
          <a:bodyPr/>
          <a:lstStyle/>
          <a:p>
            <a:r>
              <a:rPr lang="en-US" sz="2000" dirty="0"/>
              <a:t>Each student </a:t>
            </a:r>
            <a:r>
              <a:rPr lang="en-US" sz="2000" b="1" dirty="0"/>
              <a:t>must choose </a:t>
            </a:r>
            <a:r>
              <a:rPr lang="en-US" sz="2000" dirty="0"/>
              <a:t>one of the following:</a:t>
            </a:r>
          </a:p>
          <a:p>
            <a:pPr lvl="1">
              <a:lnSpc>
                <a:spcPct val="150000"/>
              </a:lnSpc>
            </a:pPr>
            <a:r>
              <a:rPr lang="en-US" sz="1800" dirty="0"/>
              <a:t>Seminar work</a:t>
            </a:r>
          </a:p>
          <a:p>
            <a:pPr lvl="1">
              <a:lnSpc>
                <a:spcPct val="150000"/>
              </a:lnSpc>
            </a:pPr>
            <a:r>
              <a:rPr lang="en-US" sz="1800" dirty="0"/>
              <a:t>Presentation of the country from the marketing standpoint</a:t>
            </a:r>
          </a:p>
          <a:p>
            <a:pPr lvl="1">
              <a:lnSpc>
                <a:spcPct val="150000"/>
              </a:lnSpc>
            </a:pPr>
            <a:r>
              <a:rPr lang="en-US" sz="1800" dirty="0"/>
              <a:t>Weekly Case Study (optional)</a:t>
            </a:r>
          </a:p>
          <a:p>
            <a:r>
              <a:rPr lang="en-US" sz="2000" dirty="0"/>
              <a:t>Deadline for registration and enrollment: </a:t>
            </a:r>
            <a:r>
              <a:rPr lang="en-US" sz="2000" b="1" dirty="0"/>
              <a:t>03.10.2020</a:t>
            </a:r>
            <a:r>
              <a:rPr lang="en-US" sz="2000" dirty="0"/>
              <a:t> via IS.</a:t>
            </a:r>
          </a:p>
          <a:p>
            <a:r>
              <a:rPr lang="en-US" sz="2000" dirty="0"/>
              <a:t>Further details available in the </a:t>
            </a:r>
            <a:r>
              <a:rPr lang="en-US" sz="2000" b="1" dirty="0"/>
              <a:t>Interactive Syllabus</a:t>
            </a:r>
          </a:p>
          <a:p>
            <a:endParaRPr lang="cs-CZ" sz="2000" dirty="0"/>
          </a:p>
        </p:txBody>
      </p:sp>
      <p:sp>
        <p:nvSpPr>
          <p:cNvPr id="7" name="Zástupný symbol pro zápatí 1"/>
          <p:cNvSpPr>
            <a:spLocks noGrp="1"/>
          </p:cNvSpPr>
          <p:nvPr>
            <p:ph type="ftr" sz="quarter" idx="10"/>
          </p:nvPr>
        </p:nvSpPr>
        <p:spPr>
          <a:xfrm>
            <a:off x="720000" y="6228000"/>
            <a:ext cx="7920000" cy="252000"/>
          </a:xfrm>
        </p:spPr>
        <p:txBody>
          <a:bodyPr/>
          <a:lstStyle/>
          <a:p>
            <a:r>
              <a:rPr lang="en-US" dirty="0"/>
              <a:t>Tasks and Schedules </a:t>
            </a:r>
            <a:r>
              <a:rPr lang="en-GB" noProof="0" dirty="0"/>
              <a:t>– 21.09.2021</a:t>
            </a:r>
          </a:p>
        </p:txBody>
      </p:sp>
    </p:spTree>
    <p:extLst>
      <p:ext uri="{BB962C8B-B14F-4D97-AF65-F5344CB8AC3E}">
        <p14:creationId xmlns:p14="http://schemas.microsoft.com/office/powerpoint/2010/main" val="6538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en-US" dirty="0"/>
              <a:t>Literature</a:t>
            </a:r>
            <a:br>
              <a:rPr lang="en-US" dirty="0"/>
            </a:br>
            <a:endParaRPr lang="cs-CZ" dirty="0"/>
          </a:p>
        </p:txBody>
      </p:sp>
      <p:sp>
        <p:nvSpPr>
          <p:cNvPr id="5" name="Zástupný symbol pro obsah 4"/>
          <p:cNvSpPr>
            <a:spLocks noGrp="1"/>
          </p:cNvSpPr>
          <p:nvPr>
            <p:ph idx="1"/>
          </p:nvPr>
        </p:nvSpPr>
        <p:spPr/>
        <p:txBody>
          <a:bodyPr/>
          <a:lstStyle/>
          <a:p>
            <a:r>
              <a:rPr lang="en-US" sz="2000" b="1" dirty="0"/>
              <a:t>Mandatory</a:t>
            </a:r>
          </a:p>
          <a:p>
            <a:pPr lvl="1">
              <a:lnSpc>
                <a:spcPct val="150000"/>
              </a:lnSpc>
            </a:pPr>
            <a:r>
              <a:rPr lang="en-US" sz="1800" dirty="0" err="1"/>
              <a:t>Hollensen</a:t>
            </a:r>
            <a:r>
              <a:rPr lang="en-US" sz="1800" dirty="0"/>
              <a:t>, S. (2008). </a:t>
            </a:r>
            <a:r>
              <a:rPr lang="en-US" sz="1800" i="1" dirty="0"/>
              <a:t>Essentials of global marketing</a:t>
            </a:r>
            <a:r>
              <a:rPr lang="en-US" sz="1800" dirty="0"/>
              <a:t>. Pearson Education.</a:t>
            </a:r>
          </a:p>
          <a:p>
            <a:pPr lvl="1">
              <a:lnSpc>
                <a:spcPct val="150000"/>
              </a:lnSpc>
            </a:pPr>
            <a:r>
              <a:rPr lang="en-US" sz="1800" dirty="0" err="1"/>
              <a:t>Hollensen</a:t>
            </a:r>
            <a:r>
              <a:rPr lang="en-US" sz="1800" dirty="0"/>
              <a:t>, S. (2007). </a:t>
            </a:r>
            <a:r>
              <a:rPr lang="en-US" sz="1800" i="1" dirty="0"/>
              <a:t>Global marketing: A decision-oriented approach</a:t>
            </a:r>
            <a:r>
              <a:rPr lang="en-US" sz="1800" dirty="0"/>
              <a:t>. Pearson education.</a:t>
            </a:r>
          </a:p>
          <a:p>
            <a:r>
              <a:rPr lang="en-US" sz="2000" b="1" dirty="0"/>
              <a:t>Recommended</a:t>
            </a:r>
          </a:p>
          <a:p>
            <a:pPr lvl="1">
              <a:lnSpc>
                <a:spcPct val="150000"/>
              </a:lnSpc>
            </a:pPr>
            <a:r>
              <a:rPr lang="en-US" sz="1800" dirty="0" err="1"/>
              <a:t>Usunier</a:t>
            </a:r>
            <a:r>
              <a:rPr lang="en-US" sz="1800" dirty="0"/>
              <a:t>, J. C., Lee, J. A., &amp; Lee, J. (2005). </a:t>
            </a:r>
            <a:r>
              <a:rPr lang="en-US" sz="1800" i="1" dirty="0"/>
              <a:t>Marketing across cultures</a:t>
            </a:r>
            <a:r>
              <a:rPr lang="en-US" sz="1800" dirty="0"/>
              <a:t>. Pearson Education.</a:t>
            </a:r>
          </a:p>
          <a:p>
            <a:pPr lvl="1">
              <a:lnSpc>
                <a:spcPct val="150000"/>
              </a:lnSpc>
            </a:pPr>
            <a:r>
              <a:rPr lang="en-US" sz="1800" dirty="0" err="1"/>
              <a:t>Kotabe</a:t>
            </a:r>
            <a:r>
              <a:rPr lang="en-US" sz="1800" dirty="0"/>
              <a:t>, M. M., &amp; </a:t>
            </a:r>
            <a:r>
              <a:rPr lang="en-US" sz="1800" dirty="0" err="1"/>
              <a:t>Helsen</a:t>
            </a:r>
            <a:r>
              <a:rPr lang="en-US" sz="1800" dirty="0"/>
              <a:t>, K. (2020). </a:t>
            </a:r>
            <a:r>
              <a:rPr lang="en-US" sz="1800" i="1" dirty="0"/>
              <a:t>Global marketing management</a:t>
            </a:r>
            <a:r>
              <a:rPr lang="en-US" sz="1800" dirty="0"/>
              <a:t>. John Wiley &amp; Sons.</a:t>
            </a:r>
            <a:endParaRPr lang="cs-CZ" sz="1800"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Literature </a:t>
            </a:r>
            <a:r>
              <a:rPr lang="en-GB" noProof="0" dirty="0"/>
              <a:t>– 21.09.2021</a:t>
            </a:r>
          </a:p>
        </p:txBody>
      </p:sp>
    </p:spTree>
    <p:extLst>
      <p:ext uri="{BB962C8B-B14F-4D97-AF65-F5344CB8AC3E}">
        <p14:creationId xmlns:p14="http://schemas.microsoft.com/office/powerpoint/2010/main" val="213464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en-US" dirty="0"/>
              <a:t>Exam and Grading System</a:t>
            </a:r>
            <a:endParaRPr lang="cs-CZ" dirty="0"/>
          </a:p>
        </p:txBody>
      </p:sp>
      <p:sp>
        <p:nvSpPr>
          <p:cNvPr id="5" name="Zástupný symbol pro obsah 4"/>
          <p:cNvSpPr>
            <a:spLocks noGrp="1"/>
          </p:cNvSpPr>
          <p:nvPr>
            <p:ph idx="1"/>
          </p:nvPr>
        </p:nvSpPr>
        <p:spPr>
          <a:xfrm>
            <a:off x="720000" y="1305040"/>
            <a:ext cx="10753200" cy="4535998"/>
          </a:xfrm>
        </p:spPr>
        <p:txBody>
          <a:bodyPr/>
          <a:lstStyle/>
          <a:p>
            <a:r>
              <a:rPr lang="en-US" sz="2000" dirty="0"/>
              <a:t>Consists of </a:t>
            </a:r>
            <a:r>
              <a:rPr lang="en-US" sz="2000" b="1" dirty="0"/>
              <a:t>30 questions</a:t>
            </a:r>
          </a:p>
          <a:p>
            <a:r>
              <a:rPr lang="en-US" sz="2000" b="1" dirty="0"/>
              <a:t>Negative points </a:t>
            </a:r>
            <a:r>
              <a:rPr lang="en-US" sz="2000" dirty="0"/>
              <a:t>(-0.25) for incorrect answer</a:t>
            </a:r>
          </a:p>
          <a:p>
            <a:r>
              <a:rPr lang="en-US" sz="2000" b="1" dirty="0"/>
              <a:t>Online</a:t>
            </a:r>
            <a:r>
              <a:rPr lang="en-US" sz="2000" dirty="0"/>
              <a:t> via IS</a:t>
            </a:r>
          </a:p>
          <a:p>
            <a:r>
              <a:rPr lang="en-US" sz="2000" b="1" dirty="0"/>
              <a:t>Minimum: 60%</a:t>
            </a:r>
          </a:p>
          <a:p>
            <a:r>
              <a:rPr lang="en-US" sz="2000" u="sng" dirty="0"/>
              <a:t>Dates will be communicated upfront – </a:t>
            </a:r>
            <a:r>
              <a:rPr lang="en-US" sz="2000" dirty="0"/>
              <a:t>the latest 3</a:t>
            </a:r>
            <a:r>
              <a:rPr lang="en-US" sz="2000" baseline="30000" dirty="0"/>
              <a:t>rd</a:t>
            </a:r>
            <a:r>
              <a:rPr lang="en-US" sz="2000" dirty="0"/>
              <a:t> week of November</a:t>
            </a:r>
          </a:p>
          <a:p>
            <a:r>
              <a:rPr lang="en-US" sz="2000" dirty="0"/>
              <a:t>Grade structure:</a:t>
            </a:r>
          </a:p>
          <a:p>
            <a:pPr lvl="1">
              <a:lnSpc>
                <a:spcPct val="150000"/>
              </a:lnSpc>
            </a:pPr>
            <a:r>
              <a:rPr lang="cs-CZ" sz="1800" dirty="0" err="1"/>
              <a:t>Exam</a:t>
            </a:r>
            <a:r>
              <a:rPr lang="cs-CZ" sz="1800" dirty="0"/>
              <a:t> = </a:t>
            </a:r>
            <a:r>
              <a:rPr lang="cs-CZ" sz="1800" u="sng" dirty="0"/>
              <a:t>30%</a:t>
            </a:r>
            <a:endParaRPr lang="cs-CZ" sz="1800" dirty="0"/>
          </a:p>
          <a:p>
            <a:pPr lvl="1">
              <a:lnSpc>
                <a:spcPct val="150000"/>
              </a:lnSpc>
            </a:pPr>
            <a:r>
              <a:rPr lang="en-US" sz="1800" dirty="0"/>
              <a:t>Presentation = </a:t>
            </a:r>
            <a:r>
              <a:rPr lang="en-US" sz="1800" u="sng" dirty="0"/>
              <a:t>40%</a:t>
            </a:r>
            <a:endParaRPr lang="en-US" sz="1800" dirty="0"/>
          </a:p>
          <a:p>
            <a:pPr lvl="1">
              <a:lnSpc>
                <a:spcPct val="150000"/>
              </a:lnSpc>
            </a:pPr>
            <a:r>
              <a:rPr lang="cs-CZ" sz="1800" dirty="0"/>
              <a:t>Case </a:t>
            </a:r>
            <a:r>
              <a:rPr lang="en-US" sz="1800" dirty="0"/>
              <a:t>S</a:t>
            </a:r>
            <a:r>
              <a:rPr lang="cs-CZ" sz="1800" dirty="0"/>
              <a:t>tudies = </a:t>
            </a:r>
            <a:r>
              <a:rPr lang="cs-CZ" sz="1800" u="sng" dirty="0"/>
              <a:t>1</a:t>
            </a:r>
            <a:r>
              <a:rPr lang="en-US" sz="1800" u="sng" dirty="0"/>
              <a:t>0</a:t>
            </a:r>
            <a:r>
              <a:rPr lang="cs-CZ" sz="1800" u="sng" dirty="0"/>
              <a:t>%</a:t>
            </a:r>
            <a:endParaRPr lang="cs-CZ" sz="1800" dirty="0"/>
          </a:p>
          <a:p>
            <a:pPr lvl="1">
              <a:lnSpc>
                <a:spcPct val="150000"/>
              </a:lnSpc>
            </a:pPr>
            <a:r>
              <a:rPr lang="en-US" sz="1800" dirty="0"/>
              <a:t>A</a:t>
            </a:r>
            <a:r>
              <a:rPr lang="cs-CZ" sz="1800" dirty="0"/>
              <a:t>ttendance = </a:t>
            </a:r>
            <a:r>
              <a:rPr lang="cs-CZ" sz="1800" u="sng" dirty="0"/>
              <a:t>15%</a:t>
            </a:r>
            <a:endParaRPr lang="en-US" sz="1800" u="sng" dirty="0"/>
          </a:p>
          <a:p>
            <a:pPr lvl="1">
              <a:lnSpc>
                <a:spcPct val="150000"/>
              </a:lnSpc>
            </a:pPr>
            <a:r>
              <a:rPr lang="en-US" sz="1800" dirty="0"/>
              <a:t>Extra points for participation in research = </a:t>
            </a:r>
            <a:r>
              <a:rPr lang="en-US" sz="1800" u="sng" dirty="0"/>
              <a:t>5%</a:t>
            </a:r>
            <a:endParaRPr lang="cs-CZ" sz="1800" u="sng" dirty="0"/>
          </a:p>
        </p:txBody>
      </p:sp>
      <p:sp>
        <p:nvSpPr>
          <p:cNvPr id="6" name="Zástupný symbol pro zápatí 1"/>
          <p:cNvSpPr>
            <a:spLocks noGrp="1"/>
          </p:cNvSpPr>
          <p:nvPr>
            <p:ph type="ftr" sz="quarter" idx="10"/>
          </p:nvPr>
        </p:nvSpPr>
        <p:spPr>
          <a:xfrm>
            <a:off x="720000" y="6228000"/>
            <a:ext cx="7920000" cy="252000"/>
          </a:xfrm>
        </p:spPr>
        <p:txBody>
          <a:bodyPr/>
          <a:lstStyle/>
          <a:p>
            <a:r>
              <a:rPr lang="en-US" dirty="0"/>
              <a:t>Exam and Grading System </a:t>
            </a:r>
            <a:r>
              <a:rPr lang="en-GB" noProof="0" dirty="0"/>
              <a:t>– 21.09.2021</a:t>
            </a:r>
          </a:p>
        </p:txBody>
      </p:sp>
    </p:spTree>
    <p:extLst>
      <p:ext uri="{BB962C8B-B14F-4D97-AF65-F5344CB8AC3E}">
        <p14:creationId xmlns:p14="http://schemas.microsoft.com/office/powerpoint/2010/main" val="3268694140"/>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360</TotalTime>
  <Words>1952</Words>
  <Application>Microsoft Office PowerPoint</Application>
  <PresentationFormat>Widescreen</PresentationFormat>
  <Paragraphs>308</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Tahoma</vt:lpstr>
      <vt:lpstr>Wingdings</vt:lpstr>
      <vt:lpstr>Presentation_MU_EN</vt:lpstr>
      <vt:lpstr>International Marketing - Introduction</vt:lpstr>
      <vt:lpstr>Roadmap</vt:lpstr>
      <vt:lpstr>Lecturers</vt:lpstr>
      <vt:lpstr>Lectures’ Structure</vt:lpstr>
      <vt:lpstr>Aims and Content of the Course </vt:lpstr>
      <vt:lpstr>Aims and Content of the Course </vt:lpstr>
      <vt:lpstr>Tasks and Schedules </vt:lpstr>
      <vt:lpstr>Literature </vt:lpstr>
      <vt:lpstr>Exam and Grading System</vt:lpstr>
      <vt:lpstr>Exam and Grading System</vt:lpstr>
      <vt:lpstr>Advices</vt:lpstr>
      <vt:lpstr>PowerPoint Presentation</vt:lpstr>
      <vt:lpstr>PowerPoint Presentation</vt:lpstr>
      <vt:lpstr>Introduction</vt:lpstr>
      <vt:lpstr>PowerPoint Presentation</vt:lpstr>
      <vt:lpstr>Definitions and Synonyms</vt:lpstr>
      <vt:lpstr>Definitions and Synonyms</vt:lpstr>
      <vt:lpstr>PowerPoint Presentation</vt:lpstr>
      <vt:lpstr>Definitions and Synonyms</vt:lpstr>
      <vt:lpstr>Definitions and Synonyms</vt:lpstr>
      <vt:lpstr>Definitions and Synonyms</vt:lpstr>
      <vt:lpstr>Definitions and Synonyms</vt:lpstr>
      <vt:lpstr>Definitions and Synonyms</vt:lpstr>
      <vt:lpstr>Definitions and Synonyms</vt:lpstr>
      <vt:lpstr>PowerPoint Presentation</vt:lpstr>
      <vt:lpstr>Internationalization Philosophies</vt:lpstr>
      <vt:lpstr>Internationalization Philosophies</vt:lpstr>
      <vt:lpstr>Internationalization Philosophies</vt:lpstr>
      <vt:lpstr>Internationalization Philosophies</vt:lpstr>
      <vt:lpstr>Internationalization Philosophies</vt:lpstr>
      <vt:lpstr>Standardization vs. Adaptation</vt:lpstr>
      <vt:lpstr>Internationalization Motives</vt:lpstr>
      <vt:lpstr>Export Initiation</vt:lpstr>
      <vt:lpstr>Internationalization Barriers</vt:lpstr>
      <vt:lpstr>Value Chain in International Marketing</vt:lpstr>
      <vt:lpstr>Home-readings for Next Week</vt:lpstr>
      <vt:lpstr>Pilot Study</vt:lpstr>
      <vt:lpstr>Thank you for you attention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marketing</dc:title>
  <dc:creator>Mladenović Dušan</dc:creator>
  <cp:lastModifiedBy>Dušan Mladenović</cp:lastModifiedBy>
  <cp:revision>23</cp:revision>
  <cp:lastPrinted>1601-01-01T00:00:00Z</cp:lastPrinted>
  <dcterms:created xsi:type="dcterms:W3CDTF">2020-10-02T07:25:08Z</dcterms:created>
  <dcterms:modified xsi:type="dcterms:W3CDTF">2021-09-20T11:58:57Z</dcterms:modified>
</cp:coreProperties>
</file>