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98" r:id="rId1"/>
  </p:sldMasterIdLst>
  <p:notesMasterIdLst>
    <p:notesMasterId r:id="rId57"/>
  </p:notesMasterIdLst>
  <p:handoutMasterIdLst>
    <p:handoutMasterId r:id="rId58"/>
  </p:handoutMasterIdLst>
  <p:sldIdLst>
    <p:sldId id="700" r:id="rId2"/>
    <p:sldId id="795" r:id="rId3"/>
    <p:sldId id="796" r:id="rId4"/>
    <p:sldId id="874" r:id="rId5"/>
    <p:sldId id="814" r:id="rId6"/>
    <p:sldId id="816" r:id="rId7"/>
    <p:sldId id="749" r:id="rId8"/>
    <p:sldId id="865" r:id="rId9"/>
    <p:sldId id="870" r:id="rId10"/>
    <p:sldId id="871" r:id="rId11"/>
    <p:sldId id="872" r:id="rId12"/>
    <p:sldId id="873" r:id="rId13"/>
    <p:sldId id="875" r:id="rId14"/>
    <p:sldId id="866" r:id="rId15"/>
    <p:sldId id="867" r:id="rId16"/>
    <p:sldId id="868" r:id="rId17"/>
    <p:sldId id="829" r:id="rId18"/>
    <p:sldId id="826" r:id="rId19"/>
    <p:sldId id="831" r:id="rId20"/>
    <p:sldId id="834" r:id="rId21"/>
    <p:sldId id="838" r:id="rId22"/>
    <p:sldId id="854" r:id="rId23"/>
    <p:sldId id="856" r:id="rId24"/>
    <p:sldId id="827" r:id="rId25"/>
    <p:sldId id="828" r:id="rId26"/>
    <p:sldId id="864" r:id="rId27"/>
    <p:sldId id="857" r:id="rId28"/>
    <p:sldId id="858" r:id="rId29"/>
    <p:sldId id="818" r:id="rId30"/>
    <p:sldId id="855" r:id="rId31"/>
    <p:sldId id="276" r:id="rId32"/>
    <p:sldId id="277" r:id="rId33"/>
    <p:sldId id="278" r:id="rId34"/>
    <p:sldId id="279" r:id="rId35"/>
    <p:sldId id="280" r:id="rId36"/>
    <p:sldId id="281" r:id="rId37"/>
    <p:sldId id="282" r:id="rId38"/>
    <p:sldId id="283" r:id="rId39"/>
    <p:sldId id="304" r:id="rId40"/>
    <p:sldId id="284" r:id="rId41"/>
    <p:sldId id="285" r:id="rId42"/>
    <p:sldId id="302" r:id="rId43"/>
    <p:sldId id="303" r:id="rId44"/>
    <p:sldId id="852" r:id="rId45"/>
    <p:sldId id="843" r:id="rId46"/>
    <p:sldId id="844" r:id="rId47"/>
    <p:sldId id="859" r:id="rId48"/>
    <p:sldId id="846" r:id="rId49"/>
    <p:sldId id="860" r:id="rId50"/>
    <p:sldId id="847" r:id="rId51"/>
    <p:sldId id="861" r:id="rId52"/>
    <p:sldId id="862" r:id="rId53"/>
    <p:sldId id="863" r:id="rId54"/>
    <p:sldId id="853" r:id="rId55"/>
    <p:sldId id="869" r:id="rId56"/>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FFFFCC"/>
    <a:srgbClr val="FFCCFF"/>
    <a:srgbClr val="9900FF"/>
    <a:srgbClr val="CC0000"/>
    <a:srgbClr val="336699"/>
    <a:srgbClr val="00808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493" autoAdjust="0"/>
    <p:restoredTop sz="85209" autoAdjust="0"/>
  </p:normalViewPr>
  <p:slideViewPr>
    <p:cSldViewPr>
      <p:cViewPr varScale="1">
        <p:scale>
          <a:sx n="57" d="100"/>
          <a:sy n="57" d="100"/>
        </p:scale>
        <p:origin x="968"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2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E6DE69-45E6-4083-8BC8-C5926BB5EE1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cs-CZ"/>
        </a:p>
      </dgm:t>
    </dgm:pt>
    <dgm:pt modelId="{870C3AE8-612A-4C91-97C2-D91B6E146998}">
      <dgm:prSet phldrT="[Text]" custT="1"/>
      <dgm:spPr/>
      <dgm:t>
        <a:bodyPr/>
        <a:lstStyle/>
        <a:p>
          <a:r>
            <a:rPr lang="cs-CZ" sz="900" b="0" dirty="0">
              <a:solidFill>
                <a:schemeClr val="tx1"/>
              </a:solidFill>
            </a:rPr>
            <a:t>Identifikace problému a plánování</a:t>
          </a:r>
        </a:p>
      </dgm:t>
    </dgm:pt>
    <dgm:pt modelId="{B28FB6AF-0C35-44ED-836C-6F3C6F3DD88B}" type="parTrans" cxnId="{C9C2525A-EB84-4BB4-B7BE-AA013534A5CD}">
      <dgm:prSet/>
      <dgm:spPr/>
      <dgm:t>
        <a:bodyPr/>
        <a:lstStyle/>
        <a:p>
          <a:endParaRPr lang="cs-CZ" sz="900" b="0">
            <a:solidFill>
              <a:schemeClr val="tx1"/>
            </a:solidFill>
          </a:endParaRPr>
        </a:p>
      </dgm:t>
    </dgm:pt>
    <dgm:pt modelId="{0CAC0D82-E046-45F8-A915-9B6F47DEDF9B}" type="sibTrans" cxnId="{C9C2525A-EB84-4BB4-B7BE-AA013534A5CD}">
      <dgm:prSet custT="1"/>
      <dgm:spPr/>
      <dgm:t>
        <a:bodyPr/>
        <a:lstStyle/>
        <a:p>
          <a:endParaRPr lang="cs-CZ" sz="900" b="0">
            <a:solidFill>
              <a:schemeClr val="tx1"/>
            </a:solidFill>
          </a:endParaRPr>
        </a:p>
      </dgm:t>
    </dgm:pt>
    <dgm:pt modelId="{B46E1BFF-9D0E-49C1-B9FA-B305A10DC910}">
      <dgm:prSet phldrT="[Text]" custT="1"/>
      <dgm:spPr/>
      <dgm:t>
        <a:bodyPr/>
        <a:lstStyle/>
        <a:p>
          <a:r>
            <a:rPr lang="cs-CZ" sz="900" b="0" dirty="0">
              <a:solidFill>
                <a:schemeClr val="tx1"/>
              </a:solidFill>
            </a:rPr>
            <a:t>Příprava veřejné zakázky</a:t>
          </a:r>
        </a:p>
      </dgm:t>
    </dgm:pt>
    <dgm:pt modelId="{90272982-A39E-4712-B0CF-565C96B25162}" type="parTrans" cxnId="{22AE1FA5-D91B-447F-946E-ECB916DB5888}">
      <dgm:prSet/>
      <dgm:spPr/>
      <dgm:t>
        <a:bodyPr/>
        <a:lstStyle/>
        <a:p>
          <a:endParaRPr lang="cs-CZ" sz="900" b="0">
            <a:solidFill>
              <a:schemeClr val="tx1"/>
            </a:solidFill>
          </a:endParaRPr>
        </a:p>
      </dgm:t>
    </dgm:pt>
    <dgm:pt modelId="{8AB6298F-2E68-4FFB-94AE-D4E178F62308}" type="sibTrans" cxnId="{22AE1FA5-D91B-447F-946E-ECB916DB5888}">
      <dgm:prSet custT="1"/>
      <dgm:spPr/>
      <dgm:t>
        <a:bodyPr/>
        <a:lstStyle/>
        <a:p>
          <a:endParaRPr lang="cs-CZ" sz="900" b="0">
            <a:solidFill>
              <a:schemeClr val="tx1"/>
            </a:solidFill>
          </a:endParaRPr>
        </a:p>
      </dgm:t>
    </dgm:pt>
    <dgm:pt modelId="{BA01CEF4-71BB-4658-822F-71FEDF2B942F}">
      <dgm:prSet phldrT="[Text]" custT="1"/>
      <dgm:spPr/>
      <dgm:t>
        <a:bodyPr/>
        <a:lstStyle/>
        <a:p>
          <a:r>
            <a:rPr lang="cs-CZ" sz="900" b="0" dirty="0">
              <a:solidFill>
                <a:schemeClr val="tx1"/>
              </a:solidFill>
            </a:rPr>
            <a:t>Zadání a vyhodnocení VZ</a:t>
          </a:r>
        </a:p>
      </dgm:t>
    </dgm:pt>
    <dgm:pt modelId="{343F8D10-4388-4EE3-8870-FF74EC1FAAEA}" type="parTrans" cxnId="{8B938CFB-8C3E-4DD3-894B-DCF311DC330F}">
      <dgm:prSet/>
      <dgm:spPr/>
      <dgm:t>
        <a:bodyPr/>
        <a:lstStyle/>
        <a:p>
          <a:endParaRPr lang="cs-CZ" sz="900" b="0">
            <a:solidFill>
              <a:schemeClr val="tx1"/>
            </a:solidFill>
          </a:endParaRPr>
        </a:p>
      </dgm:t>
    </dgm:pt>
    <dgm:pt modelId="{2438476E-FEA0-4664-89DF-71354F0CBDDE}" type="sibTrans" cxnId="{8B938CFB-8C3E-4DD3-894B-DCF311DC330F}">
      <dgm:prSet custT="1"/>
      <dgm:spPr/>
      <dgm:t>
        <a:bodyPr/>
        <a:lstStyle/>
        <a:p>
          <a:endParaRPr lang="cs-CZ" sz="900" b="0">
            <a:solidFill>
              <a:schemeClr val="tx1"/>
            </a:solidFill>
          </a:endParaRPr>
        </a:p>
      </dgm:t>
    </dgm:pt>
    <dgm:pt modelId="{F603D8EA-BCD4-4DC6-96CC-E76107C9A90F}">
      <dgm:prSet phldrT="[Text]" custT="1"/>
      <dgm:spPr/>
      <dgm:t>
        <a:bodyPr/>
        <a:lstStyle/>
        <a:p>
          <a:r>
            <a:rPr lang="cs-CZ" sz="900" b="0" dirty="0">
              <a:solidFill>
                <a:schemeClr val="tx1"/>
              </a:solidFill>
            </a:rPr>
            <a:t>Realizace VZ</a:t>
          </a:r>
        </a:p>
      </dgm:t>
    </dgm:pt>
    <dgm:pt modelId="{74C43EBD-A8EF-4442-A435-F49E51F6EAAE}" type="parTrans" cxnId="{78F6005B-F97E-4CC1-B8F1-10C77CC0F642}">
      <dgm:prSet/>
      <dgm:spPr/>
      <dgm:t>
        <a:bodyPr/>
        <a:lstStyle/>
        <a:p>
          <a:endParaRPr lang="cs-CZ" sz="900" b="0">
            <a:solidFill>
              <a:schemeClr val="tx1"/>
            </a:solidFill>
          </a:endParaRPr>
        </a:p>
      </dgm:t>
    </dgm:pt>
    <dgm:pt modelId="{C15791B2-360A-40E0-9E74-56217D72D5D0}" type="sibTrans" cxnId="{78F6005B-F97E-4CC1-B8F1-10C77CC0F642}">
      <dgm:prSet custT="1"/>
      <dgm:spPr/>
      <dgm:t>
        <a:bodyPr/>
        <a:lstStyle/>
        <a:p>
          <a:endParaRPr lang="cs-CZ" sz="900" b="0">
            <a:solidFill>
              <a:schemeClr val="tx1"/>
            </a:solidFill>
          </a:endParaRPr>
        </a:p>
      </dgm:t>
    </dgm:pt>
    <dgm:pt modelId="{E79FD2E1-9132-4C63-A07F-403C085A5A98}">
      <dgm:prSet phldrT="[Text]" custT="1"/>
      <dgm:spPr/>
      <dgm:t>
        <a:bodyPr/>
        <a:lstStyle/>
        <a:p>
          <a:r>
            <a:rPr lang="cs-CZ" sz="900" b="0" dirty="0">
              <a:solidFill>
                <a:schemeClr val="tx1"/>
              </a:solidFill>
            </a:rPr>
            <a:t>Vyhodnocení výsledků</a:t>
          </a:r>
        </a:p>
      </dgm:t>
    </dgm:pt>
    <dgm:pt modelId="{B71B8C0D-47E9-459A-83F1-42FEAFD5D737}" type="parTrans" cxnId="{7761F3B6-5436-43EC-AE3C-91348C760322}">
      <dgm:prSet/>
      <dgm:spPr/>
      <dgm:t>
        <a:bodyPr/>
        <a:lstStyle/>
        <a:p>
          <a:endParaRPr lang="cs-CZ" sz="900" b="0">
            <a:solidFill>
              <a:schemeClr val="tx1"/>
            </a:solidFill>
          </a:endParaRPr>
        </a:p>
      </dgm:t>
    </dgm:pt>
    <dgm:pt modelId="{0E7589F2-8B81-480F-BF45-BC54563C52E8}" type="sibTrans" cxnId="{7761F3B6-5436-43EC-AE3C-91348C760322}">
      <dgm:prSet custT="1"/>
      <dgm:spPr/>
      <dgm:t>
        <a:bodyPr/>
        <a:lstStyle/>
        <a:p>
          <a:endParaRPr lang="cs-CZ" sz="900" b="0">
            <a:solidFill>
              <a:schemeClr val="tx1"/>
            </a:solidFill>
          </a:endParaRPr>
        </a:p>
      </dgm:t>
    </dgm:pt>
    <dgm:pt modelId="{9D01A425-6FA5-4AF7-8645-F80DDE9A5C5D}">
      <dgm:prSet phldrT="[Text]" custT="1"/>
      <dgm:spPr/>
      <dgm:t>
        <a:bodyPr/>
        <a:lstStyle/>
        <a:p>
          <a:r>
            <a:rPr lang="cs-CZ" sz="900" b="0" dirty="0">
              <a:solidFill>
                <a:schemeClr val="tx1"/>
              </a:solidFill>
            </a:rPr>
            <a:t>Rozhodnutí o intervenci</a:t>
          </a:r>
        </a:p>
      </dgm:t>
    </dgm:pt>
    <dgm:pt modelId="{6DB8AB60-4F1E-42DE-873E-F8AFAD1125D8}" type="parTrans" cxnId="{F18D03CE-83AD-4096-9E39-1C852667CA93}">
      <dgm:prSet/>
      <dgm:spPr/>
      <dgm:t>
        <a:bodyPr/>
        <a:lstStyle/>
        <a:p>
          <a:endParaRPr lang="cs-CZ" sz="900" b="0">
            <a:solidFill>
              <a:schemeClr val="tx1"/>
            </a:solidFill>
          </a:endParaRPr>
        </a:p>
      </dgm:t>
    </dgm:pt>
    <dgm:pt modelId="{969B5DD5-AFF4-4CC6-B93D-4C07E65C677A}" type="sibTrans" cxnId="{F18D03CE-83AD-4096-9E39-1C852667CA93}">
      <dgm:prSet custT="1"/>
      <dgm:spPr/>
      <dgm:t>
        <a:bodyPr/>
        <a:lstStyle/>
        <a:p>
          <a:endParaRPr lang="cs-CZ" sz="900" b="0">
            <a:solidFill>
              <a:schemeClr val="tx1"/>
            </a:solidFill>
          </a:endParaRPr>
        </a:p>
      </dgm:t>
    </dgm:pt>
    <dgm:pt modelId="{F1E6E1DD-AF27-44B0-9391-5FAFE2E5713A}">
      <dgm:prSet phldrT="[Text]" custT="1"/>
      <dgm:spPr/>
      <dgm:t>
        <a:bodyPr/>
        <a:lstStyle/>
        <a:p>
          <a:r>
            <a:rPr lang="cs-CZ" sz="900" b="0" dirty="0">
              <a:solidFill>
                <a:schemeClr val="tx1"/>
              </a:solidFill>
            </a:rPr>
            <a:t>Monitorování výstupů</a:t>
          </a:r>
        </a:p>
      </dgm:t>
    </dgm:pt>
    <dgm:pt modelId="{D561CD79-23FC-4779-96E8-DB1882ABC8FA}" type="parTrans" cxnId="{AFF39F62-3C5B-42E0-BE06-8AF86A6618AD}">
      <dgm:prSet/>
      <dgm:spPr/>
      <dgm:t>
        <a:bodyPr/>
        <a:lstStyle/>
        <a:p>
          <a:endParaRPr lang="cs-CZ" sz="900" b="0">
            <a:solidFill>
              <a:schemeClr val="tx1"/>
            </a:solidFill>
          </a:endParaRPr>
        </a:p>
      </dgm:t>
    </dgm:pt>
    <dgm:pt modelId="{CE826260-22E2-4AD7-BACF-FCFA46669D87}" type="sibTrans" cxnId="{AFF39F62-3C5B-42E0-BE06-8AF86A6618AD}">
      <dgm:prSet custT="1"/>
      <dgm:spPr/>
      <dgm:t>
        <a:bodyPr/>
        <a:lstStyle/>
        <a:p>
          <a:endParaRPr lang="cs-CZ" sz="900" b="0">
            <a:solidFill>
              <a:schemeClr val="tx1"/>
            </a:solidFill>
          </a:endParaRPr>
        </a:p>
      </dgm:t>
    </dgm:pt>
    <dgm:pt modelId="{96B50D71-0C27-405A-8A52-8BF5AAA7CF67}" type="pres">
      <dgm:prSet presAssocID="{98E6DE69-45E6-4083-8BC8-C5926BB5EE11}" presName="cycle" presStyleCnt="0">
        <dgm:presLayoutVars>
          <dgm:dir/>
          <dgm:resizeHandles val="exact"/>
        </dgm:presLayoutVars>
      </dgm:prSet>
      <dgm:spPr/>
    </dgm:pt>
    <dgm:pt modelId="{3345D26B-9CC1-4BD7-824E-CFF81403765B}" type="pres">
      <dgm:prSet presAssocID="{870C3AE8-612A-4C91-97C2-D91B6E146998}" presName="node" presStyleLbl="node1" presStyleIdx="0" presStyleCnt="7">
        <dgm:presLayoutVars>
          <dgm:bulletEnabled val="1"/>
        </dgm:presLayoutVars>
      </dgm:prSet>
      <dgm:spPr/>
    </dgm:pt>
    <dgm:pt modelId="{C1C62892-EF91-4A2F-97A9-DB5B40591827}" type="pres">
      <dgm:prSet presAssocID="{0CAC0D82-E046-45F8-A915-9B6F47DEDF9B}" presName="sibTrans" presStyleLbl="sibTrans2D1" presStyleIdx="0" presStyleCnt="7"/>
      <dgm:spPr/>
    </dgm:pt>
    <dgm:pt modelId="{16A40DBD-DA8F-4B89-8B48-16A1F0FA8EF3}" type="pres">
      <dgm:prSet presAssocID="{0CAC0D82-E046-45F8-A915-9B6F47DEDF9B}" presName="connectorText" presStyleLbl="sibTrans2D1" presStyleIdx="0" presStyleCnt="7"/>
      <dgm:spPr/>
    </dgm:pt>
    <dgm:pt modelId="{C29EEC15-18C7-48E7-92B7-DFC3E343FE18}" type="pres">
      <dgm:prSet presAssocID="{9D01A425-6FA5-4AF7-8645-F80DDE9A5C5D}" presName="node" presStyleLbl="node1" presStyleIdx="1" presStyleCnt="7">
        <dgm:presLayoutVars>
          <dgm:bulletEnabled val="1"/>
        </dgm:presLayoutVars>
      </dgm:prSet>
      <dgm:spPr/>
    </dgm:pt>
    <dgm:pt modelId="{9914646C-6C70-4EBB-91D0-217C4C95E513}" type="pres">
      <dgm:prSet presAssocID="{969B5DD5-AFF4-4CC6-B93D-4C07E65C677A}" presName="sibTrans" presStyleLbl="sibTrans2D1" presStyleIdx="1" presStyleCnt="7"/>
      <dgm:spPr/>
    </dgm:pt>
    <dgm:pt modelId="{F0C06562-EC89-4955-883C-43DDA1272A59}" type="pres">
      <dgm:prSet presAssocID="{969B5DD5-AFF4-4CC6-B93D-4C07E65C677A}" presName="connectorText" presStyleLbl="sibTrans2D1" presStyleIdx="1" presStyleCnt="7"/>
      <dgm:spPr/>
    </dgm:pt>
    <dgm:pt modelId="{B852E01D-535A-4DE0-95CE-A725D2B1867F}" type="pres">
      <dgm:prSet presAssocID="{B46E1BFF-9D0E-49C1-B9FA-B305A10DC910}" presName="node" presStyleLbl="node1" presStyleIdx="2" presStyleCnt="7">
        <dgm:presLayoutVars>
          <dgm:bulletEnabled val="1"/>
        </dgm:presLayoutVars>
      </dgm:prSet>
      <dgm:spPr/>
    </dgm:pt>
    <dgm:pt modelId="{20A0CB1C-DA59-49AD-9D56-2F8AA7ACB9A2}" type="pres">
      <dgm:prSet presAssocID="{8AB6298F-2E68-4FFB-94AE-D4E178F62308}" presName="sibTrans" presStyleLbl="sibTrans2D1" presStyleIdx="2" presStyleCnt="7"/>
      <dgm:spPr/>
    </dgm:pt>
    <dgm:pt modelId="{03E4E24F-232B-4B2E-A1B5-246A4D841CF7}" type="pres">
      <dgm:prSet presAssocID="{8AB6298F-2E68-4FFB-94AE-D4E178F62308}" presName="connectorText" presStyleLbl="sibTrans2D1" presStyleIdx="2" presStyleCnt="7"/>
      <dgm:spPr/>
    </dgm:pt>
    <dgm:pt modelId="{C93B8E09-2097-4828-AC4E-25CA2BF65B1A}" type="pres">
      <dgm:prSet presAssocID="{BA01CEF4-71BB-4658-822F-71FEDF2B942F}" presName="node" presStyleLbl="node1" presStyleIdx="3" presStyleCnt="7">
        <dgm:presLayoutVars>
          <dgm:bulletEnabled val="1"/>
        </dgm:presLayoutVars>
      </dgm:prSet>
      <dgm:spPr/>
    </dgm:pt>
    <dgm:pt modelId="{E2C5273A-8DB7-439C-8963-B5FA50B7C0AE}" type="pres">
      <dgm:prSet presAssocID="{2438476E-FEA0-4664-89DF-71354F0CBDDE}" presName="sibTrans" presStyleLbl="sibTrans2D1" presStyleIdx="3" presStyleCnt="7"/>
      <dgm:spPr/>
    </dgm:pt>
    <dgm:pt modelId="{0FB9D3B5-051B-44C7-A41E-1EEC54616042}" type="pres">
      <dgm:prSet presAssocID="{2438476E-FEA0-4664-89DF-71354F0CBDDE}" presName="connectorText" presStyleLbl="sibTrans2D1" presStyleIdx="3" presStyleCnt="7"/>
      <dgm:spPr/>
    </dgm:pt>
    <dgm:pt modelId="{9D51A001-0340-452E-9C35-63A00BE04AFF}" type="pres">
      <dgm:prSet presAssocID="{F603D8EA-BCD4-4DC6-96CC-E76107C9A90F}" presName="node" presStyleLbl="node1" presStyleIdx="4" presStyleCnt="7">
        <dgm:presLayoutVars>
          <dgm:bulletEnabled val="1"/>
        </dgm:presLayoutVars>
      </dgm:prSet>
      <dgm:spPr/>
    </dgm:pt>
    <dgm:pt modelId="{038AECA0-8520-4262-8313-79F1F1060DB6}" type="pres">
      <dgm:prSet presAssocID="{C15791B2-360A-40E0-9E74-56217D72D5D0}" presName="sibTrans" presStyleLbl="sibTrans2D1" presStyleIdx="4" presStyleCnt="7"/>
      <dgm:spPr/>
    </dgm:pt>
    <dgm:pt modelId="{7B4D7661-79A3-423F-8191-D53C36C7DAE2}" type="pres">
      <dgm:prSet presAssocID="{C15791B2-360A-40E0-9E74-56217D72D5D0}" presName="connectorText" presStyleLbl="sibTrans2D1" presStyleIdx="4" presStyleCnt="7"/>
      <dgm:spPr/>
    </dgm:pt>
    <dgm:pt modelId="{AD4B6D9B-D256-4B89-9721-0BDE3E98B9B3}" type="pres">
      <dgm:prSet presAssocID="{F1E6E1DD-AF27-44B0-9391-5FAFE2E5713A}" presName="node" presStyleLbl="node1" presStyleIdx="5" presStyleCnt="7">
        <dgm:presLayoutVars>
          <dgm:bulletEnabled val="1"/>
        </dgm:presLayoutVars>
      </dgm:prSet>
      <dgm:spPr/>
    </dgm:pt>
    <dgm:pt modelId="{F8F1804B-12A9-47B2-876A-294D2D2B698C}" type="pres">
      <dgm:prSet presAssocID="{CE826260-22E2-4AD7-BACF-FCFA46669D87}" presName="sibTrans" presStyleLbl="sibTrans2D1" presStyleIdx="5" presStyleCnt="7"/>
      <dgm:spPr/>
    </dgm:pt>
    <dgm:pt modelId="{4A06B975-D9D9-4453-AE3D-C18C46BC0096}" type="pres">
      <dgm:prSet presAssocID="{CE826260-22E2-4AD7-BACF-FCFA46669D87}" presName="connectorText" presStyleLbl="sibTrans2D1" presStyleIdx="5" presStyleCnt="7"/>
      <dgm:spPr/>
    </dgm:pt>
    <dgm:pt modelId="{C87E5825-1134-4CEE-9C52-856A00F30304}" type="pres">
      <dgm:prSet presAssocID="{E79FD2E1-9132-4C63-A07F-403C085A5A98}" presName="node" presStyleLbl="node1" presStyleIdx="6" presStyleCnt="7">
        <dgm:presLayoutVars>
          <dgm:bulletEnabled val="1"/>
        </dgm:presLayoutVars>
      </dgm:prSet>
      <dgm:spPr/>
    </dgm:pt>
    <dgm:pt modelId="{2E06B68D-EB2C-4974-82D1-F8D1347A31B4}" type="pres">
      <dgm:prSet presAssocID="{0E7589F2-8B81-480F-BF45-BC54563C52E8}" presName="sibTrans" presStyleLbl="sibTrans2D1" presStyleIdx="6" presStyleCnt="7"/>
      <dgm:spPr/>
    </dgm:pt>
    <dgm:pt modelId="{8396F3C1-CEBC-462F-90DD-1C0177261AC7}" type="pres">
      <dgm:prSet presAssocID="{0E7589F2-8B81-480F-BF45-BC54563C52E8}" presName="connectorText" presStyleLbl="sibTrans2D1" presStyleIdx="6" presStyleCnt="7"/>
      <dgm:spPr/>
    </dgm:pt>
  </dgm:ptLst>
  <dgm:cxnLst>
    <dgm:cxn modelId="{AE43E201-B9EF-4155-A102-8D19D54F8864}" type="presOf" srcId="{C15791B2-360A-40E0-9E74-56217D72D5D0}" destId="{038AECA0-8520-4262-8313-79F1F1060DB6}" srcOrd="0" destOrd="0" presId="urn:microsoft.com/office/officeart/2005/8/layout/cycle2"/>
    <dgm:cxn modelId="{B97B740C-91B1-4FD6-91D7-62D5B21E80F0}" type="presOf" srcId="{CE826260-22E2-4AD7-BACF-FCFA46669D87}" destId="{F8F1804B-12A9-47B2-876A-294D2D2B698C}" srcOrd="0" destOrd="0" presId="urn:microsoft.com/office/officeart/2005/8/layout/cycle2"/>
    <dgm:cxn modelId="{0550390E-9562-403D-82A0-B29B56A6F316}" type="presOf" srcId="{9D01A425-6FA5-4AF7-8645-F80DDE9A5C5D}" destId="{C29EEC15-18C7-48E7-92B7-DFC3E343FE18}" srcOrd="0" destOrd="0" presId="urn:microsoft.com/office/officeart/2005/8/layout/cycle2"/>
    <dgm:cxn modelId="{CEC7B419-5EDE-44FE-87B0-705C91A1DC43}" type="presOf" srcId="{0CAC0D82-E046-45F8-A915-9B6F47DEDF9B}" destId="{C1C62892-EF91-4A2F-97A9-DB5B40591827}" srcOrd="0" destOrd="0" presId="urn:microsoft.com/office/officeart/2005/8/layout/cycle2"/>
    <dgm:cxn modelId="{E9888D1B-FAF2-4157-A79B-9F800FDF3449}" type="presOf" srcId="{0E7589F2-8B81-480F-BF45-BC54563C52E8}" destId="{8396F3C1-CEBC-462F-90DD-1C0177261AC7}" srcOrd="1" destOrd="0" presId="urn:microsoft.com/office/officeart/2005/8/layout/cycle2"/>
    <dgm:cxn modelId="{78F6005B-F97E-4CC1-B8F1-10C77CC0F642}" srcId="{98E6DE69-45E6-4083-8BC8-C5926BB5EE11}" destId="{F603D8EA-BCD4-4DC6-96CC-E76107C9A90F}" srcOrd="4" destOrd="0" parTransId="{74C43EBD-A8EF-4442-A435-F49E51F6EAAE}" sibTransId="{C15791B2-360A-40E0-9E74-56217D72D5D0}"/>
    <dgm:cxn modelId="{73250862-87D9-483D-9807-D344B505961C}" type="presOf" srcId="{0CAC0D82-E046-45F8-A915-9B6F47DEDF9B}" destId="{16A40DBD-DA8F-4B89-8B48-16A1F0FA8EF3}" srcOrd="1" destOrd="0" presId="urn:microsoft.com/office/officeart/2005/8/layout/cycle2"/>
    <dgm:cxn modelId="{AFF39F62-3C5B-42E0-BE06-8AF86A6618AD}" srcId="{98E6DE69-45E6-4083-8BC8-C5926BB5EE11}" destId="{F1E6E1DD-AF27-44B0-9391-5FAFE2E5713A}" srcOrd="5" destOrd="0" parTransId="{D561CD79-23FC-4779-96E8-DB1882ABC8FA}" sibTransId="{CE826260-22E2-4AD7-BACF-FCFA46669D87}"/>
    <dgm:cxn modelId="{54041748-5722-4114-9B5C-ED41AD75E77D}" type="presOf" srcId="{F1E6E1DD-AF27-44B0-9391-5FAFE2E5713A}" destId="{AD4B6D9B-D256-4B89-9721-0BDE3E98B9B3}" srcOrd="0" destOrd="0" presId="urn:microsoft.com/office/officeart/2005/8/layout/cycle2"/>
    <dgm:cxn modelId="{C8C14949-993E-4FE8-8103-04F7A595039A}" type="presOf" srcId="{F603D8EA-BCD4-4DC6-96CC-E76107C9A90F}" destId="{9D51A001-0340-452E-9C35-63A00BE04AFF}" srcOrd="0" destOrd="0" presId="urn:microsoft.com/office/officeart/2005/8/layout/cycle2"/>
    <dgm:cxn modelId="{2EBB884D-F34D-4FD1-B589-4A06B5B3C4D8}" type="presOf" srcId="{C15791B2-360A-40E0-9E74-56217D72D5D0}" destId="{7B4D7661-79A3-423F-8191-D53C36C7DAE2}" srcOrd="1" destOrd="0" presId="urn:microsoft.com/office/officeart/2005/8/layout/cycle2"/>
    <dgm:cxn modelId="{B0D4CF51-77BB-4751-AA56-DBD6200429AC}" type="presOf" srcId="{98E6DE69-45E6-4083-8BC8-C5926BB5EE11}" destId="{96B50D71-0C27-405A-8A52-8BF5AAA7CF67}" srcOrd="0" destOrd="0" presId="urn:microsoft.com/office/officeart/2005/8/layout/cycle2"/>
    <dgm:cxn modelId="{C9C2525A-EB84-4BB4-B7BE-AA013534A5CD}" srcId="{98E6DE69-45E6-4083-8BC8-C5926BB5EE11}" destId="{870C3AE8-612A-4C91-97C2-D91B6E146998}" srcOrd="0" destOrd="0" parTransId="{B28FB6AF-0C35-44ED-836C-6F3C6F3DD88B}" sibTransId="{0CAC0D82-E046-45F8-A915-9B6F47DEDF9B}"/>
    <dgm:cxn modelId="{1669937E-6CD4-4CBE-AB77-A137486E11B5}" type="presOf" srcId="{2438476E-FEA0-4664-89DF-71354F0CBDDE}" destId="{0FB9D3B5-051B-44C7-A41E-1EEC54616042}" srcOrd="1" destOrd="0" presId="urn:microsoft.com/office/officeart/2005/8/layout/cycle2"/>
    <dgm:cxn modelId="{2CC4F083-AEE9-42F2-BA6A-BB2F009EECD7}" type="presOf" srcId="{870C3AE8-612A-4C91-97C2-D91B6E146998}" destId="{3345D26B-9CC1-4BD7-824E-CFF81403765B}" srcOrd="0" destOrd="0" presId="urn:microsoft.com/office/officeart/2005/8/layout/cycle2"/>
    <dgm:cxn modelId="{BC3E5F95-4144-4518-8A63-E46EF800BF9E}" type="presOf" srcId="{8AB6298F-2E68-4FFB-94AE-D4E178F62308}" destId="{20A0CB1C-DA59-49AD-9D56-2F8AA7ACB9A2}" srcOrd="0" destOrd="0" presId="urn:microsoft.com/office/officeart/2005/8/layout/cycle2"/>
    <dgm:cxn modelId="{22AE1FA5-D91B-447F-946E-ECB916DB5888}" srcId="{98E6DE69-45E6-4083-8BC8-C5926BB5EE11}" destId="{B46E1BFF-9D0E-49C1-B9FA-B305A10DC910}" srcOrd="2" destOrd="0" parTransId="{90272982-A39E-4712-B0CF-565C96B25162}" sibTransId="{8AB6298F-2E68-4FFB-94AE-D4E178F62308}"/>
    <dgm:cxn modelId="{6A2ADBB4-AC3A-4EE7-9395-479D49B846BA}" type="presOf" srcId="{BA01CEF4-71BB-4658-822F-71FEDF2B942F}" destId="{C93B8E09-2097-4828-AC4E-25CA2BF65B1A}" srcOrd="0" destOrd="0" presId="urn:microsoft.com/office/officeart/2005/8/layout/cycle2"/>
    <dgm:cxn modelId="{7761F3B6-5436-43EC-AE3C-91348C760322}" srcId="{98E6DE69-45E6-4083-8BC8-C5926BB5EE11}" destId="{E79FD2E1-9132-4C63-A07F-403C085A5A98}" srcOrd="6" destOrd="0" parTransId="{B71B8C0D-47E9-459A-83F1-42FEAFD5D737}" sibTransId="{0E7589F2-8B81-480F-BF45-BC54563C52E8}"/>
    <dgm:cxn modelId="{0EE11FC8-80FF-4454-BCDD-849836EB60A4}" type="presOf" srcId="{969B5DD5-AFF4-4CC6-B93D-4C07E65C677A}" destId="{F0C06562-EC89-4955-883C-43DDA1272A59}" srcOrd="1" destOrd="0" presId="urn:microsoft.com/office/officeart/2005/8/layout/cycle2"/>
    <dgm:cxn modelId="{2A74C7CB-1795-433A-9CA4-9680702F0E37}" type="presOf" srcId="{CE826260-22E2-4AD7-BACF-FCFA46669D87}" destId="{4A06B975-D9D9-4453-AE3D-C18C46BC0096}" srcOrd="1" destOrd="0" presId="urn:microsoft.com/office/officeart/2005/8/layout/cycle2"/>
    <dgm:cxn modelId="{F18D03CE-83AD-4096-9E39-1C852667CA93}" srcId="{98E6DE69-45E6-4083-8BC8-C5926BB5EE11}" destId="{9D01A425-6FA5-4AF7-8645-F80DDE9A5C5D}" srcOrd="1" destOrd="0" parTransId="{6DB8AB60-4F1E-42DE-873E-F8AFAD1125D8}" sibTransId="{969B5DD5-AFF4-4CC6-B93D-4C07E65C677A}"/>
    <dgm:cxn modelId="{2CAC73DD-9A4A-4AD3-BFC1-4858880967FA}" type="presOf" srcId="{8AB6298F-2E68-4FFB-94AE-D4E178F62308}" destId="{03E4E24F-232B-4B2E-A1B5-246A4D841CF7}" srcOrd="1" destOrd="0" presId="urn:microsoft.com/office/officeart/2005/8/layout/cycle2"/>
    <dgm:cxn modelId="{1B1725E0-35F8-4605-8D86-B2FAC4D5A06E}" type="presOf" srcId="{969B5DD5-AFF4-4CC6-B93D-4C07E65C677A}" destId="{9914646C-6C70-4EBB-91D0-217C4C95E513}" srcOrd="0" destOrd="0" presId="urn:microsoft.com/office/officeart/2005/8/layout/cycle2"/>
    <dgm:cxn modelId="{473B27E4-8D42-44FE-AA07-5BC33FFA9D3D}" type="presOf" srcId="{2438476E-FEA0-4664-89DF-71354F0CBDDE}" destId="{E2C5273A-8DB7-439C-8963-B5FA50B7C0AE}" srcOrd="0" destOrd="0" presId="urn:microsoft.com/office/officeart/2005/8/layout/cycle2"/>
    <dgm:cxn modelId="{D2FD17F3-719B-4C89-AA73-12F88A3F9A8D}" type="presOf" srcId="{B46E1BFF-9D0E-49C1-B9FA-B305A10DC910}" destId="{B852E01D-535A-4DE0-95CE-A725D2B1867F}" srcOrd="0" destOrd="0" presId="urn:microsoft.com/office/officeart/2005/8/layout/cycle2"/>
    <dgm:cxn modelId="{C3B259FA-8273-4DFA-9BB7-31F45A67816B}" type="presOf" srcId="{0E7589F2-8B81-480F-BF45-BC54563C52E8}" destId="{2E06B68D-EB2C-4974-82D1-F8D1347A31B4}" srcOrd="0" destOrd="0" presId="urn:microsoft.com/office/officeart/2005/8/layout/cycle2"/>
    <dgm:cxn modelId="{8B938CFB-8C3E-4DD3-894B-DCF311DC330F}" srcId="{98E6DE69-45E6-4083-8BC8-C5926BB5EE11}" destId="{BA01CEF4-71BB-4658-822F-71FEDF2B942F}" srcOrd="3" destOrd="0" parTransId="{343F8D10-4388-4EE3-8870-FF74EC1FAAEA}" sibTransId="{2438476E-FEA0-4664-89DF-71354F0CBDDE}"/>
    <dgm:cxn modelId="{5EABA3FF-D051-4C5E-9BAE-75371C19452F}" type="presOf" srcId="{E79FD2E1-9132-4C63-A07F-403C085A5A98}" destId="{C87E5825-1134-4CEE-9C52-856A00F30304}" srcOrd="0" destOrd="0" presId="urn:microsoft.com/office/officeart/2005/8/layout/cycle2"/>
    <dgm:cxn modelId="{5DDE87F9-5FC7-4675-95EA-FEB2B249944E}" type="presParOf" srcId="{96B50D71-0C27-405A-8A52-8BF5AAA7CF67}" destId="{3345D26B-9CC1-4BD7-824E-CFF81403765B}" srcOrd="0" destOrd="0" presId="urn:microsoft.com/office/officeart/2005/8/layout/cycle2"/>
    <dgm:cxn modelId="{5C2BF48C-18E8-4A13-AE70-129B94204614}" type="presParOf" srcId="{96B50D71-0C27-405A-8A52-8BF5AAA7CF67}" destId="{C1C62892-EF91-4A2F-97A9-DB5B40591827}" srcOrd="1" destOrd="0" presId="urn:microsoft.com/office/officeart/2005/8/layout/cycle2"/>
    <dgm:cxn modelId="{D4232C29-F156-40FA-84F6-C6BBFCC3C263}" type="presParOf" srcId="{C1C62892-EF91-4A2F-97A9-DB5B40591827}" destId="{16A40DBD-DA8F-4B89-8B48-16A1F0FA8EF3}" srcOrd="0" destOrd="0" presId="urn:microsoft.com/office/officeart/2005/8/layout/cycle2"/>
    <dgm:cxn modelId="{E2F36A9A-09B0-427B-B021-9854EA6CE6F5}" type="presParOf" srcId="{96B50D71-0C27-405A-8A52-8BF5AAA7CF67}" destId="{C29EEC15-18C7-48E7-92B7-DFC3E343FE18}" srcOrd="2" destOrd="0" presId="urn:microsoft.com/office/officeart/2005/8/layout/cycle2"/>
    <dgm:cxn modelId="{76239A9D-B61B-413A-8DEB-F734CB4034E2}" type="presParOf" srcId="{96B50D71-0C27-405A-8A52-8BF5AAA7CF67}" destId="{9914646C-6C70-4EBB-91D0-217C4C95E513}" srcOrd="3" destOrd="0" presId="urn:microsoft.com/office/officeart/2005/8/layout/cycle2"/>
    <dgm:cxn modelId="{C56F20FA-D1EF-4B56-B252-D3ACD86D08FD}" type="presParOf" srcId="{9914646C-6C70-4EBB-91D0-217C4C95E513}" destId="{F0C06562-EC89-4955-883C-43DDA1272A59}" srcOrd="0" destOrd="0" presId="urn:microsoft.com/office/officeart/2005/8/layout/cycle2"/>
    <dgm:cxn modelId="{638FC634-6D05-444C-99AB-D4BAB9018673}" type="presParOf" srcId="{96B50D71-0C27-405A-8A52-8BF5AAA7CF67}" destId="{B852E01D-535A-4DE0-95CE-A725D2B1867F}" srcOrd="4" destOrd="0" presId="urn:microsoft.com/office/officeart/2005/8/layout/cycle2"/>
    <dgm:cxn modelId="{0F2FA614-2E1E-46EC-9BFB-2CF8A497C5C5}" type="presParOf" srcId="{96B50D71-0C27-405A-8A52-8BF5AAA7CF67}" destId="{20A0CB1C-DA59-49AD-9D56-2F8AA7ACB9A2}" srcOrd="5" destOrd="0" presId="urn:microsoft.com/office/officeart/2005/8/layout/cycle2"/>
    <dgm:cxn modelId="{2344C121-76B7-45B7-B1E3-767C7AFDC73F}" type="presParOf" srcId="{20A0CB1C-DA59-49AD-9D56-2F8AA7ACB9A2}" destId="{03E4E24F-232B-4B2E-A1B5-246A4D841CF7}" srcOrd="0" destOrd="0" presId="urn:microsoft.com/office/officeart/2005/8/layout/cycle2"/>
    <dgm:cxn modelId="{2365BD41-8E76-4A3F-8709-EA9EBA29773F}" type="presParOf" srcId="{96B50D71-0C27-405A-8A52-8BF5AAA7CF67}" destId="{C93B8E09-2097-4828-AC4E-25CA2BF65B1A}" srcOrd="6" destOrd="0" presId="urn:microsoft.com/office/officeart/2005/8/layout/cycle2"/>
    <dgm:cxn modelId="{4A4D6364-245D-4D97-9CCF-150653F40AA4}" type="presParOf" srcId="{96B50D71-0C27-405A-8A52-8BF5AAA7CF67}" destId="{E2C5273A-8DB7-439C-8963-B5FA50B7C0AE}" srcOrd="7" destOrd="0" presId="urn:microsoft.com/office/officeart/2005/8/layout/cycle2"/>
    <dgm:cxn modelId="{5732D426-827B-429E-A0F6-183CA7943B54}" type="presParOf" srcId="{E2C5273A-8DB7-439C-8963-B5FA50B7C0AE}" destId="{0FB9D3B5-051B-44C7-A41E-1EEC54616042}" srcOrd="0" destOrd="0" presId="urn:microsoft.com/office/officeart/2005/8/layout/cycle2"/>
    <dgm:cxn modelId="{44B1BE90-2AB7-4293-8943-BA23F218B0B9}" type="presParOf" srcId="{96B50D71-0C27-405A-8A52-8BF5AAA7CF67}" destId="{9D51A001-0340-452E-9C35-63A00BE04AFF}" srcOrd="8" destOrd="0" presId="urn:microsoft.com/office/officeart/2005/8/layout/cycle2"/>
    <dgm:cxn modelId="{2003078A-14E9-4908-918F-D4BE74237E22}" type="presParOf" srcId="{96B50D71-0C27-405A-8A52-8BF5AAA7CF67}" destId="{038AECA0-8520-4262-8313-79F1F1060DB6}" srcOrd="9" destOrd="0" presId="urn:microsoft.com/office/officeart/2005/8/layout/cycle2"/>
    <dgm:cxn modelId="{71C896DD-4D5B-464C-906D-564297310CB9}" type="presParOf" srcId="{038AECA0-8520-4262-8313-79F1F1060DB6}" destId="{7B4D7661-79A3-423F-8191-D53C36C7DAE2}" srcOrd="0" destOrd="0" presId="urn:microsoft.com/office/officeart/2005/8/layout/cycle2"/>
    <dgm:cxn modelId="{1EF56991-BA93-4388-9492-3850B502B244}" type="presParOf" srcId="{96B50D71-0C27-405A-8A52-8BF5AAA7CF67}" destId="{AD4B6D9B-D256-4B89-9721-0BDE3E98B9B3}" srcOrd="10" destOrd="0" presId="urn:microsoft.com/office/officeart/2005/8/layout/cycle2"/>
    <dgm:cxn modelId="{E4CF9BF2-A630-4127-8CD6-61D2EB31FB62}" type="presParOf" srcId="{96B50D71-0C27-405A-8A52-8BF5AAA7CF67}" destId="{F8F1804B-12A9-47B2-876A-294D2D2B698C}" srcOrd="11" destOrd="0" presId="urn:microsoft.com/office/officeart/2005/8/layout/cycle2"/>
    <dgm:cxn modelId="{BC72C228-4E11-4A1D-9E76-C7DE10FEADAF}" type="presParOf" srcId="{F8F1804B-12A9-47B2-876A-294D2D2B698C}" destId="{4A06B975-D9D9-4453-AE3D-C18C46BC0096}" srcOrd="0" destOrd="0" presId="urn:microsoft.com/office/officeart/2005/8/layout/cycle2"/>
    <dgm:cxn modelId="{1749F977-C00F-4155-A152-030DB9F537C4}" type="presParOf" srcId="{96B50D71-0C27-405A-8A52-8BF5AAA7CF67}" destId="{C87E5825-1134-4CEE-9C52-856A00F30304}" srcOrd="12" destOrd="0" presId="urn:microsoft.com/office/officeart/2005/8/layout/cycle2"/>
    <dgm:cxn modelId="{C44820CA-7C81-4101-8E70-FDC3ED038D39}" type="presParOf" srcId="{96B50D71-0C27-405A-8A52-8BF5AAA7CF67}" destId="{2E06B68D-EB2C-4974-82D1-F8D1347A31B4}" srcOrd="13" destOrd="0" presId="urn:microsoft.com/office/officeart/2005/8/layout/cycle2"/>
    <dgm:cxn modelId="{DFD5761D-DB21-4F4E-96C0-7EE2FD94C3E2}" type="presParOf" srcId="{2E06B68D-EB2C-4974-82D1-F8D1347A31B4}" destId="{8396F3C1-CEBC-462F-90DD-1C0177261AC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5D26B-9CC1-4BD7-824E-CFF81403765B}">
      <dsp:nvSpPr>
        <dsp:cNvPr id="0" name=""/>
        <dsp:cNvSpPr/>
      </dsp:nvSpPr>
      <dsp:spPr>
        <a:xfrm>
          <a:off x="1440284" y="264823"/>
          <a:ext cx="853231" cy="85323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cs-CZ" sz="900" b="0" kern="1200" dirty="0">
              <a:solidFill>
                <a:schemeClr val="tx1"/>
              </a:solidFill>
            </a:rPr>
            <a:t>Identifikace problému a plánování</a:t>
          </a:r>
        </a:p>
      </dsp:txBody>
      <dsp:txXfrm>
        <a:off x="1565237" y="389776"/>
        <a:ext cx="603325" cy="603325"/>
      </dsp:txXfrm>
    </dsp:sp>
    <dsp:sp modelId="{C1C62892-EF91-4A2F-97A9-DB5B40591827}">
      <dsp:nvSpPr>
        <dsp:cNvPr id="0" name=""/>
        <dsp:cNvSpPr/>
      </dsp:nvSpPr>
      <dsp:spPr>
        <a:xfrm rot="1542857">
          <a:off x="2324838" y="822583"/>
          <a:ext cx="226739" cy="2879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cs-CZ" sz="900" b="0" kern="1200">
            <a:solidFill>
              <a:schemeClr val="tx1"/>
            </a:solidFill>
          </a:endParaRPr>
        </a:p>
      </dsp:txBody>
      <dsp:txXfrm>
        <a:off x="2328206" y="865419"/>
        <a:ext cx="158717" cy="172779"/>
      </dsp:txXfrm>
    </dsp:sp>
    <dsp:sp modelId="{C29EEC15-18C7-48E7-92B7-DFC3E343FE18}">
      <dsp:nvSpPr>
        <dsp:cNvPr id="0" name=""/>
        <dsp:cNvSpPr/>
      </dsp:nvSpPr>
      <dsp:spPr>
        <a:xfrm>
          <a:off x="2594463" y="820646"/>
          <a:ext cx="853231" cy="85323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cs-CZ" sz="900" b="0" kern="1200" dirty="0">
              <a:solidFill>
                <a:schemeClr val="tx1"/>
              </a:solidFill>
            </a:rPr>
            <a:t>Rozhodnutí o intervenci</a:t>
          </a:r>
        </a:p>
      </dsp:txBody>
      <dsp:txXfrm>
        <a:off x="2719416" y="945599"/>
        <a:ext cx="603325" cy="603325"/>
      </dsp:txXfrm>
    </dsp:sp>
    <dsp:sp modelId="{9914646C-6C70-4EBB-91D0-217C4C95E513}">
      <dsp:nvSpPr>
        <dsp:cNvPr id="0" name=""/>
        <dsp:cNvSpPr/>
      </dsp:nvSpPr>
      <dsp:spPr>
        <a:xfrm rot="4628571">
          <a:off x="3048811" y="1721485"/>
          <a:ext cx="226739" cy="2879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cs-CZ" sz="900" b="0" kern="1200">
            <a:solidFill>
              <a:schemeClr val="tx1"/>
            </a:solidFill>
          </a:endParaRPr>
        </a:p>
      </dsp:txBody>
      <dsp:txXfrm>
        <a:off x="3075254" y="1745920"/>
        <a:ext cx="158717" cy="172779"/>
      </dsp:txXfrm>
    </dsp:sp>
    <dsp:sp modelId="{B852E01D-535A-4DE0-95CE-A725D2B1867F}">
      <dsp:nvSpPr>
        <dsp:cNvPr id="0" name=""/>
        <dsp:cNvSpPr/>
      </dsp:nvSpPr>
      <dsp:spPr>
        <a:xfrm>
          <a:off x="2879522" y="2069571"/>
          <a:ext cx="853231" cy="85323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cs-CZ" sz="900" b="0" kern="1200" dirty="0">
              <a:solidFill>
                <a:schemeClr val="tx1"/>
              </a:solidFill>
            </a:rPr>
            <a:t>Příprava veřejné zakázky</a:t>
          </a:r>
        </a:p>
      </dsp:txBody>
      <dsp:txXfrm>
        <a:off x="3004475" y="2194524"/>
        <a:ext cx="603325" cy="603325"/>
      </dsp:txXfrm>
    </dsp:sp>
    <dsp:sp modelId="{20A0CB1C-DA59-49AD-9D56-2F8AA7ACB9A2}">
      <dsp:nvSpPr>
        <dsp:cNvPr id="0" name=""/>
        <dsp:cNvSpPr/>
      </dsp:nvSpPr>
      <dsp:spPr>
        <a:xfrm rot="7714286">
          <a:off x="2797411" y="2847967"/>
          <a:ext cx="226739" cy="2879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cs-CZ" sz="900" b="0" kern="1200">
            <a:solidFill>
              <a:schemeClr val="tx1"/>
            </a:solidFill>
          </a:endParaRPr>
        </a:p>
      </dsp:txBody>
      <dsp:txXfrm rot="10800000">
        <a:off x="2852628" y="2878969"/>
        <a:ext cx="158717" cy="172779"/>
      </dsp:txXfrm>
    </dsp:sp>
    <dsp:sp modelId="{C93B8E09-2097-4828-AC4E-25CA2BF65B1A}">
      <dsp:nvSpPr>
        <dsp:cNvPr id="0" name=""/>
        <dsp:cNvSpPr/>
      </dsp:nvSpPr>
      <dsp:spPr>
        <a:xfrm>
          <a:off x="2080805" y="3071131"/>
          <a:ext cx="853231" cy="85323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cs-CZ" sz="900" b="0" kern="1200" dirty="0">
              <a:solidFill>
                <a:schemeClr val="tx1"/>
              </a:solidFill>
            </a:rPr>
            <a:t>Zadání a vyhodnocení VZ</a:t>
          </a:r>
        </a:p>
      </dsp:txBody>
      <dsp:txXfrm>
        <a:off x="2205758" y="3196084"/>
        <a:ext cx="603325" cy="603325"/>
      </dsp:txXfrm>
    </dsp:sp>
    <dsp:sp modelId="{E2C5273A-8DB7-439C-8963-B5FA50B7C0AE}">
      <dsp:nvSpPr>
        <dsp:cNvPr id="0" name=""/>
        <dsp:cNvSpPr/>
      </dsp:nvSpPr>
      <dsp:spPr>
        <a:xfrm rot="10800000">
          <a:off x="1759947" y="3353764"/>
          <a:ext cx="226739" cy="2879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cs-CZ" sz="900" b="0" kern="1200">
            <a:solidFill>
              <a:schemeClr val="tx1"/>
            </a:solidFill>
          </a:endParaRPr>
        </a:p>
      </dsp:txBody>
      <dsp:txXfrm rot="10800000">
        <a:off x="1827969" y="3411357"/>
        <a:ext cx="158717" cy="172779"/>
      </dsp:txXfrm>
    </dsp:sp>
    <dsp:sp modelId="{9D51A001-0340-452E-9C35-63A00BE04AFF}">
      <dsp:nvSpPr>
        <dsp:cNvPr id="0" name=""/>
        <dsp:cNvSpPr/>
      </dsp:nvSpPr>
      <dsp:spPr>
        <a:xfrm>
          <a:off x="799762" y="3071131"/>
          <a:ext cx="853231" cy="85323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cs-CZ" sz="900" b="0" kern="1200" dirty="0">
              <a:solidFill>
                <a:schemeClr val="tx1"/>
              </a:solidFill>
            </a:rPr>
            <a:t>Realizace VZ</a:t>
          </a:r>
        </a:p>
      </dsp:txBody>
      <dsp:txXfrm>
        <a:off x="924715" y="3196084"/>
        <a:ext cx="603325" cy="603325"/>
      </dsp:txXfrm>
    </dsp:sp>
    <dsp:sp modelId="{038AECA0-8520-4262-8313-79F1F1060DB6}">
      <dsp:nvSpPr>
        <dsp:cNvPr id="0" name=""/>
        <dsp:cNvSpPr/>
      </dsp:nvSpPr>
      <dsp:spPr>
        <a:xfrm rot="13885714">
          <a:off x="717650" y="2858001"/>
          <a:ext cx="226739" cy="2879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cs-CZ" sz="900" b="0" kern="1200">
            <a:solidFill>
              <a:schemeClr val="tx1"/>
            </a:solidFill>
          </a:endParaRPr>
        </a:p>
      </dsp:txBody>
      <dsp:txXfrm rot="10800000">
        <a:off x="772867" y="2942185"/>
        <a:ext cx="158717" cy="172779"/>
      </dsp:txXfrm>
    </dsp:sp>
    <dsp:sp modelId="{AD4B6D9B-D256-4B89-9721-0BDE3E98B9B3}">
      <dsp:nvSpPr>
        <dsp:cNvPr id="0" name=""/>
        <dsp:cNvSpPr/>
      </dsp:nvSpPr>
      <dsp:spPr>
        <a:xfrm>
          <a:off x="1045" y="2069571"/>
          <a:ext cx="853231" cy="85323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cs-CZ" sz="900" b="0" kern="1200" dirty="0">
              <a:solidFill>
                <a:schemeClr val="tx1"/>
              </a:solidFill>
            </a:rPr>
            <a:t>Monitorování výstupů</a:t>
          </a:r>
        </a:p>
      </dsp:txBody>
      <dsp:txXfrm>
        <a:off x="125998" y="2194524"/>
        <a:ext cx="603325" cy="603325"/>
      </dsp:txXfrm>
    </dsp:sp>
    <dsp:sp modelId="{F8F1804B-12A9-47B2-876A-294D2D2B698C}">
      <dsp:nvSpPr>
        <dsp:cNvPr id="0" name=""/>
        <dsp:cNvSpPr/>
      </dsp:nvSpPr>
      <dsp:spPr>
        <a:xfrm rot="16971429">
          <a:off x="455392" y="1733998"/>
          <a:ext cx="226739" cy="2879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cs-CZ" sz="900" b="0" kern="1200">
            <a:solidFill>
              <a:schemeClr val="tx1"/>
            </a:solidFill>
          </a:endParaRPr>
        </a:p>
      </dsp:txBody>
      <dsp:txXfrm>
        <a:off x="481835" y="1824749"/>
        <a:ext cx="158717" cy="172779"/>
      </dsp:txXfrm>
    </dsp:sp>
    <dsp:sp modelId="{C87E5825-1134-4CEE-9C52-856A00F30304}">
      <dsp:nvSpPr>
        <dsp:cNvPr id="0" name=""/>
        <dsp:cNvSpPr/>
      </dsp:nvSpPr>
      <dsp:spPr>
        <a:xfrm>
          <a:off x="286104" y="820646"/>
          <a:ext cx="853231" cy="85323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cs-CZ" sz="900" b="0" kern="1200" dirty="0">
              <a:solidFill>
                <a:schemeClr val="tx1"/>
              </a:solidFill>
            </a:rPr>
            <a:t>Vyhodnocení výsledků</a:t>
          </a:r>
        </a:p>
      </dsp:txBody>
      <dsp:txXfrm>
        <a:off x="411057" y="945599"/>
        <a:ext cx="603325" cy="603325"/>
      </dsp:txXfrm>
    </dsp:sp>
    <dsp:sp modelId="{2E06B68D-EB2C-4974-82D1-F8D1347A31B4}">
      <dsp:nvSpPr>
        <dsp:cNvPr id="0" name=""/>
        <dsp:cNvSpPr/>
      </dsp:nvSpPr>
      <dsp:spPr>
        <a:xfrm rot="20057143">
          <a:off x="1170658" y="828152"/>
          <a:ext cx="226739" cy="2879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cs-CZ" sz="900" b="0" kern="1200">
            <a:solidFill>
              <a:schemeClr val="tx1"/>
            </a:solidFill>
          </a:endParaRPr>
        </a:p>
      </dsp:txBody>
      <dsp:txXfrm>
        <a:off x="1174026" y="900502"/>
        <a:ext cx="158717" cy="17277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2EA0AA75-EF6B-4C0A-8E14-048530D719F3}"/>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New Roman" pitchFamily="18" charset="0"/>
              </a:defRPr>
            </a:lvl1pPr>
          </a:lstStyle>
          <a:p>
            <a:pPr>
              <a:defRPr/>
            </a:pPr>
            <a:endParaRPr lang="cs-CZ"/>
          </a:p>
        </p:txBody>
      </p:sp>
      <p:sp>
        <p:nvSpPr>
          <p:cNvPr id="17411" name="Rectangle 3">
            <a:extLst>
              <a:ext uri="{FF2B5EF4-FFF2-40B4-BE49-F238E27FC236}">
                <a16:creationId xmlns:a16="http://schemas.microsoft.com/office/drawing/2014/main" id="{9B924BE9-0CA5-4F35-BD45-F9F47B59F502}"/>
              </a:ext>
            </a:extLst>
          </p:cNvPr>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cs-CZ"/>
          </a:p>
        </p:txBody>
      </p:sp>
      <p:sp>
        <p:nvSpPr>
          <p:cNvPr id="17412" name="Rectangle 4">
            <a:extLst>
              <a:ext uri="{FF2B5EF4-FFF2-40B4-BE49-F238E27FC236}">
                <a16:creationId xmlns:a16="http://schemas.microsoft.com/office/drawing/2014/main" id="{62337F87-B5B1-4C2A-8057-616CB2D6C030}"/>
              </a:ext>
            </a:extLst>
          </p:cNvPr>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New Roman" pitchFamily="18" charset="0"/>
              </a:defRPr>
            </a:lvl1pPr>
          </a:lstStyle>
          <a:p>
            <a:pPr>
              <a:defRPr/>
            </a:pPr>
            <a:endParaRPr lang="cs-CZ"/>
          </a:p>
        </p:txBody>
      </p:sp>
      <p:sp>
        <p:nvSpPr>
          <p:cNvPr id="17413" name="Rectangle 5">
            <a:extLst>
              <a:ext uri="{FF2B5EF4-FFF2-40B4-BE49-F238E27FC236}">
                <a16:creationId xmlns:a16="http://schemas.microsoft.com/office/drawing/2014/main" id="{D1E7C8A2-7179-4EA3-B0FE-877E31896449}"/>
              </a:ext>
            </a:extLst>
          </p:cNvPr>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18CC648F-D438-4924-A403-FA4719700A41}" type="slidenum">
              <a:rPr lang="cs-CZ" altLang="cs-CZ"/>
              <a:pPr/>
              <a:t>‹#›</a:t>
            </a:fld>
            <a:endParaRPr lang="cs-CZ" altLang="cs-CZ"/>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78BB8B1-F1FB-46AF-BDCE-F7E193FA272B}"/>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New Roman" pitchFamily="18" charset="0"/>
              </a:defRPr>
            </a:lvl1pPr>
          </a:lstStyle>
          <a:p>
            <a:pPr>
              <a:defRPr/>
            </a:pPr>
            <a:endParaRPr lang="cs-CZ"/>
          </a:p>
        </p:txBody>
      </p:sp>
      <p:sp>
        <p:nvSpPr>
          <p:cNvPr id="15363" name="Rectangle 3">
            <a:extLst>
              <a:ext uri="{FF2B5EF4-FFF2-40B4-BE49-F238E27FC236}">
                <a16:creationId xmlns:a16="http://schemas.microsoft.com/office/drawing/2014/main" id="{75CC46B2-4BA7-455F-A97D-319CB28CB2C0}"/>
              </a:ext>
            </a:extLst>
          </p:cNvPr>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cs-CZ"/>
          </a:p>
        </p:txBody>
      </p:sp>
      <p:sp>
        <p:nvSpPr>
          <p:cNvPr id="10244" name="Rectangle 4">
            <a:extLst>
              <a:ext uri="{FF2B5EF4-FFF2-40B4-BE49-F238E27FC236}">
                <a16:creationId xmlns:a16="http://schemas.microsoft.com/office/drawing/2014/main" id="{EE53CDEE-CF55-4201-A6FA-B7858AC185E4}"/>
              </a:ext>
            </a:extLst>
          </p:cNvPr>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a:extLst>
              <a:ext uri="{FF2B5EF4-FFF2-40B4-BE49-F238E27FC236}">
                <a16:creationId xmlns:a16="http://schemas.microsoft.com/office/drawing/2014/main" id="{A8A20692-2B4D-4DB7-8C59-40343937F3F7}"/>
              </a:ext>
            </a:extLst>
          </p:cNvPr>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15366" name="Rectangle 6">
            <a:extLst>
              <a:ext uri="{FF2B5EF4-FFF2-40B4-BE49-F238E27FC236}">
                <a16:creationId xmlns:a16="http://schemas.microsoft.com/office/drawing/2014/main" id="{22F4DDBC-D335-4B79-8F5E-A2271B12240F}"/>
              </a:ext>
            </a:extLst>
          </p:cNvPr>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New Roman" pitchFamily="18" charset="0"/>
              </a:defRPr>
            </a:lvl1pPr>
          </a:lstStyle>
          <a:p>
            <a:pPr>
              <a:defRPr/>
            </a:pPr>
            <a:endParaRPr lang="cs-CZ"/>
          </a:p>
        </p:txBody>
      </p:sp>
      <p:sp>
        <p:nvSpPr>
          <p:cNvPr id="15367" name="Rectangle 7">
            <a:extLst>
              <a:ext uri="{FF2B5EF4-FFF2-40B4-BE49-F238E27FC236}">
                <a16:creationId xmlns:a16="http://schemas.microsoft.com/office/drawing/2014/main" id="{7742A956-C2DA-4C7D-8D14-A8CF35F92996}"/>
              </a:ext>
            </a:extLst>
          </p:cNvPr>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C16343C9-9A84-4C87-BA16-1214AF89E99A}" type="slidenum">
              <a:rPr lang="cs-CZ" altLang="cs-CZ"/>
              <a:pPr/>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3E39C71-2B7A-42DE-98C8-DDA99E745C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648F9E9-5B54-4C83-813E-7D8EB60F2DC8}" type="slidenum">
              <a:rPr lang="cs-CZ" altLang="cs-CZ">
                <a:latin typeface="Times New Roman" panose="02020603050405020304" pitchFamily="18" charset="0"/>
              </a:rPr>
              <a:pPr/>
              <a:t>1</a:t>
            </a:fld>
            <a:endParaRPr lang="cs-CZ" altLang="cs-CZ">
              <a:latin typeface="Times New Roman" panose="02020603050405020304" pitchFamily="18" charset="0"/>
            </a:endParaRPr>
          </a:p>
        </p:txBody>
      </p:sp>
      <p:sp>
        <p:nvSpPr>
          <p:cNvPr id="13315" name="Rectangle 4098">
            <a:extLst>
              <a:ext uri="{FF2B5EF4-FFF2-40B4-BE49-F238E27FC236}">
                <a16:creationId xmlns:a16="http://schemas.microsoft.com/office/drawing/2014/main" id="{8F76E3AF-5D62-4B8C-B48C-CD4D374B92E9}"/>
              </a:ext>
            </a:extLst>
          </p:cNvPr>
          <p:cNvSpPr>
            <a:spLocks noGrp="1" noRot="1" noChangeAspect="1" noChangeArrowheads="1" noTextEdit="1"/>
          </p:cNvSpPr>
          <p:nvPr>
            <p:ph type="sldImg"/>
          </p:nvPr>
        </p:nvSpPr>
        <p:spPr>
          <a:xfrm>
            <a:off x="917575" y="744538"/>
            <a:ext cx="4962525" cy="3722687"/>
          </a:xfrm>
          <a:ln/>
        </p:spPr>
      </p:sp>
      <p:sp>
        <p:nvSpPr>
          <p:cNvPr id="13316" name="Rectangle 4099">
            <a:extLst>
              <a:ext uri="{FF2B5EF4-FFF2-40B4-BE49-F238E27FC236}">
                <a16:creationId xmlns:a16="http://schemas.microsoft.com/office/drawing/2014/main" id="{75246700-394E-419F-BDE3-30DD5F7427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594624E-92A2-4868-AC08-D6B9FC8FF603}" type="slidenum">
              <a:rPr lang="cs-CZ" smtClean="0"/>
              <a:t>41</a:t>
            </a:fld>
            <a:endParaRPr lang="cs-CZ"/>
          </a:p>
        </p:txBody>
      </p:sp>
    </p:spTree>
    <p:extLst>
      <p:ext uri="{BB962C8B-B14F-4D97-AF65-F5344CB8AC3E}">
        <p14:creationId xmlns:p14="http://schemas.microsoft.com/office/powerpoint/2010/main" val="890899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obrázek snímku 1">
            <a:extLst>
              <a:ext uri="{FF2B5EF4-FFF2-40B4-BE49-F238E27FC236}">
                <a16:creationId xmlns:a16="http://schemas.microsoft.com/office/drawing/2014/main" id="{34A38FA3-FF82-4ABB-9C89-C706A8D20DE5}"/>
              </a:ext>
            </a:extLst>
          </p:cNvPr>
          <p:cNvSpPr>
            <a:spLocks noGrp="1" noRot="1" noChangeAspect="1" noTextEdit="1"/>
          </p:cNvSpPr>
          <p:nvPr>
            <p:ph type="sldImg"/>
          </p:nvPr>
        </p:nvSpPr>
        <p:spPr>
          <a:xfrm>
            <a:off x="917575" y="744538"/>
            <a:ext cx="4962525" cy="3722687"/>
          </a:xfrm>
          <a:ln/>
        </p:spPr>
      </p:sp>
      <p:sp>
        <p:nvSpPr>
          <p:cNvPr id="40963" name="Zástupný symbol pro poznámky 2">
            <a:extLst>
              <a:ext uri="{FF2B5EF4-FFF2-40B4-BE49-F238E27FC236}">
                <a16:creationId xmlns:a16="http://schemas.microsoft.com/office/drawing/2014/main" id="{1F06362C-3789-41C0-96A9-2667E47D20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latin typeface="Arial" panose="020B0604020202020204" pitchFamily="34" charset="0"/>
              </a:rPr>
              <a:t> Předraženost ve smyslu neúčelnosti celé stavby - Stavba sice nemusí být postižena předražeností ve smyslu vyšší než obvyklé ceny za samotné plnění, plnění však vzbuzuje pochybnosti, zda mělo být vůbec realizováno a zda je pro rozvoj cyklodopravy přínosné (vytíženost, ucelenost úseků, napojení na další stezky). S tímto se pak pojí další aspekt, kterým je volba technického řešení pro danou lokalitu (typicky technicky náročné mosty)</a:t>
            </a:r>
          </a:p>
          <a:p>
            <a:r>
              <a:rPr lang="cs-CZ" altLang="cs-CZ">
                <a:latin typeface="Arial" panose="020B0604020202020204" pitchFamily="34" charset="0"/>
              </a:rPr>
              <a:t>TI se zaměřila na aspekt předraženosti v třetím nastíněném pojetí a nehodnotila tudíž, zda měla být stavba vůbec realizována a zda je přínosná pro rozvoj cyklodopravy1 , ani zda neexistovala eventualita jiného (vhodnějšího a méně nákladného) technického řešení.2 Reálně pak samozřejmě může docházet k různému variování všech tří typů předraženosti v rámci jedné stavby.</a:t>
            </a:r>
            <a:endParaRPr lang="cs-CZ" altLang="cs-CZ">
              <a:solidFill>
                <a:srgbClr val="00B0F0"/>
              </a:solidFill>
              <a:latin typeface="Arial" panose="020B0604020202020204" pitchFamily="34" charset="0"/>
            </a:endParaRPr>
          </a:p>
          <a:p>
            <a:endParaRPr lang="cs-CZ" altLang="cs-CZ">
              <a:latin typeface="Arial" panose="020B0604020202020204" pitchFamily="34" charset="0"/>
            </a:endParaRPr>
          </a:p>
        </p:txBody>
      </p:sp>
      <p:sp>
        <p:nvSpPr>
          <p:cNvPr id="40964" name="Zástupný symbol pro číslo snímku 3">
            <a:extLst>
              <a:ext uri="{FF2B5EF4-FFF2-40B4-BE49-F238E27FC236}">
                <a16:creationId xmlns:a16="http://schemas.microsoft.com/office/drawing/2014/main" id="{B4BBC493-0940-4D50-A476-32D34808886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AC7610-39DD-47B8-9BF0-314ADF19EB58}" type="slidenum">
              <a:rPr lang="cs-CZ" altLang="cs-CZ">
                <a:latin typeface="Times New Roman" panose="02020603050405020304" pitchFamily="18" charset="0"/>
              </a:rPr>
              <a:pPr/>
              <a:t>45</a:t>
            </a:fld>
            <a:endParaRPr lang="cs-CZ" altLang="cs-CZ">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obrázek snímku 1">
            <a:extLst>
              <a:ext uri="{FF2B5EF4-FFF2-40B4-BE49-F238E27FC236}">
                <a16:creationId xmlns:a16="http://schemas.microsoft.com/office/drawing/2014/main" id="{28453A6B-8949-4E5C-B964-0382088D8E6A}"/>
              </a:ext>
            </a:extLst>
          </p:cNvPr>
          <p:cNvSpPr>
            <a:spLocks noGrp="1" noRot="1" noChangeAspect="1" noTextEdit="1"/>
          </p:cNvSpPr>
          <p:nvPr>
            <p:ph type="sldImg"/>
          </p:nvPr>
        </p:nvSpPr>
        <p:spPr>
          <a:xfrm>
            <a:off x="917575" y="744538"/>
            <a:ext cx="4962525" cy="3722687"/>
          </a:xfrm>
          <a:ln/>
        </p:spPr>
      </p:sp>
      <p:sp>
        <p:nvSpPr>
          <p:cNvPr id="43011" name="Zástupný symbol pro poznámky 2">
            <a:extLst>
              <a:ext uri="{FF2B5EF4-FFF2-40B4-BE49-F238E27FC236}">
                <a16:creationId xmlns:a16="http://schemas.microsoft.com/office/drawing/2014/main" id="{BFFF9BED-2EED-4C4B-9705-08BC37CC92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latin typeface="Arial" panose="020B0604020202020204" pitchFamily="34" charset="0"/>
              </a:rPr>
              <a:t>Jihlava-Třebíč-Raabs ROP Jihovýchod (2011) Břeclav ROP Jihovýchod (2013) Jindřichův Hradec ROP Jihozápad (2010) Mladý Smolivec ROP Jihozápad (2012) Hradec nad Moravicí ROP Moravskoslezsko (2010) Region Slezská brána ROP Moravskoslezsko (2011) Osečná ROP Severovýchod (2008) Žamberk ROP Severovýchod ( 2008) HK-Josefov-Kuks ROP Severovýchod ( 2012) Cyklostezka Ohře ROP Severozápad (2010) Nymburk ROP Střední Čechy (2010) Čáslav ROP Střední Čechy (2012) Kladenská cyklostezka ROP Střední Čechy (2013) Praha-Rokytka OP Praha Konkurenceschopnost (2008</a:t>
            </a:r>
          </a:p>
          <a:p>
            <a:endParaRPr lang="cs-CZ" altLang="cs-CZ">
              <a:latin typeface="Arial" panose="020B0604020202020204" pitchFamily="34" charset="0"/>
            </a:endParaRPr>
          </a:p>
        </p:txBody>
      </p:sp>
      <p:sp>
        <p:nvSpPr>
          <p:cNvPr id="43012" name="Zástupný symbol pro číslo snímku 3">
            <a:extLst>
              <a:ext uri="{FF2B5EF4-FFF2-40B4-BE49-F238E27FC236}">
                <a16:creationId xmlns:a16="http://schemas.microsoft.com/office/drawing/2014/main" id="{871E6B43-4D79-4A33-B96F-2251C202A0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8D2CCB5-04CB-4BE9-A891-466002450367}" type="slidenum">
              <a:rPr lang="cs-CZ" altLang="cs-CZ">
                <a:latin typeface="Times New Roman" panose="02020603050405020304" pitchFamily="18" charset="0"/>
              </a:rPr>
              <a:pPr/>
              <a:t>46</a:t>
            </a:fld>
            <a:endParaRPr lang="cs-CZ" altLang="cs-CZ">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obrázek snímku 1">
            <a:extLst>
              <a:ext uri="{FF2B5EF4-FFF2-40B4-BE49-F238E27FC236}">
                <a16:creationId xmlns:a16="http://schemas.microsoft.com/office/drawing/2014/main" id="{D28510FE-4438-4C38-A4E9-62D685547B8C}"/>
              </a:ext>
            </a:extLst>
          </p:cNvPr>
          <p:cNvSpPr>
            <a:spLocks noGrp="1" noRot="1" noChangeAspect="1" noTextEdit="1"/>
          </p:cNvSpPr>
          <p:nvPr>
            <p:ph type="sldImg"/>
          </p:nvPr>
        </p:nvSpPr>
        <p:spPr>
          <a:xfrm>
            <a:off x="917575" y="744538"/>
            <a:ext cx="4962525" cy="3722687"/>
          </a:xfrm>
          <a:ln/>
        </p:spPr>
      </p:sp>
      <p:sp>
        <p:nvSpPr>
          <p:cNvPr id="17411" name="Zástupný symbol pro poznámky 2">
            <a:extLst>
              <a:ext uri="{FF2B5EF4-FFF2-40B4-BE49-F238E27FC236}">
                <a16:creationId xmlns:a16="http://schemas.microsoft.com/office/drawing/2014/main" id="{99CFBD33-B86D-4DC5-87C0-942E413CA96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latin typeface="Arial" panose="020B0604020202020204" pitchFamily="34" charset="0"/>
              </a:rPr>
              <a:t>Kontrola ex-post je kontrola následná a je prováděna až po realizaci dané činnosti. V jejím rámci je hodnoceno, zda byly prostředky vynaloženy  v souladu se schválenou dokumentací a platnými zákony. Zde však narážíme na problém časového zpoždění. V případě zjištění pochybení lze jejich důsledky zpětně pouze velmi obtížně odstranit. Navíc se většinou tato kontrola zaměřuje na formální stránky procesů a nehodnotí, zda nasměrování prostředků do určité oblasti bylo racionální a efektivní. Tato otázka by se měla řešit v rámci ex-ante kontroly, kterou též můžeme označit jako ex-ante evaluaci. Cílem ex-ante evaluace je umožnit rozhodnout politikům a představitelům veřejné správy, které akce (výdajové programy, veřejné zakázky apod.) by měly být veřejným sektorem provedeny. Musíme si zde opět uvědomit, že prostředky společnosti jsou omezené, zatímco její potřeby nikoliv. Politik či byrokrat má před sebou vždy velké množství možností (výdajových aktivit), kam nasměrovat zdroje. Ty však vždy nemohou zajistit realizaci všech navrhovaných výdajových aktivit. Je tedy nutné provést rozhodnutí a realizovat pouze část z navrhovaných variant. Volba by v ideálním případě měla zohledňovat poměr přínosů a nákladů a neměla by být prováděna „od oka“ či být ovlivněna parciálními zájmy nebo i korupcí.</a:t>
            </a:r>
          </a:p>
        </p:txBody>
      </p:sp>
      <p:sp>
        <p:nvSpPr>
          <p:cNvPr id="17412" name="Zástupný symbol pro číslo snímku 3">
            <a:extLst>
              <a:ext uri="{FF2B5EF4-FFF2-40B4-BE49-F238E27FC236}">
                <a16:creationId xmlns:a16="http://schemas.microsoft.com/office/drawing/2014/main" id="{79AB208B-DF9B-4A75-A7CD-54290B9CF37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2A9E0A9-07F5-4CA0-9DA6-641EA9F54D62}" type="slidenum">
              <a:rPr lang="cs-CZ" altLang="cs-CZ">
                <a:latin typeface="Times New Roman" panose="02020603050405020304" pitchFamily="18" charset="0"/>
              </a:rPr>
              <a:pPr/>
              <a:t>5</a:t>
            </a:fld>
            <a:endParaRPr lang="cs-CZ" altLang="cs-CZ">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9A59C825-9494-4275-B63C-61556A7458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9CB5FAD1-BAFE-4E6F-AC43-F0C9F2D16851}" type="slidenum">
              <a:rPr kumimoji="0" lang="cs-CZ" altLang="cs-CZ">
                <a:latin typeface="Times New Roman" panose="02020603050405020304" pitchFamily="18" charset="0"/>
              </a:rPr>
              <a:pPr>
                <a:spcBef>
                  <a:spcPct val="0"/>
                </a:spcBef>
              </a:pPr>
              <a:t>7</a:t>
            </a:fld>
            <a:endParaRPr kumimoji="0" lang="cs-CZ" altLang="cs-CZ">
              <a:latin typeface="Times New Roman" panose="02020603050405020304" pitchFamily="18" charset="0"/>
            </a:endParaRPr>
          </a:p>
        </p:txBody>
      </p:sp>
      <p:sp>
        <p:nvSpPr>
          <p:cNvPr id="20483" name="Rectangle 2">
            <a:extLst>
              <a:ext uri="{FF2B5EF4-FFF2-40B4-BE49-F238E27FC236}">
                <a16:creationId xmlns:a16="http://schemas.microsoft.com/office/drawing/2014/main" id="{16CEBD50-8F76-4270-84F5-0197D7BC5392}"/>
              </a:ext>
            </a:extLst>
          </p:cNvPr>
          <p:cNvSpPr>
            <a:spLocks noGrp="1" noRot="1" noChangeAspect="1" noChangeArrowheads="1" noTextEdit="1"/>
          </p:cNvSpPr>
          <p:nvPr>
            <p:ph type="sldImg"/>
          </p:nvPr>
        </p:nvSpPr>
        <p:spPr>
          <a:xfrm>
            <a:off x="917575" y="744538"/>
            <a:ext cx="4962525" cy="3722687"/>
          </a:xfrm>
          <a:ln/>
        </p:spPr>
      </p:sp>
      <p:sp>
        <p:nvSpPr>
          <p:cNvPr id="20484" name="Rectangle 3">
            <a:extLst>
              <a:ext uri="{FF2B5EF4-FFF2-40B4-BE49-F238E27FC236}">
                <a16:creationId xmlns:a16="http://schemas.microsoft.com/office/drawing/2014/main" id="{8FB57BE6-A37D-4BB4-A605-A9B08FB135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a:latin typeface="Arial" panose="020B0604020202020204" pitchFamily="34" charset="0"/>
              </a:rPr>
              <a:t>Třetím parametrem kontrolního systému je, kdo má kontrolní činnost provádět. Obecně se akceptuje, že kontrola by měla být prováděna jak instiucionální, tak i laická. Pod pojmem laická je chápána kontrola veřejností, tedy občany, organizacemi občanské společnosti apod. V rámci institucionální kontroly se jedná o organizace, které jsou buď přímo součástí veřejné správy nebo jsou na ní formálně nezávislé. V prvním případě hovoříme  o kontrole vnitřní, která by měla zajistit především formální správnost prováděných operací. V druhém případě se jedná o kontrolu speciální nezávislou auditní institucí, která může vykonávat kontrolu ve všech organizacích, které spravují veřejné prostředky, a své výsledky předkládá zákonodárnému sboru a také veřejnosti.</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17575" y="744538"/>
            <a:ext cx="4962525" cy="3722687"/>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16343C9-9A84-4C87-BA16-1214AF89E99A}" type="slidenum">
              <a:rPr lang="cs-CZ" altLang="cs-CZ" smtClean="0"/>
              <a:pPr/>
              <a:t>10</a:t>
            </a:fld>
            <a:endParaRPr lang="cs-CZ" altLang="cs-CZ"/>
          </a:p>
        </p:txBody>
      </p:sp>
    </p:spTree>
    <p:extLst>
      <p:ext uri="{BB962C8B-B14F-4D97-AF65-F5344CB8AC3E}">
        <p14:creationId xmlns:p14="http://schemas.microsoft.com/office/powerpoint/2010/main" val="3157730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17575" y="744538"/>
            <a:ext cx="4962525" cy="3722687"/>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16343C9-9A84-4C87-BA16-1214AF89E99A}" type="slidenum">
              <a:rPr lang="cs-CZ" altLang="cs-CZ" smtClean="0"/>
              <a:pPr/>
              <a:t>14</a:t>
            </a:fld>
            <a:endParaRPr lang="cs-CZ" altLang="cs-CZ"/>
          </a:p>
        </p:txBody>
      </p:sp>
    </p:spTree>
    <p:extLst>
      <p:ext uri="{BB962C8B-B14F-4D97-AF65-F5344CB8AC3E}">
        <p14:creationId xmlns:p14="http://schemas.microsoft.com/office/powerpoint/2010/main" val="1993854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a:extLst>
              <a:ext uri="{FF2B5EF4-FFF2-40B4-BE49-F238E27FC236}">
                <a16:creationId xmlns:a16="http://schemas.microsoft.com/office/drawing/2014/main" id="{5B97B8A6-CC67-4028-9B93-6C7CA5E704B5}"/>
              </a:ext>
            </a:extLst>
          </p:cNvPr>
          <p:cNvSpPr>
            <a:spLocks noGrp="1" noRot="1" noChangeAspect="1" noTextEdit="1"/>
          </p:cNvSpPr>
          <p:nvPr>
            <p:ph type="sldImg"/>
          </p:nvPr>
        </p:nvSpPr>
        <p:spPr>
          <a:xfrm>
            <a:off x="917575" y="744538"/>
            <a:ext cx="4962525" cy="3722687"/>
          </a:xfrm>
          <a:ln/>
        </p:spPr>
      </p:sp>
      <p:sp>
        <p:nvSpPr>
          <p:cNvPr id="23555" name="Zástupný symbol pro poznámky 2">
            <a:extLst>
              <a:ext uri="{FF2B5EF4-FFF2-40B4-BE49-F238E27FC236}">
                <a16:creationId xmlns:a16="http://schemas.microsoft.com/office/drawing/2014/main" id="{2AE6352D-9ABB-42F0-BFE6-830DE7F4768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latin typeface="Arial" panose="020B0604020202020204" pitchFamily="34" charset="0"/>
              </a:rPr>
              <a:t>„Celkový trh veřejných zakázek lze definovat jako celkový objem finančních prostředků, které zadavatelé vynaložili na nákupy či investice do služeb, dodávek či stavebních prací (tj. včetně zakázek malého rozsahu a zakázek realizovaných na základě zákonných výjimek).</a:t>
            </a:r>
          </a:p>
          <a:p>
            <a:r>
              <a:rPr lang="cs-CZ" altLang="cs-CZ">
                <a:latin typeface="Arial" panose="020B0604020202020204" pitchFamily="34" charset="0"/>
              </a:rPr>
              <a:t>objem zakázek evidovaných MMR (v Informačním systému o veřejných zakázkách - ISVZ) tvoří pouze část celkového trhu – jedná se o  veřejné zakázky realizované v režimu zákona a uveřejněné ve Věstníku veřejných zakázek.“ (Výroční zpráva o stavu veřejných zakázek v České republice za rok 2017, 2018) Věstník veřejných zakázek https://www.vestnikverejnychzakazek.cz/, ten je součástí ISVZ http://www.isvz.cz/ISVZ/Podpora/ISVZ.aspx</a:t>
            </a:r>
          </a:p>
        </p:txBody>
      </p:sp>
      <p:sp>
        <p:nvSpPr>
          <p:cNvPr id="23556" name="Zástupný symbol pro číslo snímku 3">
            <a:extLst>
              <a:ext uri="{FF2B5EF4-FFF2-40B4-BE49-F238E27FC236}">
                <a16:creationId xmlns:a16="http://schemas.microsoft.com/office/drawing/2014/main" id="{9DC51261-EC58-49B3-92B7-F1DD51F00A9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2BE2B02-3D3A-4DB0-92EF-78C6E83FC636}" type="slidenum">
              <a:rPr lang="cs-CZ" altLang="cs-CZ">
                <a:latin typeface="Times New Roman" panose="02020603050405020304" pitchFamily="18" charset="0"/>
              </a:rPr>
              <a:pPr/>
              <a:t>18</a:t>
            </a:fld>
            <a:endParaRPr lang="cs-CZ" altLang="cs-CZ">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a:extLst>
              <a:ext uri="{FF2B5EF4-FFF2-40B4-BE49-F238E27FC236}">
                <a16:creationId xmlns:a16="http://schemas.microsoft.com/office/drawing/2014/main" id="{5E44C460-BC24-45E6-8B4C-B7A664CE8DD3}"/>
              </a:ext>
            </a:extLst>
          </p:cNvPr>
          <p:cNvSpPr>
            <a:spLocks noGrp="1" noRot="1" noChangeAspect="1" noTextEdit="1"/>
          </p:cNvSpPr>
          <p:nvPr>
            <p:ph type="sldImg"/>
          </p:nvPr>
        </p:nvSpPr>
        <p:spPr>
          <a:xfrm>
            <a:off x="917575" y="744538"/>
            <a:ext cx="4962525" cy="3722687"/>
          </a:xfrm>
          <a:ln/>
        </p:spPr>
      </p:sp>
      <p:sp>
        <p:nvSpPr>
          <p:cNvPr id="29699" name="Zástupný symbol pro poznámky 2">
            <a:extLst>
              <a:ext uri="{FF2B5EF4-FFF2-40B4-BE49-F238E27FC236}">
                <a16:creationId xmlns:a16="http://schemas.microsoft.com/office/drawing/2014/main" id="{AD2E330A-AF6F-4BC4-BB07-0BE2E9D01E2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latin typeface="Arial" panose="020B0604020202020204" pitchFamily="34" charset="0"/>
              </a:rPr>
              <a:t>Povinnost zajistit hospodárný, efektivní a účelný výkon veřejné správy stanovuje zákon č. 320/2001 Sb., o finanční kontrole ve veřejné správě a o změně některých zákonů (dále jen „zákon o finanční kontrole“), který mimo jiné v § 4 uvádí, že hlavními cíli finanční kontroly je prověřovat: a. dodržování právních předpisů a opatření přijatých orgány veřejné správy v mezích těchto předpisů při hospodaření s veřejnými prostředky k zajištění stanovených úkolů těmito orgány, b. zajištění ochrany veřejných prostředků proti rizikům, nesrovnalostem nebo jiným nedostatkům způsobeným zejména porušením právních předpisů, nehospodárným, neúčelným a neefektivním nakládáním s veřejnými prostředky nebo trestnou činností,. včasné a spolehlivé informování vedoucích orgánů veřejné správy o nakládání s veřejnými prostředky, o prováděných operacích, o jejich průkazném účetním zpracování za účelem účinného usměrňování činnosti orgánů veřejné správy v souladu se stanovenými úkoly, d. hospodárný, efektivní a účelný výkon veřejné správy4. Obdobně jsou principy účelnosti, hospodárnosti a efektivity zakotveny rovněž v zákoně č. 166/1993 Sb., o Nejvyšším kontrolním úřadu, který v § 4 stanovuje, že „při kontrole Úřad prověřuje, zda kontrolované činnosti jsou v souladu s právními předpisy, přezkoumává jejich věcnou a formální správnost a posuzuje, zda jsou účelné, hospodárné a efektivní.“ Požadavek na hospodárnost, efektivnost a účelnost se dále objevuje rovněž v zákoně č. 218/2000 Sb., o rozpočtových pravidlech a o změně některých souvisejících zákonů (dále jen „rozpočtová pravidla“), který v § 39 stanovuje, že „správce kapitoly soustavně sleduje a vyhodnocuje hospodárnost, efektivnost a účelnost vynakládání výdajů ve své kapitole. Je-li zřizovatelem organizační složky státu nebo příspěvkové organizace nebo funkci zřizovatele vykonává, působí při jejím řízení k tomu, aby vynakládání výdajů bylo co nejhospodárnější, nejefektivnější a nejúčelnější“</a:t>
            </a:r>
          </a:p>
          <a:p>
            <a:endParaRPr lang="cs-CZ" altLang="cs-CZ">
              <a:latin typeface="Arial" panose="020B0604020202020204" pitchFamily="34" charset="0"/>
            </a:endParaRPr>
          </a:p>
        </p:txBody>
      </p:sp>
      <p:sp>
        <p:nvSpPr>
          <p:cNvPr id="29700" name="Zástupný symbol pro číslo snímku 3">
            <a:extLst>
              <a:ext uri="{FF2B5EF4-FFF2-40B4-BE49-F238E27FC236}">
                <a16:creationId xmlns:a16="http://schemas.microsoft.com/office/drawing/2014/main" id="{705A3126-F784-4E1D-BD30-BFFAC4789DB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4CA9940-4B52-45FD-B40E-155FF031E8DD}" type="slidenum">
              <a:rPr lang="cs-CZ" altLang="cs-CZ">
                <a:latin typeface="Times New Roman" panose="02020603050405020304" pitchFamily="18" charset="0"/>
              </a:rPr>
              <a:pPr/>
              <a:t>22</a:t>
            </a:fld>
            <a:endParaRPr lang="cs-CZ" altLang="cs-CZ">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a:extLst>
              <a:ext uri="{FF2B5EF4-FFF2-40B4-BE49-F238E27FC236}">
                <a16:creationId xmlns:a16="http://schemas.microsoft.com/office/drawing/2014/main" id="{B21B8357-6ADE-4511-AAE8-CB005F64F7DE}"/>
              </a:ext>
            </a:extLst>
          </p:cNvPr>
          <p:cNvSpPr>
            <a:spLocks noGrp="1" noRot="1" noChangeAspect="1" noTextEdit="1"/>
          </p:cNvSpPr>
          <p:nvPr>
            <p:ph type="sldImg"/>
          </p:nvPr>
        </p:nvSpPr>
        <p:spPr>
          <a:xfrm>
            <a:off x="917575" y="744538"/>
            <a:ext cx="4962525" cy="3722687"/>
          </a:xfrm>
          <a:ln/>
        </p:spPr>
      </p:sp>
      <p:sp>
        <p:nvSpPr>
          <p:cNvPr id="33795" name="Zástupný symbol pro poznámky 2">
            <a:extLst>
              <a:ext uri="{FF2B5EF4-FFF2-40B4-BE49-F238E27FC236}">
                <a16:creationId xmlns:a16="http://schemas.microsoft.com/office/drawing/2014/main" id="{DDFFE420-0E46-4764-88A9-B41989C9BCE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latin typeface="Arial" panose="020B0604020202020204" pitchFamily="34" charset="0"/>
              </a:rPr>
              <a:t>To znamená, zda službu, nebo statek jsme zajistili co nejlevněji to šlo za předpokladu, že neutrpěla na kvalitě (potřebné, nutné úrovně – možno představit jako určitý standard). U VZ potřebnou kvalitu zakomponujeme do předmětu veřejné zakázky a následně prostřednictvím stanovení technických a kvalifikačních předpokladů ji zajistíme. Prověříme, zda toto splňují přijaté zakázky a pak jednoduše vybereme tu s nejnižší cenou – velmi snadno můžeme soutěžit na cenu. Poznámka: Zadavatel musí sám určit standard statku (služby) a popsat jej prostřednictvím technických podmínek. </a:t>
            </a:r>
          </a:p>
          <a:p>
            <a:r>
              <a:rPr lang="cs-CZ" altLang="cs-CZ">
                <a:latin typeface="Arial" panose="020B0604020202020204" pitchFamily="34" charset="0"/>
              </a:rPr>
              <a:t>Příklad: Modernizací školy chceme dosáhnout energetickou úsporu. Možno měřit prostřednictvím kWh a tu následně vyjádřit v peněžních jednotkách. Následně mohu vybírat takovou variantu, která nejvíce uspokojí moji potřebu (znamená nejvyšší tepelnou úsporu). Zřejmě využiji pro hodnocení nákladů životního cyklu.</a:t>
            </a:r>
          </a:p>
          <a:p>
            <a:endParaRPr lang="cs-CZ" altLang="cs-CZ">
              <a:latin typeface="Arial" panose="020B0604020202020204" pitchFamily="34" charset="0"/>
            </a:endParaRPr>
          </a:p>
        </p:txBody>
      </p:sp>
      <p:sp>
        <p:nvSpPr>
          <p:cNvPr id="33796" name="Zástupný symbol pro číslo snímku 3">
            <a:extLst>
              <a:ext uri="{FF2B5EF4-FFF2-40B4-BE49-F238E27FC236}">
                <a16:creationId xmlns:a16="http://schemas.microsoft.com/office/drawing/2014/main" id="{835C366A-0D99-4A48-A8E7-37C04811FFE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09F91A5-EA4D-4157-A8DD-3BAC5ACA7B3A}" type="slidenum">
              <a:rPr lang="cs-CZ" altLang="cs-CZ">
                <a:latin typeface="Times New Roman" panose="02020603050405020304" pitchFamily="18" charset="0"/>
              </a:rPr>
              <a:pPr/>
              <a:t>25</a:t>
            </a:fld>
            <a:endParaRPr lang="cs-CZ" altLang="cs-CZ">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Zástupný symbol pro obrázek snímku 1"/>
          <p:cNvSpPr>
            <a:spLocks noGrp="1" noRot="1" noChangeAspect="1" noTextEdit="1"/>
          </p:cNvSpPr>
          <p:nvPr>
            <p:ph type="sldImg"/>
          </p:nvPr>
        </p:nvSpPr>
        <p:spPr>
          <a:ln/>
        </p:spPr>
      </p:sp>
      <p:sp>
        <p:nvSpPr>
          <p:cNvPr id="117763" name="Zástupný symbol pro poznámky 2"/>
          <p:cNvSpPr>
            <a:spLocks noGrp="1"/>
          </p:cNvSpPr>
          <p:nvPr>
            <p:ph type="body" idx="1"/>
          </p:nvPr>
        </p:nvSpPr>
        <p:spPr>
          <a:noFill/>
        </p:spPr>
        <p:txBody>
          <a:bodyPr/>
          <a:lstStyle/>
          <a:p>
            <a:pPr eaLnBrk="1" hangingPunct="1"/>
            <a:endParaRPr lang="cs-CZ"/>
          </a:p>
        </p:txBody>
      </p:sp>
      <p:sp>
        <p:nvSpPr>
          <p:cNvPr id="117764" name="Zástupný symbol pro číslo snímku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50B325-0330-40F1-8C3C-967F94BCF793}" type="slidenum">
              <a:rPr lang="cs-CZ" smtClean="0">
                <a:latin typeface="Times New Roman" pitchFamily="18" charset="0"/>
              </a:rPr>
              <a:pPr eaLnBrk="1" hangingPunct="1"/>
              <a:t>34</a:t>
            </a:fld>
            <a:endParaRPr lang="cs-CZ">
              <a:latin typeface="Times New Roman" pitchFamily="18" charset="0"/>
            </a:endParaRPr>
          </a:p>
        </p:txBody>
      </p:sp>
    </p:spTree>
    <p:extLst>
      <p:ext uri="{BB962C8B-B14F-4D97-AF65-F5344CB8AC3E}">
        <p14:creationId xmlns:p14="http://schemas.microsoft.com/office/powerpoint/2010/main" val="4027414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3CF282D8-A059-4E38-9E03-BA1749B0D197}"/>
              </a:ext>
            </a:extLst>
          </p:cNvPr>
          <p:cNvSpPr/>
          <p:nvPr/>
        </p:nvSpPr>
        <p:spPr>
          <a:xfrm>
            <a:off x="0" y="0"/>
            <a:ext cx="9144000" cy="45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7">
            <a:extLst>
              <a:ext uri="{FF2B5EF4-FFF2-40B4-BE49-F238E27FC236}">
                <a16:creationId xmlns:a16="http://schemas.microsoft.com/office/drawing/2014/main" id="{B4667F40-FE89-4880-8823-54170B3879FF}"/>
              </a:ext>
            </a:extLst>
          </p:cNvPr>
          <p:cNvCxnSpPr/>
          <p:nvPr/>
        </p:nvCxnSpPr>
        <p:spPr>
          <a:xfrm flipV="1">
            <a:off x="6289675" y="5264150"/>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42900" y="4960137"/>
            <a:ext cx="5829300" cy="1463040"/>
          </a:xfrm>
        </p:spPr>
        <p:txBody>
          <a:bodyPr/>
          <a:lstStyle>
            <a:lvl1pPr algn="r">
              <a:defRPr sz="4400" spc="200" baseline="0"/>
            </a:lvl1pPr>
          </a:lstStyle>
          <a:p>
            <a:r>
              <a:rPr lang="cs-CZ"/>
              <a:t>Kliknutím lze upravit styl.</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cs-CZ"/>
              <a:t>Kliknutím můžete upravit styl předlohy.</a:t>
            </a:r>
            <a:endParaRPr lang="en-US" dirty="0"/>
          </a:p>
        </p:txBody>
      </p:sp>
      <p:sp>
        <p:nvSpPr>
          <p:cNvPr id="6" name="Date Placeholder 3">
            <a:extLst>
              <a:ext uri="{FF2B5EF4-FFF2-40B4-BE49-F238E27FC236}">
                <a16:creationId xmlns:a16="http://schemas.microsoft.com/office/drawing/2014/main" id="{243682DE-4676-4FCA-9CE3-5D89411C4798}"/>
              </a:ext>
            </a:extLst>
          </p:cNvPr>
          <p:cNvSpPr>
            <a:spLocks noGrp="1"/>
          </p:cNvSpPr>
          <p:nvPr>
            <p:ph type="dt" sz="half" idx="10"/>
          </p:nvPr>
        </p:nvSpPr>
        <p:spPr/>
        <p:txBody>
          <a:bodyPr/>
          <a:lstStyle>
            <a:lvl1pPr algn="l">
              <a:defRPr/>
            </a:lvl1pPr>
          </a:lstStyle>
          <a:p>
            <a:pPr>
              <a:defRPr/>
            </a:pPr>
            <a:fld id="{E7227116-306A-4E4B-A4C8-0EEA76BCBCB3}" type="datetime1">
              <a:rPr lang="cs-CZ"/>
              <a:pPr>
                <a:defRPr/>
              </a:pPr>
              <a:t>21.09.2021</a:t>
            </a:fld>
            <a:endParaRPr lang="cs-CZ" altLang="en-US"/>
          </a:p>
        </p:txBody>
      </p:sp>
      <p:sp>
        <p:nvSpPr>
          <p:cNvPr id="7" name="Footer Placeholder 4">
            <a:extLst>
              <a:ext uri="{FF2B5EF4-FFF2-40B4-BE49-F238E27FC236}">
                <a16:creationId xmlns:a16="http://schemas.microsoft.com/office/drawing/2014/main" id="{2BDF7B15-FE37-4ED2-BE4D-B0273C66B006}"/>
              </a:ext>
            </a:extLst>
          </p:cNvPr>
          <p:cNvSpPr>
            <a:spLocks noGrp="1"/>
          </p:cNvSpPr>
          <p:nvPr>
            <p:ph type="ftr" sz="quarter" idx="11"/>
          </p:nvPr>
        </p:nvSpPr>
        <p:spPr/>
        <p:txBody>
          <a:bodyPr/>
          <a:lstStyle>
            <a:lvl1pPr>
              <a:defRPr/>
            </a:lvl1pPr>
          </a:lstStyle>
          <a:p>
            <a:pPr>
              <a:defRPr/>
            </a:pPr>
            <a:endParaRPr lang="cs-CZ" altLang="en-US"/>
          </a:p>
        </p:txBody>
      </p:sp>
      <p:sp>
        <p:nvSpPr>
          <p:cNvPr id="8" name="Slide Number Placeholder 5">
            <a:extLst>
              <a:ext uri="{FF2B5EF4-FFF2-40B4-BE49-F238E27FC236}">
                <a16:creationId xmlns:a16="http://schemas.microsoft.com/office/drawing/2014/main" id="{D6899CF1-5AB2-4058-A0C4-D6117D8CFFDB}"/>
              </a:ext>
            </a:extLst>
          </p:cNvPr>
          <p:cNvSpPr>
            <a:spLocks noGrp="1"/>
          </p:cNvSpPr>
          <p:nvPr>
            <p:ph type="sldNum" sz="quarter" idx="12"/>
          </p:nvPr>
        </p:nvSpPr>
        <p:spPr/>
        <p:txBody>
          <a:bodyPr/>
          <a:lstStyle>
            <a:lvl1pPr>
              <a:defRPr/>
            </a:lvl1pPr>
          </a:lstStyle>
          <a:p>
            <a:fld id="{1AA242F3-2E57-4C6B-9310-0ED11B9BC854}" type="slidenum">
              <a:rPr lang="cs-CZ" altLang="en-US"/>
              <a:pPr/>
              <a:t>‹#›</a:t>
            </a:fld>
            <a:endParaRPr lang="cs-CZ" altLang="en-US"/>
          </a:p>
        </p:txBody>
      </p:sp>
    </p:spTree>
    <p:extLst>
      <p:ext uri="{BB962C8B-B14F-4D97-AF65-F5344CB8AC3E}">
        <p14:creationId xmlns:p14="http://schemas.microsoft.com/office/powerpoint/2010/main" val="1939967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a:extLst>
              <a:ext uri="{FF2B5EF4-FFF2-40B4-BE49-F238E27FC236}">
                <a16:creationId xmlns:a16="http://schemas.microsoft.com/office/drawing/2014/main" id="{56A36B32-C1A3-478C-9249-55F8C96E3BD3}"/>
              </a:ext>
            </a:extLst>
          </p:cNvPr>
          <p:cNvSpPr>
            <a:spLocks noGrp="1"/>
          </p:cNvSpPr>
          <p:nvPr>
            <p:ph type="dt" sz="half" idx="10"/>
          </p:nvPr>
        </p:nvSpPr>
        <p:spPr/>
        <p:txBody>
          <a:bodyPr/>
          <a:lstStyle>
            <a:lvl1pPr>
              <a:defRPr/>
            </a:lvl1pPr>
          </a:lstStyle>
          <a:p>
            <a:pPr>
              <a:defRPr/>
            </a:pPr>
            <a:fld id="{42131471-C86A-482D-A443-7687691C7CFB}" type="datetime1">
              <a:rPr lang="cs-CZ"/>
              <a:pPr>
                <a:defRPr/>
              </a:pPr>
              <a:t>21.09.2021</a:t>
            </a:fld>
            <a:endParaRPr lang="cs-CZ" altLang="en-US"/>
          </a:p>
        </p:txBody>
      </p:sp>
      <p:sp>
        <p:nvSpPr>
          <p:cNvPr id="5" name="Footer Placeholder 4">
            <a:extLst>
              <a:ext uri="{FF2B5EF4-FFF2-40B4-BE49-F238E27FC236}">
                <a16:creationId xmlns:a16="http://schemas.microsoft.com/office/drawing/2014/main" id="{6B1C3B9B-EFE8-4A03-91E1-FEBE1E4F4A4F}"/>
              </a:ext>
            </a:extLst>
          </p:cNvPr>
          <p:cNvSpPr>
            <a:spLocks noGrp="1"/>
          </p:cNvSpPr>
          <p:nvPr>
            <p:ph type="ftr" sz="quarter" idx="11"/>
          </p:nvPr>
        </p:nvSpPr>
        <p:spPr/>
        <p:txBody>
          <a:bodyPr/>
          <a:lstStyle>
            <a:lvl1pPr>
              <a:defRPr/>
            </a:lvl1pPr>
          </a:lstStyle>
          <a:p>
            <a:pPr>
              <a:defRPr/>
            </a:pPr>
            <a:endParaRPr lang="cs-CZ" altLang="en-US"/>
          </a:p>
        </p:txBody>
      </p:sp>
      <p:sp>
        <p:nvSpPr>
          <p:cNvPr id="6" name="Slide Number Placeholder 5">
            <a:extLst>
              <a:ext uri="{FF2B5EF4-FFF2-40B4-BE49-F238E27FC236}">
                <a16:creationId xmlns:a16="http://schemas.microsoft.com/office/drawing/2014/main" id="{F58C3BFB-A2DB-4C15-AAB4-CF53E294418F}"/>
              </a:ext>
            </a:extLst>
          </p:cNvPr>
          <p:cNvSpPr>
            <a:spLocks noGrp="1"/>
          </p:cNvSpPr>
          <p:nvPr>
            <p:ph type="sldNum" sz="quarter" idx="12"/>
          </p:nvPr>
        </p:nvSpPr>
        <p:spPr/>
        <p:txBody>
          <a:bodyPr/>
          <a:lstStyle>
            <a:lvl1pPr>
              <a:defRPr/>
            </a:lvl1pPr>
          </a:lstStyle>
          <a:p>
            <a:fld id="{84B67DD6-DDD7-4245-A0B7-80A635689A39}" type="slidenum">
              <a:rPr lang="cs-CZ" altLang="en-US"/>
              <a:pPr/>
              <a:t>‹#›</a:t>
            </a:fld>
            <a:endParaRPr lang="cs-CZ" altLang="en-US"/>
          </a:p>
        </p:txBody>
      </p:sp>
    </p:spTree>
    <p:extLst>
      <p:ext uri="{BB962C8B-B14F-4D97-AF65-F5344CB8AC3E}">
        <p14:creationId xmlns:p14="http://schemas.microsoft.com/office/powerpoint/2010/main" val="2445681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cxnSp>
        <p:nvCxnSpPr>
          <p:cNvPr id="4" name="Straight Connector 6">
            <a:extLst>
              <a:ext uri="{FF2B5EF4-FFF2-40B4-BE49-F238E27FC236}">
                <a16:creationId xmlns:a16="http://schemas.microsoft.com/office/drawing/2014/main" id="{B3DC69B8-6108-4D44-98D5-8CB58A81F137}"/>
              </a:ext>
            </a:extLst>
          </p:cNvPr>
          <p:cNvCxnSpPr/>
          <p:nvPr/>
        </p:nvCxnSpPr>
        <p:spPr>
          <a:xfrm rot="5400000" flipV="1">
            <a:off x="7543800" y="173038"/>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cs-CZ"/>
              <a:t>Kliknutím lze upravit styl.</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3">
            <a:extLst>
              <a:ext uri="{FF2B5EF4-FFF2-40B4-BE49-F238E27FC236}">
                <a16:creationId xmlns:a16="http://schemas.microsoft.com/office/drawing/2014/main" id="{93BF55C3-7ECF-46D7-ACA0-3600D91899C5}"/>
              </a:ext>
            </a:extLst>
          </p:cNvPr>
          <p:cNvSpPr>
            <a:spLocks noGrp="1"/>
          </p:cNvSpPr>
          <p:nvPr>
            <p:ph type="dt" sz="half" idx="10"/>
          </p:nvPr>
        </p:nvSpPr>
        <p:spPr/>
        <p:txBody>
          <a:bodyPr/>
          <a:lstStyle>
            <a:lvl1pPr>
              <a:defRPr/>
            </a:lvl1pPr>
          </a:lstStyle>
          <a:p>
            <a:pPr>
              <a:defRPr/>
            </a:pPr>
            <a:fld id="{A6DA92F3-7DED-43BA-BA83-67B5DA5B54EF}" type="datetime1">
              <a:rPr lang="cs-CZ"/>
              <a:pPr>
                <a:defRPr/>
              </a:pPr>
              <a:t>21.09.2021</a:t>
            </a:fld>
            <a:endParaRPr lang="cs-CZ" altLang="en-US"/>
          </a:p>
        </p:txBody>
      </p:sp>
      <p:sp>
        <p:nvSpPr>
          <p:cNvPr id="6" name="Footer Placeholder 4">
            <a:extLst>
              <a:ext uri="{FF2B5EF4-FFF2-40B4-BE49-F238E27FC236}">
                <a16:creationId xmlns:a16="http://schemas.microsoft.com/office/drawing/2014/main" id="{D20F7861-B263-4142-8249-98B353E061F7}"/>
              </a:ext>
            </a:extLst>
          </p:cNvPr>
          <p:cNvSpPr>
            <a:spLocks noGrp="1"/>
          </p:cNvSpPr>
          <p:nvPr>
            <p:ph type="ftr" sz="quarter" idx="11"/>
          </p:nvPr>
        </p:nvSpPr>
        <p:spPr/>
        <p:txBody>
          <a:bodyPr/>
          <a:lstStyle>
            <a:lvl1pPr>
              <a:defRPr/>
            </a:lvl1pPr>
          </a:lstStyle>
          <a:p>
            <a:pPr>
              <a:defRPr/>
            </a:pPr>
            <a:endParaRPr lang="cs-CZ" altLang="en-US"/>
          </a:p>
        </p:txBody>
      </p:sp>
      <p:sp>
        <p:nvSpPr>
          <p:cNvPr id="7" name="Slide Number Placeholder 5">
            <a:extLst>
              <a:ext uri="{FF2B5EF4-FFF2-40B4-BE49-F238E27FC236}">
                <a16:creationId xmlns:a16="http://schemas.microsoft.com/office/drawing/2014/main" id="{A3C5A33F-7871-4FC1-884B-C8E4E1FE2D3A}"/>
              </a:ext>
            </a:extLst>
          </p:cNvPr>
          <p:cNvSpPr>
            <a:spLocks noGrp="1"/>
          </p:cNvSpPr>
          <p:nvPr>
            <p:ph type="sldNum" sz="quarter" idx="12"/>
          </p:nvPr>
        </p:nvSpPr>
        <p:spPr/>
        <p:txBody>
          <a:bodyPr/>
          <a:lstStyle>
            <a:lvl1pPr>
              <a:defRPr/>
            </a:lvl1pPr>
          </a:lstStyle>
          <a:p>
            <a:fld id="{573B795B-B3FA-4BA6-A233-9C752CE654E9}" type="slidenum">
              <a:rPr lang="cs-CZ" altLang="en-US"/>
              <a:pPr/>
              <a:t>‹#›</a:t>
            </a:fld>
            <a:endParaRPr lang="cs-CZ" altLang="en-US"/>
          </a:p>
        </p:txBody>
      </p:sp>
    </p:spTree>
    <p:extLst>
      <p:ext uri="{BB962C8B-B14F-4D97-AF65-F5344CB8AC3E}">
        <p14:creationId xmlns:p14="http://schemas.microsoft.com/office/powerpoint/2010/main" val="3609746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4" name="Straight Connector 11">
            <a:extLst>
              <a:ext uri="{FF2B5EF4-FFF2-40B4-BE49-F238E27FC236}">
                <a16:creationId xmlns:a16="http://schemas.microsoft.com/office/drawing/2014/main" id="{0C614717-98A1-4FFC-A87E-CDA7AD4BF373}"/>
              </a:ext>
            </a:extLst>
          </p:cNvPr>
          <p:cNvCxnSpPr/>
          <p:nvPr userDrawn="1"/>
        </p:nvCxnSpPr>
        <p:spPr>
          <a:xfrm>
            <a:off x="457200" y="6127750"/>
            <a:ext cx="3686175" cy="0"/>
          </a:xfrm>
          <a:prstGeom prst="line">
            <a:avLst/>
          </a:prstGeom>
          <a:ln w="50800">
            <a:solidFill>
              <a:srgbClr val="40B4E5"/>
            </a:solidFill>
          </a:ln>
        </p:spPr>
        <p:style>
          <a:lnRef idx="2">
            <a:schemeClr val="accent1"/>
          </a:lnRef>
          <a:fillRef idx="0">
            <a:schemeClr val="accent1"/>
          </a:fillRef>
          <a:effectRef idx="1">
            <a:schemeClr val="accent1"/>
          </a:effectRef>
          <a:fontRef idx="minor">
            <a:schemeClr val="tx1"/>
          </a:fontRef>
        </p:style>
      </p:cxnSp>
      <p:sp>
        <p:nvSpPr>
          <p:cNvPr id="8" name="Subtitle 2"/>
          <p:cNvSpPr>
            <a:spLocks noGrp="1"/>
          </p:cNvSpPr>
          <p:nvPr>
            <p:ph type="subTitle" idx="1"/>
          </p:nvPr>
        </p:nvSpPr>
        <p:spPr>
          <a:xfrm>
            <a:off x="457201" y="513590"/>
            <a:ext cx="8229600" cy="814600"/>
          </a:xfrm>
          <a:prstGeom prst="rect">
            <a:avLst/>
          </a:prstGeom>
        </p:spPr>
        <p:txBody>
          <a:bodyPr lIns="0" tIns="0" rIns="0" bIns="0"/>
          <a:lstStyle>
            <a:lvl1pPr marL="0" indent="0" algn="l">
              <a:buNone/>
              <a:defRPr sz="2418" b="1" i="0" cap="none">
                <a:solidFill>
                  <a:srgbClr val="004D7E"/>
                </a:solidFill>
              </a:defRPr>
            </a:lvl1pPr>
            <a:lvl2pPr marL="457073" indent="0" algn="ctr">
              <a:buNone/>
              <a:defRPr>
                <a:solidFill>
                  <a:schemeClr val="tx1">
                    <a:tint val="75000"/>
                  </a:schemeClr>
                </a:solidFill>
              </a:defRPr>
            </a:lvl2pPr>
            <a:lvl3pPr marL="914146" indent="0" algn="ctr">
              <a:buNone/>
              <a:defRPr>
                <a:solidFill>
                  <a:schemeClr val="tx1">
                    <a:tint val="75000"/>
                  </a:schemeClr>
                </a:solidFill>
              </a:defRPr>
            </a:lvl3pPr>
            <a:lvl4pPr marL="1371219" indent="0" algn="ctr">
              <a:buNone/>
              <a:defRPr>
                <a:solidFill>
                  <a:schemeClr val="tx1">
                    <a:tint val="75000"/>
                  </a:schemeClr>
                </a:solidFill>
              </a:defRPr>
            </a:lvl4pPr>
            <a:lvl5pPr marL="1828292" indent="0" algn="ctr">
              <a:buNone/>
              <a:defRPr>
                <a:solidFill>
                  <a:schemeClr val="tx1">
                    <a:tint val="75000"/>
                  </a:schemeClr>
                </a:solidFill>
              </a:defRPr>
            </a:lvl5pPr>
            <a:lvl6pPr marL="2285365" indent="0" algn="ctr">
              <a:buNone/>
              <a:defRPr>
                <a:solidFill>
                  <a:schemeClr val="tx1">
                    <a:tint val="75000"/>
                  </a:schemeClr>
                </a:solidFill>
              </a:defRPr>
            </a:lvl6pPr>
            <a:lvl7pPr marL="2742438" indent="0" algn="ctr">
              <a:buNone/>
              <a:defRPr>
                <a:solidFill>
                  <a:schemeClr val="tx1">
                    <a:tint val="75000"/>
                  </a:schemeClr>
                </a:solidFill>
              </a:defRPr>
            </a:lvl7pPr>
            <a:lvl8pPr marL="3199511" indent="0" algn="ctr">
              <a:buNone/>
              <a:defRPr>
                <a:solidFill>
                  <a:schemeClr val="tx1">
                    <a:tint val="75000"/>
                  </a:schemeClr>
                </a:solidFill>
              </a:defRPr>
            </a:lvl8pPr>
            <a:lvl9pPr marL="3656584" indent="0" algn="ctr">
              <a:buNone/>
              <a:defRPr>
                <a:solidFill>
                  <a:schemeClr val="tx1">
                    <a:tint val="75000"/>
                  </a:schemeClr>
                </a:solidFill>
              </a:defRPr>
            </a:lvl9pPr>
          </a:lstStyle>
          <a:p>
            <a:r>
              <a:rPr lang="cs-CZ"/>
              <a:t>Kliknutím můžete upravit styl předlohy.</a:t>
            </a:r>
            <a:endParaRPr lang="en-US" dirty="0"/>
          </a:p>
        </p:txBody>
      </p:sp>
      <p:sp>
        <p:nvSpPr>
          <p:cNvPr id="10" name="Content Placeholder 2"/>
          <p:cNvSpPr>
            <a:spLocks noGrp="1"/>
          </p:cNvSpPr>
          <p:nvPr>
            <p:ph sz="half" idx="13"/>
          </p:nvPr>
        </p:nvSpPr>
        <p:spPr>
          <a:xfrm>
            <a:off x="457200" y="1328191"/>
            <a:ext cx="8229600" cy="4797973"/>
          </a:xfrm>
          <a:prstGeom prst="rect">
            <a:avLst/>
          </a:prstGeom>
        </p:spPr>
        <p:txBody>
          <a:bodyPr lIns="0" tIns="0" rIns="0" bIns="0"/>
          <a:lstStyle>
            <a:lvl1pPr marL="202668" indent="-202668">
              <a:buClr>
                <a:srgbClr val="40B4E5"/>
              </a:buClr>
              <a:buFont typeface="Wingdings" charset="2"/>
              <a:buChar char="§"/>
              <a:defRPr sz="1395" b="1" i="0"/>
            </a:lvl1pPr>
            <a:lvl2pPr>
              <a:defRPr sz="2418"/>
            </a:lvl2pPr>
            <a:lvl3pPr>
              <a:defRPr sz="2025"/>
            </a:lvl3pPr>
            <a:lvl4pPr>
              <a:defRPr sz="1800"/>
            </a:lvl4pPr>
            <a:lvl5pPr>
              <a:defRPr sz="1800"/>
            </a:lvl5pPr>
            <a:lvl6pPr>
              <a:defRPr sz="1800"/>
            </a:lvl6pPr>
            <a:lvl7pPr>
              <a:defRPr sz="1800"/>
            </a:lvl7pPr>
            <a:lvl8pPr>
              <a:defRPr sz="1800"/>
            </a:lvl8pPr>
            <a:lvl9pPr>
              <a:defRPr sz="1800"/>
            </a:lvl9pPr>
          </a:lstStyle>
          <a:p>
            <a:pPr lvl="0"/>
            <a:r>
              <a:rPr lang="cs-CZ"/>
              <a:t>Upravte styly předlohy textu.</a:t>
            </a:r>
          </a:p>
        </p:txBody>
      </p:sp>
      <p:sp>
        <p:nvSpPr>
          <p:cNvPr id="5" name="Date Placeholder 3">
            <a:extLst>
              <a:ext uri="{FF2B5EF4-FFF2-40B4-BE49-F238E27FC236}">
                <a16:creationId xmlns:a16="http://schemas.microsoft.com/office/drawing/2014/main" id="{3869D9B3-1882-45B6-A4D5-8EC67B248387}"/>
              </a:ext>
            </a:extLst>
          </p:cNvPr>
          <p:cNvSpPr>
            <a:spLocks noGrp="1"/>
          </p:cNvSpPr>
          <p:nvPr>
            <p:ph type="dt" sz="half" idx="14"/>
          </p:nvPr>
        </p:nvSpPr>
        <p:spPr>
          <a:xfrm>
            <a:off x="457200" y="6224588"/>
            <a:ext cx="4965700" cy="415925"/>
          </a:xfrm>
        </p:spPr>
        <p:txBody>
          <a:bodyPr lIns="0" tIns="0" rIns="0" bIns="0"/>
          <a:lstStyle>
            <a:lvl1pPr>
              <a:defRPr sz="1687" b="1">
                <a:solidFill>
                  <a:srgbClr val="004D7E"/>
                </a:solidFill>
              </a:defRPr>
            </a:lvl1pPr>
          </a:lstStyle>
          <a:p>
            <a:pPr>
              <a:defRPr/>
            </a:pPr>
            <a:r>
              <a:rPr lang="cs-CZ"/>
              <a:t>Přehled kompetencí a činnosti ÚOHS 2017</a:t>
            </a:r>
            <a:endParaRPr lang="en-US"/>
          </a:p>
        </p:txBody>
      </p:sp>
    </p:spTree>
    <p:extLst>
      <p:ext uri="{BB962C8B-B14F-4D97-AF65-F5344CB8AC3E}">
        <p14:creationId xmlns:p14="http://schemas.microsoft.com/office/powerpoint/2010/main" val="3977362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cxnSp>
        <p:nvCxnSpPr>
          <p:cNvPr id="4" name="Straight Connector 11">
            <a:extLst>
              <a:ext uri="{FF2B5EF4-FFF2-40B4-BE49-F238E27FC236}">
                <a16:creationId xmlns:a16="http://schemas.microsoft.com/office/drawing/2014/main" id="{84CF906F-4994-4DF9-899D-C504384F720A}"/>
              </a:ext>
            </a:extLst>
          </p:cNvPr>
          <p:cNvCxnSpPr/>
          <p:nvPr userDrawn="1"/>
        </p:nvCxnSpPr>
        <p:spPr>
          <a:xfrm>
            <a:off x="457200" y="6127750"/>
            <a:ext cx="3686175" cy="0"/>
          </a:xfrm>
          <a:prstGeom prst="line">
            <a:avLst/>
          </a:prstGeom>
          <a:ln w="50800">
            <a:solidFill>
              <a:srgbClr val="40B4E5"/>
            </a:solidFill>
          </a:ln>
        </p:spPr>
        <p:style>
          <a:lnRef idx="2">
            <a:schemeClr val="accent1"/>
          </a:lnRef>
          <a:fillRef idx="0">
            <a:schemeClr val="accent1"/>
          </a:fillRef>
          <a:effectRef idx="1">
            <a:schemeClr val="accent1"/>
          </a:effectRef>
          <a:fontRef idx="minor">
            <a:schemeClr val="tx1"/>
          </a:fontRef>
        </p:style>
      </p:cxnSp>
      <p:sp>
        <p:nvSpPr>
          <p:cNvPr id="8" name="Subtitle 2"/>
          <p:cNvSpPr>
            <a:spLocks noGrp="1"/>
          </p:cNvSpPr>
          <p:nvPr>
            <p:ph type="subTitle" idx="1"/>
          </p:nvPr>
        </p:nvSpPr>
        <p:spPr>
          <a:xfrm>
            <a:off x="457201" y="513590"/>
            <a:ext cx="8229600" cy="814600"/>
          </a:xfrm>
          <a:prstGeom prst="rect">
            <a:avLst/>
          </a:prstGeom>
        </p:spPr>
        <p:txBody>
          <a:bodyPr lIns="0" tIns="0" rIns="0" bIns="0"/>
          <a:lstStyle>
            <a:lvl1pPr marL="0" indent="0" algn="l">
              <a:buNone/>
              <a:defRPr sz="2418" b="1" i="0" cap="none">
                <a:solidFill>
                  <a:srgbClr val="004D7E"/>
                </a:solidFill>
              </a:defRPr>
            </a:lvl1pPr>
            <a:lvl2pPr marL="457073" indent="0" algn="ctr">
              <a:buNone/>
              <a:defRPr>
                <a:solidFill>
                  <a:schemeClr val="tx1">
                    <a:tint val="75000"/>
                  </a:schemeClr>
                </a:solidFill>
              </a:defRPr>
            </a:lvl2pPr>
            <a:lvl3pPr marL="914146" indent="0" algn="ctr">
              <a:buNone/>
              <a:defRPr>
                <a:solidFill>
                  <a:schemeClr val="tx1">
                    <a:tint val="75000"/>
                  </a:schemeClr>
                </a:solidFill>
              </a:defRPr>
            </a:lvl3pPr>
            <a:lvl4pPr marL="1371219" indent="0" algn="ctr">
              <a:buNone/>
              <a:defRPr>
                <a:solidFill>
                  <a:schemeClr val="tx1">
                    <a:tint val="75000"/>
                  </a:schemeClr>
                </a:solidFill>
              </a:defRPr>
            </a:lvl4pPr>
            <a:lvl5pPr marL="1828292" indent="0" algn="ctr">
              <a:buNone/>
              <a:defRPr>
                <a:solidFill>
                  <a:schemeClr val="tx1">
                    <a:tint val="75000"/>
                  </a:schemeClr>
                </a:solidFill>
              </a:defRPr>
            </a:lvl5pPr>
            <a:lvl6pPr marL="2285365" indent="0" algn="ctr">
              <a:buNone/>
              <a:defRPr>
                <a:solidFill>
                  <a:schemeClr val="tx1">
                    <a:tint val="75000"/>
                  </a:schemeClr>
                </a:solidFill>
              </a:defRPr>
            </a:lvl6pPr>
            <a:lvl7pPr marL="2742438" indent="0" algn="ctr">
              <a:buNone/>
              <a:defRPr>
                <a:solidFill>
                  <a:schemeClr val="tx1">
                    <a:tint val="75000"/>
                  </a:schemeClr>
                </a:solidFill>
              </a:defRPr>
            </a:lvl7pPr>
            <a:lvl8pPr marL="3199511" indent="0" algn="ctr">
              <a:buNone/>
              <a:defRPr>
                <a:solidFill>
                  <a:schemeClr val="tx1">
                    <a:tint val="75000"/>
                  </a:schemeClr>
                </a:solidFill>
              </a:defRPr>
            </a:lvl8pPr>
            <a:lvl9pPr marL="3656584" indent="0" algn="ctr">
              <a:buNone/>
              <a:defRPr>
                <a:solidFill>
                  <a:schemeClr val="tx1">
                    <a:tint val="75000"/>
                  </a:schemeClr>
                </a:solidFill>
              </a:defRPr>
            </a:lvl9pPr>
          </a:lstStyle>
          <a:p>
            <a:r>
              <a:rPr lang="cs-CZ"/>
              <a:t>Kliknutím můžete upravit styl předlohy.</a:t>
            </a:r>
            <a:endParaRPr lang="en-US" dirty="0"/>
          </a:p>
        </p:txBody>
      </p:sp>
      <p:sp>
        <p:nvSpPr>
          <p:cNvPr id="10" name="Content Placeholder 2"/>
          <p:cNvSpPr>
            <a:spLocks noGrp="1"/>
          </p:cNvSpPr>
          <p:nvPr>
            <p:ph sz="half" idx="13"/>
          </p:nvPr>
        </p:nvSpPr>
        <p:spPr>
          <a:xfrm>
            <a:off x="457200" y="1328191"/>
            <a:ext cx="8229600" cy="4797973"/>
          </a:xfrm>
          <a:prstGeom prst="rect">
            <a:avLst/>
          </a:prstGeom>
        </p:spPr>
        <p:txBody>
          <a:bodyPr lIns="0" tIns="0" rIns="0" bIns="0"/>
          <a:lstStyle>
            <a:lvl1pPr marL="202668" indent="-202668">
              <a:buClr>
                <a:srgbClr val="40B4E5"/>
              </a:buClr>
              <a:buFont typeface="Wingdings" charset="2"/>
              <a:buChar char="§"/>
              <a:defRPr sz="1395" b="1" i="0"/>
            </a:lvl1pPr>
            <a:lvl2pPr>
              <a:defRPr sz="2418"/>
            </a:lvl2pPr>
            <a:lvl3pPr>
              <a:defRPr sz="2025"/>
            </a:lvl3pPr>
            <a:lvl4pPr>
              <a:defRPr sz="1800"/>
            </a:lvl4pPr>
            <a:lvl5pPr>
              <a:defRPr sz="1800"/>
            </a:lvl5pPr>
            <a:lvl6pPr>
              <a:defRPr sz="1800"/>
            </a:lvl6pPr>
            <a:lvl7pPr>
              <a:defRPr sz="1800"/>
            </a:lvl7pPr>
            <a:lvl8pPr>
              <a:defRPr sz="1800"/>
            </a:lvl8pPr>
            <a:lvl9pPr>
              <a:defRPr sz="1800"/>
            </a:lvl9pPr>
          </a:lstStyle>
          <a:p>
            <a:pPr lvl="0"/>
            <a:r>
              <a:rPr lang="cs-CZ"/>
              <a:t>Upravte styly předlohy textu.</a:t>
            </a:r>
          </a:p>
        </p:txBody>
      </p:sp>
      <p:sp>
        <p:nvSpPr>
          <p:cNvPr id="5" name="Date Placeholder 3">
            <a:extLst>
              <a:ext uri="{FF2B5EF4-FFF2-40B4-BE49-F238E27FC236}">
                <a16:creationId xmlns:a16="http://schemas.microsoft.com/office/drawing/2014/main" id="{32C6739E-FF5D-4822-A27D-1EBE94608EBE}"/>
              </a:ext>
            </a:extLst>
          </p:cNvPr>
          <p:cNvSpPr>
            <a:spLocks noGrp="1"/>
          </p:cNvSpPr>
          <p:nvPr>
            <p:ph type="dt" sz="half" idx="14"/>
          </p:nvPr>
        </p:nvSpPr>
        <p:spPr>
          <a:xfrm>
            <a:off x="457200" y="6224588"/>
            <a:ext cx="4965700" cy="415925"/>
          </a:xfrm>
        </p:spPr>
        <p:txBody>
          <a:bodyPr lIns="0" tIns="0" rIns="0" bIns="0"/>
          <a:lstStyle>
            <a:lvl1pPr>
              <a:defRPr sz="1687" b="1">
                <a:solidFill>
                  <a:srgbClr val="004D7E"/>
                </a:solidFill>
              </a:defRPr>
            </a:lvl1pPr>
          </a:lstStyle>
          <a:p>
            <a:pPr>
              <a:defRPr/>
            </a:pPr>
            <a:r>
              <a:rPr lang="cs-CZ"/>
              <a:t>Přehled kompetencí a činnosti ÚOHS 2017</a:t>
            </a:r>
            <a:endParaRPr lang="en-US"/>
          </a:p>
        </p:txBody>
      </p:sp>
    </p:spTree>
    <p:extLst>
      <p:ext uri="{BB962C8B-B14F-4D97-AF65-F5344CB8AC3E}">
        <p14:creationId xmlns:p14="http://schemas.microsoft.com/office/powerpoint/2010/main" val="815879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a:extLst>
              <a:ext uri="{FF2B5EF4-FFF2-40B4-BE49-F238E27FC236}">
                <a16:creationId xmlns:a16="http://schemas.microsoft.com/office/drawing/2014/main" id="{11929AFF-8D5D-477A-BE9B-ED696ABF8E04}"/>
              </a:ext>
            </a:extLst>
          </p:cNvPr>
          <p:cNvSpPr>
            <a:spLocks noGrp="1"/>
          </p:cNvSpPr>
          <p:nvPr>
            <p:ph type="dt" sz="half" idx="10"/>
          </p:nvPr>
        </p:nvSpPr>
        <p:spPr/>
        <p:txBody>
          <a:bodyPr/>
          <a:lstStyle>
            <a:lvl1pPr>
              <a:defRPr/>
            </a:lvl1pPr>
          </a:lstStyle>
          <a:p>
            <a:pPr>
              <a:defRPr/>
            </a:pPr>
            <a:fld id="{157F4FC3-20D4-470B-91D9-C9B7AB6C94BB}" type="datetime1">
              <a:rPr lang="cs-CZ"/>
              <a:pPr>
                <a:defRPr/>
              </a:pPr>
              <a:t>21.09.2021</a:t>
            </a:fld>
            <a:endParaRPr lang="cs-CZ" altLang="en-US"/>
          </a:p>
        </p:txBody>
      </p:sp>
      <p:sp>
        <p:nvSpPr>
          <p:cNvPr id="5" name="Footer Placeholder 4">
            <a:extLst>
              <a:ext uri="{FF2B5EF4-FFF2-40B4-BE49-F238E27FC236}">
                <a16:creationId xmlns:a16="http://schemas.microsoft.com/office/drawing/2014/main" id="{C682D419-5392-42A7-944C-40A98226F567}"/>
              </a:ext>
            </a:extLst>
          </p:cNvPr>
          <p:cNvSpPr>
            <a:spLocks noGrp="1"/>
          </p:cNvSpPr>
          <p:nvPr>
            <p:ph type="ftr" sz="quarter" idx="11"/>
          </p:nvPr>
        </p:nvSpPr>
        <p:spPr/>
        <p:txBody>
          <a:bodyPr/>
          <a:lstStyle>
            <a:lvl1pPr>
              <a:defRPr/>
            </a:lvl1pPr>
          </a:lstStyle>
          <a:p>
            <a:pPr>
              <a:defRPr/>
            </a:pPr>
            <a:endParaRPr lang="cs-CZ" altLang="en-US"/>
          </a:p>
        </p:txBody>
      </p:sp>
      <p:sp>
        <p:nvSpPr>
          <p:cNvPr id="6" name="Slide Number Placeholder 5">
            <a:extLst>
              <a:ext uri="{FF2B5EF4-FFF2-40B4-BE49-F238E27FC236}">
                <a16:creationId xmlns:a16="http://schemas.microsoft.com/office/drawing/2014/main" id="{FA365BF5-6E67-45E9-AF8F-39FF94C9502F}"/>
              </a:ext>
            </a:extLst>
          </p:cNvPr>
          <p:cNvSpPr>
            <a:spLocks noGrp="1"/>
          </p:cNvSpPr>
          <p:nvPr>
            <p:ph type="sldNum" sz="quarter" idx="12"/>
          </p:nvPr>
        </p:nvSpPr>
        <p:spPr/>
        <p:txBody>
          <a:bodyPr/>
          <a:lstStyle>
            <a:lvl1pPr>
              <a:defRPr/>
            </a:lvl1pPr>
          </a:lstStyle>
          <a:p>
            <a:fld id="{D25D2621-9FB1-40BC-8CC0-0311E61EFB02}" type="slidenum">
              <a:rPr lang="cs-CZ" altLang="en-US"/>
              <a:pPr/>
              <a:t>‹#›</a:t>
            </a:fld>
            <a:endParaRPr lang="cs-CZ" altLang="en-US"/>
          </a:p>
        </p:txBody>
      </p:sp>
    </p:spTree>
    <p:extLst>
      <p:ext uri="{BB962C8B-B14F-4D97-AF65-F5344CB8AC3E}">
        <p14:creationId xmlns:p14="http://schemas.microsoft.com/office/powerpoint/2010/main" val="299136368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83324F28-3C48-406A-80F9-FB650BDE7CF1}"/>
              </a:ext>
            </a:extLst>
          </p:cNvPr>
          <p:cNvSpPr/>
          <p:nvPr/>
        </p:nvSpPr>
        <p:spPr>
          <a:xfrm>
            <a:off x="0" y="0"/>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7">
            <a:extLst>
              <a:ext uri="{FF2B5EF4-FFF2-40B4-BE49-F238E27FC236}">
                <a16:creationId xmlns:a16="http://schemas.microsoft.com/office/drawing/2014/main" id="{AD65669F-6D46-4F88-9ACD-0FA6F7C32D66}"/>
              </a:ext>
            </a:extLst>
          </p:cNvPr>
          <p:cNvCxnSpPr/>
          <p:nvPr/>
        </p:nvCxnSpPr>
        <p:spPr>
          <a:xfrm flipV="1">
            <a:off x="6289675" y="5264150"/>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42900" y="4960137"/>
            <a:ext cx="5829300" cy="1463040"/>
          </a:xfrm>
        </p:spPr>
        <p:txBody>
          <a:bodyPr/>
          <a:lstStyle>
            <a:lvl1pPr algn="r">
              <a:defRPr sz="4400" b="0" spc="200" baseline="0"/>
            </a:lvl1pPr>
          </a:lstStyle>
          <a:p>
            <a:r>
              <a:rPr lang="cs-CZ"/>
              <a:t>Kliknutím lze upravit styl.</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cs-CZ"/>
              <a:t>Upravte styly předlohy textu.</a:t>
            </a:r>
          </a:p>
        </p:txBody>
      </p:sp>
      <p:sp>
        <p:nvSpPr>
          <p:cNvPr id="6" name="Date Placeholder 3">
            <a:extLst>
              <a:ext uri="{FF2B5EF4-FFF2-40B4-BE49-F238E27FC236}">
                <a16:creationId xmlns:a16="http://schemas.microsoft.com/office/drawing/2014/main" id="{D2AD8A9B-3F10-4043-9123-57F8B520F909}"/>
              </a:ext>
            </a:extLst>
          </p:cNvPr>
          <p:cNvSpPr>
            <a:spLocks noGrp="1"/>
          </p:cNvSpPr>
          <p:nvPr>
            <p:ph type="dt" sz="half" idx="10"/>
          </p:nvPr>
        </p:nvSpPr>
        <p:spPr/>
        <p:txBody>
          <a:bodyPr/>
          <a:lstStyle>
            <a:lvl1pPr>
              <a:defRPr/>
            </a:lvl1pPr>
          </a:lstStyle>
          <a:p>
            <a:pPr>
              <a:defRPr/>
            </a:pPr>
            <a:fld id="{42DD1266-1CAD-4B45-8CFF-D778B971F713}" type="datetime1">
              <a:rPr lang="cs-CZ"/>
              <a:pPr>
                <a:defRPr/>
              </a:pPr>
              <a:t>21.09.2021</a:t>
            </a:fld>
            <a:endParaRPr lang="cs-CZ" altLang="en-US"/>
          </a:p>
        </p:txBody>
      </p:sp>
      <p:sp>
        <p:nvSpPr>
          <p:cNvPr id="7" name="Footer Placeholder 4">
            <a:extLst>
              <a:ext uri="{FF2B5EF4-FFF2-40B4-BE49-F238E27FC236}">
                <a16:creationId xmlns:a16="http://schemas.microsoft.com/office/drawing/2014/main" id="{2A567B70-D656-46A4-A72E-4022541207F8}"/>
              </a:ext>
            </a:extLst>
          </p:cNvPr>
          <p:cNvSpPr>
            <a:spLocks noGrp="1"/>
          </p:cNvSpPr>
          <p:nvPr>
            <p:ph type="ftr" sz="quarter" idx="11"/>
          </p:nvPr>
        </p:nvSpPr>
        <p:spPr/>
        <p:txBody>
          <a:bodyPr/>
          <a:lstStyle>
            <a:lvl1pPr>
              <a:defRPr/>
            </a:lvl1pPr>
          </a:lstStyle>
          <a:p>
            <a:pPr>
              <a:defRPr/>
            </a:pPr>
            <a:endParaRPr lang="cs-CZ" altLang="en-US"/>
          </a:p>
        </p:txBody>
      </p:sp>
      <p:sp>
        <p:nvSpPr>
          <p:cNvPr id="8" name="Slide Number Placeholder 5">
            <a:extLst>
              <a:ext uri="{FF2B5EF4-FFF2-40B4-BE49-F238E27FC236}">
                <a16:creationId xmlns:a16="http://schemas.microsoft.com/office/drawing/2014/main" id="{970F620C-A1B6-484F-BD15-D27371F9B1CB}"/>
              </a:ext>
            </a:extLst>
          </p:cNvPr>
          <p:cNvSpPr>
            <a:spLocks noGrp="1"/>
          </p:cNvSpPr>
          <p:nvPr>
            <p:ph type="sldNum" sz="quarter" idx="12"/>
          </p:nvPr>
        </p:nvSpPr>
        <p:spPr/>
        <p:txBody>
          <a:bodyPr/>
          <a:lstStyle>
            <a:lvl1pPr>
              <a:defRPr/>
            </a:lvl1pPr>
          </a:lstStyle>
          <a:p>
            <a:fld id="{FDE2CD6B-4DBE-47F2-B9A6-75A9752214A5}" type="slidenum">
              <a:rPr lang="cs-CZ" altLang="en-US"/>
              <a:pPr/>
              <a:t>‹#›</a:t>
            </a:fld>
            <a:endParaRPr lang="cs-CZ" altLang="en-US"/>
          </a:p>
        </p:txBody>
      </p:sp>
    </p:spTree>
    <p:extLst>
      <p:ext uri="{BB962C8B-B14F-4D97-AF65-F5344CB8AC3E}">
        <p14:creationId xmlns:p14="http://schemas.microsoft.com/office/powerpoint/2010/main" val="3143907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cs-CZ"/>
              <a:t>Kliknutím lze upravit styl.</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3">
            <a:extLst>
              <a:ext uri="{FF2B5EF4-FFF2-40B4-BE49-F238E27FC236}">
                <a16:creationId xmlns:a16="http://schemas.microsoft.com/office/drawing/2014/main" id="{B5696F80-0F98-4A5E-9208-63F569835A8A}"/>
              </a:ext>
            </a:extLst>
          </p:cNvPr>
          <p:cNvSpPr>
            <a:spLocks noGrp="1"/>
          </p:cNvSpPr>
          <p:nvPr>
            <p:ph type="dt" sz="half" idx="10"/>
          </p:nvPr>
        </p:nvSpPr>
        <p:spPr/>
        <p:txBody>
          <a:bodyPr/>
          <a:lstStyle>
            <a:lvl1pPr>
              <a:defRPr/>
            </a:lvl1pPr>
          </a:lstStyle>
          <a:p>
            <a:pPr>
              <a:defRPr/>
            </a:pPr>
            <a:fld id="{B563E1A2-DF0D-4BA5-ACE5-9E31DB7D939F}" type="datetime1">
              <a:rPr lang="cs-CZ"/>
              <a:pPr>
                <a:defRPr/>
              </a:pPr>
              <a:t>21.09.2021</a:t>
            </a:fld>
            <a:endParaRPr lang="cs-CZ" altLang="en-US"/>
          </a:p>
        </p:txBody>
      </p:sp>
      <p:sp>
        <p:nvSpPr>
          <p:cNvPr id="6" name="Footer Placeholder 4">
            <a:extLst>
              <a:ext uri="{FF2B5EF4-FFF2-40B4-BE49-F238E27FC236}">
                <a16:creationId xmlns:a16="http://schemas.microsoft.com/office/drawing/2014/main" id="{B6BFC1B0-8814-474F-B8AE-9FCD5E38E364}"/>
              </a:ext>
            </a:extLst>
          </p:cNvPr>
          <p:cNvSpPr>
            <a:spLocks noGrp="1"/>
          </p:cNvSpPr>
          <p:nvPr>
            <p:ph type="ftr" sz="quarter" idx="11"/>
          </p:nvPr>
        </p:nvSpPr>
        <p:spPr/>
        <p:txBody>
          <a:bodyPr/>
          <a:lstStyle>
            <a:lvl1pPr>
              <a:defRPr/>
            </a:lvl1pPr>
          </a:lstStyle>
          <a:p>
            <a:pPr>
              <a:defRPr/>
            </a:pPr>
            <a:endParaRPr lang="cs-CZ" altLang="en-US"/>
          </a:p>
        </p:txBody>
      </p:sp>
      <p:sp>
        <p:nvSpPr>
          <p:cNvPr id="7" name="Slide Number Placeholder 5">
            <a:extLst>
              <a:ext uri="{FF2B5EF4-FFF2-40B4-BE49-F238E27FC236}">
                <a16:creationId xmlns:a16="http://schemas.microsoft.com/office/drawing/2014/main" id="{CCC45AE9-5860-46FE-942B-2CDCC836535C}"/>
              </a:ext>
            </a:extLst>
          </p:cNvPr>
          <p:cNvSpPr>
            <a:spLocks noGrp="1"/>
          </p:cNvSpPr>
          <p:nvPr>
            <p:ph type="sldNum" sz="quarter" idx="12"/>
          </p:nvPr>
        </p:nvSpPr>
        <p:spPr/>
        <p:txBody>
          <a:bodyPr/>
          <a:lstStyle>
            <a:lvl1pPr>
              <a:defRPr/>
            </a:lvl1pPr>
          </a:lstStyle>
          <a:p>
            <a:fld id="{50E0361A-F69E-45EA-A4E7-46BC8373273D}" type="slidenum">
              <a:rPr lang="cs-CZ" altLang="en-US"/>
              <a:pPr/>
              <a:t>‹#›</a:t>
            </a:fld>
            <a:endParaRPr lang="cs-CZ" altLang="en-US"/>
          </a:p>
        </p:txBody>
      </p:sp>
    </p:spTree>
    <p:extLst>
      <p:ext uri="{BB962C8B-B14F-4D97-AF65-F5344CB8AC3E}">
        <p14:creationId xmlns:p14="http://schemas.microsoft.com/office/powerpoint/2010/main" val="3736153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cs-CZ"/>
              <a:t>Kliknutím lze upravit styl.</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a:t>Upravte styly předlohy textu.</a:t>
            </a:r>
          </a:p>
        </p:txBody>
      </p:sp>
      <p:sp>
        <p:nvSpPr>
          <p:cNvPr id="4" name="Content Placeholder 3"/>
          <p:cNvSpPr>
            <a:spLocks noGrp="1"/>
          </p:cNvSpPr>
          <p:nvPr>
            <p:ph sz="half" idx="2"/>
          </p:nvPr>
        </p:nvSpPr>
        <p:spPr>
          <a:xfrm>
            <a:off x="768096" y="2967788"/>
            <a:ext cx="3566160" cy="334157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a:t>Upravte styly předlohy textu.</a:t>
            </a:r>
          </a:p>
        </p:txBody>
      </p:sp>
      <p:sp>
        <p:nvSpPr>
          <p:cNvPr id="6" name="Content Placeholder 5"/>
          <p:cNvSpPr>
            <a:spLocks noGrp="1"/>
          </p:cNvSpPr>
          <p:nvPr>
            <p:ph sz="quarter" idx="4"/>
          </p:nvPr>
        </p:nvSpPr>
        <p:spPr>
          <a:xfrm>
            <a:off x="4491990" y="2967788"/>
            <a:ext cx="3566160" cy="334157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3">
            <a:extLst>
              <a:ext uri="{FF2B5EF4-FFF2-40B4-BE49-F238E27FC236}">
                <a16:creationId xmlns:a16="http://schemas.microsoft.com/office/drawing/2014/main" id="{05BB8629-E8E5-4D60-9177-55A29221D00F}"/>
              </a:ext>
            </a:extLst>
          </p:cNvPr>
          <p:cNvSpPr>
            <a:spLocks noGrp="1"/>
          </p:cNvSpPr>
          <p:nvPr>
            <p:ph type="dt" sz="half" idx="10"/>
          </p:nvPr>
        </p:nvSpPr>
        <p:spPr/>
        <p:txBody>
          <a:bodyPr/>
          <a:lstStyle>
            <a:lvl1pPr>
              <a:defRPr/>
            </a:lvl1pPr>
          </a:lstStyle>
          <a:p>
            <a:pPr>
              <a:defRPr/>
            </a:pPr>
            <a:fld id="{5861FC15-E7A4-4322-9A89-E449F534BFEC}" type="datetime1">
              <a:rPr lang="cs-CZ"/>
              <a:pPr>
                <a:defRPr/>
              </a:pPr>
              <a:t>21.09.2021</a:t>
            </a:fld>
            <a:endParaRPr lang="cs-CZ" altLang="en-US"/>
          </a:p>
        </p:txBody>
      </p:sp>
      <p:sp>
        <p:nvSpPr>
          <p:cNvPr id="8" name="Footer Placeholder 4">
            <a:extLst>
              <a:ext uri="{FF2B5EF4-FFF2-40B4-BE49-F238E27FC236}">
                <a16:creationId xmlns:a16="http://schemas.microsoft.com/office/drawing/2014/main" id="{04948665-569C-4AF7-A4B0-4303A0FE37B8}"/>
              </a:ext>
            </a:extLst>
          </p:cNvPr>
          <p:cNvSpPr>
            <a:spLocks noGrp="1"/>
          </p:cNvSpPr>
          <p:nvPr>
            <p:ph type="ftr" sz="quarter" idx="11"/>
          </p:nvPr>
        </p:nvSpPr>
        <p:spPr/>
        <p:txBody>
          <a:bodyPr/>
          <a:lstStyle>
            <a:lvl1pPr>
              <a:defRPr/>
            </a:lvl1pPr>
          </a:lstStyle>
          <a:p>
            <a:pPr>
              <a:defRPr/>
            </a:pPr>
            <a:endParaRPr lang="cs-CZ" altLang="en-US"/>
          </a:p>
        </p:txBody>
      </p:sp>
      <p:sp>
        <p:nvSpPr>
          <p:cNvPr id="9" name="Slide Number Placeholder 5">
            <a:extLst>
              <a:ext uri="{FF2B5EF4-FFF2-40B4-BE49-F238E27FC236}">
                <a16:creationId xmlns:a16="http://schemas.microsoft.com/office/drawing/2014/main" id="{5EFEC61E-79AA-4204-9D25-C1A2476D3FDE}"/>
              </a:ext>
            </a:extLst>
          </p:cNvPr>
          <p:cNvSpPr>
            <a:spLocks noGrp="1"/>
          </p:cNvSpPr>
          <p:nvPr>
            <p:ph type="sldNum" sz="quarter" idx="12"/>
          </p:nvPr>
        </p:nvSpPr>
        <p:spPr/>
        <p:txBody>
          <a:bodyPr/>
          <a:lstStyle>
            <a:lvl1pPr>
              <a:defRPr/>
            </a:lvl1pPr>
          </a:lstStyle>
          <a:p>
            <a:fld id="{A2842A76-0E35-490A-A903-0195CD4D306C}" type="slidenum">
              <a:rPr lang="cs-CZ" altLang="en-US"/>
              <a:pPr/>
              <a:t>‹#›</a:t>
            </a:fld>
            <a:endParaRPr lang="cs-CZ" altLang="en-US"/>
          </a:p>
        </p:txBody>
      </p:sp>
    </p:spTree>
    <p:extLst>
      <p:ext uri="{BB962C8B-B14F-4D97-AF65-F5344CB8AC3E}">
        <p14:creationId xmlns:p14="http://schemas.microsoft.com/office/powerpoint/2010/main" val="2668640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3">
            <a:extLst>
              <a:ext uri="{FF2B5EF4-FFF2-40B4-BE49-F238E27FC236}">
                <a16:creationId xmlns:a16="http://schemas.microsoft.com/office/drawing/2014/main" id="{126B2222-6E4A-411C-BD43-E766E5B0292D}"/>
              </a:ext>
            </a:extLst>
          </p:cNvPr>
          <p:cNvSpPr>
            <a:spLocks noGrp="1"/>
          </p:cNvSpPr>
          <p:nvPr>
            <p:ph type="dt" sz="half" idx="10"/>
          </p:nvPr>
        </p:nvSpPr>
        <p:spPr/>
        <p:txBody>
          <a:bodyPr/>
          <a:lstStyle>
            <a:lvl1pPr>
              <a:defRPr/>
            </a:lvl1pPr>
          </a:lstStyle>
          <a:p>
            <a:pPr>
              <a:defRPr/>
            </a:pPr>
            <a:fld id="{D0E3ECAC-3F67-4581-8E84-2F4C47BC1026}" type="datetime1">
              <a:rPr lang="cs-CZ"/>
              <a:pPr>
                <a:defRPr/>
              </a:pPr>
              <a:t>21.09.2021</a:t>
            </a:fld>
            <a:endParaRPr lang="cs-CZ" altLang="en-US"/>
          </a:p>
        </p:txBody>
      </p:sp>
      <p:sp>
        <p:nvSpPr>
          <p:cNvPr id="4" name="Footer Placeholder 4">
            <a:extLst>
              <a:ext uri="{FF2B5EF4-FFF2-40B4-BE49-F238E27FC236}">
                <a16:creationId xmlns:a16="http://schemas.microsoft.com/office/drawing/2014/main" id="{C6B9348E-0CC8-4E0C-8570-0ED1F67410D2}"/>
              </a:ext>
            </a:extLst>
          </p:cNvPr>
          <p:cNvSpPr>
            <a:spLocks noGrp="1"/>
          </p:cNvSpPr>
          <p:nvPr>
            <p:ph type="ftr" sz="quarter" idx="11"/>
          </p:nvPr>
        </p:nvSpPr>
        <p:spPr/>
        <p:txBody>
          <a:bodyPr/>
          <a:lstStyle>
            <a:lvl1pPr>
              <a:defRPr/>
            </a:lvl1pPr>
          </a:lstStyle>
          <a:p>
            <a:pPr>
              <a:defRPr/>
            </a:pPr>
            <a:endParaRPr lang="cs-CZ" altLang="en-US"/>
          </a:p>
        </p:txBody>
      </p:sp>
      <p:sp>
        <p:nvSpPr>
          <p:cNvPr id="5" name="Slide Number Placeholder 5">
            <a:extLst>
              <a:ext uri="{FF2B5EF4-FFF2-40B4-BE49-F238E27FC236}">
                <a16:creationId xmlns:a16="http://schemas.microsoft.com/office/drawing/2014/main" id="{2747E4FB-BD9B-4AE4-82B0-2F0A05DFE209}"/>
              </a:ext>
            </a:extLst>
          </p:cNvPr>
          <p:cNvSpPr>
            <a:spLocks noGrp="1"/>
          </p:cNvSpPr>
          <p:nvPr>
            <p:ph type="sldNum" sz="quarter" idx="12"/>
          </p:nvPr>
        </p:nvSpPr>
        <p:spPr/>
        <p:txBody>
          <a:bodyPr/>
          <a:lstStyle>
            <a:lvl1pPr>
              <a:defRPr/>
            </a:lvl1pPr>
          </a:lstStyle>
          <a:p>
            <a:fld id="{985C826C-5A86-44C6-AEB5-F8BBBDFD2821}" type="slidenum">
              <a:rPr lang="cs-CZ" altLang="en-US"/>
              <a:pPr/>
              <a:t>‹#›</a:t>
            </a:fld>
            <a:endParaRPr lang="cs-CZ" altLang="en-US"/>
          </a:p>
        </p:txBody>
      </p:sp>
    </p:spTree>
    <p:extLst>
      <p:ext uri="{BB962C8B-B14F-4D97-AF65-F5344CB8AC3E}">
        <p14:creationId xmlns:p14="http://schemas.microsoft.com/office/powerpoint/2010/main" val="392875641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ED5F34-24D7-4122-99EA-8DCE960191C2}"/>
              </a:ext>
            </a:extLst>
          </p:cNvPr>
          <p:cNvSpPr>
            <a:spLocks noGrp="1"/>
          </p:cNvSpPr>
          <p:nvPr>
            <p:ph type="dt" sz="half" idx="10"/>
          </p:nvPr>
        </p:nvSpPr>
        <p:spPr/>
        <p:txBody>
          <a:bodyPr/>
          <a:lstStyle>
            <a:lvl1pPr>
              <a:defRPr/>
            </a:lvl1pPr>
          </a:lstStyle>
          <a:p>
            <a:pPr>
              <a:defRPr/>
            </a:pPr>
            <a:fld id="{BE06771F-7F65-4B57-92D9-308C8779DD05}" type="datetime1">
              <a:rPr lang="cs-CZ"/>
              <a:pPr>
                <a:defRPr/>
              </a:pPr>
              <a:t>21.09.2021</a:t>
            </a:fld>
            <a:endParaRPr lang="cs-CZ" altLang="en-US"/>
          </a:p>
        </p:txBody>
      </p:sp>
      <p:sp>
        <p:nvSpPr>
          <p:cNvPr id="3" name="Footer Placeholder 2">
            <a:extLst>
              <a:ext uri="{FF2B5EF4-FFF2-40B4-BE49-F238E27FC236}">
                <a16:creationId xmlns:a16="http://schemas.microsoft.com/office/drawing/2014/main" id="{772ECAFD-21DE-4EEC-A1BD-6AFDF8E4AE4A}"/>
              </a:ext>
            </a:extLst>
          </p:cNvPr>
          <p:cNvSpPr>
            <a:spLocks noGrp="1"/>
          </p:cNvSpPr>
          <p:nvPr>
            <p:ph type="ftr" sz="quarter" idx="11"/>
          </p:nvPr>
        </p:nvSpPr>
        <p:spPr/>
        <p:txBody>
          <a:bodyPr/>
          <a:lstStyle>
            <a:lvl1pPr>
              <a:defRPr/>
            </a:lvl1pPr>
          </a:lstStyle>
          <a:p>
            <a:pPr>
              <a:defRPr/>
            </a:pPr>
            <a:endParaRPr lang="cs-CZ" altLang="en-US"/>
          </a:p>
        </p:txBody>
      </p:sp>
      <p:sp>
        <p:nvSpPr>
          <p:cNvPr id="4" name="Slide Number Placeholder 3">
            <a:extLst>
              <a:ext uri="{FF2B5EF4-FFF2-40B4-BE49-F238E27FC236}">
                <a16:creationId xmlns:a16="http://schemas.microsoft.com/office/drawing/2014/main" id="{D24DA762-2BF9-483C-8F86-59DFA6DD1AD3}"/>
              </a:ext>
            </a:extLst>
          </p:cNvPr>
          <p:cNvSpPr>
            <a:spLocks noGrp="1"/>
          </p:cNvSpPr>
          <p:nvPr>
            <p:ph type="sldNum" sz="quarter" idx="12"/>
          </p:nvPr>
        </p:nvSpPr>
        <p:spPr/>
        <p:txBody>
          <a:bodyPr/>
          <a:lstStyle>
            <a:lvl1pPr>
              <a:defRPr/>
            </a:lvl1pPr>
          </a:lstStyle>
          <a:p>
            <a:fld id="{C24923DF-A483-4F44-A99F-34967ADA15CE}" type="slidenum">
              <a:rPr lang="cs-CZ" altLang="en-US"/>
              <a:pPr/>
              <a:t>‹#›</a:t>
            </a:fld>
            <a:endParaRPr lang="cs-CZ" altLang="en-US"/>
          </a:p>
        </p:txBody>
      </p:sp>
    </p:spTree>
    <p:extLst>
      <p:ext uri="{BB962C8B-B14F-4D97-AF65-F5344CB8AC3E}">
        <p14:creationId xmlns:p14="http://schemas.microsoft.com/office/powerpoint/2010/main" val="884370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cs-CZ"/>
              <a:t>Kliknutím lze upravit styl.</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cs-CZ"/>
              <a:t>Upravte styly předlohy textu.</a:t>
            </a:r>
          </a:p>
        </p:txBody>
      </p:sp>
      <p:sp>
        <p:nvSpPr>
          <p:cNvPr id="5" name="Date Placeholder 3">
            <a:extLst>
              <a:ext uri="{FF2B5EF4-FFF2-40B4-BE49-F238E27FC236}">
                <a16:creationId xmlns:a16="http://schemas.microsoft.com/office/drawing/2014/main" id="{39615D23-BCAD-4E4F-9AEE-2AC8F940AB8F}"/>
              </a:ext>
            </a:extLst>
          </p:cNvPr>
          <p:cNvSpPr>
            <a:spLocks noGrp="1"/>
          </p:cNvSpPr>
          <p:nvPr>
            <p:ph type="dt" sz="half" idx="10"/>
          </p:nvPr>
        </p:nvSpPr>
        <p:spPr/>
        <p:txBody>
          <a:bodyPr/>
          <a:lstStyle>
            <a:lvl1pPr>
              <a:defRPr/>
            </a:lvl1pPr>
          </a:lstStyle>
          <a:p>
            <a:pPr>
              <a:defRPr/>
            </a:pPr>
            <a:fld id="{DA947E0F-DE5D-4CC8-AE47-A4749CB34D9C}" type="datetime1">
              <a:rPr lang="cs-CZ"/>
              <a:pPr>
                <a:defRPr/>
              </a:pPr>
              <a:t>21.09.2021</a:t>
            </a:fld>
            <a:endParaRPr lang="cs-CZ" altLang="en-US"/>
          </a:p>
        </p:txBody>
      </p:sp>
      <p:sp>
        <p:nvSpPr>
          <p:cNvPr id="6" name="Footer Placeholder 4">
            <a:extLst>
              <a:ext uri="{FF2B5EF4-FFF2-40B4-BE49-F238E27FC236}">
                <a16:creationId xmlns:a16="http://schemas.microsoft.com/office/drawing/2014/main" id="{7F8F2517-4580-476F-A9D1-919517877309}"/>
              </a:ext>
            </a:extLst>
          </p:cNvPr>
          <p:cNvSpPr>
            <a:spLocks noGrp="1"/>
          </p:cNvSpPr>
          <p:nvPr>
            <p:ph type="ftr" sz="quarter" idx="11"/>
          </p:nvPr>
        </p:nvSpPr>
        <p:spPr/>
        <p:txBody>
          <a:bodyPr/>
          <a:lstStyle>
            <a:lvl1pPr>
              <a:defRPr/>
            </a:lvl1pPr>
          </a:lstStyle>
          <a:p>
            <a:pPr>
              <a:defRPr/>
            </a:pPr>
            <a:endParaRPr lang="cs-CZ" altLang="en-US"/>
          </a:p>
        </p:txBody>
      </p:sp>
      <p:sp>
        <p:nvSpPr>
          <p:cNvPr id="7" name="Slide Number Placeholder 5">
            <a:extLst>
              <a:ext uri="{FF2B5EF4-FFF2-40B4-BE49-F238E27FC236}">
                <a16:creationId xmlns:a16="http://schemas.microsoft.com/office/drawing/2014/main" id="{EF3D3BA4-87E8-46E5-8F29-B3BF8B71331D}"/>
              </a:ext>
            </a:extLst>
          </p:cNvPr>
          <p:cNvSpPr>
            <a:spLocks noGrp="1"/>
          </p:cNvSpPr>
          <p:nvPr>
            <p:ph type="sldNum" sz="quarter" idx="12"/>
          </p:nvPr>
        </p:nvSpPr>
        <p:spPr/>
        <p:txBody>
          <a:bodyPr/>
          <a:lstStyle>
            <a:lvl1pPr>
              <a:defRPr/>
            </a:lvl1pPr>
          </a:lstStyle>
          <a:p>
            <a:fld id="{B6062CF9-8236-4B95-93A7-EC61983EFD93}" type="slidenum">
              <a:rPr lang="cs-CZ" altLang="en-US"/>
              <a:pPr/>
              <a:t>‹#›</a:t>
            </a:fld>
            <a:endParaRPr lang="cs-CZ" altLang="en-US"/>
          </a:p>
        </p:txBody>
      </p:sp>
    </p:spTree>
    <p:extLst>
      <p:ext uri="{BB962C8B-B14F-4D97-AF65-F5344CB8AC3E}">
        <p14:creationId xmlns:p14="http://schemas.microsoft.com/office/powerpoint/2010/main" val="2973939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cxnSp>
        <p:nvCxnSpPr>
          <p:cNvPr id="5" name="Straight Connector 8">
            <a:extLst>
              <a:ext uri="{FF2B5EF4-FFF2-40B4-BE49-F238E27FC236}">
                <a16:creationId xmlns:a16="http://schemas.microsoft.com/office/drawing/2014/main" id="{C27DE166-D313-4DB4-8ABC-36CFBCCECBEF}"/>
              </a:ext>
            </a:extLst>
          </p:cNvPr>
          <p:cNvCxnSpPr/>
          <p:nvPr/>
        </p:nvCxnSpPr>
        <p:spPr>
          <a:xfrm flipV="1">
            <a:off x="6289675" y="5264150"/>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42900" y="4960138"/>
            <a:ext cx="5829300" cy="1463040"/>
          </a:xfrm>
        </p:spPr>
        <p:txBody>
          <a:bodyPr/>
          <a:lstStyle>
            <a:lvl1pPr algn="r">
              <a:defRPr sz="4400" spc="200" baseline="0"/>
            </a:lvl1pPr>
          </a:lstStyle>
          <a:p>
            <a:r>
              <a:rPr lang="cs-CZ"/>
              <a:t>Kliknutím lze upravit styl.</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cs-CZ" noProof="0"/>
              <a:t>Kliknutím na ikonu přidáte obrázek.</a:t>
            </a:r>
            <a:endParaRPr lang="en-US" noProof="0"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Upravte styly předlohy textu.</a:t>
            </a:r>
          </a:p>
        </p:txBody>
      </p:sp>
      <p:sp>
        <p:nvSpPr>
          <p:cNvPr id="6" name="Date Placeholder 4">
            <a:extLst>
              <a:ext uri="{FF2B5EF4-FFF2-40B4-BE49-F238E27FC236}">
                <a16:creationId xmlns:a16="http://schemas.microsoft.com/office/drawing/2014/main" id="{B85A6816-F59E-438B-98BD-5378838CA9DC}"/>
              </a:ext>
            </a:extLst>
          </p:cNvPr>
          <p:cNvSpPr>
            <a:spLocks noGrp="1"/>
          </p:cNvSpPr>
          <p:nvPr>
            <p:ph type="dt" sz="half" idx="10"/>
          </p:nvPr>
        </p:nvSpPr>
        <p:spPr/>
        <p:txBody>
          <a:bodyPr/>
          <a:lstStyle>
            <a:lvl1pPr>
              <a:defRPr/>
            </a:lvl1pPr>
          </a:lstStyle>
          <a:p>
            <a:pPr>
              <a:defRPr/>
            </a:pPr>
            <a:fld id="{1D777FAF-E831-4226-9607-3F0A2603F16A}" type="datetime1">
              <a:rPr lang="cs-CZ"/>
              <a:pPr>
                <a:defRPr/>
              </a:pPr>
              <a:t>21.09.2021</a:t>
            </a:fld>
            <a:endParaRPr lang="cs-CZ" altLang="en-US"/>
          </a:p>
        </p:txBody>
      </p:sp>
      <p:sp>
        <p:nvSpPr>
          <p:cNvPr id="7" name="Footer Placeholder 5">
            <a:extLst>
              <a:ext uri="{FF2B5EF4-FFF2-40B4-BE49-F238E27FC236}">
                <a16:creationId xmlns:a16="http://schemas.microsoft.com/office/drawing/2014/main" id="{448BC6A7-A5A7-42D0-8EBE-58E9C7D19449}"/>
              </a:ext>
            </a:extLst>
          </p:cNvPr>
          <p:cNvSpPr>
            <a:spLocks noGrp="1"/>
          </p:cNvSpPr>
          <p:nvPr>
            <p:ph type="ftr" sz="quarter" idx="11"/>
          </p:nvPr>
        </p:nvSpPr>
        <p:spPr/>
        <p:txBody>
          <a:bodyPr/>
          <a:lstStyle>
            <a:lvl1pPr>
              <a:defRPr/>
            </a:lvl1pPr>
          </a:lstStyle>
          <a:p>
            <a:pPr>
              <a:defRPr/>
            </a:pPr>
            <a:endParaRPr lang="cs-CZ" altLang="en-US"/>
          </a:p>
        </p:txBody>
      </p:sp>
      <p:sp>
        <p:nvSpPr>
          <p:cNvPr id="8" name="Slide Number Placeholder 6">
            <a:extLst>
              <a:ext uri="{FF2B5EF4-FFF2-40B4-BE49-F238E27FC236}">
                <a16:creationId xmlns:a16="http://schemas.microsoft.com/office/drawing/2014/main" id="{4553144D-7839-4BB9-B82A-8A7F9897F9DC}"/>
              </a:ext>
            </a:extLst>
          </p:cNvPr>
          <p:cNvSpPr>
            <a:spLocks noGrp="1"/>
          </p:cNvSpPr>
          <p:nvPr>
            <p:ph type="sldNum" sz="quarter" idx="12"/>
          </p:nvPr>
        </p:nvSpPr>
        <p:spPr/>
        <p:txBody>
          <a:bodyPr/>
          <a:lstStyle>
            <a:lvl1pPr>
              <a:defRPr/>
            </a:lvl1pPr>
          </a:lstStyle>
          <a:p>
            <a:fld id="{CE8F101E-44BF-4333-A0CA-9170D9A59C02}" type="slidenum">
              <a:rPr lang="cs-CZ" altLang="en-US"/>
              <a:pPr/>
              <a:t>‹#›</a:t>
            </a:fld>
            <a:endParaRPr lang="cs-CZ" altLang="en-US"/>
          </a:p>
        </p:txBody>
      </p:sp>
    </p:spTree>
    <p:extLst>
      <p:ext uri="{BB962C8B-B14F-4D97-AF65-F5344CB8AC3E}">
        <p14:creationId xmlns:p14="http://schemas.microsoft.com/office/powerpoint/2010/main" val="3324100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5230FC-E942-41CA-8145-8E12FD99B78A}"/>
              </a:ext>
            </a:extLst>
          </p:cNvPr>
          <p:cNvSpPr>
            <a:spLocks noGrp="1"/>
          </p:cNvSpPr>
          <p:nvPr>
            <p:ph type="title"/>
          </p:nvPr>
        </p:nvSpPr>
        <p:spPr>
          <a:xfrm>
            <a:off x="768350" y="585788"/>
            <a:ext cx="7289800" cy="1498600"/>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1027" name="Text Placeholder 2">
            <a:extLst>
              <a:ext uri="{FF2B5EF4-FFF2-40B4-BE49-F238E27FC236}">
                <a16:creationId xmlns:a16="http://schemas.microsoft.com/office/drawing/2014/main" id="{8F739A1B-D971-418B-99AA-9D234280D19D}"/>
              </a:ext>
            </a:extLst>
          </p:cNvPr>
          <p:cNvSpPr>
            <a:spLocks noGrp="1"/>
          </p:cNvSpPr>
          <p:nvPr>
            <p:ph type="body" idx="1"/>
          </p:nvPr>
        </p:nvSpPr>
        <p:spPr bwMode="auto">
          <a:xfrm>
            <a:off x="768350" y="2286000"/>
            <a:ext cx="7289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cs-CZ" altLang="cs-CZ"/>
              <a:t>Upravte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endParaRPr lang="en-US" altLang="cs-CZ"/>
          </a:p>
        </p:txBody>
      </p:sp>
      <p:sp>
        <p:nvSpPr>
          <p:cNvPr id="4" name="Date Placeholder 3">
            <a:extLst>
              <a:ext uri="{FF2B5EF4-FFF2-40B4-BE49-F238E27FC236}">
                <a16:creationId xmlns:a16="http://schemas.microsoft.com/office/drawing/2014/main" id="{7B3251E0-6B3D-4B9B-855D-F29DCC1A76F8}"/>
              </a:ext>
            </a:extLst>
          </p:cNvPr>
          <p:cNvSpPr>
            <a:spLocks noGrp="1"/>
          </p:cNvSpPr>
          <p:nvPr>
            <p:ph type="dt" sz="half" idx="2"/>
          </p:nvPr>
        </p:nvSpPr>
        <p:spPr>
          <a:xfrm>
            <a:off x="768350" y="6470650"/>
            <a:ext cx="1616075" cy="274638"/>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a:defRPr/>
            </a:pPr>
            <a:fld id="{4453751A-2A2F-41AB-A4DA-7A91F6DF1797}" type="datetime1">
              <a:rPr lang="cs-CZ"/>
              <a:pPr>
                <a:defRPr/>
              </a:pPr>
              <a:t>21.09.2021</a:t>
            </a:fld>
            <a:endParaRPr lang="cs-CZ" altLang="en-US"/>
          </a:p>
        </p:txBody>
      </p:sp>
      <p:sp>
        <p:nvSpPr>
          <p:cNvPr id="5" name="Footer Placeholder 4">
            <a:extLst>
              <a:ext uri="{FF2B5EF4-FFF2-40B4-BE49-F238E27FC236}">
                <a16:creationId xmlns:a16="http://schemas.microsoft.com/office/drawing/2014/main" id="{0A7ED616-5137-4B81-952B-4B9C9F5146E8}"/>
              </a:ext>
            </a:extLst>
          </p:cNvPr>
          <p:cNvSpPr>
            <a:spLocks noGrp="1"/>
          </p:cNvSpPr>
          <p:nvPr>
            <p:ph type="ftr" sz="quarter" idx="3"/>
          </p:nvPr>
        </p:nvSpPr>
        <p:spPr>
          <a:xfrm>
            <a:off x="3632200" y="6470650"/>
            <a:ext cx="4425950" cy="274638"/>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pPr>
              <a:defRPr/>
            </a:pPr>
            <a:endParaRPr lang="cs-CZ" altLang="en-US"/>
          </a:p>
        </p:txBody>
      </p:sp>
      <p:sp>
        <p:nvSpPr>
          <p:cNvPr id="6" name="Slide Number Placeholder 5">
            <a:extLst>
              <a:ext uri="{FF2B5EF4-FFF2-40B4-BE49-F238E27FC236}">
                <a16:creationId xmlns:a16="http://schemas.microsoft.com/office/drawing/2014/main" id="{FA5044B0-1318-41A7-80E4-FD21D562821A}"/>
              </a:ext>
            </a:extLst>
          </p:cNvPr>
          <p:cNvSpPr>
            <a:spLocks noGrp="1"/>
          </p:cNvSpPr>
          <p:nvPr>
            <p:ph type="sldNum" sz="quarter" idx="4"/>
          </p:nvPr>
        </p:nvSpPr>
        <p:spPr>
          <a:xfrm>
            <a:off x="8128000" y="6470650"/>
            <a:ext cx="730250" cy="274638"/>
          </a:xfrm>
          <a:prstGeom prst="rect">
            <a:avLst/>
          </a:prstGeom>
        </p:spPr>
        <p:txBody>
          <a:bodyPr vert="horz" wrap="square" lIns="91440" tIns="45720" rIns="91440" bIns="45720" numCol="1" anchor="ctr" anchorCtr="0" compatLnSpc="1">
            <a:prstTxWarp prst="textNoShape">
              <a:avLst/>
            </a:prstTxWarp>
          </a:bodyPr>
          <a:lstStyle>
            <a:lvl1pPr>
              <a:defRPr sz="1000">
                <a:solidFill>
                  <a:srgbClr val="474233"/>
                </a:solidFill>
                <a:latin typeface="Tw Cen MT Condensed" panose="020B0606020104020203" pitchFamily="34" charset="-18"/>
              </a:defRPr>
            </a:lvl1pPr>
          </a:lstStyle>
          <a:p>
            <a:fld id="{545AA33A-3DAA-4E3D-9C94-A23578F7B413}" type="slidenum">
              <a:rPr lang="cs-CZ" altLang="en-US"/>
              <a:pPr/>
              <a:t>‹#›</a:t>
            </a:fld>
            <a:endParaRPr lang="cs-CZ" altLang="en-US"/>
          </a:p>
        </p:txBody>
      </p:sp>
      <p:cxnSp>
        <p:nvCxnSpPr>
          <p:cNvPr id="7" name="Straight Connector 6">
            <a:extLst>
              <a:ext uri="{FF2B5EF4-FFF2-40B4-BE49-F238E27FC236}">
                <a16:creationId xmlns:a16="http://schemas.microsoft.com/office/drawing/2014/main" id="{EECDA510-6767-4122-913A-E957282547EE}"/>
              </a:ext>
            </a:extLst>
          </p:cNvPr>
          <p:cNvCxnSpPr/>
          <p:nvPr/>
        </p:nvCxnSpPr>
        <p:spPr>
          <a:xfrm flipV="1">
            <a:off x="571500" y="827088"/>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579" r:id="rId1"/>
    <p:sldLayoutId id="2147484573" r:id="rId2"/>
    <p:sldLayoutId id="2147484580" r:id="rId3"/>
    <p:sldLayoutId id="2147484574" r:id="rId4"/>
    <p:sldLayoutId id="2147484575" r:id="rId5"/>
    <p:sldLayoutId id="2147484576" r:id="rId6"/>
    <p:sldLayoutId id="2147484581" r:id="rId7"/>
    <p:sldLayoutId id="2147484577" r:id="rId8"/>
    <p:sldLayoutId id="2147484582" r:id="rId9"/>
    <p:sldLayoutId id="2147484578" r:id="rId10"/>
    <p:sldLayoutId id="2147484583" r:id="rId11"/>
    <p:sldLayoutId id="2147484585" r:id="rId12"/>
    <p:sldLayoutId id="2147484586" r:id="rId13"/>
  </p:sldLayoutIdLst>
  <p:hf hdr="0" ftr="0" dt="0"/>
  <p:txStyles>
    <p:titleStyle>
      <a:lvl1pPr algn="l" defTabSz="912813" rtl="0" eaLnBrk="0" fontAlgn="base" hangingPunct="0">
        <a:lnSpc>
          <a:spcPct val="80000"/>
        </a:lnSpc>
        <a:spcBef>
          <a:spcPct val="0"/>
        </a:spcBef>
        <a:spcAft>
          <a:spcPct val="0"/>
        </a:spcAft>
        <a:defRPr sz="4400" kern="1200" cap="all" spc="100">
          <a:solidFill>
            <a:srgbClr val="474233"/>
          </a:solidFill>
          <a:latin typeface="+mj-lt"/>
          <a:ea typeface="+mj-ea"/>
          <a:cs typeface="+mj-cs"/>
        </a:defRPr>
      </a:lvl1pPr>
      <a:lvl2pPr algn="l" defTabSz="912813" rtl="0" eaLnBrk="0" fontAlgn="base" hangingPunct="0">
        <a:lnSpc>
          <a:spcPct val="80000"/>
        </a:lnSpc>
        <a:spcBef>
          <a:spcPct val="0"/>
        </a:spcBef>
        <a:spcAft>
          <a:spcPct val="0"/>
        </a:spcAft>
        <a:defRPr sz="4400">
          <a:solidFill>
            <a:srgbClr val="474233"/>
          </a:solidFill>
          <a:latin typeface="Tw Cen MT Condensed" panose="020B0606020104020203" pitchFamily="34" charset="-18"/>
        </a:defRPr>
      </a:lvl2pPr>
      <a:lvl3pPr algn="l" defTabSz="912813" rtl="0" eaLnBrk="0" fontAlgn="base" hangingPunct="0">
        <a:lnSpc>
          <a:spcPct val="80000"/>
        </a:lnSpc>
        <a:spcBef>
          <a:spcPct val="0"/>
        </a:spcBef>
        <a:spcAft>
          <a:spcPct val="0"/>
        </a:spcAft>
        <a:defRPr sz="4400">
          <a:solidFill>
            <a:srgbClr val="474233"/>
          </a:solidFill>
          <a:latin typeface="Tw Cen MT Condensed" panose="020B0606020104020203" pitchFamily="34" charset="-18"/>
        </a:defRPr>
      </a:lvl3pPr>
      <a:lvl4pPr algn="l" defTabSz="912813" rtl="0" eaLnBrk="0" fontAlgn="base" hangingPunct="0">
        <a:lnSpc>
          <a:spcPct val="80000"/>
        </a:lnSpc>
        <a:spcBef>
          <a:spcPct val="0"/>
        </a:spcBef>
        <a:spcAft>
          <a:spcPct val="0"/>
        </a:spcAft>
        <a:defRPr sz="4400">
          <a:solidFill>
            <a:srgbClr val="474233"/>
          </a:solidFill>
          <a:latin typeface="Tw Cen MT Condensed" panose="020B0606020104020203" pitchFamily="34" charset="-18"/>
        </a:defRPr>
      </a:lvl4pPr>
      <a:lvl5pPr algn="l" defTabSz="912813" rtl="0" eaLnBrk="0" fontAlgn="base" hangingPunct="0">
        <a:lnSpc>
          <a:spcPct val="80000"/>
        </a:lnSpc>
        <a:spcBef>
          <a:spcPct val="0"/>
        </a:spcBef>
        <a:spcAft>
          <a:spcPct val="0"/>
        </a:spcAft>
        <a:defRPr sz="4400">
          <a:solidFill>
            <a:srgbClr val="474233"/>
          </a:solidFill>
          <a:latin typeface="Tw Cen MT Condensed" panose="020B0606020104020203" pitchFamily="34" charset="-18"/>
        </a:defRPr>
      </a:lvl5pPr>
      <a:lvl6pPr marL="457200" algn="l" defTabSz="912813" rtl="0" fontAlgn="base">
        <a:lnSpc>
          <a:spcPct val="80000"/>
        </a:lnSpc>
        <a:spcBef>
          <a:spcPct val="0"/>
        </a:spcBef>
        <a:spcAft>
          <a:spcPct val="0"/>
        </a:spcAft>
        <a:defRPr sz="4400">
          <a:solidFill>
            <a:srgbClr val="474233"/>
          </a:solidFill>
          <a:latin typeface="Tw Cen MT Condensed" panose="020B0606020104020203" pitchFamily="34" charset="-18"/>
        </a:defRPr>
      </a:lvl6pPr>
      <a:lvl7pPr marL="914400" algn="l" defTabSz="912813" rtl="0" fontAlgn="base">
        <a:lnSpc>
          <a:spcPct val="80000"/>
        </a:lnSpc>
        <a:spcBef>
          <a:spcPct val="0"/>
        </a:spcBef>
        <a:spcAft>
          <a:spcPct val="0"/>
        </a:spcAft>
        <a:defRPr sz="4400">
          <a:solidFill>
            <a:srgbClr val="474233"/>
          </a:solidFill>
          <a:latin typeface="Tw Cen MT Condensed" panose="020B0606020104020203" pitchFamily="34" charset="-18"/>
        </a:defRPr>
      </a:lvl7pPr>
      <a:lvl8pPr marL="1371600" algn="l" defTabSz="912813" rtl="0" fontAlgn="base">
        <a:lnSpc>
          <a:spcPct val="80000"/>
        </a:lnSpc>
        <a:spcBef>
          <a:spcPct val="0"/>
        </a:spcBef>
        <a:spcAft>
          <a:spcPct val="0"/>
        </a:spcAft>
        <a:defRPr sz="4400">
          <a:solidFill>
            <a:srgbClr val="474233"/>
          </a:solidFill>
          <a:latin typeface="Tw Cen MT Condensed" panose="020B0606020104020203" pitchFamily="34" charset="-18"/>
        </a:defRPr>
      </a:lvl8pPr>
      <a:lvl9pPr marL="1828800" algn="l" defTabSz="912813" rtl="0" fontAlgn="base">
        <a:lnSpc>
          <a:spcPct val="80000"/>
        </a:lnSpc>
        <a:spcBef>
          <a:spcPct val="0"/>
        </a:spcBef>
        <a:spcAft>
          <a:spcPct val="0"/>
        </a:spcAft>
        <a:defRPr sz="4400">
          <a:solidFill>
            <a:srgbClr val="474233"/>
          </a:solidFill>
          <a:latin typeface="Tw Cen MT Condensed" panose="020B0606020104020203" pitchFamily="34" charset="-18"/>
        </a:defRPr>
      </a:lvl9pPr>
    </p:titleStyle>
    <p:bodyStyle>
      <a:lvl1pPr marL="90488" indent="-90488" algn="l" defTabSz="912813" rtl="0" eaLnBrk="0" fontAlgn="base" hangingPunct="0">
        <a:lnSpc>
          <a:spcPct val="90000"/>
        </a:lnSpc>
        <a:spcBef>
          <a:spcPts val="1200"/>
        </a:spcBef>
        <a:spcAft>
          <a:spcPts val="200"/>
        </a:spcAft>
        <a:buClr>
          <a:schemeClr val="accent2"/>
        </a:buClr>
        <a:buSzPct val="100000"/>
        <a:buFont typeface="Tw Cen MT" panose="020B0602020104020603" pitchFamily="34" charset="-18"/>
        <a:buChar char=" "/>
        <a:defRPr sz="2000" kern="1200">
          <a:solidFill>
            <a:schemeClr val="tx1"/>
          </a:solidFill>
          <a:latin typeface="+mn-lt"/>
          <a:ea typeface="+mn-ea"/>
          <a:cs typeface="+mn-cs"/>
        </a:defRPr>
      </a:lvl1pPr>
      <a:lvl2pPr marL="265113" indent="-136525" algn="l" defTabSz="912813" rtl="0" eaLnBrk="0" fontAlgn="base" hangingPunct="0">
        <a:lnSpc>
          <a:spcPct val="90000"/>
        </a:lnSpc>
        <a:spcBef>
          <a:spcPts val="200"/>
        </a:spcBef>
        <a:spcAft>
          <a:spcPts val="400"/>
        </a:spcAft>
        <a:buClr>
          <a:schemeClr val="accent2"/>
        </a:buClr>
        <a:buFont typeface="Wingdings 3" panose="05040102010807070707" pitchFamily="18" charset="2"/>
        <a:buChar char=""/>
        <a:defRPr sz="1600" kern="1200">
          <a:solidFill>
            <a:schemeClr val="tx1"/>
          </a:solidFill>
          <a:latin typeface="+mn-lt"/>
          <a:ea typeface="+mn-ea"/>
          <a:cs typeface="+mn-cs"/>
        </a:defRPr>
      </a:lvl2pPr>
      <a:lvl3pPr marL="447675" indent="-136525" algn="l" defTabSz="912813" rtl="0" eaLnBrk="0" fontAlgn="base" hangingPunct="0">
        <a:lnSpc>
          <a:spcPct val="90000"/>
        </a:lnSpc>
        <a:spcBef>
          <a:spcPts val="200"/>
        </a:spcBef>
        <a:spcAft>
          <a:spcPts val="400"/>
        </a:spcAft>
        <a:buClr>
          <a:schemeClr val="accent2"/>
        </a:buClr>
        <a:buFont typeface="Wingdings 3" panose="05040102010807070707" pitchFamily="18" charset="2"/>
        <a:buChar char=""/>
        <a:defRPr sz="1200" kern="1200">
          <a:solidFill>
            <a:schemeClr val="tx1"/>
          </a:solidFill>
          <a:latin typeface="+mn-lt"/>
          <a:ea typeface="+mn-ea"/>
          <a:cs typeface="+mn-cs"/>
        </a:defRPr>
      </a:lvl3pPr>
      <a:lvl4pPr marL="593725" indent="-136525" algn="l" defTabSz="912813" rtl="0" eaLnBrk="0" fontAlgn="base" hangingPunct="0">
        <a:lnSpc>
          <a:spcPct val="90000"/>
        </a:lnSpc>
        <a:spcBef>
          <a:spcPts val="200"/>
        </a:spcBef>
        <a:spcAft>
          <a:spcPts val="400"/>
        </a:spcAft>
        <a:buClr>
          <a:schemeClr val="accent2"/>
        </a:buClr>
        <a:buFont typeface="Wingdings 3" panose="05040102010807070707" pitchFamily="18" charset="2"/>
        <a:buChar char=""/>
        <a:defRPr sz="1200" kern="1200">
          <a:solidFill>
            <a:schemeClr val="tx1"/>
          </a:solidFill>
          <a:latin typeface="+mn-lt"/>
          <a:ea typeface="+mn-ea"/>
          <a:cs typeface="+mn-cs"/>
        </a:defRPr>
      </a:lvl4pPr>
      <a:lvl5pPr marL="776288" indent="-136525" algn="l" defTabSz="912813" rtl="0" eaLnBrk="0" fontAlgn="base" hangingPunct="0">
        <a:lnSpc>
          <a:spcPct val="90000"/>
        </a:lnSpc>
        <a:spcBef>
          <a:spcPts val="200"/>
        </a:spcBef>
        <a:spcAft>
          <a:spcPts val="400"/>
        </a:spcAft>
        <a:buClr>
          <a:schemeClr val="accent2"/>
        </a:buClr>
        <a:buFont typeface="Wingdings 3" panose="05040102010807070707"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mfcr.cz/cs/verejny-sektor/kontrola-verejnych-financi/posileni-rizeni-a-kontroly-verejnych-fin/zakladni-informac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file:///C:\Users\User\Downloads\1996_273%20(1).pdf"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transparency.cz/petr-rafaj-ctk/" TargetMode="External"/><Relationship Id="rId2" Type="http://schemas.openxmlformats.org/officeDocument/2006/relationships/hyperlink" Target="https://www.transparency.cz/za-provereni-zakazky-uradem-pro-ochranu-hospodarske-souteze-se-bude-dal-platit-10-tisic-ti-se-snazi-o-zmenu/" TargetMode="External"/><Relationship Id="rId1" Type="http://schemas.openxmlformats.org/officeDocument/2006/relationships/slideLayout" Target="../slideLayouts/slideLayout13.xm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mfcr.cz/cs/verejny-sektor/kontrola-verejnych-financi/financni-kontrola/system-financni-kontroly" TargetMode="External"/><Relationship Id="rId2" Type="http://schemas.openxmlformats.org/officeDocument/2006/relationships/image" Target="../media/image12.emf"/><Relationship Id="rId1" Type="http://schemas.openxmlformats.org/officeDocument/2006/relationships/slideLayout" Target="../slideLayouts/slideLayout7.xml"/><Relationship Id="rId4" Type="http://schemas.openxmlformats.org/officeDocument/2006/relationships/hyperlink" Target="https://www.mfcr.cz/cs/legislativa/metodiky?p=2&amp;t2_2=Harmonizace%2520finan%25c4%258dn%25c3%25adho%2520%25c5%2599%25c3%25adzen%25c3%25ad%2520-%2520metodiky"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hyperlink" Target="https://www.zakonyprolidi.cz/cs/2001-320"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transparency.cz/wp-content/uploads/Z%c3%a1v%c4%9bre%c4%8dn%c3%a1-zpr%c3%a1va-Oponuj-zak%c3%a1zky-27.-01.-2015.pdf"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transparency.cz/wp-content/uploads/Pr&#367;hledn&#253;-st&#225;tn&#237;-rozpo&#269;et-2006.pdf" TargetMode="External"/><Relationship Id="rId2" Type="http://schemas.openxmlformats.org/officeDocument/2006/relationships/hyperlink" Target="https://www.otevrenaspolecnost.cz/pravo-na-informace" TargetMode="External"/><Relationship Id="rId1" Type="http://schemas.openxmlformats.org/officeDocument/2006/relationships/slideLayout" Target="../slideLayouts/slideLayout6.xml"/><Relationship Id="rId4" Type="http://schemas.openxmlformats.org/officeDocument/2006/relationships/hyperlink" Target="file:///C:\Users\User\Downloads\Metodika_2016_Metodicky-pokyn-CHJ-c-3%20(1).pdf"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smlouvy.gov.cz/vyhledavani" TargetMode="External"/><Relationship Id="rId2" Type="http://schemas.openxmlformats.org/officeDocument/2006/relationships/hyperlink" Target="http://www.isvz.cz/" TargetMode="External"/><Relationship Id="rId1" Type="http://schemas.openxmlformats.org/officeDocument/2006/relationships/slideLayout" Target="../slideLayouts/slideLayout2.xml"/><Relationship Id="rId4" Type="http://schemas.openxmlformats.org/officeDocument/2006/relationships/hyperlink" Target="mailto:marketa.palenikova@econ.muni.cz"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7C7698CA-CE3D-460D-9B28-7C03BC90ABA5}"/>
              </a:ext>
            </a:extLst>
          </p:cNvPr>
          <p:cNvSpPr>
            <a:spLocks noGrp="1" noChangeArrowheads="1"/>
          </p:cNvSpPr>
          <p:nvPr>
            <p:ph type="ctrTitle"/>
          </p:nvPr>
        </p:nvSpPr>
        <p:spPr>
          <a:xfrm>
            <a:off x="342900" y="4959350"/>
            <a:ext cx="5829300" cy="1463675"/>
          </a:xfrm>
        </p:spPr>
        <p:txBody>
          <a:bodyPr/>
          <a:lstStyle/>
          <a:p>
            <a:pPr algn="ctr" defTabSz="914377" eaLnBrk="1" fontAlgn="auto" hangingPunct="1">
              <a:spcAft>
                <a:spcPts val="0"/>
              </a:spcAft>
              <a:defRPr/>
            </a:pPr>
            <a:r>
              <a:rPr lang="cs-CZ" altLang="cs-CZ" sz="4600" b="1" dirty="0">
                <a:solidFill>
                  <a:schemeClr val="tx1">
                    <a:lumMod val="90000"/>
                    <a:lumOff val="10000"/>
                  </a:schemeClr>
                </a:solidFill>
              </a:rPr>
              <a:t>   VEŘEJNÁ KONTROLA </a:t>
            </a:r>
            <a:br>
              <a:rPr lang="cs-CZ" altLang="cs-CZ" sz="4600" b="1" dirty="0">
                <a:solidFill>
                  <a:schemeClr val="tx1">
                    <a:lumMod val="90000"/>
                    <a:lumOff val="10000"/>
                  </a:schemeClr>
                </a:solidFill>
              </a:rPr>
            </a:br>
            <a:endParaRPr lang="cs-CZ" altLang="cs-CZ" sz="4600" b="1" dirty="0">
              <a:solidFill>
                <a:schemeClr val="tx1">
                  <a:lumMod val="90000"/>
                  <a:lumOff val="10000"/>
                </a:schemeClr>
              </a:solidFill>
            </a:endParaRPr>
          </a:p>
        </p:txBody>
      </p:sp>
      <p:sp>
        <p:nvSpPr>
          <p:cNvPr id="5124" name="Rectangle 2">
            <a:extLst>
              <a:ext uri="{FF2B5EF4-FFF2-40B4-BE49-F238E27FC236}">
                <a16:creationId xmlns:a16="http://schemas.microsoft.com/office/drawing/2014/main" id="{BDE9FA15-AC28-408B-8A35-82B7FCCCA9CD}"/>
              </a:ext>
            </a:extLst>
          </p:cNvPr>
          <p:cNvSpPr>
            <a:spLocks noGrp="1" noChangeArrowheads="1"/>
          </p:cNvSpPr>
          <p:nvPr>
            <p:ph type="subTitle" idx="1"/>
          </p:nvPr>
        </p:nvSpPr>
        <p:spPr>
          <a:xfrm>
            <a:off x="1066800" y="3352800"/>
            <a:ext cx="7696200" cy="2286000"/>
          </a:xfrm>
        </p:spPr>
        <p:txBody>
          <a:bodyPr rtlCol="0"/>
          <a:lstStyle/>
          <a:p>
            <a:pPr algn="ctr" defTabSz="914377" eaLnBrk="1" fontAlgn="auto" hangingPunct="1">
              <a:buFont typeface="Tw Cen MT" panose="020B0602020104020603" pitchFamily="34" charset="0"/>
              <a:buNone/>
              <a:defRPr/>
            </a:pPr>
            <a:endParaRPr lang="cs-CZ" altLang="cs-CZ" sz="2400" i="1" dirty="0"/>
          </a:p>
        </p:txBody>
      </p:sp>
      <p:sp>
        <p:nvSpPr>
          <p:cNvPr id="12292" name="Rectangle 6">
            <a:extLst>
              <a:ext uri="{FF2B5EF4-FFF2-40B4-BE49-F238E27FC236}">
                <a16:creationId xmlns:a16="http://schemas.microsoft.com/office/drawing/2014/main" id="{E92DAAF6-D4EA-4EA7-A496-467798FE5B3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CCE86F4-3F18-4868-99D8-B73B4EF3E9D3}" type="slidenum">
              <a:rPr lang="cs-CZ" altLang="en-US">
                <a:latin typeface="Garamond" panose="02020404030301010803" pitchFamily="18" charset="0"/>
              </a:rPr>
              <a:pPr/>
              <a:t>1</a:t>
            </a:fld>
            <a:endParaRPr lang="cs-CZ" altLang="en-US">
              <a:latin typeface="Garamond" panose="02020404030301010803" pitchFamily="18" charset="0"/>
            </a:endParaRPr>
          </a:p>
        </p:txBody>
      </p:sp>
      <p:sp>
        <p:nvSpPr>
          <p:cNvPr id="5" name="Rectangle 3">
            <a:extLst>
              <a:ext uri="{FF2B5EF4-FFF2-40B4-BE49-F238E27FC236}">
                <a16:creationId xmlns:a16="http://schemas.microsoft.com/office/drawing/2014/main" id="{207C0636-AFDA-4B44-BA74-515365AADA19}"/>
              </a:ext>
            </a:extLst>
          </p:cNvPr>
          <p:cNvSpPr txBox="1">
            <a:spLocks noChangeArrowheads="1"/>
          </p:cNvSpPr>
          <p:nvPr/>
        </p:nvSpPr>
        <p:spPr>
          <a:xfrm>
            <a:off x="4538663" y="533400"/>
            <a:ext cx="3954462" cy="1257300"/>
          </a:xfrm>
          <a:prstGeom prst="rect">
            <a:avLst/>
          </a:prstGeom>
        </p:spPr>
        <p:txBody>
          <a:bodyPr lIns="45720" rIns="45720">
            <a:normAutofit fontScale="62500" lnSpcReduction="20000"/>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0" indent="0" fontAlgn="auto">
              <a:buFont typeface="Tw Cen MT" panose="020B0602020104020603" pitchFamily="34" charset="0"/>
              <a:buNone/>
              <a:defRPr/>
            </a:pPr>
            <a:r>
              <a:rPr lang="cs-CZ" altLang="cs-CZ" sz="2700" dirty="0">
                <a:solidFill>
                  <a:srgbClr val="CC0000"/>
                </a:solidFill>
              </a:rPr>
              <a:t>Dvě základní lži při kontrole:</a:t>
            </a:r>
          </a:p>
          <a:p>
            <a:pPr marL="0" indent="0" fontAlgn="auto">
              <a:defRPr/>
            </a:pPr>
            <a:r>
              <a:rPr lang="cs-CZ" altLang="cs-CZ" sz="2700" dirty="0"/>
              <a:t>Kontrolující: „Nepřišli jsme kontrolovat, ale pomoci odhalit rezervy k úsporám.“</a:t>
            </a:r>
          </a:p>
          <a:p>
            <a:pPr marL="0" indent="0" fontAlgn="auto">
              <a:defRPr/>
            </a:pPr>
            <a:r>
              <a:rPr lang="cs-CZ" altLang="cs-CZ" sz="2700" dirty="0"/>
              <a:t>Kontrolovaný: „To jsme rádi, že jste přišli.“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7CF6ED-2603-4DC7-8DCB-FD51D77D9D22}"/>
              </a:ext>
            </a:extLst>
          </p:cNvPr>
          <p:cNvSpPr>
            <a:spLocks noGrp="1"/>
          </p:cNvSpPr>
          <p:nvPr>
            <p:ph type="title"/>
          </p:nvPr>
        </p:nvSpPr>
        <p:spPr/>
        <p:txBody>
          <a:bodyPr/>
          <a:lstStyle/>
          <a:p>
            <a:r>
              <a:rPr lang="cs-CZ" dirty="0"/>
              <a:t>Veřejnosprávní kontrola </a:t>
            </a:r>
          </a:p>
        </p:txBody>
      </p:sp>
      <p:sp>
        <p:nvSpPr>
          <p:cNvPr id="3" name="Zástupný obsah 2">
            <a:extLst>
              <a:ext uri="{FF2B5EF4-FFF2-40B4-BE49-F238E27FC236}">
                <a16:creationId xmlns:a16="http://schemas.microsoft.com/office/drawing/2014/main" id="{73428CF8-37A1-4908-B85E-010A0ABBD795}"/>
              </a:ext>
            </a:extLst>
          </p:cNvPr>
          <p:cNvSpPr>
            <a:spLocks noGrp="1"/>
          </p:cNvSpPr>
          <p:nvPr>
            <p:ph idx="1"/>
          </p:nvPr>
        </p:nvSpPr>
        <p:spPr>
          <a:xfrm>
            <a:off x="609600" y="1752600"/>
            <a:ext cx="7289800" cy="4022725"/>
          </a:xfrm>
        </p:spPr>
        <p:txBody>
          <a:bodyPr/>
          <a:lstStyle/>
          <a:p>
            <a:r>
              <a:rPr lang="cs-CZ" b="0" i="0" dirty="0">
                <a:solidFill>
                  <a:srgbClr val="000000"/>
                </a:solidFill>
                <a:effectLst/>
                <a:latin typeface="Arial" panose="020B0604020202020204" pitchFamily="34" charset="0"/>
              </a:rPr>
              <a:t>- Ministerstvo financí, správci kapitol veřejného rozpočtu a územní samosprávné celky u podřízených organizací a také u žadatelů a příjemců veřejné finanční podpory.</a:t>
            </a:r>
          </a:p>
          <a:p>
            <a:r>
              <a:rPr lang="cs-CZ" b="0" i="0" dirty="0">
                <a:solidFill>
                  <a:srgbClr val="000000"/>
                </a:solidFill>
                <a:effectLst/>
                <a:latin typeface="Arial" panose="020B0604020202020204" pitchFamily="34" charset="0"/>
              </a:rPr>
              <a:t>Subjekty: organizační slož </a:t>
            </a:r>
            <a:r>
              <a:rPr lang="cs-CZ" b="0" i="0" dirty="0" err="1">
                <a:solidFill>
                  <a:srgbClr val="000000"/>
                </a:solidFill>
                <a:effectLst/>
                <a:latin typeface="Arial" panose="020B0604020202020204" pitchFamily="34" charset="0"/>
              </a:rPr>
              <a:t>státu,státních</a:t>
            </a:r>
            <a:r>
              <a:rPr lang="cs-CZ" b="0" i="0" dirty="0">
                <a:solidFill>
                  <a:srgbClr val="000000"/>
                </a:solidFill>
                <a:effectLst/>
                <a:latin typeface="Arial" panose="020B0604020202020204" pitchFamily="34" charset="0"/>
              </a:rPr>
              <a:t> fondů, Regionálních rad regionů soudržnosti, ostatních státních organizací, poskytovatelů veřejné finanční podpory, s výjimkou územních samosprávných celků, žadatelů o veřejnou finanční podporu a u příjemců této podpory, právnických a fyzických osob, které jsou napojeny do systému řízení nebo využívání prostředků Evropské unie.</a:t>
            </a:r>
          </a:p>
          <a:p>
            <a:r>
              <a:rPr lang="cs-CZ" b="0" i="0" dirty="0">
                <a:solidFill>
                  <a:srgbClr val="000000"/>
                </a:solidFill>
                <a:effectLst/>
                <a:latin typeface="Arial" panose="020B0604020202020204" pitchFamily="34" charset="0"/>
              </a:rPr>
              <a:t>Předmětem veřejnosprávní kontroly je </a:t>
            </a:r>
            <a:r>
              <a:rPr lang="cs-CZ" b="1" i="0" dirty="0">
                <a:solidFill>
                  <a:srgbClr val="000000"/>
                </a:solidFill>
                <a:effectLst/>
                <a:latin typeface="Arial" panose="020B0604020202020204" pitchFamily="34" charset="0"/>
              </a:rPr>
              <a:t>kontrola skutečností, které jsou rozhodující pro hospodaření s veřejnými prostředky</a:t>
            </a:r>
            <a:r>
              <a:rPr lang="cs-CZ" b="0" i="0" dirty="0">
                <a:solidFill>
                  <a:srgbClr val="000000"/>
                </a:solidFill>
                <a:effectLst/>
                <a:latin typeface="Arial" panose="020B0604020202020204" pitchFamily="34" charset="0"/>
              </a:rPr>
              <a:t>, zejména při vynakládání veřejných výdajů včetně veřejné finanční podpory u žadatelů a příjemců veřejné finanční podpory.</a:t>
            </a:r>
            <a:endParaRPr lang="cs-CZ" dirty="0"/>
          </a:p>
        </p:txBody>
      </p:sp>
      <p:sp>
        <p:nvSpPr>
          <p:cNvPr id="4" name="Zástupný symbol pro číslo snímku 3">
            <a:extLst>
              <a:ext uri="{FF2B5EF4-FFF2-40B4-BE49-F238E27FC236}">
                <a16:creationId xmlns:a16="http://schemas.microsoft.com/office/drawing/2014/main" id="{E9B8C689-6103-45BD-BE65-622BD2F5A4FC}"/>
              </a:ext>
            </a:extLst>
          </p:cNvPr>
          <p:cNvSpPr>
            <a:spLocks noGrp="1"/>
          </p:cNvSpPr>
          <p:nvPr>
            <p:ph type="sldNum" sz="quarter" idx="12"/>
          </p:nvPr>
        </p:nvSpPr>
        <p:spPr/>
        <p:txBody>
          <a:bodyPr/>
          <a:lstStyle/>
          <a:p>
            <a:fld id="{D25D2621-9FB1-40BC-8CC0-0311E61EFB02}" type="slidenum">
              <a:rPr lang="cs-CZ" altLang="en-US" smtClean="0"/>
              <a:pPr/>
              <a:t>10</a:t>
            </a:fld>
            <a:endParaRPr lang="cs-CZ" altLang="en-US"/>
          </a:p>
        </p:txBody>
      </p:sp>
    </p:spTree>
    <p:extLst>
      <p:ext uri="{BB962C8B-B14F-4D97-AF65-F5344CB8AC3E}">
        <p14:creationId xmlns:p14="http://schemas.microsoft.com/office/powerpoint/2010/main" val="512066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C4959B-C7EE-423A-9D00-1417460BC5E2}"/>
              </a:ext>
            </a:extLst>
          </p:cNvPr>
          <p:cNvSpPr>
            <a:spLocks noGrp="1"/>
          </p:cNvSpPr>
          <p:nvPr>
            <p:ph type="title"/>
          </p:nvPr>
        </p:nvSpPr>
        <p:spPr/>
        <p:txBody>
          <a:bodyPr/>
          <a:lstStyle/>
          <a:p>
            <a:r>
              <a:rPr lang="cs-CZ" dirty="0"/>
              <a:t>Vnitřní kontrolní systém </a:t>
            </a:r>
          </a:p>
        </p:txBody>
      </p:sp>
      <p:sp>
        <p:nvSpPr>
          <p:cNvPr id="3" name="Zástupný obsah 2">
            <a:extLst>
              <a:ext uri="{FF2B5EF4-FFF2-40B4-BE49-F238E27FC236}">
                <a16:creationId xmlns:a16="http://schemas.microsoft.com/office/drawing/2014/main" id="{19B435E7-6138-4239-8F77-1F8FAB10681F}"/>
              </a:ext>
            </a:extLst>
          </p:cNvPr>
          <p:cNvSpPr>
            <a:spLocks noGrp="1"/>
          </p:cNvSpPr>
          <p:nvPr>
            <p:ph idx="1"/>
          </p:nvPr>
        </p:nvSpPr>
        <p:spPr/>
        <p:txBody>
          <a:bodyPr/>
          <a:lstStyle/>
          <a:p>
            <a:pPr algn="just"/>
            <a:r>
              <a:rPr lang="cs-CZ" b="1" i="0" dirty="0">
                <a:solidFill>
                  <a:srgbClr val="000000"/>
                </a:solidFill>
                <a:effectLst/>
                <a:latin typeface="Arial" panose="020B0604020202020204" pitchFamily="34" charset="0"/>
              </a:rPr>
              <a:t>Řídicím a kontrolním mechanismem</a:t>
            </a:r>
            <a:r>
              <a:rPr lang="cs-CZ" b="0" i="0" dirty="0">
                <a:solidFill>
                  <a:srgbClr val="000000"/>
                </a:solidFill>
                <a:effectLst/>
                <a:latin typeface="Arial" panose="020B0604020202020204" pitchFamily="34" charset="0"/>
              </a:rPr>
              <a:t> se rozumí jakékoli opatření nebo postup přijatý za účelem poskytnutí přiměřeného ujištění, že rizika související zejména s hospodařením s veřejnými prostředky jsou ošetřena. - řízení rizik, procesy řídicí kontroly, nastavení podpisových oprávnění, opatření organizační povahy nebo reporting.</a:t>
            </a:r>
          </a:p>
          <a:p>
            <a:pPr algn="just"/>
            <a:r>
              <a:rPr lang="cs-CZ" b="1" i="0" dirty="0">
                <a:solidFill>
                  <a:srgbClr val="000000"/>
                </a:solidFill>
                <a:effectLst/>
                <a:latin typeface="Arial" panose="020B0604020202020204" pitchFamily="34" charset="0"/>
              </a:rPr>
              <a:t>Řídicí kontrola</a:t>
            </a:r>
            <a:r>
              <a:rPr lang="cs-CZ" b="0" i="0" dirty="0">
                <a:solidFill>
                  <a:srgbClr val="000000"/>
                </a:solidFill>
                <a:effectLst/>
                <a:latin typeface="Arial" panose="020B0604020202020204" pitchFamily="34" charset="0"/>
              </a:rPr>
              <a:t> - počíná přípravou operací před schválením, pokračuje průběžným sledováním daných operací a končí vypořádáním a vyúčtováním. Řídicí kontrola probíhá u všech příjmových a výdajových operací. Za její nastavení je odpovědný vedoucí orgánu veřejné správy (ten, kdo stojí v čele organizace) a je zajišťována odpovědnými vedoucími zaměstnanci. (kontrola předběžná, průběžná a následná)</a:t>
            </a:r>
            <a:endParaRPr lang="cs-CZ" dirty="0"/>
          </a:p>
        </p:txBody>
      </p:sp>
      <p:sp>
        <p:nvSpPr>
          <p:cNvPr id="4" name="Zástupný symbol pro číslo snímku 3">
            <a:extLst>
              <a:ext uri="{FF2B5EF4-FFF2-40B4-BE49-F238E27FC236}">
                <a16:creationId xmlns:a16="http://schemas.microsoft.com/office/drawing/2014/main" id="{D41709C7-67D9-4982-B8A7-43D67EE358BA}"/>
              </a:ext>
            </a:extLst>
          </p:cNvPr>
          <p:cNvSpPr>
            <a:spLocks noGrp="1"/>
          </p:cNvSpPr>
          <p:nvPr>
            <p:ph type="sldNum" sz="quarter" idx="12"/>
          </p:nvPr>
        </p:nvSpPr>
        <p:spPr/>
        <p:txBody>
          <a:bodyPr/>
          <a:lstStyle/>
          <a:p>
            <a:fld id="{D25D2621-9FB1-40BC-8CC0-0311E61EFB02}" type="slidenum">
              <a:rPr lang="cs-CZ" altLang="en-US" smtClean="0"/>
              <a:pPr/>
              <a:t>11</a:t>
            </a:fld>
            <a:endParaRPr lang="cs-CZ" altLang="en-US"/>
          </a:p>
        </p:txBody>
      </p:sp>
    </p:spTree>
    <p:extLst>
      <p:ext uri="{BB962C8B-B14F-4D97-AF65-F5344CB8AC3E}">
        <p14:creationId xmlns:p14="http://schemas.microsoft.com/office/powerpoint/2010/main" val="4140369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816CE9F0-3A49-4FBB-A025-3B8D134D94DF}"/>
              </a:ext>
            </a:extLst>
          </p:cNvPr>
          <p:cNvSpPr>
            <a:spLocks noGrp="1"/>
          </p:cNvSpPr>
          <p:nvPr>
            <p:ph type="title"/>
          </p:nvPr>
        </p:nvSpPr>
        <p:spPr/>
        <p:txBody>
          <a:bodyPr/>
          <a:lstStyle/>
          <a:p>
            <a:r>
              <a:rPr lang="cs-CZ" dirty="0"/>
              <a:t>Interní audit</a:t>
            </a:r>
          </a:p>
        </p:txBody>
      </p:sp>
      <p:sp>
        <p:nvSpPr>
          <p:cNvPr id="6" name="Zástupný obsah 5">
            <a:extLst>
              <a:ext uri="{FF2B5EF4-FFF2-40B4-BE49-F238E27FC236}">
                <a16:creationId xmlns:a16="http://schemas.microsoft.com/office/drawing/2014/main" id="{D4895E52-77DC-4331-8433-2632D298F820}"/>
              </a:ext>
            </a:extLst>
          </p:cNvPr>
          <p:cNvSpPr>
            <a:spLocks noGrp="1"/>
          </p:cNvSpPr>
          <p:nvPr>
            <p:ph idx="1"/>
          </p:nvPr>
        </p:nvSpPr>
        <p:spPr>
          <a:xfrm>
            <a:off x="685800" y="1676400"/>
            <a:ext cx="7289800" cy="4022725"/>
          </a:xfrm>
        </p:spPr>
        <p:txBody>
          <a:bodyPr/>
          <a:lstStyle/>
          <a:p>
            <a:pPr algn="just"/>
            <a:r>
              <a:rPr lang="cs-CZ" dirty="0">
                <a:solidFill>
                  <a:srgbClr val="000000"/>
                </a:solidFill>
                <a:latin typeface="Arial" panose="020B0604020202020204" pitchFamily="34" charset="0"/>
              </a:rPr>
              <a:t>- </a:t>
            </a:r>
            <a:r>
              <a:rPr lang="cs-CZ" b="0" i="0" dirty="0">
                <a:solidFill>
                  <a:srgbClr val="000000"/>
                </a:solidFill>
                <a:effectLst/>
                <a:latin typeface="Arial" panose="020B0604020202020204" pitchFamily="34" charset="0"/>
              </a:rPr>
              <a:t>Zajišťuje se funkčně nezávislým útvarem, jde tedy o tzv. decentralizovaný systém. </a:t>
            </a:r>
          </a:p>
          <a:p>
            <a:pPr algn="just"/>
            <a:r>
              <a:rPr lang="cs-CZ" b="1" i="0" dirty="0">
                <a:solidFill>
                  <a:srgbClr val="000000"/>
                </a:solidFill>
                <a:effectLst/>
                <a:latin typeface="Arial" panose="020B0604020202020204" pitchFamily="34" charset="0"/>
              </a:rPr>
              <a:t>finanční </a:t>
            </a:r>
            <a:r>
              <a:rPr lang="cs-CZ" b="0" i="0" dirty="0">
                <a:solidFill>
                  <a:srgbClr val="000000"/>
                </a:solidFill>
                <a:effectLst/>
                <a:latin typeface="Arial" panose="020B0604020202020204" pitchFamily="34" charset="0"/>
              </a:rPr>
              <a:t>(zjišťuje, zda všechny položky vykázané v účetních či finančních výkazech skutečně ukazují veškerý majetek a současně i jiné zdroje a řádné hospodaření a nakládání s nimi), </a:t>
            </a:r>
          </a:p>
          <a:p>
            <a:pPr algn="just"/>
            <a:r>
              <a:rPr lang="cs-CZ" b="1" i="0" dirty="0">
                <a:solidFill>
                  <a:srgbClr val="000000"/>
                </a:solidFill>
                <a:effectLst/>
                <a:latin typeface="Arial" panose="020B0604020202020204" pitchFamily="34" charset="0"/>
              </a:rPr>
              <a:t>audit systému</a:t>
            </a:r>
            <a:r>
              <a:rPr lang="cs-CZ" b="0" i="0" dirty="0">
                <a:solidFill>
                  <a:srgbClr val="000000"/>
                </a:solidFill>
                <a:effectLst/>
                <a:latin typeface="Arial" panose="020B0604020202020204" pitchFamily="34" charset="0"/>
              </a:rPr>
              <a:t> (vyhodnocuje příjmy týkající se orgánů veřejné správy, dále zajištění řádné správy a financování veřejných prostředků a vymáhání pohledávek) a</a:t>
            </a:r>
            <a:r>
              <a:rPr lang="cs-CZ" b="1" i="0" dirty="0">
                <a:solidFill>
                  <a:srgbClr val="000000"/>
                </a:solidFill>
                <a:effectLst/>
                <a:latin typeface="Arial" panose="020B0604020202020204" pitchFamily="34" charset="0"/>
              </a:rPr>
              <a:t> </a:t>
            </a:r>
          </a:p>
          <a:p>
            <a:pPr algn="just"/>
            <a:r>
              <a:rPr lang="cs-CZ" b="1" i="0" dirty="0">
                <a:solidFill>
                  <a:srgbClr val="000000"/>
                </a:solidFill>
                <a:effectLst/>
                <a:latin typeface="Arial" panose="020B0604020202020204" pitchFamily="34" charset="0"/>
              </a:rPr>
              <a:t>audit výkonu</a:t>
            </a:r>
            <a:r>
              <a:rPr lang="cs-CZ" b="0" i="0" dirty="0">
                <a:solidFill>
                  <a:srgbClr val="000000"/>
                </a:solidFill>
                <a:effectLst/>
                <a:latin typeface="Arial" panose="020B0604020202020204" pitchFamily="34" charset="0"/>
              </a:rPr>
              <a:t> (zjišťuje soulad jednotlivých operací s principem hospodárnosti, efektivnosti a účelnosti).</a:t>
            </a:r>
          </a:p>
          <a:p>
            <a:pPr algn="just"/>
            <a:r>
              <a:rPr lang="cs-CZ" b="0" i="0" dirty="0">
                <a:solidFill>
                  <a:srgbClr val="000000"/>
                </a:solidFill>
                <a:effectLst/>
                <a:latin typeface="Arial" panose="020B0604020202020204" pitchFamily="34" charset="0"/>
              </a:rPr>
              <a:t>Interní audit není zaveden ve všech organizacích. Podle zákona o finanční kontrole může zřizovatel rozhodnout, že u podřízených organizací bude jeho funkce nahrazena výkonem veřejnosprávní kontroly. </a:t>
            </a:r>
            <a:endParaRPr lang="cs-CZ" dirty="0"/>
          </a:p>
        </p:txBody>
      </p:sp>
      <p:sp>
        <p:nvSpPr>
          <p:cNvPr id="4" name="Zástupný symbol pro číslo snímku 3">
            <a:extLst>
              <a:ext uri="{FF2B5EF4-FFF2-40B4-BE49-F238E27FC236}">
                <a16:creationId xmlns:a16="http://schemas.microsoft.com/office/drawing/2014/main" id="{B861835B-97EB-4B65-9C0D-DABAB3DB2501}"/>
              </a:ext>
            </a:extLst>
          </p:cNvPr>
          <p:cNvSpPr>
            <a:spLocks noGrp="1"/>
          </p:cNvSpPr>
          <p:nvPr>
            <p:ph type="sldNum" sz="quarter" idx="12"/>
          </p:nvPr>
        </p:nvSpPr>
        <p:spPr/>
        <p:txBody>
          <a:bodyPr/>
          <a:lstStyle/>
          <a:p>
            <a:fld id="{D25D2621-9FB1-40BC-8CC0-0311E61EFB02}" type="slidenum">
              <a:rPr lang="cs-CZ" altLang="en-US" smtClean="0"/>
              <a:pPr/>
              <a:t>12</a:t>
            </a:fld>
            <a:endParaRPr lang="cs-CZ" altLang="en-US"/>
          </a:p>
        </p:txBody>
      </p:sp>
    </p:spTree>
    <p:extLst>
      <p:ext uri="{BB962C8B-B14F-4D97-AF65-F5344CB8AC3E}">
        <p14:creationId xmlns:p14="http://schemas.microsoft.com/office/powerpoint/2010/main" val="534560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8BA90A1-6BEC-48B7-BBE0-886326225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7950F2D-29CC-4F1C-8AFA-D6AE15BFA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rázek 5">
            <a:extLst>
              <a:ext uri="{FF2B5EF4-FFF2-40B4-BE49-F238E27FC236}">
                <a16:creationId xmlns:a16="http://schemas.microsoft.com/office/drawing/2014/main" id="{81EC2512-C321-45AE-A53C-1CC5985BB545}"/>
              </a:ext>
            </a:extLst>
          </p:cNvPr>
          <p:cNvPicPr>
            <a:picLocks noChangeAspect="1"/>
          </p:cNvPicPr>
          <p:nvPr/>
        </p:nvPicPr>
        <p:blipFill>
          <a:blip r:embed="rId2"/>
          <a:stretch>
            <a:fillRect/>
          </a:stretch>
        </p:blipFill>
        <p:spPr>
          <a:xfrm>
            <a:off x="1261656" y="643467"/>
            <a:ext cx="6620686" cy="5571066"/>
          </a:xfrm>
          <a:prstGeom prst="rect">
            <a:avLst/>
          </a:prstGeom>
        </p:spPr>
      </p:pic>
      <p:sp>
        <p:nvSpPr>
          <p:cNvPr id="4" name="Zástupný symbol pro číslo snímku 3">
            <a:extLst>
              <a:ext uri="{FF2B5EF4-FFF2-40B4-BE49-F238E27FC236}">
                <a16:creationId xmlns:a16="http://schemas.microsoft.com/office/drawing/2014/main" id="{D39CFA29-4733-4341-8BAF-0326AB74DF03}"/>
              </a:ext>
            </a:extLst>
          </p:cNvPr>
          <p:cNvSpPr>
            <a:spLocks noGrp="1"/>
          </p:cNvSpPr>
          <p:nvPr>
            <p:ph type="sldNum" sz="quarter" idx="12"/>
          </p:nvPr>
        </p:nvSpPr>
        <p:spPr>
          <a:xfrm>
            <a:off x="8127999" y="6470704"/>
            <a:ext cx="730251" cy="274320"/>
          </a:xfrm>
        </p:spPr>
        <p:txBody>
          <a:bodyPr>
            <a:normAutofit/>
          </a:bodyPr>
          <a:lstStyle/>
          <a:p>
            <a:pPr>
              <a:spcAft>
                <a:spcPts val="600"/>
              </a:spcAft>
            </a:pPr>
            <a:fld id="{D25D2621-9FB1-40BC-8CC0-0311E61EFB02}" type="slidenum">
              <a:rPr lang="cs-CZ" altLang="en-US" smtClean="0"/>
              <a:pPr>
                <a:spcAft>
                  <a:spcPts val="600"/>
                </a:spcAft>
              </a:pPr>
              <a:t>13</a:t>
            </a:fld>
            <a:endParaRPr lang="cs-CZ" altLang="en-US"/>
          </a:p>
        </p:txBody>
      </p:sp>
    </p:spTree>
    <p:extLst>
      <p:ext uri="{BB962C8B-B14F-4D97-AF65-F5344CB8AC3E}">
        <p14:creationId xmlns:p14="http://schemas.microsoft.com/office/powerpoint/2010/main" val="3508227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DB2A39-CB7E-43F7-9023-164D539AE3A5}"/>
              </a:ext>
            </a:extLst>
          </p:cNvPr>
          <p:cNvSpPr>
            <a:spLocks noGrp="1"/>
          </p:cNvSpPr>
          <p:nvPr>
            <p:ph type="title"/>
          </p:nvPr>
        </p:nvSpPr>
        <p:spPr/>
        <p:txBody>
          <a:bodyPr/>
          <a:lstStyle/>
          <a:p>
            <a:r>
              <a:rPr lang="cs-CZ" dirty="0"/>
              <a:t>Projekt Ministerstva financí</a:t>
            </a:r>
          </a:p>
        </p:txBody>
      </p:sp>
      <p:sp>
        <p:nvSpPr>
          <p:cNvPr id="3" name="Zástupný obsah 2">
            <a:extLst>
              <a:ext uri="{FF2B5EF4-FFF2-40B4-BE49-F238E27FC236}">
                <a16:creationId xmlns:a16="http://schemas.microsoft.com/office/drawing/2014/main" id="{62A5A2B4-2990-4E05-8B21-2D135B793A71}"/>
              </a:ext>
            </a:extLst>
          </p:cNvPr>
          <p:cNvSpPr>
            <a:spLocks noGrp="1"/>
          </p:cNvSpPr>
          <p:nvPr>
            <p:ph idx="1"/>
          </p:nvPr>
        </p:nvSpPr>
        <p:spPr/>
        <p:txBody>
          <a:bodyPr/>
          <a:lstStyle/>
          <a:p>
            <a:r>
              <a:rPr lang="cs-CZ" sz="2000" dirty="0">
                <a:hlinkClick r:id="rId3"/>
              </a:rPr>
              <a:t>Základní informace | Posílení řízení a kontroly veřejných financí | Ministerstvo financí ČR (mfcr.cz)</a:t>
            </a:r>
            <a:r>
              <a:rPr lang="cs-CZ" sz="2400" b="0" i="0" dirty="0">
                <a:solidFill>
                  <a:srgbClr val="6FAC47"/>
                </a:solidFill>
                <a:effectLst/>
                <a:latin typeface="Calibri" panose="020F0502020204030204" pitchFamily="34" charset="0"/>
              </a:rPr>
              <a:t> </a:t>
            </a:r>
            <a:endParaRPr lang="cs-CZ" dirty="0"/>
          </a:p>
          <a:p>
            <a:endParaRPr lang="cs-CZ" dirty="0"/>
          </a:p>
        </p:txBody>
      </p:sp>
      <p:sp>
        <p:nvSpPr>
          <p:cNvPr id="4" name="Zástupný symbol pro číslo snímku 3">
            <a:extLst>
              <a:ext uri="{FF2B5EF4-FFF2-40B4-BE49-F238E27FC236}">
                <a16:creationId xmlns:a16="http://schemas.microsoft.com/office/drawing/2014/main" id="{FEF1CAF6-3672-408B-A3F0-60B4CA69462D}"/>
              </a:ext>
            </a:extLst>
          </p:cNvPr>
          <p:cNvSpPr>
            <a:spLocks noGrp="1"/>
          </p:cNvSpPr>
          <p:nvPr>
            <p:ph type="sldNum" sz="quarter" idx="12"/>
          </p:nvPr>
        </p:nvSpPr>
        <p:spPr/>
        <p:txBody>
          <a:bodyPr/>
          <a:lstStyle/>
          <a:p>
            <a:fld id="{D25D2621-9FB1-40BC-8CC0-0311E61EFB02}" type="slidenum">
              <a:rPr lang="cs-CZ" altLang="en-US" smtClean="0"/>
              <a:pPr/>
              <a:t>14</a:t>
            </a:fld>
            <a:endParaRPr lang="cs-CZ" altLang="en-US"/>
          </a:p>
        </p:txBody>
      </p:sp>
    </p:spTree>
    <p:extLst>
      <p:ext uri="{BB962C8B-B14F-4D97-AF65-F5344CB8AC3E}">
        <p14:creationId xmlns:p14="http://schemas.microsoft.com/office/powerpoint/2010/main" val="2071189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17DC7E-C7CC-4D02-8874-D4755A637E9C}"/>
              </a:ext>
            </a:extLst>
          </p:cNvPr>
          <p:cNvSpPr>
            <a:spLocks noGrp="1"/>
          </p:cNvSpPr>
          <p:nvPr>
            <p:ph type="title"/>
          </p:nvPr>
        </p:nvSpPr>
        <p:spPr/>
        <p:txBody>
          <a:bodyPr/>
          <a:lstStyle/>
          <a:p>
            <a:r>
              <a:rPr lang="cs-CZ" dirty="0"/>
              <a:t>Vnitřní kontrolní systém</a:t>
            </a:r>
          </a:p>
        </p:txBody>
      </p:sp>
      <p:sp>
        <p:nvSpPr>
          <p:cNvPr id="3" name="Zástupný obsah 2">
            <a:extLst>
              <a:ext uri="{FF2B5EF4-FFF2-40B4-BE49-F238E27FC236}">
                <a16:creationId xmlns:a16="http://schemas.microsoft.com/office/drawing/2014/main" id="{B50D2E97-ED93-4240-8022-FEE9DFDE52DF}"/>
              </a:ext>
            </a:extLst>
          </p:cNvPr>
          <p:cNvSpPr>
            <a:spLocks noGrp="1"/>
          </p:cNvSpPr>
          <p:nvPr>
            <p:ph idx="1"/>
          </p:nvPr>
        </p:nvSpPr>
        <p:spPr>
          <a:xfrm>
            <a:off x="685800" y="1752600"/>
            <a:ext cx="7289800" cy="4022725"/>
          </a:xfrm>
        </p:spPr>
        <p:txBody>
          <a:bodyPr/>
          <a:lstStyle/>
          <a:p>
            <a:pPr algn="l" rtl="0" fontAlgn="base"/>
            <a:r>
              <a:rPr lang="cs-CZ" sz="1800" b="0" i="0" dirty="0">
                <a:solidFill>
                  <a:srgbClr val="6FAC47"/>
                </a:solidFill>
                <a:effectLst/>
                <a:latin typeface="Calibri" panose="020F0502020204030204" pitchFamily="34" charset="0"/>
              </a:rPr>
              <a:t>Vnitřní kontrola zahrnuje pět složek </a:t>
            </a:r>
            <a:r>
              <a:rPr lang="cs-CZ" sz="1800" b="1" i="0" dirty="0">
                <a:solidFill>
                  <a:srgbClr val="6FAC47"/>
                </a:solidFill>
                <a:effectLst/>
                <a:latin typeface="Calibri" panose="020F0502020204030204" pitchFamily="34" charset="0"/>
              </a:rPr>
              <a:t>(ČIIA)</a:t>
            </a:r>
            <a:r>
              <a:rPr lang="cs-CZ" sz="1800" b="0" i="0" dirty="0">
                <a:solidFill>
                  <a:srgbClr val="6FAC47"/>
                </a:solidFill>
                <a:effectLst/>
                <a:latin typeface="Calibri" panose="020F0502020204030204" pitchFamily="34" charset="0"/>
              </a:rPr>
              <a:t>: </a:t>
            </a:r>
            <a:endParaRPr lang="cs-CZ" b="0" i="0" dirty="0">
              <a:solidFill>
                <a:srgbClr val="000000"/>
              </a:solidFill>
              <a:effectLst/>
              <a:latin typeface="Segoe UI" panose="020B0502040204020203" pitchFamily="34" charset="0"/>
            </a:endParaRPr>
          </a:p>
          <a:p>
            <a:pPr algn="l" rtl="0" fontAlgn="base"/>
            <a:r>
              <a:rPr lang="cs-CZ" sz="1800" b="0" i="0" dirty="0">
                <a:solidFill>
                  <a:srgbClr val="6FAC47"/>
                </a:solidFill>
                <a:effectLst/>
                <a:latin typeface="Calibri" panose="020F0502020204030204" pitchFamily="34" charset="0"/>
              </a:rPr>
              <a:t>• Kontrolní prostředí </a:t>
            </a:r>
            <a:endParaRPr lang="cs-CZ" b="0" i="0" dirty="0">
              <a:solidFill>
                <a:srgbClr val="000000"/>
              </a:solidFill>
              <a:effectLst/>
              <a:latin typeface="Segoe UI" panose="020B0502040204020203" pitchFamily="34" charset="0"/>
            </a:endParaRPr>
          </a:p>
          <a:p>
            <a:pPr algn="l" rtl="0" fontAlgn="base"/>
            <a:r>
              <a:rPr lang="cs-CZ" sz="1800" b="0" i="0" dirty="0">
                <a:solidFill>
                  <a:srgbClr val="6FAC47"/>
                </a:solidFill>
                <a:effectLst/>
                <a:latin typeface="Calibri" panose="020F0502020204030204" pitchFamily="34" charset="0"/>
              </a:rPr>
              <a:t>• Proces vyhodnocení rizik účetní jednotkou </a:t>
            </a:r>
            <a:endParaRPr lang="cs-CZ" b="0" i="0" dirty="0">
              <a:solidFill>
                <a:srgbClr val="000000"/>
              </a:solidFill>
              <a:effectLst/>
              <a:latin typeface="Segoe UI" panose="020B0502040204020203" pitchFamily="34" charset="0"/>
            </a:endParaRPr>
          </a:p>
          <a:p>
            <a:pPr algn="l" rtl="0" fontAlgn="base"/>
            <a:r>
              <a:rPr lang="cs-CZ" sz="1800" b="0" i="0" dirty="0">
                <a:solidFill>
                  <a:srgbClr val="6FAC47"/>
                </a:solidFill>
                <a:effectLst/>
                <a:latin typeface="Calibri" panose="020F0502020204030204" pitchFamily="34" charset="0"/>
              </a:rPr>
              <a:t>• Informační systém, včetně souvisejících podnikových procesů, které se týkají účetního výkaznictví, a předávání informací </a:t>
            </a:r>
            <a:endParaRPr lang="cs-CZ" b="0" i="0" dirty="0">
              <a:solidFill>
                <a:srgbClr val="000000"/>
              </a:solidFill>
              <a:effectLst/>
              <a:latin typeface="Segoe UI" panose="020B0502040204020203" pitchFamily="34" charset="0"/>
            </a:endParaRPr>
          </a:p>
          <a:p>
            <a:pPr algn="l" rtl="0" fontAlgn="base"/>
            <a:r>
              <a:rPr lang="cs-CZ" sz="1800" b="0" i="0" dirty="0">
                <a:solidFill>
                  <a:srgbClr val="6FAC47"/>
                </a:solidFill>
                <a:effectLst/>
                <a:latin typeface="Calibri" panose="020F0502020204030204" pitchFamily="34" charset="0"/>
              </a:rPr>
              <a:t>• Kontrolní činnosti relevantní pro audit </a:t>
            </a:r>
            <a:endParaRPr lang="cs-CZ" b="0" i="0" dirty="0">
              <a:solidFill>
                <a:srgbClr val="000000"/>
              </a:solidFill>
              <a:effectLst/>
              <a:latin typeface="Segoe UI" panose="020B0502040204020203" pitchFamily="34" charset="0"/>
            </a:endParaRPr>
          </a:p>
          <a:p>
            <a:pPr algn="l" rtl="0" fontAlgn="base"/>
            <a:r>
              <a:rPr lang="cs-CZ" sz="1800" b="0" i="0" dirty="0">
                <a:solidFill>
                  <a:srgbClr val="6FAC47"/>
                </a:solidFill>
                <a:effectLst/>
                <a:latin typeface="Calibri" panose="020F0502020204030204" pitchFamily="34" charset="0"/>
              </a:rPr>
              <a:t>• Monitorování vnitřních kontrol </a:t>
            </a:r>
            <a:endParaRPr lang="cs-CZ" b="0" i="0" dirty="0">
              <a:solidFill>
                <a:srgbClr val="000000"/>
              </a:solidFill>
              <a:effectLst/>
              <a:latin typeface="Segoe UI" panose="020B0502040204020203" pitchFamily="34" charset="0"/>
            </a:endParaRPr>
          </a:p>
          <a:p>
            <a:r>
              <a:rPr lang="cs-CZ" sz="1800" b="0" i="0" dirty="0">
                <a:solidFill>
                  <a:srgbClr val="6FAC47"/>
                </a:solidFill>
                <a:effectLst/>
                <a:latin typeface="Calibri" panose="020F0502020204030204" pitchFamily="34" charset="0"/>
              </a:rPr>
              <a:t>Aby mohla interní kontrola fungovat, musí být uvnitř organizace </a:t>
            </a:r>
            <a:r>
              <a:rPr lang="cs-CZ" sz="1800" b="1" i="0" dirty="0">
                <a:solidFill>
                  <a:srgbClr val="6FAC47"/>
                </a:solidFill>
                <a:effectLst/>
                <a:latin typeface="Calibri" panose="020F0502020204030204" pitchFamily="34" charset="0"/>
              </a:rPr>
              <a:t>subsystémy (finanční účetnictví, nákladové střediska pro monitorování výkonu, vnitřní komunikace, hmotná kontrola, účetní kontrola, procesní kontrola, kontrola veřejných zakázek, dělba povinností a odpovědnosti). (Nemec a kol, 2010)</a:t>
            </a:r>
          </a:p>
        </p:txBody>
      </p:sp>
      <p:sp>
        <p:nvSpPr>
          <p:cNvPr id="4" name="Zástupný symbol pro číslo snímku 3">
            <a:extLst>
              <a:ext uri="{FF2B5EF4-FFF2-40B4-BE49-F238E27FC236}">
                <a16:creationId xmlns:a16="http://schemas.microsoft.com/office/drawing/2014/main" id="{C8C3C609-3B84-46FC-A3E4-AC762F4EAB26}"/>
              </a:ext>
            </a:extLst>
          </p:cNvPr>
          <p:cNvSpPr>
            <a:spLocks noGrp="1"/>
          </p:cNvSpPr>
          <p:nvPr>
            <p:ph type="sldNum" sz="quarter" idx="12"/>
          </p:nvPr>
        </p:nvSpPr>
        <p:spPr/>
        <p:txBody>
          <a:bodyPr/>
          <a:lstStyle/>
          <a:p>
            <a:fld id="{D25D2621-9FB1-40BC-8CC0-0311E61EFB02}" type="slidenum">
              <a:rPr lang="cs-CZ" altLang="en-US" smtClean="0"/>
              <a:pPr/>
              <a:t>15</a:t>
            </a:fld>
            <a:endParaRPr lang="cs-CZ" altLang="en-US"/>
          </a:p>
        </p:txBody>
      </p:sp>
    </p:spTree>
    <p:extLst>
      <p:ext uri="{BB962C8B-B14F-4D97-AF65-F5344CB8AC3E}">
        <p14:creationId xmlns:p14="http://schemas.microsoft.com/office/powerpoint/2010/main" val="2913462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B29891-316A-487F-BC10-DF371F8BAB74}"/>
              </a:ext>
            </a:extLst>
          </p:cNvPr>
          <p:cNvSpPr>
            <a:spLocks noGrp="1"/>
          </p:cNvSpPr>
          <p:nvPr>
            <p:ph type="title"/>
          </p:nvPr>
        </p:nvSpPr>
        <p:spPr>
          <a:xfrm>
            <a:off x="768350" y="574637"/>
            <a:ext cx="7289800" cy="1498600"/>
          </a:xfrm>
        </p:spPr>
        <p:txBody>
          <a:bodyPr/>
          <a:lstStyle/>
          <a:p>
            <a:r>
              <a:rPr lang="cs-CZ" dirty="0"/>
              <a:t>VŘKS podle COSO </a:t>
            </a:r>
          </a:p>
        </p:txBody>
      </p:sp>
      <p:sp>
        <p:nvSpPr>
          <p:cNvPr id="3" name="Zástupný obsah 2">
            <a:extLst>
              <a:ext uri="{FF2B5EF4-FFF2-40B4-BE49-F238E27FC236}">
                <a16:creationId xmlns:a16="http://schemas.microsoft.com/office/drawing/2014/main" id="{92E87881-628E-4822-B180-AC8764C3B10A}"/>
              </a:ext>
            </a:extLst>
          </p:cNvPr>
          <p:cNvSpPr>
            <a:spLocks noGrp="1"/>
          </p:cNvSpPr>
          <p:nvPr>
            <p:ph idx="1"/>
          </p:nvPr>
        </p:nvSpPr>
        <p:spPr/>
        <p:txBody>
          <a:bodyPr/>
          <a:lstStyle/>
          <a:p>
            <a:r>
              <a:rPr lang="en-US" b="0" i="0" dirty="0">
                <a:solidFill>
                  <a:srgbClr val="333333"/>
                </a:solidFill>
                <a:effectLst/>
                <a:latin typeface="geneva"/>
              </a:rPr>
              <a:t>​​​​​​​​​​​​​​​​​​​​​​​​​​​​​​​​​​​​​​​​​​​The Committee of Sponsoring Organizations of the Treadway Commission (COSO) is a joint initiative of five professional organizations and is dedicated to helping organizations improve performance by developing thought leadership that enhances internal control, risk management, governance and fraud deterrence.</a:t>
            </a:r>
            <a:endParaRPr lang="cs-CZ" b="0" i="0" dirty="0">
              <a:solidFill>
                <a:srgbClr val="333333"/>
              </a:solidFill>
              <a:effectLst/>
              <a:latin typeface="geneva"/>
            </a:endParaRPr>
          </a:p>
          <a:p>
            <a:r>
              <a:rPr lang="cs-CZ" dirty="0">
                <a:solidFill>
                  <a:srgbClr val="333333"/>
                </a:solidFill>
                <a:latin typeface="geneva"/>
              </a:rPr>
              <a:t>5 oblastí: </a:t>
            </a:r>
          </a:p>
          <a:p>
            <a:pPr algn="just" rtl="0" fontAlgn="base">
              <a:buFont typeface="Arial" panose="020B0604020202020204" pitchFamily="34" charset="0"/>
              <a:buChar char="•"/>
            </a:pPr>
            <a:r>
              <a:rPr lang="cs-CZ" sz="1800" b="0" i="0" dirty="0">
                <a:solidFill>
                  <a:srgbClr val="000000"/>
                </a:solidFill>
                <a:effectLst/>
                <a:latin typeface="Calibri" panose="020F0502020204030204" pitchFamily="34" charset="0"/>
              </a:rPr>
              <a:t>(vnitřní) kontrolní prostředí </a:t>
            </a:r>
          </a:p>
          <a:p>
            <a:pPr algn="just" rtl="0" fontAlgn="base">
              <a:buFont typeface="Arial" panose="020B0604020202020204" pitchFamily="34" charset="0"/>
              <a:buChar char="•"/>
            </a:pPr>
            <a:r>
              <a:rPr lang="cs-CZ" sz="1800" b="0" i="0" dirty="0">
                <a:solidFill>
                  <a:srgbClr val="000000"/>
                </a:solidFill>
                <a:effectLst/>
                <a:latin typeface="Calibri" panose="020F0502020204030204" pitchFamily="34" charset="0"/>
              </a:rPr>
              <a:t>kontrolní činnosti </a:t>
            </a:r>
          </a:p>
          <a:p>
            <a:pPr algn="just" rtl="0" fontAlgn="base">
              <a:buFont typeface="Arial" panose="020B0604020202020204" pitchFamily="34" charset="0"/>
              <a:buChar char="•"/>
            </a:pPr>
            <a:r>
              <a:rPr lang="cs-CZ" sz="1800" b="0" i="0" dirty="0">
                <a:solidFill>
                  <a:srgbClr val="000000"/>
                </a:solidFill>
                <a:effectLst/>
                <a:latin typeface="Calibri" panose="020F0502020204030204" pitchFamily="34" charset="0"/>
              </a:rPr>
              <a:t>řízení rizik </a:t>
            </a:r>
          </a:p>
          <a:p>
            <a:pPr algn="just" rtl="0" fontAlgn="base">
              <a:buFont typeface="Arial" panose="020B0604020202020204" pitchFamily="34" charset="0"/>
              <a:buChar char="•"/>
            </a:pPr>
            <a:r>
              <a:rPr lang="cs-CZ" sz="1800" b="0" i="0" dirty="0">
                <a:solidFill>
                  <a:srgbClr val="000000"/>
                </a:solidFill>
                <a:effectLst/>
                <a:latin typeface="Calibri" panose="020F0502020204030204" pitchFamily="34" charset="0"/>
              </a:rPr>
              <a:t>tok informací </a:t>
            </a:r>
          </a:p>
          <a:p>
            <a:pPr algn="just" rtl="0" fontAlgn="base">
              <a:buFont typeface="Arial" panose="020B0604020202020204" pitchFamily="34" charset="0"/>
              <a:buChar char="•"/>
            </a:pPr>
            <a:r>
              <a:rPr lang="cs-CZ" sz="1800" b="0" i="0" dirty="0">
                <a:solidFill>
                  <a:srgbClr val="000000"/>
                </a:solidFill>
                <a:effectLst/>
                <a:latin typeface="Calibri" panose="020F0502020204030204" pitchFamily="34" charset="0"/>
              </a:rPr>
              <a:t>monitoring </a:t>
            </a:r>
          </a:p>
          <a:p>
            <a:endParaRPr lang="cs-CZ" dirty="0"/>
          </a:p>
        </p:txBody>
      </p:sp>
      <p:sp>
        <p:nvSpPr>
          <p:cNvPr id="4" name="Zástupný symbol pro číslo snímku 3">
            <a:extLst>
              <a:ext uri="{FF2B5EF4-FFF2-40B4-BE49-F238E27FC236}">
                <a16:creationId xmlns:a16="http://schemas.microsoft.com/office/drawing/2014/main" id="{3D913669-8701-4DD5-8509-5D3C7859ED75}"/>
              </a:ext>
            </a:extLst>
          </p:cNvPr>
          <p:cNvSpPr>
            <a:spLocks noGrp="1"/>
          </p:cNvSpPr>
          <p:nvPr>
            <p:ph type="sldNum" sz="quarter" idx="12"/>
          </p:nvPr>
        </p:nvSpPr>
        <p:spPr/>
        <p:txBody>
          <a:bodyPr/>
          <a:lstStyle/>
          <a:p>
            <a:fld id="{D25D2621-9FB1-40BC-8CC0-0311E61EFB02}" type="slidenum">
              <a:rPr lang="cs-CZ" altLang="en-US" smtClean="0"/>
              <a:pPr/>
              <a:t>16</a:t>
            </a:fld>
            <a:endParaRPr lang="cs-CZ" altLang="en-US"/>
          </a:p>
        </p:txBody>
      </p:sp>
    </p:spTree>
    <p:extLst>
      <p:ext uri="{BB962C8B-B14F-4D97-AF65-F5344CB8AC3E}">
        <p14:creationId xmlns:p14="http://schemas.microsoft.com/office/powerpoint/2010/main" val="2241075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5B808F-A567-4F5D-81F2-789278B2208E}"/>
              </a:ext>
            </a:extLst>
          </p:cNvPr>
          <p:cNvSpPr>
            <a:spLocks noGrp="1"/>
          </p:cNvSpPr>
          <p:nvPr>
            <p:ph type="title"/>
          </p:nvPr>
        </p:nvSpPr>
        <p:spPr/>
        <p:txBody>
          <a:bodyPr/>
          <a:lstStyle/>
          <a:p>
            <a:pPr>
              <a:defRPr/>
            </a:pPr>
            <a:r>
              <a:rPr lang="cs-CZ" dirty="0"/>
              <a:t>Kontrola veřejných zakázek</a:t>
            </a:r>
            <a:endParaRPr lang="cs-CZ" dirty="0">
              <a:solidFill>
                <a:srgbClr val="FF0000"/>
              </a:solidFill>
            </a:endParaRPr>
          </a:p>
        </p:txBody>
      </p:sp>
      <p:sp>
        <p:nvSpPr>
          <p:cNvPr id="21507" name="Zástupný symbol pro obsah 2">
            <a:extLst>
              <a:ext uri="{FF2B5EF4-FFF2-40B4-BE49-F238E27FC236}">
                <a16:creationId xmlns:a16="http://schemas.microsoft.com/office/drawing/2014/main" id="{A03F4DF7-867A-485F-B7D3-04B9A14472F0}"/>
              </a:ext>
            </a:extLst>
          </p:cNvPr>
          <p:cNvSpPr>
            <a:spLocks noGrp="1"/>
          </p:cNvSpPr>
          <p:nvPr>
            <p:ph idx="1"/>
          </p:nvPr>
        </p:nvSpPr>
        <p:spPr/>
        <p:txBody>
          <a:bodyPr/>
          <a:lstStyle/>
          <a:p>
            <a:r>
              <a:rPr lang="cs-CZ" altLang="cs-CZ" dirty="0"/>
              <a:t>Podle zprávy OECD mapující úplatkářství (2014) je nadpoloviční většina úplatkářských trestných činů spojena se zadáváním veřejných zakázek, přičemž v průměru výše úplatku představuje téměř 11 % z celkové hodnoty transakce a kolem 35 % zisků. </a:t>
            </a:r>
          </a:p>
        </p:txBody>
      </p:sp>
      <p:sp>
        <p:nvSpPr>
          <p:cNvPr id="4" name="Zástupný symbol pro číslo snímku 3">
            <a:extLst>
              <a:ext uri="{FF2B5EF4-FFF2-40B4-BE49-F238E27FC236}">
                <a16:creationId xmlns:a16="http://schemas.microsoft.com/office/drawing/2014/main" id="{3B32CDF2-AEDD-4CD0-857E-41F9F00AD026}"/>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A300B01-9053-42A0-B015-701CF04A953A}" type="slidenum">
              <a:rPr lang="cs-CZ" altLang="en-US">
                <a:solidFill>
                  <a:srgbClr val="474233"/>
                </a:solidFill>
                <a:latin typeface="Tw Cen MT Condensed" panose="020B0606020104020203" pitchFamily="34" charset="-18"/>
              </a:rPr>
              <a:pPr/>
              <a:t>17</a:t>
            </a:fld>
            <a:endParaRPr lang="cs-CZ" altLang="en-US">
              <a:solidFill>
                <a:srgbClr val="474233"/>
              </a:solidFill>
              <a:latin typeface="Tw Cen MT Condensed" panose="020B0606020104020203" pitchFamily="34" charset="-18"/>
            </a:endParaRPr>
          </a:p>
        </p:txBody>
      </p:sp>
      <p:pic>
        <p:nvPicPr>
          <p:cNvPr id="21509" name="Obrázek 4">
            <a:extLst>
              <a:ext uri="{FF2B5EF4-FFF2-40B4-BE49-F238E27FC236}">
                <a16:creationId xmlns:a16="http://schemas.microsoft.com/office/drawing/2014/main" id="{6D66EC60-F5C3-40B4-B920-0ADA3BB0D4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505200"/>
            <a:ext cx="4200525" cy="239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4F5CE6EC-7DE1-40D5-AC87-577FB9AF2D76}"/>
              </a:ext>
            </a:extLst>
          </p:cNvPr>
          <p:cNvSpPr>
            <a:spLocks noGrp="1"/>
          </p:cNvSpPr>
          <p:nvPr>
            <p:ph type="title"/>
          </p:nvPr>
        </p:nvSpPr>
        <p:spPr/>
        <p:txBody>
          <a:bodyPr/>
          <a:lstStyle/>
          <a:p>
            <a:pPr>
              <a:defRPr/>
            </a:pPr>
            <a:r>
              <a:rPr lang="cs-CZ" dirty="0"/>
              <a:t>Veřejné zakázky </a:t>
            </a:r>
            <a:endParaRPr lang="cs-CZ" dirty="0">
              <a:solidFill>
                <a:srgbClr val="FF0000"/>
              </a:solidFill>
            </a:endParaRPr>
          </a:p>
        </p:txBody>
      </p:sp>
      <p:sp>
        <p:nvSpPr>
          <p:cNvPr id="6" name="Zástupný symbol pro obsah 5">
            <a:extLst>
              <a:ext uri="{FF2B5EF4-FFF2-40B4-BE49-F238E27FC236}">
                <a16:creationId xmlns:a16="http://schemas.microsoft.com/office/drawing/2014/main" id="{3A801575-5246-443E-A8D0-D6F793B05B19}"/>
              </a:ext>
            </a:extLst>
          </p:cNvPr>
          <p:cNvSpPr>
            <a:spLocks noGrp="1"/>
          </p:cNvSpPr>
          <p:nvPr>
            <p:ph idx="1"/>
          </p:nvPr>
        </p:nvSpPr>
        <p:spPr/>
        <p:txBody>
          <a:bodyPr>
            <a:normAutofit fontScale="92500" lnSpcReduction="20000"/>
          </a:bodyPr>
          <a:lstStyle/>
          <a:p>
            <a:pPr>
              <a:defRPr/>
            </a:pPr>
            <a:r>
              <a:rPr lang="cs-CZ" dirty="0"/>
              <a:t>Veřejná zakázka = veřejný výdaj =&gt; alokační efektivnost </a:t>
            </a:r>
          </a:p>
          <a:p>
            <a:pPr>
              <a:defRPr/>
            </a:pPr>
            <a:r>
              <a:rPr lang="cs-CZ" dirty="0"/>
              <a:t>Hodnota veřejných zakázek tvoří cca 12 % HDP</a:t>
            </a:r>
          </a:p>
          <a:p>
            <a:pPr>
              <a:defRPr/>
            </a:pPr>
            <a:r>
              <a:rPr lang="cs-CZ" dirty="0"/>
              <a:t>Trh veřejných zakázek tvořil v roce 2019 cca 666 </a:t>
            </a:r>
            <a:r>
              <a:rPr lang="cs-CZ" dirty="0" err="1"/>
              <a:t>mld</a:t>
            </a:r>
            <a:r>
              <a:rPr lang="cs-CZ" dirty="0"/>
              <a:t> Kč, z toho přes 560 </a:t>
            </a:r>
            <a:r>
              <a:rPr lang="cs-CZ" dirty="0" err="1"/>
              <a:t>mld</a:t>
            </a:r>
            <a:r>
              <a:rPr lang="cs-CZ" dirty="0"/>
              <a:t> Kč vynaložili veřejní zadavatelé. </a:t>
            </a:r>
          </a:p>
          <a:p>
            <a:pPr>
              <a:defRPr/>
            </a:pPr>
            <a:r>
              <a:rPr lang="cs-CZ" dirty="0"/>
              <a:t>Veřejní zadavatelé za veřejné zakázky utratili zhruba 1/5 veřejných výdajů.  </a:t>
            </a:r>
          </a:p>
          <a:p>
            <a:pPr>
              <a:defRPr/>
            </a:pPr>
            <a:r>
              <a:rPr lang="cs-CZ" i="1" dirty="0">
                <a:solidFill>
                  <a:srgbClr val="0070C0"/>
                </a:solidFill>
              </a:rPr>
              <a:t>„Současně patří veřejné zakázky z hlediska korupčního rizika k nejvíce ohroženým oblastem veřejného financování. Kromě objemu transakcí a příslušných finančních zájmů narůstá riziko korupce i díky složitosti procesu, úzké spolupráci mezi státní a soukromou sférou a množství zúčastněných stran. Podle Zprávy OECD o zahraniční korupci (2014) se veřejné zakázky podílejí více než polovinou na všech korupčních případech (následuje celní odbavení, upřednostnění jedné ze stran, zvýhodněný daňový režim, povolovací řízení, prodej důvěrných informací a prodej víz).“ </a:t>
            </a:r>
            <a:r>
              <a:rPr lang="cs-CZ" i="1" dirty="0"/>
              <a:t>(</a:t>
            </a:r>
            <a:r>
              <a:rPr lang="cs-CZ" i="1" dirty="0" err="1"/>
              <a:t>Transparency</a:t>
            </a:r>
            <a:r>
              <a:rPr lang="cs-CZ" i="1" dirty="0"/>
              <a:t> International, online)</a:t>
            </a:r>
            <a:endParaRPr lang="cs-CZ" dirty="0"/>
          </a:p>
          <a:p>
            <a:pPr>
              <a:defRPr/>
            </a:pPr>
            <a:endParaRPr lang="cs-CZ" dirty="0"/>
          </a:p>
          <a:p>
            <a:pPr>
              <a:defRPr/>
            </a:pPr>
            <a:endParaRPr lang="cs-CZ" dirty="0"/>
          </a:p>
        </p:txBody>
      </p:sp>
    </p:spTree>
  </p:cSld>
  <p:clrMapOvr>
    <a:masterClrMapping/>
  </p:clrMapOvr>
  <p:transition spd="slow" advTm="140922"/>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a:extLst>
              <a:ext uri="{FF2B5EF4-FFF2-40B4-BE49-F238E27FC236}">
                <a16:creationId xmlns:a16="http://schemas.microsoft.com/office/drawing/2014/main" id="{B10E6FBC-F98C-44FC-A636-6C2ABD95B4A9}"/>
              </a:ext>
            </a:extLst>
          </p:cNvPr>
          <p:cNvSpPr>
            <a:spLocks noGrp="1"/>
          </p:cNvSpPr>
          <p:nvPr>
            <p:ph type="subTitle" idx="1"/>
          </p:nvPr>
        </p:nvSpPr>
        <p:spPr>
          <a:xfrm>
            <a:off x="457200" y="495300"/>
            <a:ext cx="8229600" cy="814388"/>
          </a:xfrm>
        </p:spPr>
        <p:txBody>
          <a:bodyPr/>
          <a:lstStyle/>
          <a:p>
            <a:pPr>
              <a:defRPr/>
            </a:pPr>
            <a:r>
              <a:rPr lang="cs-CZ" sz="3600" dirty="0"/>
              <a:t>Úřad pro ochranu hospodářské soutěže</a:t>
            </a:r>
            <a:endParaRPr lang="cs-CZ" sz="3600" dirty="0">
              <a:solidFill>
                <a:srgbClr val="FF0000"/>
              </a:solidFill>
            </a:endParaRPr>
          </a:p>
          <a:p>
            <a:pPr>
              <a:defRPr/>
            </a:pPr>
            <a:endParaRPr lang="cs-CZ" dirty="0"/>
          </a:p>
        </p:txBody>
      </p:sp>
      <p:sp>
        <p:nvSpPr>
          <p:cNvPr id="3" name="Zástupný symbol pro obsah 2">
            <a:extLst>
              <a:ext uri="{FF2B5EF4-FFF2-40B4-BE49-F238E27FC236}">
                <a16:creationId xmlns:a16="http://schemas.microsoft.com/office/drawing/2014/main" id="{18957989-8162-44F8-A33F-DBD160D2DCB5}"/>
              </a:ext>
            </a:extLst>
          </p:cNvPr>
          <p:cNvSpPr>
            <a:spLocks noGrp="1"/>
          </p:cNvSpPr>
          <p:nvPr>
            <p:ph sz="half" idx="13"/>
          </p:nvPr>
        </p:nvSpPr>
        <p:spPr>
          <a:xfrm>
            <a:off x="457200" y="1328738"/>
            <a:ext cx="8229600" cy="4797425"/>
          </a:xfrm>
        </p:spPr>
        <p:txBody>
          <a:bodyPr/>
          <a:lstStyle/>
          <a:p>
            <a:pPr marL="0" indent="0">
              <a:buFont typeface="Wingdings" charset="2"/>
              <a:buNone/>
              <a:defRPr/>
            </a:pPr>
            <a:endParaRPr lang="cs-CZ" altLang="cs-CZ" sz="1350" dirty="0">
              <a:solidFill>
                <a:srgbClr val="004C92"/>
              </a:solidFill>
            </a:endParaRPr>
          </a:p>
          <a:p>
            <a:pPr>
              <a:defRPr/>
            </a:pPr>
            <a:r>
              <a:rPr lang="cs-CZ" sz="2250" b="0" dirty="0"/>
              <a:t>ústřední orgán státní správy </a:t>
            </a:r>
          </a:p>
          <a:p>
            <a:pPr>
              <a:defRPr/>
            </a:pPr>
            <a:r>
              <a:rPr lang="cs-CZ" sz="2250" dirty="0"/>
              <a:t>nezávislý</a:t>
            </a:r>
            <a:r>
              <a:rPr lang="cs-CZ" sz="2250" b="0" dirty="0"/>
              <a:t> - nepodléhá žádnému ministerstvu</a:t>
            </a:r>
          </a:p>
          <a:p>
            <a:pPr>
              <a:defRPr/>
            </a:pPr>
            <a:r>
              <a:rPr lang="cs-CZ" sz="2250" dirty="0"/>
              <a:t>zákon č. 273/1996 Sb.</a:t>
            </a:r>
            <a:r>
              <a:rPr lang="cs-CZ" sz="2250" b="0" dirty="0"/>
              <a:t>, o působnosti Úřadu pro ochranu hospodářské soutěže, podpora a ochrana HS proti jejímu nedovolenému omezování</a:t>
            </a:r>
          </a:p>
          <a:p>
            <a:pPr marL="0" indent="0">
              <a:buNone/>
              <a:defRPr/>
            </a:pPr>
            <a:r>
              <a:rPr lang="cs-CZ" sz="2250" b="0" dirty="0">
                <a:hlinkClick r:id="rId2">
                  <a:extLst>
                    <a:ext uri="{A12FA001-AC4F-418D-AE19-62706E023703}">
                      <ahyp:hlinkClr xmlns:ahyp="http://schemas.microsoft.com/office/drawing/2018/hyperlinkcolor" val="tx"/>
                    </a:ext>
                  </a:extLst>
                </a:hlinkClick>
              </a:rPr>
              <a:t>1996_273 (1).pdf</a:t>
            </a:r>
            <a:endParaRPr lang="cs-CZ" sz="2250" b="0" dirty="0"/>
          </a:p>
          <a:p>
            <a:pPr>
              <a:defRPr/>
            </a:pPr>
            <a:r>
              <a:rPr lang="cs-CZ" sz="2250" b="0" dirty="0"/>
              <a:t>předseda Úřadu (6 let, jmenován prezidentem na návrh vlády, max. 2 mandáty), 3 místopředsedové</a:t>
            </a:r>
          </a:p>
          <a:p>
            <a:pPr>
              <a:defRPr/>
            </a:pPr>
            <a:r>
              <a:rPr lang="cs-CZ" sz="2250" dirty="0"/>
              <a:t>Dle zákona o působnosti Úřad:</a:t>
            </a:r>
          </a:p>
          <a:p>
            <a:pPr lvl="1">
              <a:defRPr/>
            </a:pPr>
            <a:r>
              <a:rPr lang="cs-CZ" sz="2250" dirty="0"/>
              <a:t>vytváří podmínky pro podporu a ochranu hospodářské soutěže</a:t>
            </a:r>
          </a:p>
          <a:p>
            <a:pPr lvl="1">
              <a:defRPr/>
            </a:pPr>
            <a:r>
              <a:rPr lang="cs-CZ" sz="2250" dirty="0"/>
              <a:t>vykonává dozor nad zadáváním veřejných zakázek</a:t>
            </a:r>
          </a:p>
          <a:p>
            <a:pPr lvl="1">
              <a:defRPr/>
            </a:pPr>
            <a:r>
              <a:rPr lang="cs-CZ" sz="2250" dirty="0"/>
              <a:t>vykonává další působnosti stanovené zvláštními zákony</a:t>
            </a:r>
          </a:p>
          <a:p>
            <a:pPr>
              <a:defRPr/>
            </a:pPr>
            <a:endParaRPr lang="cs-CZ" sz="2250" b="0" dirty="0"/>
          </a:p>
          <a:p>
            <a:pPr>
              <a:defRPr/>
            </a:pPr>
            <a:endParaRPr lang="cs-C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FC1422-EA2F-488A-9E18-007A1BD2DCEF}"/>
              </a:ext>
            </a:extLst>
          </p:cNvPr>
          <p:cNvSpPr>
            <a:spLocks noGrp="1"/>
          </p:cNvSpPr>
          <p:nvPr>
            <p:ph type="title"/>
          </p:nvPr>
        </p:nvSpPr>
        <p:spPr/>
        <p:txBody>
          <a:bodyPr/>
          <a:lstStyle/>
          <a:p>
            <a:pPr defTabSz="914377" eaLnBrk="1" fontAlgn="auto" hangingPunct="1">
              <a:spcAft>
                <a:spcPts val="0"/>
              </a:spcAft>
              <a:defRPr/>
            </a:pPr>
            <a:r>
              <a:rPr lang="cs-CZ" dirty="0">
                <a:solidFill>
                  <a:schemeClr val="tx1">
                    <a:lumMod val="90000"/>
                    <a:lumOff val="10000"/>
                  </a:schemeClr>
                </a:solidFill>
              </a:rPr>
              <a:t>Proč se věnovat kontrole veřejných výdajů? </a:t>
            </a:r>
          </a:p>
        </p:txBody>
      </p:sp>
      <p:sp>
        <p:nvSpPr>
          <p:cNvPr id="14339" name="Zástupný symbol pro obsah 2">
            <a:extLst>
              <a:ext uri="{FF2B5EF4-FFF2-40B4-BE49-F238E27FC236}">
                <a16:creationId xmlns:a16="http://schemas.microsoft.com/office/drawing/2014/main" id="{0D315EE9-80AF-4E58-BBD3-6AC3F3D58607}"/>
              </a:ext>
            </a:extLst>
          </p:cNvPr>
          <p:cNvSpPr>
            <a:spLocks noGrp="1"/>
          </p:cNvSpPr>
          <p:nvPr>
            <p:ph idx="1"/>
          </p:nvPr>
        </p:nvSpPr>
        <p:spPr/>
        <p:txBody>
          <a:bodyPr/>
          <a:lstStyle/>
          <a:p>
            <a:pPr eaLnBrk="1" hangingPunct="1">
              <a:lnSpc>
                <a:spcPct val="70000"/>
              </a:lnSpc>
            </a:pPr>
            <a:r>
              <a:rPr lang="cs-CZ" altLang="en-US" sz="1900"/>
              <a:t>Veřejné rozpočty vyberou každý rok na daních a následně přerozdělí na výdajích téměř jednu polovinu hrubého domácího produktu</a:t>
            </a:r>
          </a:p>
          <a:p>
            <a:pPr eaLnBrk="1" hangingPunct="1">
              <a:lnSpc>
                <a:spcPct val="70000"/>
              </a:lnSpc>
            </a:pPr>
            <a:r>
              <a:rPr lang="cs-CZ" altLang="en-US" sz="1900"/>
              <a:t>…stát je bezkonkurenčně největší „firmou“ v celé ekonomice…</a:t>
            </a:r>
          </a:p>
          <a:p>
            <a:pPr eaLnBrk="1" hangingPunct="1">
              <a:lnSpc>
                <a:spcPct val="70000"/>
              </a:lnSpc>
            </a:pPr>
            <a:r>
              <a:rPr lang="cs-CZ" altLang="en-US" sz="1900"/>
              <a:t>X</a:t>
            </a:r>
          </a:p>
          <a:p>
            <a:pPr eaLnBrk="1" hangingPunct="1">
              <a:lnSpc>
                <a:spcPct val="70000"/>
              </a:lnSpc>
            </a:pPr>
            <a:r>
              <a:rPr lang="cs-CZ" altLang="en-US" sz="1900" i="1"/>
              <a:t>„Není-li soukromá firma dostatečně transparentní, nemůže být úspěšná. Dříve či později ztratí důvěru svých zákazníků, dodavatelů či finančních trhů a bude poražena konkurencí. </a:t>
            </a:r>
          </a:p>
          <a:p>
            <a:pPr eaLnBrk="1" hangingPunct="1">
              <a:lnSpc>
                <a:spcPct val="70000"/>
              </a:lnSpc>
            </a:pPr>
            <a:r>
              <a:rPr lang="cs-CZ" altLang="en-US" sz="1900" i="1"/>
              <a:t>Na rozdíl od soukromé firmy však stát utrácí nikoliv svoje, ale cizí peníze. </a:t>
            </a:r>
          </a:p>
          <a:p>
            <a:pPr eaLnBrk="1" hangingPunct="1">
              <a:lnSpc>
                <a:spcPct val="70000"/>
              </a:lnSpc>
            </a:pPr>
            <a:r>
              <a:rPr lang="cs-CZ" altLang="en-US" sz="1900" i="1"/>
              <a:t>Státy většinou nekrachují ani v případě velmi problematického hospodaření. Vyměnit management státu (tedy politiky u moci) nelze tak snadno a pružně jako management soukromé firmy…</a:t>
            </a:r>
          </a:p>
          <a:p>
            <a:pPr eaLnBrk="1" hangingPunct="1">
              <a:lnSpc>
                <a:spcPct val="70000"/>
              </a:lnSpc>
            </a:pPr>
            <a:r>
              <a:rPr lang="cs-CZ" altLang="en-US" sz="1900" i="1"/>
              <a:t>V případě špatného hospodaření státu je „ztráta“ rozložena na všechny daňové poplatníky. „ (Transparency International)</a:t>
            </a:r>
          </a:p>
        </p:txBody>
      </p:sp>
      <p:sp>
        <p:nvSpPr>
          <p:cNvPr id="4" name="Zástupný symbol pro číslo snímku 3">
            <a:extLst>
              <a:ext uri="{FF2B5EF4-FFF2-40B4-BE49-F238E27FC236}">
                <a16:creationId xmlns:a16="http://schemas.microsoft.com/office/drawing/2014/main" id="{D1C43C97-5684-4A8F-B7A4-10AF81D4034A}"/>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AB2FCB9-5461-434A-92DE-565A3DBBAA51}" type="slidenum">
              <a:rPr lang="cs-CZ" altLang="en-US">
                <a:solidFill>
                  <a:srgbClr val="474233"/>
                </a:solidFill>
                <a:latin typeface="Tw Cen MT Condensed" panose="020B0606020104020203" pitchFamily="34" charset="-18"/>
              </a:rPr>
              <a:pPr/>
              <a:t>2</a:t>
            </a:fld>
            <a:endParaRPr lang="cs-CZ" altLang="en-US">
              <a:solidFill>
                <a:srgbClr val="474233"/>
              </a:solidFill>
              <a:latin typeface="Tw Cen MT Condensed" panose="020B0606020104020203" pitchFamily="34" charset="-1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a:extLst>
              <a:ext uri="{FF2B5EF4-FFF2-40B4-BE49-F238E27FC236}">
                <a16:creationId xmlns:a16="http://schemas.microsoft.com/office/drawing/2014/main" id="{F0B935D0-D69D-445F-A4B6-18ED71FCD78E}"/>
              </a:ext>
            </a:extLst>
          </p:cNvPr>
          <p:cNvSpPr>
            <a:spLocks noGrp="1"/>
          </p:cNvSpPr>
          <p:nvPr>
            <p:ph type="subTitle" idx="1"/>
          </p:nvPr>
        </p:nvSpPr>
        <p:spPr>
          <a:xfrm>
            <a:off x="381000" y="244475"/>
            <a:ext cx="8229600" cy="814388"/>
          </a:xfrm>
        </p:spPr>
        <p:txBody>
          <a:bodyPr/>
          <a:lstStyle/>
          <a:p>
            <a:pPr>
              <a:defRPr/>
            </a:pPr>
            <a:r>
              <a:rPr lang="cs-CZ" dirty="0"/>
              <a:t>Působnost a organizace ÚOHS  </a:t>
            </a:r>
            <a:endParaRPr lang="cs-CZ" dirty="0">
              <a:solidFill>
                <a:srgbClr val="FF0000"/>
              </a:solidFill>
            </a:endParaRPr>
          </a:p>
          <a:p>
            <a:pPr>
              <a:defRPr/>
            </a:pPr>
            <a:endParaRPr lang="cs-CZ" dirty="0"/>
          </a:p>
          <a:p>
            <a:pPr>
              <a:defRPr/>
            </a:pPr>
            <a:endParaRPr lang="cs-CZ" dirty="0"/>
          </a:p>
        </p:txBody>
      </p:sp>
      <p:sp>
        <p:nvSpPr>
          <p:cNvPr id="3" name="Zástupný symbol pro obsah 2">
            <a:extLst>
              <a:ext uri="{FF2B5EF4-FFF2-40B4-BE49-F238E27FC236}">
                <a16:creationId xmlns:a16="http://schemas.microsoft.com/office/drawing/2014/main" id="{ED24E5A4-BF6E-47C6-A046-1231A07FA125}"/>
              </a:ext>
            </a:extLst>
          </p:cNvPr>
          <p:cNvSpPr>
            <a:spLocks noGrp="1"/>
          </p:cNvSpPr>
          <p:nvPr>
            <p:ph sz="half" idx="13"/>
          </p:nvPr>
        </p:nvSpPr>
        <p:spPr>
          <a:xfrm>
            <a:off x="987425" y="4300538"/>
            <a:ext cx="5695950" cy="3448050"/>
          </a:xfrm>
        </p:spPr>
        <p:txBody>
          <a:bodyPr/>
          <a:lstStyle/>
          <a:p>
            <a:pPr marL="0" indent="0">
              <a:buFont typeface="Wingdings" charset="2"/>
              <a:buNone/>
              <a:defRPr/>
            </a:pPr>
            <a:r>
              <a:rPr lang="cs-CZ" sz="2250" dirty="0"/>
              <a:t>Předseda ÚOHS</a:t>
            </a:r>
          </a:p>
          <a:p>
            <a:pPr>
              <a:defRPr/>
            </a:pPr>
            <a:r>
              <a:rPr lang="cs-CZ" dirty="0"/>
              <a:t>Petr Rafaj od roku 2009</a:t>
            </a:r>
          </a:p>
          <a:p>
            <a:pPr>
              <a:defRPr/>
            </a:pPr>
            <a:r>
              <a:rPr lang="cs-CZ" dirty="0"/>
              <a:t>Petr </a:t>
            </a:r>
            <a:r>
              <a:rPr lang="cs-CZ" dirty="0" err="1"/>
              <a:t>Mlsna</a:t>
            </a:r>
            <a:r>
              <a:rPr lang="cs-CZ" dirty="0"/>
              <a:t> od roku 2020</a:t>
            </a:r>
          </a:p>
          <a:p>
            <a:pPr>
              <a:defRPr/>
            </a:pPr>
            <a:r>
              <a:rPr lang="cs-CZ" sz="1600" dirty="0" err="1"/>
              <a:t>Transparency</a:t>
            </a:r>
            <a:r>
              <a:rPr lang="cs-CZ" sz="1600" dirty="0"/>
              <a:t> International </a:t>
            </a:r>
            <a:r>
              <a:rPr lang="cs-CZ" sz="1600" dirty="0">
                <a:hlinkClick r:id="rId2"/>
              </a:rPr>
              <a:t>dlouhodobě kritizuje</a:t>
            </a:r>
            <a:r>
              <a:rPr lang="cs-CZ" sz="1600" dirty="0"/>
              <a:t> chod Úřadu pro ochranu hospodářské soutěže (ÚOHS),  </a:t>
            </a:r>
            <a:endParaRPr lang="cs-CZ" dirty="0"/>
          </a:p>
          <a:p>
            <a:pPr>
              <a:defRPr/>
            </a:pPr>
            <a:endParaRPr lang="cs-CZ" dirty="0"/>
          </a:p>
          <a:p>
            <a:pPr>
              <a:defRPr/>
            </a:pPr>
            <a:endParaRPr lang="cs-CZ" dirty="0"/>
          </a:p>
          <a:p>
            <a:pPr>
              <a:defRPr/>
            </a:pPr>
            <a:endParaRPr lang="cs-CZ" dirty="0"/>
          </a:p>
        </p:txBody>
      </p:sp>
      <p:pic>
        <p:nvPicPr>
          <p:cNvPr id="25604" name="Obrázek 6" descr="https://www.transparency.cz/wp-content/uploads/2019/04/Petr-Rafaj-ČTK.jpg">
            <a:hlinkClick r:id="rId3"/>
            <a:extLst>
              <a:ext uri="{FF2B5EF4-FFF2-40B4-BE49-F238E27FC236}">
                <a16:creationId xmlns:a16="http://schemas.microsoft.com/office/drawing/2014/main" id="{1847BC2C-CACF-4182-BB14-F2C9EA770B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143000"/>
            <a:ext cx="31813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6" descr="Předseda ÚOHS Petr Mlsna">
            <a:extLst>
              <a:ext uri="{FF2B5EF4-FFF2-40B4-BE49-F238E27FC236}">
                <a16:creationId xmlns:a16="http://schemas.microsoft.com/office/drawing/2014/main" id="{07CB5EFE-585A-4A00-8293-77B7D28846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990600"/>
            <a:ext cx="20542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Šipka doprava 3">
            <a:extLst>
              <a:ext uri="{FF2B5EF4-FFF2-40B4-BE49-F238E27FC236}">
                <a16:creationId xmlns:a16="http://schemas.microsoft.com/office/drawing/2014/main" id="{A8854023-D42B-4DE9-BEA8-E1BFA9BD0116}"/>
              </a:ext>
            </a:extLst>
          </p:cNvPr>
          <p:cNvSpPr/>
          <p:nvPr/>
        </p:nvSpPr>
        <p:spPr>
          <a:xfrm>
            <a:off x="4648200" y="5867400"/>
            <a:ext cx="1676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5607" name="TextovéPole 4">
            <a:extLst>
              <a:ext uri="{FF2B5EF4-FFF2-40B4-BE49-F238E27FC236}">
                <a16:creationId xmlns:a16="http://schemas.microsoft.com/office/drawing/2014/main" id="{B90D223D-39A4-481C-A449-EE7E11EEF2CA}"/>
              </a:ext>
            </a:extLst>
          </p:cNvPr>
          <p:cNvSpPr txBox="1">
            <a:spLocks noChangeArrowheads="1"/>
          </p:cNvSpPr>
          <p:nvPr/>
        </p:nvSpPr>
        <p:spPr bwMode="auto">
          <a:xfrm>
            <a:off x="4953000" y="3276600"/>
            <a:ext cx="3429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cs-CZ"/>
              <a:t>Blýská se na lepší časy..? </a:t>
            </a:r>
            <a:r>
              <a:rPr lang="cs-CZ" altLang="cs-CZ">
                <a:sym typeface="Wingdings" panose="05000000000000000000" pitchFamily="2" charset="2"/>
              </a:rPr>
              <a:t></a:t>
            </a:r>
            <a:endParaRPr lang="cs-CZ" altLang="cs-CZ"/>
          </a:p>
          <a:p>
            <a:endParaRPr lang="cs-CZ" altLang="cs-CZ"/>
          </a:p>
          <a:p>
            <a:endParaRPr lang="cs-CZ" altLang="cs-CZ"/>
          </a:p>
          <a:p>
            <a:endParaRPr lang="cs-CZ" altLang="cs-CZ"/>
          </a:p>
          <a:p>
            <a:endParaRPr lang="cs-CZ" altLang="cs-CZ"/>
          </a:p>
          <a:p>
            <a:endParaRPr lang="cs-CZ" altLang="cs-CZ"/>
          </a:p>
        </p:txBody>
      </p:sp>
      <p:pic>
        <p:nvPicPr>
          <p:cNvPr id="25608" name="Obrázek 5">
            <a:extLst>
              <a:ext uri="{FF2B5EF4-FFF2-40B4-BE49-F238E27FC236}">
                <a16:creationId xmlns:a16="http://schemas.microsoft.com/office/drawing/2014/main" id="{AA0F90E7-E242-40B6-9A48-F6E0553FE06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17875" y="3824288"/>
            <a:ext cx="528478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01500F-E0B2-4841-9D48-AF63E661F119}"/>
              </a:ext>
            </a:extLst>
          </p:cNvPr>
          <p:cNvSpPr>
            <a:spLocks noGrp="1"/>
          </p:cNvSpPr>
          <p:nvPr>
            <p:ph type="title"/>
          </p:nvPr>
        </p:nvSpPr>
        <p:spPr/>
        <p:txBody>
          <a:bodyPr/>
          <a:lstStyle/>
          <a:p>
            <a:pPr>
              <a:defRPr/>
            </a:pPr>
            <a:r>
              <a:rPr lang="cs-CZ" dirty="0"/>
              <a:t>Co kontroluje ÚOHS </a:t>
            </a:r>
          </a:p>
        </p:txBody>
      </p:sp>
      <p:sp>
        <p:nvSpPr>
          <p:cNvPr id="27651" name="Zástupný symbol pro obsah 2">
            <a:extLst>
              <a:ext uri="{FF2B5EF4-FFF2-40B4-BE49-F238E27FC236}">
                <a16:creationId xmlns:a16="http://schemas.microsoft.com/office/drawing/2014/main" id="{8AA63585-C17E-46C2-A146-8437BBA55296}"/>
              </a:ext>
            </a:extLst>
          </p:cNvPr>
          <p:cNvSpPr>
            <a:spLocks noGrp="1"/>
          </p:cNvSpPr>
          <p:nvPr>
            <p:ph idx="1"/>
          </p:nvPr>
        </p:nvSpPr>
        <p:spPr/>
        <p:txBody>
          <a:bodyPr/>
          <a:lstStyle/>
          <a:p>
            <a:r>
              <a:rPr lang="cs-CZ" altLang="cs-CZ"/>
              <a:t>- formální kontrola – dodržení zákonných postupů </a:t>
            </a:r>
          </a:p>
          <a:p>
            <a:r>
              <a:rPr lang="cs-CZ" altLang="cs-CZ"/>
              <a:t>Zakázky malého rozsahu x podlimitní, nadlimitní vz a koncese (PPP </a:t>
            </a:r>
            <a:r>
              <a:rPr lang="cs-CZ" altLang="cs-CZ">
                <a:sym typeface="Wingdings" panose="05000000000000000000" pitchFamily="2" charset="2"/>
              </a:rPr>
              <a:t>)</a:t>
            </a:r>
            <a:endParaRPr lang="cs-CZ" altLang="cs-CZ" sz="1600" b="1"/>
          </a:p>
          <a:p>
            <a:r>
              <a:rPr lang="cs-CZ" altLang="cs-CZ" sz="1600" b="1"/>
              <a:t>Zásady zadávání veřejných zakázek</a:t>
            </a:r>
          </a:p>
          <a:p>
            <a:r>
              <a:rPr lang="cs-CZ" altLang="cs-CZ">
                <a:solidFill>
                  <a:srgbClr val="FF0000"/>
                </a:solidFill>
              </a:rPr>
              <a:t>Zásadu rovného zacházení</a:t>
            </a:r>
          </a:p>
          <a:p>
            <a:r>
              <a:rPr lang="cs-CZ" altLang="cs-CZ">
                <a:solidFill>
                  <a:srgbClr val="FF0000"/>
                </a:solidFill>
              </a:rPr>
              <a:t>Přiměřenost</a:t>
            </a:r>
          </a:p>
          <a:p>
            <a:r>
              <a:rPr lang="cs-CZ" altLang="cs-CZ">
                <a:solidFill>
                  <a:srgbClr val="FF0000"/>
                </a:solidFill>
              </a:rPr>
              <a:t>Transparentnost</a:t>
            </a:r>
          </a:p>
          <a:p>
            <a:r>
              <a:rPr lang="cs-CZ" altLang="cs-CZ">
                <a:solidFill>
                  <a:srgbClr val="FF0000"/>
                </a:solidFill>
              </a:rPr>
              <a:t>Nediskriminace </a:t>
            </a:r>
          </a:p>
          <a:p>
            <a:r>
              <a:rPr lang="cs-CZ" altLang="cs-CZ">
                <a:solidFill>
                  <a:srgbClr val="FF0000"/>
                </a:solidFill>
              </a:rPr>
              <a:t>Společenská odpovědnost zadávání…environmentálně odpovědné zadávání a inovací……svůj postup je nutné vždy odůvodnit!!!</a:t>
            </a:r>
          </a:p>
          <a:p>
            <a:endParaRPr lang="cs-CZ" altLang="cs-CZ"/>
          </a:p>
        </p:txBody>
      </p:sp>
      <p:sp>
        <p:nvSpPr>
          <p:cNvPr id="4" name="Zástupný symbol pro číslo snímku 3">
            <a:extLst>
              <a:ext uri="{FF2B5EF4-FFF2-40B4-BE49-F238E27FC236}">
                <a16:creationId xmlns:a16="http://schemas.microsoft.com/office/drawing/2014/main" id="{FC6C4206-E085-445E-9B03-3C010B80B186}"/>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3BD101B-759F-4595-8C95-4FE0D6B58CCB}" type="slidenum">
              <a:rPr lang="cs-CZ" altLang="en-US">
                <a:solidFill>
                  <a:srgbClr val="474233"/>
                </a:solidFill>
                <a:latin typeface="Tw Cen MT Condensed" panose="020B0606020104020203" pitchFamily="34" charset="-18"/>
              </a:rPr>
              <a:pPr/>
              <a:t>21</a:t>
            </a:fld>
            <a:endParaRPr lang="cs-CZ" altLang="en-US">
              <a:solidFill>
                <a:srgbClr val="474233"/>
              </a:solidFill>
              <a:latin typeface="Tw Cen MT Condensed" panose="020B0606020104020203" pitchFamily="34" charset="-18"/>
            </a:endParaRPr>
          </a:p>
        </p:txBody>
      </p:sp>
      <p:pic>
        <p:nvPicPr>
          <p:cNvPr id="27653" name="Obrázek 2">
            <a:extLst>
              <a:ext uri="{FF2B5EF4-FFF2-40B4-BE49-F238E27FC236}">
                <a16:creationId xmlns:a16="http://schemas.microsoft.com/office/drawing/2014/main" id="{3D5D662F-3427-4AEB-8C6C-4418A72AD4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555625"/>
            <a:ext cx="41148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337834-4D0F-4EC5-A620-AA26B8C5F11C}"/>
              </a:ext>
            </a:extLst>
          </p:cNvPr>
          <p:cNvSpPr>
            <a:spLocks noGrp="1"/>
          </p:cNvSpPr>
          <p:nvPr>
            <p:ph type="title"/>
          </p:nvPr>
        </p:nvSpPr>
        <p:spPr/>
        <p:txBody>
          <a:bodyPr/>
          <a:lstStyle/>
          <a:p>
            <a:pPr>
              <a:defRPr/>
            </a:pPr>
            <a:r>
              <a:rPr lang="cs-CZ" dirty="0"/>
              <a:t>Požadavek na 3E</a:t>
            </a:r>
          </a:p>
        </p:txBody>
      </p:sp>
      <p:sp>
        <p:nvSpPr>
          <p:cNvPr id="28675" name="Zástupný symbol pro obsah 2">
            <a:extLst>
              <a:ext uri="{FF2B5EF4-FFF2-40B4-BE49-F238E27FC236}">
                <a16:creationId xmlns:a16="http://schemas.microsoft.com/office/drawing/2014/main" id="{63B3B7A8-80F3-4B05-AB3E-A48AB7A11E4B}"/>
              </a:ext>
            </a:extLst>
          </p:cNvPr>
          <p:cNvSpPr>
            <a:spLocks noGrp="1"/>
          </p:cNvSpPr>
          <p:nvPr>
            <p:ph idx="1"/>
          </p:nvPr>
        </p:nvSpPr>
        <p:spPr>
          <a:xfrm>
            <a:off x="768350" y="2084388"/>
            <a:ext cx="7289800" cy="4224337"/>
          </a:xfrm>
        </p:spPr>
        <p:txBody>
          <a:bodyPr/>
          <a:lstStyle/>
          <a:p>
            <a:r>
              <a:rPr lang="cs-CZ" altLang="cs-CZ" sz="1800" dirty="0"/>
              <a:t>Zákon č. 320/2002 o finanční kontrole ve veřejné správě</a:t>
            </a:r>
          </a:p>
          <a:p>
            <a:r>
              <a:rPr lang="cs-CZ" altLang="cs-CZ" sz="1800" dirty="0"/>
              <a:t>Zákon č. 166/1993 Sb., o Nejvyšším kontrolním úřadu</a:t>
            </a:r>
          </a:p>
          <a:p>
            <a:r>
              <a:rPr lang="cs-CZ" altLang="cs-CZ" sz="1800" dirty="0"/>
              <a:t>„při kontrole Úřad prověřuje, zda kontrolované činnosti jsou v souladu s právními předpisy, přezkoumává jejich věcnou a formální správnost a posuzuje, zda jsou </a:t>
            </a:r>
            <a:r>
              <a:rPr lang="cs-CZ" altLang="cs-CZ" sz="1800" b="1" dirty="0">
                <a:solidFill>
                  <a:srgbClr val="FF0000"/>
                </a:solidFill>
              </a:rPr>
              <a:t>účelné, hospodárné a efektivní</a:t>
            </a:r>
            <a:r>
              <a:rPr lang="cs-CZ" altLang="cs-CZ" sz="1800" dirty="0"/>
              <a:t>.“ </a:t>
            </a:r>
          </a:p>
          <a:p>
            <a:r>
              <a:rPr lang="cs-CZ" altLang="cs-CZ" sz="1800" dirty="0"/>
              <a:t>Zákon č. 218/2000 Sb., o rozpočtových pravidlech </a:t>
            </a:r>
          </a:p>
          <a:p>
            <a:r>
              <a:rPr lang="cs-CZ" altLang="cs-CZ" sz="1800" dirty="0"/>
              <a:t>„správce kapitoly soustavně sleduje a </a:t>
            </a:r>
            <a:r>
              <a:rPr lang="cs-CZ" altLang="cs-CZ" sz="1800" b="1" dirty="0">
                <a:solidFill>
                  <a:srgbClr val="FF0000"/>
                </a:solidFill>
              </a:rPr>
              <a:t>vyhodnocuje hospodárnost, efektivnost a účelnost</a:t>
            </a:r>
            <a:r>
              <a:rPr lang="cs-CZ" altLang="cs-CZ" sz="1800" dirty="0"/>
              <a:t> vynakládání výdajů ve své kapitole. Je-li zřizovatelem organizační složky státu nebo příspěvkové organizace nebo funkci zřizovatele vykonává, působí při jejím řízení k tomu, aby vynakládání výdajů bylo co </a:t>
            </a:r>
            <a:r>
              <a:rPr lang="cs-CZ" altLang="cs-CZ" sz="1800" b="1" dirty="0">
                <a:solidFill>
                  <a:srgbClr val="FF0000"/>
                </a:solidFill>
              </a:rPr>
              <a:t>nejhospodárnější, nejefektivnější a nejúčelnější</a:t>
            </a:r>
            <a:r>
              <a:rPr lang="cs-CZ" altLang="cs-CZ" sz="1800" dirty="0"/>
              <a:t>“</a:t>
            </a:r>
          </a:p>
          <a:p>
            <a:r>
              <a:rPr lang="cs-CZ" altLang="cs-CZ" sz="1800" dirty="0"/>
              <a:t>Ale také (dílčím způsobem) v zákoně č. 128/2000 Sb., o obcích (obecní zřízení), zákoně č. 129/2000 Sb., o krajích (krajské zřízení) nebo zákoně č. 250/2000 Sb., o rozpočtových pravidlech územních rozpočtů</a:t>
            </a:r>
          </a:p>
          <a:p>
            <a:endParaRPr lang="cs-CZ" altLang="cs-CZ" dirty="0"/>
          </a:p>
        </p:txBody>
      </p:sp>
      <p:sp>
        <p:nvSpPr>
          <p:cNvPr id="4" name="Zástupný symbol pro číslo snímku 3">
            <a:extLst>
              <a:ext uri="{FF2B5EF4-FFF2-40B4-BE49-F238E27FC236}">
                <a16:creationId xmlns:a16="http://schemas.microsoft.com/office/drawing/2014/main" id="{804732CF-2509-4A03-9B5D-94FE44C52203}"/>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85D11D6-ADD9-4F9A-8097-F56400A77494}" type="slidenum">
              <a:rPr lang="cs-CZ" altLang="en-US">
                <a:solidFill>
                  <a:srgbClr val="474233"/>
                </a:solidFill>
                <a:latin typeface="Tw Cen MT Condensed" panose="020B0606020104020203" pitchFamily="34" charset="-18"/>
              </a:rPr>
              <a:pPr/>
              <a:t>22</a:t>
            </a:fld>
            <a:endParaRPr lang="cs-CZ" altLang="en-US">
              <a:solidFill>
                <a:srgbClr val="474233"/>
              </a:solidFill>
              <a:latin typeface="Tw Cen MT Condensed" panose="020B0606020104020203" pitchFamily="34" charset="-1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7AE00628-E088-45B9-8706-B1C14FCEE20D}"/>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267AC0-06B3-4FD2-970A-0B3561163389}" type="slidenum">
              <a:rPr lang="cs-CZ" altLang="en-US">
                <a:solidFill>
                  <a:srgbClr val="474233"/>
                </a:solidFill>
                <a:latin typeface="Tw Cen MT Condensed" panose="020B0606020104020203" pitchFamily="34" charset="-18"/>
              </a:rPr>
              <a:pPr/>
              <a:t>23</a:t>
            </a:fld>
            <a:endParaRPr lang="cs-CZ" altLang="en-US">
              <a:solidFill>
                <a:srgbClr val="474233"/>
              </a:solidFill>
              <a:latin typeface="Tw Cen MT Condensed" panose="020B0606020104020203" pitchFamily="34" charset="-18"/>
            </a:endParaRPr>
          </a:p>
        </p:txBody>
      </p:sp>
      <p:pic>
        <p:nvPicPr>
          <p:cNvPr id="30723" name="Obrázek 2">
            <a:extLst>
              <a:ext uri="{FF2B5EF4-FFF2-40B4-BE49-F238E27FC236}">
                <a16:creationId xmlns:a16="http://schemas.microsoft.com/office/drawing/2014/main" id="{FD003ABB-A98C-4B01-9A9D-FE1F4BACA4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2743200"/>
            <a:ext cx="8826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ovéPole 3">
            <a:extLst>
              <a:ext uri="{FF2B5EF4-FFF2-40B4-BE49-F238E27FC236}">
                <a16:creationId xmlns:a16="http://schemas.microsoft.com/office/drawing/2014/main" id="{14B4DF59-670B-4574-938B-A2426B7EFBBE}"/>
              </a:ext>
            </a:extLst>
          </p:cNvPr>
          <p:cNvSpPr txBox="1">
            <a:spLocks noChangeArrowheads="1"/>
          </p:cNvSpPr>
          <p:nvPr/>
        </p:nvSpPr>
        <p:spPr bwMode="auto">
          <a:xfrm>
            <a:off x="381000" y="4419600"/>
            <a:ext cx="73152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cs-CZ" dirty="0"/>
              <a:t>MFČR (2016)</a:t>
            </a:r>
          </a:p>
          <a:p>
            <a:endParaRPr lang="cs-CZ" altLang="cs-CZ" dirty="0"/>
          </a:p>
          <a:p>
            <a:r>
              <a:rPr lang="cs-CZ" altLang="cs-CZ" dirty="0"/>
              <a:t>Centrální harmonizační jednotka</a:t>
            </a:r>
          </a:p>
          <a:p>
            <a:r>
              <a:rPr lang="cs-CZ" dirty="0">
                <a:hlinkClick r:id="rId3"/>
              </a:rPr>
              <a:t>Systém finanční kontroly | Finanční kontrola | Ministerstvo financí ČR (mfcr.cz)</a:t>
            </a:r>
            <a:endParaRPr lang="cs-CZ" dirty="0"/>
          </a:p>
          <a:p>
            <a:r>
              <a:rPr lang="cs-CZ" altLang="cs-CZ" dirty="0"/>
              <a:t> Metodiky zde </a:t>
            </a:r>
            <a:r>
              <a:rPr lang="cs-CZ" dirty="0">
                <a:hlinkClick r:id="rId4"/>
              </a:rPr>
              <a:t>Metodiky | Legislativa | Ministerstvo financí ČR (mfcr.cz)</a:t>
            </a:r>
            <a:endParaRPr lang="cs-CZ" altLang="cs-CZ" dirty="0"/>
          </a:p>
          <a:p>
            <a:endParaRPr lang="cs-CZ" altLang="cs-CZ"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0B60D6-F769-4CFC-9D4E-336D44AC66DC}"/>
              </a:ext>
            </a:extLst>
          </p:cNvPr>
          <p:cNvSpPr>
            <a:spLocks noGrp="1"/>
          </p:cNvSpPr>
          <p:nvPr>
            <p:ph type="title"/>
          </p:nvPr>
        </p:nvSpPr>
        <p:spPr/>
        <p:txBody>
          <a:bodyPr/>
          <a:lstStyle/>
          <a:p>
            <a:pPr>
              <a:defRPr/>
            </a:pPr>
            <a:r>
              <a:rPr lang="cs-CZ" dirty="0"/>
              <a:t>Efektivnost a veřejné zakázky</a:t>
            </a:r>
            <a:r>
              <a:rPr lang="cs-CZ" dirty="0">
                <a:solidFill>
                  <a:srgbClr val="FF0000"/>
                </a:solidFill>
              </a:rPr>
              <a:t> </a:t>
            </a:r>
          </a:p>
        </p:txBody>
      </p:sp>
      <p:sp>
        <p:nvSpPr>
          <p:cNvPr id="31747" name="Zástupný symbol pro obsah 2">
            <a:extLst>
              <a:ext uri="{FF2B5EF4-FFF2-40B4-BE49-F238E27FC236}">
                <a16:creationId xmlns:a16="http://schemas.microsoft.com/office/drawing/2014/main" id="{D8B8E253-267A-4BB1-B38A-0FC19A2A60A5}"/>
              </a:ext>
            </a:extLst>
          </p:cNvPr>
          <p:cNvSpPr>
            <a:spLocks noGrp="1"/>
          </p:cNvSpPr>
          <p:nvPr>
            <p:ph idx="1"/>
          </p:nvPr>
        </p:nvSpPr>
        <p:spPr/>
        <p:txBody>
          <a:bodyPr/>
          <a:lstStyle/>
          <a:p>
            <a:r>
              <a:rPr lang="cs-CZ" altLang="cs-CZ"/>
              <a:t>Economy, Efficiency, Effectiveness</a:t>
            </a:r>
          </a:p>
          <a:p>
            <a:r>
              <a:rPr lang="cs-CZ" altLang="cs-CZ"/>
              <a:t>V podstatě to dle Pavla (2013) znamená odpovědět si na dvě základní otázky.</a:t>
            </a:r>
          </a:p>
          <a:p>
            <a:r>
              <a:rPr lang="cs-CZ" altLang="cs-CZ">
                <a:solidFill>
                  <a:srgbClr val="FF0000"/>
                </a:solidFill>
              </a:rPr>
              <a:t>Jsou věci dělány správně? </a:t>
            </a:r>
          </a:p>
          <a:p>
            <a:r>
              <a:rPr lang="cs-CZ" altLang="cs-CZ">
                <a:solidFill>
                  <a:srgbClr val="FF0000"/>
                </a:solidFill>
              </a:rPr>
              <a:t>Jsou dělány správným způsobem? </a:t>
            </a:r>
          </a:p>
          <a:p>
            <a:r>
              <a:rPr lang="cs-CZ" altLang="cs-CZ"/>
              <a:t>Soukromý sektor má k dispozici ukazatel ziskovosti, prostřednictvím něhož získá velmi snadno odpověď na výše uvedené otázky. Veřejný sektor takový ukazatel nemá. Veřejným projektem (veřejnou zakázkou) zajišťuje statky a služby, které pak ale spotřebitelům nabízí bezplatně, nebo za sníženou cenu.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DCD9D2-858A-4438-A4C9-7BC5D8AA4EF4}"/>
              </a:ext>
            </a:extLst>
          </p:cNvPr>
          <p:cNvSpPr>
            <a:spLocks noGrp="1"/>
          </p:cNvSpPr>
          <p:nvPr>
            <p:ph type="title"/>
          </p:nvPr>
        </p:nvSpPr>
        <p:spPr/>
        <p:txBody>
          <a:bodyPr/>
          <a:lstStyle/>
          <a:p>
            <a:pPr>
              <a:defRPr/>
            </a:pPr>
            <a:r>
              <a:rPr lang="cs-CZ" dirty="0"/>
              <a:t>3E pokračování.. </a:t>
            </a:r>
          </a:p>
        </p:txBody>
      </p:sp>
      <p:sp>
        <p:nvSpPr>
          <p:cNvPr id="32771" name="Zástupný symbol pro obsah 2">
            <a:extLst>
              <a:ext uri="{FF2B5EF4-FFF2-40B4-BE49-F238E27FC236}">
                <a16:creationId xmlns:a16="http://schemas.microsoft.com/office/drawing/2014/main" id="{4D97E4E4-3DE1-43A4-A61A-70E61CE6DEA9}"/>
              </a:ext>
            </a:extLst>
          </p:cNvPr>
          <p:cNvSpPr>
            <a:spLocks noGrp="1"/>
          </p:cNvSpPr>
          <p:nvPr>
            <p:ph idx="1"/>
          </p:nvPr>
        </p:nvSpPr>
        <p:spPr/>
        <p:txBody>
          <a:bodyPr/>
          <a:lstStyle/>
          <a:p>
            <a:pPr algn="just"/>
            <a:r>
              <a:rPr lang="cs-CZ" altLang="cs-CZ">
                <a:solidFill>
                  <a:srgbClr val="FF0000"/>
                </a:solidFill>
              </a:rPr>
              <a:t>Hospodárnost máme vyřešenou relativně snadno </a:t>
            </a:r>
            <a:r>
              <a:rPr lang="cs-CZ" altLang="cs-CZ"/>
              <a:t>– sledujeme, zda vstupy potřebné k realizaci projektu byly pořízeny v potřebné kvalitě za nejnižší cenu. </a:t>
            </a:r>
          </a:p>
          <a:p>
            <a:pPr algn="just"/>
            <a:r>
              <a:rPr lang="cs-CZ" altLang="cs-CZ">
                <a:solidFill>
                  <a:srgbClr val="FF0000"/>
                </a:solidFill>
              </a:rPr>
              <a:t>Účelnost</a:t>
            </a:r>
            <a:r>
              <a:rPr lang="cs-CZ" altLang="cs-CZ"/>
              <a:t> se posuzuje zda veřejný projekt splnil cíle respektive uspokojil potřeby, na které byl zaměřen. Poznámka: Cíle samozřejmě musíme definovat a tak, aby byly měřitelné. </a:t>
            </a:r>
          </a:p>
          <a:p>
            <a:pPr algn="just"/>
            <a:r>
              <a:rPr lang="cs-CZ" altLang="cs-CZ">
                <a:solidFill>
                  <a:srgbClr val="FF0000"/>
                </a:solidFill>
              </a:rPr>
              <a:t>Efektivnost</a:t>
            </a:r>
            <a:r>
              <a:rPr lang="cs-CZ" altLang="cs-CZ"/>
              <a:t> – dává do vztahu přínosy projektu k jeho nákladům a posuzuje tedy náklady na jednotku výstupu, tzn. vyberu takovou variantu, kdy dosáhnu  ↑ rozsahu služby (statku) ↑ kvality statku (služby) a ↑ přínosů (samozřejmě s ohledem na omezení rozpočtu)</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0B60D6-F769-4CFC-9D4E-336D44AC66DC}"/>
              </a:ext>
            </a:extLst>
          </p:cNvPr>
          <p:cNvSpPr>
            <a:spLocks noGrp="1"/>
          </p:cNvSpPr>
          <p:nvPr>
            <p:ph type="title"/>
          </p:nvPr>
        </p:nvSpPr>
        <p:spPr/>
        <p:txBody>
          <a:bodyPr/>
          <a:lstStyle/>
          <a:p>
            <a:pPr>
              <a:defRPr/>
            </a:pPr>
            <a:r>
              <a:rPr lang="cs-CZ" dirty="0"/>
              <a:t>3E - SHRNUTÍ</a:t>
            </a:r>
            <a:endParaRPr lang="cs-CZ" dirty="0">
              <a:solidFill>
                <a:srgbClr val="FF0000"/>
              </a:solidFill>
            </a:endParaRPr>
          </a:p>
        </p:txBody>
      </p:sp>
      <p:sp>
        <p:nvSpPr>
          <p:cNvPr id="31747" name="Zástupný symbol pro obsah 2">
            <a:extLst>
              <a:ext uri="{FF2B5EF4-FFF2-40B4-BE49-F238E27FC236}">
                <a16:creationId xmlns:a16="http://schemas.microsoft.com/office/drawing/2014/main" id="{D8B8E253-267A-4BB1-B38A-0FC19A2A60A5}"/>
              </a:ext>
            </a:extLst>
          </p:cNvPr>
          <p:cNvSpPr>
            <a:spLocks noGrp="1"/>
          </p:cNvSpPr>
          <p:nvPr>
            <p:ph idx="1"/>
          </p:nvPr>
        </p:nvSpPr>
        <p:spPr/>
        <p:txBody>
          <a:bodyPr/>
          <a:lstStyle/>
          <a:p>
            <a:r>
              <a:rPr lang="cs-CZ" altLang="cs-CZ" dirty="0" err="1"/>
              <a:t>Economy</a:t>
            </a:r>
            <a:r>
              <a:rPr lang="cs-CZ" altLang="cs-CZ" dirty="0"/>
              <a:t> </a:t>
            </a:r>
            <a:r>
              <a:rPr lang="cs-CZ" altLang="cs-CZ" dirty="0">
                <a:sym typeface="Wingdings" panose="05000000000000000000" pitchFamily="2" charset="2"/>
              </a:rPr>
              <a:t> hospodárnost </a:t>
            </a:r>
            <a:endParaRPr lang="cs-CZ" altLang="cs-CZ" dirty="0"/>
          </a:p>
          <a:p>
            <a:endParaRPr lang="cs-CZ" altLang="cs-CZ" dirty="0"/>
          </a:p>
          <a:p>
            <a:r>
              <a:rPr lang="cs-CZ" altLang="cs-CZ" dirty="0" err="1"/>
              <a:t>Efficiency</a:t>
            </a:r>
            <a:r>
              <a:rPr lang="cs-CZ" altLang="cs-CZ" dirty="0"/>
              <a:t> </a:t>
            </a:r>
            <a:r>
              <a:rPr lang="cs-CZ" altLang="cs-CZ" dirty="0">
                <a:sym typeface="Wingdings" panose="05000000000000000000" pitchFamily="2" charset="2"/>
              </a:rPr>
              <a:t> efektivnost</a:t>
            </a:r>
            <a:endParaRPr lang="cs-CZ" altLang="cs-CZ" dirty="0"/>
          </a:p>
          <a:p>
            <a:endParaRPr lang="cs-CZ" altLang="cs-CZ" dirty="0"/>
          </a:p>
          <a:p>
            <a:r>
              <a:rPr lang="cs-CZ" altLang="cs-CZ" dirty="0" err="1"/>
              <a:t>Effectiveness</a:t>
            </a:r>
            <a:r>
              <a:rPr lang="cs-CZ" altLang="cs-CZ" dirty="0"/>
              <a:t> </a:t>
            </a:r>
            <a:r>
              <a:rPr lang="cs-CZ" altLang="cs-CZ" dirty="0">
                <a:sym typeface="Wingdings" panose="05000000000000000000" pitchFamily="2" charset="2"/>
              </a:rPr>
              <a:t> účelnost</a:t>
            </a:r>
          </a:p>
          <a:p>
            <a:endParaRPr lang="cs-CZ" altLang="cs-CZ" dirty="0">
              <a:sym typeface="Wingdings" panose="05000000000000000000" pitchFamily="2" charset="2"/>
            </a:endParaRPr>
          </a:p>
          <a:p>
            <a:r>
              <a:rPr lang="cs-CZ" altLang="cs-CZ" dirty="0">
                <a:sym typeface="Wingdings" panose="05000000000000000000" pitchFamily="2" charset="2"/>
              </a:rPr>
              <a:t>Příklad? </a:t>
            </a:r>
            <a:endParaRPr lang="cs-CZ" altLang="cs-CZ" dirty="0"/>
          </a:p>
          <a:p>
            <a:endParaRPr lang="cs-CZ" altLang="cs-CZ" dirty="0"/>
          </a:p>
        </p:txBody>
      </p:sp>
    </p:spTree>
    <p:extLst>
      <p:ext uri="{BB962C8B-B14F-4D97-AF65-F5344CB8AC3E}">
        <p14:creationId xmlns:p14="http://schemas.microsoft.com/office/powerpoint/2010/main" val="3500440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FF5A28-98E9-4F78-816A-2166AE7A4384}"/>
              </a:ext>
            </a:extLst>
          </p:cNvPr>
          <p:cNvSpPr>
            <a:spLocks noGrp="1"/>
          </p:cNvSpPr>
          <p:nvPr>
            <p:ph type="title"/>
          </p:nvPr>
        </p:nvSpPr>
        <p:spPr/>
        <p:txBody>
          <a:bodyPr/>
          <a:lstStyle/>
          <a:p>
            <a:pPr>
              <a:defRPr/>
            </a:pPr>
            <a:endParaRPr lang="cs-CZ"/>
          </a:p>
        </p:txBody>
      </p:sp>
      <p:pic>
        <p:nvPicPr>
          <p:cNvPr id="34819" name="Zástupný symbol pro obsah 4">
            <a:extLst>
              <a:ext uri="{FF2B5EF4-FFF2-40B4-BE49-F238E27FC236}">
                <a16:creationId xmlns:a16="http://schemas.microsoft.com/office/drawing/2014/main" id="{3FDD3214-B11C-4E4B-9595-15899FBC6A2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08013" y="457200"/>
            <a:ext cx="7875587" cy="4918075"/>
          </a:xfrm>
        </p:spPr>
      </p:pic>
      <p:sp>
        <p:nvSpPr>
          <p:cNvPr id="4" name="Zástupný symbol pro číslo snímku 3">
            <a:extLst>
              <a:ext uri="{FF2B5EF4-FFF2-40B4-BE49-F238E27FC236}">
                <a16:creationId xmlns:a16="http://schemas.microsoft.com/office/drawing/2014/main" id="{790B76B7-2959-4434-B68F-453E57FB220F}"/>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B80A340-5680-4E76-BA6E-517F06FF4920}" type="slidenum">
              <a:rPr lang="cs-CZ" altLang="en-US">
                <a:solidFill>
                  <a:srgbClr val="474233"/>
                </a:solidFill>
                <a:latin typeface="Tw Cen MT Condensed" panose="020B0606020104020203" pitchFamily="34" charset="-18"/>
              </a:rPr>
              <a:pPr/>
              <a:t>27</a:t>
            </a:fld>
            <a:endParaRPr lang="cs-CZ" altLang="en-US">
              <a:solidFill>
                <a:srgbClr val="474233"/>
              </a:solidFill>
              <a:latin typeface="Tw Cen MT Condensed" panose="020B0606020104020203" pitchFamily="34" charset="-18"/>
            </a:endParaRPr>
          </a:p>
        </p:txBody>
      </p:sp>
      <p:sp>
        <p:nvSpPr>
          <p:cNvPr id="34821" name="TextovéPole 7">
            <a:extLst>
              <a:ext uri="{FF2B5EF4-FFF2-40B4-BE49-F238E27FC236}">
                <a16:creationId xmlns:a16="http://schemas.microsoft.com/office/drawing/2014/main" id="{BCF611F5-5FF9-4127-99C2-35BE268B4908}"/>
              </a:ext>
            </a:extLst>
          </p:cNvPr>
          <p:cNvSpPr txBox="1">
            <a:spLocks noChangeArrowheads="1"/>
          </p:cNvSpPr>
          <p:nvPr/>
        </p:nvSpPr>
        <p:spPr bwMode="auto">
          <a:xfrm>
            <a:off x="768350" y="5375275"/>
            <a:ext cx="7080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cs-CZ"/>
              <a:t>MF ČR (2016)</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D566E28-9642-46B9-B07C-1F3ECEB2A7DC}"/>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9A8DF65-E591-4859-9E50-23A827988B59}" type="slidenum">
              <a:rPr lang="cs-CZ" altLang="en-US">
                <a:solidFill>
                  <a:srgbClr val="474233"/>
                </a:solidFill>
                <a:latin typeface="Tw Cen MT Condensed" panose="020B0606020104020203" pitchFamily="34" charset="-18"/>
              </a:rPr>
              <a:pPr/>
              <a:t>28</a:t>
            </a:fld>
            <a:endParaRPr lang="cs-CZ" altLang="en-US">
              <a:solidFill>
                <a:srgbClr val="474233"/>
              </a:solidFill>
              <a:latin typeface="Tw Cen MT Condensed" panose="020B0606020104020203" pitchFamily="34" charset="-18"/>
            </a:endParaRPr>
          </a:p>
        </p:txBody>
      </p:sp>
      <p:pic>
        <p:nvPicPr>
          <p:cNvPr id="35843" name="Obrázek 2">
            <a:extLst>
              <a:ext uri="{FF2B5EF4-FFF2-40B4-BE49-F238E27FC236}">
                <a16:creationId xmlns:a16="http://schemas.microsoft.com/office/drawing/2014/main" id="{75071BFE-D37C-401F-B53C-3846DFF4BB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14400"/>
            <a:ext cx="846613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7A719A-0623-4A8E-B3A7-5012BA687E7D}"/>
              </a:ext>
            </a:extLst>
          </p:cNvPr>
          <p:cNvSpPr>
            <a:spLocks noGrp="1"/>
          </p:cNvSpPr>
          <p:nvPr>
            <p:ph type="title"/>
          </p:nvPr>
        </p:nvSpPr>
        <p:spPr>
          <a:xfrm>
            <a:off x="774700" y="236538"/>
            <a:ext cx="7289800" cy="1498600"/>
          </a:xfrm>
        </p:spPr>
        <p:txBody>
          <a:bodyPr/>
          <a:lstStyle/>
          <a:p>
            <a:pPr>
              <a:defRPr/>
            </a:pPr>
            <a:r>
              <a:rPr lang="cs-CZ" dirty="0"/>
              <a:t>Životní cyklus veřejných zakázek v modelu 3E</a:t>
            </a:r>
          </a:p>
        </p:txBody>
      </p:sp>
      <p:sp>
        <p:nvSpPr>
          <p:cNvPr id="36867" name="Zástupný symbol pro obsah 45">
            <a:extLst>
              <a:ext uri="{FF2B5EF4-FFF2-40B4-BE49-F238E27FC236}">
                <a16:creationId xmlns:a16="http://schemas.microsoft.com/office/drawing/2014/main" id="{9A730996-8543-4CDC-8BE7-2A5A4D29841A}"/>
              </a:ext>
            </a:extLst>
          </p:cNvPr>
          <p:cNvSpPr>
            <a:spLocks noGrp="1"/>
          </p:cNvSpPr>
          <p:nvPr>
            <p:ph idx="1"/>
          </p:nvPr>
        </p:nvSpPr>
        <p:spPr>
          <a:xfrm>
            <a:off x="809625" y="6132513"/>
            <a:ext cx="7289800" cy="568325"/>
          </a:xfrm>
        </p:spPr>
        <p:txBody>
          <a:bodyPr/>
          <a:lstStyle/>
          <a:p>
            <a:r>
              <a:rPr lang="cs-CZ" altLang="cs-CZ"/>
              <a:t>Kabátek, Š. 2016. 3E VE VEŘEJNÝCH VÝDAJÍCH – ZOBRAZENÍ V DOKLADECH KONTROLOVANÝCH OSOB. </a:t>
            </a:r>
          </a:p>
        </p:txBody>
      </p:sp>
      <p:sp>
        <p:nvSpPr>
          <p:cNvPr id="4" name="Zástupný symbol pro číslo snímku 3">
            <a:extLst>
              <a:ext uri="{FF2B5EF4-FFF2-40B4-BE49-F238E27FC236}">
                <a16:creationId xmlns:a16="http://schemas.microsoft.com/office/drawing/2014/main" id="{97E0538B-EB12-432C-B258-42BF7049026A}"/>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8785D13-FBE9-4F0E-83F5-A7FE255D380E}" type="slidenum">
              <a:rPr lang="cs-CZ" altLang="en-US">
                <a:solidFill>
                  <a:srgbClr val="474233"/>
                </a:solidFill>
                <a:latin typeface="Tw Cen MT Condensed" panose="020B0606020104020203" pitchFamily="34" charset="-18"/>
              </a:rPr>
              <a:pPr/>
              <a:t>29</a:t>
            </a:fld>
            <a:endParaRPr lang="cs-CZ" altLang="en-US">
              <a:solidFill>
                <a:srgbClr val="474233"/>
              </a:solidFill>
              <a:latin typeface="Tw Cen MT Condensed" panose="020B0606020104020203" pitchFamily="34" charset="-18"/>
            </a:endParaRPr>
          </a:p>
        </p:txBody>
      </p:sp>
      <p:graphicFrame>
        <p:nvGraphicFramePr>
          <p:cNvPr id="5" name="Diagram 4">
            <a:extLst>
              <a:ext uri="{FF2B5EF4-FFF2-40B4-BE49-F238E27FC236}">
                <a16:creationId xmlns:a16="http://schemas.microsoft.com/office/drawing/2014/main" id="{469FC073-0F33-4D76-97D6-35E02B62E1EC}"/>
              </a:ext>
            </a:extLst>
          </p:cNvPr>
          <p:cNvGraphicFramePr/>
          <p:nvPr/>
        </p:nvGraphicFramePr>
        <p:xfrm>
          <a:off x="304800" y="1602014"/>
          <a:ext cx="3733800" cy="41891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6870" name="TextovéPole 5">
            <a:extLst>
              <a:ext uri="{FF2B5EF4-FFF2-40B4-BE49-F238E27FC236}">
                <a16:creationId xmlns:a16="http://schemas.microsoft.com/office/drawing/2014/main" id="{C2954D35-2D39-41D1-9FFB-6222D1302190}"/>
              </a:ext>
            </a:extLst>
          </p:cNvPr>
          <p:cNvSpPr txBox="1">
            <a:spLocks noChangeArrowheads="1"/>
          </p:cNvSpPr>
          <p:nvPr/>
        </p:nvSpPr>
        <p:spPr bwMode="auto">
          <a:xfrm>
            <a:off x="5029200" y="1574800"/>
            <a:ext cx="1066800" cy="349250"/>
          </a:xfrm>
          <a:prstGeom prst="rect">
            <a:avLst/>
          </a:prstGeom>
          <a:solidFill>
            <a:srgbClr val="00B0F0"/>
          </a:solidFill>
          <a:ln w="9525">
            <a:solidFill>
              <a:schemeClr val="accent1"/>
            </a:solidFill>
            <a:miter lim="800000"/>
            <a:headEnd/>
            <a:tailEnd/>
          </a:ln>
        </p:spPr>
        <p:txBody>
          <a:bodyPr lIns="36000" tIns="36000" rIns="36000" bIns="360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a:t>Problém?</a:t>
            </a:r>
            <a:endParaRPr lang="en-GB" altLang="cs-CZ"/>
          </a:p>
        </p:txBody>
      </p:sp>
      <p:sp>
        <p:nvSpPr>
          <p:cNvPr id="36871" name="TextovéPole 6">
            <a:extLst>
              <a:ext uri="{FF2B5EF4-FFF2-40B4-BE49-F238E27FC236}">
                <a16:creationId xmlns:a16="http://schemas.microsoft.com/office/drawing/2014/main" id="{12A05B31-D15C-4817-AB96-71EAAB7717E1}"/>
              </a:ext>
            </a:extLst>
          </p:cNvPr>
          <p:cNvSpPr txBox="1">
            <a:spLocks noChangeArrowheads="1"/>
          </p:cNvSpPr>
          <p:nvPr/>
        </p:nvSpPr>
        <p:spPr bwMode="auto">
          <a:xfrm>
            <a:off x="5029200" y="2438400"/>
            <a:ext cx="1066800" cy="349250"/>
          </a:xfrm>
          <a:prstGeom prst="rect">
            <a:avLst/>
          </a:prstGeom>
          <a:solidFill>
            <a:srgbClr val="00B0F0"/>
          </a:solidFill>
          <a:ln w="9525">
            <a:solidFill>
              <a:schemeClr val="accent1"/>
            </a:solidFill>
            <a:miter lim="800000"/>
            <a:headEnd/>
            <a:tailEnd/>
          </a:ln>
        </p:spPr>
        <p:txBody>
          <a:bodyPr lIns="36000" tIns="36000" rIns="36000" bIns="360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a:t>Cíl?</a:t>
            </a:r>
            <a:endParaRPr lang="en-GB" altLang="cs-CZ"/>
          </a:p>
        </p:txBody>
      </p:sp>
      <p:sp>
        <p:nvSpPr>
          <p:cNvPr id="36872" name="TextovéPole 7">
            <a:extLst>
              <a:ext uri="{FF2B5EF4-FFF2-40B4-BE49-F238E27FC236}">
                <a16:creationId xmlns:a16="http://schemas.microsoft.com/office/drawing/2014/main" id="{A513748C-1ABF-4CB2-BC35-6931508DA7F6}"/>
              </a:ext>
            </a:extLst>
          </p:cNvPr>
          <p:cNvSpPr txBox="1">
            <a:spLocks noChangeArrowheads="1"/>
          </p:cNvSpPr>
          <p:nvPr/>
        </p:nvSpPr>
        <p:spPr bwMode="auto">
          <a:xfrm>
            <a:off x="5029200" y="3521075"/>
            <a:ext cx="1066800" cy="627063"/>
          </a:xfrm>
          <a:prstGeom prst="rect">
            <a:avLst/>
          </a:prstGeom>
          <a:solidFill>
            <a:srgbClr val="00B0F0"/>
          </a:solidFill>
          <a:ln w="9525">
            <a:solidFill>
              <a:schemeClr val="accent1"/>
            </a:solidFill>
            <a:miter lim="800000"/>
            <a:headEnd/>
            <a:tailEnd/>
          </a:ln>
        </p:spPr>
        <p:txBody>
          <a:bodyPr lIns="36000" tIns="36000" rIns="36000" bIns="360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a:t>Volba řešení</a:t>
            </a:r>
            <a:endParaRPr lang="en-GB" altLang="cs-CZ"/>
          </a:p>
        </p:txBody>
      </p:sp>
      <p:sp>
        <p:nvSpPr>
          <p:cNvPr id="36873" name="TextovéPole 8">
            <a:extLst>
              <a:ext uri="{FF2B5EF4-FFF2-40B4-BE49-F238E27FC236}">
                <a16:creationId xmlns:a16="http://schemas.microsoft.com/office/drawing/2014/main" id="{91028275-669D-4415-9313-49A531829DFC}"/>
              </a:ext>
            </a:extLst>
          </p:cNvPr>
          <p:cNvSpPr txBox="1">
            <a:spLocks noChangeArrowheads="1"/>
          </p:cNvSpPr>
          <p:nvPr/>
        </p:nvSpPr>
        <p:spPr bwMode="auto">
          <a:xfrm>
            <a:off x="5029200" y="4876800"/>
            <a:ext cx="1066800" cy="349250"/>
          </a:xfrm>
          <a:prstGeom prst="rect">
            <a:avLst/>
          </a:prstGeom>
          <a:solidFill>
            <a:srgbClr val="00B0F0"/>
          </a:solidFill>
          <a:ln w="9525">
            <a:solidFill>
              <a:schemeClr val="accent1"/>
            </a:solidFill>
            <a:miter lim="800000"/>
            <a:headEnd/>
            <a:tailEnd/>
          </a:ln>
        </p:spPr>
        <p:txBody>
          <a:bodyPr lIns="36000" tIns="36000" rIns="36000" bIns="360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a:t>vstupy</a:t>
            </a:r>
            <a:endParaRPr lang="en-GB" altLang="cs-CZ"/>
          </a:p>
        </p:txBody>
      </p:sp>
      <p:sp>
        <p:nvSpPr>
          <p:cNvPr id="36874" name="TextovéPole 9">
            <a:extLst>
              <a:ext uri="{FF2B5EF4-FFF2-40B4-BE49-F238E27FC236}">
                <a16:creationId xmlns:a16="http://schemas.microsoft.com/office/drawing/2014/main" id="{ADED9EBA-284E-48E2-A885-0D0B185F72CB}"/>
              </a:ext>
            </a:extLst>
          </p:cNvPr>
          <p:cNvSpPr txBox="1">
            <a:spLocks noChangeArrowheads="1"/>
          </p:cNvSpPr>
          <p:nvPr/>
        </p:nvSpPr>
        <p:spPr bwMode="auto">
          <a:xfrm>
            <a:off x="6553200" y="4868863"/>
            <a:ext cx="1066800" cy="350837"/>
          </a:xfrm>
          <a:prstGeom prst="rect">
            <a:avLst/>
          </a:prstGeom>
          <a:solidFill>
            <a:srgbClr val="00B0F0"/>
          </a:solidFill>
          <a:ln w="9525">
            <a:solidFill>
              <a:schemeClr val="accent1"/>
            </a:solidFill>
            <a:miter lim="800000"/>
            <a:headEnd/>
            <a:tailEnd/>
          </a:ln>
        </p:spPr>
        <p:txBody>
          <a:bodyPr lIns="36000" tIns="36000" rIns="36000" bIns="360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a:t>činnosti</a:t>
            </a:r>
            <a:endParaRPr lang="en-GB" altLang="cs-CZ"/>
          </a:p>
        </p:txBody>
      </p:sp>
      <p:sp>
        <p:nvSpPr>
          <p:cNvPr id="36875" name="TextovéPole 10">
            <a:extLst>
              <a:ext uri="{FF2B5EF4-FFF2-40B4-BE49-F238E27FC236}">
                <a16:creationId xmlns:a16="http://schemas.microsoft.com/office/drawing/2014/main" id="{3D8047D0-2CBD-4582-9DB3-6EADDDBD803A}"/>
              </a:ext>
            </a:extLst>
          </p:cNvPr>
          <p:cNvSpPr txBox="1">
            <a:spLocks noChangeArrowheads="1"/>
          </p:cNvSpPr>
          <p:nvPr/>
        </p:nvSpPr>
        <p:spPr bwMode="auto">
          <a:xfrm>
            <a:off x="8051800" y="4862513"/>
            <a:ext cx="1066800" cy="349250"/>
          </a:xfrm>
          <a:prstGeom prst="rect">
            <a:avLst/>
          </a:prstGeom>
          <a:solidFill>
            <a:srgbClr val="00B0F0"/>
          </a:solidFill>
          <a:ln w="9525">
            <a:solidFill>
              <a:schemeClr val="accent1"/>
            </a:solidFill>
            <a:miter lim="800000"/>
            <a:headEnd/>
            <a:tailEnd/>
          </a:ln>
        </p:spPr>
        <p:txBody>
          <a:bodyPr lIns="36000" tIns="36000" rIns="36000" bIns="360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a:t>výstupy</a:t>
            </a:r>
            <a:endParaRPr lang="en-GB" altLang="cs-CZ"/>
          </a:p>
        </p:txBody>
      </p:sp>
      <p:sp>
        <p:nvSpPr>
          <p:cNvPr id="36876" name="TextovéPole 11">
            <a:extLst>
              <a:ext uri="{FF2B5EF4-FFF2-40B4-BE49-F238E27FC236}">
                <a16:creationId xmlns:a16="http://schemas.microsoft.com/office/drawing/2014/main" id="{465AB05E-6CFD-4FA7-8F50-0311507CA6C3}"/>
              </a:ext>
            </a:extLst>
          </p:cNvPr>
          <p:cNvSpPr txBox="1">
            <a:spLocks noChangeArrowheads="1"/>
          </p:cNvSpPr>
          <p:nvPr/>
        </p:nvSpPr>
        <p:spPr bwMode="auto">
          <a:xfrm>
            <a:off x="8040688" y="2449513"/>
            <a:ext cx="1066800" cy="349250"/>
          </a:xfrm>
          <a:prstGeom prst="rect">
            <a:avLst/>
          </a:prstGeom>
          <a:solidFill>
            <a:srgbClr val="00B0F0"/>
          </a:solidFill>
          <a:ln w="9525">
            <a:solidFill>
              <a:schemeClr val="accent1"/>
            </a:solidFill>
            <a:miter lim="800000"/>
            <a:headEnd/>
            <a:tailEnd/>
          </a:ln>
        </p:spPr>
        <p:txBody>
          <a:bodyPr lIns="36000" tIns="36000" rIns="36000" bIns="360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a:t>výsledky</a:t>
            </a:r>
            <a:endParaRPr lang="en-GB" altLang="cs-CZ"/>
          </a:p>
        </p:txBody>
      </p:sp>
      <p:sp>
        <p:nvSpPr>
          <p:cNvPr id="36877" name="TextovéPole 12">
            <a:extLst>
              <a:ext uri="{FF2B5EF4-FFF2-40B4-BE49-F238E27FC236}">
                <a16:creationId xmlns:a16="http://schemas.microsoft.com/office/drawing/2014/main" id="{16A81622-5477-4D41-BB15-ED30CA6F1619}"/>
              </a:ext>
            </a:extLst>
          </p:cNvPr>
          <p:cNvSpPr txBox="1">
            <a:spLocks noChangeArrowheads="1"/>
          </p:cNvSpPr>
          <p:nvPr/>
        </p:nvSpPr>
        <p:spPr bwMode="auto">
          <a:xfrm>
            <a:off x="7239000" y="1484313"/>
            <a:ext cx="1524000" cy="627062"/>
          </a:xfrm>
          <a:prstGeom prst="rect">
            <a:avLst/>
          </a:prstGeom>
          <a:solidFill>
            <a:srgbClr val="00B0F0"/>
          </a:solidFill>
          <a:ln w="9525">
            <a:solidFill>
              <a:schemeClr val="accent1"/>
            </a:solidFill>
            <a:miter lim="800000"/>
            <a:headEnd/>
            <a:tailEnd/>
          </a:ln>
        </p:spPr>
        <p:txBody>
          <a:bodyPr lIns="36000" tIns="36000" rIns="36000" bIns="360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a:t>Nezamýšlené dopady</a:t>
            </a:r>
            <a:endParaRPr lang="en-GB" altLang="cs-CZ"/>
          </a:p>
        </p:txBody>
      </p:sp>
      <p:cxnSp>
        <p:nvCxnSpPr>
          <p:cNvPr id="15" name="Přímá spojnice se šipkou 14">
            <a:extLst>
              <a:ext uri="{FF2B5EF4-FFF2-40B4-BE49-F238E27FC236}">
                <a16:creationId xmlns:a16="http://schemas.microsoft.com/office/drawing/2014/main" id="{242944C0-5C19-40F9-ABFB-1A86BFBC4FB4}"/>
              </a:ext>
            </a:extLst>
          </p:cNvPr>
          <p:cNvCxnSpPr>
            <a:stCxn id="36870" idx="2"/>
            <a:endCxn id="36871" idx="0"/>
          </p:cNvCxnSpPr>
          <p:nvPr/>
        </p:nvCxnSpPr>
        <p:spPr>
          <a:xfrm>
            <a:off x="5562600" y="1924050"/>
            <a:ext cx="0" cy="5143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a:extLst>
              <a:ext uri="{FF2B5EF4-FFF2-40B4-BE49-F238E27FC236}">
                <a16:creationId xmlns:a16="http://schemas.microsoft.com/office/drawing/2014/main" id="{A0DEEA84-67B6-4FB5-BF92-8052AE56EE3F}"/>
              </a:ext>
            </a:extLst>
          </p:cNvPr>
          <p:cNvCxnSpPr>
            <a:endCxn id="36872" idx="0"/>
          </p:cNvCxnSpPr>
          <p:nvPr/>
        </p:nvCxnSpPr>
        <p:spPr>
          <a:xfrm>
            <a:off x="5562600" y="2798763"/>
            <a:ext cx="0" cy="7223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a:extLst>
              <a:ext uri="{FF2B5EF4-FFF2-40B4-BE49-F238E27FC236}">
                <a16:creationId xmlns:a16="http://schemas.microsoft.com/office/drawing/2014/main" id="{2BD7BFF7-DD52-4DF0-AA9E-32C08E3CABF5}"/>
              </a:ext>
            </a:extLst>
          </p:cNvPr>
          <p:cNvCxnSpPr/>
          <p:nvPr/>
        </p:nvCxnSpPr>
        <p:spPr>
          <a:xfrm>
            <a:off x="5562600" y="4154488"/>
            <a:ext cx="0" cy="7223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se šipkou 18">
            <a:extLst>
              <a:ext uri="{FF2B5EF4-FFF2-40B4-BE49-F238E27FC236}">
                <a16:creationId xmlns:a16="http://schemas.microsoft.com/office/drawing/2014/main" id="{65F6ACDB-1FE2-449C-8BCE-F8B3B3CE323A}"/>
              </a:ext>
            </a:extLst>
          </p:cNvPr>
          <p:cNvCxnSpPr>
            <a:stCxn id="36873" idx="3"/>
            <a:endCxn id="36874" idx="1"/>
          </p:cNvCxnSpPr>
          <p:nvPr/>
        </p:nvCxnSpPr>
        <p:spPr>
          <a:xfrm flipV="1">
            <a:off x="6096000" y="5045075"/>
            <a:ext cx="457200" cy="63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Přímá spojnice se šipkou 21">
            <a:extLst>
              <a:ext uri="{FF2B5EF4-FFF2-40B4-BE49-F238E27FC236}">
                <a16:creationId xmlns:a16="http://schemas.microsoft.com/office/drawing/2014/main" id="{D24DA2DA-1017-4867-8D7C-A70B0A922BA1}"/>
              </a:ext>
            </a:extLst>
          </p:cNvPr>
          <p:cNvCxnSpPr/>
          <p:nvPr/>
        </p:nvCxnSpPr>
        <p:spPr>
          <a:xfrm flipV="1">
            <a:off x="7594600" y="5045075"/>
            <a:ext cx="457200" cy="63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Přímá spojnice se šipkou 22">
            <a:extLst>
              <a:ext uri="{FF2B5EF4-FFF2-40B4-BE49-F238E27FC236}">
                <a16:creationId xmlns:a16="http://schemas.microsoft.com/office/drawing/2014/main" id="{0696FE06-FA7D-4E92-B05C-1780FE02C8B6}"/>
              </a:ext>
            </a:extLst>
          </p:cNvPr>
          <p:cNvCxnSpPr>
            <a:stCxn id="36875" idx="0"/>
            <a:endCxn id="36876" idx="2"/>
          </p:cNvCxnSpPr>
          <p:nvPr/>
        </p:nvCxnSpPr>
        <p:spPr>
          <a:xfrm flipH="1" flipV="1">
            <a:off x="8574088" y="2798763"/>
            <a:ext cx="11112" cy="20637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Přímá spojnice se šipkou 25">
            <a:extLst>
              <a:ext uri="{FF2B5EF4-FFF2-40B4-BE49-F238E27FC236}">
                <a16:creationId xmlns:a16="http://schemas.microsoft.com/office/drawing/2014/main" id="{B327E197-59C7-4D5B-866E-65C5953A1E3F}"/>
              </a:ext>
            </a:extLst>
          </p:cNvPr>
          <p:cNvCxnSpPr>
            <a:stCxn id="36876" idx="1"/>
            <a:endCxn id="36871" idx="3"/>
          </p:cNvCxnSpPr>
          <p:nvPr/>
        </p:nvCxnSpPr>
        <p:spPr>
          <a:xfrm flipH="1" flipV="1">
            <a:off x="6096000" y="2613025"/>
            <a:ext cx="1944688" cy="11113"/>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Přímá spojnice se šipkou 28">
            <a:extLst>
              <a:ext uri="{FF2B5EF4-FFF2-40B4-BE49-F238E27FC236}">
                <a16:creationId xmlns:a16="http://schemas.microsoft.com/office/drawing/2014/main" id="{AE27CCE7-B50F-42CC-82BD-954DF6A5336B}"/>
              </a:ext>
            </a:extLst>
          </p:cNvPr>
          <p:cNvCxnSpPr/>
          <p:nvPr/>
        </p:nvCxnSpPr>
        <p:spPr>
          <a:xfrm flipH="1" flipV="1">
            <a:off x="8305800" y="2128838"/>
            <a:ext cx="11113" cy="320675"/>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1" name="Přímá spojnice se šipkou 30">
            <a:extLst>
              <a:ext uri="{FF2B5EF4-FFF2-40B4-BE49-F238E27FC236}">
                <a16:creationId xmlns:a16="http://schemas.microsoft.com/office/drawing/2014/main" id="{E41305C5-FFE9-4595-BDCD-3867654803DF}"/>
              </a:ext>
            </a:extLst>
          </p:cNvPr>
          <p:cNvCxnSpPr>
            <a:stCxn id="36877" idx="1"/>
            <a:endCxn id="36870" idx="3"/>
          </p:cNvCxnSpPr>
          <p:nvPr/>
        </p:nvCxnSpPr>
        <p:spPr>
          <a:xfrm flipH="1" flipV="1">
            <a:off x="6096000" y="1749425"/>
            <a:ext cx="1143000" cy="49213"/>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7" name="Ovál 36">
            <a:extLst>
              <a:ext uri="{FF2B5EF4-FFF2-40B4-BE49-F238E27FC236}">
                <a16:creationId xmlns:a16="http://schemas.microsoft.com/office/drawing/2014/main" id="{CF8DDCA2-ECFB-467E-8462-9E7A1C315467}"/>
              </a:ext>
            </a:extLst>
          </p:cNvPr>
          <p:cNvSpPr/>
          <p:nvPr/>
        </p:nvSpPr>
        <p:spPr>
          <a:xfrm>
            <a:off x="4800600" y="4516438"/>
            <a:ext cx="1447800" cy="127476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888" name="TextovéPole 37">
            <a:extLst>
              <a:ext uri="{FF2B5EF4-FFF2-40B4-BE49-F238E27FC236}">
                <a16:creationId xmlns:a16="http://schemas.microsoft.com/office/drawing/2014/main" id="{6AD3DC7F-B036-478D-9C4C-C2AE1C070200}"/>
              </a:ext>
            </a:extLst>
          </p:cNvPr>
          <p:cNvSpPr txBox="1">
            <a:spLocks noChangeArrowheads="1"/>
          </p:cNvSpPr>
          <p:nvPr/>
        </p:nvSpPr>
        <p:spPr bwMode="auto">
          <a:xfrm>
            <a:off x="4127500" y="5670550"/>
            <a:ext cx="1625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cs-CZ"/>
              <a:t>hospodárnost</a:t>
            </a:r>
            <a:endParaRPr lang="en-GB" altLang="cs-CZ"/>
          </a:p>
        </p:txBody>
      </p:sp>
      <p:sp>
        <p:nvSpPr>
          <p:cNvPr id="43" name="Oblouk 42">
            <a:extLst>
              <a:ext uri="{FF2B5EF4-FFF2-40B4-BE49-F238E27FC236}">
                <a16:creationId xmlns:a16="http://schemas.microsoft.com/office/drawing/2014/main" id="{F5371EC7-ED97-4F99-891C-1375674EAAB2}"/>
              </a:ext>
            </a:extLst>
          </p:cNvPr>
          <p:cNvSpPr/>
          <p:nvPr/>
        </p:nvSpPr>
        <p:spPr>
          <a:xfrm rot="8316770">
            <a:off x="5522913" y="2549525"/>
            <a:ext cx="3427412" cy="3057525"/>
          </a:xfrm>
          <a:prstGeom prst="arc">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36890" name="TextovéPole 43">
            <a:extLst>
              <a:ext uri="{FF2B5EF4-FFF2-40B4-BE49-F238E27FC236}">
                <a16:creationId xmlns:a16="http://schemas.microsoft.com/office/drawing/2014/main" id="{33F72EC7-2D8A-42BC-B871-006D46C7DA57}"/>
              </a:ext>
            </a:extLst>
          </p:cNvPr>
          <p:cNvSpPr txBox="1">
            <a:spLocks noChangeArrowheads="1"/>
          </p:cNvSpPr>
          <p:nvPr/>
        </p:nvSpPr>
        <p:spPr bwMode="auto">
          <a:xfrm>
            <a:off x="7002463" y="5676900"/>
            <a:ext cx="162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cs-CZ"/>
              <a:t>efektivnost</a:t>
            </a:r>
            <a:endParaRPr lang="en-GB" altLang="cs-CZ"/>
          </a:p>
        </p:txBody>
      </p:sp>
      <p:sp>
        <p:nvSpPr>
          <p:cNvPr id="36891" name="TextovéPole 44">
            <a:extLst>
              <a:ext uri="{FF2B5EF4-FFF2-40B4-BE49-F238E27FC236}">
                <a16:creationId xmlns:a16="http://schemas.microsoft.com/office/drawing/2014/main" id="{416DA3C2-FE2D-4B67-A66B-9F3EAF3EF7C7}"/>
              </a:ext>
            </a:extLst>
          </p:cNvPr>
          <p:cNvSpPr txBox="1">
            <a:spLocks noChangeArrowheads="1"/>
          </p:cNvSpPr>
          <p:nvPr/>
        </p:nvSpPr>
        <p:spPr bwMode="auto">
          <a:xfrm>
            <a:off x="6345238" y="2663825"/>
            <a:ext cx="1625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cs-CZ"/>
              <a:t>účelnost</a:t>
            </a:r>
            <a:endParaRPr lang="en-GB" altLang="cs-CZ"/>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A008E6-BB7C-4218-9A9E-BDB2388CD4E5}"/>
              </a:ext>
            </a:extLst>
          </p:cNvPr>
          <p:cNvSpPr>
            <a:spLocks noGrp="1"/>
          </p:cNvSpPr>
          <p:nvPr>
            <p:ph type="title"/>
          </p:nvPr>
        </p:nvSpPr>
        <p:spPr>
          <a:xfrm>
            <a:off x="685800" y="228600"/>
            <a:ext cx="7289800" cy="1498600"/>
          </a:xfrm>
        </p:spPr>
        <p:txBody>
          <a:bodyPr/>
          <a:lstStyle/>
          <a:p>
            <a:pPr defTabSz="914377" eaLnBrk="1" fontAlgn="auto" hangingPunct="1">
              <a:spcAft>
                <a:spcPts val="0"/>
              </a:spcAft>
              <a:defRPr/>
            </a:pPr>
            <a:r>
              <a:rPr lang="cs-CZ" dirty="0">
                <a:solidFill>
                  <a:srgbClr val="FF0000"/>
                </a:solidFill>
              </a:rPr>
              <a:t>Alokace veřejných zdrojů</a:t>
            </a:r>
          </a:p>
        </p:txBody>
      </p:sp>
      <p:sp>
        <p:nvSpPr>
          <p:cNvPr id="14339" name="Zástupný symbol pro obsah 2">
            <a:extLst>
              <a:ext uri="{FF2B5EF4-FFF2-40B4-BE49-F238E27FC236}">
                <a16:creationId xmlns:a16="http://schemas.microsoft.com/office/drawing/2014/main" id="{F34385DC-B4EA-4B96-93D7-3E0818422756}"/>
              </a:ext>
            </a:extLst>
          </p:cNvPr>
          <p:cNvSpPr>
            <a:spLocks noGrp="1"/>
          </p:cNvSpPr>
          <p:nvPr>
            <p:ph idx="1"/>
          </p:nvPr>
        </p:nvSpPr>
        <p:spPr>
          <a:xfrm>
            <a:off x="658813" y="1600200"/>
            <a:ext cx="7289800" cy="4022725"/>
          </a:xfrm>
        </p:spPr>
        <p:txBody>
          <a:bodyPr/>
          <a:lstStyle/>
          <a:p>
            <a:pPr marL="91440" indent="-91440" defTabSz="914377" eaLnBrk="1" fontAlgn="auto" hangingPunct="1">
              <a:buFont typeface="Tw Cen MT" panose="020B0602020104020603" pitchFamily="34" charset="0"/>
              <a:buChar char=" "/>
              <a:defRPr/>
            </a:pPr>
            <a:r>
              <a:rPr lang="cs-CZ" altLang="cs-CZ" dirty="0"/>
              <a:t>„Veřejný sektor je ta část národního hospodářství, ve které jsou ve </a:t>
            </a:r>
            <a:r>
              <a:rPr lang="cs-CZ" altLang="cs-CZ" dirty="0">
                <a:solidFill>
                  <a:srgbClr val="003399"/>
                </a:solidFill>
              </a:rPr>
              <a:t>veřejném zájmu</a:t>
            </a:r>
            <a:r>
              <a:rPr lang="cs-CZ" altLang="cs-CZ" dirty="0"/>
              <a:t> uspokojovány potřeby společnosti a občanů </a:t>
            </a:r>
            <a:r>
              <a:rPr lang="cs-CZ" altLang="cs-CZ" dirty="0">
                <a:solidFill>
                  <a:srgbClr val="003399"/>
                </a:solidFill>
              </a:rPr>
              <a:t>formou statků</a:t>
            </a:r>
            <a:r>
              <a:rPr lang="cs-CZ" altLang="cs-CZ" dirty="0"/>
              <a:t> prostřednictvím </a:t>
            </a:r>
            <a:r>
              <a:rPr lang="cs-CZ" altLang="cs-CZ" dirty="0">
                <a:solidFill>
                  <a:srgbClr val="003399"/>
                </a:solidFill>
              </a:rPr>
              <a:t>veřejných služeb</a:t>
            </a:r>
            <a:r>
              <a:rPr lang="cs-CZ" altLang="cs-CZ" dirty="0"/>
              <a:t>, je financována převážně z </a:t>
            </a:r>
            <a:r>
              <a:rPr lang="cs-CZ" altLang="cs-CZ" dirty="0">
                <a:solidFill>
                  <a:srgbClr val="003399"/>
                </a:solidFill>
              </a:rPr>
              <a:t>veřejných rozpočtů</a:t>
            </a:r>
            <a:r>
              <a:rPr lang="cs-CZ" altLang="cs-CZ" dirty="0"/>
              <a:t>, je řízena a spravována </a:t>
            </a:r>
            <a:r>
              <a:rPr lang="cs-CZ" altLang="cs-CZ" dirty="0">
                <a:solidFill>
                  <a:srgbClr val="003399"/>
                </a:solidFill>
              </a:rPr>
              <a:t>veřejnou správou</a:t>
            </a:r>
            <a:r>
              <a:rPr lang="cs-CZ" altLang="cs-CZ" dirty="0"/>
              <a:t>, rozhoduje se v ní převážně s využitím </a:t>
            </a:r>
            <a:r>
              <a:rPr lang="cs-CZ" altLang="cs-CZ" dirty="0">
                <a:solidFill>
                  <a:srgbClr val="003399"/>
                </a:solidFill>
              </a:rPr>
              <a:t>veřejné volby</a:t>
            </a:r>
            <a:r>
              <a:rPr lang="cs-CZ" altLang="cs-CZ" dirty="0"/>
              <a:t> a podléhá </a:t>
            </a:r>
            <a:r>
              <a:rPr lang="cs-CZ" altLang="cs-CZ" dirty="0">
                <a:solidFill>
                  <a:srgbClr val="003399"/>
                </a:solidFill>
              </a:rPr>
              <a:t>veřejné kontrole</a:t>
            </a:r>
            <a:r>
              <a:rPr lang="cs-CZ" altLang="cs-CZ" dirty="0"/>
              <a:t>. A ještě dodatek: tenduje k </a:t>
            </a:r>
            <a:r>
              <a:rPr lang="cs-CZ" altLang="cs-CZ" dirty="0">
                <a:solidFill>
                  <a:srgbClr val="003399"/>
                </a:solidFill>
              </a:rPr>
              <a:t>neefektivnosti</a:t>
            </a:r>
            <a:r>
              <a:rPr lang="cs-CZ" altLang="cs-CZ" dirty="0"/>
              <a:t>.“</a:t>
            </a:r>
          </a:p>
          <a:p>
            <a:pPr marL="0" indent="0" algn="just" eaLnBrk="1" hangingPunct="1">
              <a:lnSpc>
                <a:spcPct val="80000"/>
              </a:lnSpc>
              <a:buFont typeface="Tw Cen MT" panose="020B0602020104020603" pitchFamily="34" charset="-18"/>
              <a:buNone/>
              <a:defRPr/>
            </a:pPr>
            <a:r>
              <a:rPr lang="cs-CZ" altLang="en-US" i="1" dirty="0"/>
              <a:t>„Při alokaci veřejných zdrojů stojí rozhodovací subjekty před neustálou volbou, jak tyto vzácné zdroje použít. Řešení otázky je předmětem optimalizace, kdy se zřetelem na stanovené výdajové cíle a další omezující podmínky hledáme nejvhodnější alokační variantu, jak omezené veřejné zdroje co nejlépe využít s ohledem na stanovené cíle, jejich hodnotící kritéria a dané (omezovací) podmínky. (Nemec, kol, 2010)</a:t>
            </a:r>
          </a:p>
          <a:p>
            <a:pPr marL="0" indent="0" algn="just" eaLnBrk="1" hangingPunct="1">
              <a:lnSpc>
                <a:spcPct val="80000"/>
              </a:lnSpc>
              <a:buFont typeface="Tw Cen MT" panose="020B0602020104020603" pitchFamily="34" charset="-18"/>
              <a:buNone/>
              <a:defRPr/>
            </a:pPr>
            <a:r>
              <a:rPr lang="cs-CZ" altLang="cs-CZ" dirty="0"/>
              <a:t>„…základní funkcí kontroly veřejného sektoru je zamezit plýtvání omezenými zdroji společnosti a zajistit, aby prostředky, které byly odebrány ve formě zdanění soukromým subjektům, které je tak nemohly vynaložit podle svých preferencí, byly alokovány efektivně.“ (</a:t>
            </a:r>
            <a:r>
              <a:rPr lang="cs-CZ" altLang="cs-CZ" dirty="0" err="1"/>
              <a:t>Transparency</a:t>
            </a:r>
            <a:r>
              <a:rPr lang="cs-CZ" altLang="cs-CZ" dirty="0"/>
              <a:t> International)</a:t>
            </a:r>
          </a:p>
          <a:p>
            <a:pPr marL="0" indent="0" algn="just" eaLnBrk="1" hangingPunct="1">
              <a:lnSpc>
                <a:spcPct val="80000"/>
              </a:lnSpc>
              <a:buFont typeface="Tw Cen MT" panose="020B0602020104020603" pitchFamily="34" charset="-18"/>
              <a:buNone/>
              <a:defRPr/>
            </a:pPr>
            <a:r>
              <a:rPr lang="cs-CZ" altLang="cs-CZ" dirty="0"/>
              <a:t>Legislativa  - </a:t>
            </a:r>
            <a:r>
              <a:rPr lang="cs-CZ" b="1" dirty="0">
                <a:hlinkClick r:id="rId2"/>
              </a:rPr>
              <a:t>320/2001 Sb. Zákon o finanční kontrole</a:t>
            </a:r>
            <a:r>
              <a:rPr lang="cs-CZ" b="1" dirty="0"/>
              <a:t> –  3E </a:t>
            </a:r>
            <a:r>
              <a:rPr lang="cs-CZ" b="1" dirty="0">
                <a:sym typeface="Wingdings" panose="05000000000000000000" pitchFamily="2" charset="2"/>
              </a:rPr>
              <a:t></a:t>
            </a:r>
            <a:endParaRPr lang="cs-CZ" b="1" dirty="0"/>
          </a:p>
          <a:p>
            <a:pPr marL="0" indent="0" algn="just" eaLnBrk="1" hangingPunct="1">
              <a:lnSpc>
                <a:spcPct val="80000"/>
              </a:lnSpc>
              <a:buFont typeface="Tw Cen MT" panose="020B0602020104020603" pitchFamily="34" charset="-18"/>
              <a:buNone/>
              <a:defRPr/>
            </a:pPr>
            <a:endParaRPr lang="cs-CZ" altLang="cs-CZ" dirty="0"/>
          </a:p>
          <a:p>
            <a:pPr marL="0" indent="0" algn="just" eaLnBrk="1" hangingPunct="1">
              <a:lnSpc>
                <a:spcPct val="80000"/>
              </a:lnSpc>
              <a:buFont typeface="Tw Cen MT" panose="020B0602020104020603" pitchFamily="34" charset="-18"/>
              <a:buNone/>
              <a:defRPr/>
            </a:pPr>
            <a:endParaRPr lang="cs-CZ" altLang="en-US" i="1" dirty="0"/>
          </a:p>
        </p:txBody>
      </p:sp>
      <p:sp>
        <p:nvSpPr>
          <p:cNvPr id="3" name="Šipka doprava 2">
            <a:extLst>
              <a:ext uri="{FF2B5EF4-FFF2-40B4-BE49-F238E27FC236}">
                <a16:creationId xmlns:a16="http://schemas.microsoft.com/office/drawing/2014/main" id="{8D3C584B-8DFB-4E4F-8847-D2BD3936F41E}"/>
              </a:ext>
            </a:extLst>
          </p:cNvPr>
          <p:cNvSpPr/>
          <p:nvPr/>
        </p:nvSpPr>
        <p:spPr>
          <a:xfrm>
            <a:off x="3733800" y="6126163"/>
            <a:ext cx="838200" cy="2746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86F04B-F350-41EA-8B3F-D38622EE5179}"/>
              </a:ext>
            </a:extLst>
          </p:cNvPr>
          <p:cNvSpPr>
            <a:spLocks noGrp="1"/>
          </p:cNvSpPr>
          <p:nvPr>
            <p:ph type="title"/>
          </p:nvPr>
        </p:nvSpPr>
        <p:spPr/>
        <p:txBody>
          <a:bodyPr/>
          <a:lstStyle/>
          <a:p>
            <a:pPr>
              <a:defRPr/>
            </a:pPr>
            <a:endParaRPr lang="cs-CZ"/>
          </a:p>
        </p:txBody>
      </p:sp>
      <p:sp>
        <p:nvSpPr>
          <p:cNvPr id="37891" name="Zástupný symbol pro obsah 2">
            <a:extLst>
              <a:ext uri="{FF2B5EF4-FFF2-40B4-BE49-F238E27FC236}">
                <a16:creationId xmlns:a16="http://schemas.microsoft.com/office/drawing/2014/main" id="{A4F5B772-33D1-4368-8E35-BF50F242A73B}"/>
              </a:ext>
            </a:extLst>
          </p:cNvPr>
          <p:cNvSpPr>
            <a:spLocks noGrp="1"/>
          </p:cNvSpPr>
          <p:nvPr>
            <p:ph idx="1"/>
          </p:nvPr>
        </p:nvSpPr>
        <p:spPr/>
        <p:txBody>
          <a:bodyPr/>
          <a:lstStyle/>
          <a:p>
            <a:endParaRPr lang="cs-CZ" altLang="cs-CZ"/>
          </a:p>
        </p:txBody>
      </p:sp>
      <p:sp>
        <p:nvSpPr>
          <p:cNvPr id="4" name="Zástupný symbol pro číslo snímku 3">
            <a:extLst>
              <a:ext uri="{FF2B5EF4-FFF2-40B4-BE49-F238E27FC236}">
                <a16:creationId xmlns:a16="http://schemas.microsoft.com/office/drawing/2014/main" id="{18A09CE4-B91A-49D5-AD8D-0596C1AA6B8C}"/>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DBC997D-65D8-4ABE-8E33-31E134991B1F}" type="slidenum">
              <a:rPr lang="cs-CZ" altLang="en-US">
                <a:solidFill>
                  <a:srgbClr val="474233"/>
                </a:solidFill>
                <a:latin typeface="Tw Cen MT Condensed" panose="020B0606020104020203" pitchFamily="34" charset="-18"/>
              </a:rPr>
              <a:pPr/>
              <a:t>30</a:t>
            </a:fld>
            <a:endParaRPr lang="cs-CZ" altLang="en-US">
              <a:solidFill>
                <a:srgbClr val="474233"/>
              </a:solidFill>
              <a:latin typeface="Tw Cen MT Condensed" panose="020B0606020104020203" pitchFamily="34" charset="-18"/>
            </a:endParaRPr>
          </a:p>
        </p:txBody>
      </p:sp>
      <p:pic>
        <p:nvPicPr>
          <p:cNvPr id="37893" name="Obrázek 4">
            <a:extLst>
              <a:ext uri="{FF2B5EF4-FFF2-40B4-BE49-F238E27FC236}">
                <a16:creationId xmlns:a16="http://schemas.microsoft.com/office/drawing/2014/main" id="{3959EE03-02ED-4E99-8F84-EADB0955D2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450" y="457200"/>
            <a:ext cx="857567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Poskytování služeb jako základní funkce veřejného sektoru</a:t>
            </a:r>
          </a:p>
        </p:txBody>
      </p:sp>
      <p:sp>
        <p:nvSpPr>
          <p:cNvPr id="3" name="Zástupný symbol pro obsah 2"/>
          <p:cNvSpPr>
            <a:spLocks noGrp="1"/>
          </p:cNvSpPr>
          <p:nvPr>
            <p:ph idx="1"/>
          </p:nvPr>
        </p:nvSpPr>
        <p:spPr/>
        <p:txBody>
          <a:bodyPr>
            <a:normAutofit/>
          </a:bodyPr>
          <a:lstStyle/>
          <a:p>
            <a:pPr marL="0" indent="0">
              <a:buNone/>
            </a:pPr>
            <a:r>
              <a:rPr lang="cs-CZ" dirty="0"/>
              <a:t>„Jednou z funkcí veřejného sektoru je </a:t>
            </a:r>
            <a:r>
              <a:rPr lang="cs-CZ" dirty="0">
                <a:solidFill>
                  <a:srgbClr val="FF0000"/>
                </a:solidFill>
              </a:rPr>
              <a:t>poskytovat občanům veřejné služby a veřejné statky</a:t>
            </a:r>
            <a:r>
              <a:rPr lang="cs-CZ" dirty="0"/>
              <a:t>. Tato funkce je realizována propojením veřejných politik s veřejnými výdajovými programy. K realizaci cílů veřejných politik a veřejných výdajových programů jsou potřebné zdroje. </a:t>
            </a:r>
            <a:r>
              <a:rPr lang="cs-CZ" dirty="0">
                <a:solidFill>
                  <a:srgbClr val="FF0000"/>
                </a:solidFill>
              </a:rPr>
              <a:t>A protože zdroje jsou vzácné, hledáme při jejich alokaci takové varianty, které povedou k efektivnímu a účinnému nakládání s nimi.</a:t>
            </a:r>
            <a:r>
              <a:rPr lang="cs-CZ" dirty="0"/>
              <a:t> K tomu používáme ekonomické hodnocení veřejných politik a veřejných programů.“ (Ochrana, Pavel, Vítek a kol., 2010) </a:t>
            </a:r>
          </a:p>
        </p:txBody>
      </p:sp>
      <p:pic>
        <p:nvPicPr>
          <p:cNvPr id="4" name="Obrázek 3"/>
          <p:cNvPicPr>
            <a:picLocks noChangeAspect="1"/>
          </p:cNvPicPr>
          <p:nvPr/>
        </p:nvPicPr>
        <p:blipFill>
          <a:blip r:embed="rId2"/>
          <a:stretch>
            <a:fillRect/>
          </a:stretch>
        </p:blipFill>
        <p:spPr>
          <a:xfrm>
            <a:off x="4806206" y="4522388"/>
            <a:ext cx="3534132" cy="1987949"/>
          </a:xfrm>
          <a:prstGeom prst="rect">
            <a:avLst/>
          </a:prstGeom>
        </p:spPr>
      </p:pic>
    </p:spTree>
    <p:extLst>
      <p:ext uri="{BB962C8B-B14F-4D97-AF65-F5344CB8AC3E}">
        <p14:creationId xmlns:p14="http://schemas.microsoft.com/office/powerpoint/2010/main" val="2301564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cs-CZ"/>
              <a:t>Veřejná služba </a:t>
            </a:r>
          </a:p>
        </p:txBody>
      </p:sp>
      <p:sp>
        <p:nvSpPr>
          <p:cNvPr id="3075" name="Rectangle 3"/>
          <p:cNvSpPr>
            <a:spLocks noGrp="1" noChangeArrowheads="1"/>
          </p:cNvSpPr>
          <p:nvPr>
            <p:ph idx="1"/>
          </p:nvPr>
        </p:nvSpPr>
        <p:spPr/>
        <p:txBody>
          <a:bodyPr/>
          <a:lstStyle/>
          <a:p>
            <a:pPr>
              <a:lnSpc>
                <a:spcPct val="90000"/>
              </a:lnSpc>
            </a:pPr>
            <a:r>
              <a:rPr lang="cs-CZ" sz="1800" i="1" dirty="0"/>
              <a:t>„..takový druh služeb, jejichž uživatelem (spot</a:t>
            </a:r>
            <a:r>
              <a:rPr lang="cs-CZ" sz="1800" dirty="0"/>
              <a:t>ř</a:t>
            </a:r>
            <a:r>
              <a:rPr lang="cs-CZ" sz="1800" i="1" dirty="0"/>
              <a:t>ebitelem) je ve</a:t>
            </a:r>
            <a:r>
              <a:rPr lang="cs-CZ" sz="1800" dirty="0"/>
              <a:t>ř</a:t>
            </a:r>
            <a:r>
              <a:rPr lang="cs-CZ" sz="1800" i="1" dirty="0"/>
              <a:t>ejnost jako sociální subjekt. Ve</a:t>
            </a:r>
            <a:r>
              <a:rPr lang="cs-CZ" sz="1800" dirty="0"/>
              <a:t>ř</a:t>
            </a:r>
            <a:r>
              <a:rPr lang="cs-CZ" sz="1800" i="1" dirty="0"/>
              <a:t>ejné služby jsou produkovány, zabezpe</a:t>
            </a:r>
            <a:r>
              <a:rPr lang="cs-CZ" sz="1800" dirty="0"/>
              <a:t>č</a:t>
            </a:r>
            <a:r>
              <a:rPr lang="cs-CZ" sz="1800" i="1" dirty="0"/>
              <a:t>ovány </a:t>
            </a:r>
            <a:r>
              <a:rPr lang="cs-CZ" sz="1800" dirty="0"/>
              <a:t>č</a:t>
            </a:r>
            <a:r>
              <a:rPr lang="cs-CZ" sz="1800" i="1" dirty="0"/>
              <a:t>i regulovány orgány ve</a:t>
            </a:r>
            <a:r>
              <a:rPr lang="cs-CZ" sz="1800" dirty="0"/>
              <a:t>ř</a:t>
            </a:r>
            <a:r>
              <a:rPr lang="cs-CZ" sz="1800" i="1" dirty="0"/>
              <a:t>ejné správy“. </a:t>
            </a:r>
          </a:p>
          <a:p>
            <a:pPr>
              <a:lnSpc>
                <a:spcPct val="90000"/>
              </a:lnSpc>
            </a:pPr>
            <a:r>
              <a:rPr lang="cs-CZ" sz="1800" dirty="0"/>
              <a:t>V ekonomickém pojetí je veřejná služba </a:t>
            </a:r>
            <a:r>
              <a:rPr lang="cs-CZ" sz="1800" i="1" dirty="0"/>
              <a:t>„…ekonomickým statkem, jehož spot</a:t>
            </a:r>
            <a:r>
              <a:rPr lang="cs-CZ" sz="1800" dirty="0"/>
              <a:t>ř</a:t>
            </a:r>
            <a:r>
              <a:rPr lang="cs-CZ" sz="1800" i="1" dirty="0"/>
              <a:t>ebitelem (reálným i potenciálním) je ve</a:t>
            </a:r>
            <a:r>
              <a:rPr lang="cs-CZ" sz="1800" dirty="0"/>
              <a:t>ř</a:t>
            </a:r>
            <a:r>
              <a:rPr lang="cs-CZ" sz="1800" i="1" dirty="0"/>
              <a:t>ejnost. </a:t>
            </a:r>
          </a:p>
          <a:p>
            <a:pPr>
              <a:lnSpc>
                <a:spcPct val="90000"/>
              </a:lnSpc>
            </a:pPr>
            <a:r>
              <a:rPr lang="cs-CZ" sz="1800" i="1" dirty="0"/>
              <a:t>Znamená to, že ve</a:t>
            </a:r>
            <a:r>
              <a:rPr lang="cs-CZ" sz="1800" dirty="0"/>
              <a:t>ř</a:t>
            </a:r>
            <a:r>
              <a:rPr lang="cs-CZ" sz="1800" i="1" dirty="0"/>
              <a:t>ejná služba je ve</a:t>
            </a:r>
            <a:r>
              <a:rPr lang="cs-CZ" sz="1800" dirty="0"/>
              <a:t>ř</a:t>
            </a:r>
            <a:r>
              <a:rPr lang="cs-CZ" sz="1800" i="1" dirty="0"/>
              <a:t>ejným statkem (statkem kolektivní spot</a:t>
            </a:r>
            <a:r>
              <a:rPr lang="cs-CZ" sz="1800" dirty="0"/>
              <a:t>ř</a:t>
            </a:r>
            <a:r>
              <a:rPr lang="cs-CZ" sz="1800" i="1" dirty="0"/>
              <a:t>eby). V souladu s tímto záv</a:t>
            </a:r>
            <a:r>
              <a:rPr lang="cs-CZ" sz="1800" dirty="0"/>
              <a:t>ě</a:t>
            </a:r>
            <a:r>
              <a:rPr lang="cs-CZ" sz="1800" i="1" dirty="0"/>
              <a:t>rem (a p</a:t>
            </a:r>
            <a:r>
              <a:rPr lang="cs-CZ" sz="1800" dirty="0"/>
              <a:t>ř</a:t>
            </a:r>
            <a:r>
              <a:rPr lang="cs-CZ" sz="1800" i="1" dirty="0"/>
              <a:t>edpokladem) </a:t>
            </a:r>
            <a:r>
              <a:rPr lang="cs-CZ" sz="1800" i="1" dirty="0">
                <a:solidFill>
                  <a:srgbClr val="FF0000"/>
                </a:solidFill>
              </a:rPr>
              <a:t>m</a:t>
            </a:r>
            <a:r>
              <a:rPr lang="cs-CZ" sz="1800" dirty="0">
                <a:solidFill>
                  <a:srgbClr val="FF0000"/>
                </a:solidFill>
              </a:rPr>
              <a:t>ů</a:t>
            </a:r>
            <a:r>
              <a:rPr lang="cs-CZ" sz="1800" i="1" dirty="0">
                <a:solidFill>
                  <a:srgbClr val="FF0000"/>
                </a:solidFill>
              </a:rPr>
              <a:t>že být služba </a:t>
            </a:r>
            <a:r>
              <a:rPr lang="cs-CZ" sz="1800" dirty="0">
                <a:solidFill>
                  <a:srgbClr val="FF0000"/>
                </a:solidFill>
              </a:rPr>
              <a:t>č</a:t>
            </a:r>
            <a:r>
              <a:rPr lang="cs-CZ" sz="1800" i="1" dirty="0">
                <a:solidFill>
                  <a:srgbClr val="FF0000"/>
                </a:solidFill>
              </a:rPr>
              <a:t>ist</a:t>
            </a:r>
            <a:r>
              <a:rPr lang="cs-CZ" sz="1800" dirty="0">
                <a:solidFill>
                  <a:srgbClr val="FF0000"/>
                </a:solidFill>
              </a:rPr>
              <a:t>ě </a:t>
            </a:r>
            <a:r>
              <a:rPr lang="cs-CZ" sz="1800" i="1" dirty="0">
                <a:solidFill>
                  <a:srgbClr val="FF0000"/>
                </a:solidFill>
              </a:rPr>
              <a:t>ve</a:t>
            </a:r>
            <a:r>
              <a:rPr lang="cs-CZ" sz="1800" dirty="0">
                <a:solidFill>
                  <a:srgbClr val="FF0000"/>
                </a:solidFill>
              </a:rPr>
              <a:t>ř</a:t>
            </a:r>
            <a:r>
              <a:rPr lang="cs-CZ" sz="1800" i="1" dirty="0">
                <a:solidFill>
                  <a:srgbClr val="FF0000"/>
                </a:solidFill>
              </a:rPr>
              <a:t>ejným statkem</a:t>
            </a:r>
            <a:r>
              <a:rPr lang="cs-CZ" sz="1800" i="1" dirty="0"/>
              <a:t> (kvalitativn</a:t>
            </a:r>
            <a:r>
              <a:rPr lang="cs-CZ" sz="1800" dirty="0"/>
              <a:t>ě </a:t>
            </a:r>
            <a:r>
              <a:rPr lang="cs-CZ" sz="1800" i="1" dirty="0"/>
              <a:t>a kvantitativn</a:t>
            </a:r>
            <a:r>
              <a:rPr lang="cs-CZ" sz="1800" dirty="0"/>
              <a:t>ě </a:t>
            </a:r>
            <a:r>
              <a:rPr lang="cs-CZ" sz="1800" i="1" dirty="0"/>
              <a:t>ned</a:t>
            </a:r>
            <a:r>
              <a:rPr lang="cs-CZ" sz="1800" dirty="0"/>
              <a:t>ě</a:t>
            </a:r>
            <a:r>
              <a:rPr lang="cs-CZ" sz="1800" i="1" dirty="0"/>
              <a:t>litelným ve spot</a:t>
            </a:r>
            <a:r>
              <a:rPr lang="cs-CZ" sz="1800" dirty="0"/>
              <a:t>ř</a:t>
            </a:r>
            <a:r>
              <a:rPr lang="cs-CZ" sz="1800" i="1" dirty="0"/>
              <a:t>eb</a:t>
            </a:r>
            <a:r>
              <a:rPr lang="cs-CZ" sz="1800" dirty="0"/>
              <a:t>ě</a:t>
            </a:r>
            <a:r>
              <a:rPr lang="cs-CZ" sz="1800" i="1" dirty="0"/>
              <a:t>) </a:t>
            </a:r>
            <a:r>
              <a:rPr lang="cs-CZ" sz="1800" dirty="0"/>
              <a:t>č</a:t>
            </a:r>
            <a:r>
              <a:rPr lang="cs-CZ" sz="1800" i="1" dirty="0"/>
              <a:t>i </a:t>
            </a:r>
            <a:r>
              <a:rPr lang="cs-CZ" sz="1800" i="1" dirty="0">
                <a:solidFill>
                  <a:srgbClr val="FF0000"/>
                </a:solidFill>
              </a:rPr>
              <a:t>smíšeným veřejným statkem</a:t>
            </a:r>
            <a:r>
              <a:rPr lang="cs-CZ" sz="1800" i="1" dirty="0"/>
              <a:t>“ (Ochrana, 2007)</a:t>
            </a:r>
          </a:p>
        </p:txBody>
      </p:sp>
    </p:spTree>
    <p:extLst>
      <p:ext uri="{BB962C8B-B14F-4D97-AF65-F5344CB8AC3E}">
        <p14:creationId xmlns:p14="http://schemas.microsoft.com/office/powerpoint/2010/main" val="1019030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rtlCol="0">
            <a:normAutofit/>
          </a:bodyPr>
          <a:lstStyle/>
          <a:p>
            <a:pPr>
              <a:defRPr/>
            </a:pPr>
            <a:r>
              <a:rPr lang="cs-CZ" sz="3000"/>
              <a:t>Jak veřejně garantované statky poskytovat? </a:t>
            </a:r>
          </a:p>
        </p:txBody>
      </p:sp>
      <p:sp>
        <p:nvSpPr>
          <p:cNvPr id="5123" name="Rectangle 3"/>
          <p:cNvSpPr>
            <a:spLocks noGrp="1" noChangeArrowheads="1"/>
          </p:cNvSpPr>
          <p:nvPr>
            <p:ph idx="1"/>
          </p:nvPr>
        </p:nvSpPr>
        <p:spPr/>
        <p:txBody>
          <a:bodyPr/>
          <a:lstStyle/>
          <a:p>
            <a:pPr>
              <a:lnSpc>
                <a:spcPct val="90000"/>
              </a:lnSpc>
            </a:pPr>
            <a:r>
              <a:rPr lang="cs-CZ" dirty="0"/>
              <a:t>Rozdíl mezi garancí a produkcí </a:t>
            </a:r>
          </a:p>
          <a:p>
            <a:pPr>
              <a:lnSpc>
                <a:spcPct val="90000"/>
              </a:lnSpc>
            </a:pPr>
            <a:r>
              <a:rPr lang="cs-CZ" i="1" dirty="0"/>
              <a:t>„Ve</a:t>
            </a:r>
            <a:r>
              <a:rPr lang="cs-CZ" dirty="0"/>
              <a:t>ř</a:t>
            </a:r>
            <a:r>
              <a:rPr lang="cs-CZ" i="1" dirty="0"/>
              <a:t>ejné statky nemusí být nutn</a:t>
            </a:r>
            <a:r>
              <a:rPr lang="cs-CZ" dirty="0"/>
              <a:t>ě </a:t>
            </a:r>
            <a:r>
              <a:rPr lang="cs-CZ" i="1" dirty="0"/>
              <a:t>poskytovány státními podniky nebo státními ú</a:t>
            </a:r>
            <a:r>
              <a:rPr lang="cs-CZ" dirty="0"/>
              <a:t>ř</a:t>
            </a:r>
            <a:r>
              <a:rPr lang="cs-CZ" i="1" dirty="0"/>
              <a:t>ady a institucemi. Z </a:t>
            </a:r>
            <a:r>
              <a:rPr lang="cs-CZ" i="1" dirty="0" err="1"/>
              <a:t>nevylou</a:t>
            </a:r>
            <a:r>
              <a:rPr lang="cs-CZ" dirty="0" err="1"/>
              <a:t>č</a:t>
            </a:r>
            <a:r>
              <a:rPr lang="cs-CZ" i="1" dirty="0" err="1"/>
              <a:t>itelnosti</a:t>
            </a:r>
            <a:r>
              <a:rPr lang="cs-CZ" i="1" dirty="0"/>
              <a:t> ze spot</a:t>
            </a:r>
            <a:r>
              <a:rPr lang="cs-CZ" dirty="0"/>
              <a:t>ř</a:t>
            </a:r>
            <a:r>
              <a:rPr lang="cs-CZ" i="1" dirty="0"/>
              <a:t>eby vyplývá pouze to, že musí být financovány z ve</a:t>
            </a:r>
            <a:r>
              <a:rPr lang="cs-CZ" dirty="0"/>
              <a:t>ř</a:t>
            </a:r>
            <a:r>
              <a:rPr lang="cs-CZ" i="1" dirty="0"/>
              <a:t>ejných rozpo</a:t>
            </a:r>
            <a:r>
              <a:rPr lang="cs-CZ" dirty="0"/>
              <a:t>č</a:t>
            </a:r>
            <a:r>
              <a:rPr lang="cs-CZ" i="1" dirty="0"/>
              <a:t>t</a:t>
            </a:r>
            <a:r>
              <a:rPr lang="cs-CZ" dirty="0"/>
              <a:t>ů </a:t>
            </a:r>
            <a:r>
              <a:rPr lang="cs-CZ" i="1" dirty="0"/>
              <a:t>– tedy z daní.“ </a:t>
            </a:r>
            <a:r>
              <a:rPr lang="cs-CZ" dirty="0"/>
              <a:t>Holman (2002, str. 407)</a:t>
            </a:r>
          </a:p>
          <a:p>
            <a:pPr>
              <a:lnSpc>
                <a:spcPct val="90000"/>
              </a:lnSpc>
            </a:pPr>
            <a:r>
              <a:rPr lang="cs-CZ" i="1" dirty="0">
                <a:solidFill>
                  <a:srgbClr val="FF0000"/>
                </a:solidFill>
              </a:rPr>
              <a:t>Kdo (jaký subjekt) službu poskytuje?</a:t>
            </a:r>
          </a:p>
          <a:p>
            <a:pPr>
              <a:lnSpc>
                <a:spcPct val="90000"/>
              </a:lnSpc>
            </a:pPr>
            <a:r>
              <a:rPr lang="cs-CZ" i="1" dirty="0">
                <a:solidFill>
                  <a:srgbClr val="FF0000"/>
                </a:solidFill>
              </a:rPr>
              <a:t>Kým, respektive z jakých zdroj</a:t>
            </a:r>
            <a:r>
              <a:rPr lang="cs-CZ" dirty="0">
                <a:solidFill>
                  <a:srgbClr val="FF0000"/>
                </a:solidFill>
              </a:rPr>
              <a:t>ů</a:t>
            </a:r>
            <a:r>
              <a:rPr lang="cs-CZ" i="1" dirty="0">
                <a:solidFill>
                  <a:srgbClr val="FF0000"/>
                </a:solidFill>
              </a:rPr>
              <a:t>, je služba financována?</a:t>
            </a:r>
          </a:p>
        </p:txBody>
      </p:sp>
    </p:spTree>
    <p:extLst>
      <p:ext uri="{BB962C8B-B14F-4D97-AF65-F5344CB8AC3E}">
        <p14:creationId xmlns:p14="http://schemas.microsoft.com/office/powerpoint/2010/main" val="951618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cs-CZ">
                <a:solidFill>
                  <a:srgbClr val="FF0000"/>
                </a:solidFill>
              </a:rPr>
              <a:t>GARANCE X PRODUKCE!</a:t>
            </a:r>
          </a:p>
        </p:txBody>
      </p:sp>
      <p:sp>
        <p:nvSpPr>
          <p:cNvPr id="38915" name="Rectangle 3"/>
          <p:cNvSpPr>
            <a:spLocks noGrp="1" noChangeArrowheads="1"/>
          </p:cNvSpPr>
          <p:nvPr>
            <p:ph idx="1"/>
          </p:nvPr>
        </p:nvSpPr>
        <p:spPr/>
        <p:txBody>
          <a:bodyPr>
            <a:normAutofit/>
          </a:bodyPr>
          <a:lstStyle/>
          <a:p>
            <a:pPr eaLnBrk="1" hangingPunct="1">
              <a:lnSpc>
                <a:spcPct val="90000"/>
              </a:lnSpc>
            </a:pPr>
            <a:r>
              <a:rPr lang="cs-CZ" i="1" dirty="0"/>
              <a:t>Zabezpečení veřejných služeb je širší význam podpory  ve smyslu </a:t>
            </a:r>
            <a:r>
              <a:rPr lang="cs-CZ" i="1" dirty="0">
                <a:solidFill>
                  <a:srgbClr val="FF0000"/>
                </a:solidFill>
              </a:rPr>
              <a:t>garantování, organizování, regulování, kontrolování a financování veřejné služby</a:t>
            </a:r>
            <a:r>
              <a:rPr lang="cs-CZ" i="1" dirty="0"/>
              <a:t> - převážně mluvíme o zabezpečování veřejných služeb státem a jeho institucemi (organizační složky státu, kraje, obce).</a:t>
            </a:r>
          </a:p>
          <a:p>
            <a:pPr eaLnBrk="1" hangingPunct="1">
              <a:lnSpc>
                <a:spcPct val="90000"/>
              </a:lnSpc>
              <a:buFontTx/>
              <a:buNone/>
            </a:pPr>
            <a:endParaRPr lang="cs-CZ" i="1" dirty="0"/>
          </a:p>
          <a:p>
            <a:pPr eaLnBrk="1" hangingPunct="1">
              <a:lnSpc>
                <a:spcPct val="90000"/>
              </a:lnSpc>
            </a:pPr>
            <a:r>
              <a:rPr lang="cs-CZ" i="1" dirty="0">
                <a:solidFill>
                  <a:srgbClr val="FF0000"/>
                </a:solidFill>
              </a:rPr>
              <a:t>Poskytování veřejné služby: jde o faktickou produkci veřejných služeb</a:t>
            </a:r>
            <a:r>
              <a:rPr lang="cs-CZ" i="1" dirty="0"/>
              <a:t>. Poskytovateli mohou být ziskové soukromé firmy, neziskové veřejné organizace, neziskové soukromé organizace, ale také sektor domácností. </a:t>
            </a:r>
          </a:p>
        </p:txBody>
      </p:sp>
    </p:spTree>
    <p:extLst>
      <p:ext uri="{BB962C8B-B14F-4D97-AF65-F5344CB8AC3E}">
        <p14:creationId xmlns:p14="http://schemas.microsoft.com/office/powerpoint/2010/main" val="3776780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Interní versus externí zajištění služby</a:t>
            </a: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11763" y="2468142"/>
            <a:ext cx="4320474" cy="257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ovéPole 2"/>
          <p:cNvSpPr txBox="1"/>
          <p:nvPr/>
        </p:nvSpPr>
        <p:spPr>
          <a:xfrm>
            <a:off x="1763688" y="5265205"/>
            <a:ext cx="3780420" cy="207749"/>
          </a:xfrm>
          <a:prstGeom prst="rect">
            <a:avLst/>
          </a:prstGeom>
          <a:noFill/>
        </p:spPr>
        <p:txBody>
          <a:bodyPr wrap="square" rtlCol="0">
            <a:spAutoFit/>
          </a:bodyPr>
          <a:lstStyle/>
          <a:p>
            <a:r>
              <a:rPr lang="cs-CZ" sz="750" dirty="0"/>
              <a:t>Pramen: </a:t>
            </a:r>
            <a:r>
              <a:rPr lang="cs-CZ" sz="750" dirty="0" err="1"/>
              <a:t>Řežuchová</a:t>
            </a:r>
            <a:r>
              <a:rPr lang="cs-CZ" sz="750" dirty="0"/>
              <a:t>, 2010</a:t>
            </a:r>
          </a:p>
        </p:txBody>
      </p:sp>
    </p:spTree>
    <p:extLst>
      <p:ext uri="{BB962C8B-B14F-4D97-AF65-F5344CB8AC3E}">
        <p14:creationId xmlns:p14="http://schemas.microsoft.com/office/powerpoint/2010/main" val="7402429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396973" y="1214754"/>
            <a:ext cx="6588732" cy="4518908"/>
          </a:xfrm>
          <a:noFill/>
          <a:ln/>
        </p:spPr>
      </p:pic>
    </p:spTree>
    <p:extLst>
      <p:ext uri="{BB962C8B-B14F-4D97-AF65-F5344CB8AC3E}">
        <p14:creationId xmlns:p14="http://schemas.microsoft.com/office/powerpoint/2010/main" val="1724226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Kritéria pro hodnocení forem produkce</a:t>
            </a:r>
          </a:p>
        </p:txBody>
      </p:sp>
      <p:sp>
        <p:nvSpPr>
          <p:cNvPr id="3" name="Zástupný symbol pro obsah 2"/>
          <p:cNvSpPr>
            <a:spLocks noGrp="1"/>
          </p:cNvSpPr>
          <p:nvPr>
            <p:ph idx="1"/>
          </p:nvPr>
        </p:nvSpPr>
        <p:spPr/>
        <p:txBody>
          <a:bodyPr>
            <a:normAutofit/>
          </a:bodyPr>
          <a:lstStyle/>
          <a:p>
            <a:r>
              <a:rPr lang="cs-CZ" dirty="0">
                <a:solidFill>
                  <a:srgbClr val="FF0000"/>
                </a:solidFill>
              </a:rPr>
              <a:t>Cena</a:t>
            </a:r>
            <a:r>
              <a:rPr lang="cs-CZ" dirty="0"/>
              <a:t> (celkové náklady na produkci) veřejné služby</a:t>
            </a:r>
          </a:p>
          <a:p>
            <a:r>
              <a:rPr lang="cs-CZ" dirty="0"/>
              <a:t>Poskytovaná </a:t>
            </a:r>
            <a:r>
              <a:rPr lang="cs-CZ" dirty="0">
                <a:solidFill>
                  <a:srgbClr val="FF0000"/>
                </a:solidFill>
              </a:rPr>
              <a:t>úroveň kvality </a:t>
            </a:r>
            <a:r>
              <a:rPr lang="cs-CZ" dirty="0"/>
              <a:t>veřejné služby, potažmo dostupnost služby</a:t>
            </a:r>
          </a:p>
          <a:p>
            <a:r>
              <a:rPr lang="cs-CZ" dirty="0">
                <a:solidFill>
                  <a:srgbClr val="FF0000"/>
                </a:solidFill>
              </a:rPr>
              <a:t>Rozsah</a:t>
            </a:r>
            <a:r>
              <a:rPr lang="cs-CZ" dirty="0"/>
              <a:t> poskytovaných veřejných služeb. </a:t>
            </a:r>
          </a:p>
          <a:p>
            <a:endParaRPr lang="cs-CZ" dirty="0"/>
          </a:p>
          <a:p>
            <a:pPr marL="0" indent="0">
              <a:buNone/>
            </a:pPr>
            <a:r>
              <a:rPr lang="cs-CZ" i="1" dirty="0"/>
              <a:t>Ochrana (2007) navíc mezi základní kritéria řadí rozpočtové omezení </a:t>
            </a:r>
            <a:r>
              <a:rPr lang="cs-CZ" i="1" dirty="0">
                <a:solidFill>
                  <a:srgbClr val="0070C0"/>
                </a:solidFill>
              </a:rPr>
              <a:t>(dostupné zdroje) </a:t>
            </a:r>
            <a:r>
              <a:rPr lang="cs-CZ" i="1" dirty="0"/>
              <a:t>garanta služeb. </a:t>
            </a:r>
          </a:p>
        </p:txBody>
      </p:sp>
    </p:spTree>
    <p:extLst>
      <p:ext uri="{BB962C8B-B14F-4D97-AF65-F5344CB8AC3E}">
        <p14:creationId xmlns:p14="http://schemas.microsoft.com/office/powerpoint/2010/main" val="10938940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Náklady na poskytování veřejné služby</a:t>
            </a: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01671" y="2059254"/>
            <a:ext cx="5995340" cy="342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0327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5"/>
          <p:cNvSpPr>
            <a:spLocks noChangeArrowheads="1"/>
          </p:cNvSpPr>
          <p:nvPr/>
        </p:nvSpPr>
        <p:spPr bwMode="auto">
          <a:xfrm>
            <a:off x="1208809" y="904002"/>
            <a:ext cx="9995066"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cs-CZ"/>
          </a:p>
        </p:txBody>
      </p:sp>
      <p:grpSp>
        <p:nvGrpSpPr>
          <p:cNvPr id="5" name="Group 1"/>
          <p:cNvGrpSpPr>
            <a:grpSpLocks noChangeAspect="1"/>
          </p:cNvGrpSpPr>
          <p:nvPr/>
        </p:nvGrpSpPr>
        <p:grpSpPr bwMode="auto">
          <a:xfrm>
            <a:off x="1208809" y="1059981"/>
            <a:ext cx="5247410" cy="4872595"/>
            <a:chOff x="1417" y="1417"/>
            <a:chExt cx="10080" cy="9360"/>
          </a:xfrm>
        </p:grpSpPr>
        <p:sp>
          <p:nvSpPr>
            <p:cNvPr id="6" name="AutoShape 54"/>
            <p:cNvSpPr>
              <a:spLocks noChangeAspect="1" noChangeArrowheads="1" noTextEdit="1"/>
            </p:cNvSpPr>
            <p:nvPr/>
          </p:nvSpPr>
          <p:spPr bwMode="auto">
            <a:xfrm>
              <a:off x="1417" y="1417"/>
              <a:ext cx="10080" cy="93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cs-CZ"/>
            </a:p>
          </p:txBody>
        </p:sp>
        <p:sp>
          <p:nvSpPr>
            <p:cNvPr id="7" name="Rectangle 53"/>
            <p:cNvSpPr>
              <a:spLocks noChangeArrowheads="1"/>
            </p:cNvSpPr>
            <p:nvPr/>
          </p:nvSpPr>
          <p:spPr bwMode="auto">
            <a:xfrm>
              <a:off x="4297" y="1597"/>
              <a:ext cx="3240" cy="720"/>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cs-CZ"/>
            </a:p>
          </p:txBody>
        </p:sp>
        <p:sp>
          <p:nvSpPr>
            <p:cNvPr id="8" name="Rectangle 52"/>
            <p:cNvSpPr>
              <a:spLocks noChangeArrowheads="1"/>
            </p:cNvSpPr>
            <p:nvPr/>
          </p:nvSpPr>
          <p:spPr bwMode="auto">
            <a:xfrm>
              <a:off x="4297" y="2857"/>
              <a:ext cx="3240" cy="1800"/>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cs-CZ"/>
            </a:p>
          </p:txBody>
        </p:sp>
        <p:sp>
          <p:nvSpPr>
            <p:cNvPr id="9" name="Rectangle 51"/>
            <p:cNvSpPr>
              <a:spLocks noChangeArrowheads="1"/>
            </p:cNvSpPr>
            <p:nvPr/>
          </p:nvSpPr>
          <p:spPr bwMode="auto">
            <a:xfrm>
              <a:off x="6097" y="5557"/>
              <a:ext cx="1620" cy="1080"/>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cs-CZ"/>
            </a:p>
          </p:txBody>
        </p:sp>
        <p:sp>
          <p:nvSpPr>
            <p:cNvPr id="10" name="Oval 50"/>
            <p:cNvSpPr>
              <a:spLocks noChangeArrowheads="1"/>
            </p:cNvSpPr>
            <p:nvPr/>
          </p:nvSpPr>
          <p:spPr bwMode="auto">
            <a:xfrm>
              <a:off x="4477" y="3757"/>
              <a:ext cx="1260" cy="720"/>
            </a:xfrm>
            <a:prstGeom prst="ellipse">
              <a:avLst/>
            </a:prstGeom>
            <a:solidFill>
              <a:srgbClr val="FFFFFF"/>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cs-CZ"/>
            </a:p>
          </p:txBody>
        </p:sp>
        <p:sp>
          <p:nvSpPr>
            <p:cNvPr id="11" name="Oval 49"/>
            <p:cNvSpPr>
              <a:spLocks noChangeArrowheads="1"/>
            </p:cNvSpPr>
            <p:nvPr/>
          </p:nvSpPr>
          <p:spPr bwMode="auto">
            <a:xfrm>
              <a:off x="6097" y="3757"/>
              <a:ext cx="1260" cy="720"/>
            </a:xfrm>
            <a:prstGeom prst="ellipse">
              <a:avLst/>
            </a:prstGeom>
            <a:solidFill>
              <a:srgbClr val="FFFFFF"/>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cs-CZ"/>
            </a:p>
          </p:txBody>
        </p:sp>
        <p:sp>
          <p:nvSpPr>
            <p:cNvPr id="12" name="Text Box 48"/>
            <p:cNvSpPr txBox="1">
              <a:spLocks noChangeArrowheads="1"/>
            </p:cNvSpPr>
            <p:nvPr/>
          </p:nvSpPr>
          <p:spPr bwMode="auto">
            <a:xfrm>
              <a:off x="4657" y="3937"/>
              <a:ext cx="1152" cy="36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r>
                <a:rPr lang="cs-CZ" altLang="cs-CZ" sz="900">
                  <a:ea typeface="Times New Roman" panose="02020603050405020304" pitchFamily="18" charset="0"/>
                </a:rPr>
                <a:t>interní</a:t>
              </a:r>
              <a:endParaRPr lang="cs-CZ" altLang="cs-CZ" sz="1350"/>
            </a:p>
          </p:txBody>
        </p:sp>
        <p:sp>
          <p:nvSpPr>
            <p:cNvPr id="13" name="Text Box 47"/>
            <p:cNvSpPr txBox="1">
              <a:spLocks noChangeArrowheads="1"/>
            </p:cNvSpPr>
            <p:nvPr/>
          </p:nvSpPr>
          <p:spPr bwMode="auto">
            <a:xfrm>
              <a:off x="6169" y="3937"/>
              <a:ext cx="1008" cy="36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r>
                <a:rPr lang="cs-CZ" altLang="cs-CZ" sz="900">
                  <a:ea typeface="Times New Roman" panose="02020603050405020304" pitchFamily="18" charset="0"/>
                </a:rPr>
                <a:t>externí</a:t>
              </a:r>
              <a:endParaRPr lang="cs-CZ" altLang="cs-CZ" sz="1350"/>
            </a:p>
          </p:txBody>
        </p:sp>
        <p:sp>
          <p:nvSpPr>
            <p:cNvPr id="14" name="Text Box 46"/>
            <p:cNvSpPr txBox="1">
              <a:spLocks noChangeArrowheads="1"/>
            </p:cNvSpPr>
            <p:nvPr/>
          </p:nvSpPr>
          <p:spPr bwMode="auto">
            <a:xfrm>
              <a:off x="4549" y="2857"/>
              <a:ext cx="2880" cy="9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r>
                <a:rPr lang="cs-CZ" altLang="cs-CZ" sz="900" b="1">
                  <a:ea typeface="Times New Roman" panose="02020603050405020304" pitchFamily="18" charset="0"/>
                </a:rPr>
                <a:t>Forma poskytování/</a:t>
              </a:r>
              <a:endParaRPr lang="cs-CZ" altLang="cs-CZ" sz="600"/>
            </a:p>
            <a:p>
              <a:pPr defTabSz="685800"/>
              <a:r>
                <a:rPr lang="cs-CZ" altLang="cs-CZ" sz="900" b="1">
                  <a:ea typeface="Times New Roman" panose="02020603050405020304" pitchFamily="18" charset="0"/>
                </a:rPr>
                <a:t>poskytovatelé</a:t>
              </a:r>
              <a:endParaRPr lang="cs-CZ" altLang="cs-CZ" sz="1350"/>
            </a:p>
          </p:txBody>
        </p:sp>
        <p:sp>
          <p:nvSpPr>
            <p:cNvPr id="15" name="Text Box 45"/>
            <p:cNvSpPr txBox="1">
              <a:spLocks noChangeArrowheads="1"/>
            </p:cNvSpPr>
            <p:nvPr/>
          </p:nvSpPr>
          <p:spPr bwMode="auto">
            <a:xfrm>
              <a:off x="4477" y="1777"/>
              <a:ext cx="2880" cy="5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r>
                <a:rPr lang="cs-CZ" altLang="cs-CZ" sz="900">
                  <a:ea typeface="Times New Roman" panose="02020603050405020304" pitchFamily="18" charset="0"/>
                </a:rPr>
                <a:t>Služba (její charakter)</a:t>
              </a:r>
              <a:endParaRPr lang="cs-CZ" altLang="cs-CZ" sz="1350"/>
            </a:p>
          </p:txBody>
        </p:sp>
        <p:sp>
          <p:nvSpPr>
            <p:cNvPr id="16" name="Line 44"/>
            <p:cNvSpPr>
              <a:spLocks noChangeShapeType="1"/>
            </p:cNvSpPr>
            <p:nvPr/>
          </p:nvSpPr>
          <p:spPr bwMode="auto">
            <a:xfrm>
              <a:off x="5917" y="2317"/>
              <a:ext cx="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cs-CZ"/>
            </a:p>
          </p:txBody>
        </p:sp>
        <p:sp>
          <p:nvSpPr>
            <p:cNvPr id="17" name="Text Box 43"/>
            <p:cNvSpPr txBox="1">
              <a:spLocks noChangeArrowheads="1"/>
            </p:cNvSpPr>
            <p:nvPr/>
          </p:nvSpPr>
          <p:spPr bwMode="auto">
            <a:xfrm>
              <a:off x="6277" y="9337"/>
              <a:ext cx="1512" cy="72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r>
                <a:rPr lang="cs-CZ" altLang="cs-CZ" sz="825">
                  <a:ea typeface="Times New Roman" panose="02020603050405020304" pitchFamily="18" charset="0"/>
                </a:rPr>
                <a:t>Výběr poskytovatele</a:t>
              </a:r>
              <a:endParaRPr lang="cs-CZ" altLang="cs-CZ" sz="1350"/>
            </a:p>
          </p:txBody>
        </p:sp>
        <p:sp>
          <p:nvSpPr>
            <p:cNvPr id="18" name="Text Box 42"/>
            <p:cNvSpPr txBox="1">
              <a:spLocks noChangeArrowheads="1"/>
            </p:cNvSpPr>
            <p:nvPr/>
          </p:nvSpPr>
          <p:spPr bwMode="auto">
            <a:xfrm>
              <a:off x="6169" y="5917"/>
              <a:ext cx="1548" cy="72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r>
                <a:rPr lang="cs-CZ" altLang="cs-CZ" sz="900">
                  <a:ea typeface="Times New Roman" panose="02020603050405020304" pitchFamily="18" charset="0"/>
                </a:rPr>
                <a:t>Konkurence</a:t>
              </a:r>
              <a:endParaRPr lang="cs-CZ" altLang="cs-CZ" sz="1350"/>
            </a:p>
          </p:txBody>
        </p:sp>
        <p:sp>
          <p:nvSpPr>
            <p:cNvPr id="19" name="Text Box 41"/>
            <p:cNvSpPr txBox="1">
              <a:spLocks noChangeArrowheads="1"/>
            </p:cNvSpPr>
            <p:nvPr/>
          </p:nvSpPr>
          <p:spPr bwMode="auto">
            <a:xfrm>
              <a:off x="4009" y="5917"/>
              <a:ext cx="1368"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r>
                <a:rPr lang="cs-CZ" altLang="cs-CZ" sz="900">
                  <a:ea typeface="Times New Roman" panose="02020603050405020304" pitchFamily="18" charset="0"/>
                </a:rPr>
                <a:t>Náklady</a:t>
              </a:r>
              <a:endParaRPr lang="cs-CZ" altLang="cs-CZ" sz="1350"/>
            </a:p>
          </p:txBody>
        </p:sp>
        <p:sp>
          <p:nvSpPr>
            <p:cNvPr id="20" name="AutoShape 40"/>
            <p:cNvSpPr>
              <a:spLocks noChangeArrowheads="1"/>
            </p:cNvSpPr>
            <p:nvPr/>
          </p:nvSpPr>
          <p:spPr bwMode="auto">
            <a:xfrm>
              <a:off x="8077" y="5017"/>
              <a:ext cx="2160" cy="1800"/>
            </a:xfrm>
            <a:prstGeom prst="diamond">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cs-CZ"/>
            </a:p>
          </p:txBody>
        </p:sp>
        <p:sp>
          <p:nvSpPr>
            <p:cNvPr id="21" name="Text Box 39"/>
            <p:cNvSpPr txBox="1">
              <a:spLocks noChangeArrowheads="1"/>
            </p:cNvSpPr>
            <p:nvPr/>
          </p:nvSpPr>
          <p:spPr bwMode="auto">
            <a:xfrm>
              <a:off x="8617" y="5737"/>
              <a:ext cx="1440" cy="72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r>
                <a:rPr lang="cs-CZ" altLang="cs-CZ" sz="900">
                  <a:ea typeface="Times New Roman" panose="02020603050405020304" pitchFamily="18" charset="0"/>
                </a:rPr>
                <a:t>Uživatelské poplatky</a:t>
              </a:r>
              <a:endParaRPr lang="cs-CZ" altLang="cs-CZ" sz="1350"/>
            </a:p>
          </p:txBody>
        </p:sp>
        <p:sp>
          <p:nvSpPr>
            <p:cNvPr id="22" name="AutoShape 38"/>
            <p:cNvSpPr>
              <a:spLocks noChangeArrowheads="1"/>
            </p:cNvSpPr>
            <p:nvPr/>
          </p:nvSpPr>
          <p:spPr bwMode="auto">
            <a:xfrm>
              <a:off x="1417" y="2857"/>
              <a:ext cx="2340" cy="1620"/>
            </a:xfrm>
            <a:prstGeom prst="roundRect">
              <a:avLst>
                <a:gd name="adj" fmla="val 16667"/>
              </a:avLst>
            </a:prstGeom>
            <a:solidFill>
              <a:srgbClr val="FFFFFF"/>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cs-CZ"/>
            </a:p>
          </p:txBody>
        </p:sp>
        <p:sp>
          <p:nvSpPr>
            <p:cNvPr id="23" name="Text Box 37"/>
            <p:cNvSpPr txBox="1">
              <a:spLocks noChangeArrowheads="1"/>
            </p:cNvSpPr>
            <p:nvPr/>
          </p:nvSpPr>
          <p:spPr bwMode="auto">
            <a:xfrm>
              <a:off x="1597" y="3037"/>
              <a:ext cx="2232" cy="126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r>
                <a:rPr lang="cs-CZ" altLang="cs-CZ" sz="750">
                  <a:ea typeface="Times New Roman" panose="02020603050405020304" pitchFamily="18" charset="0"/>
                </a:rPr>
                <a:t>Užší řízení  - v případě neexistence konkurence mezi poskytovateli, cenová regulace, benchmarking</a:t>
              </a:r>
              <a:endParaRPr lang="cs-CZ" altLang="cs-CZ" sz="1350"/>
            </a:p>
          </p:txBody>
        </p:sp>
        <p:sp>
          <p:nvSpPr>
            <p:cNvPr id="24" name="Rectangle 36"/>
            <p:cNvSpPr>
              <a:spLocks noChangeArrowheads="1"/>
            </p:cNvSpPr>
            <p:nvPr/>
          </p:nvSpPr>
          <p:spPr bwMode="auto">
            <a:xfrm>
              <a:off x="7897" y="3217"/>
              <a:ext cx="1620" cy="1080"/>
            </a:xfrm>
            <a:prstGeom prst="rect">
              <a:avLst/>
            </a:prstGeom>
            <a:solidFill>
              <a:srgbClr val="FFFFFF">
                <a:alpha val="0"/>
              </a:srgbClr>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cs-CZ"/>
            </a:p>
          </p:txBody>
        </p:sp>
        <p:sp>
          <p:nvSpPr>
            <p:cNvPr id="25" name="Text Box 35"/>
            <p:cNvSpPr txBox="1">
              <a:spLocks noChangeArrowheads="1"/>
            </p:cNvSpPr>
            <p:nvPr/>
          </p:nvSpPr>
          <p:spPr bwMode="auto">
            <a:xfrm>
              <a:off x="8077" y="3397"/>
              <a:ext cx="108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r>
                <a:rPr lang="cs-CZ" altLang="cs-CZ" sz="750">
                  <a:ea typeface="Times New Roman" panose="02020603050405020304" pitchFamily="18" charset="0"/>
                </a:rPr>
                <a:t>Poptávka</a:t>
              </a:r>
              <a:endParaRPr lang="cs-CZ" altLang="cs-CZ" sz="1350"/>
            </a:p>
          </p:txBody>
        </p:sp>
        <p:sp>
          <p:nvSpPr>
            <p:cNvPr id="26" name="Line 34"/>
            <p:cNvSpPr>
              <a:spLocks noChangeShapeType="1"/>
            </p:cNvSpPr>
            <p:nvPr/>
          </p:nvSpPr>
          <p:spPr bwMode="auto">
            <a:xfrm>
              <a:off x="9156" y="4297"/>
              <a:ext cx="1" cy="72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cs-CZ"/>
            </a:p>
          </p:txBody>
        </p:sp>
        <p:sp>
          <p:nvSpPr>
            <p:cNvPr id="27" name="Line 33"/>
            <p:cNvSpPr>
              <a:spLocks noChangeShapeType="1"/>
            </p:cNvSpPr>
            <p:nvPr/>
          </p:nvSpPr>
          <p:spPr bwMode="auto">
            <a:xfrm flipH="1" flipV="1">
              <a:off x="7537" y="4657"/>
              <a:ext cx="540" cy="12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cs-CZ"/>
            </a:p>
          </p:txBody>
        </p:sp>
        <p:sp>
          <p:nvSpPr>
            <p:cNvPr id="28" name="Line 32"/>
            <p:cNvSpPr>
              <a:spLocks noChangeShapeType="1"/>
            </p:cNvSpPr>
            <p:nvPr/>
          </p:nvSpPr>
          <p:spPr bwMode="auto">
            <a:xfrm>
              <a:off x="6816" y="4657"/>
              <a:ext cx="1" cy="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cs-CZ"/>
            </a:p>
          </p:txBody>
        </p:sp>
        <p:sp>
          <p:nvSpPr>
            <p:cNvPr id="29" name="AutoShape 31"/>
            <p:cNvSpPr>
              <a:spLocks noChangeArrowheads="1"/>
            </p:cNvSpPr>
            <p:nvPr/>
          </p:nvSpPr>
          <p:spPr bwMode="auto">
            <a:xfrm>
              <a:off x="8437" y="1597"/>
              <a:ext cx="2160" cy="1080"/>
            </a:xfrm>
            <a:prstGeom prst="flowChartPredefinedProcess">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cs-CZ"/>
            </a:p>
          </p:txBody>
        </p:sp>
        <p:sp>
          <p:nvSpPr>
            <p:cNvPr id="30" name="Text Box 30"/>
            <p:cNvSpPr txBox="1">
              <a:spLocks noChangeArrowheads="1"/>
            </p:cNvSpPr>
            <p:nvPr/>
          </p:nvSpPr>
          <p:spPr bwMode="auto">
            <a:xfrm>
              <a:off x="8689" y="1777"/>
              <a:ext cx="1548" cy="126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r>
                <a:rPr lang="cs-CZ" altLang="cs-CZ" sz="750">
                  <a:ea typeface="Times New Roman" panose="02020603050405020304" pitchFamily="18" charset="0"/>
                </a:rPr>
                <a:t>Měřitelnost výstupu, vázanost aktiv</a:t>
              </a:r>
              <a:endParaRPr lang="cs-CZ" altLang="cs-CZ" sz="600"/>
            </a:p>
            <a:p>
              <a:pPr defTabSz="685800"/>
              <a:endParaRPr lang="cs-CZ" altLang="cs-CZ" sz="1350"/>
            </a:p>
          </p:txBody>
        </p:sp>
        <p:sp>
          <p:nvSpPr>
            <p:cNvPr id="31" name="AutoShape 29"/>
            <p:cNvSpPr>
              <a:spLocks noChangeArrowheads="1"/>
            </p:cNvSpPr>
            <p:nvPr/>
          </p:nvSpPr>
          <p:spPr bwMode="auto">
            <a:xfrm>
              <a:off x="5737" y="8977"/>
              <a:ext cx="2340" cy="1440"/>
            </a:xfrm>
            <a:prstGeom prst="flowChartDecision">
              <a:avLst/>
            </a:prstGeom>
            <a:solidFill>
              <a:srgbClr val="FFFFFF">
                <a:alpha val="0"/>
              </a:srgbClr>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cs-CZ"/>
            </a:p>
          </p:txBody>
        </p:sp>
        <p:sp>
          <p:nvSpPr>
            <p:cNvPr id="32" name="Rectangle 28"/>
            <p:cNvSpPr>
              <a:spLocks noChangeArrowheads="1"/>
            </p:cNvSpPr>
            <p:nvPr/>
          </p:nvSpPr>
          <p:spPr bwMode="auto">
            <a:xfrm>
              <a:off x="3937" y="7177"/>
              <a:ext cx="1620" cy="1080"/>
            </a:xfrm>
            <a:prstGeom prst="rect">
              <a:avLst/>
            </a:prstGeom>
            <a:solidFill>
              <a:srgbClr val="FFFFFF">
                <a:alpha val="0"/>
              </a:srgbClr>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cs-CZ"/>
            </a:p>
          </p:txBody>
        </p:sp>
        <p:sp>
          <p:nvSpPr>
            <p:cNvPr id="33" name="Rectangle 27"/>
            <p:cNvSpPr>
              <a:spLocks noChangeArrowheads="1"/>
            </p:cNvSpPr>
            <p:nvPr/>
          </p:nvSpPr>
          <p:spPr bwMode="auto">
            <a:xfrm>
              <a:off x="3937" y="5557"/>
              <a:ext cx="1620" cy="1080"/>
            </a:xfrm>
            <a:prstGeom prst="rect">
              <a:avLst/>
            </a:prstGeom>
            <a:solidFill>
              <a:srgbClr val="FFFFFF">
                <a:alpha val="0"/>
              </a:srgbClr>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cs-CZ"/>
            </a:p>
          </p:txBody>
        </p:sp>
        <p:sp>
          <p:nvSpPr>
            <p:cNvPr id="34" name="AutoShape 26"/>
            <p:cNvSpPr>
              <a:spLocks noChangeArrowheads="1"/>
            </p:cNvSpPr>
            <p:nvPr/>
          </p:nvSpPr>
          <p:spPr bwMode="auto">
            <a:xfrm>
              <a:off x="1417" y="5557"/>
              <a:ext cx="2160" cy="1080"/>
            </a:xfrm>
            <a:prstGeom prst="flowChartPredefinedProcess">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cs-CZ"/>
            </a:p>
          </p:txBody>
        </p:sp>
        <p:sp>
          <p:nvSpPr>
            <p:cNvPr id="35" name="AutoShape 25"/>
            <p:cNvSpPr>
              <a:spLocks noChangeArrowheads="1"/>
            </p:cNvSpPr>
            <p:nvPr/>
          </p:nvSpPr>
          <p:spPr bwMode="auto">
            <a:xfrm>
              <a:off x="1417" y="7177"/>
              <a:ext cx="2160" cy="1080"/>
            </a:xfrm>
            <a:prstGeom prst="flowChartPredefinedProcess">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cs-CZ"/>
            </a:p>
          </p:txBody>
        </p:sp>
        <p:sp>
          <p:nvSpPr>
            <p:cNvPr id="36" name="Text Box 24"/>
            <p:cNvSpPr txBox="1">
              <a:spLocks noChangeArrowheads="1"/>
            </p:cNvSpPr>
            <p:nvPr/>
          </p:nvSpPr>
          <p:spPr bwMode="auto">
            <a:xfrm>
              <a:off x="1597" y="5737"/>
              <a:ext cx="1800" cy="9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r>
                <a:rPr lang="cs-CZ" altLang="cs-CZ" sz="825">
                  <a:ea typeface="Times New Roman" panose="02020603050405020304" pitchFamily="18" charset="0"/>
                </a:rPr>
                <a:t>TN/BN, metody hodnocení projektů</a:t>
              </a:r>
              <a:endParaRPr lang="cs-CZ" altLang="cs-CZ" sz="600"/>
            </a:p>
            <a:p>
              <a:pPr defTabSz="685800"/>
              <a:endParaRPr lang="cs-CZ" altLang="cs-CZ" sz="1350"/>
            </a:p>
          </p:txBody>
        </p:sp>
        <p:sp>
          <p:nvSpPr>
            <p:cNvPr id="37" name="Text Box 23"/>
            <p:cNvSpPr txBox="1">
              <a:spLocks noChangeArrowheads="1"/>
            </p:cNvSpPr>
            <p:nvPr/>
          </p:nvSpPr>
          <p:spPr bwMode="auto">
            <a:xfrm>
              <a:off x="1597" y="7177"/>
              <a:ext cx="1800" cy="108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r>
                <a:rPr lang="cs-CZ" altLang="cs-CZ" sz="825">
                  <a:ea typeface="Times New Roman" panose="02020603050405020304" pitchFamily="18" charset="0"/>
                </a:rPr>
                <a:t>Metody hodnocení kvality veřejných služeb</a:t>
              </a:r>
              <a:endParaRPr lang="cs-CZ" altLang="cs-CZ" sz="600"/>
            </a:p>
            <a:p>
              <a:pPr defTabSz="685800"/>
              <a:endParaRPr lang="cs-CZ" altLang="cs-CZ" sz="1350"/>
            </a:p>
          </p:txBody>
        </p:sp>
        <p:sp>
          <p:nvSpPr>
            <p:cNvPr id="38" name="Text Box 22"/>
            <p:cNvSpPr txBox="1">
              <a:spLocks noChangeArrowheads="1"/>
            </p:cNvSpPr>
            <p:nvPr/>
          </p:nvSpPr>
          <p:spPr bwMode="auto">
            <a:xfrm>
              <a:off x="4117" y="7537"/>
              <a:ext cx="108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r>
                <a:rPr lang="cs-CZ" altLang="cs-CZ" sz="900">
                  <a:ea typeface="Times New Roman" panose="02020603050405020304" pitchFamily="18" charset="0"/>
                </a:rPr>
                <a:t>Kvalita</a:t>
              </a:r>
              <a:endParaRPr lang="cs-CZ" altLang="cs-CZ" sz="1350"/>
            </a:p>
          </p:txBody>
        </p:sp>
        <p:sp>
          <p:nvSpPr>
            <p:cNvPr id="39" name="Line 21"/>
            <p:cNvSpPr>
              <a:spLocks noChangeShapeType="1"/>
            </p:cNvSpPr>
            <p:nvPr/>
          </p:nvSpPr>
          <p:spPr bwMode="auto">
            <a:xfrm flipH="1">
              <a:off x="5557" y="5916"/>
              <a:ext cx="540" cy="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cs-CZ"/>
            </a:p>
          </p:txBody>
        </p:sp>
        <p:sp>
          <p:nvSpPr>
            <p:cNvPr id="40" name="Line 20"/>
            <p:cNvSpPr>
              <a:spLocks noChangeShapeType="1"/>
            </p:cNvSpPr>
            <p:nvPr/>
          </p:nvSpPr>
          <p:spPr bwMode="auto">
            <a:xfrm flipH="1">
              <a:off x="5557" y="6457"/>
              <a:ext cx="540" cy="72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cs-CZ"/>
            </a:p>
          </p:txBody>
        </p:sp>
        <p:sp>
          <p:nvSpPr>
            <p:cNvPr id="41" name="Line 19"/>
            <p:cNvSpPr>
              <a:spLocks noChangeShapeType="1"/>
            </p:cNvSpPr>
            <p:nvPr/>
          </p:nvSpPr>
          <p:spPr bwMode="auto">
            <a:xfrm>
              <a:off x="4837" y="6637"/>
              <a:ext cx="1" cy="54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cs-CZ"/>
            </a:p>
          </p:txBody>
        </p:sp>
        <p:sp>
          <p:nvSpPr>
            <p:cNvPr id="42" name="Line 18"/>
            <p:cNvSpPr>
              <a:spLocks noChangeShapeType="1"/>
            </p:cNvSpPr>
            <p:nvPr/>
          </p:nvSpPr>
          <p:spPr bwMode="auto">
            <a:xfrm>
              <a:off x="7537" y="2317"/>
              <a:ext cx="360" cy="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cs-CZ"/>
            </a:p>
          </p:txBody>
        </p:sp>
        <p:sp>
          <p:nvSpPr>
            <p:cNvPr id="43" name="Rectangle 17"/>
            <p:cNvSpPr>
              <a:spLocks noChangeArrowheads="1"/>
            </p:cNvSpPr>
            <p:nvPr/>
          </p:nvSpPr>
          <p:spPr bwMode="auto">
            <a:xfrm>
              <a:off x="6097" y="7357"/>
              <a:ext cx="1620" cy="900"/>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cs-CZ"/>
            </a:p>
          </p:txBody>
        </p:sp>
        <p:sp>
          <p:nvSpPr>
            <p:cNvPr id="44" name="Text Box 16"/>
            <p:cNvSpPr txBox="1">
              <a:spLocks noChangeArrowheads="1"/>
            </p:cNvSpPr>
            <p:nvPr/>
          </p:nvSpPr>
          <p:spPr bwMode="auto">
            <a:xfrm>
              <a:off x="6277" y="7537"/>
              <a:ext cx="126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r>
                <a:rPr lang="cs-CZ" altLang="cs-CZ" sz="900">
                  <a:ea typeface="Times New Roman" panose="02020603050405020304" pitchFamily="18" charset="0"/>
                </a:rPr>
                <a:t>SOUTĚŽ</a:t>
              </a:r>
              <a:endParaRPr lang="cs-CZ" altLang="cs-CZ" sz="1350"/>
            </a:p>
          </p:txBody>
        </p:sp>
        <p:sp>
          <p:nvSpPr>
            <p:cNvPr id="45" name="AutoShape 15"/>
            <p:cNvSpPr>
              <a:spLocks noChangeArrowheads="1"/>
            </p:cNvSpPr>
            <p:nvPr/>
          </p:nvSpPr>
          <p:spPr bwMode="auto">
            <a:xfrm>
              <a:off x="8437" y="7177"/>
              <a:ext cx="2160" cy="1080"/>
            </a:xfrm>
            <a:prstGeom prst="flowChartPredefinedProcess">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cs-CZ"/>
            </a:p>
          </p:txBody>
        </p:sp>
        <p:sp>
          <p:nvSpPr>
            <p:cNvPr id="46" name="Text Box 14"/>
            <p:cNvSpPr txBox="1">
              <a:spLocks noChangeArrowheads="1"/>
            </p:cNvSpPr>
            <p:nvPr/>
          </p:nvSpPr>
          <p:spPr bwMode="auto">
            <a:xfrm>
              <a:off x="8617" y="7357"/>
              <a:ext cx="1800" cy="108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r>
                <a:rPr lang="cs-CZ" altLang="cs-CZ" sz="750">
                  <a:ea typeface="Times New Roman" panose="02020603050405020304" pitchFamily="18" charset="0"/>
                </a:rPr>
                <a:t>Transparentní soutěž, objektivní kritéria</a:t>
              </a:r>
              <a:endParaRPr lang="cs-CZ" altLang="cs-CZ" sz="600"/>
            </a:p>
            <a:p>
              <a:pPr defTabSz="685800"/>
              <a:endParaRPr lang="cs-CZ" altLang="cs-CZ" sz="1350"/>
            </a:p>
          </p:txBody>
        </p:sp>
        <p:sp>
          <p:nvSpPr>
            <p:cNvPr id="47" name="Line 13"/>
            <p:cNvSpPr>
              <a:spLocks noChangeShapeType="1"/>
            </p:cNvSpPr>
            <p:nvPr/>
          </p:nvSpPr>
          <p:spPr bwMode="auto">
            <a:xfrm>
              <a:off x="6817" y="6637"/>
              <a:ext cx="1" cy="7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cs-CZ"/>
            </a:p>
          </p:txBody>
        </p:sp>
        <p:sp>
          <p:nvSpPr>
            <p:cNvPr id="48" name="Line 12"/>
            <p:cNvSpPr>
              <a:spLocks noChangeShapeType="1"/>
            </p:cNvSpPr>
            <p:nvPr/>
          </p:nvSpPr>
          <p:spPr bwMode="auto">
            <a:xfrm>
              <a:off x="6996" y="8257"/>
              <a:ext cx="1" cy="7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cs-CZ"/>
            </a:p>
          </p:txBody>
        </p:sp>
        <p:sp>
          <p:nvSpPr>
            <p:cNvPr id="49" name="Line 11"/>
            <p:cNvSpPr>
              <a:spLocks noChangeShapeType="1"/>
            </p:cNvSpPr>
            <p:nvPr/>
          </p:nvSpPr>
          <p:spPr bwMode="auto">
            <a:xfrm>
              <a:off x="3577" y="6097"/>
              <a:ext cx="360" cy="0"/>
            </a:xfrm>
            <a:prstGeom prst="line">
              <a:avLst/>
            </a:prstGeom>
            <a:noFill/>
            <a:ln w="9525">
              <a:solidFill>
                <a:srgbClr val="000000"/>
              </a:solidFill>
              <a:prstDash val="sysDot"/>
              <a:round/>
              <a:headEnd/>
              <a:tailEnd type="triangle" w="med"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cs-CZ"/>
            </a:p>
          </p:txBody>
        </p:sp>
        <p:sp>
          <p:nvSpPr>
            <p:cNvPr id="50" name="Line 10"/>
            <p:cNvSpPr>
              <a:spLocks noChangeShapeType="1"/>
            </p:cNvSpPr>
            <p:nvPr/>
          </p:nvSpPr>
          <p:spPr bwMode="auto">
            <a:xfrm>
              <a:off x="3577" y="7717"/>
              <a:ext cx="360" cy="1"/>
            </a:xfrm>
            <a:prstGeom prst="line">
              <a:avLst/>
            </a:prstGeom>
            <a:noFill/>
            <a:ln w="9525">
              <a:solidFill>
                <a:srgbClr val="000000"/>
              </a:solidFill>
              <a:prstDash val="sysDot"/>
              <a:round/>
              <a:headEnd/>
              <a:tailEnd type="triangle" w="med"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cs-CZ"/>
            </a:p>
          </p:txBody>
        </p:sp>
        <p:sp>
          <p:nvSpPr>
            <p:cNvPr id="51" name="Line 9"/>
            <p:cNvSpPr>
              <a:spLocks noChangeShapeType="1"/>
            </p:cNvSpPr>
            <p:nvPr/>
          </p:nvSpPr>
          <p:spPr bwMode="auto">
            <a:xfrm flipH="1">
              <a:off x="7717" y="7717"/>
              <a:ext cx="720" cy="0"/>
            </a:xfrm>
            <a:prstGeom prst="line">
              <a:avLst/>
            </a:prstGeom>
            <a:noFill/>
            <a:ln w="9525">
              <a:solidFill>
                <a:srgbClr val="000000"/>
              </a:solidFill>
              <a:prstDash val="sysDot"/>
              <a:round/>
              <a:headEnd/>
              <a:tailEnd type="triangle" w="med"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cs-CZ"/>
            </a:p>
          </p:txBody>
        </p:sp>
        <p:sp>
          <p:nvSpPr>
            <p:cNvPr id="52" name="Line 8"/>
            <p:cNvSpPr>
              <a:spLocks noChangeShapeType="1"/>
            </p:cNvSpPr>
            <p:nvPr/>
          </p:nvSpPr>
          <p:spPr bwMode="auto">
            <a:xfrm flipH="1">
              <a:off x="7537" y="1777"/>
              <a:ext cx="900" cy="0"/>
            </a:xfrm>
            <a:prstGeom prst="line">
              <a:avLst/>
            </a:prstGeom>
            <a:noFill/>
            <a:ln w="9525" cap="rnd">
              <a:solidFill>
                <a:srgbClr val="000000"/>
              </a:solidFill>
              <a:prstDash val="sysDot"/>
              <a:round/>
              <a:headEnd/>
              <a:tailEnd type="triangle" w="med"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cs-CZ"/>
            </a:p>
          </p:txBody>
        </p:sp>
        <p:sp>
          <p:nvSpPr>
            <p:cNvPr id="53" name="AutoShape 7"/>
            <p:cNvSpPr>
              <a:spLocks noChangeArrowheads="1"/>
            </p:cNvSpPr>
            <p:nvPr/>
          </p:nvSpPr>
          <p:spPr bwMode="auto">
            <a:xfrm>
              <a:off x="9877" y="3037"/>
              <a:ext cx="1620" cy="1440"/>
            </a:xfrm>
            <a:prstGeom prst="flowChartPredefinedProcess">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cs-CZ"/>
            </a:p>
          </p:txBody>
        </p:sp>
        <p:sp>
          <p:nvSpPr>
            <p:cNvPr id="54" name="Text Box 6"/>
            <p:cNvSpPr txBox="1">
              <a:spLocks noChangeArrowheads="1"/>
            </p:cNvSpPr>
            <p:nvPr/>
          </p:nvSpPr>
          <p:spPr bwMode="auto">
            <a:xfrm>
              <a:off x="10057" y="3037"/>
              <a:ext cx="1440" cy="14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r>
                <a:rPr lang="cs-CZ" altLang="cs-CZ" sz="750">
                  <a:ea typeface="Times New Roman" panose="02020603050405020304" pitchFamily="18" charset="0"/>
                </a:rPr>
                <a:t>Zjišťování poptávky spotřebitelů, substituty, komplementy…</a:t>
              </a:r>
              <a:endParaRPr lang="cs-CZ" altLang="cs-CZ" sz="600"/>
            </a:p>
            <a:p>
              <a:pPr defTabSz="685800"/>
              <a:endParaRPr lang="cs-CZ" altLang="cs-CZ" sz="1350"/>
            </a:p>
          </p:txBody>
        </p:sp>
        <p:sp>
          <p:nvSpPr>
            <p:cNvPr id="55" name="Line 5"/>
            <p:cNvSpPr>
              <a:spLocks noChangeShapeType="1"/>
            </p:cNvSpPr>
            <p:nvPr/>
          </p:nvSpPr>
          <p:spPr bwMode="auto">
            <a:xfrm flipH="1">
              <a:off x="9517" y="3757"/>
              <a:ext cx="360" cy="0"/>
            </a:xfrm>
            <a:prstGeom prst="line">
              <a:avLst/>
            </a:prstGeom>
            <a:noFill/>
            <a:ln w="9525" cap="rnd">
              <a:solidFill>
                <a:srgbClr val="000000"/>
              </a:solidFill>
              <a:prstDash val="sysDot"/>
              <a:round/>
              <a:headEnd/>
              <a:tailEnd type="triangle" w="med"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cs-CZ"/>
            </a:p>
          </p:txBody>
        </p:sp>
        <p:sp>
          <p:nvSpPr>
            <p:cNvPr id="56" name="Rectangle 4"/>
            <p:cNvSpPr>
              <a:spLocks noChangeArrowheads="1"/>
            </p:cNvSpPr>
            <p:nvPr/>
          </p:nvSpPr>
          <p:spPr bwMode="auto">
            <a:xfrm>
              <a:off x="8617" y="9157"/>
              <a:ext cx="2340" cy="900"/>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cs-CZ"/>
            </a:p>
          </p:txBody>
        </p:sp>
        <p:sp>
          <p:nvSpPr>
            <p:cNvPr id="57" name="Text Box 3"/>
            <p:cNvSpPr txBox="1">
              <a:spLocks noChangeArrowheads="1"/>
            </p:cNvSpPr>
            <p:nvPr/>
          </p:nvSpPr>
          <p:spPr bwMode="auto">
            <a:xfrm>
              <a:off x="8977" y="9337"/>
              <a:ext cx="1800" cy="72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r>
                <a:rPr lang="cs-CZ" altLang="cs-CZ" sz="900">
                  <a:ea typeface="Times New Roman" panose="02020603050405020304" pitchFamily="18" charset="0"/>
                </a:rPr>
                <a:t>Monitorování, kontrola</a:t>
              </a:r>
              <a:endParaRPr lang="cs-CZ" altLang="cs-CZ" sz="600"/>
            </a:p>
            <a:p>
              <a:pPr defTabSz="685800"/>
              <a:endParaRPr lang="cs-CZ" altLang="cs-CZ" sz="1350"/>
            </a:p>
          </p:txBody>
        </p:sp>
        <p:sp>
          <p:nvSpPr>
            <p:cNvPr id="58" name="Line 2"/>
            <p:cNvSpPr>
              <a:spLocks noChangeShapeType="1"/>
            </p:cNvSpPr>
            <p:nvPr/>
          </p:nvSpPr>
          <p:spPr bwMode="auto">
            <a:xfrm>
              <a:off x="8077" y="9697"/>
              <a:ext cx="54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cs-CZ"/>
            </a:p>
          </p:txBody>
        </p:sp>
      </p:grpSp>
    </p:spTree>
    <p:extLst>
      <p:ext uri="{BB962C8B-B14F-4D97-AF65-F5344CB8AC3E}">
        <p14:creationId xmlns:p14="http://schemas.microsoft.com/office/powerpoint/2010/main" val="4026998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CE8CA9-D6D2-4C46-8070-9566F894E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C64087F-B7D1-4BD5-A71D-48AB86C40E24}"/>
              </a:ext>
            </a:extLst>
          </p:cNvPr>
          <p:cNvSpPr>
            <a:spLocks noGrp="1"/>
          </p:cNvSpPr>
          <p:nvPr>
            <p:ph type="title"/>
          </p:nvPr>
        </p:nvSpPr>
        <p:spPr>
          <a:xfrm>
            <a:off x="768096" y="585216"/>
            <a:ext cx="2834314" cy="1499616"/>
          </a:xfrm>
        </p:spPr>
        <p:txBody>
          <a:bodyPr>
            <a:normAutofit/>
          </a:bodyPr>
          <a:lstStyle/>
          <a:p>
            <a:r>
              <a:rPr lang="cs-CZ" sz="3800">
                <a:solidFill>
                  <a:schemeClr val="tx1"/>
                </a:solidFill>
              </a:rPr>
              <a:t>Veřejná kontrola </a:t>
            </a:r>
          </a:p>
        </p:txBody>
      </p:sp>
      <p:cxnSp>
        <p:nvCxnSpPr>
          <p:cNvPr id="13" name="Straight Connector 12">
            <a:extLst>
              <a:ext uri="{FF2B5EF4-FFF2-40B4-BE49-F238E27FC236}">
                <a16:creationId xmlns:a16="http://schemas.microsoft.com/office/drawing/2014/main" id="{72B31CF5-BEC2-457D-A52F-6A5CCB066F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14780234-50A5-4C08-AB67-3947D83DA69C}"/>
              </a:ext>
            </a:extLst>
          </p:cNvPr>
          <p:cNvSpPr>
            <a:spLocks noGrp="1"/>
          </p:cNvSpPr>
          <p:nvPr>
            <p:ph idx="1"/>
          </p:nvPr>
        </p:nvSpPr>
        <p:spPr>
          <a:xfrm>
            <a:off x="768096" y="2286000"/>
            <a:ext cx="2843784" cy="3931920"/>
          </a:xfrm>
        </p:spPr>
        <p:txBody>
          <a:bodyPr>
            <a:normAutofit/>
          </a:bodyPr>
          <a:lstStyle/>
          <a:p>
            <a:r>
              <a:rPr lang="cs-CZ" dirty="0">
                <a:solidFill>
                  <a:srgbClr val="FFFFFF"/>
                </a:solidFill>
              </a:rPr>
              <a:t>Ve veřejném zájmu, v zájmu občana </a:t>
            </a:r>
          </a:p>
          <a:p>
            <a:r>
              <a:rPr lang="cs-CZ" dirty="0">
                <a:solidFill>
                  <a:srgbClr val="FFFFFF"/>
                </a:solidFill>
              </a:rPr>
              <a:t>- nutná zpětná vazba </a:t>
            </a:r>
          </a:p>
          <a:p>
            <a:r>
              <a:rPr lang="cs-CZ" dirty="0">
                <a:solidFill>
                  <a:srgbClr val="FFFFFF"/>
                </a:solidFill>
              </a:rPr>
              <a:t>- cílem je informovat o hospodárném, efektivním a účelném vynakládání veřejných prostředků </a:t>
            </a:r>
          </a:p>
          <a:p>
            <a:pPr marL="0" indent="0">
              <a:buNone/>
            </a:pPr>
            <a:r>
              <a:rPr lang="cs-CZ" dirty="0">
                <a:solidFill>
                  <a:srgbClr val="FFFFFF"/>
                </a:solidFill>
              </a:rPr>
              <a:t>- Povinnost podávat veřejnosti a žádajícím subjektům informace</a:t>
            </a:r>
          </a:p>
        </p:txBody>
      </p:sp>
      <p:pic>
        <p:nvPicPr>
          <p:cNvPr id="6" name="Obrázek 5">
            <a:extLst>
              <a:ext uri="{FF2B5EF4-FFF2-40B4-BE49-F238E27FC236}">
                <a16:creationId xmlns:a16="http://schemas.microsoft.com/office/drawing/2014/main" id="{571C0E32-7E78-4634-957F-1DDF6A27A4D9}"/>
              </a:ext>
            </a:extLst>
          </p:cNvPr>
          <p:cNvPicPr>
            <a:picLocks noChangeAspect="1"/>
          </p:cNvPicPr>
          <p:nvPr/>
        </p:nvPicPr>
        <p:blipFill>
          <a:blip r:embed="rId2"/>
          <a:stretch>
            <a:fillRect/>
          </a:stretch>
        </p:blipFill>
        <p:spPr>
          <a:xfrm>
            <a:off x="4572000" y="2109888"/>
            <a:ext cx="4091940" cy="2638224"/>
          </a:xfrm>
          <a:prstGeom prst="rect">
            <a:avLst/>
          </a:prstGeom>
        </p:spPr>
      </p:pic>
      <p:sp>
        <p:nvSpPr>
          <p:cNvPr id="4" name="Zástupný symbol pro číslo snímku 3">
            <a:extLst>
              <a:ext uri="{FF2B5EF4-FFF2-40B4-BE49-F238E27FC236}">
                <a16:creationId xmlns:a16="http://schemas.microsoft.com/office/drawing/2014/main" id="{1753A6A1-82F4-4F8A-B38C-555F3300F237}"/>
              </a:ext>
            </a:extLst>
          </p:cNvPr>
          <p:cNvSpPr>
            <a:spLocks noGrp="1"/>
          </p:cNvSpPr>
          <p:nvPr>
            <p:ph type="sldNum" sz="quarter" idx="12"/>
          </p:nvPr>
        </p:nvSpPr>
        <p:spPr>
          <a:xfrm>
            <a:off x="8128000" y="6470704"/>
            <a:ext cx="730250" cy="274320"/>
          </a:xfrm>
        </p:spPr>
        <p:txBody>
          <a:bodyPr>
            <a:normAutofit/>
          </a:bodyPr>
          <a:lstStyle/>
          <a:p>
            <a:pPr>
              <a:spcAft>
                <a:spcPts val="600"/>
              </a:spcAft>
            </a:pPr>
            <a:fld id="{D25D2621-9FB1-40BC-8CC0-0311E61EFB02}" type="slidenum">
              <a:rPr lang="cs-CZ" altLang="en-US" smtClean="0"/>
              <a:pPr>
                <a:spcAft>
                  <a:spcPts val="600"/>
                </a:spcAft>
              </a:pPr>
              <a:t>4</a:t>
            </a:fld>
            <a:endParaRPr lang="cs-CZ" altLang="en-US"/>
          </a:p>
        </p:txBody>
      </p:sp>
    </p:spTree>
    <p:extLst>
      <p:ext uri="{BB962C8B-B14F-4D97-AF65-F5344CB8AC3E}">
        <p14:creationId xmlns:p14="http://schemas.microsoft.com/office/powerpoint/2010/main" val="41432028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dirty="0">
                <a:solidFill>
                  <a:srgbClr val="FF0000"/>
                </a:solidFill>
              </a:rPr>
            </a:br>
            <a:r>
              <a:rPr lang="cs-CZ" dirty="0">
                <a:solidFill>
                  <a:srgbClr val="FF0000"/>
                </a:solidFill>
              </a:rPr>
              <a:t>Kdy je zvolená produkce neefektivní? </a:t>
            </a:r>
          </a:p>
        </p:txBody>
      </p:sp>
      <p:sp>
        <p:nvSpPr>
          <p:cNvPr id="3" name="Zástupný symbol pro obsah 2"/>
          <p:cNvSpPr>
            <a:spLocks noGrp="1"/>
          </p:cNvSpPr>
          <p:nvPr>
            <p:ph idx="1"/>
          </p:nvPr>
        </p:nvSpPr>
        <p:spPr/>
        <p:txBody>
          <a:bodyPr>
            <a:normAutofit/>
          </a:bodyPr>
          <a:lstStyle/>
          <a:p>
            <a:r>
              <a:rPr lang="cs-CZ" dirty="0"/>
              <a:t>Forma produkce je nákladnější (z hlediska použitých vstupů) ve srovnání s jinými alternativami poskytování</a:t>
            </a:r>
          </a:p>
          <a:p>
            <a:r>
              <a:rPr lang="cs-CZ" dirty="0"/>
              <a:t>Veřejnou službu lze prostřednictvím jiné z možných forem produkce zajistit ve větším rozsahu a vyšší kvalitě, nebo poskytovaná úroveň služby je nedostatečná z hlediska plnění cíle (účelu)</a:t>
            </a:r>
          </a:p>
          <a:p>
            <a:r>
              <a:rPr lang="cs-CZ" dirty="0"/>
              <a:t>Náklady na jednotku výstupu jsou vyšší než by byly při využití jiné z forem produkce </a:t>
            </a:r>
          </a:p>
        </p:txBody>
      </p:sp>
    </p:spTree>
    <p:extLst>
      <p:ext uri="{BB962C8B-B14F-4D97-AF65-F5344CB8AC3E}">
        <p14:creationId xmlns:p14="http://schemas.microsoft.com/office/powerpoint/2010/main" val="22200596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Externí produkce – </a:t>
            </a:r>
            <a:r>
              <a:rPr lang="cs-CZ" dirty="0" err="1"/>
              <a:t>contracting</a:t>
            </a:r>
            <a:r>
              <a:rPr lang="cs-CZ" dirty="0"/>
              <a:t> </a:t>
            </a:r>
            <a:r>
              <a:rPr lang="cs-CZ" dirty="0" err="1"/>
              <a:t>out</a:t>
            </a:r>
            <a:br>
              <a:rPr lang="cs-CZ" dirty="0"/>
            </a:br>
            <a:r>
              <a:rPr lang="cs-CZ" dirty="0"/>
              <a:t>Co je to veřejná zakázka?</a:t>
            </a:r>
          </a:p>
        </p:txBody>
      </p:sp>
      <p:sp>
        <p:nvSpPr>
          <p:cNvPr id="3" name="Zástupný symbol pro obsah 2"/>
          <p:cNvSpPr>
            <a:spLocks noGrp="1"/>
          </p:cNvSpPr>
          <p:nvPr>
            <p:ph idx="1"/>
          </p:nvPr>
        </p:nvSpPr>
        <p:spPr/>
        <p:txBody>
          <a:bodyPr>
            <a:normAutofit/>
          </a:bodyPr>
          <a:lstStyle/>
          <a:p>
            <a:r>
              <a:rPr lang="cs-CZ" dirty="0">
                <a:solidFill>
                  <a:srgbClr val="FF0000"/>
                </a:solidFill>
              </a:rPr>
              <a:t>Ekonomický versus právní pohled</a:t>
            </a:r>
          </a:p>
          <a:p>
            <a:r>
              <a:rPr lang="cs-CZ" i="1" dirty="0"/>
              <a:t>„Případ, kdy určitý veřejný projekt nerealizuje přímo veřejný sektor, ale za úplatu subjekt z jiného než veřejného sektoru“ </a:t>
            </a:r>
            <a:r>
              <a:rPr lang="cs-CZ" dirty="0"/>
              <a:t>(Pavel, 2007,35)</a:t>
            </a:r>
          </a:p>
          <a:p>
            <a:r>
              <a:rPr lang="cs-CZ" dirty="0"/>
              <a:t>..smlouva , která je uzavřena dle zákona </a:t>
            </a:r>
            <a:r>
              <a:rPr lang="cs-CZ" dirty="0">
                <a:solidFill>
                  <a:srgbClr val="FF0000"/>
                </a:solidFill>
              </a:rPr>
              <a:t>č. 134/2016 Sb., o zadávání veřejných zakázek (ZZVZ)</a:t>
            </a:r>
          </a:p>
          <a:p>
            <a:r>
              <a:rPr lang="cs-CZ" dirty="0">
                <a:solidFill>
                  <a:srgbClr val="0070C0"/>
                </a:solidFill>
              </a:rPr>
              <a:t>VZ na dodávku, službu, stavební práce</a:t>
            </a:r>
          </a:p>
          <a:p>
            <a:r>
              <a:rPr lang="cs-CZ" dirty="0">
                <a:solidFill>
                  <a:srgbClr val="0070C0"/>
                </a:solidFill>
              </a:rPr>
              <a:t>Malého rozsahu, podlimitní, nadlimitní, koncese..</a:t>
            </a:r>
          </a:p>
        </p:txBody>
      </p:sp>
    </p:spTree>
    <p:extLst>
      <p:ext uri="{BB962C8B-B14F-4D97-AF65-F5344CB8AC3E}">
        <p14:creationId xmlns:p14="http://schemas.microsoft.com/office/powerpoint/2010/main" val="5108651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Výhody a nevýhody </a:t>
            </a:r>
            <a:r>
              <a:rPr lang="cs-CZ" dirty="0" err="1"/>
              <a:t>contranting</a:t>
            </a:r>
            <a:r>
              <a:rPr lang="cs-CZ" dirty="0"/>
              <a:t> </a:t>
            </a:r>
            <a:r>
              <a:rPr lang="cs-CZ" dirty="0" err="1"/>
              <a:t>out</a:t>
            </a:r>
            <a:r>
              <a:rPr lang="cs-CZ" dirty="0"/>
              <a:t> </a:t>
            </a:r>
          </a:p>
        </p:txBody>
      </p:sp>
      <p:sp>
        <p:nvSpPr>
          <p:cNvPr id="3" name="Zástupný symbol pro obsah 2"/>
          <p:cNvSpPr>
            <a:spLocks noGrp="1"/>
          </p:cNvSpPr>
          <p:nvPr>
            <p:ph idx="1"/>
          </p:nvPr>
        </p:nvSpPr>
        <p:spPr/>
        <p:txBody>
          <a:bodyPr/>
          <a:lstStyle/>
          <a:p>
            <a:pPr lvl="0"/>
            <a:r>
              <a:rPr lang="cs-CZ" dirty="0"/>
              <a:t>Dodatečné náklady v podobě transakčních nákladů ex ante a ex post; </a:t>
            </a:r>
            <a:endParaRPr lang="cs-CZ" b="1" dirty="0"/>
          </a:p>
          <a:p>
            <a:pPr lvl="0"/>
            <a:r>
              <a:rPr lang="cs-CZ" dirty="0"/>
              <a:t>prodražování veřejných služeb; </a:t>
            </a:r>
            <a:endParaRPr lang="cs-CZ" b="1" dirty="0"/>
          </a:p>
          <a:p>
            <a:pPr lvl="0"/>
            <a:r>
              <a:rPr lang="cs-CZ" dirty="0"/>
              <a:t>omezená kontrola garanta a obtížnost přímých zásahů garanta do poskytování nasmlouvané služby; </a:t>
            </a:r>
            <a:endParaRPr lang="cs-CZ" b="1" dirty="0"/>
          </a:p>
          <a:p>
            <a:pPr lvl="0"/>
            <a:r>
              <a:rPr lang="cs-CZ" dirty="0"/>
              <a:t>dlouhodobé závazky; </a:t>
            </a:r>
            <a:endParaRPr lang="cs-CZ" b="1" dirty="0"/>
          </a:p>
          <a:p>
            <a:pPr lvl="0"/>
            <a:r>
              <a:rPr lang="cs-CZ" dirty="0"/>
              <a:t>riziko vytváření monopolního postavení na trhu veřejných služeb; </a:t>
            </a:r>
            <a:endParaRPr lang="cs-CZ" b="1" dirty="0"/>
          </a:p>
          <a:p>
            <a:pPr lvl="0"/>
            <a:r>
              <a:rPr lang="cs-CZ" dirty="0"/>
              <a:t>potenciální ohrožení dostupnosti služby nízkopříjmovým skupinám obyvatel a </a:t>
            </a:r>
            <a:endParaRPr lang="cs-CZ" b="1" dirty="0"/>
          </a:p>
          <a:p>
            <a:pPr lvl="0"/>
            <a:r>
              <a:rPr lang="cs-CZ" dirty="0"/>
              <a:t>(ne)transparentní alokace veřejných zdrojů. </a:t>
            </a:r>
            <a:endParaRPr lang="cs-CZ" b="1" dirty="0"/>
          </a:p>
        </p:txBody>
      </p:sp>
    </p:spTree>
    <p:extLst>
      <p:ext uri="{BB962C8B-B14F-4D97-AF65-F5344CB8AC3E}">
        <p14:creationId xmlns:p14="http://schemas.microsoft.com/office/powerpoint/2010/main" val="16521033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Výhody kontraktování </a:t>
            </a:r>
          </a:p>
        </p:txBody>
      </p:sp>
      <p:sp>
        <p:nvSpPr>
          <p:cNvPr id="3" name="Zástupný symbol pro obsah 2"/>
          <p:cNvSpPr>
            <a:spLocks noGrp="1"/>
          </p:cNvSpPr>
          <p:nvPr>
            <p:ph idx="1"/>
          </p:nvPr>
        </p:nvSpPr>
        <p:spPr/>
        <p:txBody>
          <a:bodyPr/>
          <a:lstStyle/>
          <a:p>
            <a:r>
              <a:rPr lang="cs-CZ" dirty="0"/>
              <a:t>Konkurenční prostředí</a:t>
            </a:r>
          </a:p>
          <a:p>
            <a:r>
              <a:rPr lang="cs-CZ" dirty="0"/>
              <a:t>Alokace rizik </a:t>
            </a:r>
          </a:p>
          <a:p>
            <a:r>
              <a:rPr lang="cs-CZ" dirty="0"/>
              <a:t>Transparentnost </a:t>
            </a:r>
          </a:p>
          <a:p>
            <a:r>
              <a:rPr lang="cs-CZ" dirty="0"/>
              <a:t>Hospodárnost </a:t>
            </a:r>
          </a:p>
          <a:p>
            <a:r>
              <a:rPr lang="cs-CZ" dirty="0"/>
              <a:t>Kvalita veřejných služeb </a:t>
            </a:r>
          </a:p>
          <a:p>
            <a:r>
              <a:rPr lang="cs-CZ" dirty="0"/>
              <a:t>Zapojení soukromých investic </a:t>
            </a:r>
          </a:p>
        </p:txBody>
      </p:sp>
    </p:spTree>
    <p:extLst>
      <p:ext uri="{BB962C8B-B14F-4D97-AF65-F5344CB8AC3E}">
        <p14:creationId xmlns:p14="http://schemas.microsoft.com/office/powerpoint/2010/main" val="8387001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4C1FEA-F2D2-44A3-9353-9AA67BA82815}"/>
              </a:ext>
            </a:extLst>
          </p:cNvPr>
          <p:cNvSpPr>
            <a:spLocks noGrp="1"/>
          </p:cNvSpPr>
          <p:nvPr>
            <p:ph type="title"/>
          </p:nvPr>
        </p:nvSpPr>
        <p:spPr/>
        <p:txBody>
          <a:bodyPr/>
          <a:lstStyle/>
          <a:p>
            <a:pPr>
              <a:defRPr/>
            </a:pPr>
            <a:r>
              <a:rPr lang="cs-CZ" dirty="0"/>
              <a:t>Co na to říká praxe?</a:t>
            </a:r>
            <a:br>
              <a:rPr lang="cs-CZ" dirty="0"/>
            </a:br>
            <a:r>
              <a:rPr lang="cs-CZ" dirty="0"/>
              <a:t>Případová studie cyklostezek</a:t>
            </a:r>
          </a:p>
        </p:txBody>
      </p:sp>
      <p:pic>
        <p:nvPicPr>
          <p:cNvPr id="38915" name="Zástupný symbol pro obsah 4">
            <a:extLst>
              <a:ext uri="{FF2B5EF4-FFF2-40B4-BE49-F238E27FC236}">
                <a16:creationId xmlns:a16="http://schemas.microsoft.com/office/drawing/2014/main" id="{A4840485-DB29-416F-9FF8-1539139D79E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1905000"/>
            <a:ext cx="5364163" cy="4022725"/>
          </a:xfrm>
        </p:spPr>
      </p:pic>
      <p:sp>
        <p:nvSpPr>
          <p:cNvPr id="4" name="Zástupný symbol pro číslo snímku 3">
            <a:extLst>
              <a:ext uri="{FF2B5EF4-FFF2-40B4-BE49-F238E27FC236}">
                <a16:creationId xmlns:a16="http://schemas.microsoft.com/office/drawing/2014/main" id="{CFDD39E2-EAD1-4797-B8F6-05335993D316}"/>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7FC35EC-B05D-4965-83F6-76F1BF209C8F}" type="slidenum">
              <a:rPr lang="cs-CZ" altLang="en-US">
                <a:solidFill>
                  <a:srgbClr val="474233"/>
                </a:solidFill>
                <a:latin typeface="Tw Cen MT Condensed" panose="020B0606020104020203" pitchFamily="34" charset="-18"/>
              </a:rPr>
              <a:pPr/>
              <a:t>44</a:t>
            </a:fld>
            <a:endParaRPr lang="cs-CZ" altLang="en-US">
              <a:solidFill>
                <a:srgbClr val="474233"/>
              </a:solidFill>
              <a:latin typeface="Tw Cen MT Condensed" panose="020B0606020104020203" pitchFamily="34" charset="-18"/>
            </a:endParaRPr>
          </a:p>
        </p:txBody>
      </p:sp>
      <p:sp>
        <p:nvSpPr>
          <p:cNvPr id="38917" name="TextovéPole 5">
            <a:extLst>
              <a:ext uri="{FF2B5EF4-FFF2-40B4-BE49-F238E27FC236}">
                <a16:creationId xmlns:a16="http://schemas.microsoft.com/office/drawing/2014/main" id="{53587511-11D9-4705-B031-EAB4F32186BA}"/>
              </a:ext>
            </a:extLst>
          </p:cNvPr>
          <p:cNvSpPr txBox="1">
            <a:spLocks noChangeArrowheads="1"/>
          </p:cNvSpPr>
          <p:nvPr/>
        </p:nvSpPr>
        <p:spPr bwMode="auto">
          <a:xfrm>
            <a:off x="6324600" y="1828800"/>
            <a:ext cx="253365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cs-CZ" b="1"/>
              <a:t>Předražené cyklostezky nikdo nešetří</a:t>
            </a:r>
          </a:p>
          <a:p>
            <a:r>
              <a:rPr lang="cs-CZ" altLang="cs-CZ" b="1"/>
              <a:t>(Transparency Internationl, 2015)</a:t>
            </a:r>
          </a:p>
          <a:p>
            <a:r>
              <a:rPr lang="cs-CZ" altLang="cs-CZ">
                <a:hlinkClick r:id="rId3"/>
              </a:rPr>
              <a:t>Oponuj zakázky. (transparency.cz)</a:t>
            </a:r>
            <a:endParaRPr lang="cs-CZ" altLang="cs-CZ"/>
          </a:p>
          <a:p>
            <a:endParaRPr lang="cs-CZ" altLang="cs-CZ" b="1"/>
          </a:p>
          <a:p>
            <a:endParaRPr lang="cs-CZ" altLang="cs-CZ" b="1"/>
          </a:p>
          <a:p>
            <a:r>
              <a:rPr lang="cs-CZ" altLang="cs-CZ" b="1"/>
              <a:t>Cyklostezky v Česku jsou předražené (argumentace porovnání cen na 1 km)</a:t>
            </a:r>
          </a:p>
          <a:p>
            <a:endParaRPr lang="cs-CZ" altLang="cs-CZ"/>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A02AEE-E63A-489E-BF88-C8ED5DABF0EC}"/>
              </a:ext>
            </a:extLst>
          </p:cNvPr>
          <p:cNvSpPr>
            <a:spLocks noGrp="1"/>
          </p:cNvSpPr>
          <p:nvPr>
            <p:ph type="title"/>
          </p:nvPr>
        </p:nvSpPr>
        <p:spPr/>
        <p:txBody>
          <a:bodyPr/>
          <a:lstStyle/>
          <a:p>
            <a:pPr>
              <a:defRPr/>
            </a:pPr>
            <a:r>
              <a:rPr lang="cs-CZ" sz="2100" dirty="0">
                <a:solidFill>
                  <a:srgbClr val="FF0000"/>
                </a:solidFill>
              </a:rPr>
              <a:t>Na </a:t>
            </a:r>
            <a:r>
              <a:rPr lang="cs-CZ" sz="2100" dirty="0" err="1">
                <a:solidFill>
                  <a:srgbClr val="FF0000"/>
                </a:solidFill>
              </a:rPr>
              <a:t>předraženost</a:t>
            </a:r>
            <a:r>
              <a:rPr lang="cs-CZ" sz="2100" dirty="0">
                <a:solidFill>
                  <a:srgbClr val="FF0000"/>
                </a:solidFill>
              </a:rPr>
              <a:t>, jako zjednodušující pojem, který má vystihovat fakt, že nebylo s veřejnými prostředky nakládáno vždy účelně, efektivně a hospodárně, je však možno hledět z několika úhlů:</a:t>
            </a:r>
          </a:p>
        </p:txBody>
      </p:sp>
      <p:sp>
        <p:nvSpPr>
          <p:cNvPr id="3" name="Zástupný symbol pro obsah 2">
            <a:extLst>
              <a:ext uri="{FF2B5EF4-FFF2-40B4-BE49-F238E27FC236}">
                <a16:creationId xmlns:a16="http://schemas.microsoft.com/office/drawing/2014/main" id="{E1932571-C2EB-4147-ADF3-713893C992E4}"/>
              </a:ext>
            </a:extLst>
          </p:cNvPr>
          <p:cNvSpPr>
            <a:spLocks noGrp="1"/>
          </p:cNvSpPr>
          <p:nvPr>
            <p:ph idx="1"/>
          </p:nvPr>
        </p:nvSpPr>
        <p:spPr/>
        <p:txBody>
          <a:bodyPr>
            <a:normAutofit fontScale="77500" lnSpcReduction="20000"/>
          </a:bodyPr>
          <a:lstStyle/>
          <a:p>
            <a:pPr>
              <a:defRPr/>
            </a:pPr>
            <a:r>
              <a:rPr lang="cs-CZ" dirty="0" err="1"/>
              <a:t>Předraženost</a:t>
            </a:r>
            <a:r>
              <a:rPr lang="cs-CZ" dirty="0"/>
              <a:t> ve smyslu neúčelnosti celé stavby (Projektový záměr je problematický, ale technické řešení je tím do značné míry předurčeno.)</a:t>
            </a:r>
          </a:p>
          <a:p>
            <a:pPr>
              <a:defRPr/>
            </a:pPr>
            <a:r>
              <a:rPr lang="cs-CZ" dirty="0" err="1"/>
              <a:t>Předraženost</a:t>
            </a:r>
            <a:r>
              <a:rPr lang="cs-CZ" dirty="0"/>
              <a:t> ve smyslu špatně zvoleného technického řešení (Projektový záměr nevzbuzuje pochybnosti, technické řešení je problematické.)</a:t>
            </a:r>
          </a:p>
          <a:p>
            <a:pPr>
              <a:defRPr/>
            </a:pPr>
            <a:r>
              <a:rPr lang="cs-CZ" dirty="0" err="1">
                <a:solidFill>
                  <a:srgbClr val="00B0F0"/>
                </a:solidFill>
              </a:rPr>
              <a:t>Předraženost</a:t>
            </a:r>
            <a:r>
              <a:rPr lang="cs-CZ" dirty="0">
                <a:solidFill>
                  <a:srgbClr val="00B0F0"/>
                </a:solidFill>
              </a:rPr>
              <a:t> ve smyslu odchylky od obvyklých tržních cen </a:t>
            </a:r>
            <a:r>
              <a:rPr lang="cs-CZ" dirty="0"/>
              <a:t>Projektový záměr stejně jako technické řešení nevzbuzuje pochybnosti, výsledná cena plnění je však přesto problematická.) – Analýza se zaměřuje na toto „definování </a:t>
            </a:r>
            <a:r>
              <a:rPr lang="cs-CZ" dirty="0" err="1"/>
              <a:t>předraženosti</a:t>
            </a:r>
            <a:r>
              <a:rPr lang="cs-CZ" dirty="0"/>
              <a:t>“, nehodnotí se, zda měla být stavba realizována..</a:t>
            </a:r>
            <a:endParaRPr lang="cs-CZ" dirty="0">
              <a:solidFill>
                <a:srgbClr val="00B0F0"/>
              </a:solidFill>
            </a:endParaRPr>
          </a:p>
          <a:p>
            <a:pPr marL="0" indent="0">
              <a:buFont typeface="Tw Cen MT" panose="020B0602020104020603" pitchFamily="34" charset="-18"/>
              <a:buNone/>
              <a:defRPr/>
            </a:pPr>
            <a:r>
              <a:rPr lang="cs-CZ" dirty="0">
                <a:solidFill>
                  <a:srgbClr val="00B0F0"/>
                </a:solidFill>
              </a:rPr>
              <a:t>Pro srovnání bylo využito údajů: </a:t>
            </a:r>
          </a:p>
          <a:p>
            <a:pPr marL="0" indent="0">
              <a:buFont typeface="Tw Cen MT" panose="020B0602020104020603" pitchFamily="34" charset="-18"/>
              <a:buNone/>
              <a:defRPr/>
            </a:pPr>
            <a:r>
              <a:rPr lang="cs-CZ" dirty="0">
                <a:solidFill>
                  <a:srgbClr val="00B0F0"/>
                </a:solidFill>
              </a:rPr>
              <a:t>Předpokládaná hodnota veřejné zakázky </a:t>
            </a:r>
          </a:p>
          <a:p>
            <a:pPr marL="0" indent="0">
              <a:buFont typeface="Tw Cen MT" panose="020B0602020104020603" pitchFamily="34" charset="-18"/>
              <a:buNone/>
              <a:defRPr/>
            </a:pPr>
            <a:r>
              <a:rPr lang="cs-CZ" dirty="0">
                <a:solidFill>
                  <a:srgbClr val="00B0F0"/>
                </a:solidFill>
              </a:rPr>
              <a:t>Výsledná cena veřejné zakázky zaplacená zadavatelem</a:t>
            </a:r>
          </a:p>
          <a:p>
            <a:pPr marL="0" indent="0">
              <a:buFont typeface="Tw Cen MT" panose="020B0602020104020603" pitchFamily="34" charset="-18"/>
              <a:buNone/>
              <a:defRPr/>
            </a:pPr>
            <a:r>
              <a:rPr lang="cs-CZ" dirty="0">
                <a:solidFill>
                  <a:srgbClr val="00B0F0"/>
                </a:solidFill>
              </a:rPr>
              <a:t>Vícepráce </a:t>
            </a:r>
          </a:p>
          <a:p>
            <a:pPr marL="0" indent="0">
              <a:buFont typeface="Tw Cen MT" panose="020B0602020104020603" pitchFamily="34" charset="-18"/>
              <a:buNone/>
              <a:defRPr/>
            </a:pPr>
            <a:r>
              <a:rPr lang="cs-CZ" dirty="0"/>
              <a:t>Konečným cílem bylo potvrdit či vyvrátit hypotézu, že stavby cyklostezek na území ČR jsou předražené, a nalézt, co je/by mohlo být eventuální příčinou </a:t>
            </a:r>
            <a:r>
              <a:rPr lang="cs-CZ" dirty="0" err="1"/>
              <a:t>předraženosti</a:t>
            </a:r>
            <a:r>
              <a:rPr lang="cs-CZ" dirty="0"/>
              <a:t> (podle bodu 3), nebo co naopak přispívá k vynakládání odpovídajících finančních prostředků. </a:t>
            </a:r>
            <a:endParaRPr lang="cs-CZ" dirty="0">
              <a:solidFill>
                <a:srgbClr val="00B0F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2A9713-46CC-41DB-8D24-280D86C8E066}"/>
              </a:ext>
            </a:extLst>
          </p:cNvPr>
          <p:cNvSpPr>
            <a:spLocks noGrp="1"/>
          </p:cNvSpPr>
          <p:nvPr>
            <p:ph type="title"/>
          </p:nvPr>
        </p:nvSpPr>
        <p:spPr/>
        <p:txBody>
          <a:bodyPr/>
          <a:lstStyle/>
          <a:p>
            <a:pPr>
              <a:defRPr/>
            </a:pPr>
            <a:r>
              <a:rPr lang="cs-CZ" dirty="0"/>
              <a:t>Prověřovaný vzorek </a:t>
            </a:r>
          </a:p>
        </p:txBody>
      </p:sp>
      <p:sp>
        <p:nvSpPr>
          <p:cNvPr id="41987" name="Zástupný symbol pro obsah 2">
            <a:extLst>
              <a:ext uri="{FF2B5EF4-FFF2-40B4-BE49-F238E27FC236}">
                <a16:creationId xmlns:a16="http://schemas.microsoft.com/office/drawing/2014/main" id="{0A615DDA-78BE-4916-AA75-2B6235E3AF6F}"/>
              </a:ext>
            </a:extLst>
          </p:cNvPr>
          <p:cNvSpPr>
            <a:spLocks noGrp="1"/>
          </p:cNvSpPr>
          <p:nvPr>
            <p:ph idx="1"/>
          </p:nvPr>
        </p:nvSpPr>
        <p:spPr/>
        <p:txBody>
          <a:bodyPr/>
          <a:lstStyle/>
          <a:p>
            <a:r>
              <a:rPr lang="cs-CZ" altLang="cs-CZ"/>
              <a:t>Celkem TI získala podklady ke 14 stavbám cyklostezek v celém cenovém spektru od jednotek miliónů až po stovky miliónů, které byly financovány z regionálních operačních programů (dále jen „ROP“) či z Operačního programu Praha Konkurenceschopnost. </a:t>
            </a:r>
          </a:p>
          <a:p>
            <a:r>
              <a:rPr lang="cs-CZ" altLang="cs-CZ"/>
              <a:t>Z internetového portálu www.fondyeu.eu vyplývá, že v období let 2008 – 2014 bylo dokončeno či doposud probíhá 118 projektů výstavby cyklostezek, u kterých alokovaná částka přesáhla 1 000 000,- Kč. Celková alokovaná částka na výstavbu cyklostezek za období 2008 – 2014 z operačních programů spolufinancovaných ze strukturálních fondů EU dosáhla 1 814 185 960 korun.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3851AB-1AB7-4E0A-94B7-4265994B185B}"/>
              </a:ext>
            </a:extLst>
          </p:cNvPr>
          <p:cNvSpPr>
            <a:spLocks noGrp="1"/>
          </p:cNvSpPr>
          <p:nvPr>
            <p:ph type="title"/>
          </p:nvPr>
        </p:nvSpPr>
        <p:spPr/>
        <p:txBody>
          <a:bodyPr/>
          <a:lstStyle/>
          <a:p>
            <a:pPr>
              <a:defRPr/>
            </a:pPr>
            <a:r>
              <a:rPr lang="cs-CZ" dirty="0"/>
              <a:t>Seznam cyklostezek</a:t>
            </a:r>
          </a:p>
        </p:txBody>
      </p:sp>
      <p:sp>
        <p:nvSpPr>
          <p:cNvPr id="44035" name="Zástupný symbol pro obsah 2">
            <a:extLst>
              <a:ext uri="{FF2B5EF4-FFF2-40B4-BE49-F238E27FC236}">
                <a16:creationId xmlns:a16="http://schemas.microsoft.com/office/drawing/2014/main" id="{BAC4AE45-4C0D-4E49-A7BC-4DA309F85C7B}"/>
              </a:ext>
            </a:extLst>
          </p:cNvPr>
          <p:cNvSpPr>
            <a:spLocks noGrp="1"/>
          </p:cNvSpPr>
          <p:nvPr>
            <p:ph idx="1"/>
          </p:nvPr>
        </p:nvSpPr>
        <p:spPr/>
        <p:txBody>
          <a:bodyPr/>
          <a:lstStyle/>
          <a:p>
            <a:endParaRPr lang="cs-CZ" altLang="cs-CZ"/>
          </a:p>
        </p:txBody>
      </p:sp>
      <p:sp>
        <p:nvSpPr>
          <p:cNvPr id="4" name="Zástupný symbol pro číslo snímku 3">
            <a:extLst>
              <a:ext uri="{FF2B5EF4-FFF2-40B4-BE49-F238E27FC236}">
                <a16:creationId xmlns:a16="http://schemas.microsoft.com/office/drawing/2014/main" id="{1F753E3A-78A2-446B-BDCD-ED87D83A3914}"/>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6DBB337-A593-40FB-BCE0-6262B582AF2E}" type="slidenum">
              <a:rPr lang="cs-CZ" altLang="en-US">
                <a:solidFill>
                  <a:srgbClr val="474233"/>
                </a:solidFill>
                <a:latin typeface="Tw Cen MT Condensed" panose="020B0606020104020203" pitchFamily="34" charset="-18"/>
              </a:rPr>
              <a:pPr/>
              <a:t>47</a:t>
            </a:fld>
            <a:endParaRPr lang="cs-CZ" altLang="en-US">
              <a:solidFill>
                <a:srgbClr val="474233"/>
              </a:solidFill>
              <a:latin typeface="Tw Cen MT Condensed" panose="020B0606020104020203" pitchFamily="34" charset="-18"/>
            </a:endParaRPr>
          </a:p>
        </p:txBody>
      </p:sp>
      <p:pic>
        <p:nvPicPr>
          <p:cNvPr id="44037" name="Obrázek 4">
            <a:extLst>
              <a:ext uri="{FF2B5EF4-FFF2-40B4-BE49-F238E27FC236}">
                <a16:creationId xmlns:a16="http://schemas.microsoft.com/office/drawing/2014/main" id="{48258C61-CD52-4F40-BCDD-03D13D70EF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3775" y="2355850"/>
            <a:ext cx="7099300" cy="388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5309A0-BF9B-41BA-9E2A-187A6F69B67F}"/>
              </a:ext>
            </a:extLst>
          </p:cNvPr>
          <p:cNvSpPr>
            <a:spLocks noGrp="1"/>
          </p:cNvSpPr>
          <p:nvPr>
            <p:ph type="title"/>
          </p:nvPr>
        </p:nvSpPr>
        <p:spPr/>
        <p:txBody>
          <a:bodyPr/>
          <a:lstStyle/>
          <a:p>
            <a:pPr>
              <a:defRPr/>
            </a:pPr>
            <a:r>
              <a:rPr lang="cs-CZ" dirty="0"/>
              <a:t>Cena stavby/počet kilometrů jako kritérium? </a:t>
            </a:r>
          </a:p>
        </p:txBody>
      </p:sp>
      <p:sp>
        <p:nvSpPr>
          <p:cNvPr id="3" name="Zástupný symbol pro obsah 2">
            <a:extLst>
              <a:ext uri="{FF2B5EF4-FFF2-40B4-BE49-F238E27FC236}">
                <a16:creationId xmlns:a16="http://schemas.microsoft.com/office/drawing/2014/main" id="{6C7DF7B0-0A9D-4EC1-A932-825FD0F979D4}"/>
              </a:ext>
            </a:extLst>
          </p:cNvPr>
          <p:cNvSpPr>
            <a:spLocks noGrp="1"/>
          </p:cNvSpPr>
          <p:nvPr>
            <p:ph idx="1"/>
          </p:nvPr>
        </p:nvSpPr>
        <p:spPr/>
        <p:txBody>
          <a:bodyPr>
            <a:normAutofit fontScale="92500"/>
          </a:bodyPr>
          <a:lstStyle/>
          <a:p>
            <a:pPr>
              <a:defRPr/>
            </a:pPr>
            <a:r>
              <a:rPr lang="cs-CZ" dirty="0"/>
              <a:t>„Údaj cena stavby/počet kilometrů nevypovídá téměř nic o skutečné </a:t>
            </a:r>
            <a:r>
              <a:rPr lang="cs-CZ" dirty="0" err="1"/>
              <a:t>předraženosti</a:t>
            </a:r>
            <a:r>
              <a:rPr lang="cs-CZ" dirty="0"/>
              <a:t>.“ </a:t>
            </a:r>
          </a:p>
          <a:p>
            <a:pPr>
              <a:defRPr/>
            </a:pPr>
            <a:r>
              <a:rPr lang="cs-CZ" dirty="0"/>
              <a:t>Bez ohledu na předchozí vymezení se vůči zjednodušenému hodnocení provedla i TI ono „slepé“ cenové srovnání za všechny vybrané stavby bez ohledu na jejich různý typ a extrémy vyloučené ze strany NKÚ. </a:t>
            </a:r>
          </a:p>
          <a:p>
            <a:pPr>
              <a:defRPr/>
            </a:pPr>
            <a:r>
              <a:rPr lang="cs-CZ" dirty="0"/>
              <a:t>Při celkové hodnocené délce 123,753 km a konečné zaplacené ceně bez DPH 406 129 877,93 koruny vychází česká cyklostezka přibližně na 3,3 mil. korun bez DPH za 1 kilometr. Cena s DPH za jeden kilometr se pak blíží v týdeníku Ekonom zmiňovaným 4 mil. korun. Časopis Reflex již však dříve hovořil až o 6,8 mil. korun za kilometr včetně DPH. </a:t>
            </a:r>
          </a:p>
          <a:p>
            <a:pPr>
              <a:defRPr/>
            </a:pPr>
            <a:r>
              <a:rPr lang="cs-CZ" dirty="0"/>
              <a:t> </a:t>
            </a:r>
            <a:r>
              <a:rPr lang="cs-CZ" dirty="0">
                <a:solidFill>
                  <a:srgbClr val="FF0000"/>
                </a:solidFill>
              </a:rPr>
              <a:t>Při vyloučení extrémů, což v případě analýzy TI znamená v podstatě jen cyklostezku Rokytka v Praze s náročnou mostní konstrukcí, se průměrná cena za 1 kilometr dostává na 2,34 mil. korun bez DPH.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14358C-58AC-43C7-B8E7-85FB5130FA0B}"/>
              </a:ext>
            </a:extLst>
          </p:cNvPr>
          <p:cNvSpPr>
            <a:spLocks noGrp="1"/>
          </p:cNvSpPr>
          <p:nvPr>
            <p:ph type="title"/>
          </p:nvPr>
        </p:nvSpPr>
        <p:spPr/>
        <p:txBody>
          <a:bodyPr/>
          <a:lstStyle/>
          <a:p>
            <a:pPr>
              <a:defRPr/>
            </a:pPr>
            <a:endParaRPr lang="cs-CZ"/>
          </a:p>
        </p:txBody>
      </p:sp>
      <p:sp>
        <p:nvSpPr>
          <p:cNvPr id="46083" name="Zástupný symbol pro obsah 2">
            <a:extLst>
              <a:ext uri="{FF2B5EF4-FFF2-40B4-BE49-F238E27FC236}">
                <a16:creationId xmlns:a16="http://schemas.microsoft.com/office/drawing/2014/main" id="{965D7D97-A2E2-4E7B-810E-95342D0BB313}"/>
              </a:ext>
            </a:extLst>
          </p:cNvPr>
          <p:cNvSpPr>
            <a:spLocks noGrp="1"/>
          </p:cNvSpPr>
          <p:nvPr>
            <p:ph idx="1"/>
          </p:nvPr>
        </p:nvSpPr>
        <p:spPr/>
        <p:txBody>
          <a:bodyPr/>
          <a:lstStyle/>
          <a:p>
            <a:endParaRPr lang="cs-CZ" altLang="cs-CZ"/>
          </a:p>
        </p:txBody>
      </p:sp>
      <p:sp>
        <p:nvSpPr>
          <p:cNvPr id="4" name="Zástupný symbol pro číslo snímku 3">
            <a:extLst>
              <a:ext uri="{FF2B5EF4-FFF2-40B4-BE49-F238E27FC236}">
                <a16:creationId xmlns:a16="http://schemas.microsoft.com/office/drawing/2014/main" id="{7B988B53-76A8-493C-971F-9099671E48E6}"/>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349A227-55B7-4D5E-9A99-6DAC659EE6BB}" type="slidenum">
              <a:rPr lang="cs-CZ" altLang="en-US">
                <a:solidFill>
                  <a:srgbClr val="474233"/>
                </a:solidFill>
                <a:latin typeface="Tw Cen MT Condensed" panose="020B0606020104020203" pitchFamily="34" charset="-18"/>
              </a:rPr>
              <a:pPr/>
              <a:t>49</a:t>
            </a:fld>
            <a:endParaRPr lang="cs-CZ" altLang="en-US">
              <a:solidFill>
                <a:srgbClr val="474233"/>
              </a:solidFill>
              <a:latin typeface="Tw Cen MT Condensed" panose="020B0606020104020203" pitchFamily="34" charset="-18"/>
            </a:endParaRPr>
          </a:p>
        </p:txBody>
      </p:sp>
      <p:pic>
        <p:nvPicPr>
          <p:cNvPr id="46085" name="Obrázek 4">
            <a:extLst>
              <a:ext uri="{FF2B5EF4-FFF2-40B4-BE49-F238E27FC236}">
                <a16:creationId xmlns:a16="http://schemas.microsoft.com/office/drawing/2014/main" id="{5B9546C8-4017-4306-BA4E-35009952DC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5813" y="585788"/>
            <a:ext cx="7621587" cy="572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E63EC2D3-9C78-47B1-8E93-1F9F951D56CF}"/>
              </a:ext>
            </a:extLst>
          </p:cNvPr>
          <p:cNvSpPr>
            <a:spLocks noGrp="1"/>
          </p:cNvSpPr>
          <p:nvPr>
            <p:ph type="title"/>
          </p:nvPr>
        </p:nvSpPr>
        <p:spPr/>
        <p:txBody>
          <a:bodyPr/>
          <a:lstStyle/>
          <a:p>
            <a:pPr defTabSz="914377" eaLnBrk="1" fontAlgn="auto" hangingPunct="1">
              <a:spcAft>
                <a:spcPts val="0"/>
              </a:spcAft>
              <a:defRPr/>
            </a:pPr>
            <a:r>
              <a:rPr lang="cs-CZ" dirty="0">
                <a:solidFill>
                  <a:schemeClr val="tx1">
                    <a:lumMod val="90000"/>
                    <a:lumOff val="10000"/>
                  </a:schemeClr>
                </a:solidFill>
              </a:rPr>
              <a:t>Druhy kontrol </a:t>
            </a:r>
          </a:p>
        </p:txBody>
      </p:sp>
      <p:sp>
        <p:nvSpPr>
          <p:cNvPr id="2" name="Zástupný symbol pro číslo snímku 1">
            <a:extLst>
              <a:ext uri="{FF2B5EF4-FFF2-40B4-BE49-F238E27FC236}">
                <a16:creationId xmlns:a16="http://schemas.microsoft.com/office/drawing/2014/main" id="{611C7E9B-1237-4006-8EC0-DE59AFC549C7}"/>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7777222-FE43-40B4-B86A-E4367789627C}" type="slidenum">
              <a:rPr lang="cs-CZ" altLang="en-US">
                <a:solidFill>
                  <a:srgbClr val="474233"/>
                </a:solidFill>
                <a:latin typeface="Tw Cen MT Condensed" panose="020B0606020104020203" pitchFamily="34" charset="-18"/>
              </a:rPr>
              <a:pPr/>
              <a:t>5</a:t>
            </a:fld>
            <a:endParaRPr lang="cs-CZ" altLang="en-US">
              <a:solidFill>
                <a:srgbClr val="474233"/>
              </a:solidFill>
              <a:latin typeface="Tw Cen MT Condensed" panose="020B0606020104020203" pitchFamily="34" charset="-18"/>
            </a:endParaRPr>
          </a:p>
        </p:txBody>
      </p:sp>
      <p:cxnSp>
        <p:nvCxnSpPr>
          <p:cNvPr id="6" name="Přímá spojnice se šipkou 5">
            <a:extLst>
              <a:ext uri="{FF2B5EF4-FFF2-40B4-BE49-F238E27FC236}">
                <a16:creationId xmlns:a16="http://schemas.microsoft.com/office/drawing/2014/main" id="{BF648962-D9F7-45AA-9353-089CB613327A}"/>
              </a:ext>
            </a:extLst>
          </p:cNvPr>
          <p:cNvCxnSpPr/>
          <p:nvPr/>
        </p:nvCxnSpPr>
        <p:spPr>
          <a:xfrm flipV="1">
            <a:off x="1312863" y="2590800"/>
            <a:ext cx="1574800" cy="92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Přímá spojnice se šipkou 8">
            <a:extLst>
              <a:ext uri="{FF2B5EF4-FFF2-40B4-BE49-F238E27FC236}">
                <a16:creationId xmlns:a16="http://schemas.microsoft.com/office/drawing/2014/main" id="{6B0AC1DD-2883-4767-B0AE-BEAF90D6B81A}"/>
              </a:ext>
            </a:extLst>
          </p:cNvPr>
          <p:cNvCxnSpPr/>
          <p:nvPr/>
        </p:nvCxnSpPr>
        <p:spPr>
          <a:xfrm>
            <a:off x="1312863" y="2682875"/>
            <a:ext cx="1600200"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390" name="TextovéPole 9">
            <a:extLst>
              <a:ext uri="{FF2B5EF4-FFF2-40B4-BE49-F238E27FC236}">
                <a16:creationId xmlns:a16="http://schemas.microsoft.com/office/drawing/2014/main" id="{1F10E36A-EEA8-430F-B78D-28523944CED4}"/>
              </a:ext>
            </a:extLst>
          </p:cNvPr>
          <p:cNvSpPr txBox="1">
            <a:spLocks noChangeArrowheads="1"/>
          </p:cNvSpPr>
          <p:nvPr/>
        </p:nvSpPr>
        <p:spPr bwMode="auto">
          <a:xfrm>
            <a:off x="2801938" y="2406650"/>
            <a:ext cx="2286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cs-CZ"/>
              <a:t>Ex ante</a:t>
            </a:r>
          </a:p>
        </p:txBody>
      </p:sp>
      <p:sp>
        <p:nvSpPr>
          <p:cNvPr id="16391" name="Zástupný symbol pro obsah 10">
            <a:extLst>
              <a:ext uri="{FF2B5EF4-FFF2-40B4-BE49-F238E27FC236}">
                <a16:creationId xmlns:a16="http://schemas.microsoft.com/office/drawing/2014/main" id="{ABA9764B-B187-4A37-9C0C-A64368289EF8}"/>
              </a:ext>
            </a:extLst>
          </p:cNvPr>
          <p:cNvSpPr>
            <a:spLocks noGrp="1"/>
          </p:cNvSpPr>
          <p:nvPr>
            <p:ph idx="1"/>
          </p:nvPr>
        </p:nvSpPr>
        <p:spPr>
          <a:xfrm>
            <a:off x="2854325" y="3276600"/>
            <a:ext cx="3117850" cy="369888"/>
          </a:xfrm>
        </p:spPr>
        <p:txBody>
          <a:bodyPr>
            <a:spAutoFit/>
          </a:bodyPr>
          <a:lstStyle/>
          <a:p>
            <a:pPr eaLnBrk="1" hangingPunct="1"/>
            <a:r>
              <a:rPr lang="cs-CZ" altLang="cs-CZ"/>
              <a:t>Ex post</a:t>
            </a:r>
          </a:p>
        </p:txBody>
      </p:sp>
      <p:cxnSp>
        <p:nvCxnSpPr>
          <p:cNvPr id="13" name="Přímá spojnice se šipkou 12">
            <a:extLst>
              <a:ext uri="{FF2B5EF4-FFF2-40B4-BE49-F238E27FC236}">
                <a16:creationId xmlns:a16="http://schemas.microsoft.com/office/drawing/2014/main" id="{058E0F82-DB20-405B-8A58-85859147D5A6}"/>
              </a:ext>
            </a:extLst>
          </p:cNvPr>
          <p:cNvCxnSpPr/>
          <p:nvPr/>
        </p:nvCxnSpPr>
        <p:spPr>
          <a:xfrm>
            <a:off x="1397000" y="4267200"/>
            <a:ext cx="14319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a:extLst>
              <a:ext uri="{FF2B5EF4-FFF2-40B4-BE49-F238E27FC236}">
                <a16:creationId xmlns:a16="http://schemas.microsoft.com/office/drawing/2014/main" id="{AFBB9F1A-8647-40F2-AE2C-DAC6BD955770}"/>
              </a:ext>
            </a:extLst>
          </p:cNvPr>
          <p:cNvCxnSpPr/>
          <p:nvPr/>
        </p:nvCxnSpPr>
        <p:spPr>
          <a:xfrm>
            <a:off x="1371600" y="4267200"/>
            <a:ext cx="1482725" cy="1066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394" name="TextovéPole 15">
            <a:extLst>
              <a:ext uri="{FF2B5EF4-FFF2-40B4-BE49-F238E27FC236}">
                <a16:creationId xmlns:a16="http://schemas.microsoft.com/office/drawing/2014/main" id="{E52651D6-327C-4F31-B957-BCAA1BF529E5}"/>
              </a:ext>
            </a:extLst>
          </p:cNvPr>
          <p:cNvSpPr txBox="1">
            <a:spLocks noChangeArrowheads="1"/>
          </p:cNvSpPr>
          <p:nvPr/>
        </p:nvSpPr>
        <p:spPr bwMode="auto">
          <a:xfrm>
            <a:off x="3097213" y="4106863"/>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cs-CZ"/>
              <a:t>Formální </a:t>
            </a:r>
          </a:p>
        </p:txBody>
      </p:sp>
      <p:sp>
        <p:nvSpPr>
          <p:cNvPr id="16395" name="TextovéPole 16">
            <a:extLst>
              <a:ext uri="{FF2B5EF4-FFF2-40B4-BE49-F238E27FC236}">
                <a16:creationId xmlns:a16="http://schemas.microsoft.com/office/drawing/2014/main" id="{B29E109E-2E9A-46F2-AD55-51442D9D0647}"/>
              </a:ext>
            </a:extLst>
          </p:cNvPr>
          <p:cNvSpPr txBox="1">
            <a:spLocks noChangeArrowheads="1"/>
          </p:cNvSpPr>
          <p:nvPr/>
        </p:nvSpPr>
        <p:spPr bwMode="auto">
          <a:xfrm>
            <a:off x="3097213" y="5149850"/>
            <a:ext cx="228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cs-CZ"/>
              <a:t>Kontrola výsledků (efektivnosti)</a:t>
            </a:r>
          </a:p>
        </p:txBody>
      </p:sp>
      <p:sp>
        <p:nvSpPr>
          <p:cNvPr id="4" name="Šipka doprava 3">
            <a:extLst>
              <a:ext uri="{FF2B5EF4-FFF2-40B4-BE49-F238E27FC236}">
                <a16:creationId xmlns:a16="http://schemas.microsoft.com/office/drawing/2014/main" id="{A39D42E2-761C-4792-9B73-579CD7BF7E59}"/>
              </a:ext>
            </a:extLst>
          </p:cNvPr>
          <p:cNvSpPr/>
          <p:nvPr/>
        </p:nvSpPr>
        <p:spPr>
          <a:xfrm>
            <a:off x="5791200" y="5334000"/>
            <a:ext cx="914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6397" name="TextovéPole 4">
            <a:extLst>
              <a:ext uri="{FF2B5EF4-FFF2-40B4-BE49-F238E27FC236}">
                <a16:creationId xmlns:a16="http://schemas.microsoft.com/office/drawing/2014/main" id="{1D85069B-696B-47F5-95E0-26CE98494C38}"/>
              </a:ext>
            </a:extLst>
          </p:cNvPr>
          <p:cNvSpPr txBox="1">
            <a:spLocks noChangeArrowheads="1"/>
          </p:cNvSpPr>
          <p:nvPr/>
        </p:nvSpPr>
        <p:spPr bwMode="auto">
          <a:xfrm>
            <a:off x="7113588" y="5345113"/>
            <a:ext cx="1847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cs-CZ">
                <a:solidFill>
                  <a:srgbClr val="FF0000"/>
                </a:solidFill>
              </a:rPr>
              <a:t>3E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597419-3896-40AA-BF63-7E0EEB4DC7AB}"/>
              </a:ext>
            </a:extLst>
          </p:cNvPr>
          <p:cNvSpPr>
            <a:spLocks noGrp="1"/>
          </p:cNvSpPr>
          <p:nvPr>
            <p:ph type="title"/>
          </p:nvPr>
        </p:nvSpPr>
        <p:spPr/>
        <p:txBody>
          <a:bodyPr/>
          <a:lstStyle/>
          <a:p>
            <a:pPr>
              <a:defRPr/>
            </a:pPr>
            <a:r>
              <a:rPr lang="cs-CZ" dirty="0"/>
              <a:t>Parametry hodnocení zadávacích řízení </a:t>
            </a:r>
          </a:p>
        </p:txBody>
      </p:sp>
      <p:sp>
        <p:nvSpPr>
          <p:cNvPr id="47107" name="Zástupný symbol pro obsah 2">
            <a:extLst>
              <a:ext uri="{FF2B5EF4-FFF2-40B4-BE49-F238E27FC236}">
                <a16:creationId xmlns:a16="http://schemas.microsoft.com/office/drawing/2014/main" id="{22548DA6-FE69-4FC5-ACDB-24A7087CDD37}"/>
              </a:ext>
            </a:extLst>
          </p:cNvPr>
          <p:cNvSpPr>
            <a:spLocks noGrp="1"/>
          </p:cNvSpPr>
          <p:nvPr>
            <p:ph idx="1"/>
          </p:nvPr>
        </p:nvSpPr>
        <p:spPr/>
        <p:txBody>
          <a:bodyPr/>
          <a:lstStyle/>
          <a:p>
            <a:r>
              <a:rPr lang="cs-CZ" altLang="cs-CZ"/>
              <a:t>Předpokládaná hodnota </a:t>
            </a:r>
          </a:p>
          <a:p>
            <a:r>
              <a:rPr lang="cs-CZ" altLang="cs-CZ"/>
              <a:t>Vysoutěžená a konečná cena </a:t>
            </a:r>
          </a:p>
          <a:p>
            <a:r>
              <a:rPr lang="cs-CZ" altLang="cs-CZ"/>
              <a:t>Druh zadávacího řízení (ideální otevřené řízení) </a:t>
            </a:r>
          </a:p>
          <a:p>
            <a:r>
              <a:rPr lang="cs-CZ" altLang="cs-CZ"/>
              <a:t>Dodatečné práce </a:t>
            </a:r>
          </a:p>
          <a:p>
            <a:r>
              <a:rPr lang="cs-CZ" altLang="cs-CZ"/>
              <a:t>Počet nabídek </a:t>
            </a:r>
          </a:p>
          <a:p>
            <a:r>
              <a:rPr lang="cs-CZ" altLang="cs-CZ"/>
              <a:t>Splnění uveřejňovacích povinností </a:t>
            </a:r>
          </a:p>
          <a:p>
            <a:r>
              <a:rPr lang="cs-CZ" altLang="cs-CZ"/>
              <a:t>Využití externího administrátora </a:t>
            </a:r>
          </a:p>
          <a:p>
            <a:r>
              <a:rPr lang="cs-CZ" altLang="cs-CZ"/>
              <a:t>Splnění kvalifikačních předpokladů – tzv. kvalifikační kritéria </a:t>
            </a:r>
          </a:p>
          <a:p>
            <a:r>
              <a:rPr lang="cs-CZ" altLang="cs-CZ"/>
              <a:t>Hodnotící kritéria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37BB62-54AA-4F7D-A3C0-3B2EB08BB795}"/>
              </a:ext>
            </a:extLst>
          </p:cNvPr>
          <p:cNvSpPr>
            <a:spLocks noGrp="1"/>
          </p:cNvSpPr>
          <p:nvPr>
            <p:ph type="title"/>
          </p:nvPr>
        </p:nvSpPr>
        <p:spPr/>
        <p:txBody>
          <a:bodyPr/>
          <a:lstStyle/>
          <a:p>
            <a:pPr>
              <a:defRPr/>
            </a:pPr>
            <a:r>
              <a:rPr lang="cs-CZ" dirty="0"/>
              <a:t>Základní zjištění </a:t>
            </a:r>
          </a:p>
        </p:txBody>
      </p:sp>
      <p:sp>
        <p:nvSpPr>
          <p:cNvPr id="48131" name="Zástupný symbol pro obsah 2">
            <a:extLst>
              <a:ext uri="{FF2B5EF4-FFF2-40B4-BE49-F238E27FC236}">
                <a16:creationId xmlns:a16="http://schemas.microsoft.com/office/drawing/2014/main" id="{56133F94-6C29-4EAC-824F-DB71124F3146}"/>
              </a:ext>
            </a:extLst>
          </p:cNvPr>
          <p:cNvSpPr>
            <a:spLocks noGrp="1"/>
          </p:cNvSpPr>
          <p:nvPr>
            <p:ph idx="1"/>
          </p:nvPr>
        </p:nvSpPr>
        <p:spPr/>
        <p:txBody>
          <a:bodyPr/>
          <a:lstStyle/>
          <a:p>
            <a:endParaRPr lang="cs-CZ" altLang="cs-CZ"/>
          </a:p>
        </p:txBody>
      </p:sp>
      <p:sp>
        <p:nvSpPr>
          <p:cNvPr id="4" name="Zástupný symbol pro číslo snímku 3">
            <a:extLst>
              <a:ext uri="{FF2B5EF4-FFF2-40B4-BE49-F238E27FC236}">
                <a16:creationId xmlns:a16="http://schemas.microsoft.com/office/drawing/2014/main" id="{4D0B680C-7892-4813-A018-AA1E68A31FC6}"/>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F8D923C-B7AD-484D-AA78-37266C897771}" type="slidenum">
              <a:rPr lang="cs-CZ" altLang="en-US">
                <a:solidFill>
                  <a:srgbClr val="474233"/>
                </a:solidFill>
                <a:latin typeface="Tw Cen MT Condensed" panose="020B0606020104020203" pitchFamily="34" charset="-18"/>
              </a:rPr>
              <a:pPr/>
              <a:t>51</a:t>
            </a:fld>
            <a:endParaRPr lang="cs-CZ" altLang="en-US">
              <a:solidFill>
                <a:srgbClr val="474233"/>
              </a:solidFill>
              <a:latin typeface="Tw Cen MT Condensed" panose="020B0606020104020203" pitchFamily="34" charset="-18"/>
            </a:endParaRPr>
          </a:p>
        </p:txBody>
      </p:sp>
      <p:pic>
        <p:nvPicPr>
          <p:cNvPr id="48133" name="Obrázek 4">
            <a:extLst>
              <a:ext uri="{FF2B5EF4-FFF2-40B4-BE49-F238E27FC236}">
                <a16:creationId xmlns:a16="http://schemas.microsoft.com/office/drawing/2014/main" id="{C40C2005-E9DC-47E1-8B57-086A454B63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305050"/>
            <a:ext cx="902652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B03DD2-B514-482C-9C0B-EF45A47F610F}"/>
              </a:ext>
            </a:extLst>
          </p:cNvPr>
          <p:cNvSpPr>
            <a:spLocks noGrp="1"/>
          </p:cNvSpPr>
          <p:nvPr>
            <p:ph type="title"/>
          </p:nvPr>
        </p:nvSpPr>
        <p:spPr/>
        <p:txBody>
          <a:bodyPr/>
          <a:lstStyle/>
          <a:p>
            <a:pPr>
              <a:defRPr/>
            </a:pPr>
            <a:r>
              <a:rPr lang="cs-CZ" dirty="0"/>
              <a:t>Vztah kvalifikačních předpokladů a výběr zadávacího řízení </a:t>
            </a:r>
          </a:p>
        </p:txBody>
      </p:sp>
      <p:pic>
        <p:nvPicPr>
          <p:cNvPr id="49155" name="Zástupný symbol pro obsah 4">
            <a:extLst>
              <a:ext uri="{FF2B5EF4-FFF2-40B4-BE49-F238E27FC236}">
                <a16:creationId xmlns:a16="http://schemas.microsoft.com/office/drawing/2014/main" id="{825E9503-6C62-4ED3-A4F4-CDE84EF12D3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63563" y="1714500"/>
            <a:ext cx="7926387" cy="4519613"/>
          </a:xfrm>
        </p:spPr>
      </p:pic>
      <p:sp>
        <p:nvSpPr>
          <p:cNvPr id="4" name="Zástupný symbol pro číslo snímku 3">
            <a:extLst>
              <a:ext uri="{FF2B5EF4-FFF2-40B4-BE49-F238E27FC236}">
                <a16:creationId xmlns:a16="http://schemas.microsoft.com/office/drawing/2014/main" id="{7DE79C24-BE12-44F1-A556-527AB361D835}"/>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BE32B5-D93F-4159-AC55-EBB5EBFC8669}" type="slidenum">
              <a:rPr lang="cs-CZ" altLang="en-US">
                <a:solidFill>
                  <a:srgbClr val="474233"/>
                </a:solidFill>
                <a:latin typeface="Tw Cen MT Condensed" panose="020B0606020104020203" pitchFamily="34" charset="-18"/>
              </a:rPr>
              <a:pPr/>
              <a:t>52</a:t>
            </a:fld>
            <a:endParaRPr lang="cs-CZ" altLang="en-US">
              <a:solidFill>
                <a:srgbClr val="474233"/>
              </a:solidFill>
              <a:latin typeface="Tw Cen MT Condensed" panose="020B0606020104020203" pitchFamily="34" charset="-18"/>
            </a:endParaRPr>
          </a:p>
        </p:txBody>
      </p:sp>
      <p:pic>
        <p:nvPicPr>
          <p:cNvPr id="49157" name="Obrázek 5">
            <a:extLst>
              <a:ext uri="{FF2B5EF4-FFF2-40B4-BE49-F238E27FC236}">
                <a16:creationId xmlns:a16="http://schemas.microsoft.com/office/drawing/2014/main" id="{33E32ED3-BD62-4D05-A191-8D953AE330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037263"/>
            <a:ext cx="5895975"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5AD9B7-44A8-4C18-934C-5097F229A28D}"/>
              </a:ext>
            </a:extLst>
          </p:cNvPr>
          <p:cNvSpPr>
            <a:spLocks noGrp="1"/>
          </p:cNvSpPr>
          <p:nvPr>
            <p:ph type="title"/>
          </p:nvPr>
        </p:nvSpPr>
        <p:spPr/>
        <p:txBody>
          <a:bodyPr/>
          <a:lstStyle/>
          <a:p>
            <a:pPr>
              <a:defRPr/>
            </a:pPr>
            <a:endParaRPr lang="cs-CZ"/>
          </a:p>
        </p:txBody>
      </p:sp>
      <p:sp>
        <p:nvSpPr>
          <p:cNvPr id="50179" name="Zástupný symbol pro obsah 2">
            <a:extLst>
              <a:ext uri="{FF2B5EF4-FFF2-40B4-BE49-F238E27FC236}">
                <a16:creationId xmlns:a16="http://schemas.microsoft.com/office/drawing/2014/main" id="{2787C4EB-F008-4CD1-9075-3161156AE16B}"/>
              </a:ext>
            </a:extLst>
          </p:cNvPr>
          <p:cNvSpPr>
            <a:spLocks noGrp="1"/>
          </p:cNvSpPr>
          <p:nvPr>
            <p:ph idx="1"/>
          </p:nvPr>
        </p:nvSpPr>
        <p:spPr/>
        <p:txBody>
          <a:bodyPr/>
          <a:lstStyle/>
          <a:p>
            <a:endParaRPr lang="cs-CZ" altLang="cs-CZ"/>
          </a:p>
        </p:txBody>
      </p:sp>
      <p:sp>
        <p:nvSpPr>
          <p:cNvPr id="4" name="Zástupný symbol pro číslo snímku 3">
            <a:extLst>
              <a:ext uri="{FF2B5EF4-FFF2-40B4-BE49-F238E27FC236}">
                <a16:creationId xmlns:a16="http://schemas.microsoft.com/office/drawing/2014/main" id="{7865CDED-76C9-48FF-8118-4081F089A9B0}"/>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2DCA96-FA16-4315-B1C3-E17D8999E247}" type="slidenum">
              <a:rPr lang="cs-CZ" altLang="en-US">
                <a:solidFill>
                  <a:srgbClr val="474233"/>
                </a:solidFill>
                <a:latin typeface="Tw Cen MT Condensed" panose="020B0606020104020203" pitchFamily="34" charset="-18"/>
              </a:rPr>
              <a:pPr/>
              <a:t>53</a:t>
            </a:fld>
            <a:endParaRPr lang="cs-CZ" altLang="en-US">
              <a:solidFill>
                <a:srgbClr val="474233"/>
              </a:solidFill>
              <a:latin typeface="Tw Cen MT Condensed" panose="020B0606020104020203" pitchFamily="34" charset="-18"/>
            </a:endParaRPr>
          </a:p>
        </p:txBody>
      </p:sp>
      <p:pic>
        <p:nvPicPr>
          <p:cNvPr id="50181" name="Obrázek 5">
            <a:extLst>
              <a:ext uri="{FF2B5EF4-FFF2-40B4-BE49-F238E27FC236}">
                <a16:creationId xmlns:a16="http://schemas.microsoft.com/office/drawing/2014/main" id="{79B9EA85-68AD-41F9-8729-4270BFDDC2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7400" y="0"/>
            <a:ext cx="7340600" cy="665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2BD2E0-19B9-44C1-B00B-AEDBD0AF0885}"/>
              </a:ext>
            </a:extLst>
          </p:cNvPr>
          <p:cNvSpPr>
            <a:spLocks noGrp="1"/>
          </p:cNvSpPr>
          <p:nvPr>
            <p:ph type="title"/>
          </p:nvPr>
        </p:nvSpPr>
        <p:spPr/>
        <p:txBody>
          <a:bodyPr/>
          <a:lstStyle/>
          <a:p>
            <a:pPr>
              <a:defRPr/>
            </a:pPr>
            <a:r>
              <a:rPr lang="cs-CZ" dirty="0"/>
              <a:t>Možná tip…</a:t>
            </a:r>
            <a:br>
              <a:rPr lang="cs-CZ" dirty="0"/>
            </a:br>
            <a:endParaRPr lang="cs-CZ" dirty="0"/>
          </a:p>
        </p:txBody>
      </p:sp>
      <p:sp>
        <p:nvSpPr>
          <p:cNvPr id="3" name="Zástupný symbol pro číslo snímku 2">
            <a:extLst>
              <a:ext uri="{FF2B5EF4-FFF2-40B4-BE49-F238E27FC236}">
                <a16:creationId xmlns:a16="http://schemas.microsoft.com/office/drawing/2014/main" id="{569B9102-AA2A-487C-AB66-604A6224FB03}"/>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2EB527A-5E92-42D8-8491-CD08126E422B}" type="slidenum">
              <a:rPr lang="cs-CZ" altLang="en-US">
                <a:solidFill>
                  <a:srgbClr val="474233"/>
                </a:solidFill>
                <a:latin typeface="Tw Cen MT Condensed" panose="020B0606020104020203" pitchFamily="34" charset="-18"/>
              </a:rPr>
              <a:pPr/>
              <a:t>54</a:t>
            </a:fld>
            <a:endParaRPr lang="cs-CZ" altLang="en-US">
              <a:solidFill>
                <a:srgbClr val="474233"/>
              </a:solidFill>
              <a:latin typeface="Tw Cen MT Condensed" panose="020B0606020104020203" pitchFamily="34" charset="-18"/>
            </a:endParaRPr>
          </a:p>
        </p:txBody>
      </p:sp>
      <p:sp>
        <p:nvSpPr>
          <p:cNvPr id="51204" name="TextovéPole 3">
            <a:extLst>
              <a:ext uri="{FF2B5EF4-FFF2-40B4-BE49-F238E27FC236}">
                <a16:creationId xmlns:a16="http://schemas.microsoft.com/office/drawing/2014/main" id="{95A060A0-52BD-4F04-A6BE-F57A6D560BB0}"/>
              </a:ext>
            </a:extLst>
          </p:cNvPr>
          <p:cNvSpPr txBox="1">
            <a:spLocks noChangeArrowheads="1"/>
          </p:cNvSpPr>
          <p:nvPr/>
        </p:nvSpPr>
        <p:spPr bwMode="auto">
          <a:xfrm>
            <a:off x="1295400" y="2209800"/>
            <a:ext cx="6400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cs-CZ" dirty="0">
                <a:hlinkClick r:id="rId2"/>
              </a:rPr>
              <a:t>Otevřenost státní správy - Otevřená Společnost (</a:t>
            </a:r>
            <a:r>
              <a:rPr lang="cs-CZ" altLang="cs-CZ" dirty="0" err="1">
                <a:hlinkClick r:id="rId2"/>
              </a:rPr>
              <a:t>otevhttps</a:t>
            </a:r>
            <a:r>
              <a:rPr lang="cs-CZ" altLang="cs-CZ" dirty="0">
                <a:hlinkClick r:id="rId2"/>
              </a:rPr>
              <a:t>://www.otevrenaspolecnost.cz/pravo-na-informacerenaspolecnost.cz)</a:t>
            </a:r>
            <a:endParaRPr lang="cs-CZ" altLang="cs-CZ" dirty="0"/>
          </a:p>
          <a:p>
            <a:endParaRPr lang="cs-CZ" altLang="cs-CZ" dirty="0"/>
          </a:p>
          <a:p>
            <a:r>
              <a:rPr lang="cs-CZ" altLang="cs-CZ" dirty="0" err="1"/>
              <a:t>Transparency</a:t>
            </a:r>
            <a:r>
              <a:rPr lang="cs-CZ" altLang="cs-CZ" dirty="0"/>
              <a:t> International (2006) Průhledný státní rozpočet? Dostupné na  </a:t>
            </a:r>
            <a:r>
              <a:rPr lang="cs-CZ" altLang="cs-CZ" dirty="0">
                <a:hlinkClick r:id="rId3"/>
              </a:rPr>
              <a:t>https://www.transparency.cz/</a:t>
            </a:r>
            <a:r>
              <a:rPr lang="cs-CZ" altLang="cs-CZ" dirty="0" err="1">
                <a:hlinkClick r:id="rId3"/>
              </a:rPr>
              <a:t>wp-content</a:t>
            </a:r>
            <a:r>
              <a:rPr lang="cs-CZ" altLang="cs-CZ" dirty="0">
                <a:hlinkClick r:id="rId3"/>
              </a:rPr>
              <a:t>/</a:t>
            </a:r>
            <a:r>
              <a:rPr lang="cs-CZ" altLang="cs-CZ" dirty="0" err="1">
                <a:hlinkClick r:id="rId3"/>
              </a:rPr>
              <a:t>uploads</a:t>
            </a:r>
            <a:r>
              <a:rPr lang="cs-CZ" altLang="cs-CZ" dirty="0">
                <a:hlinkClick r:id="rId3"/>
              </a:rPr>
              <a:t>/Průhledný-státní-rozpočet-2006.pdf</a:t>
            </a:r>
            <a:endParaRPr lang="cs-CZ" altLang="cs-CZ" dirty="0"/>
          </a:p>
          <a:p>
            <a:endParaRPr lang="cs-CZ" altLang="cs-CZ" dirty="0"/>
          </a:p>
          <a:p>
            <a:r>
              <a:rPr lang="cs-CZ" altLang="cs-CZ" dirty="0"/>
              <a:t>Metodika veřejného nakupování. Naplňování 3E v praxi veřejného zadávání. MF (2016)</a:t>
            </a:r>
          </a:p>
          <a:p>
            <a:endParaRPr lang="cs-CZ" altLang="cs-CZ" dirty="0"/>
          </a:p>
          <a:p>
            <a:r>
              <a:rPr lang="cs-CZ" dirty="0">
                <a:hlinkClick r:id="rId4"/>
              </a:rPr>
              <a:t>Metodika_2016_Metodicky-pokyn-CHJ-c-3 (1).pdf</a:t>
            </a:r>
            <a:endParaRPr lang="cs-CZ" altLang="cs-CZ" dirty="0"/>
          </a:p>
          <a:p>
            <a:endParaRPr lang="cs-CZ" altLang="cs-CZ" dirty="0"/>
          </a:p>
          <a:p>
            <a:endParaRPr lang="cs-CZ" altLang="cs-CZ" dirty="0"/>
          </a:p>
          <a:p>
            <a:endParaRPr lang="cs-CZ" altLang="cs-CZ" dirty="0"/>
          </a:p>
          <a:p>
            <a:endParaRPr lang="cs-CZ" altLang="cs-CZ"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05739B-6A90-44C6-9A16-3BA918ABDC34}"/>
              </a:ext>
            </a:extLst>
          </p:cNvPr>
          <p:cNvSpPr>
            <a:spLocks noGrp="1"/>
          </p:cNvSpPr>
          <p:nvPr>
            <p:ph type="title"/>
          </p:nvPr>
        </p:nvSpPr>
        <p:spPr/>
        <p:txBody>
          <a:bodyPr/>
          <a:lstStyle/>
          <a:p>
            <a:r>
              <a:rPr lang="cs-CZ" dirty="0"/>
              <a:t>Ještě něco málo k evidenci </a:t>
            </a:r>
          </a:p>
        </p:txBody>
      </p:sp>
      <p:sp>
        <p:nvSpPr>
          <p:cNvPr id="3" name="Zástupný obsah 2">
            <a:extLst>
              <a:ext uri="{FF2B5EF4-FFF2-40B4-BE49-F238E27FC236}">
                <a16:creationId xmlns:a16="http://schemas.microsoft.com/office/drawing/2014/main" id="{77F9A051-D418-4CBD-AA2D-A8E559D02321}"/>
              </a:ext>
            </a:extLst>
          </p:cNvPr>
          <p:cNvSpPr>
            <a:spLocks noGrp="1"/>
          </p:cNvSpPr>
          <p:nvPr>
            <p:ph idx="1"/>
          </p:nvPr>
        </p:nvSpPr>
        <p:spPr/>
        <p:txBody>
          <a:bodyPr/>
          <a:lstStyle/>
          <a:p>
            <a:r>
              <a:rPr lang="cs-CZ" dirty="0">
                <a:hlinkClick r:id="rId2"/>
              </a:rPr>
              <a:t>www.isvz.cz</a:t>
            </a:r>
            <a:endParaRPr lang="cs-CZ" dirty="0"/>
          </a:p>
          <a:p>
            <a:r>
              <a:rPr lang="cs-CZ" dirty="0"/>
              <a:t>Registr smluv </a:t>
            </a:r>
            <a:r>
              <a:rPr lang="cs-CZ" dirty="0">
                <a:hlinkClick r:id="rId3"/>
              </a:rPr>
              <a:t>Podrobné vyhledávání | Registr smluv (gov.cz)</a:t>
            </a:r>
            <a:endParaRPr lang="cs-CZ" dirty="0"/>
          </a:p>
          <a:p>
            <a:endParaRPr lang="cs-CZ" dirty="0"/>
          </a:p>
          <a:p>
            <a:pPr>
              <a:lnSpc>
                <a:spcPct val="80000"/>
              </a:lnSpc>
              <a:spcBef>
                <a:spcPct val="0"/>
              </a:spcBef>
              <a:spcAft>
                <a:spcPct val="0"/>
              </a:spcAft>
            </a:pPr>
            <a:r>
              <a:rPr lang="cs-CZ" sz="4400" cap="all" spc="100" dirty="0">
                <a:solidFill>
                  <a:srgbClr val="474233"/>
                </a:solidFill>
                <a:latin typeface="+mj-lt"/>
                <a:ea typeface="+mj-ea"/>
                <a:cs typeface="+mj-cs"/>
              </a:rPr>
              <a:t>A děkuji Vám za pozornost </a:t>
            </a:r>
            <a:r>
              <a:rPr lang="cs-CZ" sz="4400" cap="all" spc="100" dirty="0">
                <a:solidFill>
                  <a:srgbClr val="474233"/>
                </a:solidFill>
                <a:latin typeface="+mj-lt"/>
                <a:ea typeface="+mj-ea"/>
                <a:cs typeface="+mj-cs"/>
                <a:sym typeface="Wingdings" panose="05000000000000000000" pitchFamily="2" charset="2"/>
              </a:rPr>
              <a:t></a:t>
            </a:r>
          </a:p>
          <a:p>
            <a:pPr>
              <a:lnSpc>
                <a:spcPct val="80000"/>
              </a:lnSpc>
              <a:spcBef>
                <a:spcPct val="0"/>
              </a:spcBef>
              <a:spcAft>
                <a:spcPct val="0"/>
              </a:spcAft>
            </a:pPr>
            <a:endParaRPr lang="cs-CZ" sz="4400" cap="all" spc="100" dirty="0">
              <a:solidFill>
                <a:srgbClr val="474233"/>
              </a:solidFill>
              <a:latin typeface="+mj-lt"/>
              <a:ea typeface="+mj-ea"/>
              <a:cs typeface="+mj-cs"/>
              <a:sym typeface="Wingdings" panose="05000000000000000000" pitchFamily="2" charset="2"/>
            </a:endParaRPr>
          </a:p>
          <a:p>
            <a:pPr>
              <a:lnSpc>
                <a:spcPct val="80000"/>
              </a:lnSpc>
              <a:spcBef>
                <a:spcPct val="0"/>
              </a:spcBef>
              <a:spcAft>
                <a:spcPct val="0"/>
              </a:spcAft>
            </a:pPr>
            <a:r>
              <a:rPr lang="cs-CZ" dirty="0">
                <a:sym typeface="Wingdings" panose="05000000000000000000" pitchFamily="2" charset="2"/>
              </a:rPr>
              <a:t>Kdybyste cokoliv potřebovali – </a:t>
            </a:r>
            <a:r>
              <a:rPr lang="cs-CZ" dirty="0">
                <a:sym typeface="Wingdings" panose="05000000000000000000" pitchFamily="2" charset="2"/>
                <a:hlinkClick r:id="rId4"/>
              </a:rPr>
              <a:t>marketa.palenikova@econ.muni.cz</a:t>
            </a:r>
            <a:endParaRPr lang="cs-CZ" dirty="0">
              <a:sym typeface="Wingdings" panose="05000000000000000000" pitchFamily="2" charset="2"/>
            </a:endParaRPr>
          </a:p>
          <a:p>
            <a:pPr>
              <a:lnSpc>
                <a:spcPct val="80000"/>
              </a:lnSpc>
              <a:spcBef>
                <a:spcPct val="0"/>
              </a:spcBef>
              <a:spcAft>
                <a:spcPct val="0"/>
              </a:spcAft>
            </a:pPr>
            <a:endParaRPr lang="cs-CZ" dirty="0">
              <a:sym typeface="Wingdings" panose="05000000000000000000" pitchFamily="2" charset="2"/>
            </a:endParaRPr>
          </a:p>
          <a:p>
            <a:pPr>
              <a:lnSpc>
                <a:spcPct val="80000"/>
              </a:lnSpc>
              <a:spcBef>
                <a:spcPct val="0"/>
              </a:spcBef>
              <a:spcAft>
                <a:spcPct val="0"/>
              </a:spcAft>
            </a:pPr>
            <a:r>
              <a:rPr lang="cs-CZ" dirty="0">
                <a:sym typeface="Wingdings" panose="05000000000000000000" pitchFamily="2" charset="2"/>
              </a:rPr>
              <a:t>Ještě lépe přes </a:t>
            </a:r>
            <a:r>
              <a:rPr lang="cs-CZ">
                <a:sym typeface="Wingdings" panose="05000000000000000000" pitchFamily="2" charset="2"/>
              </a:rPr>
              <a:t>MST – rychlejší </a:t>
            </a:r>
            <a:endParaRPr lang="cs-CZ" dirty="0"/>
          </a:p>
        </p:txBody>
      </p:sp>
      <p:sp>
        <p:nvSpPr>
          <p:cNvPr id="4" name="Zástupný symbol pro číslo snímku 3">
            <a:extLst>
              <a:ext uri="{FF2B5EF4-FFF2-40B4-BE49-F238E27FC236}">
                <a16:creationId xmlns:a16="http://schemas.microsoft.com/office/drawing/2014/main" id="{0B5272FE-DBB4-419F-BE42-944558A8DA23}"/>
              </a:ext>
            </a:extLst>
          </p:cNvPr>
          <p:cNvSpPr>
            <a:spLocks noGrp="1"/>
          </p:cNvSpPr>
          <p:nvPr>
            <p:ph type="sldNum" sz="quarter" idx="12"/>
          </p:nvPr>
        </p:nvSpPr>
        <p:spPr/>
        <p:txBody>
          <a:bodyPr/>
          <a:lstStyle/>
          <a:p>
            <a:fld id="{D25D2621-9FB1-40BC-8CC0-0311E61EFB02}" type="slidenum">
              <a:rPr lang="cs-CZ" altLang="en-US" smtClean="0"/>
              <a:pPr/>
              <a:t>55</a:t>
            </a:fld>
            <a:endParaRPr lang="cs-CZ" altLang="en-US"/>
          </a:p>
        </p:txBody>
      </p:sp>
    </p:spTree>
    <p:extLst>
      <p:ext uri="{BB962C8B-B14F-4D97-AF65-F5344CB8AC3E}">
        <p14:creationId xmlns:p14="http://schemas.microsoft.com/office/powerpoint/2010/main" val="423581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4D57E0-F959-4087-B303-11348F9BB92B}"/>
              </a:ext>
            </a:extLst>
          </p:cNvPr>
          <p:cNvSpPr>
            <a:spLocks noGrp="1"/>
          </p:cNvSpPr>
          <p:nvPr>
            <p:ph type="title"/>
          </p:nvPr>
        </p:nvSpPr>
        <p:spPr/>
        <p:txBody>
          <a:bodyPr/>
          <a:lstStyle/>
          <a:p>
            <a:pPr defTabSz="914377" eaLnBrk="1" fontAlgn="auto" hangingPunct="1">
              <a:spcAft>
                <a:spcPts val="0"/>
              </a:spcAft>
              <a:defRPr/>
            </a:pPr>
            <a:r>
              <a:rPr lang="cs-CZ" dirty="0">
                <a:solidFill>
                  <a:schemeClr val="tx1">
                    <a:lumMod val="90000"/>
                    <a:lumOff val="10000"/>
                  </a:schemeClr>
                </a:solidFill>
              </a:rPr>
              <a:t>Příklady</a:t>
            </a:r>
          </a:p>
        </p:txBody>
      </p:sp>
      <p:sp>
        <p:nvSpPr>
          <p:cNvPr id="4" name="Zástupný symbol pro číslo snímku 3">
            <a:extLst>
              <a:ext uri="{FF2B5EF4-FFF2-40B4-BE49-F238E27FC236}">
                <a16:creationId xmlns:a16="http://schemas.microsoft.com/office/drawing/2014/main" id="{73C56F7A-D4D3-48FC-B575-B7FA9FF21C23}"/>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2528E4D-C402-46BB-9934-F9E6B491418D}" type="slidenum">
              <a:rPr lang="cs-CZ" altLang="en-US">
                <a:solidFill>
                  <a:srgbClr val="474233"/>
                </a:solidFill>
                <a:latin typeface="Tw Cen MT Condensed" panose="020B0606020104020203" pitchFamily="34" charset="-18"/>
              </a:rPr>
              <a:pPr/>
              <a:t>6</a:t>
            </a:fld>
            <a:endParaRPr lang="cs-CZ" altLang="en-US">
              <a:solidFill>
                <a:srgbClr val="474233"/>
              </a:solidFill>
              <a:latin typeface="Tw Cen MT Condensed" panose="020B0606020104020203" pitchFamily="34" charset="-18"/>
            </a:endParaRPr>
          </a:p>
        </p:txBody>
      </p:sp>
      <p:sp>
        <p:nvSpPr>
          <p:cNvPr id="18436" name="Zástupný symbol pro obsah 4">
            <a:extLst>
              <a:ext uri="{FF2B5EF4-FFF2-40B4-BE49-F238E27FC236}">
                <a16:creationId xmlns:a16="http://schemas.microsoft.com/office/drawing/2014/main" id="{BE07C24E-311C-4B9E-A823-0CD3F5D7921C}"/>
              </a:ext>
            </a:extLst>
          </p:cNvPr>
          <p:cNvSpPr>
            <a:spLocks noGrp="1"/>
          </p:cNvSpPr>
          <p:nvPr>
            <p:ph idx="1"/>
          </p:nvPr>
        </p:nvSpPr>
        <p:spPr>
          <a:xfrm>
            <a:off x="98425" y="3498850"/>
            <a:ext cx="8629650" cy="3482975"/>
          </a:xfrm>
        </p:spPr>
        <p:txBody>
          <a:bodyPr>
            <a:spAutoFit/>
          </a:bodyPr>
          <a:lstStyle/>
          <a:p>
            <a:pPr eaLnBrk="1" hangingPunct="1"/>
            <a:r>
              <a:rPr lang="cs-CZ" altLang="cs-CZ" sz="1800" dirty="0"/>
              <a:t>Představme si výdajový program, jehož cílem je vyhození 50 mld. Kč z okna směrem doleva. Jak k tomu přistoupí klasická, formální kontrola? </a:t>
            </a:r>
          </a:p>
          <a:p>
            <a:pPr eaLnBrk="1" hangingPunct="1"/>
            <a:r>
              <a:rPr lang="cs-CZ" altLang="cs-CZ" sz="1800" dirty="0"/>
              <a:t>Výdaj 50 mld. Kč byl schválen v rámci zákona o státním rozpočtu. – O.K. </a:t>
            </a:r>
          </a:p>
          <a:p>
            <a:pPr eaLnBrk="1" hangingPunct="1"/>
            <a:r>
              <a:rPr lang="cs-CZ" altLang="cs-CZ" sz="1800" dirty="0"/>
              <a:t>Na všech dokladech je razítko, že byl přezkoumán předběžnou kontrolou. – O.K. Peníze se vyhodily z okna. – O.K. </a:t>
            </a:r>
          </a:p>
          <a:p>
            <a:pPr eaLnBrk="1" hangingPunct="1"/>
            <a:r>
              <a:rPr lang="cs-CZ" altLang="cs-CZ" sz="1800" dirty="0"/>
              <a:t>Peníze se vyhodily z okna doleva. – O.K. Výdaj byl zaúčtován do patřičné rozpočtové položky. – O.K. </a:t>
            </a:r>
          </a:p>
          <a:p>
            <a:pPr eaLnBrk="1" hangingPunct="1"/>
            <a:r>
              <a:rPr lang="cs-CZ" altLang="cs-CZ" sz="1800" dirty="0"/>
              <a:t>Zjištění: Program byl realizován v souladu s právním řádem České republiky.</a:t>
            </a:r>
          </a:p>
          <a:p>
            <a:pPr eaLnBrk="1" hangingPunct="1"/>
            <a:r>
              <a:rPr lang="cs-CZ" altLang="cs-CZ" sz="1800" dirty="0"/>
              <a:t>Zdroj: </a:t>
            </a:r>
            <a:r>
              <a:rPr lang="cs-CZ" altLang="cs-CZ" sz="1800" dirty="0" err="1"/>
              <a:t>Medveď</a:t>
            </a:r>
            <a:r>
              <a:rPr lang="cs-CZ" altLang="cs-CZ" sz="1800" dirty="0"/>
              <a:t>, J. - Nemec, J. (2004): Mikroekonomické východiska </a:t>
            </a:r>
            <a:r>
              <a:rPr lang="cs-CZ" altLang="cs-CZ" sz="1800" dirty="0" err="1"/>
              <a:t>verejných</a:t>
            </a:r>
            <a:r>
              <a:rPr lang="cs-CZ" altLang="cs-CZ" sz="1800" dirty="0"/>
              <a:t> </a:t>
            </a:r>
            <a:r>
              <a:rPr lang="cs-CZ" altLang="cs-CZ" sz="1800" dirty="0" err="1"/>
              <a:t>financií</a:t>
            </a:r>
            <a:r>
              <a:rPr lang="cs-CZ" altLang="cs-CZ" sz="1800" dirty="0"/>
              <a:t>. Bratislava.</a:t>
            </a:r>
          </a:p>
        </p:txBody>
      </p:sp>
      <p:pic>
        <p:nvPicPr>
          <p:cNvPr id="18437" name="Obrázek 5">
            <a:extLst>
              <a:ext uri="{FF2B5EF4-FFF2-40B4-BE49-F238E27FC236}">
                <a16:creationId xmlns:a16="http://schemas.microsoft.com/office/drawing/2014/main" id="{2D20E09C-5EC1-44B5-8ABF-111011DD4D8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2413" y="298450"/>
            <a:ext cx="4089400"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Rectangle 2">
            <a:extLst>
              <a:ext uri="{FF2B5EF4-FFF2-40B4-BE49-F238E27FC236}">
                <a16:creationId xmlns:a16="http://schemas.microsoft.com/office/drawing/2014/main" id="{D8A839CE-2AF6-4B64-9D0F-F5B43CA113DE}"/>
              </a:ext>
            </a:extLst>
          </p:cNvPr>
          <p:cNvSpPr>
            <a:spLocks noGrp="1" noChangeArrowheads="1"/>
          </p:cNvSpPr>
          <p:nvPr>
            <p:ph type="title"/>
          </p:nvPr>
        </p:nvSpPr>
        <p:spPr>
          <a:xfrm>
            <a:off x="542925" y="290513"/>
            <a:ext cx="7908925" cy="441325"/>
          </a:xfrm>
        </p:spPr>
        <p:txBody>
          <a:bodyPr lIns="92075" tIns="46038" rIns="92075" bIns="46038" anchor="b"/>
          <a:lstStyle/>
          <a:p>
            <a:pPr algn="ctr" defTabSz="914377" eaLnBrk="1" fontAlgn="auto" hangingPunct="1">
              <a:spcAft>
                <a:spcPts val="0"/>
              </a:spcAft>
              <a:defRPr/>
            </a:pPr>
            <a:r>
              <a:rPr lang="cs-CZ" altLang="cs-CZ" sz="2500" b="1">
                <a:solidFill>
                  <a:schemeClr val="tx1">
                    <a:lumMod val="90000"/>
                    <a:lumOff val="10000"/>
                  </a:schemeClr>
                </a:solidFill>
              </a:rPr>
              <a:t>Základní kontrolní systémy České republiky - členění</a:t>
            </a:r>
          </a:p>
        </p:txBody>
      </p:sp>
      <p:sp>
        <p:nvSpPr>
          <p:cNvPr id="19459" name="Zástupný symbol pro číslo snímku 5">
            <a:extLst>
              <a:ext uri="{FF2B5EF4-FFF2-40B4-BE49-F238E27FC236}">
                <a16:creationId xmlns:a16="http://schemas.microsoft.com/office/drawing/2014/main" id="{5E05F1C1-8763-442E-8F82-CDA6E403C7A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spcAft>
                <a:spcPts val="200"/>
              </a:spcAft>
              <a:buClr>
                <a:schemeClr val="accent2"/>
              </a:buClr>
              <a:buSzPct val="100000"/>
              <a:buFont typeface="Tw Cen MT" panose="020B0602020104020603" pitchFamily="34" charset="-18"/>
              <a:buChar char=" "/>
              <a:defRPr sz="2000">
                <a:solidFill>
                  <a:schemeClr val="tx1"/>
                </a:solidFill>
                <a:latin typeface="Tw Cen MT" panose="020B0602020104020603" pitchFamily="34" charset="-18"/>
              </a:defRPr>
            </a:lvl1pPr>
            <a:lvl2pPr marL="742950" indent="-285750">
              <a:lnSpc>
                <a:spcPct val="90000"/>
              </a:lnSpc>
              <a:spcBef>
                <a:spcPts val="200"/>
              </a:spcBef>
              <a:spcAft>
                <a:spcPts val="400"/>
              </a:spcAft>
              <a:buClr>
                <a:schemeClr val="accent2"/>
              </a:buClr>
              <a:buFont typeface="Wingdings 3" panose="05040102010807070707" pitchFamily="18" charset="2"/>
              <a:buChar char=""/>
              <a:defRPr sz="1600">
                <a:solidFill>
                  <a:schemeClr val="tx1"/>
                </a:solidFill>
                <a:latin typeface="Tw Cen MT" panose="020B0602020104020603" pitchFamily="34" charset="-18"/>
              </a:defRPr>
            </a:lvl2pPr>
            <a:lvl3pPr marL="1143000" indent="-22860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3pPr>
            <a:lvl4pPr marL="1600200" indent="-22860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4pPr>
            <a:lvl5pPr marL="2057400" indent="-22860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5pPr>
            <a:lvl6pPr marL="2514600" indent="-228600"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6pPr>
            <a:lvl7pPr marL="2971800" indent="-228600"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7pPr>
            <a:lvl8pPr marL="3429000" indent="-228600"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8pPr>
            <a:lvl9pPr marL="3886200" indent="-228600"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9pPr>
          </a:lstStyle>
          <a:p>
            <a:pPr>
              <a:lnSpc>
                <a:spcPct val="100000"/>
              </a:lnSpc>
              <a:spcBef>
                <a:spcPct val="0"/>
              </a:spcBef>
              <a:spcAft>
                <a:spcPct val="0"/>
              </a:spcAft>
              <a:buClrTx/>
              <a:buSzTx/>
              <a:buFontTx/>
              <a:buNone/>
            </a:pPr>
            <a:fld id="{4D307CA6-DCCF-4300-B2BF-B507F070774F}" type="slidenum">
              <a:rPr lang="cs-CZ" altLang="en-US" sz="1200">
                <a:latin typeface="Garamond" panose="02020404030301010803" pitchFamily="18" charset="0"/>
              </a:rPr>
              <a:pPr>
                <a:lnSpc>
                  <a:spcPct val="100000"/>
                </a:lnSpc>
                <a:spcBef>
                  <a:spcPct val="0"/>
                </a:spcBef>
                <a:spcAft>
                  <a:spcPct val="0"/>
                </a:spcAft>
                <a:buClrTx/>
                <a:buSzTx/>
                <a:buFontTx/>
                <a:buNone/>
              </a:pPr>
              <a:t>7</a:t>
            </a:fld>
            <a:endParaRPr lang="cs-CZ" altLang="en-US" sz="1200">
              <a:latin typeface="Garamond" panose="02020404030301010803" pitchFamily="18" charset="0"/>
            </a:endParaRPr>
          </a:p>
        </p:txBody>
      </p:sp>
      <p:sp>
        <p:nvSpPr>
          <p:cNvPr id="19460" name="Rectangle 3">
            <a:extLst>
              <a:ext uri="{FF2B5EF4-FFF2-40B4-BE49-F238E27FC236}">
                <a16:creationId xmlns:a16="http://schemas.microsoft.com/office/drawing/2014/main" id="{E107E1B4-DDA0-4FE2-83E8-21DFC2BA3AA7}"/>
              </a:ext>
            </a:extLst>
          </p:cNvPr>
          <p:cNvSpPr>
            <a:spLocks noChangeArrowheads="1"/>
          </p:cNvSpPr>
          <p:nvPr/>
        </p:nvSpPr>
        <p:spPr bwMode="auto">
          <a:xfrm>
            <a:off x="2162175" y="203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nSpc>
                <a:spcPct val="90000"/>
              </a:lnSpc>
              <a:spcBef>
                <a:spcPts val="1200"/>
              </a:spcBef>
              <a:spcAft>
                <a:spcPts val="200"/>
              </a:spcAft>
              <a:buClr>
                <a:schemeClr val="accent2"/>
              </a:buClr>
              <a:buSzPct val="100000"/>
              <a:buFont typeface="Tw Cen MT" panose="020B0602020104020603" pitchFamily="34" charset="-18"/>
              <a:buChar char=" "/>
              <a:defRPr sz="2000">
                <a:solidFill>
                  <a:schemeClr val="tx1"/>
                </a:solidFill>
                <a:latin typeface="Tw Cen MT" panose="020B0602020104020603" pitchFamily="34" charset="-18"/>
              </a:defRPr>
            </a:lvl1pPr>
            <a:lvl2pPr marL="742950" indent="-285750">
              <a:lnSpc>
                <a:spcPct val="90000"/>
              </a:lnSpc>
              <a:spcBef>
                <a:spcPts val="200"/>
              </a:spcBef>
              <a:spcAft>
                <a:spcPts val="400"/>
              </a:spcAft>
              <a:buClr>
                <a:schemeClr val="accent2"/>
              </a:buClr>
              <a:buFont typeface="Wingdings 3" panose="05040102010807070707" pitchFamily="18" charset="2"/>
              <a:buChar char=""/>
              <a:defRPr sz="1600">
                <a:solidFill>
                  <a:schemeClr val="tx1"/>
                </a:solidFill>
                <a:latin typeface="Tw Cen MT" panose="020B0602020104020603" pitchFamily="34" charset="-18"/>
              </a:defRPr>
            </a:lvl2pPr>
            <a:lvl3pPr marL="1143000" indent="-22860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3pPr>
            <a:lvl4pPr marL="1600200" indent="-22860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4pPr>
            <a:lvl5pPr marL="2057400" indent="-22860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5pPr>
            <a:lvl6pPr marL="2514600" indent="-228600"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6pPr>
            <a:lvl7pPr marL="2971800" indent="-228600"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7pPr>
            <a:lvl8pPr marL="3429000" indent="-228600"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8pPr>
            <a:lvl9pPr marL="3886200" indent="-228600"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9pPr>
          </a:lstStyle>
          <a:p>
            <a:pPr algn="ctr" eaLnBrk="1" hangingPunct="1">
              <a:lnSpc>
                <a:spcPct val="100000"/>
              </a:lnSpc>
              <a:spcBef>
                <a:spcPct val="0"/>
              </a:spcBef>
              <a:spcAft>
                <a:spcPct val="0"/>
              </a:spcAft>
              <a:buClrTx/>
              <a:buSzTx/>
              <a:buFontTx/>
              <a:buNone/>
            </a:pPr>
            <a:endParaRPr lang="cs-CZ" altLang="cs-CZ" sz="1800">
              <a:latin typeface="Arial" panose="020B0604020202020204" pitchFamily="34" charset="0"/>
            </a:endParaRPr>
          </a:p>
        </p:txBody>
      </p:sp>
      <p:grpSp>
        <p:nvGrpSpPr>
          <p:cNvPr id="19461" name="Group 4">
            <a:extLst>
              <a:ext uri="{FF2B5EF4-FFF2-40B4-BE49-F238E27FC236}">
                <a16:creationId xmlns:a16="http://schemas.microsoft.com/office/drawing/2014/main" id="{4A3DC5BE-8489-44FE-95C2-0238EEF56E5C}"/>
              </a:ext>
            </a:extLst>
          </p:cNvPr>
          <p:cNvGrpSpPr>
            <a:grpSpLocks/>
          </p:cNvGrpSpPr>
          <p:nvPr/>
        </p:nvGrpSpPr>
        <p:grpSpPr bwMode="auto">
          <a:xfrm>
            <a:off x="914400" y="762000"/>
            <a:ext cx="8153400" cy="5413375"/>
            <a:chOff x="1035" y="939"/>
            <a:chExt cx="4668" cy="2951"/>
          </a:xfrm>
        </p:grpSpPr>
        <p:sp>
          <p:nvSpPr>
            <p:cNvPr id="2" name="Text Box 5">
              <a:extLst>
                <a:ext uri="{FF2B5EF4-FFF2-40B4-BE49-F238E27FC236}">
                  <a16:creationId xmlns:a16="http://schemas.microsoft.com/office/drawing/2014/main" id="{181A6E94-BFBF-4CE9-87EA-0B36B67D3036}"/>
                </a:ext>
              </a:extLst>
            </p:cNvPr>
            <p:cNvSpPr txBox="1">
              <a:spLocks noChangeArrowheads="1"/>
            </p:cNvSpPr>
            <p:nvPr/>
          </p:nvSpPr>
          <p:spPr bwMode="auto">
            <a:xfrm>
              <a:off x="2387" y="1148"/>
              <a:ext cx="863" cy="1692"/>
            </a:xfrm>
            <a:prstGeom prst="rect">
              <a:avLst/>
            </a:prstGeom>
            <a:solidFill>
              <a:schemeClr val="accent3">
                <a:lumMod val="95000"/>
              </a:schemeClr>
            </a:solidFill>
            <a:ln w="9525">
              <a:solidFill>
                <a:srgbClr val="000000"/>
              </a:solidFill>
              <a:miter lim="800000"/>
              <a:headEnd/>
              <a:tailEnd/>
            </a:ln>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defRPr/>
              </a:pPr>
              <a:endParaRPr lang="cs-CZ" altLang="cs-CZ" sz="2000" b="1" dirty="0">
                <a:latin typeface="Times New Roman" panose="02020603050405020304" pitchFamily="18" charset="0"/>
              </a:endParaRPr>
            </a:p>
            <a:p>
              <a:pPr algn="ctr">
                <a:spcBef>
                  <a:spcPct val="0"/>
                </a:spcBef>
                <a:buClrTx/>
                <a:buSzTx/>
                <a:buFontTx/>
                <a:buNone/>
                <a:defRPr/>
              </a:pPr>
              <a:r>
                <a:rPr lang="cs-CZ" altLang="cs-CZ" sz="2000" b="1" dirty="0">
                  <a:latin typeface="Times New Roman" panose="02020603050405020304" pitchFamily="18" charset="0"/>
                </a:rPr>
                <a:t>Kontrolní</a:t>
              </a:r>
            </a:p>
            <a:p>
              <a:pPr algn="ctr">
                <a:spcBef>
                  <a:spcPct val="0"/>
                </a:spcBef>
                <a:buClrTx/>
                <a:buSzTx/>
                <a:buFontTx/>
                <a:buNone/>
                <a:defRPr/>
              </a:pPr>
              <a:r>
                <a:rPr lang="cs-CZ" altLang="cs-CZ" sz="2000" b="1" dirty="0">
                  <a:latin typeface="Times New Roman" panose="02020603050405020304" pitchFamily="18" charset="0"/>
                </a:rPr>
                <a:t>systémy ve </a:t>
              </a:r>
            </a:p>
            <a:p>
              <a:pPr algn="ctr">
                <a:spcBef>
                  <a:spcPct val="0"/>
                </a:spcBef>
                <a:buClrTx/>
                <a:buSzTx/>
                <a:buFontTx/>
                <a:buNone/>
                <a:defRPr/>
              </a:pPr>
              <a:r>
                <a:rPr lang="cs-CZ" altLang="cs-CZ" sz="2000" b="1" dirty="0">
                  <a:latin typeface="Times New Roman" panose="02020603050405020304" pitchFamily="18" charset="0"/>
                </a:rPr>
                <a:t>veřejné správě</a:t>
              </a:r>
            </a:p>
            <a:p>
              <a:pPr algn="ctr">
                <a:spcBef>
                  <a:spcPct val="0"/>
                </a:spcBef>
                <a:buClrTx/>
                <a:buSzTx/>
                <a:buFontTx/>
                <a:buNone/>
                <a:defRPr/>
              </a:pPr>
              <a:r>
                <a:rPr lang="cs-CZ" altLang="cs-CZ" sz="2000" b="1" dirty="0">
                  <a:solidFill>
                    <a:srgbClr val="003399"/>
                  </a:solidFill>
                  <a:latin typeface="Times New Roman" panose="02020603050405020304" pitchFamily="18" charset="0"/>
                </a:rPr>
                <a:t>(různé členění)</a:t>
              </a:r>
            </a:p>
          </p:txBody>
        </p:sp>
        <p:sp>
          <p:nvSpPr>
            <p:cNvPr id="3" name="Text Box 6">
              <a:extLst>
                <a:ext uri="{FF2B5EF4-FFF2-40B4-BE49-F238E27FC236}">
                  <a16:creationId xmlns:a16="http://schemas.microsoft.com/office/drawing/2014/main" id="{2114B579-2385-4886-B80F-53632E741196}"/>
                </a:ext>
              </a:extLst>
            </p:cNvPr>
            <p:cNvSpPr txBox="1">
              <a:spLocks noChangeArrowheads="1"/>
            </p:cNvSpPr>
            <p:nvPr/>
          </p:nvSpPr>
          <p:spPr bwMode="auto">
            <a:xfrm>
              <a:off x="1056" y="1022"/>
              <a:ext cx="1029" cy="432"/>
            </a:xfrm>
            <a:prstGeom prst="rect">
              <a:avLst/>
            </a:prstGeom>
            <a:solidFill>
              <a:schemeClr val="accent1">
                <a:lumMod val="20000"/>
                <a:lumOff val="80000"/>
              </a:schemeClr>
            </a:solidFill>
            <a:ln w="9525">
              <a:solidFill>
                <a:srgbClr val="000000"/>
              </a:solidFill>
              <a:miter lim="800000"/>
              <a:headEnd/>
              <a:tailEnd/>
            </a:ln>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defRPr/>
              </a:pPr>
              <a:r>
                <a:rPr lang="cs-CZ" altLang="cs-CZ" sz="1800" dirty="0">
                  <a:latin typeface="Times New Roman" panose="02020603050405020304" pitchFamily="18" charset="0"/>
                </a:rPr>
                <a:t>vnitřní</a:t>
              </a:r>
            </a:p>
          </p:txBody>
        </p:sp>
        <p:sp>
          <p:nvSpPr>
            <p:cNvPr id="4" name="Text Box 7">
              <a:extLst>
                <a:ext uri="{FF2B5EF4-FFF2-40B4-BE49-F238E27FC236}">
                  <a16:creationId xmlns:a16="http://schemas.microsoft.com/office/drawing/2014/main" id="{444E434C-640E-4CD2-B96E-ECAAEDA526C9}"/>
                </a:ext>
              </a:extLst>
            </p:cNvPr>
            <p:cNvSpPr txBox="1">
              <a:spLocks noChangeArrowheads="1"/>
            </p:cNvSpPr>
            <p:nvPr/>
          </p:nvSpPr>
          <p:spPr bwMode="auto">
            <a:xfrm>
              <a:off x="1056" y="1526"/>
              <a:ext cx="1029" cy="434"/>
            </a:xfrm>
            <a:prstGeom prst="rect">
              <a:avLst/>
            </a:prstGeom>
            <a:solidFill>
              <a:schemeClr val="accent1">
                <a:lumMod val="20000"/>
                <a:lumOff val="80000"/>
              </a:schemeClr>
            </a:solidFill>
            <a:ln w="9525">
              <a:solidFill>
                <a:srgbClr val="000000"/>
              </a:solidFill>
              <a:miter lim="800000"/>
              <a:headEnd/>
              <a:tailEnd/>
            </a:ln>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defRPr/>
              </a:pPr>
              <a:r>
                <a:rPr lang="cs-CZ" altLang="cs-CZ" sz="1800" dirty="0">
                  <a:latin typeface="Times New Roman" panose="02020603050405020304" pitchFamily="18" charset="0"/>
                </a:rPr>
                <a:t>vnější</a:t>
              </a:r>
            </a:p>
          </p:txBody>
        </p:sp>
        <p:sp>
          <p:nvSpPr>
            <p:cNvPr id="29705" name="Text Box 8">
              <a:extLst>
                <a:ext uri="{FF2B5EF4-FFF2-40B4-BE49-F238E27FC236}">
                  <a16:creationId xmlns:a16="http://schemas.microsoft.com/office/drawing/2014/main" id="{2059E21D-1057-4785-8458-F44553C8FEF8}"/>
                </a:ext>
              </a:extLst>
            </p:cNvPr>
            <p:cNvSpPr txBox="1">
              <a:spLocks noChangeArrowheads="1"/>
            </p:cNvSpPr>
            <p:nvPr/>
          </p:nvSpPr>
          <p:spPr bwMode="auto">
            <a:xfrm>
              <a:off x="1056" y="1994"/>
              <a:ext cx="1029" cy="576"/>
            </a:xfrm>
            <a:prstGeom prst="rect">
              <a:avLst/>
            </a:prstGeom>
            <a:solidFill>
              <a:schemeClr val="tx2">
                <a:lumMod val="20000"/>
                <a:lumOff val="80000"/>
              </a:schemeClr>
            </a:solidFill>
            <a:ln w="9525">
              <a:solidFill>
                <a:srgbClr val="000000"/>
              </a:solidFill>
              <a:miter lim="800000"/>
              <a:headEnd/>
              <a:tailEnd/>
            </a:ln>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defRPr/>
              </a:pPr>
              <a:r>
                <a:rPr lang="cs-CZ" altLang="cs-CZ" sz="1800" dirty="0">
                  <a:latin typeface="Times New Roman" panose="02020603050405020304" pitchFamily="18" charset="0"/>
                </a:rPr>
                <a:t>občanská (laická)</a:t>
              </a:r>
            </a:p>
          </p:txBody>
        </p:sp>
        <p:sp>
          <p:nvSpPr>
            <p:cNvPr id="29706" name="Text Box 9">
              <a:extLst>
                <a:ext uri="{FF2B5EF4-FFF2-40B4-BE49-F238E27FC236}">
                  <a16:creationId xmlns:a16="http://schemas.microsoft.com/office/drawing/2014/main" id="{17FF8CE7-3059-41B2-8B08-E98BFDCC86C8}"/>
                </a:ext>
              </a:extLst>
            </p:cNvPr>
            <p:cNvSpPr txBox="1">
              <a:spLocks noChangeArrowheads="1"/>
            </p:cNvSpPr>
            <p:nvPr/>
          </p:nvSpPr>
          <p:spPr bwMode="auto">
            <a:xfrm>
              <a:off x="1056" y="2642"/>
              <a:ext cx="1029" cy="575"/>
            </a:xfrm>
            <a:prstGeom prst="rect">
              <a:avLst/>
            </a:prstGeom>
            <a:solidFill>
              <a:schemeClr val="tx2">
                <a:lumMod val="20000"/>
                <a:lumOff val="80000"/>
              </a:schemeClr>
            </a:solidFill>
            <a:ln w="9525">
              <a:solidFill>
                <a:srgbClr val="000000"/>
              </a:solidFill>
              <a:miter lim="800000"/>
              <a:headEnd/>
              <a:tailEnd/>
            </a:ln>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defRPr/>
              </a:pPr>
              <a:r>
                <a:rPr lang="cs-CZ" altLang="cs-CZ" sz="1800" dirty="0">
                  <a:latin typeface="Times New Roman" panose="02020603050405020304" pitchFamily="18" charset="0"/>
                </a:rPr>
                <a:t>profesionální (odborná)</a:t>
              </a:r>
            </a:p>
          </p:txBody>
        </p:sp>
        <p:sp>
          <p:nvSpPr>
            <p:cNvPr id="12302" name="Text Box 10">
              <a:extLst>
                <a:ext uri="{FF2B5EF4-FFF2-40B4-BE49-F238E27FC236}">
                  <a16:creationId xmlns:a16="http://schemas.microsoft.com/office/drawing/2014/main" id="{A6DCAFD6-7955-4B90-BE50-4F23F86B961D}"/>
                </a:ext>
              </a:extLst>
            </p:cNvPr>
            <p:cNvSpPr txBox="1">
              <a:spLocks noChangeArrowheads="1"/>
            </p:cNvSpPr>
            <p:nvPr/>
          </p:nvSpPr>
          <p:spPr bwMode="auto">
            <a:xfrm>
              <a:off x="3627" y="939"/>
              <a:ext cx="2076" cy="2951"/>
            </a:xfrm>
            <a:prstGeom prst="rect">
              <a:avLst/>
            </a:prstGeom>
            <a:solidFill>
              <a:srgbClr val="FFFFFF"/>
            </a:solidFill>
            <a:ln w="9525">
              <a:solidFill>
                <a:srgbClr val="000000"/>
              </a:solidFill>
              <a:miter lim="800000"/>
              <a:headEnd/>
              <a:tailEnd/>
            </a:ln>
          </p:spPr>
          <p:txBody>
            <a:bodyPr/>
            <a:lstStyle>
              <a:lvl1pPr marL="187325" indent="-187325">
                <a:spcBef>
                  <a:spcPct val="20000"/>
                </a:spcBef>
                <a:buClr>
                  <a:schemeClr val="accent1"/>
                </a:buClr>
                <a:buSzPct val="65000"/>
                <a:buFont typeface="Wingdings" pitchFamily="2" charset="2"/>
                <a:buChar char="n"/>
                <a:defRPr sz="3000">
                  <a:solidFill>
                    <a:schemeClr val="tx1"/>
                  </a:solidFill>
                  <a:latin typeface="Arial" charset="0"/>
                </a:defRPr>
              </a:lvl1pPr>
              <a:lvl2pPr marL="742950" indent="-28575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spcBef>
                  <a:spcPct val="0"/>
                </a:spcBef>
                <a:buClrTx/>
                <a:buSzTx/>
                <a:buFontTx/>
                <a:buNone/>
                <a:defRPr/>
              </a:pPr>
              <a:r>
                <a:rPr lang="cs-CZ" altLang="cs-CZ" sz="1800" dirty="0">
                  <a:solidFill>
                    <a:srgbClr val="003399"/>
                  </a:solidFill>
                  <a:latin typeface="+mn-lt"/>
                </a:rPr>
                <a:t>INSTITUCIONÁLNÍ ČLENĚNÍ</a:t>
              </a:r>
            </a:p>
            <a:p>
              <a:pPr>
                <a:spcBef>
                  <a:spcPct val="0"/>
                </a:spcBef>
                <a:buClrTx/>
                <a:buSzTx/>
                <a:buFont typeface="Wingdings" pitchFamily="2" charset="2"/>
                <a:buNone/>
                <a:defRPr/>
              </a:pPr>
              <a:r>
                <a:rPr lang="cs-CZ" altLang="cs-CZ" sz="1800" dirty="0">
                  <a:latin typeface="+mn-lt"/>
                </a:rPr>
                <a:t>■ Parlament ČR</a:t>
              </a:r>
            </a:p>
            <a:p>
              <a:pPr>
                <a:spcBef>
                  <a:spcPct val="0"/>
                </a:spcBef>
                <a:buClrTx/>
                <a:buSzTx/>
                <a:buFont typeface="Wingdings" pitchFamily="2" charset="2"/>
                <a:buNone/>
                <a:defRPr/>
              </a:pPr>
              <a:r>
                <a:rPr lang="cs-CZ" altLang="cs-CZ" sz="1800" dirty="0">
                  <a:latin typeface="+mn-lt"/>
                </a:rPr>
                <a:t>■ exekutiva (vláda)</a:t>
              </a:r>
            </a:p>
            <a:p>
              <a:pPr>
                <a:spcBef>
                  <a:spcPct val="0"/>
                </a:spcBef>
                <a:buClrTx/>
                <a:buSzTx/>
                <a:buFont typeface="Wingdings" pitchFamily="2" charset="2"/>
                <a:buNone/>
                <a:defRPr/>
              </a:pPr>
              <a:r>
                <a:rPr lang="cs-CZ" altLang="cs-CZ" sz="1800" dirty="0"/>
                <a:t>■ kraje, obce </a:t>
              </a:r>
            </a:p>
            <a:p>
              <a:pPr>
                <a:spcBef>
                  <a:spcPct val="0"/>
                </a:spcBef>
                <a:buClrTx/>
                <a:buSzTx/>
                <a:buFont typeface="Wingdings" pitchFamily="2" charset="2"/>
                <a:buNone/>
                <a:defRPr/>
              </a:pPr>
              <a:r>
                <a:rPr lang="cs-CZ" altLang="cs-CZ" sz="1800" dirty="0"/>
                <a:t>■ Nejvyšší kontrolní úřad</a:t>
              </a:r>
              <a:endParaRPr lang="cs-CZ" altLang="cs-CZ" sz="1800" dirty="0">
                <a:latin typeface="+mn-lt"/>
              </a:endParaRPr>
            </a:p>
            <a:p>
              <a:pPr>
                <a:spcBef>
                  <a:spcPct val="0"/>
                </a:spcBef>
                <a:buClrTx/>
                <a:buSzTx/>
                <a:buFontTx/>
                <a:buNone/>
                <a:defRPr/>
              </a:pPr>
              <a:r>
                <a:rPr lang="cs-CZ" altLang="cs-CZ" sz="1800" dirty="0">
                  <a:latin typeface="+mn-lt"/>
                </a:rPr>
                <a:t>■ soudy a státní zastupitelství</a:t>
              </a:r>
            </a:p>
            <a:p>
              <a:pPr>
                <a:spcBef>
                  <a:spcPct val="0"/>
                </a:spcBef>
                <a:buClrTx/>
                <a:buSzTx/>
                <a:buFontTx/>
                <a:buNone/>
                <a:defRPr/>
              </a:pPr>
              <a:r>
                <a:rPr lang="cs-CZ" altLang="cs-CZ" sz="1800" dirty="0">
                  <a:latin typeface="+mn-lt"/>
                </a:rPr>
                <a:t>■ Veřejný ochránce práv</a:t>
              </a:r>
            </a:p>
            <a:p>
              <a:pPr>
                <a:spcBef>
                  <a:spcPct val="0"/>
                </a:spcBef>
                <a:buClrTx/>
                <a:buSzTx/>
                <a:buFontTx/>
                <a:buNone/>
                <a:defRPr/>
              </a:pPr>
              <a:r>
                <a:rPr lang="cs-CZ" altLang="cs-CZ" sz="1800" dirty="0">
                  <a:latin typeface="+mn-lt"/>
                </a:rPr>
                <a:t>■ ÚOHS, ÚDHPSH, ÚOOÚ</a:t>
              </a:r>
            </a:p>
            <a:p>
              <a:pPr>
                <a:spcBef>
                  <a:spcPct val="0"/>
                </a:spcBef>
                <a:buClrTx/>
                <a:buSzTx/>
                <a:buFontTx/>
                <a:buNone/>
                <a:defRPr/>
              </a:pPr>
              <a:r>
                <a:rPr lang="cs-CZ" altLang="cs-CZ" sz="1800" dirty="0">
                  <a:latin typeface="+mn-lt"/>
                </a:rPr>
                <a:t>■ ERÚ, ČTÚ, SÚJB apod.</a:t>
              </a:r>
            </a:p>
            <a:p>
              <a:pPr>
                <a:spcBef>
                  <a:spcPct val="0"/>
                </a:spcBef>
                <a:buClrTx/>
                <a:buSzTx/>
                <a:buFont typeface="Wingdings" pitchFamily="2" charset="2"/>
                <a:buNone/>
                <a:defRPr/>
              </a:pPr>
              <a:r>
                <a:rPr lang="cs-CZ" altLang="cs-CZ" sz="1800" dirty="0"/>
                <a:t>■ ČNB</a:t>
              </a:r>
            </a:p>
            <a:p>
              <a:pPr>
                <a:spcBef>
                  <a:spcPct val="0"/>
                </a:spcBef>
                <a:buClrTx/>
                <a:buSzTx/>
                <a:buFontTx/>
                <a:buNone/>
                <a:defRPr/>
              </a:pPr>
              <a:r>
                <a:rPr lang="cs-CZ" altLang="cs-CZ" sz="1800" dirty="0">
                  <a:latin typeface="+mn-lt"/>
                </a:rPr>
                <a:t>■ územní finanční orgány, celní orgány, Česká správa sociálního zabezpečení, zdravotní pojišťovny, atd.</a:t>
              </a:r>
            </a:p>
            <a:p>
              <a:pPr>
                <a:spcBef>
                  <a:spcPct val="0"/>
                </a:spcBef>
                <a:buClrTx/>
                <a:buSzTx/>
                <a:buFontTx/>
                <a:buNone/>
                <a:defRPr/>
              </a:pPr>
              <a:r>
                <a:rPr lang="cs-CZ" altLang="cs-CZ" sz="1800" dirty="0">
                  <a:latin typeface="+mn-lt"/>
                </a:rPr>
                <a:t>■ orgány inspekce, dozoru, dohledu a zkušebnictví</a:t>
              </a:r>
            </a:p>
            <a:p>
              <a:pPr>
                <a:spcBef>
                  <a:spcPct val="0"/>
                </a:spcBef>
                <a:buClrTx/>
                <a:buSzTx/>
                <a:buFontTx/>
                <a:buNone/>
                <a:defRPr/>
              </a:pPr>
              <a:r>
                <a:rPr lang="cs-CZ" altLang="cs-CZ" sz="1800" dirty="0">
                  <a:latin typeface="+mn-lt"/>
                </a:rPr>
                <a:t> ■ nestátní neziskové organizace</a:t>
              </a:r>
            </a:p>
            <a:p>
              <a:pPr>
                <a:spcBef>
                  <a:spcPct val="0"/>
                </a:spcBef>
                <a:buClrTx/>
                <a:buSzTx/>
                <a:buFontTx/>
                <a:buNone/>
                <a:defRPr/>
              </a:pPr>
              <a:r>
                <a:rPr lang="cs-CZ" altLang="cs-CZ" sz="1800" dirty="0">
                  <a:latin typeface="+mn-lt"/>
                </a:rPr>
                <a:t>■ zahraniční instituce</a:t>
              </a:r>
            </a:p>
            <a:p>
              <a:pPr>
                <a:spcBef>
                  <a:spcPct val="0"/>
                </a:spcBef>
                <a:buClrTx/>
                <a:buSzTx/>
                <a:buFont typeface="Wingdings" pitchFamily="2" charset="2"/>
                <a:buNone/>
                <a:defRPr/>
              </a:pPr>
              <a:r>
                <a:rPr lang="cs-CZ" altLang="cs-CZ" sz="1800" dirty="0">
                  <a:latin typeface="+mn-lt"/>
                </a:rPr>
                <a:t>■ jiné </a:t>
              </a:r>
            </a:p>
            <a:p>
              <a:pPr>
                <a:spcBef>
                  <a:spcPct val="0"/>
                </a:spcBef>
                <a:buClrTx/>
                <a:buSzTx/>
                <a:buFontTx/>
                <a:buNone/>
                <a:defRPr/>
              </a:pPr>
              <a:endParaRPr lang="cs-CZ" altLang="cs-CZ" sz="1400" b="1" dirty="0">
                <a:latin typeface="Times New Roman" pitchFamily="18" charset="0"/>
              </a:endParaRPr>
            </a:p>
          </p:txBody>
        </p:sp>
        <p:sp>
          <p:nvSpPr>
            <p:cNvPr id="19471" name="Line 11">
              <a:extLst>
                <a:ext uri="{FF2B5EF4-FFF2-40B4-BE49-F238E27FC236}">
                  <a16:creationId xmlns:a16="http://schemas.microsoft.com/office/drawing/2014/main" id="{5D2BB846-2703-4177-A9A3-DC01236475B0}"/>
                </a:ext>
              </a:extLst>
            </p:cNvPr>
            <p:cNvSpPr>
              <a:spLocks noChangeShapeType="1"/>
            </p:cNvSpPr>
            <p:nvPr/>
          </p:nvSpPr>
          <p:spPr bwMode="auto">
            <a:xfrm flipH="1" flipV="1">
              <a:off x="2085" y="1382"/>
              <a:ext cx="318" cy="7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9472" name="Line 12">
              <a:extLst>
                <a:ext uri="{FF2B5EF4-FFF2-40B4-BE49-F238E27FC236}">
                  <a16:creationId xmlns:a16="http://schemas.microsoft.com/office/drawing/2014/main" id="{2068D429-384A-45AE-BA19-6A5FDB8929D0}"/>
                </a:ext>
              </a:extLst>
            </p:cNvPr>
            <p:cNvSpPr>
              <a:spLocks noChangeShapeType="1"/>
            </p:cNvSpPr>
            <p:nvPr/>
          </p:nvSpPr>
          <p:spPr bwMode="auto">
            <a:xfrm flipH="1">
              <a:off x="2085" y="1526"/>
              <a:ext cx="318" cy="7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9473" name="Line 13">
              <a:extLst>
                <a:ext uri="{FF2B5EF4-FFF2-40B4-BE49-F238E27FC236}">
                  <a16:creationId xmlns:a16="http://schemas.microsoft.com/office/drawing/2014/main" id="{92A8483B-F405-4B35-A163-6956781123B4}"/>
                </a:ext>
              </a:extLst>
            </p:cNvPr>
            <p:cNvSpPr>
              <a:spLocks noChangeShapeType="1"/>
            </p:cNvSpPr>
            <p:nvPr/>
          </p:nvSpPr>
          <p:spPr bwMode="auto">
            <a:xfrm flipH="1" flipV="1">
              <a:off x="2085" y="2426"/>
              <a:ext cx="318" cy="14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9474" name="Line 14">
              <a:extLst>
                <a:ext uri="{FF2B5EF4-FFF2-40B4-BE49-F238E27FC236}">
                  <a16:creationId xmlns:a16="http://schemas.microsoft.com/office/drawing/2014/main" id="{F8C25951-A60B-445D-851F-CE4DB9D13F83}"/>
                </a:ext>
              </a:extLst>
            </p:cNvPr>
            <p:cNvSpPr>
              <a:spLocks noChangeShapeType="1"/>
            </p:cNvSpPr>
            <p:nvPr/>
          </p:nvSpPr>
          <p:spPr bwMode="auto">
            <a:xfrm flipH="1">
              <a:off x="2085" y="2678"/>
              <a:ext cx="318" cy="7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9475" name="Line 15">
              <a:extLst>
                <a:ext uri="{FF2B5EF4-FFF2-40B4-BE49-F238E27FC236}">
                  <a16:creationId xmlns:a16="http://schemas.microsoft.com/office/drawing/2014/main" id="{E38975A9-0E66-4132-A339-C77F3282F6C2}"/>
                </a:ext>
              </a:extLst>
            </p:cNvPr>
            <p:cNvSpPr>
              <a:spLocks noChangeShapeType="1"/>
            </p:cNvSpPr>
            <p:nvPr/>
          </p:nvSpPr>
          <p:spPr bwMode="auto">
            <a:xfrm flipH="1">
              <a:off x="2064" y="2840"/>
              <a:ext cx="678" cy="56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5" name="Text Box 16">
              <a:extLst>
                <a:ext uri="{FF2B5EF4-FFF2-40B4-BE49-F238E27FC236}">
                  <a16:creationId xmlns:a16="http://schemas.microsoft.com/office/drawing/2014/main" id="{9A4EC95A-A90F-4E15-850E-775BC61D66D5}"/>
                </a:ext>
              </a:extLst>
            </p:cNvPr>
            <p:cNvSpPr txBox="1">
              <a:spLocks noChangeArrowheads="1"/>
            </p:cNvSpPr>
            <p:nvPr/>
          </p:nvSpPr>
          <p:spPr bwMode="auto">
            <a:xfrm>
              <a:off x="1035" y="3314"/>
              <a:ext cx="1029" cy="576"/>
            </a:xfrm>
            <a:prstGeom prst="rect">
              <a:avLst/>
            </a:prstGeom>
            <a:solidFill>
              <a:schemeClr val="tx2">
                <a:lumMod val="20000"/>
                <a:lumOff val="80000"/>
              </a:schemeClr>
            </a:solidFill>
            <a:ln w="9525">
              <a:solidFill>
                <a:srgbClr val="000000"/>
              </a:solidFill>
              <a:miter lim="800000"/>
              <a:headEnd/>
              <a:tailEnd/>
            </a:ln>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defRPr/>
              </a:pPr>
              <a:r>
                <a:rPr lang="cs-CZ" altLang="cs-CZ" sz="1800" dirty="0">
                  <a:latin typeface="Times New Roman" panose="02020603050405020304" pitchFamily="18" charset="0"/>
                </a:rPr>
                <a:t>parlamentní</a:t>
              </a:r>
            </a:p>
            <a:p>
              <a:pPr>
                <a:spcBef>
                  <a:spcPct val="0"/>
                </a:spcBef>
                <a:buClrTx/>
                <a:buSzTx/>
                <a:buFontTx/>
                <a:buNone/>
                <a:defRPr/>
              </a:pPr>
              <a:r>
                <a:rPr lang="cs-CZ" altLang="cs-CZ" sz="1800" dirty="0">
                  <a:latin typeface="Times New Roman" panose="02020603050405020304" pitchFamily="18" charset="0"/>
                </a:rPr>
                <a:t>(zastupitelé </a:t>
              </a:r>
              <a:r>
                <a:rPr lang="cs-CZ" altLang="cs-CZ" sz="1800" dirty="0" err="1">
                  <a:latin typeface="Times New Roman" panose="02020603050405020304" pitchFamily="18" charset="0"/>
                </a:rPr>
                <a:t>úsc</a:t>
              </a:r>
              <a:r>
                <a:rPr lang="cs-CZ" altLang="cs-CZ" sz="1800" dirty="0">
                  <a:latin typeface="Times New Roman" panose="02020603050405020304" pitchFamily="18" charset="0"/>
                </a:rPr>
                <a:t>)</a:t>
              </a:r>
            </a:p>
          </p:txBody>
        </p:sp>
        <p:sp>
          <p:nvSpPr>
            <p:cNvPr id="19477" name="Line 17">
              <a:extLst>
                <a:ext uri="{FF2B5EF4-FFF2-40B4-BE49-F238E27FC236}">
                  <a16:creationId xmlns:a16="http://schemas.microsoft.com/office/drawing/2014/main" id="{B18681C3-CF9E-46CD-8657-866AB852EC58}"/>
                </a:ext>
              </a:extLst>
            </p:cNvPr>
            <p:cNvSpPr>
              <a:spLocks noChangeShapeType="1"/>
            </p:cNvSpPr>
            <p:nvPr/>
          </p:nvSpPr>
          <p:spPr bwMode="auto">
            <a:xfrm>
              <a:off x="3267" y="1994"/>
              <a:ext cx="360" cy="0"/>
            </a:xfrm>
            <a:prstGeom prst="line">
              <a:avLst/>
            </a:prstGeom>
            <a:noFill/>
            <a:ln w="12700" cap="sq">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cs-CZ"/>
            </a:p>
          </p:txBody>
        </p:sp>
      </p:grpSp>
      <p:sp>
        <p:nvSpPr>
          <p:cNvPr id="19462" name="Obdélník 2">
            <a:extLst>
              <a:ext uri="{FF2B5EF4-FFF2-40B4-BE49-F238E27FC236}">
                <a16:creationId xmlns:a16="http://schemas.microsoft.com/office/drawing/2014/main" id="{915284F0-4270-4757-8FCC-729B4DC8F054}"/>
              </a:ext>
            </a:extLst>
          </p:cNvPr>
          <p:cNvSpPr>
            <a:spLocks noChangeArrowheads="1"/>
          </p:cNvSpPr>
          <p:nvPr/>
        </p:nvSpPr>
        <p:spPr bwMode="auto">
          <a:xfrm>
            <a:off x="3276600" y="5181600"/>
            <a:ext cx="1536700" cy="914400"/>
          </a:xfrm>
          <a:prstGeom prst="rect">
            <a:avLst/>
          </a:prstGeom>
          <a:solidFill>
            <a:schemeClr val="accent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cs-CZ" altLang="cs-CZ"/>
          </a:p>
        </p:txBody>
      </p:sp>
      <p:sp>
        <p:nvSpPr>
          <p:cNvPr id="19463" name="Obdélník 20">
            <a:extLst>
              <a:ext uri="{FF2B5EF4-FFF2-40B4-BE49-F238E27FC236}">
                <a16:creationId xmlns:a16="http://schemas.microsoft.com/office/drawing/2014/main" id="{A1E5467A-EC72-4B5D-93DF-2B632E9D6F22}"/>
              </a:ext>
            </a:extLst>
          </p:cNvPr>
          <p:cNvSpPr>
            <a:spLocks noChangeArrowheads="1"/>
          </p:cNvSpPr>
          <p:nvPr/>
        </p:nvSpPr>
        <p:spPr bwMode="auto">
          <a:xfrm>
            <a:off x="3290888" y="5138738"/>
            <a:ext cx="1535112" cy="914400"/>
          </a:xfrm>
          <a:prstGeom prst="rect">
            <a:avLst/>
          </a:prstGeom>
          <a:solidFill>
            <a:srgbClr val="FFFF00"/>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cs-CZ">
                <a:latin typeface="Times New Roman" panose="02020603050405020304" pitchFamily="18" charset="0"/>
              </a:rPr>
              <a:t>další kritéria členění</a:t>
            </a:r>
            <a:endParaRPr lang="cs-CZ" altLang="cs-CZ"/>
          </a:p>
        </p:txBody>
      </p:sp>
      <p:cxnSp>
        <p:nvCxnSpPr>
          <p:cNvPr id="19464" name="Přímá spojnice se šipkou 4">
            <a:extLst>
              <a:ext uri="{FF2B5EF4-FFF2-40B4-BE49-F238E27FC236}">
                <a16:creationId xmlns:a16="http://schemas.microsoft.com/office/drawing/2014/main" id="{0C8C9281-3A00-473F-ADEB-E5AEC27C3D9D}"/>
              </a:ext>
            </a:extLst>
          </p:cNvPr>
          <p:cNvCxnSpPr>
            <a:cxnSpLocks noChangeShapeType="1"/>
            <a:endCxn id="19463" idx="0"/>
          </p:cNvCxnSpPr>
          <p:nvPr/>
        </p:nvCxnSpPr>
        <p:spPr bwMode="auto">
          <a:xfrm flipH="1">
            <a:off x="4057650" y="4249738"/>
            <a:ext cx="0" cy="88900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ystém finanční kontroly">
            <a:extLst>
              <a:ext uri="{FF2B5EF4-FFF2-40B4-BE49-F238E27FC236}">
                <a16:creationId xmlns:a16="http://schemas.microsoft.com/office/drawing/2014/main" id="{4CD2FAF1-4DC1-48E3-B3CE-F2B9066B24A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6800" y="643467"/>
            <a:ext cx="7553987" cy="5571066"/>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a:extLst>
              <a:ext uri="{FF2B5EF4-FFF2-40B4-BE49-F238E27FC236}">
                <a16:creationId xmlns:a16="http://schemas.microsoft.com/office/drawing/2014/main" id="{08942771-3836-4CD7-8F7F-C1BDC34BDA9C}"/>
              </a:ext>
            </a:extLst>
          </p:cNvPr>
          <p:cNvSpPr>
            <a:spLocks noGrp="1"/>
          </p:cNvSpPr>
          <p:nvPr>
            <p:ph type="sldNum" sz="quarter" idx="12"/>
          </p:nvPr>
        </p:nvSpPr>
        <p:spPr>
          <a:xfrm>
            <a:off x="8127999" y="6470704"/>
            <a:ext cx="730251" cy="274320"/>
          </a:xfrm>
        </p:spPr>
        <p:txBody>
          <a:bodyPr>
            <a:normAutofit/>
          </a:bodyPr>
          <a:lstStyle/>
          <a:p>
            <a:pPr>
              <a:spcAft>
                <a:spcPts val="600"/>
              </a:spcAft>
            </a:pPr>
            <a:fld id="{C24923DF-A483-4F44-A99F-34967ADA15CE}" type="slidenum">
              <a:rPr lang="cs-CZ" altLang="en-US" smtClean="0"/>
              <a:pPr>
                <a:spcAft>
                  <a:spcPts val="600"/>
                </a:spcAft>
              </a:pPr>
              <a:t>8</a:t>
            </a:fld>
            <a:endParaRPr lang="cs-CZ" altLang="en-US"/>
          </a:p>
        </p:txBody>
      </p:sp>
    </p:spTree>
    <p:extLst>
      <p:ext uri="{BB962C8B-B14F-4D97-AF65-F5344CB8AC3E}">
        <p14:creationId xmlns:p14="http://schemas.microsoft.com/office/powerpoint/2010/main" val="2919406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102CF37D-FB71-4AFF-8405-381A0A8F8EB9}"/>
              </a:ext>
            </a:extLst>
          </p:cNvPr>
          <p:cNvSpPr>
            <a:spLocks noGrp="1"/>
          </p:cNvSpPr>
          <p:nvPr>
            <p:ph type="title"/>
          </p:nvPr>
        </p:nvSpPr>
        <p:spPr/>
        <p:txBody>
          <a:bodyPr/>
          <a:lstStyle/>
          <a:p>
            <a:r>
              <a:rPr lang="cs-CZ" dirty="0"/>
              <a:t>Systém řízení kontroly a jeho subsystémy</a:t>
            </a:r>
          </a:p>
        </p:txBody>
      </p:sp>
      <p:sp>
        <p:nvSpPr>
          <p:cNvPr id="4" name="Zástupný obsah 3">
            <a:extLst>
              <a:ext uri="{FF2B5EF4-FFF2-40B4-BE49-F238E27FC236}">
                <a16:creationId xmlns:a16="http://schemas.microsoft.com/office/drawing/2014/main" id="{03525124-B77E-4846-9F2B-193120A00733}"/>
              </a:ext>
            </a:extLst>
          </p:cNvPr>
          <p:cNvSpPr>
            <a:spLocks noGrp="1"/>
          </p:cNvSpPr>
          <p:nvPr>
            <p:ph idx="1"/>
          </p:nvPr>
        </p:nvSpPr>
        <p:spPr/>
        <p:txBody>
          <a:bodyPr/>
          <a:lstStyle/>
          <a:p>
            <a:pPr algn="just" rtl="0" fontAlgn="base"/>
            <a:r>
              <a:rPr lang="cs-CZ" sz="1800" b="1" i="0" dirty="0">
                <a:solidFill>
                  <a:srgbClr val="000000"/>
                </a:solidFill>
                <a:effectLst/>
                <a:latin typeface="Arial" panose="020B0604020202020204" pitchFamily="34" charset="0"/>
              </a:rPr>
              <a:t>Systém řízení a kontroly veřejných financí je souhrn procesů a nástrojů nezbytných k řízení organizace a ochraně veřejných prostředků.</a:t>
            </a:r>
            <a:r>
              <a:rPr lang="cs-CZ" sz="1800" b="0" i="0" dirty="0">
                <a:solidFill>
                  <a:srgbClr val="000000"/>
                </a:solidFill>
                <a:effectLst/>
                <a:latin typeface="Arial" panose="020B0604020202020204" pitchFamily="34" charset="0"/>
              </a:rPr>
              <a:t> Tyto procesy a nástroje lze rozdělit s ohledem na jejich účel do 3 skupin:  </a:t>
            </a:r>
            <a:endParaRPr lang="cs-CZ" b="0" i="0" dirty="0">
              <a:solidFill>
                <a:srgbClr val="000000"/>
              </a:solidFill>
              <a:effectLst/>
              <a:latin typeface="Segoe UI" panose="020B0502040204020203" pitchFamily="34" charset="0"/>
            </a:endParaRPr>
          </a:p>
          <a:p>
            <a:pPr algn="just" rtl="0" fontAlgn="base"/>
            <a:r>
              <a:rPr lang="cs-CZ" sz="1800" b="0" i="0" dirty="0">
                <a:solidFill>
                  <a:srgbClr val="000000"/>
                </a:solidFill>
                <a:effectLst/>
                <a:latin typeface="Arial" panose="020B0604020202020204" pitchFamily="34" charset="0"/>
              </a:rPr>
              <a:t>a) </a:t>
            </a:r>
            <a:r>
              <a:rPr lang="cs-CZ" sz="1800" b="1" i="0" dirty="0">
                <a:solidFill>
                  <a:srgbClr val="000000"/>
                </a:solidFill>
                <a:effectLst/>
                <a:latin typeface="Calibri" panose="020F0502020204030204" pitchFamily="34" charset="0"/>
              </a:rPr>
              <a:t>řídicí a kontrolní mechanismy</a:t>
            </a:r>
            <a:r>
              <a:rPr lang="cs-CZ" sz="1800" b="0" i="0" dirty="0">
                <a:solidFill>
                  <a:srgbClr val="000000"/>
                </a:solidFill>
                <a:effectLst/>
                <a:latin typeface="Arial" panose="020B0604020202020204" pitchFamily="34" charset="0"/>
              </a:rPr>
              <a:t> – např. rozpočet a plánování, vymezení pravomocí a činností jednotlivých útvarů, řízení rizik, řídicí ekonomická kontrola, ekonomická služba, </a:t>
            </a:r>
            <a:endParaRPr lang="cs-CZ" b="0" i="0" dirty="0">
              <a:solidFill>
                <a:srgbClr val="000000"/>
              </a:solidFill>
              <a:effectLst/>
              <a:latin typeface="Segoe UI" panose="020B0502040204020203" pitchFamily="34" charset="0"/>
            </a:endParaRPr>
          </a:p>
          <a:p>
            <a:pPr algn="just" rtl="0" fontAlgn="base"/>
            <a:r>
              <a:rPr lang="cs-CZ" sz="1800" b="0" i="0" dirty="0">
                <a:solidFill>
                  <a:srgbClr val="000000"/>
                </a:solidFill>
                <a:effectLst/>
                <a:latin typeface="Arial" panose="020B0604020202020204" pitchFamily="34" charset="0"/>
              </a:rPr>
              <a:t>b) </a:t>
            </a:r>
            <a:r>
              <a:rPr lang="cs-CZ" sz="1800" b="1" i="0" dirty="0">
                <a:solidFill>
                  <a:srgbClr val="000000"/>
                </a:solidFill>
                <a:effectLst/>
                <a:latin typeface="Arial" panose="020B0604020202020204" pitchFamily="34" charset="0"/>
              </a:rPr>
              <a:t>interní audit</a:t>
            </a:r>
            <a:r>
              <a:rPr lang="cs-CZ" sz="1800" b="0" i="0" dirty="0">
                <a:solidFill>
                  <a:srgbClr val="000000"/>
                </a:solidFill>
                <a:effectLst/>
                <a:latin typeface="Arial" panose="020B0604020202020204" pitchFamily="34" charset="0"/>
              </a:rPr>
              <a:t> – systematické hodnocení procesů organizace, zaměřené na přidávání hodnoty, tedy na odhalování nedostatků a systémových selhání a zejména příčin jejich vzniku a následné formulace doporučení ke zlepšení  </a:t>
            </a:r>
            <a:r>
              <a:rPr lang="cs-CZ" sz="1800" b="1" i="0" dirty="0">
                <a:solidFill>
                  <a:srgbClr val="000000"/>
                </a:solidFill>
                <a:effectLst/>
                <a:latin typeface="Arial" panose="020B0604020202020204" pitchFamily="34" charset="0"/>
              </a:rPr>
              <a:t> </a:t>
            </a:r>
            <a:endParaRPr lang="cs-CZ" b="1" i="0" dirty="0">
              <a:solidFill>
                <a:srgbClr val="000000"/>
              </a:solidFill>
              <a:effectLst/>
              <a:latin typeface="Segoe UI" panose="020B0502040204020203" pitchFamily="34" charset="0"/>
            </a:endParaRPr>
          </a:p>
          <a:p>
            <a:pPr algn="just" rtl="0" fontAlgn="base"/>
            <a:r>
              <a:rPr lang="cs-CZ" sz="1800" b="0" i="0" dirty="0">
                <a:solidFill>
                  <a:srgbClr val="000000"/>
                </a:solidFill>
                <a:effectLst/>
                <a:latin typeface="Arial" panose="020B0604020202020204" pitchFamily="34" charset="0"/>
              </a:rPr>
              <a:t>c) </a:t>
            </a:r>
            <a:r>
              <a:rPr lang="cs-CZ" sz="1800" b="1" i="0" dirty="0">
                <a:solidFill>
                  <a:srgbClr val="000000"/>
                </a:solidFill>
                <a:effectLst/>
                <a:latin typeface="Arial" panose="020B0604020202020204" pitchFamily="34" charset="0"/>
              </a:rPr>
              <a:t>kontrola podle mezinárodních smluv </a:t>
            </a:r>
            <a:r>
              <a:rPr lang="cs-CZ" sz="1800" b="0" i="0" dirty="0">
                <a:solidFill>
                  <a:srgbClr val="000000"/>
                </a:solidFill>
                <a:effectLst/>
                <a:latin typeface="Arial" panose="020B0604020202020204" pitchFamily="34" charset="0"/>
              </a:rPr>
              <a:t>–</a:t>
            </a:r>
            <a:r>
              <a:rPr lang="cs-CZ" sz="1800" b="1" i="0" dirty="0">
                <a:solidFill>
                  <a:srgbClr val="000000"/>
                </a:solidFill>
                <a:effectLst/>
                <a:latin typeface="Arial" panose="020B0604020202020204" pitchFamily="34" charset="0"/>
              </a:rPr>
              <a:t> </a:t>
            </a:r>
            <a:r>
              <a:rPr lang="cs-CZ" sz="1800" b="0" i="0" dirty="0">
                <a:solidFill>
                  <a:srgbClr val="000000"/>
                </a:solidFill>
                <a:effectLst/>
                <a:latin typeface="Arial" panose="020B0604020202020204" pitchFamily="34" charset="0"/>
              </a:rPr>
              <a:t>kontrola v případě čerpání dotací z rozpočtů mezinárodních organizací (např. NATO).  </a:t>
            </a:r>
            <a:endParaRPr lang="cs-CZ" b="0" i="0" dirty="0">
              <a:solidFill>
                <a:srgbClr val="000000"/>
              </a:solidFill>
              <a:effectLst/>
              <a:latin typeface="Segoe UI" panose="020B0502040204020203" pitchFamily="34" charset="0"/>
            </a:endParaRPr>
          </a:p>
          <a:p>
            <a:endParaRPr lang="cs-CZ" dirty="0"/>
          </a:p>
        </p:txBody>
      </p:sp>
      <p:sp>
        <p:nvSpPr>
          <p:cNvPr id="2" name="Zástupný symbol pro číslo snímku 1">
            <a:extLst>
              <a:ext uri="{FF2B5EF4-FFF2-40B4-BE49-F238E27FC236}">
                <a16:creationId xmlns:a16="http://schemas.microsoft.com/office/drawing/2014/main" id="{3CD8AE99-8A37-4BF0-BD1B-5E55F43DF1BD}"/>
              </a:ext>
            </a:extLst>
          </p:cNvPr>
          <p:cNvSpPr>
            <a:spLocks noGrp="1"/>
          </p:cNvSpPr>
          <p:nvPr>
            <p:ph type="sldNum" sz="quarter" idx="12"/>
          </p:nvPr>
        </p:nvSpPr>
        <p:spPr/>
        <p:txBody>
          <a:bodyPr/>
          <a:lstStyle/>
          <a:p>
            <a:fld id="{C24923DF-A483-4F44-A99F-34967ADA15CE}" type="slidenum">
              <a:rPr lang="cs-CZ" altLang="en-US" smtClean="0"/>
              <a:pPr/>
              <a:t>9</a:t>
            </a:fld>
            <a:endParaRPr lang="cs-CZ" altLang="en-US"/>
          </a:p>
        </p:txBody>
      </p:sp>
    </p:spTree>
    <p:extLst>
      <p:ext uri="{BB962C8B-B14F-4D97-AF65-F5344CB8AC3E}">
        <p14:creationId xmlns:p14="http://schemas.microsoft.com/office/powerpoint/2010/main" val="292398102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ál">
  <a:themeElements>
    <a:clrScheme name="Integrá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á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á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17548</TotalTime>
  <Words>4643</Words>
  <Application>Microsoft Office PowerPoint</Application>
  <PresentationFormat>Předvádění na obrazovce (4:3)</PresentationFormat>
  <Paragraphs>365</Paragraphs>
  <Slides>55</Slides>
  <Notes>12</Notes>
  <HiddenSlides>0</HiddenSlides>
  <MMClips>0</MMClips>
  <ScaleCrop>false</ScaleCrop>
  <HeadingPairs>
    <vt:vector size="6" baseType="variant">
      <vt:variant>
        <vt:lpstr>Použitá písma</vt:lpstr>
      </vt:variant>
      <vt:variant>
        <vt:i4>10</vt:i4>
      </vt:variant>
      <vt:variant>
        <vt:lpstr>Motiv</vt:lpstr>
      </vt:variant>
      <vt:variant>
        <vt:i4>1</vt:i4>
      </vt:variant>
      <vt:variant>
        <vt:lpstr>Nadpisy snímků</vt:lpstr>
      </vt:variant>
      <vt:variant>
        <vt:i4>55</vt:i4>
      </vt:variant>
    </vt:vector>
  </HeadingPairs>
  <TitlesOfParts>
    <vt:vector size="66" baseType="lpstr">
      <vt:lpstr>Arial</vt:lpstr>
      <vt:lpstr>Calibri</vt:lpstr>
      <vt:lpstr>Garamond</vt:lpstr>
      <vt:lpstr>geneva</vt:lpstr>
      <vt:lpstr>Segoe UI</vt:lpstr>
      <vt:lpstr>Times New Roman</vt:lpstr>
      <vt:lpstr>Tw Cen MT</vt:lpstr>
      <vt:lpstr>Tw Cen MT Condensed</vt:lpstr>
      <vt:lpstr>Wingdings</vt:lpstr>
      <vt:lpstr>Wingdings 3</vt:lpstr>
      <vt:lpstr>Integrál</vt:lpstr>
      <vt:lpstr>   VEŘEJNÁ KONTROLA  </vt:lpstr>
      <vt:lpstr>Proč se věnovat kontrole veřejných výdajů? </vt:lpstr>
      <vt:lpstr>Alokace veřejných zdrojů</vt:lpstr>
      <vt:lpstr>Veřejná kontrola </vt:lpstr>
      <vt:lpstr>Druhy kontrol </vt:lpstr>
      <vt:lpstr>Příklady</vt:lpstr>
      <vt:lpstr>Základní kontrolní systémy České republiky - členění</vt:lpstr>
      <vt:lpstr>Prezentace aplikace PowerPoint</vt:lpstr>
      <vt:lpstr>Systém řízení kontroly a jeho subsystémy</vt:lpstr>
      <vt:lpstr>Veřejnosprávní kontrola </vt:lpstr>
      <vt:lpstr>Vnitřní kontrolní systém </vt:lpstr>
      <vt:lpstr>Interní audit</vt:lpstr>
      <vt:lpstr>Prezentace aplikace PowerPoint</vt:lpstr>
      <vt:lpstr>Projekt Ministerstva financí</vt:lpstr>
      <vt:lpstr>Vnitřní kontrolní systém</vt:lpstr>
      <vt:lpstr>VŘKS podle COSO </vt:lpstr>
      <vt:lpstr>Kontrola veřejných zakázek</vt:lpstr>
      <vt:lpstr>Veřejné zakázky </vt:lpstr>
      <vt:lpstr>Prezentace aplikace PowerPoint</vt:lpstr>
      <vt:lpstr>Prezentace aplikace PowerPoint</vt:lpstr>
      <vt:lpstr>Co kontroluje ÚOHS </vt:lpstr>
      <vt:lpstr>Požadavek na 3E</vt:lpstr>
      <vt:lpstr>Prezentace aplikace PowerPoint</vt:lpstr>
      <vt:lpstr>Efektivnost a veřejné zakázky </vt:lpstr>
      <vt:lpstr>3E pokračování.. </vt:lpstr>
      <vt:lpstr>3E - SHRNUTÍ</vt:lpstr>
      <vt:lpstr>Prezentace aplikace PowerPoint</vt:lpstr>
      <vt:lpstr>Prezentace aplikace PowerPoint</vt:lpstr>
      <vt:lpstr>Životní cyklus veřejných zakázek v modelu 3E</vt:lpstr>
      <vt:lpstr>Prezentace aplikace PowerPoint</vt:lpstr>
      <vt:lpstr>Poskytování služeb jako základní funkce veřejného sektoru</vt:lpstr>
      <vt:lpstr>Veřejná služba </vt:lpstr>
      <vt:lpstr>Jak veřejně garantované statky poskytovat? </vt:lpstr>
      <vt:lpstr>GARANCE X PRODUKCE!</vt:lpstr>
      <vt:lpstr>Interní versus externí zajištění služby</vt:lpstr>
      <vt:lpstr>Prezentace aplikace PowerPoint</vt:lpstr>
      <vt:lpstr>Kritéria pro hodnocení forem produkce</vt:lpstr>
      <vt:lpstr>Náklady na poskytování veřejné služby</vt:lpstr>
      <vt:lpstr>Prezentace aplikace PowerPoint</vt:lpstr>
      <vt:lpstr> Kdy je zvolená produkce neefektivní? </vt:lpstr>
      <vt:lpstr>Externí produkce – contracting out Co je to veřejná zakázka?</vt:lpstr>
      <vt:lpstr>Výhody a nevýhody contranting out </vt:lpstr>
      <vt:lpstr>Výhody kontraktování </vt:lpstr>
      <vt:lpstr>Co na to říká praxe? Případová studie cyklostezek</vt:lpstr>
      <vt:lpstr>Na předraženost, jako zjednodušující pojem, který má vystihovat fakt, že nebylo s veřejnými prostředky nakládáno vždy účelně, efektivně a hospodárně, je však možno hledět z několika úhlů:</vt:lpstr>
      <vt:lpstr>Prověřovaný vzorek </vt:lpstr>
      <vt:lpstr>Seznam cyklostezek</vt:lpstr>
      <vt:lpstr>Cena stavby/počet kilometrů jako kritérium? </vt:lpstr>
      <vt:lpstr>Prezentace aplikace PowerPoint</vt:lpstr>
      <vt:lpstr>Parametry hodnocení zadávacích řízení </vt:lpstr>
      <vt:lpstr>Základní zjištění </vt:lpstr>
      <vt:lpstr>Vztah kvalifikačních předpokladů a výběr zadávacího řízení </vt:lpstr>
      <vt:lpstr>Prezentace aplikace PowerPoint</vt:lpstr>
      <vt:lpstr>Možná tip… </vt:lpstr>
      <vt:lpstr>Ještě něco málo k evidenci </vt:lpstr>
    </vt:vector>
  </TitlesOfParts>
  <Company>ESF MU v Brne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Rozpočtová pravidla ČR</dc:title>
  <dc:creator>Šelešovský</dc:creator>
  <cp:lastModifiedBy>Markéta Páleníková</cp:lastModifiedBy>
  <cp:revision>903</cp:revision>
  <cp:lastPrinted>1601-01-01T00:00:00Z</cp:lastPrinted>
  <dcterms:created xsi:type="dcterms:W3CDTF">1601-01-01T00:00:00Z</dcterms:created>
  <dcterms:modified xsi:type="dcterms:W3CDTF">2021-09-22T08:46:51Z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3</vt:i4>
  </property>
  <property fmtid="{D5CDD505-2E9C-101B-9397-08002B2CF9AE}" pid="3" name="LCID">
    <vt:i4>1029</vt:i4>
  </property>
</Properties>
</file>