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90"/>
  </p:notesMasterIdLst>
  <p:sldIdLst>
    <p:sldId id="290" r:id="rId2"/>
    <p:sldId id="292" r:id="rId3"/>
    <p:sldId id="291" r:id="rId4"/>
    <p:sldId id="257" r:id="rId5"/>
    <p:sldId id="258" r:id="rId6"/>
    <p:sldId id="271" r:id="rId7"/>
    <p:sldId id="259" r:id="rId8"/>
    <p:sldId id="285" r:id="rId9"/>
    <p:sldId id="272" r:id="rId10"/>
    <p:sldId id="260" r:id="rId11"/>
    <p:sldId id="261" r:id="rId12"/>
    <p:sldId id="262" r:id="rId13"/>
    <p:sldId id="287" r:id="rId14"/>
    <p:sldId id="289" r:id="rId15"/>
    <p:sldId id="263" r:id="rId16"/>
    <p:sldId id="281" r:id="rId17"/>
    <p:sldId id="265" r:id="rId18"/>
    <p:sldId id="264" r:id="rId19"/>
    <p:sldId id="286" r:id="rId20"/>
    <p:sldId id="267" r:id="rId21"/>
    <p:sldId id="268" r:id="rId22"/>
    <p:sldId id="273" r:id="rId23"/>
    <p:sldId id="274" r:id="rId24"/>
    <p:sldId id="275" r:id="rId25"/>
    <p:sldId id="277" r:id="rId26"/>
    <p:sldId id="294" r:id="rId27"/>
    <p:sldId id="278" r:id="rId28"/>
    <p:sldId id="279" r:id="rId29"/>
    <p:sldId id="280" r:id="rId30"/>
    <p:sldId id="288" r:id="rId31"/>
    <p:sldId id="295" r:id="rId32"/>
    <p:sldId id="256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266" r:id="rId43"/>
    <p:sldId id="269" r:id="rId44"/>
    <p:sldId id="305" r:id="rId45"/>
    <p:sldId id="306" r:id="rId46"/>
    <p:sldId id="307" r:id="rId47"/>
    <p:sldId id="308" r:id="rId48"/>
    <p:sldId id="276" r:id="rId49"/>
    <p:sldId id="270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8" r:id="rId88"/>
    <p:sldId id="347" r:id="rId8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9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2F9F202-B60D-4A3C-A735-B2453C17CE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7B02E6-43BF-44AB-A2D2-80AE8AA83B1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55D109-6020-43F6-8945-DF3A1C24938D}" type="datetimeFigureOut">
              <a:rPr lang="cs-CZ"/>
              <a:pPr>
                <a:defRPr/>
              </a:pPr>
              <a:t>09.10.2021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000758E1-84E8-47AB-89FD-D8DFFBCA8B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C8B7570B-1647-4ABF-8B2D-9500A511DA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C64B4E-C27B-404C-BFFA-A0AEACD38B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17C4A0-B05B-4CA5-8821-AFE81723AB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0F5F24-8097-48E5-9AEA-50C07FDAAC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1E72289D-B5AB-4ED0-A32E-8B0135EED02F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>
              <a:extLst>
                <a:ext uri="{FF2B5EF4-FFF2-40B4-BE49-F238E27FC236}">
                  <a16:creationId xmlns:a16="http://schemas.microsoft.com/office/drawing/2014/main" id="{D8AF8D3D-AF8C-4147-B31D-95446CC0D149}"/>
                </a:ext>
              </a:extLst>
            </p:cNvPr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>
              <a:extLst>
                <a:ext uri="{FF2B5EF4-FFF2-40B4-BE49-F238E27FC236}">
                  <a16:creationId xmlns:a16="http://schemas.microsoft.com/office/drawing/2014/main" id="{4B27F6D2-05D6-41DD-B951-46ED93F33478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17C3FF5D-BC33-4BC1-B918-2AAB2E6F7A69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10DB348C-9353-4A45-9BAC-3E147A884C44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>
              <a:extLst>
                <a:ext uri="{FF2B5EF4-FFF2-40B4-BE49-F238E27FC236}">
                  <a16:creationId xmlns:a16="http://schemas.microsoft.com/office/drawing/2014/main" id="{B9140B42-1C92-4A16-B0E8-1CE65695F186}"/>
                </a:ext>
              </a:extLst>
            </p:cNvPr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>
              <a:extLst>
                <a:ext uri="{FF2B5EF4-FFF2-40B4-BE49-F238E27FC236}">
                  <a16:creationId xmlns:a16="http://schemas.microsoft.com/office/drawing/2014/main" id="{B08E1340-1618-4920-822A-B3E9C6968618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>
              <a:extLst>
                <a:ext uri="{FF2B5EF4-FFF2-40B4-BE49-F238E27FC236}">
                  <a16:creationId xmlns:a16="http://schemas.microsoft.com/office/drawing/2014/main" id="{5E2CDCD6-BAE5-4920-BB75-144FA4F304A2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>
              <a:extLst>
                <a:ext uri="{FF2B5EF4-FFF2-40B4-BE49-F238E27FC236}">
                  <a16:creationId xmlns:a16="http://schemas.microsoft.com/office/drawing/2014/main" id="{88151378-27D1-47B5-ACE5-64393345BB45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>
              <a:extLst>
                <a:ext uri="{FF2B5EF4-FFF2-40B4-BE49-F238E27FC236}">
                  <a16:creationId xmlns:a16="http://schemas.microsoft.com/office/drawing/2014/main" id="{59375A48-BB3D-4B39-88C1-AC7E58ADFF2C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5FFF092C-CABE-4B22-9662-216A3C006863}"/>
                </a:ext>
              </a:extLst>
            </p:cNvPr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BFF0FFE-C665-454F-884F-BA7BE468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EEA75B2C-1485-4081-A5C0-771750F18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BFC2E8F-98EF-4A7F-B7C4-58C14F5D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01230-B7CA-419E-84BD-75D6488420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886586"/>
      </p:ext>
    </p:extLst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62018-678F-4EF7-9FA7-5539746E9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6175A-41AB-49D1-B3C6-B6E142159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7C2E-35D0-4E27-A801-C87A3E4E1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44BE9-57A9-4AE1-B321-8B65BBCD44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441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24AF2A81-8DCB-4F54-A9D6-C3B46B781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E4F68B8D-C136-414C-BDF3-E205330F3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1D267C5-5C38-4549-A935-A5C07364CD6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9ABC7D-1CF7-41F0-A717-E8AC91715E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C4B6A69-83DA-4434-AE2D-EEDB02B782E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8ECD7-5C58-4BE6-B38B-06955CD3FF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929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A26F4-05DE-4831-9E8D-136BC9CB7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FA194-C84E-4978-8F67-C5B17F68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9F193-BDF8-4E6B-B0B7-B8071DAC8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4BCE2-1B99-44CF-9363-D8A4347A5E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869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01A2D713-D630-4C0E-A6E6-F0F273EA0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4D1C49B7-2DAB-4DC6-9509-416F4FF10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1527E9E-37C6-4875-8F14-BDA52944508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83BF07-ADD4-4448-B4B5-D13AE89CA8D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8C2D03D-F007-4D0A-A26B-F9C153D79C7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8ACD6-6B8A-4D64-B403-D10F1A7A4A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1563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95C098C-8FC3-43D7-8A4C-61F5D6ADEE0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EC443B-E5D6-4B3A-AB25-E5A5E82D607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D25638-F3BD-40BF-A5B4-04877D0B26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AF21F-3C36-4C47-AE36-DB30ED48CB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61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C145A-6456-472A-8C44-C83EF3FEE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63067-8BC8-4726-B734-73DBA3BD9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F74AB-76CE-4B65-BC87-BA7CA4DED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B1071-493B-40E2-A3A6-7962672E21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7279402"/>
      </p:ext>
    </p:extLst>
  </p:cSld>
  <p:clrMapOvr>
    <a:masterClrMapping/>
  </p:clrMapOvr>
  <p:transition>
    <p:blind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F3480-3754-46EE-AABD-4F66598AC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B3FC4-2CEA-450B-AAF9-186901FE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6769-55C3-44E3-B831-316F96F9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88631-CEA2-4C0A-9A9D-CB4B34F4D6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4718795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B1D16-FC8D-46A3-89A6-D13297D79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29920-DEE4-4C70-A6D2-8E98540F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D1FEA-9E71-44B2-A7BE-01686AEC4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C2829-FA24-46C9-9D29-118445CD4E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885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8E4FA-16D6-4306-9BA7-34196811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210BC-D0BF-47D0-B36C-43FD63F1F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CFC4C-7921-4BD6-9340-CF9B3473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95A9-6841-458E-AD13-6E1D75856F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640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34BED9D-D57C-4073-A691-3047B46F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44EC09-D0C1-409A-8E5B-87875A915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B6D4B7-B298-49A6-937F-3ECDDED52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56C8E-54E9-4620-977D-6ADB05620F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2110766"/>
      </p:ext>
    </p:extLst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92A718-432E-49E4-9C98-59D7CDD7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0CE7D07-C2D6-40BA-ACB6-F5349EACB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A5BDC0-8A8B-4EBE-9EAC-3699E890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2BAEA-27EF-41C2-A8E0-6B92AA3D6F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9310834"/>
      </p:ext>
    </p:extLst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76B51B2-83C2-4603-916D-FB480B67C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F576644-13A5-481F-8893-F0A99EE01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D6203D9-203C-4CA7-BCA9-0F1FD8968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3704F-9F84-4E89-8A91-6960C974D2E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567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85526BC-074A-4DD1-B568-B9996609E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7BAE36E-42FD-410B-8EC7-81831DF67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B91918-8DFE-4980-8BAE-0CEE4615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F9514-A346-45D9-B043-9CD519F36C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2046081"/>
      </p:ext>
    </p:extLst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1E1AA8-05DE-4284-A6F2-860D62C6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FFE341-83BB-46C2-BA05-132C1440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A55F08-D6E4-44D6-876E-D4D0CD918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769AF-D245-4306-AA70-B0F57F891F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3942733"/>
      </p:ext>
    </p:extLst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927E4C-4E98-404A-A7D5-08594D274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0A4B64-8A74-4289-83B3-19B03A13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7803EF-3E5D-4130-86FA-08A61B455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EA197-EB3E-44D9-90B3-794A66F78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0331045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710B9C96-CDF6-48E9-81FD-219637D99209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A4DB133-0FE4-46B5-83BB-87F3BF531C30}"/>
                </a:ext>
              </a:extLst>
            </p:cNvPr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5A3CB66-5559-453C-80AB-18EAFF1AD24D}"/>
                </a:ext>
              </a:extLst>
            </p:cNvPr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B3B57BE-3775-4218-A4FA-A98BB169406A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761AED2-B263-4EA1-B8B0-1DD659D2BBFC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F60BB98-5C97-4C8A-9F8A-B7145F4FB912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640B5E9-B8D3-4424-86E1-3EB40E56C7A4}"/>
                </a:ext>
              </a:extLst>
            </p:cNvPr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0BBB5D9-7D73-4083-BBD6-F0412B31E7F6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D8A56ACF-D6B9-46EC-8A35-6375BF598C5E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ECADA07-7247-4A01-97BB-657B0633D32D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1978F1F-62D1-4ACA-A093-8D2B9DAFD1E5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E4395BB-9E8E-4391-8C7E-B476EA833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5A3F950-00E3-472D-82B1-9141E979C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1F3E5-D514-4F40-8BBF-30B377BC5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09D89-19FC-4A2E-B243-30755715F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07208-BC80-4EA9-9516-FF213E23E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832875D0-BC56-486C-A28C-0D78D0B18A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5" r:id="rId11"/>
    <p:sldLayoutId id="2147483830" r:id="rId12"/>
    <p:sldLayoutId id="2147483836" r:id="rId13"/>
    <p:sldLayoutId id="2147483831" r:id="rId14"/>
    <p:sldLayoutId id="2147483832" r:id="rId15"/>
    <p:sldLayoutId id="2147483833" r:id="rId16"/>
  </p:sldLayoutIdLst>
  <p:transition>
    <p:blinds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/@muni.cz" TargetMode="External"/><Relationship Id="rId2" Type="http://schemas.openxmlformats.org/officeDocument/2006/relationships/hyperlink" Target="mailto:/@mail.m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E3B8DDE2-0B5F-4017-915E-A50AFCA969F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30300" y="2405063"/>
            <a:ext cx="5827713" cy="1646237"/>
          </a:xfrm>
        </p:spPr>
        <p:txBody>
          <a:bodyPr/>
          <a:lstStyle/>
          <a:p>
            <a:pPr eaLnBrk="1" hangingPunct="1"/>
            <a:r>
              <a:rPr lang="cs-CZ" altLang="cs-CZ"/>
              <a:t>BKH_EKPO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28C8D1C-DB8C-438F-8874-91D35F718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4051300"/>
            <a:ext cx="5827713" cy="1096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/>
              <a:t>Ekonomika podnikání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31265C7-8A51-4F6B-B767-691272FE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8D8DB-3945-4F71-A305-9D4DFD96970D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8E0D73C7-5D41-4E39-A87F-3C04C0287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3600"/>
            <a:ext cx="8458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Princip hospodárnosti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(ekonomický princip)</a:t>
            </a: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je ryze formální princip 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 nevypovídá nic o cílech a motivech jednání. </a:t>
            </a:r>
          </a:p>
        </p:txBody>
      </p:sp>
      <p:sp>
        <p:nvSpPr>
          <p:cNvPr id="15363" name="Text Box 4">
            <a:extLst>
              <a:ext uri="{FF2B5EF4-FFF2-40B4-BE49-F238E27FC236}">
                <a16:creationId xmlns:a16="http://schemas.microsoft.com/office/drawing/2014/main" id="{6D660CD5-0E80-43FD-A84E-41A1F3F0A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71800"/>
            <a:ext cx="80772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Podnikatelský subjekt může usilovat nejen o zisk, ale např. o: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zlepšení zásobování obyvatelstva statky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získání hospodářské moci či politického vlivu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zvýšení podílu na trhu, …</a:t>
            </a:r>
          </a:p>
        </p:txBody>
      </p:sp>
      <p:sp>
        <p:nvSpPr>
          <p:cNvPr id="15364" name="Text Box 6">
            <a:extLst>
              <a:ext uri="{FF2B5EF4-FFF2-40B4-BE49-F238E27FC236}">
                <a16:creationId xmlns:a16="http://schemas.microsoft.com/office/drawing/2014/main" id="{F6BD58E9-D908-4DB8-A61E-7D0B42CA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5175"/>
            <a:ext cx="80010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Hospodářství je souhrnem všech plánovitých lidských činností, které se uskutečňují na ekonomickém principu (principu hospodárnosti), jejichž účelem je uspokojování (neomezených) lidských potřeb omezenými statky.</a:t>
            </a:r>
            <a:endParaRPr lang="cs-CZ" altLang="cs-CZ" sz="20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CEBD12F-305C-4E96-B9AC-674DCF0D0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66800"/>
            <a:ext cx="7539038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Hospodářství a hospodářský princip</a:t>
            </a:r>
            <a:r>
              <a:rPr lang="cs-CZ" altLang="cs-CZ" sz="3600" dirty="0">
                <a:latin typeface="+mj-lt"/>
              </a:rPr>
              <a:t> </a:t>
            </a:r>
          </a:p>
        </p:txBody>
      </p:sp>
      <p:sp>
        <p:nvSpPr>
          <p:cNvPr id="15366" name="Zástupný symbol pro číslo snímku 1">
            <a:extLst>
              <a:ext uri="{FF2B5EF4-FFF2-40B4-BE49-F238E27FC236}">
                <a16:creationId xmlns:a16="http://schemas.microsoft.com/office/drawing/2014/main" id="{088A24E0-CCA5-4D19-9E52-39485C6B3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E33AD461-0AB3-4337-B270-1461A290C2CB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>
            <a:extLst>
              <a:ext uri="{FF2B5EF4-FFF2-40B4-BE49-F238E27FC236}">
                <a16:creationId xmlns:a16="http://schemas.microsoft.com/office/drawing/2014/main" id="{22C2892D-148B-4E91-8AB6-7C23B3B5F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143000"/>
            <a:ext cx="5638800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Pojetí organizace</a:t>
            </a:r>
            <a:r>
              <a:rPr lang="cs-CZ" altLang="cs-CZ" sz="3600" dirty="0">
                <a:latin typeface="+mj-lt"/>
              </a:rPr>
              <a:t> </a:t>
            </a:r>
          </a:p>
        </p:txBody>
      </p:sp>
      <p:sp>
        <p:nvSpPr>
          <p:cNvPr id="16387" name="Text Box 4">
            <a:extLst>
              <a:ext uri="{FF2B5EF4-FFF2-40B4-BE49-F238E27FC236}">
                <a16:creationId xmlns:a16="http://schemas.microsoft.com/office/drawing/2014/main" id="{77EC6032-09B8-4FE3-A0F2-AB75734A9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0"/>
            <a:ext cx="86106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Proces zhotovování statků a poskytování služeb, jejich odbyt a jejich spotřeba se uskutečňuje v organizovaných hospodářských jednotkách – </a:t>
            </a: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organizacích 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(samostatných hospodářstvích).</a:t>
            </a:r>
          </a:p>
        </p:txBody>
      </p:sp>
      <p:sp>
        <p:nvSpPr>
          <p:cNvPr id="16388" name="Text Box 6">
            <a:extLst>
              <a:ext uri="{FF2B5EF4-FFF2-40B4-BE49-F238E27FC236}">
                <a16:creationId xmlns:a16="http://schemas.microsoft.com/office/drawing/2014/main" id="{E8331D59-61FF-44BA-BE36-586A3A569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933825"/>
            <a:ext cx="1676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Organizace</a:t>
            </a:r>
            <a:endParaRPr lang="cs-CZ" altLang="cs-CZ" sz="2400" b="1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9" name="Line 7">
            <a:extLst>
              <a:ext uri="{FF2B5EF4-FFF2-40B4-BE49-F238E27FC236}">
                <a16:creationId xmlns:a16="http://schemas.microsoft.com/office/drawing/2014/main" id="{AC4AB697-9B7D-41ED-8913-A5257A39F0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6195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0" name="Text Box 8">
            <a:extLst>
              <a:ext uri="{FF2B5EF4-FFF2-40B4-BE49-F238E27FC236}">
                <a16:creationId xmlns:a16="http://schemas.microsoft.com/office/drawing/2014/main" id="{97D8B900-32C1-442A-A5E9-C6844FB5D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352800"/>
            <a:ext cx="4343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produkční hospodářství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(podniky)</a:t>
            </a:r>
          </a:p>
        </p:txBody>
      </p:sp>
      <p:sp>
        <p:nvSpPr>
          <p:cNvPr id="16391" name="Line 9">
            <a:extLst>
              <a:ext uri="{FF2B5EF4-FFF2-40B4-BE49-F238E27FC236}">
                <a16:creationId xmlns:a16="http://schemas.microsoft.com/office/drawing/2014/main" id="{964B0766-4ED6-46E1-9E93-E523E37238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162425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Text Box 10">
            <a:extLst>
              <a:ext uri="{FF2B5EF4-FFF2-40B4-BE49-F238E27FC236}">
                <a16:creationId xmlns:a16="http://schemas.microsoft.com/office/drawing/2014/main" id="{C4978DFD-4E79-4B45-8CB3-A2D9342FF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343400"/>
            <a:ext cx="48768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spotřební hospodářství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(soukromé domácnosti a organizace veřejné správy)</a:t>
            </a:r>
            <a:endParaRPr lang="cs-CZ" altLang="cs-CZ" sz="24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93" name="Zástupný symbol pro číslo snímku 1">
            <a:extLst>
              <a:ext uri="{FF2B5EF4-FFF2-40B4-BE49-F238E27FC236}">
                <a16:creationId xmlns:a16="http://schemas.microsoft.com/office/drawing/2014/main" id="{7AB78B9A-BCC7-42DA-8703-5E863BA659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DFAEB4A-8C79-45F1-B45F-DBBB7EDC6AE7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4DCDF9A1-2668-46F6-A36F-4A5F99CF4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3600"/>
            <a:ext cx="822960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plánovitě organizovaná hospodářská jednotka, v níž se zhotovují (produkují) a distribuuí (spotřebovávají, prodávají) věcné statky a služby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cs-CZ" sz="10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23D7C874-5A07-4980-9002-3A7A6A3B5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44863"/>
            <a:ext cx="82296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Předmětem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podnikového hospodářství je chování a rozhodování v podniku. Sem patří rozhodování o: </a:t>
            </a:r>
            <a:endParaRPr lang="en-US" altLang="cs-CZ" sz="20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cílech podniku</a:t>
            </a:r>
            <a:endParaRPr lang="en-US" altLang="cs-CZ" sz="20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výstavbě podniku </a:t>
            </a:r>
            <a:endParaRPr lang="en-US" altLang="cs-CZ" sz="20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způsobu zhotovování a zhodnocování výkonů.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F0BAC9CE-99D9-441D-8818-2753E3363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68938"/>
            <a:ext cx="815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všechna rozhodnutí o využívání výrobních faktorů v podniku při dosahování stanovených cílů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72BA76FC-1A68-4CDA-9838-4535959BE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143000"/>
            <a:ext cx="3048000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Organizace </a:t>
            </a:r>
            <a:endParaRPr lang="en-US" altLang="cs-CZ" sz="3600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7414" name="Zástupný symbol pro číslo snímku 1">
            <a:extLst>
              <a:ext uri="{FF2B5EF4-FFF2-40B4-BE49-F238E27FC236}">
                <a16:creationId xmlns:a16="http://schemas.microsoft.com/office/drawing/2014/main" id="{D32EE191-85A1-4178-92AD-1E7FFF7672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D8A170F-6324-4692-ABD0-64524282079A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12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85999CB-43B5-46C2-BB8E-8F7F5B382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Organizace - členění</a:t>
            </a:r>
          </a:p>
        </p:txBody>
      </p:sp>
      <p:sp>
        <p:nvSpPr>
          <p:cNvPr id="18435" name="Oval 4">
            <a:extLst>
              <a:ext uri="{FF2B5EF4-FFF2-40B4-BE49-F238E27FC236}">
                <a16:creationId xmlns:a16="http://schemas.microsoft.com/office/drawing/2014/main" id="{1E5B3DF7-70BE-4773-9E2E-FD1C78D66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057400"/>
            <a:ext cx="4724400" cy="434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8436" name="Oval 5">
            <a:extLst>
              <a:ext uri="{FF2B5EF4-FFF2-40B4-BE49-F238E27FC236}">
                <a16:creationId xmlns:a16="http://schemas.microsoft.com/office/drawing/2014/main" id="{57C19CDE-ACD7-4BB0-A850-E7A46CDEF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24200"/>
            <a:ext cx="1828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8437" name="Oval 6">
            <a:extLst>
              <a:ext uri="{FF2B5EF4-FFF2-40B4-BE49-F238E27FC236}">
                <a16:creationId xmlns:a16="http://schemas.microsoft.com/office/drawing/2014/main" id="{ED57ACF9-EA93-4E45-A262-9B58D9F01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1828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8438" name="Oval 7">
            <a:extLst>
              <a:ext uri="{FF2B5EF4-FFF2-40B4-BE49-F238E27FC236}">
                <a16:creationId xmlns:a16="http://schemas.microsoft.com/office/drawing/2014/main" id="{A583E2E3-96CF-4B62-8796-92609AB17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495800"/>
            <a:ext cx="1828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8439" name="Text Box 8">
            <a:extLst>
              <a:ext uri="{FF2B5EF4-FFF2-40B4-BE49-F238E27FC236}">
                <a16:creationId xmlns:a16="http://schemas.microsoft.com/office/drawing/2014/main" id="{22463A76-5788-4561-A373-6E700E9C9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438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Organizace</a:t>
            </a:r>
          </a:p>
        </p:txBody>
      </p:sp>
      <p:sp>
        <p:nvSpPr>
          <p:cNvPr id="18440" name="Text Box 9">
            <a:extLst>
              <a:ext uri="{FF2B5EF4-FFF2-40B4-BE49-F238E27FC236}">
                <a16:creationId xmlns:a16="http://schemas.microsoft.com/office/drawing/2014/main" id="{CE8BF2A6-E583-474F-9E18-7B5D667C1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429000"/>
            <a:ext cx="1371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chemeClr val="tx1"/>
                </a:solidFill>
                <a:latin typeface="Tahoma" panose="020B0604030504040204" pitchFamily="34" charset="0"/>
              </a:rPr>
              <a:t>Podnik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1400">
                <a:solidFill>
                  <a:schemeClr val="tx1"/>
                </a:solidFill>
                <a:latin typeface="Tahoma" panose="020B0604030504040204" pitchFamily="34" charset="0"/>
              </a:rPr>
              <a:t> výrobní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1400">
                <a:solidFill>
                  <a:schemeClr val="tx1"/>
                </a:solidFill>
                <a:latin typeface="Tahoma" panose="020B0604030504040204" pitchFamily="34" charset="0"/>
              </a:rPr>
              <a:t> obchodní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1400">
                <a:solidFill>
                  <a:schemeClr val="tx1"/>
                </a:solidFill>
                <a:latin typeface="Tahoma" panose="020B0604030504040204" pitchFamily="34" charset="0"/>
              </a:rPr>
              <a:t> služeb</a:t>
            </a:r>
          </a:p>
        </p:txBody>
      </p:sp>
      <p:sp>
        <p:nvSpPr>
          <p:cNvPr id="18441" name="Text Box 10">
            <a:extLst>
              <a:ext uri="{FF2B5EF4-FFF2-40B4-BE49-F238E27FC236}">
                <a16:creationId xmlns:a16="http://schemas.microsoft.com/office/drawing/2014/main" id="{9FA14B07-BA4F-462E-B51B-C55CE7DD3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429000"/>
            <a:ext cx="16764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chemeClr val="tx1"/>
                </a:solidFill>
                <a:latin typeface="Tahoma" panose="020B0604030504040204" pitchFamily="34" charset="0"/>
              </a:rPr>
              <a:t>Veřejná správa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1400">
                <a:solidFill>
                  <a:schemeClr val="tx1"/>
                </a:solidFill>
                <a:latin typeface="Tahoma" panose="020B0604030504040204" pitchFamily="34" charset="0"/>
              </a:rPr>
              <a:t>státní správa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1400">
                <a:solidFill>
                  <a:schemeClr val="tx1"/>
                </a:solidFill>
                <a:latin typeface="Tahoma" panose="020B0604030504040204" pitchFamily="34" charset="0"/>
              </a:rPr>
              <a:t> samospráva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1400">
                <a:solidFill>
                  <a:schemeClr val="tx1"/>
                </a:solidFill>
                <a:latin typeface="Tahoma" panose="020B0604030504040204" pitchFamily="34" charset="0"/>
              </a:rPr>
              <a:t> veřejnoprávní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chemeClr val="tx1"/>
                </a:solidFill>
                <a:latin typeface="Tahoma" panose="020B0604030504040204" pitchFamily="34" charset="0"/>
              </a:rPr>
              <a:t>   korporace</a:t>
            </a:r>
          </a:p>
        </p:txBody>
      </p:sp>
      <p:sp>
        <p:nvSpPr>
          <p:cNvPr id="18442" name="Text Box 11">
            <a:extLst>
              <a:ext uri="{FF2B5EF4-FFF2-40B4-BE49-F238E27FC236}">
                <a16:creationId xmlns:a16="http://schemas.microsoft.com/office/drawing/2014/main" id="{AF8E2302-5306-4BF0-A9D7-E7D3AD520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1054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chemeClr val="tx1"/>
                </a:solidFill>
                <a:latin typeface="Tahoma" panose="020B0604030504040204" pitchFamily="34" charset="0"/>
              </a:rPr>
              <a:t>Domácnosti</a:t>
            </a:r>
          </a:p>
        </p:txBody>
      </p:sp>
      <p:sp>
        <p:nvSpPr>
          <p:cNvPr id="18443" name="Zástupný symbol pro číslo snímku 1">
            <a:extLst>
              <a:ext uri="{FF2B5EF4-FFF2-40B4-BE49-F238E27FC236}">
                <a16:creationId xmlns:a16="http://schemas.microsoft.com/office/drawing/2014/main" id="{092B2B81-421B-46ED-821B-313A1150ED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9D108F8-F737-484A-B735-B52AD2D4C8C3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1F50173-E598-4355-AA97-5D0FD9B0C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Organizace – jiné členění</a:t>
            </a:r>
          </a:p>
        </p:txBody>
      </p:sp>
      <p:sp>
        <p:nvSpPr>
          <p:cNvPr id="19459" name="Line 4">
            <a:extLst>
              <a:ext uri="{FF2B5EF4-FFF2-40B4-BE49-F238E27FC236}">
                <a16:creationId xmlns:a16="http://schemas.microsoft.com/office/drawing/2014/main" id="{535A0647-6860-48D2-929E-D3AC2C4E05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286000"/>
            <a:ext cx="2786063" cy="2436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0" name="Line 5">
            <a:extLst>
              <a:ext uri="{FF2B5EF4-FFF2-40B4-BE49-F238E27FC236}">
                <a16:creationId xmlns:a16="http://schemas.microsoft.com/office/drawing/2014/main" id="{8810851C-9934-4682-8134-2C257BF4D0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1905000"/>
            <a:ext cx="16002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1" name="Line 6">
            <a:extLst>
              <a:ext uri="{FF2B5EF4-FFF2-40B4-BE49-F238E27FC236}">
                <a16:creationId xmlns:a16="http://schemas.microsoft.com/office/drawing/2014/main" id="{71084FD3-3C28-4C3D-B409-7A8C7D3FD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724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2" name="Line 7">
            <a:extLst>
              <a:ext uri="{FF2B5EF4-FFF2-40B4-BE49-F238E27FC236}">
                <a16:creationId xmlns:a16="http://schemas.microsoft.com/office/drawing/2014/main" id="{127AF99B-AA2D-4AEE-A81E-218D2FBFF03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1905000"/>
            <a:ext cx="19812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3" name="Line 8">
            <a:extLst>
              <a:ext uri="{FF2B5EF4-FFF2-40B4-BE49-F238E27FC236}">
                <a16:creationId xmlns:a16="http://schemas.microsoft.com/office/drawing/2014/main" id="{16D7DF93-385F-425F-A04A-808CAD672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5814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4" name="Line 9">
            <a:extLst>
              <a:ext uri="{FF2B5EF4-FFF2-40B4-BE49-F238E27FC236}">
                <a16:creationId xmlns:a16="http://schemas.microsoft.com/office/drawing/2014/main" id="{3C464E75-E039-43B0-AD45-1776603D0C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3200400"/>
            <a:ext cx="1981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5" name="Oval 10">
            <a:extLst>
              <a:ext uri="{FF2B5EF4-FFF2-40B4-BE49-F238E27FC236}">
                <a16:creationId xmlns:a16="http://schemas.microsoft.com/office/drawing/2014/main" id="{D09746FB-9B07-45E6-9C2E-0D8BD3252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124200"/>
            <a:ext cx="11430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9466" name="Text Box 11">
            <a:extLst>
              <a:ext uri="{FF2B5EF4-FFF2-40B4-BE49-F238E27FC236}">
                <a16:creationId xmlns:a16="http://schemas.microsoft.com/office/drawing/2014/main" id="{A7F1AEEF-6207-4C9D-BBCB-684569DA4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0480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Veřejné organizace</a:t>
            </a:r>
          </a:p>
        </p:txBody>
      </p:sp>
      <p:sp>
        <p:nvSpPr>
          <p:cNvPr id="19467" name="Text Box 12">
            <a:extLst>
              <a:ext uri="{FF2B5EF4-FFF2-40B4-BE49-F238E27FC236}">
                <a16:creationId xmlns:a16="http://schemas.microsoft.com/office/drawing/2014/main" id="{2CD7882D-384B-4062-8316-9BC7BE3EF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8862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Soukromé organizace</a:t>
            </a:r>
          </a:p>
        </p:txBody>
      </p:sp>
      <p:sp>
        <p:nvSpPr>
          <p:cNvPr id="19468" name="Text Box 13">
            <a:extLst>
              <a:ext uri="{FF2B5EF4-FFF2-40B4-BE49-F238E27FC236}">
                <a16:creationId xmlns:a16="http://schemas.microsoft.com/office/drawing/2014/main" id="{FB4AA559-ED44-4F27-9FBF-D2CB1EFE7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0292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Ziskové organizace</a:t>
            </a:r>
          </a:p>
        </p:txBody>
      </p:sp>
      <p:sp>
        <p:nvSpPr>
          <p:cNvPr id="19469" name="Text Box 14">
            <a:extLst>
              <a:ext uri="{FF2B5EF4-FFF2-40B4-BE49-F238E27FC236}">
                <a16:creationId xmlns:a16="http://schemas.microsoft.com/office/drawing/2014/main" id="{6C3071DA-5957-4331-AE48-31BE4669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Neziskové organizace</a:t>
            </a:r>
          </a:p>
        </p:txBody>
      </p:sp>
      <p:sp>
        <p:nvSpPr>
          <p:cNvPr id="19470" name="Text Box 15">
            <a:extLst>
              <a:ext uri="{FF2B5EF4-FFF2-40B4-BE49-F238E27FC236}">
                <a16:creationId xmlns:a16="http://schemas.microsoft.com/office/drawing/2014/main" id="{EAF60979-E5A3-4A47-9A6B-A5AB08FDD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194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Neformální sektor</a:t>
            </a:r>
          </a:p>
        </p:txBody>
      </p:sp>
      <p:sp>
        <p:nvSpPr>
          <p:cNvPr id="19471" name="Text Box 16">
            <a:extLst>
              <a:ext uri="{FF2B5EF4-FFF2-40B4-BE49-F238E27FC236}">
                <a16:creationId xmlns:a16="http://schemas.microsoft.com/office/drawing/2014/main" id="{FECE1CFB-DEAF-4E1F-A064-F462CFC8E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057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Formální sektor</a:t>
            </a:r>
          </a:p>
        </p:txBody>
      </p:sp>
      <p:sp>
        <p:nvSpPr>
          <p:cNvPr id="19472" name="Text Box 17">
            <a:extLst>
              <a:ext uri="{FF2B5EF4-FFF2-40B4-BE49-F238E27FC236}">
                <a16:creationId xmlns:a16="http://schemas.microsoft.com/office/drawing/2014/main" id="{E35E7527-6C24-4EC8-B124-210AB9526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75" y="2590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Tahoma" panose="020B0604030504040204" pitchFamily="34" charset="0"/>
              </a:rPr>
              <a:t>Neziskový veřejný sektor</a:t>
            </a:r>
          </a:p>
        </p:txBody>
      </p:sp>
      <p:sp>
        <p:nvSpPr>
          <p:cNvPr id="19473" name="Text Box 18">
            <a:extLst>
              <a:ext uri="{FF2B5EF4-FFF2-40B4-BE49-F238E27FC236}">
                <a16:creationId xmlns:a16="http://schemas.microsoft.com/office/drawing/2014/main" id="{2516136A-6542-441C-B5FF-81E870B4F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038600"/>
            <a:ext cx="1295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Tahoma" panose="020B0604030504040204" pitchFamily="34" charset="0"/>
              </a:rPr>
              <a:t>Neziskový sektor domácností</a:t>
            </a:r>
          </a:p>
        </p:txBody>
      </p:sp>
      <p:sp>
        <p:nvSpPr>
          <p:cNvPr id="19474" name="Text Box 19">
            <a:extLst>
              <a:ext uri="{FF2B5EF4-FFF2-40B4-BE49-F238E27FC236}">
                <a16:creationId xmlns:a16="http://schemas.microsoft.com/office/drawing/2014/main" id="{3DCFD6AE-6352-4069-B343-45F918332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191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Tahoma" panose="020B0604030504040204" pitchFamily="34" charset="0"/>
              </a:rPr>
              <a:t>Ziskový soukromý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Tahoma" panose="020B0604030504040204" pitchFamily="34" charset="0"/>
              </a:rPr>
              <a:t>        sektor</a:t>
            </a:r>
          </a:p>
        </p:txBody>
      </p:sp>
      <p:sp>
        <p:nvSpPr>
          <p:cNvPr id="19475" name="Text Box 20">
            <a:extLst>
              <a:ext uri="{FF2B5EF4-FFF2-40B4-BE49-F238E27FC236}">
                <a16:creationId xmlns:a16="http://schemas.microsoft.com/office/drawing/2014/main" id="{AD70A8B4-E8B6-4B94-AA2F-58DFE439C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505200"/>
            <a:ext cx="1295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Tahoma" panose="020B0604030504040204" pitchFamily="34" charset="0"/>
              </a:rPr>
              <a:t>Neziskový soukromý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Tahoma" panose="020B0604030504040204" pitchFamily="34" charset="0"/>
              </a:rPr>
              <a:t>   sektor</a:t>
            </a:r>
          </a:p>
        </p:txBody>
      </p:sp>
      <p:sp>
        <p:nvSpPr>
          <p:cNvPr id="19476" name="Zástupný symbol pro číslo snímku 1">
            <a:extLst>
              <a:ext uri="{FF2B5EF4-FFF2-40B4-BE49-F238E27FC236}">
                <a16:creationId xmlns:a16="http://schemas.microsoft.com/office/drawing/2014/main" id="{F35E653D-21DA-41B8-9110-8FC32BE4F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54EDD714-40A8-4170-AC68-B64D0AF44E1B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14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45B3C510-429B-4FAE-BDD6-3D80702DA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143000"/>
            <a:ext cx="7239000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Organizace a hospodářský systém</a:t>
            </a:r>
            <a:r>
              <a:rPr lang="cs-CZ" altLang="cs-CZ" sz="3600" dirty="0">
                <a:latin typeface="+mj-lt"/>
              </a:rPr>
              <a:t> </a:t>
            </a:r>
          </a:p>
        </p:txBody>
      </p:sp>
      <p:sp>
        <p:nvSpPr>
          <p:cNvPr id="20483" name="Text Box 4">
            <a:extLst>
              <a:ext uri="{FF2B5EF4-FFF2-40B4-BE49-F238E27FC236}">
                <a16:creationId xmlns:a16="http://schemas.microsoft.com/office/drawing/2014/main" id="{A0743DE7-88FF-4B54-9E7C-F76EFBD5A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824A4A9F-EDB5-4BC0-8C74-35648862D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7162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Organizace</a:t>
            </a:r>
            <a:endParaRPr lang="en-US" altLang="cs-CZ" sz="2000" b="1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 centrálně plánovacím systému </a:t>
            </a:r>
            <a:endParaRPr lang="en-US" altLang="cs-CZ" sz="2000" b="1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v</a:t>
            </a: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tržním systému.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3E53D9E9-1C30-4F07-9B48-30500CA2F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505200"/>
            <a:ext cx="327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Znaky podniku</a:t>
            </a:r>
          </a:p>
        </p:txBody>
      </p:sp>
      <p:sp>
        <p:nvSpPr>
          <p:cNvPr id="20486" name="Line 7">
            <a:extLst>
              <a:ext uri="{FF2B5EF4-FFF2-40B4-BE49-F238E27FC236}">
                <a16:creationId xmlns:a16="http://schemas.microsoft.com/office/drawing/2014/main" id="{D33D6BAC-AFB3-4D25-B9DF-C2A251D032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6113" y="4011613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87" name="Line 8">
            <a:extLst>
              <a:ext uri="{FF2B5EF4-FFF2-40B4-BE49-F238E27FC236}">
                <a16:creationId xmlns:a16="http://schemas.microsoft.com/office/drawing/2014/main" id="{6E22ED11-8F33-4FA1-AFA1-B6534EB83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3" y="4011613"/>
            <a:ext cx="2971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88" name="Text Box 9">
            <a:extLst>
              <a:ext uri="{FF2B5EF4-FFF2-40B4-BE49-F238E27FC236}">
                <a16:creationId xmlns:a16="http://schemas.microsoft.com/office/drawing/2014/main" id="{3C4B6380-834C-4798-8D2C-01BEBC5D1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572000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Systémově indiferentní</a:t>
            </a:r>
          </a:p>
        </p:txBody>
      </p:sp>
      <p:sp>
        <p:nvSpPr>
          <p:cNvPr id="20489" name="Text Box 10">
            <a:extLst>
              <a:ext uri="{FF2B5EF4-FFF2-40B4-BE49-F238E27FC236}">
                <a16:creationId xmlns:a16="http://schemas.microsoft.com/office/drawing/2014/main" id="{ABDBD04C-B27E-4733-A2FD-D9BE3A5E5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72000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Systémově podmíněné</a:t>
            </a:r>
          </a:p>
        </p:txBody>
      </p:sp>
      <p:sp>
        <p:nvSpPr>
          <p:cNvPr id="20490" name="Text Box 11">
            <a:extLst>
              <a:ext uri="{FF2B5EF4-FFF2-40B4-BE49-F238E27FC236}">
                <a16:creationId xmlns:a16="http://schemas.microsoft.com/office/drawing/2014/main" id="{E87D37FD-0FC6-484F-9D93-6FFA56678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4495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Kombinace výrobních faktorů</a:t>
            </a:r>
            <a:endParaRPr lang="cs-CZ" altLang="cs-CZ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Princip hospodárnosti</a:t>
            </a:r>
            <a:endParaRPr lang="cs-CZ" altLang="cs-CZ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Princip finanční rovnováhy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0491" name="Text Box 14">
            <a:extLst>
              <a:ext uri="{FF2B5EF4-FFF2-40B4-BE49-F238E27FC236}">
                <a16:creationId xmlns:a16="http://schemas.microsoft.com/office/drawing/2014/main" id="{D4D36562-B8CF-482B-AA08-29769FFDC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105400"/>
            <a:ext cx="4114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Princip autonomie</a:t>
            </a:r>
            <a:endParaRPr lang="cs-CZ" altLang="cs-CZ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Výdělečný princip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Princip soukromého vlastnictví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0492" name="Zástupný symbol pro číslo snímku 1">
            <a:extLst>
              <a:ext uri="{FF2B5EF4-FFF2-40B4-BE49-F238E27FC236}">
                <a16:creationId xmlns:a16="http://schemas.microsoft.com/office/drawing/2014/main" id="{CD96D464-6897-43C0-9E71-BCAC99EBC1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593F78F-A1AA-4B0B-85F7-E8CE36405687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15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faktory">
            <a:extLst>
              <a:ext uri="{FF2B5EF4-FFF2-40B4-BE49-F238E27FC236}">
                <a16:creationId xmlns:a16="http://schemas.microsoft.com/office/drawing/2014/main" id="{0FA41A6C-E87D-434F-810D-1C85D9762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Zástupný symbol pro číslo snímku 1">
            <a:extLst>
              <a:ext uri="{FF2B5EF4-FFF2-40B4-BE49-F238E27FC236}">
                <a16:creationId xmlns:a16="http://schemas.microsoft.com/office/drawing/2014/main" id="{3479EE33-DCAF-47F5-94E5-662122EF82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6CE51FA-1BBF-4FD6-9D3C-EE87182A1F9B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16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528E56F-38D4-443D-AEAC-DF0A09192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19200"/>
            <a:ext cx="7162800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Systémově indiferentní znaky</a:t>
            </a:r>
          </a:p>
        </p:txBody>
      </p:sp>
      <p:sp>
        <p:nvSpPr>
          <p:cNvPr id="22531" name="Text Box 4">
            <a:extLst>
              <a:ext uri="{FF2B5EF4-FFF2-40B4-BE49-F238E27FC236}">
                <a16:creationId xmlns:a16="http://schemas.microsoft.com/office/drawing/2014/main" id="{3B882771-CB83-42D2-9445-A4D6BBBDC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57400"/>
            <a:ext cx="8458200" cy="208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1. Kombinace výrobních faktorů - 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 uskutečňování výroby je třeba výrobních faktorů (podnikohospodářských):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 </a:t>
            </a: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 výkonná práce 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 - dispozitivní práce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 - dlouhodobý majetek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 - materiál</a:t>
            </a:r>
          </a:p>
        </p:txBody>
      </p:sp>
      <p:sp>
        <p:nvSpPr>
          <p:cNvPr id="22532" name="Text Box 5">
            <a:extLst>
              <a:ext uri="{FF2B5EF4-FFF2-40B4-BE49-F238E27FC236}">
                <a16:creationId xmlns:a16="http://schemas.microsoft.com/office/drawing/2014/main" id="{3119A259-3449-4328-8180-35C76B413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57663"/>
            <a:ext cx="8305800" cy="102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2. Princip hospodárnosti</a:t>
            </a:r>
          </a:p>
          <a:p>
            <a:pPr algn="just"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 omezenost zdrojů x neomezenost potřeb 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organizace musí podřídit své jednání ekonomickému principu (minima či maxima)</a:t>
            </a:r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F56DAAF9-7522-4504-A1C9-B1BB03ED2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1495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 Princip finanční rovnováhy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Organizace může dlouhodobě existovat pouze tehdy, jestliže je schopna dostát svým platebním povinnostem (závazkům) ve stanovených termínech.</a:t>
            </a:r>
          </a:p>
        </p:txBody>
      </p:sp>
      <p:sp>
        <p:nvSpPr>
          <p:cNvPr id="22534" name="Zástupný symbol pro číslo snímku 1">
            <a:extLst>
              <a:ext uri="{FF2B5EF4-FFF2-40B4-BE49-F238E27FC236}">
                <a16:creationId xmlns:a16="http://schemas.microsoft.com/office/drawing/2014/main" id="{DC70209C-ABB1-4946-AEFE-EBFAC387E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CBF5DF77-E671-42DF-AAD9-41C3F636C9C1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17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A0B1786-3932-49C5-AE09-98E4A3A41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62000"/>
            <a:ext cx="7772400" cy="10779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chemeClr val="tx2"/>
                </a:solidFill>
                <a:latin typeface="+mj-lt"/>
              </a:rPr>
              <a:t>Systémově podmíněné znaky </a:t>
            </a:r>
            <a:r>
              <a:rPr lang="cs-CZ" altLang="cs-CZ" sz="3200" dirty="0">
                <a:solidFill>
                  <a:schemeClr val="tx2"/>
                </a:solidFill>
                <a:latin typeface="+mj-lt"/>
              </a:rPr>
              <a:t>(pro tržní hospodářství)</a:t>
            </a:r>
          </a:p>
        </p:txBody>
      </p:sp>
      <p:sp>
        <p:nvSpPr>
          <p:cNvPr id="23555" name="Text Box 7">
            <a:extLst>
              <a:ext uri="{FF2B5EF4-FFF2-40B4-BE49-F238E27FC236}">
                <a16:creationId xmlns:a16="http://schemas.microsoft.com/office/drawing/2014/main" id="{11F92978-40B7-4C15-A45D-B2D24A4FC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3600"/>
            <a:ext cx="8534400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1.Princip autonomie:</a:t>
            </a:r>
            <a:endParaRPr lang="cs-CZ" altLang="cs-CZ" sz="19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Podnik určuje své plány sám, na základě tržní situace, </a:t>
            </a: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bez zásahů státu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23556" name="Text Box 8">
            <a:extLst>
              <a:ext uri="{FF2B5EF4-FFF2-40B4-BE49-F238E27FC236}">
                <a16:creationId xmlns:a16="http://schemas.microsoft.com/office/drawing/2014/main" id="{5FB169E1-E012-405D-A167-7419A9C97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2895600"/>
            <a:ext cx="8534400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2. Výdělečný princip: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Důvodem podnikání je </a:t>
            </a: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dosáhnout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(maximální) </a:t>
            </a: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zisk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23557" name="Text Box 2">
            <a:extLst>
              <a:ext uri="{FF2B5EF4-FFF2-40B4-BE49-F238E27FC236}">
                <a16:creationId xmlns:a16="http://schemas.microsoft.com/office/drawing/2014/main" id="{1C39E070-62D7-4EB5-ABF2-4A1B3961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3629025"/>
            <a:ext cx="84582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 Princip soukromého vlastnictví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Výrobní faktory patří </a:t>
            </a: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soukromým osobám 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(ne státu), které poskytly vlastní kapitál</a:t>
            </a:r>
          </a:p>
        </p:txBody>
      </p:sp>
      <p:sp>
        <p:nvSpPr>
          <p:cNvPr id="23558" name="Text Box 3">
            <a:extLst>
              <a:ext uri="{FF2B5EF4-FFF2-40B4-BE49-F238E27FC236}">
                <a16:creationId xmlns:a16="http://schemas.microsoft.com/office/drawing/2014/main" id="{D23F366C-CAF5-4E6E-BB28-A5863BCD0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4876800"/>
            <a:ext cx="83820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Přednosti tržního hospodářského systému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osobní svoboda daná zárukou soukromého vlastnictví, soukromého dědického práva a autonomií podniku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rychlost využívání technického pokroku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motivace a efektivnost ziskového principu</a:t>
            </a:r>
          </a:p>
        </p:txBody>
      </p:sp>
      <p:sp>
        <p:nvSpPr>
          <p:cNvPr id="23559" name="Zástupný symbol pro číslo snímku 1">
            <a:extLst>
              <a:ext uri="{FF2B5EF4-FFF2-40B4-BE49-F238E27FC236}">
                <a16:creationId xmlns:a16="http://schemas.microsoft.com/office/drawing/2014/main" id="{5B276691-8E80-4828-94B0-B53D1CFD14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4316273-3086-49DB-A51A-A088B966A647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18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22D23C7B-0433-4886-AA23-E9F0BDE0F5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Organizace veřejné správy</a:t>
            </a: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(včetně podniků státu nebo obcí)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princip soukromého vlastnictví pro ně neplatí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princip autonomie a princip ziskovosti je u nich (často v důsledku sociálních ohledů) zrušen, omezen nebo nahrazen: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snahou o dosahování </a:t>
            </a:r>
            <a:r>
              <a:rPr lang="cs-CZ" altLang="cs-CZ" b="1">
                <a:solidFill>
                  <a:schemeClr val="tx1">
                    <a:lumMod val="75000"/>
                    <a:lumOff val="25000"/>
                  </a:schemeClr>
                </a:solidFill>
              </a:rPr>
              <a:t>přiměřeného zisku</a:t>
            </a: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snahou o pokrytí nákladů dosaženými příjmy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snahou o zajištění zaměstnanosti…</a:t>
            </a:r>
          </a:p>
        </p:txBody>
      </p:sp>
      <p:sp>
        <p:nvSpPr>
          <p:cNvPr id="24579" name="Zástupný symbol pro číslo snímku 1">
            <a:extLst>
              <a:ext uri="{FF2B5EF4-FFF2-40B4-BE49-F238E27FC236}">
                <a16:creationId xmlns:a16="http://schemas.microsoft.com/office/drawing/2014/main" id="{664D3E35-3FE1-4585-A466-DFCBAA16D9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3910B97-680C-4CEE-9436-4C36C9BD2C33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19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FB727C66-CE92-44DD-AFB1-350F438680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Kontakt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23BE1-80D6-4067-94C3-5BEC77431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62765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MU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MS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Teams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@mail.muni.cz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@muni.cz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172" name="Obrázek 4" descr="Obsah obrázku zeď, osoba, interiér, stojící&#10;&#10;Popis byl vytvořen automaticky">
            <a:extLst>
              <a:ext uri="{FF2B5EF4-FFF2-40B4-BE49-F238E27FC236}">
                <a16:creationId xmlns:a16="http://schemas.microsoft.com/office/drawing/2014/main" id="{8F0E82CE-E184-406D-AE20-CB88FFFC4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20900"/>
            <a:ext cx="2155825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Zástupný symbol pro číslo snímku 5">
            <a:extLst>
              <a:ext uri="{FF2B5EF4-FFF2-40B4-BE49-F238E27FC236}">
                <a16:creationId xmlns:a16="http://schemas.microsoft.com/office/drawing/2014/main" id="{EBB833D4-1414-407E-BB5E-8896A92B8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5B99DB49-3281-4DBE-85DB-85F800058430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blind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0A59F87B-39AB-483D-B4E0-633FB8EDE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219200"/>
            <a:ext cx="5638800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S</a:t>
            </a:r>
            <a:r>
              <a:rPr lang="cs-CZ" altLang="cs-CZ" sz="3600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labiny tržního systému</a:t>
            </a:r>
            <a:r>
              <a:rPr lang="cs-CZ" altLang="cs-CZ" sz="3600" dirty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8184A730-56D2-4805-8289-62C293962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09788"/>
            <a:ext cx="8382000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1. Tendence ke koncentraci</a:t>
            </a:r>
            <a:endParaRPr lang="cs-CZ" altLang="cs-CZ" sz="19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Podnik úspěšný v tržní soutěži roste a vytlačuje své méně úspěšné konkurenty, čímž se omezuje až odstraňuje tržní soutěž.</a:t>
            </a:r>
            <a:endParaRPr lang="cs-CZ" altLang="cs-CZ" sz="1900" b="1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id="{A4D8D04C-83C4-43EE-8AD5-ABCC3A181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00400"/>
            <a:ext cx="8382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2. Tendence k nerovnému rozdělování</a:t>
            </a:r>
            <a:endParaRPr lang="cs-CZ" altLang="cs-CZ" sz="19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Tržní systém umožňuje diferenciaci příjmů z práce podle výkonů a příjmů z vloženého vlastního kapitálu podle míry zisku, díky čemuž je příjem z jednotky práce a kapitálu odlišný, což vede k velkým příjmovým rozdílům mezi jednotlivci, které vedou k nerovnému rozdělení celkového majetku.</a:t>
            </a:r>
          </a:p>
        </p:txBody>
      </p:sp>
      <p:sp>
        <p:nvSpPr>
          <p:cNvPr id="25605" name="Text Box 6">
            <a:extLst>
              <a:ext uri="{FF2B5EF4-FFF2-40B4-BE49-F238E27FC236}">
                <a16:creationId xmlns:a16="http://schemas.microsoft.com/office/drawing/2014/main" id="{F5C84665-058F-4D89-BB70-A2F0C4516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868680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 Tendence ke konjunkturním výkyvům</a:t>
            </a:r>
            <a:endParaRPr lang="cs-CZ" altLang="cs-CZ" sz="19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Rozdíly mezi nabídkou a poptávkou jsou vyrovnávány konjunkturními výkyvy - v konjunktuře je nadvýroba, rostou ceny, roste zaměstnanost a inflace a v období recese se naopak snižuje výroba a roste nezaměstnanost. </a:t>
            </a:r>
          </a:p>
        </p:txBody>
      </p:sp>
      <p:sp>
        <p:nvSpPr>
          <p:cNvPr id="25606" name="Zástupný symbol pro číslo snímku 1">
            <a:extLst>
              <a:ext uri="{FF2B5EF4-FFF2-40B4-BE49-F238E27FC236}">
                <a16:creationId xmlns:a16="http://schemas.microsoft.com/office/drawing/2014/main" id="{D4EBA1CD-4E4C-4426-A5F5-B60D20252A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EC113D90-CF59-412B-A6FD-5A222D6DFE8B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20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1629C9C6-86BE-4292-A6FE-1D28C9348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3600"/>
            <a:ext cx="8229600" cy="317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Odstranění slabin tržní ekonomiky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Zpravidla pomocí systémově konformních (systému přizpůsobených)  legislativních zásazích státu: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zajišťují fungování tržní soutěže (např. pomocí ÚOHS)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odstraňují systémově imanentní (systému vlastní) slabiny (např. zákon o ochraně hospodářské soutěže)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legislativní úpravy rozdělování a záruky příjmů (např. progresivní daň z příjmů, ochrana práce pomocí zákoníku, úprava tvorby majetku atd.) koriguje nerovné rozdělování důchodů a majetku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monetární a především fiskální politika (s proticyklickým působením)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F1373D5-A4E9-43D5-B17E-160B9170F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219200"/>
            <a:ext cx="7315200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S</a:t>
            </a:r>
            <a:r>
              <a:rPr lang="cs-CZ" altLang="cs-CZ" sz="3600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labiny tržního systému – řešení?</a:t>
            </a:r>
            <a:r>
              <a:rPr lang="cs-CZ" altLang="cs-CZ" sz="3600" dirty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26628" name="Zástupný symbol pro číslo snímku 1">
            <a:extLst>
              <a:ext uri="{FF2B5EF4-FFF2-40B4-BE49-F238E27FC236}">
                <a16:creationId xmlns:a16="http://schemas.microsoft.com/office/drawing/2014/main" id="{F5C9E1EE-D895-46D8-9C6A-0598B4DD6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EB0496A-B112-43CB-B067-2F3E70977317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21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EB87A87D-EC75-4628-A500-A62838ED1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143000"/>
            <a:ext cx="5562600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Typologie organizací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31B62D78-AE47-4A5C-9DAD-F76651414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600"/>
            <a:ext cx="624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Nejdůležitější třídící hlediska: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D4EB7C84-0319-4D74-A6AB-E3CA92E75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C968A500-9AAF-4107-B08D-9A490D07A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14600"/>
            <a:ext cx="7315200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Podle sektorů a hospodářských odvětví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Podle druhu výkonů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Podle způsobu zhotovování výkonů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(pouze podniky)</a:t>
            </a:r>
          </a:p>
          <a:p>
            <a:pPr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Podle převládajícího výrobního faktoru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Velikost organizace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7654" name="Text Box 6">
            <a:extLst>
              <a:ext uri="{FF2B5EF4-FFF2-40B4-BE49-F238E27FC236}">
                <a16:creationId xmlns:a16="http://schemas.microsoft.com/office/drawing/2014/main" id="{1EE7CE1F-BBE0-4490-AFF5-B47DCF1F0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572000"/>
            <a:ext cx="7467600" cy="158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Další třídící hlediska:</a:t>
            </a:r>
          </a:p>
          <a:p>
            <a:pPr algn="just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závislost na stanovišti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pohyblivost</a:t>
            </a:r>
          </a:p>
          <a:p>
            <a:pPr algn="just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organizačně právní forma podnikání 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(pouze podniky)</a:t>
            </a:r>
            <a:r>
              <a:rPr lang="cs-CZ" altLang="cs-CZ"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7655" name="Zástupný symbol pro číslo snímku 1">
            <a:extLst>
              <a:ext uri="{FF2B5EF4-FFF2-40B4-BE49-F238E27FC236}">
                <a16:creationId xmlns:a16="http://schemas.microsoft.com/office/drawing/2014/main" id="{D65E5262-FA3A-4DBA-8338-B32A9F30D9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2FFD1C18-AC71-481D-9160-51DF91211334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22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E2850904-2636-4C05-895A-A16A50EF7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19200"/>
            <a:ext cx="7239000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2800" dirty="0">
                <a:solidFill>
                  <a:schemeClr val="tx2"/>
                </a:solidFill>
                <a:latin typeface="+mj-lt"/>
              </a:rPr>
              <a:t>Členění </a:t>
            </a:r>
            <a:r>
              <a:rPr lang="cs-CZ" altLang="cs-CZ" sz="2800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dle sektorů a hospodářských odvětví</a:t>
            </a:r>
            <a:r>
              <a:rPr lang="cs-CZ" altLang="cs-CZ" sz="2800" dirty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28675" name="Text Box 30">
            <a:extLst>
              <a:ext uri="{FF2B5EF4-FFF2-40B4-BE49-F238E27FC236}">
                <a16:creationId xmlns:a16="http://schemas.microsoft.com/office/drawing/2014/main" id="{0F3C276A-0278-4925-9760-080C35CF6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943600"/>
            <a:ext cx="7315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V ČR členění průmyslu, zemědělství a služeb podle </a:t>
            </a: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CZ-NACE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6" name="Text Box 31">
            <a:extLst>
              <a:ext uri="{FF2B5EF4-FFF2-40B4-BE49-F238E27FC236}">
                <a16:creationId xmlns:a16="http://schemas.microsoft.com/office/drawing/2014/main" id="{B26F03F9-FA05-4F15-81C0-2F86073D0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572000"/>
            <a:ext cx="1143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Sektor</a:t>
            </a:r>
          </a:p>
        </p:txBody>
      </p:sp>
      <p:sp>
        <p:nvSpPr>
          <p:cNvPr id="28677" name="Text Box 32">
            <a:extLst>
              <a:ext uri="{FF2B5EF4-FFF2-40B4-BE49-F238E27FC236}">
                <a16:creationId xmlns:a16="http://schemas.microsoft.com/office/drawing/2014/main" id="{324F934F-7AE9-417C-8F02-D55CA7ECE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1828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Primární</a:t>
            </a:r>
          </a:p>
        </p:txBody>
      </p:sp>
      <p:sp>
        <p:nvSpPr>
          <p:cNvPr id="28678" name="Text Box 33">
            <a:extLst>
              <a:ext uri="{FF2B5EF4-FFF2-40B4-BE49-F238E27FC236}">
                <a16:creationId xmlns:a16="http://schemas.microsoft.com/office/drawing/2014/main" id="{82DCD799-2F5A-4B8B-8537-8AC14791C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Sekundární</a:t>
            </a:r>
          </a:p>
        </p:txBody>
      </p:sp>
      <p:sp>
        <p:nvSpPr>
          <p:cNvPr id="28679" name="Text Box 34">
            <a:extLst>
              <a:ext uri="{FF2B5EF4-FFF2-40B4-BE49-F238E27FC236}">
                <a16:creationId xmlns:a16="http://schemas.microsoft.com/office/drawing/2014/main" id="{3A12CBBF-8A34-434C-8CB6-2CE023DC8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257800"/>
            <a:ext cx="1828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Terciální</a:t>
            </a:r>
          </a:p>
        </p:txBody>
      </p:sp>
      <p:sp>
        <p:nvSpPr>
          <p:cNvPr id="28680" name="Line 35">
            <a:extLst>
              <a:ext uri="{FF2B5EF4-FFF2-40B4-BE49-F238E27FC236}">
                <a16:creationId xmlns:a16="http://schemas.microsoft.com/office/drawing/2014/main" id="{E4C3C36D-B6D6-4D24-A768-C413F1B25B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78631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1" name="Line 36">
            <a:extLst>
              <a:ext uri="{FF2B5EF4-FFF2-40B4-BE49-F238E27FC236}">
                <a16:creationId xmlns:a16="http://schemas.microsoft.com/office/drawing/2014/main" id="{9D8A87AB-9B0F-4811-BC3F-7B0A68D14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0288" y="4086225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2" name="Line 37">
            <a:extLst>
              <a:ext uri="{FF2B5EF4-FFF2-40B4-BE49-F238E27FC236}">
                <a16:creationId xmlns:a16="http://schemas.microsoft.com/office/drawing/2014/main" id="{0EC23D2B-3CCA-44A8-8F6F-330DD5B798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4751388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3" name="Line 38">
            <a:extLst>
              <a:ext uri="{FF2B5EF4-FFF2-40B4-BE49-F238E27FC236}">
                <a16:creationId xmlns:a16="http://schemas.microsoft.com/office/drawing/2014/main" id="{4A4A7E47-CF00-4B33-87EB-597DEB215D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6875" y="4148138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4" name="Text Box 39">
            <a:extLst>
              <a:ext uri="{FF2B5EF4-FFF2-40B4-BE49-F238E27FC236}">
                <a16:creationId xmlns:a16="http://schemas.microsoft.com/office/drawing/2014/main" id="{954D6D01-67CA-4E36-BDEC-7F32D7216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962400"/>
            <a:ext cx="1828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Zemědělství</a:t>
            </a:r>
          </a:p>
        </p:txBody>
      </p:sp>
      <p:sp>
        <p:nvSpPr>
          <p:cNvPr id="28685" name="Line 40">
            <a:extLst>
              <a:ext uri="{FF2B5EF4-FFF2-40B4-BE49-F238E27FC236}">
                <a16:creationId xmlns:a16="http://schemas.microsoft.com/office/drawing/2014/main" id="{D1DA6BA4-A10E-4871-A2B9-A116811545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77043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6" name="Text Box 41">
            <a:extLst>
              <a:ext uri="{FF2B5EF4-FFF2-40B4-BE49-F238E27FC236}">
                <a16:creationId xmlns:a16="http://schemas.microsoft.com/office/drawing/2014/main" id="{0540B800-DA17-4A55-8601-88DE36F55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572000"/>
            <a:ext cx="1828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Průmyslu</a:t>
            </a:r>
          </a:p>
        </p:txBody>
      </p:sp>
      <p:sp>
        <p:nvSpPr>
          <p:cNvPr id="28687" name="Line 42">
            <a:extLst>
              <a:ext uri="{FF2B5EF4-FFF2-40B4-BE49-F238E27FC236}">
                <a16:creationId xmlns:a16="http://schemas.microsoft.com/office/drawing/2014/main" id="{DAA4726D-48CF-445E-9881-8CD8EA41C6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3700" y="4799013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88" name="Text Box 43">
            <a:extLst>
              <a:ext uri="{FF2B5EF4-FFF2-40B4-BE49-F238E27FC236}">
                <a16:creationId xmlns:a16="http://schemas.microsoft.com/office/drawing/2014/main" id="{E152CB58-30A8-4799-894C-DD389BE69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257800"/>
            <a:ext cx="1828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Služeb</a:t>
            </a:r>
          </a:p>
        </p:txBody>
      </p:sp>
      <p:sp>
        <p:nvSpPr>
          <p:cNvPr id="28689" name="Line 44">
            <a:extLst>
              <a:ext uri="{FF2B5EF4-FFF2-40B4-BE49-F238E27FC236}">
                <a16:creationId xmlns:a16="http://schemas.microsoft.com/office/drawing/2014/main" id="{8771F9F7-CEDE-4239-8DC3-CBCCC9134D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82975" y="2166938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0" name="Text Box 45">
            <a:extLst>
              <a:ext uri="{FF2B5EF4-FFF2-40B4-BE49-F238E27FC236}">
                <a16:creationId xmlns:a16="http://schemas.microsoft.com/office/drawing/2014/main" id="{B3CA36AE-0C1D-44CB-9107-705F5FB06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81200"/>
            <a:ext cx="1828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Veřejný</a:t>
            </a:r>
          </a:p>
        </p:txBody>
      </p:sp>
      <p:sp>
        <p:nvSpPr>
          <p:cNvPr id="28691" name="Line 46">
            <a:extLst>
              <a:ext uri="{FF2B5EF4-FFF2-40B4-BE49-F238E27FC236}">
                <a16:creationId xmlns:a16="http://schemas.microsoft.com/office/drawing/2014/main" id="{1E6743B7-3651-43D1-B2AE-B562D5477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7263" y="279082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2" name="Text Box 47">
            <a:extLst>
              <a:ext uri="{FF2B5EF4-FFF2-40B4-BE49-F238E27FC236}">
                <a16:creationId xmlns:a16="http://schemas.microsoft.com/office/drawing/2014/main" id="{79A153D6-8ABC-4163-860E-938747F10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590800"/>
            <a:ext cx="1828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Soukromý</a:t>
            </a:r>
          </a:p>
        </p:txBody>
      </p:sp>
      <p:sp>
        <p:nvSpPr>
          <p:cNvPr id="28693" name="Line 48">
            <a:extLst>
              <a:ext uri="{FF2B5EF4-FFF2-40B4-BE49-F238E27FC236}">
                <a16:creationId xmlns:a16="http://schemas.microsoft.com/office/drawing/2014/main" id="{EBECE615-2641-448F-B8DA-354FF1B07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7263" y="2776538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4" name="Text Box 49">
            <a:extLst>
              <a:ext uri="{FF2B5EF4-FFF2-40B4-BE49-F238E27FC236}">
                <a16:creationId xmlns:a16="http://schemas.microsoft.com/office/drawing/2014/main" id="{B92360F7-0499-412E-B884-FC85D3604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200400"/>
            <a:ext cx="1828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Smíšený</a:t>
            </a:r>
          </a:p>
        </p:txBody>
      </p:sp>
      <p:sp>
        <p:nvSpPr>
          <p:cNvPr id="28695" name="Text Box 50">
            <a:extLst>
              <a:ext uri="{FF2B5EF4-FFF2-40B4-BE49-F238E27FC236}">
                <a16:creationId xmlns:a16="http://schemas.microsoft.com/office/drawing/2014/main" id="{0B05D6C7-08AB-4BD6-A1F7-5BAC5BF55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590800"/>
            <a:ext cx="1143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Sektor</a:t>
            </a:r>
          </a:p>
        </p:txBody>
      </p:sp>
      <p:sp>
        <p:nvSpPr>
          <p:cNvPr id="28696" name="Zástupný symbol pro číslo snímku 1">
            <a:extLst>
              <a:ext uri="{FF2B5EF4-FFF2-40B4-BE49-F238E27FC236}">
                <a16:creationId xmlns:a16="http://schemas.microsoft.com/office/drawing/2014/main" id="{AFB82522-7F7E-44BF-9404-4D92AD9ECD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79EF4351-7B35-42D1-A2D0-7B7BE00E42F2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23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0" descr="cleneni">
            <a:extLst>
              <a:ext uri="{FF2B5EF4-FFF2-40B4-BE49-F238E27FC236}">
                <a16:creationId xmlns:a16="http://schemas.microsoft.com/office/drawing/2014/main" id="{514DDA92-DAD1-4F05-872E-30F65579B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ext Box 2">
            <a:extLst>
              <a:ext uri="{FF2B5EF4-FFF2-40B4-BE49-F238E27FC236}">
                <a16:creationId xmlns:a16="http://schemas.microsoft.com/office/drawing/2014/main" id="{B3901686-BF16-4024-A90C-41F4CE843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4572000" cy="519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2800" dirty="0">
                <a:solidFill>
                  <a:schemeClr val="tx2"/>
                </a:solidFill>
                <a:latin typeface="+mj-lt"/>
              </a:rPr>
              <a:t>Členění </a:t>
            </a:r>
            <a:r>
              <a:rPr lang="cs-CZ" altLang="cs-CZ" sz="2800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dle </a:t>
            </a:r>
            <a:r>
              <a:rPr lang="cs-CZ" altLang="cs-CZ" sz="2800" dirty="0">
                <a:solidFill>
                  <a:schemeClr val="tx2"/>
                </a:solidFill>
                <a:latin typeface="+mj-lt"/>
              </a:rPr>
              <a:t>druhu výkonů</a:t>
            </a:r>
          </a:p>
        </p:txBody>
      </p:sp>
      <p:sp>
        <p:nvSpPr>
          <p:cNvPr id="29700" name="Zástupný symbol pro číslo snímku 1">
            <a:extLst>
              <a:ext uri="{FF2B5EF4-FFF2-40B4-BE49-F238E27FC236}">
                <a16:creationId xmlns:a16="http://schemas.microsoft.com/office/drawing/2014/main" id="{4C06AE4E-EAB3-4730-A7A6-A7BC042B1B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1E60684-3631-4E2A-99E7-92FE30B5BA65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24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BB203C1F-07FA-4D3C-8EB7-488DBA18B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600"/>
            <a:ext cx="7239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Členění dle způsobu zhotovování výkonů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2258F687-82FD-4CE7-833C-8FD37BADC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514600"/>
            <a:ext cx="7543800" cy="181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podle výrobních principů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(výrobních typů)</a:t>
            </a:r>
          </a:p>
          <a:p>
            <a:pPr algn="just"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- východiskem opakovanost výroby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podle výrobních způsobů</a:t>
            </a: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(organizačních typů výroby)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19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- vychází z rozdílů ve způsobu rozmístění strojů, resp. 	  	z rozdílů v uspořádání pracovišť.  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ABD6EA56-77C2-4E66-8E76-21258F159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482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Členění dle převládajícího výrobního faktoru</a:t>
            </a:r>
          </a:p>
        </p:txBody>
      </p:sp>
      <p:sp>
        <p:nvSpPr>
          <p:cNvPr id="30725" name="Text Box 6">
            <a:extLst>
              <a:ext uri="{FF2B5EF4-FFF2-40B4-BE49-F238E27FC236}">
                <a16:creationId xmlns:a16="http://schemas.microsoft.com/office/drawing/2014/main" id="{CF4129C4-4A86-46AF-917D-9CC988982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05400"/>
            <a:ext cx="647700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pracovně intenzivní</a:t>
            </a:r>
            <a:endParaRPr lang="cs-CZ" altLang="cs-CZ" sz="19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investičně náročné </a:t>
            </a:r>
            <a:endParaRPr lang="cs-CZ" altLang="cs-CZ" sz="19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19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materiálově intenzivní</a:t>
            </a:r>
            <a:endParaRPr lang="cs-CZ" altLang="cs-CZ" sz="19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26" name="Zástupný symbol pro číslo snímku 1">
            <a:extLst>
              <a:ext uri="{FF2B5EF4-FFF2-40B4-BE49-F238E27FC236}">
                <a16:creationId xmlns:a16="http://schemas.microsoft.com/office/drawing/2014/main" id="{7E9E070A-BD6D-4988-838A-FFDF8D0D18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DEEE13F-A6D3-4AC8-AED5-9828C68CFB17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25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3">
            <a:extLst>
              <a:ext uri="{FF2B5EF4-FFF2-40B4-BE49-F238E27FC236}">
                <a16:creationId xmlns:a16="http://schemas.microsoft.com/office/drawing/2014/main" id="{BC130A39-99AF-46ED-9CFD-2A14D0C02794}"/>
              </a:ext>
            </a:extLst>
          </p:cNvPr>
          <p:cNvGraphicFramePr>
            <a:graphicFrameLocks/>
          </p:cNvGraphicFramePr>
          <p:nvPr/>
        </p:nvGraphicFramePr>
        <p:xfrm>
          <a:off x="609600" y="1238250"/>
          <a:ext cx="7632700" cy="43815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6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7182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Plánování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182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krátkodobé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dlouhodobé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35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Výrobní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program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zavádění výrobkových variant, množství jednotlivých výrobků (s ohledem na odbyt)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základní struktura výrobního programu, inovace, výrobní postup (druh HIM, personalistika)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35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proces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určení velikosti dávky (s ohledem na technologii a proces samotný), lhůtové plánování, plánování kapacit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výrobní typ, organizační typ výroby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999" marR="71999" marT="72019" marB="7201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71" name="Zástupný symbol pro číslo snímku 2">
            <a:extLst>
              <a:ext uri="{FF2B5EF4-FFF2-40B4-BE49-F238E27FC236}">
                <a16:creationId xmlns:a16="http://schemas.microsoft.com/office/drawing/2014/main" id="{41508F4E-E824-43B3-ADE3-52991BD0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5C3A421-0F20-4154-9BDF-C80F9BB1F64E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26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blinds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AFC1E38E-2A9E-4AE2-912D-426126B38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362200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Členění dle velikosti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2E7EB082-86FB-43C6-A5AC-C3341B7E1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3200400"/>
            <a:ext cx="33528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Členící kritéria: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- počet zaměstnanců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- obrat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- velikost majetku</a:t>
            </a:r>
          </a:p>
        </p:txBody>
      </p:sp>
      <p:sp>
        <p:nvSpPr>
          <p:cNvPr id="32772" name="Rectangle 5">
            <a:extLst>
              <a:ext uri="{FF2B5EF4-FFF2-40B4-BE49-F238E27FC236}">
                <a16:creationId xmlns:a16="http://schemas.microsoft.com/office/drawing/2014/main" id="{19B834DA-943D-4DA7-A150-FEFD50C55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200400"/>
            <a:ext cx="22860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Organizace: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  <a:t>   </a:t>
            </a:r>
            <a:r>
              <a:rPr lang="cs-CZ" altLang="cs-CZ"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 malé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- střední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- velké</a:t>
            </a:r>
          </a:p>
        </p:txBody>
      </p:sp>
      <p:sp>
        <p:nvSpPr>
          <p:cNvPr id="32773" name="AutoShape 6">
            <a:extLst>
              <a:ext uri="{FF2B5EF4-FFF2-40B4-BE49-F238E27FC236}">
                <a16:creationId xmlns:a16="http://schemas.microsoft.com/office/drawing/2014/main" id="{37C5B622-6805-4CB0-9580-00CB0DBC554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572000" y="3962400"/>
            <a:ext cx="976313" cy="504825"/>
          </a:xfrm>
          <a:prstGeom prst="rightArrow">
            <a:avLst>
              <a:gd name="adj1" fmla="val 50000"/>
              <a:gd name="adj2" fmla="val 4834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2774" name="Zástupný symbol pro číslo snímku 1">
            <a:extLst>
              <a:ext uri="{FF2B5EF4-FFF2-40B4-BE49-F238E27FC236}">
                <a16:creationId xmlns:a16="http://schemas.microsoft.com/office/drawing/2014/main" id="{A6F5BDD7-450C-489D-A4E8-65550C0297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347B15A-4567-4BE4-960C-1C0286097534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27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3359B0DF-F5A8-48A5-B248-1595B8C52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86000"/>
            <a:ext cx="662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Členění dle </a:t>
            </a:r>
            <a:r>
              <a:rPr lang="cs-CZ" altLang="cs-CZ" sz="2800" b="1">
                <a:solidFill>
                  <a:schemeClr val="tx2"/>
                </a:solidFill>
                <a:cs typeface="Times New Roman" panose="02020603050405020304" pitchFamily="18" charset="0"/>
              </a:rPr>
              <a:t>závislosti na stanovišti</a:t>
            </a:r>
            <a:r>
              <a:rPr lang="cs-CZ" altLang="cs-CZ" sz="280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3795" name="Text Box 4">
            <a:extLst>
              <a:ext uri="{FF2B5EF4-FFF2-40B4-BE49-F238E27FC236}">
                <a16:creationId xmlns:a16="http://schemas.microsoft.com/office/drawing/2014/main" id="{C850BB34-C69A-4E57-96B8-A814C8F31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568700"/>
            <a:ext cx="20351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Organizace</a:t>
            </a:r>
          </a:p>
        </p:txBody>
      </p:sp>
      <p:sp>
        <p:nvSpPr>
          <p:cNvPr id="33796" name="Line 5">
            <a:extLst>
              <a:ext uri="{FF2B5EF4-FFF2-40B4-BE49-F238E27FC236}">
                <a16:creationId xmlns:a16="http://schemas.microsoft.com/office/drawing/2014/main" id="{C8CAECA2-326E-4067-9984-2A15DB5F95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95588" y="3205163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7" name="Text Box 6">
            <a:extLst>
              <a:ext uri="{FF2B5EF4-FFF2-40B4-BE49-F238E27FC236}">
                <a16:creationId xmlns:a16="http://schemas.microsoft.com/office/drawing/2014/main" id="{1B306A3F-931A-4882-A665-BD7563FF8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971800"/>
            <a:ext cx="4572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Závislé na surovinách</a:t>
            </a:r>
          </a:p>
        </p:txBody>
      </p:sp>
      <p:sp>
        <p:nvSpPr>
          <p:cNvPr id="33798" name="Line 7">
            <a:extLst>
              <a:ext uri="{FF2B5EF4-FFF2-40B4-BE49-F238E27FC236}">
                <a16:creationId xmlns:a16="http://schemas.microsoft.com/office/drawing/2014/main" id="{18EE9C0B-9D1A-48EC-9954-13938C83C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2575" y="3802063"/>
            <a:ext cx="762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9" name="Text Box 8">
            <a:extLst>
              <a:ext uri="{FF2B5EF4-FFF2-40B4-BE49-F238E27FC236}">
                <a16:creationId xmlns:a16="http://schemas.microsoft.com/office/drawing/2014/main" id="{EC9211C7-D71A-457D-826A-26AEB01CD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657600"/>
            <a:ext cx="4572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Závislé na energii</a:t>
            </a:r>
          </a:p>
        </p:txBody>
      </p:sp>
      <p:sp>
        <p:nvSpPr>
          <p:cNvPr id="33800" name="Line 9">
            <a:extLst>
              <a:ext uri="{FF2B5EF4-FFF2-40B4-BE49-F238E27FC236}">
                <a16:creationId xmlns:a16="http://schemas.microsoft.com/office/drawing/2014/main" id="{E1D2AA65-4C68-474D-AE89-9010293608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9875" y="3814763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1" name="Text Box 10">
            <a:extLst>
              <a:ext uri="{FF2B5EF4-FFF2-40B4-BE49-F238E27FC236}">
                <a16:creationId xmlns:a16="http://schemas.microsoft.com/office/drawing/2014/main" id="{8EF606CF-38B6-48A5-827C-EA3CDA8F3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419600"/>
            <a:ext cx="4572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Závislé na pracovní síle</a:t>
            </a:r>
          </a:p>
        </p:txBody>
      </p:sp>
      <p:sp>
        <p:nvSpPr>
          <p:cNvPr id="33802" name="Line 11">
            <a:extLst>
              <a:ext uri="{FF2B5EF4-FFF2-40B4-BE49-F238E27FC236}">
                <a16:creationId xmlns:a16="http://schemas.microsoft.com/office/drawing/2014/main" id="{0C88FE8D-8BAD-4E7C-BC32-A7D620CBDD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9050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3" name="Text Box 12">
            <a:extLst>
              <a:ext uri="{FF2B5EF4-FFF2-40B4-BE49-F238E27FC236}">
                <a16:creationId xmlns:a16="http://schemas.microsoft.com/office/drawing/2014/main" id="{92D897D3-4BA6-4B1F-BD8C-BA98296C2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05400"/>
            <a:ext cx="4572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Závislé na odbytu</a:t>
            </a:r>
          </a:p>
        </p:txBody>
      </p:sp>
      <p:sp>
        <p:nvSpPr>
          <p:cNvPr id="33804" name="Zástupný symbol pro číslo snímku 1">
            <a:extLst>
              <a:ext uri="{FF2B5EF4-FFF2-40B4-BE49-F238E27FC236}">
                <a16:creationId xmlns:a16="http://schemas.microsoft.com/office/drawing/2014/main" id="{7BF1B838-24D8-492A-88C2-0C68FE81A4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EA25E2E-965C-49E6-9930-D511025948C9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28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192E692D-B47F-460F-BF5C-250D02A03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81200"/>
            <a:ext cx="678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Členění dle pohyblivosti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organizace </a:t>
            </a: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zcela nebo z části vázané na stanoviště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cestující organizace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F5D4D9F-E05D-4F31-B780-528685018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048000"/>
            <a:ext cx="59801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Členění dle organizačně-právní formy</a:t>
            </a:r>
            <a:endParaRPr lang="cs-CZ" altLang="cs-CZ" sz="2400">
              <a:solidFill>
                <a:schemeClr val="tx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820" name="Text Box 11">
            <a:extLst>
              <a:ext uri="{FF2B5EF4-FFF2-40B4-BE49-F238E27FC236}">
                <a16:creationId xmlns:a16="http://schemas.microsoft.com/office/drawing/2014/main" id="{7FAFCD41-6135-470A-953F-F20D8A474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53000"/>
            <a:ext cx="54864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Kritéria: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- ručení 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– omezené x neomezené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- </a:t>
            </a: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daňové zatížení</a:t>
            </a: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- </a:t>
            </a: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možnosti financování</a:t>
            </a:r>
          </a:p>
        </p:txBody>
      </p:sp>
      <p:sp>
        <p:nvSpPr>
          <p:cNvPr id="34821" name="Text Box 19">
            <a:extLst>
              <a:ext uri="{FF2B5EF4-FFF2-40B4-BE49-F238E27FC236}">
                <a16:creationId xmlns:a16="http://schemas.microsoft.com/office/drawing/2014/main" id="{E32C4F84-EA14-4719-9133-2DB43BEA1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003675"/>
            <a:ext cx="180181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Organizace</a:t>
            </a:r>
          </a:p>
        </p:txBody>
      </p:sp>
      <p:sp>
        <p:nvSpPr>
          <p:cNvPr id="34822" name="Line 20">
            <a:extLst>
              <a:ext uri="{FF2B5EF4-FFF2-40B4-BE49-F238E27FC236}">
                <a16:creationId xmlns:a16="http://schemas.microsoft.com/office/drawing/2014/main" id="{A4B55024-2B67-47F2-B324-3CBDDCA1BD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1175" y="360045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3" name="Text Box 21">
            <a:extLst>
              <a:ext uri="{FF2B5EF4-FFF2-40B4-BE49-F238E27FC236}">
                <a16:creationId xmlns:a16="http://schemas.microsoft.com/office/drawing/2014/main" id="{8FEAF1A6-6E77-4EAE-97BD-EC2F2E3F5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05200"/>
            <a:ext cx="2819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Fyzických osob</a:t>
            </a:r>
          </a:p>
        </p:txBody>
      </p:sp>
      <p:sp>
        <p:nvSpPr>
          <p:cNvPr id="34824" name="Line 22">
            <a:extLst>
              <a:ext uri="{FF2B5EF4-FFF2-40B4-BE49-F238E27FC236}">
                <a16:creationId xmlns:a16="http://schemas.microsoft.com/office/drawing/2014/main" id="{F85B83D2-8750-48B3-AA3A-AB17746C9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5463" y="42227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5" name="Text Box 23">
            <a:extLst>
              <a:ext uri="{FF2B5EF4-FFF2-40B4-BE49-F238E27FC236}">
                <a16:creationId xmlns:a16="http://schemas.microsoft.com/office/drawing/2014/main" id="{C43F81F5-654C-496F-A8CE-4DD861E2A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72000"/>
            <a:ext cx="32766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Kapitálové společnosti</a:t>
            </a:r>
          </a:p>
        </p:txBody>
      </p:sp>
      <p:sp>
        <p:nvSpPr>
          <p:cNvPr id="34826" name="Line 24">
            <a:extLst>
              <a:ext uri="{FF2B5EF4-FFF2-40B4-BE49-F238E27FC236}">
                <a16:creationId xmlns:a16="http://schemas.microsoft.com/office/drawing/2014/main" id="{5387C73B-F0C1-4797-9BF7-691DD3D79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888" y="421005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7" name="Text Box 25">
            <a:extLst>
              <a:ext uri="{FF2B5EF4-FFF2-40B4-BE49-F238E27FC236}">
                <a16:creationId xmlns:a16="http://schemas.microsoft.com/office/drawing/2014/main" id="{A5453FD0-D20D-47DF-A841-6B28D77C2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038600"/>
            <a:ext cx="31242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Osobní společnosti</a:t>
            </a:r>
          </a:p>
        </p:txBody>
      </p:sp>
      <p:sp>
        <p:nvSpPr>
          <p:cNvPr id="34828" name="Zástupný symbol pro číslo snímku 1">
            <a:extLst>
              <a:ext uri="{FF2B5EF4-FFF2-40B4-BE49-F238E27FC236}">
                <a16:creationId xmlns:a16="http://schemas.microsoft.com/office/drawing/2014/main" id="{7CE8A0DF-287A-47EA-AEF4-6E15737B62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448177B-566E-4094-B46A-6D373B122FE9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29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ACAF8795-3775-4ED0-B041-52B9000ADC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Podmínky</a:t>
            </a:r>
          </a:p>
        </p:txBody>
      </p:sp>
      <p:sp>
        <p:nvSpPr>
          <p:cNvPr id="8195" name="Zástupný obsah 2">
            <a:extLst>
              <a:ext uri="{FF2B5EF4-FFF2-40B4-BE49-F238E27FC236}">
                <a16:creationId xmlns:a16="http://schemas.microsoft.com/office/drawing/2014/main" id="{3D278D35-DEE4-4901-8BB4-CC33304583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Seminární práce</a:t>
            </a:r>
          </a:p>
          <a:p>
            <a:pPr eaLnBrk="1" hangingPunct="1"/>
            <a:r>
              <a:rPr lang="cs-CZ" altLang="cs-CZ"/>
              <a:t>Dva průběžné online testy</a:t>
            </a:r>
          </a:p>
          <a:p>
            <a:pPr eaLnBrk="1" hangingPunct="1"/>
            <a:r>
              <a:rPr lang="cs-CZ" altLang="cs-CZ"/>
              <a:t>Zkouškový test</a:t>
            </a:r>
          </a:p>
        </p:txBody>
      </p:sp>
      <p:sp>
        <p:nvSpPr>
          <p:cNvPr id="8196" name="Zástupný symbol pro číslo snímku 3">
            <a:extLst>
              <a:ext uri="{FF2B5EF4-FFF2-40B4-BE49-F238E27FC236}">
                <a16:creationId xmlns:a16="http://schemas.microsoft.com/office/drawing/2014/main" id="{AD3C27E9-D32A-408E-A332-6F43AD2AB2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73D59ED9-7952-4FCF-AEAA-CF864E3C9D4A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blinds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56E8411-BE41-40AA-BC84-8CB6DAA31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990600"/>
            <a:ext cx="7793037" cy="685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Členění organizací veřejného sektoru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1FFC148-37E6-4CBA-9496-3BA49D2AAA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600">
                <a:solidFill>
                  <a:schemeClr val="tx1">
                    <a:lumMod val="75000"/>
                    <a:lumOff val="25000"/>
                  </a:schemeClr>
                </a:solidFill>
              </a:rPr>
              <a:t>Používaná kritéria: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600" b="1">
                <a:solidFill>
                  <a:schemeClr val="tx1">
                    <a:lumMod val="75000"/>
                    <a:lumOff val="25000"/>
                  </a:schemeClr>
                </a:solidFill>
              </a:rPr>
              <a:t>Charakter statků </a:t>
            </a:r>
            <a:r>
              <a:rPr lang="cs-CZ" altLang="cs-CZ" sz="2600">
                <a:solidFill>
                  <a:schemeClr val="tx1">
                    <a:lumMod val="75000"/>
                    <a:lumOff val="25000"/>
                  </a:schemeClr>
                </a:solidFill>
              </a:rPr>
              <a:t>(soukromé, veřejné, smíšené)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600" b="1">
                <a:solidFill>
                  <a:schemeClr val="tx1">
                    <a:lumMod val="75000"/>
                    <a:lumOff val="25000"/>
                  </a:schemeClr>
                </a:solidFill>
              </a:rPr>
              <a:t>Finanční toky </a:t>
            </a:r>
            <a:r>
              <a:rPr lang="cs-CZ" altLang="cs-CZ" sz="2600">
                <a:solidFill>
                  <a:schemeClr val="tx1">
                    <a:lumMod val="75000"/>
                    <a:lumOff val="25000"/>
                  </a:schemeClr>
                </a:solidFill>
              </a:rPr>
              <a:t>(k institucím, k obyvatelstvu)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600" b="1">
                <a:solidFill>
                  <a:schemeClr val="tx1">
                    <a:lumMod val="75000"/>
                    <a:lumOff val="25000"/>
                  </a:schemeClr>
                </a:solidFill>
              </a:rPr>
              <a:t>Zakladatel </a:t>
            </a:r>
            <a:r>
              <a:rPr lang="cs-CZ" altLang="cs-CZ" sz="2600">
                <a:solidFill>
                  <a:schemeClr val="tx1">
                    <a:lumMod val="75000"/>
                    <a:lumOff val="25000"/>
                  </a:schemeClr>
                </a:solidFill>
              </a:rPr>
              <a:t>(obec, subjekt státní správy, ze zákona)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600" b="1">
                <a:solidFill>
                  <a:schemeClr val="tx1">
                    <a:lumMod val="75000"/>
                    <a:lumOff val="25000"/>
                  </a:schemeClr>
                </a:solidFill>
              </a:rPr>
              <a:t>Funkce</a:t>
            </a:r>
            <a:r>
              <a:rPr lang="cs-CZ" altLang="cs-CZ" sz="2600">
                <a:solidFill>
                  <a:schemeClr val="tx1">
                    <a:lumMod val="75000"/>
                    <a:lumOff val="25000"/>
                  </a:schemeClr>
                </a:solidFill>
              </a:rPr>
              <a:t> (ekonomická, sociální, politická, etická)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600" b="1">
                <a:solidFill>
                  <a:schemeClr val="tx1">
                    <a:lumMod val="75000"/>
                    <a:lumOff val="25000"/>
                  </a:schemeClr>
                </a:solidFill>
              </a:rPr>
              <a:t>Podíl vlastnictví majetku </a:t>
            </a:r>
            <a:r>
              <a:rPr lang="cs-CZ" altLang="cs-CZ" sz="2600">
                <a:solidFill>
                  <a:schemeClr val="tx1">
                    <a:lumMod val="75000"/>
                    <a:lumOff val="25000"/>
                  </a:schemeClr>
                </a:solidFill>
              </a:rPr>
              <a:t>(soukromé, obecní, státní)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600" b="1">
                <a:solidFill>
                  <a:schemeClr val="tx1">
                    <a:lumMod val="75000"/>
                    <a:lumOff val="25000"/>
                  </a:schemeClr>
                </a:solidFill>
              </a:rPr>
              <a:t>Potřeby</a:t>
            </a:r>
            <a:r>
              <a:rPr lang="cs-CZ" altLang="cs-CZ" sz="2600">
                <a:solidFill>
                  <a:schemeClr val="tx1">
                    <a:lumMod val="75000"/>
                    <a:lumOff val="25000"/>
                  </a:schemeClr>
                </a:solidFill>
              </a:rPr>
              <a:t> (výrobní, finální – společenské nebo individuální)</a:t>
            </a:r>
          </a:p>
        </p:txBody>
      </p:sp>
      <p:sp>
        <p:nvSpPr>
          <p:cNvPr id="35844" name="Zástupný symbol pro číslo snímku 1">
            <a:extLst>
              <a:ext uri="{FF2B5EF4-FFF2-40B4-BE49-F238E27FC236}">
                <a16:creationId xmlns:a16="http://schemas.microsoft.com/office/drawing/2014/main" id="{7C9E15BD-74A6-4262-B152-C682772692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2A9EA06B-1AFA-4836-8FF3-51E94C8068D7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30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6FD2764-A6DB-40A4-92AF-485ADB52B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Životní cyklus organizace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D1F0AF0-BDCA-441E-8620-B17C4CD7DD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Životní cyklus podniku</a:t>
            </a:r>
          </a:p>
          <a:p>
            <a:pPr eaLnBrk="1" hangingPunct="1"/>
            <a:r>
              <a:rPr lang="cs-CZ" altLang="cs-CZ"/>
              <a:t>Životní cyklus organizací veřejné správy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8FC7B05-CB40-418C-A529-ECC2304D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AEC50-7BED-4EFE-97B4-6021D66014CE}" type="slidenum">
              <a:rPr lang="cs-CZ" altLang="cs-CZ" smtClean="0"/>
              <a:pPr>
                <a:defRPr/>
              </a:pPr>
              <a:t>31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>
            <a:extLst>
              <a:ext uri="{FF2B5EF4-FFF2-40B4-BE49-F238E27FC236}">
                <a16:creationId xmlns:a16="http://schemas.microsoft.com/office/drawing/2014/main" id="{868FE53C-DA19-41B3-9779-59741E5A0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Životní cyklus podniku</a:t>
            </a:r>
          </a:p>
        </p:txBody>
      </p:sp>
      <p:sp>
        <p:nvSpPr>
          <p:cNvPr id="37891" name="Text Box 5">
            <a:extLst>
              <a:ext uri="{FF2B5EF4-FFF2-40B4-BE49-F238E27FC236}">
                <a16:creationId xmlns:a16="http://schemas.microsoft.com/office/drawing/2014/main" id="{107CC76B-02F3-4704-B563-519B358BE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33600"/>
            <a:ext cx="7086600" cy="311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Existence podniku je časově omezena jeho vznikem – počátkem podnikání a ukončením jeho podnikatelské aktivity.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Podnik může procházet čtyřmi fázemi životního cyklu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>
                <a:solidFill>
                  <a:schemeClr val="tx1"/>
                </a:solidFill>
              </a:rPr>
              <a:t>založení,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>
                <a:solidFill>
                  <a:schemeClr val="tx1"/>
                </a:solidFill>
              </a:rPr>
              <a:t>růst,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>
                <a:solidFill>
                  <a:schemeClr val="tx1"/>
                </a:solidFill>
              </a:rPr>
              <a:t>stabilizace,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>
                <a:solidFill>
                  <a:schemeClr val="tx1"/>
                </a:solidFill>
              </a:rPr>
              <a:t>krize (sanace),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>
                <a:solidFill>
                  <a:schemeClr val="tx1"/>
                </a:solidFill>
              </a:rPr>
              <a:t>zánik podniku.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23E9E0A-6A8E-45A4-AC59-6CF01F016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99AE4-204E-4F43-9C7A-7A7CF59F4D7D}" type="slidenum">
              <a:rPr lang="cs-CZ" altLang="cs-CZ" smtClean="0"/>
              <a:pPr>
                <a:defRPr/>
              </a:pPr>
              <a:t>32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>
            <a:extLst>
              <a:ext uri="{FF2B5EF4-FFF2-40B4-BE49-F238E27FC236}">
                <a16:creationId xmlns:a16="http://schemas.microsoft.com/office/drawing/2014/main" id="{527DBE6D-1E22-4C72-8ADC-3C0CF2325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6618288" cy="399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F92ACBB-7DA5-4044-9D76-B50123B7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925F6-379E-44D3-BEE8-967E88C694AE}" type="slidenum">
              <a:rPr lang="cs-CZ" altLang="cs-CZ" smtClean="0"/>
              <a:pPr>
                <a:defRPr/>
              </a:pPr>
              <a:t>33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>
            <a:extLst>
              <a:ext uri="{FF2B5EF4-FFF2-40B4-BE49-F238E27FC236}">
                <a16:creationId xmlns:a16="http://schemas.microsoft.com/office/drawing/2014/main" id="{2769B8C3-6776-4527-BF2E-5F212E004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</a:rPr>
              <a:t>1. Zakládání podniku</a:t>
            </a:r>
          </a:p>
        </p:txBody>
      </p:sp>
      <p:sp>
        <p:nvSpPr>
          <p:cNvPr id="39939" name="Text Box 5">
            <a:extLst>
              <a:ext uri="{FF2B5EF4-FFF2-40B4-BE49-F238E27FC236}">
                <a16:creationId xmlns:a16="http://schemas.microsoft.com/office/drawing/2014/main" id="{BB324F33-1B26-4B3B-B82B-4F33AF833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33600"/>
            <a:ext cx="7010400" cy="256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Ve fázi zakládání (sepsání a podepsání zakladatelské smlouvy.) a posléze vznikání (zápis do O.R.) podniku dostává, ve zvolené právní formě, idea podnikatele podniku reálnou podobu.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Založení podniku předchází obvykle vypracování průzkumu trhu, analýzy disponibilních zdrojů, zakladatelského projektu.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Součástí zakladatelského projektu je zakladatelský rozpočet, který určuje potřebnou výši základního kapitálu pro nově zakládaný podnik.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F6784C1-96B4-4F1F-805A-EB8D00AD1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0574D2-DCF0-4CB3-A12D-32F562140BFA}" type="slidenum">
              <a:rPr lang="cs-CZ" altLang="cs-CZ" smtClean="0"/>
              <a:pPr>
                <a:defRPr/>
              </a:pPr>
              <a:t>34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>
            <a:extLst>
              <a:ext uri="{FF2B5EF4-FFF2-40B4-BE49-F238E27FC236}">
                <a16:creationId xmlns:a16="http://schemas.microsoft.com/office/drawing/2014/main" id="{ABD5AE86-4510-438E-9ADA-0A6442438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2438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</a:rPr>
              <a:t>2. Růst</a:t>
            </a:r>
          </a:p>
        </p:txBody>
      </p:sp>
      <p:sp>
        <p:nvSpPr>
          <p:cNvPr id="40963" name="Text Box 5">
            <a:extLst>
              <a:ext uri="{FF2B5EF4-FFF2-40B4-BE49-F238E27FC236}">
                <a16:creationId xmlns:a16="http://schemas.microsoft.com/office/drawing/2014/main" id="{8DA654D9-9CBD-4CD0-97CD-7B9C7AB03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981200"/>
            <a:ext cx="7086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Podnik v důsledku neustálého zvyšování obratu rozšiřuje objem poskytovaných služeb, investice rostou rychleji než odpisy dlouhodobého majetku a roste podíl na trhu.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Růst podniku je kvalitativní nebo kvantitativní.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hlink"/>
                </a:solidFill>
              </a:rPr>
              <a:t>Kvalitativní růst</a:t>
            </a:r>
            <a:r>
              <a:rPr lang="cs-CZ" altLang="cs-CZ">
                <a:solidFill>
                  <a:schemeClr val="tx1"/>
                </a:solidFill>
              </a:rPr>
              <a:t> - v době prosperity - podnik je oblastí přebytku. </a:t>
            </a:r>
            <a:r>
              <a:rPr lang="cs-CZ" altLang="cs-CZ" b="1">
                <a:solidFill>
                  <a:schemeClr val="hlink"/>
                </a:solidFill>
              </a:rPr>
              <a:t>Kvantitativní růst</a:t>
            </a:r>
            <a:r>
              <a:rPr lang="cs-CZ" altLang="cs-CZ">
                <a:solidFill>
                  <a:schemeClr val="tx1"/>
                </a:solidFill>
              </a:rPr>
              <a:t> - zvyšování obratu, zisku, počtu zaměstnanců a zvyšování majetku.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Růst podniku může mít interní a externí formu.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hlink"/>
                </a:solidFill>
              </a:rPr>
              <a:t>Interní růst</a:t>
            </a:r>
            <a:r>
              <a:rPr lang="cs-CZ" altLang="cs-CZ">
                <a:solidFill>
                  <a:schemeClr val="tx1"/>
                </a:solidFill>
              </a:rPr>
              <a:t> = maximalizace využití výrobních faktorů podniku (zvyšování kvalita i produktivity práce, reinvestice zisku apod.).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hlink"/>
                </a:solidFill>
              </a:rPr>
              <a:t>Externí růst</a:t>
            </a:r>
            <a:r>
              <a:rPr lang="cs-CZ" altLang="cs-CZ">
                <a:solidFill>
                  <a:schemeClr val="tx1"/>
                </a:solidFill>
              </a:rPr>
              <a:t> = použití externích zdrojů – finančních (např. úvěry), externích vkladů majetku, přijetím nového společníka, fúze podniku apod.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7041F49-2EAE-46DB-A6D6-3FAC73BD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F2A7F-7CF2-4896-BDDD-A599EEF0CCA0}" type="slidenum">
              <a:rPr lang="cs-CZ" altLang="cs-CZ" smtClean="0"/>
              <a:pPr>
                <a:defRPr/>
              </a:pPr>
              <a:t>35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4">
            <a:extLst>
              <a:ext uri="{FF2B5EF4-FFF2-40B4-BE49-F238E27FC236}">
                <a16:creationId xmlns:a16="http://schemas.microsoft.com/office/drawing/2014/main" id="{FFB2309A-F24E-40CD-AD4D-A804AD802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</a:rPr>
              <a:t>3. Stabilizace</a:t>
            </a:r>
          </a:p>
        </p:txBody>
      </p:sp>
      <p:sp>
        <p:nvSpPr>
          <p:cNvPr id="41987" name="Text Box 5">
            <a:extLst>
              <a:ext uri="{FF2B5EF4-FFF2-40B4-BE49-F238E27FC236}">
                <a16:creationId xmlns:a16="http://schemas.microsoft.com/office/drawing/2014/main" id="{BB3D1FB1-7B1D-4073-B254-065E40B72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33600"/>
            <a:ext cx="7315200" cy="494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Podnik prosperuje, s ohledem k trhu má optimální velikost, jeho investice se rovnají odpisům dlouhodobého majetku.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Podnik uskutečňuje různá opatření s cílem podnik udržet v pásmu prosperity a nedostat podnik do fáze krize.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Probíhají analýzy postavení podniku, komparace s konkurencí na trhu.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Jedná se o analýzy: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ekonomických výsledků (produktivity práce, ziskovosti, ukazatelů hospodárnosti),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tržního podílu včetně predikce dalšího vývoje (v porovnání s konkurencí),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porovnání falších faktorů, které mají vliv na hospodářský výsledek podniku.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C8A6226-C828-4AA1-9873-335B538D2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6442D-E9C1-4EF3-84E9-F4FDE9F82B92}" type="slidenum">
              <a:rPr lang="cs-CZ" altLang="cs-CZ" smtClean="0"/>
              <a:pPr>
                <a:defRPr/>
              </a:pPr>
              <a:t>36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>
            <a:extLst>
              <a:ext uri="{FF2B5EF4-FFF2-40B4-BE49-F238E27FC236}">
                <a16:creationId xmlns:a16="http://schemas.microsoft.com/office/drawing/2014/main" id="{1BB893F9-B242-4C03-B6A7-4177DE4D7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</a:rPr>
              <a:t>4. Krize</a:t>
            </a:r>
          </a:p>
        </p:txBody>
      </p:sp>
      <p:sp>
        <p:nvSpPr>
          <p:cNvPr id="43011" name="Text Box 5">
            <a:extLst>
              <a:ext uri="{FF2B5EF4-FFF2-40B4-BE49-F238E27FC236}">
                <a16:creationId xmlns:a16="http://schemas.microsoft.com/office/drawing/2014/main" id="{84E2D963-D767-49FC-AF04-956914B01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09800"/>
            <a:ext cx="716280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Krize </a:t>
            </a:r>
            <a:r>
              <a:rPr lang="cs-CZ" altLang="cs-CZ">
                <a:solidFill>
                  <a:schemeClr val="tx1"/>
                </a:solidFill>
              </a:rPr>
              <a:t>= takové narušení rovnováhy, které může ohrozit dosahování cílů podniku, nebo dokonce vést k ohrožení jeho další existence.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Krize</a:t>
            </a:r>
            <a:r>
              <a:rPr lang="cs-CZ" altLang="cs-CZ">
                <a:solidFill>
                  <a:schemeClr val="tx1"/>
                </a:solidFill>
              </a:rPr>
              <a:t> = hospodářský proces v podniku má po delší dobu (3-5 let) nepříznivý vývoj, klesají tržby a zisk, klesá likvidita.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Krizové situaci (většího nebo menšího rozsahu) se nevyhne žádný podnik </a:t>
            </a:r>
            <a:r>
              <a:rPr lang="cs-CZ" altLang="cs-CZ">
                <a:solidFill>
                  <a:schemeClr val="tx1"/>
                </a:solidFill>
                <a:sym typeface="Symbol" panose="05050102010706020507" pitchFamily="18" charset="2"/>
              </a:rPr>
              <a:t> </a:t>
            </a:r>
            <a:r>
              <a:rPr lang="cs-CZ" altLang="cs-CZ">
                <a:solidFill>
                  <a:schemeClr val="tx1"/>
                </a:solidFill>
              </a:rPr>
              <a:t>podnik s nimi musí počítat, být na ně připraven a musí je úspěšně zvládnout.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Obvykle je krize podniku spojována s předlužením.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Krize se projevuje dříve (např. ztrátou konkurenceschopnosti). To vede ke ztrátě trhů, poklesu tržeb a zisku a dalším finančním problémům.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6E77AC9-AC1B-44D1-AC08-F317C793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D7ADA7-A2F4-4150-8BCB-FAAF0F6D47D0}" type="slidenum">
              <a:rPr lang="cs-CZ" altLang="cs-CZ" smtClean="0"/>
              <a:pPr>
                <a:defRPr/>
              </a:pPr>
              <a:t>37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>
            <a:extLst>
              <a:ext uri="{FF2B5EF4-FFF2-40B4-BE49-F238E27FC236}">
                <a16:creationId xmlns:a16="http://schemas.microsoft.com/office/drawing/2014/main" id="{04753289-5C48-4B25-83D6-3720A0BCB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57400"/>
            <a:ext cx="7086600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Proces krizového řízení je důležité zahájit dříve, než finanční krize nastane.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V případě oslabení podniku je záchrana obtížnější a s postupujícím časem prudce klesá úspěšnost záchranného procesu.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Krizové řízení = souhrn opatření, která vedou k eliminaci vzniku některých krizových situací. Například: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diagnostika stavu podniku (povaha krize),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opatření pro případ postupující krize (konsolidace, sanace podniku),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preventivní likvidace,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reorganizace,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insolvenční řízení.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>
              <a:solidFill>
                <a:schemeClr val="folHlink"/>
              </a:solidFill>
            </a:endParaRPr>
          </a:p>
        </p:txBody>
      </p:sp>
      <p:sp>
        <p:nvSpPr>
          <p:cNvPr id="44035" name="Text Box 5">
            <a:extLst>
              <a:ext uri="{FF2B5EF4-FFF2-40B4-BE49-F238E27FC236}">
                <a16:creationId xmlns:a16="http://schemas.microsoft.com/office/drawing/2014/main" id="{51530F6A-9182-4B86-A7A6-7DCC5436D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Krizové řízení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54D5AC7-16C0-4BC8-B206-E8725D5A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6FEB8-D620-45E9-8D51-8798452E5FF8}" type="slidenum">
              <a:rPr lang="cs-CZ" altLang="cs-CZ" smtClean="0"/>
              <a:pPr>
                <a:defRPr/>
              </a:pPr>
              <a:t>38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>
            <a:extLst>
              <a:ext uri="{FF2B5EF4-FFF2-40B4-BE49-F238E27FC236}">
                <a16:creationId xmlns:a16="http://schemas.microsoft.com/office/drawing/2014/main" id="{03416D2E-A986-499D-B165-8545A882B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295400"/>
            <a:ext cx="3352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</a:rPr>
              <a:t>5. Řešení krize (sanace)</a:t>
            </a:r>
          </a:p>
        </p:txBody>
      </p:sp>
      <p:sp>
        <p:nvSpPr>
          <p:cNvPr id="45059" name="Text Box 5">
            <a:extLst>
              <a:ext uri="{FF2B5EF4-FFF2-40B4-BE49-F238E27FC236}">
                <a16:creationId xmlns:a16="http://schemas.microsoft.com/office/drawing/2014/main" id="{3CD69D64-F906-4C85-AECB-0F0D185DE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133600"/>
            <a:ext cx="723900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Konsolidace </a:t>
            </a:r>
            <a:r>
              <a:rPr lang="cs-CZ" altLang="cs-CZ">
                <a:solidFill>
                  <a:schemeClr val="tx1"/>
                </a:solidFill>
              </a:rPr>
              <a:t>= obvykle zůstává předmět a rozsah podnikání, organizační struktura. Většinou dojde k výměně managementu, podnik mění řídící styl, metody kontroly a přijímají se úsporná opatření s cílem zvýšit hospodárnost.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1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Sanace </a:t>
            </a:r>
            <a:r>
              <a:rPr lang="cs-CZ" altLang="cs-CZ">
                <a:solidFill>
                  <a:schemeClr val="tx1"/>
                </a:solidFill>
              </a:rPr>
              <a:t>= soubor opatření přijímaných ze strany vedení podniku k ozdravení a obnově finanční výkonnosti a prosperity podniku.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Sanační strategie podle časového horizontu může mít následující podobu: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krátkodobý sanační program - obnovuje likviditu podniku (odklad plateb),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střednědobý sanační program - změna výrobního programu (např. změna v řízení, propouštění zaměstnanců, snižování nákladů),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dlouhodobý sanační program.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69AABC4-3251-4D55-94EF-79B704F1D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AFCAF-B96D-4A63-97EA-914976ABA345}" type="slidenum">
              <a:rPr lang="cs-CZ" altLang="cs-CZ" smtClean="0"/>
              <a:pPr>
                <a:defRPr/>
              </a:pPr>
              <a:t>39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A3CCDD1E-A059-42CA-BA43-83FB9B95A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95300"/>
            <a:ext cx="7458075" cy="115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 bIns="0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Organizace jako součást národního hospodářství</a:t>
            </a:r>
          </a:p>
        </p:txBody>
      </p:sp>
      <p:sp>
        <p:nvSpPr>
          <p:cNvPr id="9219" name="Text Box 5">
            <a:extLst>
              <a:ext uri="{FF2B5EF4-FFF2-40B4-BE49-F238E27FC236}">
                <a16:creationId xmlns:a16="http://schemas.microsoft.com/office/drawing/2014/main" id="{2DDE8F40-28CF-4B19-9916-196800507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9800"/>
            <a:ext cx="7239000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  <a:buClr>
                <a:schemeClr val="tx2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3000" b="1" i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32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Hospodářství a hospodářský princip</a:t>
            </a:r>
          </a:p>
          <a:p>
            <a:pPr eaLnBrk="1" hangingPunct="1">
              <a:spcBef>
                <a:spcPts val="1200"/>
              </a:spcBef>
              <a:buClr>
                <a:schemeClr val="tx2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32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Pojetí organizace</a:t>
            </a:r>
          </a:p>
          <a:p>
            <a:pPr eaLnBrk="1" hangingPunct="1">
              <a:spcBef>
                <a:spcPts val="1200"/>
              </a:spcBef>
              <a:buClr>
                <a:schemeClr val="tx2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32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Organizace a hospodářský systém</a:t>
            </a:r>
          </a:p>
          <a:p>
            <a:pPr eaLnBrk="1" hangingPunct="1">
              <a:spcBef>
                <a:spcPts val="1200"/>
              </a:spcBef>
              <a:buClr>
                <a:schemeClr val="tx2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32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Typologie organizace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3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Zástupný symbol pro číslo snímku 1">
            <a:extLst>
              <a:ext uri="{FF2B5EF4-FFF2-40B4-BE49-F238E27FC236}">
                <a16:creationId xmlns:a16="http://schemas.microsoft.com/office/drawing/2014/main" id="{E0401834-CCB9-457B-BE44-F8852EB93C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47A00AB-9D2E-4612-98DF-774A7C69BF6D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4">
            <a:extLst>
              <a:ext uri="{FF2B5EF4-FFF2-40B4-BE49-F238E27FC236}">
                <a16:creationId xmlns:a16="http://schemas.microsoft.com/office/drawing/2014/main" id="{3FF5588B-63ED-4978-96F3-886A17E08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Sanace</a:t>
            </a:r>
          </a:p>
        </p:txBody>
      </p:sp>
      <p:sp>
        <p:nvSpPr>
          <p:cNvPr id="46083" name="Text Box 5">
            <a:extLst>
              <a:ext uri="{FF2B5EF4-FFF2-40B4-BE49-F238E27FC236}">
                <a16:creationId xmlns:a16="http://schemas.microsoft.com/office/drawing/2014/main" id="{327C1F54-D055-43E0-AF67-227F33AED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81200"/>
            <a:ext cx="723900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Sanace podniku je zpravidla náročnější než konsolidace, protože podnik se již nachází v krizi.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Na základě diagnostiky podniku se vyhledávají části, které jsou perspektivní pro podnik, zbytek se zlikviduje.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Sanace může proběhnout vlastními (autonomními), nebo cizími prostředky (heterogenními).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Výsledkem systému krizového řízení je buď revitalizace podniku, nebo jeho likvidace.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Ukončení existence podniku má dvě fáze – </a:t>
            </a:r>
            <a:r>
              <a:rPr lang="cs-CZ" altLang="cs-CZ">
                <a:solidFill>
                  <a:schemeClr val="hlink"/>
                </a:solidFill>
              </a:rPr>
              <a:t>zrušení a zánik</a:t>
            </a:r>
            <a:r>
              <a:rPr lang="cs-CZ" altLang="cs-CZ">
                <a:solidFill>
                  <a:schemeClr val="tx1"/>
                </a:solidFill>
              </a:rPr>
              <a:t>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Existují dva způsoby zrušení společnosti: s likvidací a bez likvidace.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0A05EF7-C129-4774-B541-8240BC269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D1DCE-0512-4C9E-B8B9-F1A8C4CE37F5}" type="slidenum">
              <a:rPr lang="cs-CZ" altLang="cs-CZ" smtClean="0"/>
              <a:pPr>
                <a:defRPr/>
              </a:pPr>
              <a:t>40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>
            <a:extLst>
              <a:ext uri="{FF2B5EF4-FFF2-40B4-BE49-F238E27FC236}">
                <a16:creationId xmlns:a16="http://schemas.microsoft.com/office/drawing/2014/main" id="{7F59872F-09BD-485F-9C71-653F0176A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Fúze</a:t>
            </a:r>
          </a:p>
        </p:txBody>
      </p:sp>
      <p:sp>
        <p:nvSpPr>
          <p:cNvPr id="47107" name="Text Box 5">
            <a:extLst>
              <a:ext uri="{FF2B5EF4-FFF2-40B4-BE49-F238E27FC236}">
                <a16:creationId xmlns:a16="http://schemas.microsoft.com/office/drawing/2014/main" id="{94166793-DA3E-4F9A-92B4-884F12B42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09800"/>
            <a:ext cx="7315200" cy="380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Fúze</a:t>
            </a:r>
            <a:r>
              <a:rPr lang="cs-CZ" altLang="cs-CZ">
                <a:solidFill>
                  <a:schemeClr val="tx1"/>
                </a:solidFill>
              </a:rPr>
              <a:t> podniku nastává splynutím s dalším podnikem = formální zánik bez likvidace.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Při </a:t>
            </a:r>
            <a:r>
              <a:rPr lang="cs-CZ" altLang="cs-CZ" b="1">
                <a:solidFill>
                  <a:schemeClr val="tx1"/>
                </a:solidFill>
              </a:rPr>
              <a:t>transformaci</a:t>
            </a:r>
            <a:r>
              <a:rPr lang="cs-CZ" altLang="cs-CZ">
                <a:solidFill>
                  <a:schemeClr val="tx1"/>
                </a:solidFill>
              </a:rPr>
              <a:t> podniku podnik zaniká pouze formálně dochází k přeměně na jinou právní formu, nebo se rozděluje na více podniků.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Zvláštní důvody zrušení podniku jsou: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smrt společníka,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zánik právnické osoby, která je společníkem,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zbavení nebo omezení právní způsobilosti společníka,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výpověď společníka 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prohlášení insolvenčního řízení.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>
              <a:solidFill>
                <a:schemeClr val="folHlink"/>
              </a:solidFill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A77691F-0E10-4631-BC2E-946689F4B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75094-688B-41A6-9248-67DCA86D51A8}" type="slidenum">
              <a:rPr lang="cs-CZ" altLang="cs-CZ" smtClean="0"/>
              <a:pPr>
                <a:defRPr/>
              </a:pPr>
              <a:t>41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4">
            <a:extLst>
              <a:ext uri="{FF2B5EF4-FFF2-40B4-BE49-F238E27FC236}">
                <a16:creationId xmlns:a16="http://schemas.microsoft.com/office/drawing/2014/main" id="{E65A1364-02A9-403A-A7DF-EF56703C2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</a:rPr>
              <a:t>Insolvenční řízení</a:t>
            </a:r>
          </a:p>
        </p:txBody>
      </p:sp>
      <p:sp>
        <p:nvSpPr>
          <p:cNvPr id="48131" name="Text Box 5">
            <a:extLst>
              <a:ext uri="{FF2B5EF4-FFF2-40B4-BE49-F238E27FC236}">
                <a16:creationId xmlns:a16="http://schemas.microsoft.com/office/drawing/2014/main" id="{ED435BFC-CEB8-40B9-A9A9-E18DCC6A2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33600"/>
            <a:ext cx="71628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K insolvenčnímu řízení dochází většinou za situace, kdy se podnik dostává do úpadku a nemůže řádně plnit své závazky.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Úkolem insolvenčního řízení je umožnit spravedlivé poměrné vypořádání věřitelů vůči dlužníkovi a vyřešení situace dlužníka tak, aby mohl někdy v budoucnu vůbec dál hospodářsky fungovat.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Při reorganizaci je možné, aby úpadce více spolupracoval s věřiteli a nabízel jim výhodnější podmínky uspokojení; tento postup nevede k jeho hospodářské a právní likvidaci.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DF3A99B-EF46-4DA6-9530-685893EFE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7FE124-1089-479E-9DBB-C5F7D8F753AC}" type="slidenum">
              <a:rPr lang="cs-CZ" altLang="cs-CZ" smtClean="0"/>
              <a:pPr>
                <a:defRPr/>
              </a:pPr>
              <a:t>42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DC5714D-DCD4-46D3-BD88-EA2AE1C5F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1800" b="1">
                <a:solidFill>
                  <a:schemeClr val="tx1"/>
                </a:solidFill>
              </a:rPr>
              <a:t>Insolvenční řízení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BBDE8C6A-D6CF-47EC-A594-385791856E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Prohlašuje soud na návrh věřitele nebo samotného dlužníka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Existují 3 druhy insolvenčního řízení:</a:t>
            </a:r>
          </a:p>
          <a:p>
            <a:pPr eaLnBrk="1" hangingPunct="1"/>
            <a:r>
              <a:rPr lang="cs-CZ" altLang="cs-CZ"/>
              <a:t>Konkurz = hospodářská likvidace podniku + malé uspokojení věřitelů</a:t>
            </a:r>
          </a:p>
          <a:p>
            <a:pPr eaLnBrk="1" hangingPunct="1"/>
            <a:r>
              <a:rPr lang="cs-CZ" altLang="cs-CZ"/>
              <a:t>Oddlužení (pouze v případě fyzické osoby)</a:t>
            </a:r>
          </a:p>
          <a:p>
            <a:pPr eaLnBrk="1" hangingPunct="1"/>
            <a:r>
              <a:rPr lang="cs-CZ" altLang="cs-CZ"/>
              <a:t>Reorganizace = postupné uspokojování závazků + zachování podnikání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CCFC5CC-1CD6-45FC-B4CC-0CAB6A84A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B39EE-093B-44C2-83AA-C8406F804458}" type="slidenum">
              <a:rPr lang="cs-CZ" altLang="cs-CZ" smtClean="0"/>
              <a:pPr>
                <a:defRPr/>
              </a:pPr>
              <a:t>43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4">
            <a:extLst>
              <a:ext uri="{FF2B5EF4-FFF2-40B4-BE49-F238E27FC236}">
                <a16:creationId xmlns:a16="http://schemas.microsoft.com/office/drawing/2014/main" id="{4A9CF1A5-22DD-4BFB-ADD0-CBF850085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209800"/>
            <a:ext cx="708660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Podnik zaniká ke dni výmazu z obchodního rejstříku.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Zániku obchodní společnosti předchází její zrušení.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Zrušení obchodní společnosti se může uskutečnit s likvidací nebo bez likvidace, přechází-li její jmění na právního nástupce.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Obecné důvody zrušení jsou: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uplynutí doby, na kterou byl podnik založen,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dosažení účelu, pro který byl zřízen,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rozhodnutí společníků o zrušení podniku,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rozhodnutí soudu o zrušení podniku,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</a:rPr>
              <a:t> rozhodnutí o sloučení, splynutí nebo transformace v jinou společnost nebo družstvo.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50179" name="Text Box 5">
            <a:extLst>
              <a:ext uri="{FF2B5EF4-FFF2-40B4-BE49-F238E27FC236}">
                <a16:creationId xmlns:a16="http://schemas.microsoft.com/office/drawing/2014/main" id="{99EA4A61-5406-442E-A91E-2C8CA42F0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2954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</a:rPr>
              <a:t>6. Zánik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4F1EEB9-3338-476E-9E45-D82948AA3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B3886-F606-4342-B0A5-0C08F9D5D9DF}" type="slidenum">
              <a:rPr lang="cs-CZ" altLang="cs-CZ" smtClean="0"/>
              <a:pPr>
                <a:defRPr/>
              </a:pPr>
              <a:t>44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803F275-9B64-44B3-80E7-20314D5C97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200" b="1">
                <a:solidFill>
                  <a:schemeClr val="tx1"/>
                </a:solidFill>
              </a:rPr>
              <a:t>Krize růstu</a:t>
            </a:r>
          </a:p>
        </p:txBody>
      </p:sp>
      <p:pic>
        <p:nvPicPr>
          <p:cNvPr id="51203" name="Picture 4">
            <a:extLst>
              <a:ext uri="{FF2B5EF4-FFF2-40B4-BE49-F238E27FC236}">
                <a16:creationId xmlns:a16="http://schemas.microsoft.com/office/drawing/2014/main" id="{81C618AE-9395-4C88-8151-60B31CBFD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20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87563"/>
            <a:ext cx="4283075" cy="428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Text Box 5">
            <a:extLst>
              <a:ext uri="{FF2B5EF4-FFF2-40B4-BE49-F238E27FC236}">
                <a16:creationId xmlns:a16="http://schemas.microsoft.com/office/drawing/2014/main" id="{7763E402-6E47-4A98-84C1-5E73B21D1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72085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S-křivka vývoje podniku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CE41318-250B-459D-9BA1-68E16FE6B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BB63B-5342-449B-92EF-3CA010EA1347}" type="slidenum">
              <a:rPr lang="cs-CZ" altLang="cs-CZ" smtClean="0"/>
              <a:pPr>
                <a:defRPr/>
              </a:pPr>
              <a:t>45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D907E85-2959-40AF-8F5F-CACEDF0DB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200" b="1">
                <a:solidFill>
                  <a:schemeClr val="tx1"/>
                </a:solidFill>
              </a:rPr>
              <a:t>Krize růstu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E0ADD74-849D-4363-B389-E72390F52D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Symptomy krize růstu: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nedostatek času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 (zjištění, že není čas dokončit započatou práci pod tlakem nových problémů),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pocit chaosu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 (jeden problém řeší více lidí),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stížnost zaměstnanců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nedostatek prostoru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 (přeplněné kanceláře, sklady),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nízká pracovní morálka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růst pracovního zatížení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platební problémy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 apod.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1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Mezi </a:t>
            </a:r>
            <a:r>
              <a:rPr lang="cs-CZ" altLang="cs-CZ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hlavní příčiny problémů 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patří: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postavení na trhu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 (kdy podnik neví, čím je jeho růst způsoben),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absence vizí a cílů,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struktura organizace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 (absence organizační struktury není problém u podniku s pěti zaměstnanci, ale je problém u podniku s dvaceti nebo třiceti zaměstnanci),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16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styl řízení</a:t>
            </a:r>
            <a:r>
              <a:rPr lang="cs-CZ" altLang="cs-CZ" sz="16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BC93890-B678-4760-A2AF-96A2F61C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85C58-D0DB-4579-A93F-7A201BD9CE82}" type="slidenum">
              <a:rPr lang="cs-CZ" altLang="cs-CZ" smtClean="0"/>
              <a:pPr>
                <a:defRPr/>
              </a:pPr>
              <a:t>46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262EBB3-D6C5-4259-8228-C0459A6F7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200" b="1">
                <a:solidFill>
                  <a:schemeClr val="tx1"/>
                </a:solidFill>
              </a:rPr>
              <a:t>Krize růstu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538C19F-9EDF-40D4-AE9F-38835B398D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001000" cy="42306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Fáze růstu tvořivostí -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Manažeři se zaměřují na výrobu a prodej, styl řízení je individualistický (individuální), majitelé podniku zpravidla vykonávají veškerou manažerskou činnost.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Krize vedení -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vlastníky podniku jsou kladeny stále vyšší manažerské nároky, které nezvládají. V podniku dochází k organizačním zmatkům, nikdo nenese konečnou odpovědnost, všichni dělají všechno, chybí organizační struktura, nejsou jasně specifikované cíle, majitelé a zaměstnanci si nerozumí.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Fáze růstu řízením -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Management se zaměřuje na efektivnost prováděných činností, styl řízení je direktivní, odměňování je postaveno na výkonnosti.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Krize autonomie -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 lepší organizací řízení a direktivních opatřeních se kreativní zaměstnanci cítí omezeni, původní zaměstnanci se cítí nespokojeni. Veškeré pravomoci jsou v rukách top-managementu, chybí delegace pravomocí, v podniku je centralizovaná organizační struktura, není využíván potenciál pracovníků.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Fáze růstu delegováním -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Podnik se zaměřuje na rozvoj a expanzi na trhu, styl řízení je nelegující a systém odměňování je zaměřen na individuální prémie.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FAD3335-4235-42F4-8BC4-1848B828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5632AF-B297-44DE-84F9-91D21F8DCF3F}" type="slidenum">
              <a:rPr lang="cs-CZ" altLang="cs-CZ" smtClean="0"/>
              <a:pPr>
                <a:defRPr/>
              </a:pPr>
              <a:t>47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5979835-777A-4C37-999A-88B6E138D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200" b="1">
                <a:solidFill>
                  <a:schemeClr val="tx1"/>
                </a:solidFill>
              </a:rPr>
              <a:t>Krize růstu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3CACD6C-54E9-4693-9E76-78E99F675E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001000" cy="4230688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Krize kontroly -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dochází k růstu autonomie organizačních jednotek, poslání podniku začíná být vnímáno zúženě skrz příslušnou odbornost nebo útvar. Vznikají meziútvarové konflikty, vázne koordinace a komunikace, nejsou sdíleny ani plněny cíle podniku jako celku, nejsou odhalovány skutečné příčiny podnikových problémů, dochází k upřednostňování osobních ambic a cílů, k lobování jednotlivých skupin a útvarů.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Fáze růstu koordinací -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Řízení podniku je zaměřeno na konsolidaci, vrcholový management se zaměřuje na kontrolu a dohled, odměňování je postaveno na podílech ze zisku.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Krize pružnosti -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Roste počet administrativních pracovníků, schůzí, porad apod., komunikace se stává jednosměrnou nebo formální, organizační struktura je hierarchická, manažeři se soustředí na správné postupy. Množství papírování omezuje akceschopnost nižšího a středního managementu, převládá rutina, dochází k nepochopení různých úrovní řízení, podnik není schopen pružně reagovat na měnící se požadavky trhu.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Fáze růstu spoluprací -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Řízení je zaměřeno na řešení problémů a inovace, styl řízení je participativní, systém odměňování využívá týmové prémie.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3B4069A-3BB4-4EBB-9640-2224FD18C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1E51F7-AD4D-4696-A732-6A7FE54B0796}" type="slidenum">
              <a:rPr lang="cs-CZ" altLang="cs-CZ" smtClean="0"/>
              <a:pPr>
                <a:defRPr/>
              </a:pPr>
              <a:t>48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B34230B1-C142-499B-8A72-043130ABE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200" b="1">
                <a:solidFill>
                  <a:schemeClr val="tx1"/>
                </a:solidFill>
              </a:rPr>
              <a:t>Životní cyklus organizací veřejné správy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1A17B42-CBC1-4B84-9663-66A4F3A888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360000" indent="0" eaLnBrk="1" fontAlgn="auto" hangingPunct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Podléhá specifikám, typickým pro organizace veřejného sektoru:</a:t>
            </a:r>
          </a:p>
          <a:p>
            <a:pPr marL="360000" indent="0" eaLnBrk="1" fontAlgn="auto" hangingPunct="1">
              <a:lnSpc>
                <a:spcPct val="12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Příjmy a zisk nejsou rozhodujícím kritériem (pokud vůbec hrají nějakou roli)</a:t>
            </a:r>
          </a:p>
          <a:p>
            <a:pPr marL="360000" indent="0" eaLnBrk="1" fontAlgn="auto" hangingPunct="1">
              <a:lnSpc>
                <a:spcPct val="12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Důvodem pro vznik není komerční zájem (zisk, touha vydělat), ale veřejný zájem (politické rozhodnutí), který může být lokální, národní nebo mezinárodní ( např. EU)</a:t>
            </a:r>
          </a:p>
          <a:p>
            <a:pPr marL="360000" indent="0" eaLnBrk="1" fontAlgn="auto" hangingPunct="1">
              <a:lnSpc>
                <a:spcPct val="12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Změna nebo zánik veřejného zájmu je důvodem zániku organizace (ne nevýkonnost nebo nekonkurenceschopnost)</a:t>
            </a:r>
          </a:p>
          <a:p>
            <a:pPr marL="360000" indent="0" eaLnBrk="1" fontAlgn="auto" hangingPunct="1">
              <a:lnSpc>
                <a:spcPct val="12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Růst organizace je způsoben spíše legislativně (navyšováním kompetencí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 rozšiřování agendy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360000" indent="0" eaLnBrk="1" fontAlgn="auto" hangingPunct="1">
              <a:lnSpc>
                <a:spcPct val="12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Krize organizace je způsobena spíše růstem byrokracie – organizování (administrativa, organizační struktura)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8373068-BB5C-44C6-8781-0682ECDE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8D51C0-56CA-4BDA-9C03-6D898932CA0E}" type="slidenum">
              <a:rPr lang="cs-CZ" altLang="cs-CZ" smtClean="0"/>
              <a:pPr>
                <a:defRPr/>
              </a:pPr>
              <a:t>49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683AA9E-116E-4B6E-9543-B2E1C7B65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66800"/>
            <a:ext cx="7539038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Hospodářství a hospodářský princip</a:t>
            </a:r>
            <a:r>
              <a:rPr lang="cs-CZ" altLang="cs-CZ" sz="3600" dirty="0">
                <a:latin typeface="+mj-lt"/>
              </a:rPr>
              <a:t> 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C5DC897-E5CB-46AC-BB63-C16CAA53E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8686800" cy="363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hospodářství 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je 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 ekonomických věd. 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Předmětem zkoumání ekonomických věd je hospodářství (ekonomika).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Hospodářství 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= 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lidské činnosti, která se zabývá uspokojováním lidských potřeb. 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potřeby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jsou neomezené. 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			x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Statky 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(výrobky a služby) jsou 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omezené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Napětí mezi neomezenými potřebami a omezenými statky nutí člověka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aby hospodařil.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4" name="Zástupný symbol pro číslo snímku 1">
            <a:extLst>
              <a:ext uri="{FF2B5EF4-FFF2-40B4-BE49-F238E27FC236}">
                <a16:creationId xmlns:a16="http://schemas.microsoft.com/office/drawing/2014/main" id="{F7630983-4844-4901-98AA-5740C28E36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9960279-E33A-491E-AE44-14CAE0522521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95F7F74-F524-42CE-A696-F7CC5EE38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Právní forma organizace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1838A186-B670-4E2A-9F3B-8E27287D3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Právní formy podniku</a:t>
            </a:r>
          </a:p>
          <a:p>
            <a:pPr eaLnBrk="1" hangingPunct="1"/>
            <a:r>
              <a:rPr lang="cs-CZ" altLang="cs-CZ"/>
              <a:t>Veřejnoprávní organizace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CD4BEC4-41F0-4CB6-AAEF-04FEC3D9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D8F76-37AE-4D72-B84C-2EA9381DC4AD}" type="slidenum">
              <a:rPr lang="cs-CZ" altLang="cs-CZ" smtClean="0"/>
              <a:pPr>
                <a:defRPr/>
              </a:pPr>
              <a:t>50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4DF4E606-E7C0-499E-9961-B8B5808D2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989138"/>
            <a:ext cx="784860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sz="1400" b="1">
                <a:latin typeface="Times New Roman" panose="02020603050405020304" pitchFamily="18" charset="0"/>
              </a:rPr>
              <a:t>Podnikáním se rozumí soustavná činnost prováděná podnikatelem samostatně, pod vlastním jménem a na vlastní odpovědnost, za účelem dosažení zisku.</a:t>
            </a:r>
          </a:p>
          <a:p>
            <a:endParaRPr lang="cs-CZ" altLang="cs-CZ" sz="1400">
              <a:latin typeface="Times New Roman" panose="02020603050405020304" pitchFamily="18" charset="0"/>
            </a:endParaRPr>
          </a:p>
          <a:p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Podnikem se rozumí soubor hmotných, osobních a nehmotných složek podnikání.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  <a:p>
            <a:endParaRPr lang="cs-CZ" altLang="cs-CZ" sz="1400" b="1">
              <a:latin typeface="Times New Roman" panose="02020603050405020304" pitchFamily="18" charset="0"/>
            </a:endParaRPr>
          </a:p>
          <a:p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Obchodní závod je organizovaný soubor jmění, který podnikatel vytvořil a který z jeho vůle slouží k provozování jeho činnosti. Závod tvoří vše, co zpravidla slouží k jeho provozu (par. 502 Obč. zák.)</a:t>
            </a:r>
          </a:p>
          <a:p>
            <a:endParaRPr lang="cs-CZ" altLang="cs-CZ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>
                <a:latin typeface="Times New Roman" panose="02020603050405020304" pitchFamily="18" charset="0"/>
              </a:rPr>
              <a:t>Z</a:t>
            </a: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ákladním třídícím znakem podniků </a:t>
            </a:r>
            <a:r>
              <a:rPr lang="cs-CZ" altLang="cs-CZ" sz="1400" b="1">
                <a:latin typeface="Times New Roman" panose="02020603050405020304" pitchFamily="18" charset="0"/>
              </a:rPr>
              <a:t>je </a:t>
            </a: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zpravidla právní forma vlastnictví</a:t>
            </a:r>
            <a:r>
              <a:rPr lang="cs-CZ" altLang="cs-CZ" sz="1400" b="1">
                <a:latin typeface="Times New Roman" panose="02020603050405020304" pitchFamily="18" charset="0"/>
              </a:rPr>
              <a:t>, rozlišujeme:</a:t>
            </a:r>
          </a:p>
          <a:p>
            <a:pPr>
              <a:buFontTx/>
              <a:buChar char="•"/>
            </a:pP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podniky jednotlivců</a:t>
            </a:r>
            <a:endParaRPr lang="cs-CZ" altLang="cs-CZ" sz="14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osobní společnosti</a:t>
            </a:r>
            <a:endParaRPr lang="cs-CZ" altLang="cs-CZ" sz="14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kapitálové společnosti</a:t>
            </a:r>
          </a:p>
          <a:p>
            <a:pPr>
              <a:buFontTx/>
              <a:buChar char="•"/>
            </a:pP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evropská společnost</a:t>
            </a:r>
          </a:p>
          <a:p>
            <a:pPr>
              <a:buFontTx/>
              <a:buChar char="•"/>
            </a:pP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evropské hospodářské zájmové sdružení </a:t>
            </a:r>
          </a:p>
          <a:p>
            <a:pPr>
              <a:buFontTx/>
              <a:buChar char="•"/>
            </a:pP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družstva</a:t>
            </a:r>
          </a:p>
          <a:p>
            <a:pPr>
              <a:buFontTx/>
              <a:buChar char="•"/>
            </a:pP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evropská družstevní společnost</a:t>
            </a:r>
            <a:endParaRPr lang="cs-CZ" altLang="cs-CZ" sz="14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veřejné (státní) podniky (organizace)</a:t>
            </a:r>
          </a:p>
          <a:p>
            <a:pPr>
              <a:buFontTx/>
              <a:buChar char="•"/>
            </a:pPr>
            <a:endParaRPr lang="cs-CZ" altLang="cs-CZ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Výše uvedené právnické osoby však mohou být založeny i za jiným účelem než je zisk (např. správa vlastního majetku).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99BCC36A-5643-47F9-B4A4-131DAAA84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316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Právní forma podniku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0433409-CA92-49E9-8925-F667245D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1EC54-7C40-4A6E-AE7F-7B182647E2B9}" type="slidenum">
              <a:rPr lang="cs-CZ" altLang="cs-CZ" smtClean="0"/>
              <a:pPr>
                <a:defRPr/>
              </a:pPr>
              <a:t>51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4">
            <a:extLst>
              <a:ext uri="{FF2B5EF4-FFF2-40B4-BE49-F238E27FC236}">
                <a16:creationId xmlns:a16="http://schemas.microsoft.com/office/drawing/2014/main" id="{24A16EB0-64F3-4AD5-9BC1-996A8835A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268413"/>
            <a:ext cx="2665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Podnik jednotlivce</a:t>
            </a:r>
          </a:p>
        </p:txBody>
      </p:sp>
      <p:sp>
        <p:nvSpPr>
          <p:cNvPr id="58371" name="Text Box 5">
            <a:extLst>
              <a:ext uri="{FF2B5EF4-FFF2-40B4-BE49-F238E27FC236}">
                <a16:creationId xmlns:a16="http://schemas.microsoft.com/office/drawing/2014/main" id="{A0591E57-A6E4-4FFF-A034-800B6E069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2060575"/>
            <a:ext cx="7345363" cy="40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/>
              <a:t>Podnikatelský subjekt vlastněný jedinou fyzickou osobou.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Výhody:</a:t>
            </a:r>
          </a:p>
          <a:p>
            <a:pPr>
              <a:buFontTx/>
              <a:buChar char="•"/>
            </a:pPr>
            <a:r>
              <a:rPr lang="cs-CZ" altLang="cs-CZ" b="1"/>
              <a:t> snadnost a nízké náklady založení</a:t>
            </a:r>
            <a:r>
              <a:rPr lang="cs-CZ" altLang="cs-CZ"/>
              <a:t>,</a:t>
            </a:r>
          </a:p>
          <a:p>
            <a:pPr>
              <a:buFontTx/>
              <a:buChar char="•"/>
            </a:pPr>
            <a:r>
              <a:rPr lang="cs-CZ" altLang="cs-CZ" b="1"/>
              <a:t> volné disponování se ziskem</a:t>
            </a:r>
            <a:r>
              <a:rPr lang="cs-CZ" altLang="cs-CZ"/>
              <a:t>, </a:t>
            </a:r>
          </a:p>
          <a:p>
            <a:pPr>
              <a:buFontTx/>
              <a:buChar char="•"/>
            </a:pPr>
            <a:r>
              <a:rPr lang="cs-CZ" altLang="cs-CZ" b="1"/>
              <a:t> flexibilita</a:t>
            </a:r>
            <a:r>
              <a:rPr lang="cs-CZ" altLang="cs-CZ"/>
              <a:t>,</a:t>
            </a:r>
          </a:p>
          <a:p>
            <a:pPr>
              <a:buFontTx/>
              <a:buChar char="•"/>
            </a:pPr>
            <a:r>
              <a:rPr lang="cs-CZ" altLang="cs-CZ" b="1"/>
              <a:t> daňová výhoda</a:t>
            </a:r>
            <a:r>
              <a:rPr lang="cs-CZ" altLang="cs-CZ"/>
              <a:t>,</a:t>
            </a:r>
          </a:p>
          <a:p>
            <a:pPr>
              <a:buFontTx/>
              <a:buChar char="•"/>
            </a:pPr>
            <a:r>
              <a:rPr lang="cs-CZ" altLang="cs-CZ" b="1"/>
              <a:t> utajení obchodního tajemství</a:t>
            </a:r>
            <a:r>
              <a:rPr lang="cs-CZ" altLang="cs-CZ"/>
              <a:t>.</a:t>
            </a:r>
          </a:p>
          <a:p>
            <a:pPr>
              <a:buFontTx/>
              <a:buChar char="•"/>
            </a:pPr>
            <a:endParaRPr lang="cs-CZ" altLang="cs-CZ"/>
          </a:p>
          <a:p>
            <a:r>
              <a:rPr lang="cs-CZ" altLang="cs-CZ"/>
              <a:t>Nevýhody:</a:t>
            </a:r>
          </a:p>
          <a:p>
            <a:pPr>
              <a:buFontTx/>
              <a:buChar char="•"/>
            </a:pPr>
            <a:r>
              <a:rPr lang="cs-CZ" altLang="cs-CZ" b="1"/>
              <a:t> neomezené ručení</a:t>
            </a:r>
            <a:r>
              <a:rPr lang="cs-CZ" altLang="cs-CZ"/>
              <a:t>,</a:t>
            </a:r>
          </a:p>
          <a:p>
            <a:pPr>
              <a:buFontTx/>
              <a:buChar char="•"/>
            </a:pPr>
            <a:r>
              <a:rPr lang="cs-CZ" altLang="cs-CZ" b="1"/>
              <a:t> existence podniku spojena</a:t>
            </a:r>
            <a:r>
              <a:rPr lang="cs-CZ" altLang="cs-CZ"/>
              <a:t> </a:t>
            </a:r>
            <a:r>
              <a:rPr lang="cs-CZ" altLang="cs-CZ" b="1"/>
              <a:t>s konkrétním vlastníkem</a:t>
            </a:r>
            <a:r>
              <a:rPr lang="cs-CZ" altLang="cs-CZ"/>
              <a:t>,</a:t>
            </a:r>
          </a:p>
          <a:p>
            <a:pPr>
              <a:buFontTx/>
              <a:buChar char="•"/>
            </a:pPr>
            <a:r>
              <a:rPr lang="cs-CZ" altLang="cs-CZ" b="1"/>
              <a:t> limitovaná schopnost získání úvěru</a:t>
            </a:r>
            <a:r>
              <a:rPr lang="cs-CZ" altLang="cs-CZ"/>
              <a:t>,</a:t>
            </a:r>
          </a:p>
          <a:p>
            <a:pPr>
              <a:buFontTx/>
              <a:buChar char="•"/>
            </a:pPr>
            <a:r>
              <a:rPr lang="cs-CZ" altLang="cs-CZ" b="1"/>
              <a:t> omezené podnikatelské zkušenosti a znalosti</a:t>
            </a:r>
            <a:r>
              <a:rPr lang="cs-CZ" altLang="cs-CZ"/>
              <a:t>,</a:t>
            </a:r>
          </a:p>
          <a:p>
            <a:pPr>
              <a:buFontTx/>
              <a:buChar char="•"/>
            </a:pPr>
            <a:r>
              <a:rPr lang="cs-CZ" altLang="cs-CZ" b="1"/>
              <a:t> nedostatek příležitostí pro zaměstnance</a:t>
            </a:r>
            <a:r>
              <a:rPr lang="cs-CZ" altLang="cs-CZ"/>
              <a:t>.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118F3E5-7AA5-441F-9E0A-4611EF1A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5F68D-89E2-4A7C-9F4F-6513C83BCFBF}" type="slidenum">
              <a:rPr lang="cs-CZ" altLang="cs-CZ" smtClean="0"/>
              <a:pPr>
                <a:defRPr/>
              </a:pPr>
              <a:t>52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4">
            <a:extLst>
              <a:ext uri="{FF2B5EF4-FFF2-40B4-BE49-F238E27FC236}">
                <a16:creationId xmlns:a16="http://schemas.microsoft.com/office/drawing/2014/main" id="{240BEDDB-2782-4B7C-876E-671D82137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3529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Osobní společnosti</a:t>
            </a:r>
          </a:p>
        </p:txBody>
      </p:sp>
      <p:sp>
        <p:nvSpPr>
          <p:cNvPr id="59395" name="Text Box 5">
            <a:extLst>
              <a:ext uri="{FF2B5EF4-FFF2-40B4-BE49-F238E27FC236}">
                <a16:creationId xmlns:a16="http://schemas.microsoft.com/office/drawing/2014/main" id="{8C29E2AF-C9B2-42D0-AC34-E0BFB5CCE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060575"/>
            <a:ext cx="7561263" cy="311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/>
              <a:t>Jsou zakládány a vlastněny dvěma nebo více společníky.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Vytváří vhodnější podmínky pro získávání kapitálu i pro překonávání kvalifikační omezenosti podnikatele.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Nevýhodou společností je závislost jejich úspěšné existence na vzájemných vztazích mezi společníky.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Existují dvě formy osobních společností:</a:t>
            </a:r>
          </a:p>
          <a:p>
            <a:pPr>
              <a:buFontTx/>
              <a:buChar char="•"/>
            </a:pPr>
            <a:r>
              <a:rPr lang="cs-CZ" altLang="cs-CZ" b="1"/>
              <a:t> Veřejná obchodní společnost,</a:t>
            </a:r>
            <a:endParaRPr lang="cs-CZ" altLang="cs-CZ"/>
          </a:p>
          <a:p>
            <a:pPr>
              <a:buFontTx/>
              <a:buChar char="•"/>
            </a:pPr>
            <a:r>
              <a:rPr lang="cs-CZ" altLang="cs-CZ" b="1"/>
              <a:t> Komanditní společnost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endParaRPr lang="cs-CZ" alt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EB9BA22-5197-45DB-95EA-750B8310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54D58-BF43-461C-8B4E-C72363F72FC5}" type="slidenum">
              <a:rPr lang="cs-CZ" altLang="cs-CZ" smtClean="0"/>
              <a:pPr>
                <a:defRPr/>
              </a:pPr>
              <a:t>53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4">
            <a:extLst>
              <a:ext uri="{FF2B5EF4-FFF2-40B4-BE49-F238E27FC236}">
                <a16:creationId xmlns:a16="http://schemas.microsoft.com/office/drawing/2014/main" id="{2EDEAE5E-7100-4A02-AEF7-2015213D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431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Veřejná obchodní společnost</a:t>
            </a:r>
          </a:p>
        </p:txBody>
      </p:sp>
      <p:sp>
        <p:nvSpPr>
          <p:cNvPr id="60419" name="Text Box 5">
            <a:extLst>
              <a:ext uri="{FF2B5EF4-FFF2-40B4-BE49-F238E27FC236}">
                <a16:creationId xmlns:a16="http://schemas.microsoft.com/office/drawing/2014/main" id="{65F1A043-5025-4ABC-9253-1AC786E66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954213"/>
            <a:ext cx="7561263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/>
              <a:t>Veřejná obchodní společnost</a:t>
            </a:r>
            <a:r>
              <a:rPr lang="cs-CZ" altLang="cs-CZ"/>
              <a:t> sdružuje </a:t>
            </a:r>
            <a:r>
              <a:rPr lang="cs-CZ" altLang="cs-CZ" b="1"/>
              <a:t>nejméně dva společníky.</a:t>
            </a:r>
            <a:endParaRPr lang="cs-CZ" altLang="cs-CZ"/>
          </a:p>
          <a:p>
            <a:pPr>
              <a:spcBef>
                <a:spcPct val="50000"/>
              </a:spcBef>
            </a:pPr>
            <a:r>
              <a:rPr lang="cs-CZ" altLang="cs-CZ"/>
              <a:t>Společnost je zapsána v obchodním rejstříku jejíž součásti je označení „veřejná obchodní společnost“ (ve zkratce „v. o. s.“).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Společnost </a:t>
            </a:r>
            <a:r>
              <a:rPr lang="cs-CZ" altLang="cs-CZ" b="1"/>
              <a:t>je právnickou osobou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b="1"/>
              <a:t>Společníci nemají povinnost vložit do společnosti vklad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b="1"/>
              <a:t>Za závazky společnosti ručí společníci společně a nerozdílně, celým svým majetkem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b="1"/>
              <a:t>Každý ze společníků</a:t>
            </a:r>
            <a:r>
              <a:rPr lang="cs-CZ" altLang="cs-CZ"/>
              <a:t> je oprávněn k obchodnímu vedení společnosti (tzn. každý z nich </a:t>
            </a:r>
            <a:r>
              <a:rPr lang="cs-CZ" altLang="cs-CZ" b="1"/>
              <a:t>je statutárním orgánem)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Pokud ve společenské smlouvě není přijata odlišná úprava, rozdělují si společníci zisk rovným dílem.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V případě společníků – fyzických osob se tak uplatňuje </a:t>
            </a:r>
            <a:r>
              <a:rPr lang="cs-CZ" altLang="cs-CZ" b="1"/>
              <a:t>pouze jedno zdanění a to daní z příjmů fyzických osob</a:t>
            </a:r>
            <a:r>
              <a:rPr lang="cs-CZ" altLang="cs-CZ"/>
              <a:t>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8C284A3-D7BC-4AE9-9D06-ABB5E8DB9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2B6C1-790E-45B1-94D9-BE6B88FF71F8}" type="slidenum">
              <a:rPr lang="cs-CZ" altLang="cs-CZ" smtClean="0"/>
              <a:pPr>
                <a:defRPr/>
              </a:pPr>
              <a:t>54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4">
            <a:extLst>
              <a:ext uri="{FF2B5EF4-FFF2-40B4-BE49-F238E27FC236}">
                <a16:creationId xmlns:a16="http://schemas.microsoft.com/office/drawing/2014/main" id="{2479A38F-EFDD-470B-9318-5BA3E1EBA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4105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Komanditní společnost</a:t>
            </a:r>
          </a:p>
        </p:txBody>
      </p:sp>
      <p:sp>
        <p:nvSpPr>
          <p:cNvPr id="61443" name="Text Box 5">
            <a:extLst>
              <a:ext uri="{FF2B5EF4-FFF2-40B4-BE49-F238E27FC236}">
                <a16:creationId xmlns:a16="http://schemas.microsoft.com/office/drawing/2014/main" id="{FFF13CFC-62A4-43DB-B14C-2770D64D2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989138"/>
            <a:ext cx="7488238" cy="284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/>
              <a:t>Komanditní společnost zakládají a provozují dva (nebo více) společníci, z nichž jeden (nebo více) ručí za závazky společnosti do výše svého vkladu (tzv. </a:t>
            </a:r>
            <a:r>
              <a:rPr lang="cs-CZ" altLang="cs-CZ" b="1"/>
              <a:t>komanditista</a:t>
            </a:r>
            <a:r>
              <a:rPr lang="cs-CZ" altLang="cs-CZ"/>
              <a:t>) a jeden (nebo více) ručí věřitelům společnosti celým svým majetkem (tzv. </a:t>
            </a:r>
            <a:r>
              <a:rPr lang="cs-CZ" altLang="cs-CZ" b="1"/>
              <a:t>komplementář</a:t>
            </a:r>
            <a:r>
              <a:rPr lang="cs-CZ" altLang="cs-CZ"/>
              <a:t>).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Komanditista je povinen vložit do </a:t>
            </a:r>
            <a:r>
              <a:rPr lang="cs-CZ" altLang="cs-CZ" b="1"/>
              <a:t>základního kapitálu</a:t>
            </a:r>
            <a:r>
              <a:rPr lang="cs-CZ" altLang="cs-CZ"/>
              <a:t> společnosti vklad ve výši stanovené společenskou smlouvou, </a:t>
            </a:r>
            <a:r>
              <a:rPr lang="cs-CZ" altLang="cs-CZ" b="1"/>
              <a:t>minimálně</a:t>
            </a:r>
            <a:r>
              <a:rPr lang="cs-CZ" altLang="cs-CZ"/>
              <a:t> však </a:t>
            </a:r>
            <a:r>
              <a:rPr lang="cs-CZ" altLang="cs-CZ" b="1"/>
              <a:t>5000,- Kč (zrušeno)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b="1"/>
              <a:t>Zisk</a:t>
            </a:r>
            <a:r>
              <a:rPr lang="cs-CZ" altLang="cs-CZ"/>
              <a:t> se v komanditní společnosti rozděluje </a:t>
            </a:r>
            <a:r>
              <a:rPr lang="cs-CZ" altLang="cs-CZ" b="1"/>
              <a:t>na dvě části</a:t>
            </a:r>
            <a:r>
              <a:rPr lang="cs-CZ" altLang="cs-CZ"/>
              <a:t>: na část připadající </a:t>
            </a:r>
            <a:r>
              <a:rPr lang="cs-CZ" altLang="cs-CZ" b="1"/>
              <a:t>komanditistům</a:t>
            </a:r>
            <a:r>
              <a:rPr lang="cs-CZ" altLang="cs-CZ"/>
              <a:t> a na část připadající </a:t>
            </a:r>
            <a:r>
              <a:rPr lang="cs-CZ" altLang="cs-CZ" b="1"/>
              <a:t>komplementářům</a:t>
            </a:r>
            <a:r>
              <a:rPr lang="cs-CZ" altLang="cs-CZ"/>
              <a:t>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8A28CAE-40E6-4921-8FA5-B0C7ED50C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FA721-5551-481B-A9DC-300904A72642}" type="slidenum">
              <a:rPr lang="cs-CZ" altLang="cs-CZ" smtClean="0"/>
              <a:pPr>
                <a:defRPr/>
              </a:pPr>
              <a:t>55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4">
            <a:extLst>
              <a:ext uri="{FF2B5EF4-FFF2-40B4-BE49-F238E27FC236}">
                <a16:creationId xmlns:a16="http://schemas.microsoft.com/office/drawing/2014/main" id="{DE9E0930-4E65-4357-A365-F5EEF2D1D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3240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Kapitálové společnosti</a:t>
            </a:r>
          </a:p>
        </p:txBody>
      </p:sp>
      <p:sp>
        <p:nvSpPr>
          <p:cNvPr id="62467" name="Text Box 5">
            <a:extLst>
              <a:ext uri="{FF2B5EF4-FFF2-40B4-BE49-F238E27FC236}">
                <a16:creationId xmlns:a16="http://schemas.microsoft.com/office/drawing/2014/main" id="{40F69CE9-76F6-48F4-9F5D-99712D8E1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060575"/>
            <a:ext cx="75247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b="1"/>
              <a:t>Společníci se podílejí se na podnikání společnosti kapitálově, předem určeným vkladem</a:t>
            </a:r>
            <a:r>
              <a:rPr lang="cs-CZ" altLang="cs-CZ"/>
              <a:t>.</a:t>
            </a:r>
          </a:p>
          <a:p>
            <a:endParaRPr lang="cs-CZ" altLang="cs-CZ"/>
          </a:p>
          <a:p>
            <a:r>
              <a:rPr lang="cs-CZ" altLang="cs-CZ" b="1"/>
              <a:t>Společníci ručí za závazky</a:t>
            </a:r>
            <a:r>
              <a:rPr lang="cs-CZ" altLang="cs-CZ"/>
              <a:t> vzniklé hospodářskou činností společnosti </a:t>
            </a:r>
            <a:r>
              <a:rPr lang="cs-CZ" altLang="cs-CZ" b="1"/>
              <a:t>jen do výše svého nesplaceného vkladu</a:t>
            </a:r>
            <a:r>
              <a:rPr lang="cs-CZ" altLang="cs-CZ"/>
              <a:t>.</a:t>
            </a:r>
          </a:p>
          <a:p>
            <a:endParaRPr lang="cs-CZ" altLang="cs-CZ"/>
          </a:p>
          <a:p>
            <a:r>
              <a:rPr lang="cs-CZ" altLang="cs-CZ"/>
              <a:t>Právní předpisy v České republice umožňují uplatnění </a:t>
            </a:r>
            <a:r>
              <a:rPr lang="cs-CZ" altLang="cs-CZ" b="1"/>
              <a:t>dvou forem kapitálových společností</a:t>
            </a:r>
            <a:r>
              <a:rPr lang="cs-CZ" altLang="cs-CZ"/>
              <a:t>:</a:t>
            </a:r>
          </a:p>
          <a:p>
            <a:pPr>
              <a:buFontTx/>
              <a:buChar char="•"/>
            </a:pPr>
            <a:r>
              <a:rPr lang="cs-CZ" altLang="cs-CZ" b="1"/>
              <a:t> společnost s ručením omezeným</a:t>
            </a:r>
            <a:endParaRPr lang="cs-CZ" altLang="cs-CZ"/>
          </a:p>
          <a:p>
            <a:pPr>
              <a:buFontTx/>
              <a:buChar char="•"/>
            </a:pPr>
            <a:r>
              <a:rPr lang="cs-CZ" altLang="cs-CZ" b="1"/>
              <a:t> akciovou společnost</a:t>
            </a:r>
            <a:r>
              <a:rPr lang="cs-CZ" altLang="cs-CZ"/>
              <a:t>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8616C41-B71D-4593-B8F4-34086CB0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490FF-CB48-4451-A459-763334A220F7}" type="slidenum">
              <a:rPr lang="cs-CZ" altLang="cs-CZ" smtClean="0"/>
              <a:pPr>
                <a:defRPr/>
              </a:pPr>
              <a:t>56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4">
            <a:extLst>
              <a:ext uri="{FF2B5EF4-FFF2-40B4-BE49-F238E27FC236}">
                <a16:creationId xmlns:a16="http://schemas.microsoft.com/office/drawing/2014/main" id="{5097DD47-2350-4F19-9964-A4ED7632D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4535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Společnost s ručením omezeným</a:t>
            </a:r>
          </a:p>
        </p:txBody>
      </p:sp>
      <p:sp>
        <p:nvSpPr>
          <p:cNvPr id="63491" name="Text Box 6">
            <a:extLst>
              <a:ext uri="{FF2B5EF4-FFF2-40B4-BE49-F238E27FC236}">
                <a16:creationId xmlns:a16="http://schemas.microsoft.com/office/drawing/2014/main" id="{36FE87E8-4697-4208-8474-6AA70E0A4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350" y="1887538"/>
            <a:ext cx="74168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/>
              <a:t>Společnost s ručením omezeným</a:t>
            </a:r>
            <a:r>
              <a:rPr lang="cs-CZ" altLang="cs-CZ"/>
              <a:t> </a:t>
            </a:r>
            <a:r>
              <a:rPr lang="cs-CZ" altLang="cs-CZ" b="1"/>
              <a:t>povinně vytváří základní kapitál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Může být založena a provozována fyzickými i právnickými osobami (i jednou osobou).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Dolní hranice základního kapitálu není přímo stanovena ale lze ji dovodit z výše individuálních vkladů, přičemž </a:t>
            </a:r>
            <a:r>
              <a:rPr lang="cs-CZ" altLang="cs-CZ" b="1"/>
              <a:t>minimální výše individuálního vkladu</a:t>
            </a:r>
            <a:r>
              <a:rPr lang="cs-CZ" altLang="cs-CZ"/>
              <a:t> je </a:t>
            </a:r>
            <a:r>
              <a:rPr lang="cs-CZ" altLang="cs-CZ" b="1"/>
              <a:t>1,- Kč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b="1"/>
              <a:t>Nejvyšším orgánem společnosti je valná hromada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b="1"/>
              <a:t>Statutárním orgánem je jednatel nebo jednatelé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b="1"/>
              <a:t>Zisk</a:t>
            </a:r>
            <a:r>
              <a:rPr lang="cs-CZ" altLang="cs-CZ"/>
              <a:t> </a:t>
            </a:r>
            <a:r>
              <a:rPr lang="cs-CZ" altLang="cs-CZ" b="1"/>
              <a:t>se zdaňuje daní z příjmu právnických osob</a:t>
            </a:r>
            <a:r>
              <a:rPr lang="cs-CZ" altLang="cs-CZ"/>
              <a:t> a následně se </a:t>
            </a:r>
            <a:r>
              <a:rPr lang="cs-CZ" altLang="cs-CZ" b="1"/>
              <a:t>rozděluje mezi společníky podle výše kapitálového vkladu </a:t>
            </a:r>
            <a:r>
              <a:rPr lang="cs-CZ" altLang="cs-CZ"/>
              <a:t>(pokud není společenskou smlouvou stanoveno jinak).</a:t>
            </a:r>
          </a:p>
          <a:p>
            <a:pPr>
              <a:spcBef>
                <a:spcPct val="50000"/>
              </a:spcBef>
            </a:pPr>
            <a:r>
              <a:rPr lang="cs-CZ" altLang="cs-CZ" b="1"/>
              <a:t>Individuální podíly společníků</a:t>
            </a:r>
            <a:r>
              <a:rPr lang="cs-CZ" altLang="cs-CZ"/>
              <a:t> pak ještě </a:t>
            </a:r>
            <a:r>
              <a:rPr lang="cs-CZ" altLang="cs-CZ" b="1"/>
              <a:t>podléhají dani z příjmů fyzických osob</a:t>
            </a:r>
            <a:r>
              <a:rPr lang="cs-CZ" altLang="cs-CZ"/>
              <a:t> (zdanění příjmů z kapitálových vkladů).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7E586A5-D49E-43EC-A83D-09EFB1CAC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4CB5C-5FF2-49AB-9624-3DF5D6C77C47}" type="slidenum">
              <a:rPr lang="cs-CZ" altLang="cs-CZ" smtClean="0"/>
              <a:pPr>
                <a:defRPr/>
              </a:pPr>
              <a:t>57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4">
            <a:extLst>
              <a:ext uri="{FF2B5EF4-FFF2-40B4-BE49-F238E27FC236}">
                <a16:creationId xmlns:a16="http://schemas.microsoft.com/office/drawing/2014/main" id="{CB69B8E6-3F69-4121-B8EE-1FE477B2E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268413"/>
            <a:ext cx="3384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Akciová společnost</a:t>
            </a:r>
          </a:p>
        </p:txBody>
      </p:sp>
      <p:sp>
        <p:nvSpPr>
          <p:cNvPr id="64515" name="Text Box 5">
            <a:extLst>
              <a:ext uri="{FF2B5EF4-FFF2-40B4-BE49-F238E27FC236}">
                <a16:creationId xmlns:a16="http://schemas.microsoft.com/office/drawing/2014/main" id="{622876B1-EAF6-4391-ABA7-57A8608EE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2133600"/>
            <a:ext cx="74168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/>
              <a:t>Akciová společnost</a:t>
            </a:r>
            <a:r>
              <a:rPr lang="cs-CZ" altLang="cs-CZ"/>
              <a:t> (ve zkratce „a. s.“) </a:t>
            </a:r>
            <a:r>
              <a:rPr lang="cs-CZ" altLang="cs-CZ" b="1"/>
              <a:t>je kapitálovou společností, ve které je základní kapitál rozvržen na určitý počet akcií o určité jmenovité hodnotě</a:t>
            </a:r>
            <a:r>
              <a:rPr lang="cs-CZ" altLang="cs-CZ"/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Může být založena jedním zakladatelem (i fyzickou osobou).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Zákon o obchodních korporacích vyžaduje </a:t>
            </a:r>
            <a:r>
              <a:rPr lang="cs-CZ" altLang="cs-CZ" b="1"/>
              <a:t>základní kapitál</a:t>
            </a:r>
            <a:r>
              <a:rPr lang="cs-CZ" altLang="cs-CZ"/>
              <a:t> ve výši nejméně </a:t>
            </a:r>
            <a:r>
              <a:rPr lang="cs-CZ" altLang="cs-CZ" b="1"/>
              <a:t>2 mil. Kč (80 tis. EUR)</a:t>
            </a:r>
            <a:r>
              <a:rPr lang="cs-CZ" altLang="cs-CZ"/>
              <a:t>; </a:t>
            </a:r>
            <a:r>
              <a:rPr lang="cs-CZ" altLang="cs-CZ" b="1"/>
              <a:t>veřejnost nabídky</a:t>
            </a:r>
            <a:r>
              <a:rPr lang="cs-CZ" altLang="cs-CZ"/>
              <a:t> </a:t>
            </a:r>
            <a:r>
              <a:rPr lang="cs-CZ" altLang="cs-CZ" b="1"/>
              <a:t>akcií</a:t>
            </a:r>
            <a:r>
              <a:rPr lang="cs-CZ" altLang="cs-CZ"/>
              <a:t> se neřeší, společnost je nutné založit jednorázově. 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Společnost odpovídá za své závazky celým svým majetkem, akcionář za závazky společnosti neručí.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Stanovy musí obsahovat jaký model vnitřní struktury společnosti byl zvolen (představenstvo + dozorčí rada nebo statutární ředitel a správní rada) včetně pravidel pro určení počtu členů orgánů společnosti.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Musí mít zřízeny internetové stránky.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EDAA6CD-BC92-4EEB-967C-D4FF2B62A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6905-4FA6-4BC0-9B48-DEA8A226BDCC}" type="slidenum">
              <a:rPr lang="cs-CZ" altLang="cs-CZ" smtClean="0"/>
              <a:pPr>
                <a:defRPr/>
              </a:pPr>
              <a:t>58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4">
            <a:extLst>
              <a:ext uri="{FF2B5EF4-FFF2-40B4-BE49-F238E27FC236}">
                <a16:creationId xmlns:a16="http://schemas.microsoft.com/office/drawing/2014/main" id="{F555ED20-C004-40D7-B532-26CF4A90A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268413"/>
            <a:ext cx="3384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Družstvo</a:t>
            </a:r>
          </a:p>
        </p:txBody>
      </p:sp>
      <p:sp>
        <p:nvSpPr>
          <p:cNvPr id="65539" name="Text Box 5">
            <a:extLst>
              <a:ext uri="{FF2B5EF4-FFF2-40B4-BE49-F238E27FC236}">
                <a16:creationId xmlns:a16="http://schemas.microsoft.com/office/drawing/2014/main" id="{45F3086A-1D77-4F5E-9C68-370953EA8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2133600"/>
            <a:ext cx="6985000" cy="421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/>
              <a:t>Družstvo je společenství neuzavřeného počtu osob založeným za účelem vzájemné podpory svých členů nebo třetích osob, případně za účelem podnikání.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Základní kapitál musí být min. 50 000 Kč (zrušeno – v současné době není tato výše explicitně stanovena), výše základního členského vkladu je pro všechny členy družstva stejná.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Družstvo má nejméně </a:t>
            </a:r>
            <a:r>
              <a:rPr lang="cs-CZ" altLang="cs-CZ" b="1"/>
              <a:t>tři členy</a:t>
            </a:r>
            <a:r>
              <a:rPr lang="cs-CZ" altLang="cs-CZ"/>
              <a:t> (bez ohledu na to, zda jsou fyzickými nebo právnickými osobami).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Nejvyšším orgánem družstva je </a:t>
            </a:r>
            <a:r>
              <a:rPr lang="cs-CZ" altLang="cs-CZ" b="1"/>
              <a:t>členská schůze</a:t>
            </a:r>
            <a:r>
              <a:rPr lang="cs-CZ" altLang="cs-CZ"/>
              <a:t>, statutárním orgánem je </a:t>
            </a:r>
            <a:r>
              <a:rPr lang="cs-CZ" altLang="cs-CZ" b="1"/>
              <a:t>představenstvo</a:t>
            </a:r>
            <a:r>
              <a:rPr lang="cs-CZ" altLang="cs-CZ"/>
              <a:t>, kontrolním orgánem je </a:t>
            </a:r>
            <a:r>
              <a:rPr lang="cs-CZ" altLang="cs-CZ" b="1"/>
              <a:t>kontrolní komise.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Družstvo ručí za své závazky celým svým majetkem, členové za závazky družstva neručí.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E7B7B1B-2496-4E8E-93A2-9CC8DF88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3637B3-4044-4025-8FC6-102FF4614122}" type="slidenum">
              <a:rPr lang="cs-CZ" altLang="cs-CZ" smtClean="0"/>
              <a:pPr>
                <a:defRPr/>
              </a:pPr>
              <a:t>59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oky">
            <a:extLst>
              <a:ext uri="{FF2B5EF4-FFF2-40B4-BE49-F238E27FC236}">
                <a16:creationId xmlns:a16="http://schemas.microsoft.com/office/drawing/2014/main" id="{B246623D-45D0-4459-89CE-2A5E5D91B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Zástupný symbol pro číslo snímku 1">
            <a:extLst>
              <a:ext uri="{FF2B5EF4-FFF2-40B4-BE49-F238E27FC236}">
                <a16:creationId xmlns:a16="http://schemas.microsoft.com/office/drawing/2014/main" id="{F520E3B0-714D-486D-9ADF-93D523012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D69C1972-00A0-4FDA-9BFA-480B3D7567DF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9EBB771B-4955-4AB2-BEEF-8F0D9D92F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b="1">
                <a:solidFill>
                  <a:schemeClr val="tx1"/>
                </a:solidFill>
              </a:rPr>
              <a:t>Veřejnoprávní organizace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899B40C6-159D-4D39-8D5E-CFFD333E0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/>
              <a:t>Organizace, které zajišťují některé důležité služby (železniční a vodní doprava, televize, výroba elektřiny, apod.)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Zřízeny přímo zákonem (např. Česká televize, veřejná vysoká škola) nebo vznikají na základě zákona (občanská sdružení) nebo zřízeny organizací státní správy, event. samosprávy (Lesy ČR, s.p., Budějovický Budvar, n.p.)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Organizace zcela ve vlastnictví státu nebo územně samosprávních celků (Budějovický Budvar, n.p., Lesy ČR, s.p.) nebo smíšené vlastnictví (ČEZ, a.s.) – zajišťují produkty, které by mohly být zajištěny zcela soukromými subjekty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Neziskové organizace – jejich primárním cílem není zisk, ale splnění poslání (díky tomu existuje celá řada veřejných (Česká televize, svazky obcí apod.) i soukromých neziskových organizací (politické strany, profesní komory apod.)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/>
              <a:t>Neziskové organizace: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Rozpočtové organizace (školy, soudy, státní zdravotnická zařízení apod.)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Příspěvkové organizace (divadla, knihovny, galerie apod.)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Občanská sdružení (různé spolky, hnutí, kluby a svazy, církve apod.)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Nadace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84E8F88-1291-4A68-A9F0-72507055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6460E-2991-42D6-9AC7-72694D771077}" type="slidenum">
              <a:rPr lang="cs-CZ" altLang="cs-CZ" smtClean="0"/>
              <a:pPr>
                <a:defRPr/>
              </a:pPr>
              <a:t>60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245AE9D1-5B09-4B5E-BA9E-E07EC43308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Živnostenské podnikání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858436F9-CB7C-4680-A56D-D12995275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Živnostenské podnikání</a:t>
            </a:r>
          </a:p>
          <a:p>
            <a:pPr eaLnBrk="1" hangingPunct="1"/>
            <a:r>
              <a:rPr lang="cs-CZ" altLang="cs-CZ"/>
              <a:t>Malé a střední organizace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D72CCD5-2931-4B79-9A6C-0075F5301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DA8F4-35CF-485E-9037-F6D585B7C3D8}" type="slidenum">
              <a:rPr lang="cs-CZ" altLang="cs-CZ" smtClean="0"/>
              <a:pPr>
                <a:defRPr/>
              </a:pPr>
              <a:t>61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>
            <a:extLst>
              <a:ext uri="{FF2B5EF4-FFF2-40B4-BE49-F238E27FC236}">
                <a16:creationId xmlns:a16="http://schemas.microsoft.com/office/drawing/2014/main" id="{7759211E-E359-4922-92AC-AACAE29AE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133600"/>
            <a:ext cx="74168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74320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20040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65760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411480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/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Živností je soustavná činnost provozovaná podnikatelem samostatně,</a:t>
            </a:r>
          </a:p>
          <a:p>
            <a:pPr algn="just" eaLnBrk="1" hangingPunct="1"/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vlastním jménem, na vlastní odpovědnost, za účelem dosažení zisku a za</a:t>
            </a:r>
          </a:p>
          <a:p>
            <a:pPr algn="just" eaLnBrk="1" hangingPunct="1"/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podmínek stanovených živnostenským zákonem.</a:t>
            </a:r>
            <a:endParaRPr lang="cs-CZ" altLang="cs-CZ">
              <a:latin typeface="Times New Roman" panose="02020603050405020304" pitchFamily="18" charset="0"/>
            </a:endParaRPr>
          </a:p>
          <a:p>
            <a:pPr algn="just" eaLnBrk="1" hangingPunct="1"/>
            <a:endParaRPr lang="cs-CZ" altLang="cs-CZ"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Živnost je určitou ekonomickou, organizační a právní jednotkou, kterou</a:t>
            </a:r>
          </a:p>
          <a:p>
            <a:pPr algn="just" eaLnBrk="1" hangingPunct="1"/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vlastní jeden podnikatel (fyzická nebo právnická osoba).</a:t>
            </a:r>
          </a:p>
          <a:p>
            <a:pPr algn="just" eaLnBrk="1" hangingPunct="1"/>
            <a:endParaRPr lang="cs-CZ" altLang="cs-CZ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b="1">
                <a:latin typeface="Times New Roman" panose="02020603050405020304" pitchFamily="18" charset="0"/>
              </a:rPr>
              <a:t>Živnost může provozovat jak fyzická, tak právnická osoba.</a:t>
            </a:r>
          </a:p>
          <a:p>
            <a:pPr algn="just" eaLnBrk="1" hangingPunct="1"/>
            <a:endParaRPr lang="cs-CZ" altLang="cs-CZ" b="1"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b="1">
                <a:latin typeface="Times New Roman" panose="02020603050405020304" pitchFamily="18" charset="0"/>
              </a:rPr>
              <a:t>Živnost provozovaná průmyslovým způsobem = souhrnná živnost</a:t>
            </a:r>
          </a:p>
          <a:p>
            <a:pPr algn="just" eaLnBrk="1" hangingPunct="1"/>
            <a:r>
              <a:rPr lang="cs-CZ" altLang="cs-CZ" b="1">
                <a:latin typeface="Times New Roman" panose="02020603050405020304" pitchFamily="18" charset="0"/>
              </a:rPr>
              <a:t>nahrazující větší počet živností podniku. (zrušena od 1.7. 2008)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2FF73B45-8852-4EAE-8276-DD5848776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6624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Živnosti – základní charakteristika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2368E54-41C8-47EE-A82E-6BCB5DFD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C07FF-EF64-4EBA-8FB6-3C8F7A187A6F}" type="slidenum">
              <a:rPr lang="cs-CZ" altLang="cs-CZ" smtClean="0"/>
              <a:pPr>
                <a:defRPr/>
              </a:pPr>
              <a:t>62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B7AF50E4-87FC-4735-9EE6-686AC4367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b="1">
                <a:solidFill>
                  <a:schemeClr val="tx1"/>
                </a:solidFill>
              </a:rPr>
              <a:t>Vymezení živností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B730FCB3-D28C-48CF-B67B-4BADE07891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35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/>
              <a:t>Co není živnost (par. 3 zákona č. 455/1991 Sb., o živnostenském podnikání):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a) provozování činnosti vyhrazené zákonem státu nebo určené právnické osobě,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b) využívání výsledků duševní tvůrčí činnosti, jejich původci nebo autory,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c) výkon kolektivní správy práva autorského a práv souvisejících s právem autorským podle zvláštního právního předpisu,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d) restaurování kulturních památek nebo jejich částí,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e) provádění archeologických výzkumů.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f) činnost fyzických osob prováděná dle zvláštních předpisů (např. lékařů, advokátů, notářů, soudních exekutorů, znalců, tlumočníků, auditorů, daňových poradců apod.)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g) dále např.: činnost bank, pořádání loterií a jiných podobných her, hornická činnost, výroba přenos a distribuce elektřiny a plynu, zemědělství, </a:t>
            </a:r>
            <a:r>
              <a:rPr lang="cs-CZ" altLang="cs-CZ" sz="1600">
                <a:solidFill>
                  <a:schemeClr val="tx2"/>
                </a:solidFill>
              </a:rPr>
              <a:t>námořní doprava a mořský rybolov</a:t>
            </a:r>
            <a:r>
              <a:rPr lang="cs-CZ" altLang="cs-CZ" sz="1600"/>
              <a:t>, provozování dráhy a drážní dopravy, výzkum, výroba a distribuce léčiv, zahraniční obchod s vojenským materiálem, výkon inspekce práce, provozování rozhlasového a televizního vysílání, </a:t>
            </a:r>
            <a:r>
              <a:rPr lang="cs-CZ" altLang="cs-CZ" sz="1600">
                <a:solidFill>
                  <a:schemeClr val="tx2"/>
                </a:solidFill>
              </a:rPr>
              <a:t>nabízení nebo poskytování služeb směřujících bezprostředně k uspokojování sexuálních potřeb</a:t>
            </a:r>
            <a:r>
              <a:rPr lang="cs-CZ" altLang="cs-CZ" sz="1600"/>
              <a:t>, zprostředkování zaměstnání, provozování STK, provozování letišť, provozování pohřebišť,  provozování zoologických zahrad na základě licence vydané Ministerstvem životního prostředí, archivnictví, pronájem nemovitostí, bytů a nebytových prostor.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307B2A6-DE7D-4555-A87F-D4885036C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3C4D4-7A16-40C5-847D-2C9E4B6C7684}" type="slidenum">
              <a:rPr lang="cs-CZ" altLang="cs-CZ" smtClean="0"/>
              <a:pPr>
                <a:defRPr/>
              </a:pPr>
              <a:t>63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4">
            <a:extLst>
              <a:ext uri="{FF2B5EF4-FFF2-40B4-BE49-F238E27FC236}">
                <a16:creationId xmlns:a16="http://schemas.microsoft.com/office/drawing/2014/main" id="{59DCA835-59E5-4401-BC5B-913039B21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268413"/>
            <a:ext cx="5543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Živnosti, jejich provozování a členění</a:t>
            </a:r>
          </a:p>
        </p:txBody>
      </p:sp>
      <p:sp>
        <p:nvSpPr>
          <p:cNvPr id="70659" name="Text Box 5">
            <a:extLst>
              <a:ext uri="{FF2B5EF4-FFF2-40B4-BE49-F238E27FC236}">
                <a16:creationId xmlns:a16="http://schemas.microsoft.com/office/drawing/2014/main" id="{F0C6F13F-978E-4A44-89DA-6DEFDAF7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989138"/>
            <a:ext cx="7885112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Živnost může provozovat fyzická nebo právnická osoba (PO vždy prostřednictvím odpovědného zástupce) po splnění zákonných podmínek: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 Dosažení věku 18 let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 Způsobilost k právním úkonům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 Bezúhonnost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Za bezúhonného se nepovažuje ten, kdo byl pravomocně odsouzen pro úmyslný trestný čin, jestliže byl spáchán v souvislosti s podnikáním.</a:t>
            </a:r>
            <a:b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</a:br>
            <a:endParaRPr lang="cs-CZ" altLang="cs-CZ" sz="12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Překážkou provozování živnosti je zákaz činnosti podnikající osoby. </a:t>
            </a:r>
            <a:endParaRPr lang="cs-CZ" altLang="cs-CZ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Živnosti se z hlediska způsobu získání živnostenského oprávnění dělí na: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  Živnosti ohlašovací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  Koncesované živnosti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D09BDE4-C3CE-45D2-AEB9-9DCB32095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85F39B-7E9B-4239-9D18-5E961F6ADACB}" type="slidenum">
              <a:rPr lang="cs-CZ" altLang="cs-CZ" smtClean="0"/>
              <a:pPr>
                <a:defRPr/>
              </a:pPr>
              <a:t>64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4">
            <a:extLst>
              <a:ext uri="{FF2B5EF4-FFF2-40B4-BE49-F238E27FC236}">
                <a16:creationId xmlns:a16="http://schemas.microsoft.com/office/drawing/2014/main" id="{92812E24-15EC-4DDB-B800-0D50CBEF5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133600"/>
            <a:ext cx="7488238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Podle podmínek, které musí uchazeč o živnostenské oprávnění splňovat při ohlášení živnosti, se rozlišují tři druhy ohlašovacích živností: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řemeslné živnosti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 vázané živnosti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volné živnosti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(v současné době jich existuje 80)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Koncesované živnosti vyžadují ověření odborné a jiné způsobilosti, uplatňují se tam, kde je ohroženo lidské zdraví nebo život. Na vydání koncese není právní nárok!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Z hlediska předmětu podnikání se živnosti člení na: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 obchodní živnosti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 výrobní živnosti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 živnosti poskytující služby</a:t>
            </a:r>
            <a:endParaRPr lang="cs-CZ" altLang="cs-CZ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71683" name="Text Box 5">
            <a:extLst>
              <a:ext uri="{FF2B5EF4-FFF2-40B4-BE49-F238E27FC236}">
                <a16:creationId xmlns:a16="http://schemas.microsoft.com/office/drawing/2014/main" id="{C22B9BAD-BF11-4136-AB44-047CEEDA7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2520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Druhy živností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00B0085-2098-4E19-9115-AB32D567D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015BC-351B-47AD-966E-346C5AC424AB}" type="slidenum">
              <a:rPr lang="cs-CZ" altLang="cs-CZ" smtClean="0"/>
              <a:pPr>
                <a:defRPr/>
              </a:pPr>
              <a:t>65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2947B1D9-5106-47CC-86D3-5A4E8B97F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b="1">
                <a:solidFill>
                  <a:schemeClr val="tx1"/>
                </a:solidFill>
              </a:rPr>
              <a:t>Živnostenský rejstřík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55495B5C-6027-4889-B0FB-103E47B49D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spcBef>
                <a:spcPct val="0"/>
              </a:spcBef>
            </a:pPr>
            <a:r>
              <a:rPr lang="cs-CZ" altLang="cs-CZ" sz="2000"/>
              <a:t>Pro vydání živnostenského oprávnění (udělení koncese) je nutné zaplatit správní poplatek (dle zákona č. 634/2004 Sb., o správních poplatcích):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	a) 1 000 Kč (ohlášení živnosti nebo přijetí žádosti o koncesi při 	vstupu do živnostenského podnikání), 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	b) 500 Kč (další ohlášení živnosti, přijetí další žádosti o koncesi, 	změna rozhodnutí o udělení koncese a vydání rozhodnutí o 	schválení odpovědného zástupce pro koncesovanou živnost)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	c) 100 Kč (vydání výpisu z ŽR po provedení oznámené změny)</a:t>
            </a:r>
            <a:endParaRPr lang="cs-CZ" altLang="cs-CZ" sz="200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/>
              <a:t>Splnil-li ohlašovatel všechny podmínky stanovené zákonem, provede živnostenský úřad zápis do živnostenského rejstříku do 5 dnů ode dne doručení ohlášení a vydá podnikateli výpis.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/>
              <a:t>V případě řízení o koncesi se postupuje obdobně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/>
              <a:t>Zákon o poplatcích se často novelizuje, takže je nutné sledovat jeho aktuální znění!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98BC3C6-86EC-4EC0-9BB5-915671109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68323-F6BE-48AF-9A43-0FC86E3CA227}" type="slidenum">
              <a:rPr lang="cs-CZ" altLang="cs-CZ" smtClean="0"/>
              <a:pPr>
                <a:defRPr/>
              </a:pPr>
              <a:t>66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>
            <a:extLst>
              <a:ext uri="{FF2B5EF4-FFF2-40B4-BE49-F238E27FC236}">
                <a16:creationId xmlns:a16="http://schemas.microsoft.com/office/drawing/2014/main" id="{8542A0AE-A797-4FFC-8FCB-DFC90FE7F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060575"/>
            <a:ext cx="7588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K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riteria posuzování velikosti podniků 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EU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počet zaměstnanců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 obrat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bilanční suma</a:t>
            </a:r>
            <a:endParaRPr lang="cs-CZ" altLang="cs-CZ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  <a:endParaRPr lang="cs-CZ" altLang="cs-CZ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731" name="Text Box 4">
            <a:extLst>
              <a:ext uri="{FF2B5EF4-FFF2-40B4-BE49-F238E27FC236}">
                <a16:creationId xmlns:a16="http://schemas.microsoft.com/office/drawing/2014/main" id="{FF950D5A-9B1C-4458-8DA3-06D2E5688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3960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Malé a střední organizace</a:t>
            </a:r>
          </a:p>
        </p:txBody>
      </p:sp>
      <p:graphicFrame>
        <p:nvGraphicFramePr>
          <p:cNvPr id="8325" name="Group 133">
            <a:extLst>
              <a:ext uri="{FF2B5EF4-FFF2-40B4-BE49-F238E27FC236}">
                <a16:creationId xmlns:a16="http://schemas.microsoft.com/office/drawing/2014/main" id="{E62A5C31-AF6D-4B61-8881-475AD7359574}"/>
              </a:ext>
            </a:extLst>
          </p:cNvPr>
          <p:cNvGraphicFramePr>
            <a:graphicFrameLocks noGrp="1"/>
          </p:cNvGraphicFramePr>
          <p:nvPr/>
        </p:nvGraphicFramePr>
        <p:xfrm>
          <a:off x="1908175" y="3429000"/>
          <a:ext cx="5486400" cy="1616118"/>
        </p:xfrm>
        <a:graphic>
          <a:graphicData uri="http://schemas.openxmlformats.org/drawingml/2006/table">
            <a:tbl>
              <a:tblPr/>
              <a:tblGrid>
                <a:gridCol w="1395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7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0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zaměstnanců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Obrat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Bilanční suma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5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Drobný podnik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10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2 mil. EUR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2 mil. EUR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5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Malý podnik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50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10 mil EUR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10 mil EUR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5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Střední podnik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51 - 250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10 - 50 mil. EUR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10 - 43 mil. EUR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Velký podnik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250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50 mil. EUR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43 mil. EUR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BE17693-13C4-45F3-99A0-3C8B45265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504F0-C0B7-485A-AF59-ADCED9B89D93}" type="slidenum">
              <a:rPr lang="cs-CZ" altLang="cs-CZ" smtClean="0"/>
              <a:pPr>
                <a:defRPr/>
              </a:pPr>
              <a:t>67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5AF282D9-93D2-42F8-A592-832C9FBEE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133600"/>
            <a:ext cx="757555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Charakteristickým rysem malého a středního podnikání je osobní spjatost vlastníka s podnikem.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V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ýhody 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malých a středních podniků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pružné reagování na změny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inovativnost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vytváření nových pracovních příležitostí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odolnost proti hospodářské recesi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rychlost přijímání podnikatelských rozhodnutí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evýhody 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malých a středních podniků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omezené možnosti zaměstnávání odborníků ve správě a řídící činnosti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vyšší intenzita práce a méně příznivé pracovní podmínky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omezené možnosti získávání výhod z rozsahu produkce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omezené prostředky na propagaci a reklamu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BE46B618-AD07-44E9-B154-F9F456AE2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6697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Výhody a nevýhody malých a středních organizací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51711A0-DD63-4442-940D-BC138B9BB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27F4AD-667B-4BBF-92AB-122C2786D2C9}" type="slidenum">
              <a:rPr lang="cs-CZ" altLang="cs-CZ" smtClean="0"/>
              <a:pPr>
                <a:defRPr/>
              </a:pPr>
              <a:t>68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>
            <a:extLst>
              <a:ext uri="{FF2B5EF4-FFF2-40B4-BE49-F238E27FC236}">
                <a16:creationId xmlns:a16="http://schemas.microsoft.com/office/drawing/2014/main" id="{3D6E6D4B-30E4-4201-AF29-2C7080D84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989138"/>
            <a:ext cx="7439025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poskytovaná malému a střednímu podnikání 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se zaměřuje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následujících oblastí: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zakládání a rozvoj malých a středních podniků,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vytváření nových pracovních míst,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rozvoj vědy a techniky,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zavádění pokrokových výrobků a technologií,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ochrana životního prostředí,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podpora vývozu apod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státu má různé podoby. 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Její 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formy 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</a:rPr>
              <a:t>jsou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poskytování úvěrů</a:t>
            </a:r>
            <a:endParaRPr lang="cs-CZ" altLang="cs-CZ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záruky za úvěry</a:t>
            </a:r>
            <a:endParaRPr lang="cs-CZ" altLang="cs-CZ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dotace</a:t>
            </a:r>
            <a:endParaRPr lang="cs-CZ" altLang="cs-CZ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příspěvky a finanční výpomoci</a:t>
            </a:r>
            <a:endParaRPr lang="cs-CZ" altLang="cs-CZ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</a:rPr>
              <a:t> úhr</a:t>
            </a:r>
            <a:r>
              <a:rPr lang="cs-CZ" altLang="cs-CZ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ady části nebo celé výše úroků z úvěru</a:t>
            </a:r>
            <a:r>
              <a:rPr lang="cs-CZ" altLang="cs-C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id="{3E88DAB3-E099-4AC8-8E5D-402A3FABA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268413"/>
            <a:ext cx="5761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Podpora malého a středního podnikání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5FB8927-F96E-4715-9F98-A3701205B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77B1B-0A40-426D-8444-55845805AE83}" type="slidenum">
              <a:rPr lang="cs-CZ" altLang="cs-CZ" smtClean="0"/>
              <a:pPr>
                <a:defRPr/>
              </a:pPr>
              <a:t>69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>
            <a:extLst>
              <a:ext uri="{FF2B5EF4-FFF2-40B4-BE49-F238E27FC236}">
                <a16:creationId xmlns:a16="http://schemas.microsoft.com/office/drawing/2014/main" id="{D59BC1FB-7A0D-48BA-A3C7-CBF64CBC3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81200"/>
            <a:ext cx="8763000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 činnost </a:t>
            </a: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</a:rPr>
              <a:t>= </a:t>
            </a:r>
            <a:r>
              <a:rPr lang="cs-CZ" altLang="cs-CZ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existujících výrobních prostředků (faktorů) tak, aby bylo dosaženo co největšího uspokojení potřeb.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Rozhoduje se o: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výrobě statků (podniky a organizace)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spotřebě statků (zákazníci).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Předmětem výroby jsou: </a:t>
            </a: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Text Box 4">
            <a:extLst>
              <a:ext uri="{FF2B5EF4-FFF2-40B4-BE49-F238E27FC236}">
                <a16:creationId xmlns:a16="http://schemas.microsoft.com/office/drawing/2014/main" id="{535A5885-F9CD-4E1A-A3F8-037B0995B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0" y="4065588"/>
            <a:ext cx="4800600" cy="199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	 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věcné statky (výrobky)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 typeface="Symbol" panose="05050102010706020507" pitchFamily="18" charset="2"/>
              <a:buChar char="·"/>
            </a:pPr>
            <a:endParaRPr lang="cs-CZ" altLang="cs-CZ" sz="1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nemateriální statky (služby).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Line 5">
            <a:extLst>
              <a:ext uri="{FF2B5EF4-FFF2-40B4-BE49-F238E27FC236}">
                <a16:creationId xmlns:a16="http://schemas.microsoft.com/office/drawing/2014/main" id="{AA75C314-1365-4BB7-835D-299193C61F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28975" y="4338638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6">
            <a:extLst>
              <a:ext uri="{FF2B5EF4-FFF2-40B4-BE49-F238E27FC236}">
                <a16:creationId xmlns:a16="http://schemas.microsoft.com/office/drawing/2014/main" id="{B1F88678-0278-4226-9BCD-54A4EA510B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4850" y="4797425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BF5E740-376E-4084-9D58-B31EE4317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66800"/>
            <a:ext cx="7539038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Hospodářství a hospodářský princip</a:t>
            </a:r>
            <a:r>
              <a:rPr lang="cs-CZ" altLang="cs-CZ" sz="3600" dirty="0">
                <a:latin typeface="+mj-lt"/>
              </a:rPr>
              <a:t> </a:t>
            </a:r>
          </a:p>
        </p:txBody>
      </p:sp>
      <p:sp>
        <p:nvSpPr>
          <p:cNvPr id="12295" name="Zástupný symbol pro číslo snímku 1">
            <a:extLst>
              <a:ext uri="{FF2B5EF4-FFF2-40B4-BE49-F238E27FC236}">
                <a16:creationId xmlns:a16="http://schemas.microsoft.com/office/drawing/2014/main" id="{D7BA4405-DBB1-4137-85D2-C8F6B83513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D6C7AF0-553E-4B44-9567-1B43BF0881BC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2E3BEAD9-24BE-4F39-8741-AEA7B79F1C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Výrobní faktory v organizaci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A8EA71CE-0253-4FB6-9088-EBD1693C8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Systém výrobních faktorů v organizaci</a:t>
            </a:r>
          </a:p>
          <a:p>
            <a:pPr eaLnBrk="1" hangingPunct="1"/>
            <a:r>
              <a:rPr lang="cs-CZ" altLang="cs-CZ"/>
              <a:t>Funkce řízení v organizaci</a:t>
            </a:r>
          </a:p>
          <a:p>
            <a:pPr eaLnBrk="1" hangingPunct="1"/>
            <a:r>
              <a:rPr lang="cs-CZ" altLang="cs-CZ"/>
              <a:t>Dělba moci při řízení organizace</a:t>
            </a:r>
          </a:p>
          <a:p>
            <a:pPr eaLnBrk="1" hangingPunct="1"/>
            <a:r>
              <a:rPr lang="cs-CZ" altLang="cs-CZ"/>
              <a:t>Corporate governance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EEA094D-246F-4CFB-8426-48A034A8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AA99D-87EB-4286-B014-E7F997B50FDB}" type="slidenum">
              <a:rPr lang="cs-CZ" altLang="cs-CZ" smtClean="0"/>
              <a:pPr>
                <a:defRPr/>
              </a:pPr>
              <a:t>70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>
            <a:extLst>
              <a:ext uri="{FF2B5EF4-FFF2-40B4-BE49-F238E27FC236}">
                <a16:creationId xmlns:a16="http://schemas.microsoft.com/office/drawing/2014/main" id="{CE473B30-9A0E-4264-ADDC-47BA0043B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905000"/>
            <a:ext cx="7702550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 výkony, dlouhodobý hmotný majetek a materiál jsou tři elementární faktory,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se v organizaci kombinují</a:t>
            </a:r>
            <a: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pracovních výkonů: 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prováděcí (výkonn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á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prác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e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řídící (dispozitivní) prác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j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e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samostatný výrobní faktor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V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podniku (výrobním) se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rozlišují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čtyři výrobní faktory: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výkonná práce,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materiál,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dlouhodobý hmotný majetek 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dispozitivní práce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D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ispozitivní práce jako výrobní faktor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se dále člení na: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původní (originální)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odvozované (derivativní)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AF8F5D53-F6B9-4834-81AF-78ABC4683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Systém výrobních faktorů v organizaci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3F847D1-C109-448D-95CD-EBA6BCDA1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39875-A4F8-4A9A-9E2F-6E33DB463120}" type="slidenum">
              <a:rPr lang="cs-CZ" altLang="cs-CZ" smtClean="0"/>
              <a:pPr>
                <a:defRPr/>
              </a:pPr>
              <a:t>71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55A0D5EF-21B4-4AA8-B2D6-BACCF37033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b="1">
                <a:solidFill>
                  <a:schemeClr val="tx1"/>
                </a:solidFill>
              </a:rPr>
              <a:t>Systém výrobních faktorů v organizaci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FBF9BC01-C598-4076-A079-8CB64D8DB7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905819"/>
            <a:ext cx="7772400" cy="3544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Rozdílné pojetí výrobních faktorů ekonomické a podnikohospodářské teorie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Ekonomická teorie	Podnikohospodářská teorie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Práce			           Práce řídící</a:t>
            </a:r>
            <a:endParaRPr lang="en-US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				              Práce výkonná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Kapitál			          Dlouhodobý majetek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				                 Materiál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Půda			</a:t>
            </a:r>
            <a:r>
              <a:rPr lang="cs-CZ" altLang="cs-CZ" dirty="0"/>
              <a:t>	</a:t>
            </a:r>
          </a:p>
        </p:txBody>
      </p:sp>
      <p:sp>
        <p:nvSpPr>
          <p:cNvPr id="78852" name="Line 4">
            <a:extLst>
              <a:ext uri="{FF2B5EF4-FFF2-40B4-BE49-F238E27FC236}">
                <a16:creationId xmlns:a16="http://schemas.microsoft.com/office/drawing/2014/main" id="{D5BD65F9-7583-4912-94FA-8D823EA6E2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276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3" name="Line 5">
            <a:extLst>
              <a:ext uri="{FF2B5EF4-FFF2-40B4-BE49-F238E27FC236}">
                <a16:creationId xmlns:a16="http://schemas.microsoft.com/office/drawing/2014/main" id="{84A23B87-54C3-4CBC-9144-0835A1ABB5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276600"/>
            <a:ext cx="1558925" cy="417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4" name="Line 6">
            <a:extLst>
              <a:ext uri="{FF2B5EF4-FFF2-40B4-BE49-F238E27FC236}">
                <a16:creationId xmlns:a16="http://schemas.microsoft.com/office/drawing/2014/main" id="{FAF68EA9-A0B4-43EC-B385-CAB12F418C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114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5" name="Line 7">
            <a:extLst>
              <a:ext uri="{FF2B5EF4-FFF2-40B4-BE49-F238E27FC236}">
                <a16:creationId xmlns:a16="http://schemas.microsoft.com/office/drawing/2014/main" id="{07DBD83A-00C6-4FBD-B0BF-C9D8299EC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114800"/>
            <a:ext cx="1600200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6" name="Line 8">
            <a:extLst>
              <a:ext uri="{FF2B5EF4-FFF2-40B4-BE49-F238E27FC236}">
                <a16:creationId xmlns:a16="http://schemas.microsoft.com/office/drawing/2014/main" id="{A32C24AD-A096-4266-A6B4-048AF483A0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42672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E86F5F1-3773-4A91-A73F-5BDA9552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086C5-E95C-4A72-92C9-CFF9B0DA6CE0}" type="slidenum">
              <a:rPr lang="cs-CZ" altLang="cs-CZ" smtClean="0"/>
              <a:pPr>
                <a:defRPr/>
              </a:pPr>
              <a:t>72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7DC0BBAA-8986-4F80-9F96-FB35243E0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1066800"/>
            <a:ext cx="7793037" cy="609600"/>
          </a:xfrm>
        </p:spPr>
        <p:txBody>
          <a:bodyPr/>
          <a:lstStyle/>
          <a:p>
            <a:pPr eaLnBrk="1" hangingPunct="1"/>
            <a:r>
              <a:rPr lang="cs-CZ" altLang="cs-CZ" sz="2000" b="1">
                <a:solidFill>
                  <a:schemeClr val="tx1"/>
                </a:solidFill>
              </a:rPr>
              <a:t>Systém výrobních faktorů v organizaci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1214186-C9CE-407B-9F41-27F0793EA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06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Výše uvedené členění výrobních faktorů je typické pro výrobní podnik kde převládá dlouhodobý hmotný majetek a materiál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z účetního hlediska se majetek majetek organizace člení na </a:t>
            </a:r>
            <a:r>
              <a:rPr lang="cs-CZ" altLang="cs-CZ">
                <a:solidFill>
                  <a:schemeClr val="folHlink"/>
                </a:solidFill>
              </a:rPr>
              <a:t>oběžný majetek</a:t>
            </a:r>
            <a:r>
              <a:rPr lang="cs-CZ" altLang="cs-CZ"/>
              <a:t> (zásoby materiálu a zboží, pohledávky, finanční majetek) a </a:t>
            </a:r>
            <a:r>
              <a:rPr lang="cs-CZ" altLang="cs-CZ">
                <a:solidFill>
                  <a:schemeClr val="folHlink"/>
                </a:solidFill>
              </a:rPr>
              <a:t>dlouhodobý majetek</a:t>
            </a:r>
            <a:r>
              <a:rPr lang="cs-CZ" altLang="cs-CZ"/>
              <a:t> (dlouhodobý hmotný, nehmotný a finanční majetek)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V účetním pohledu se mísí </a:t>
            </a:r>
            <a:r>
              <a:rPr lang="cs-CZ" altLang="cs-CZ">
                <a:solidFill>
                  <a:schemeClr val="folHlink"/>
                </a:solidFill>
              </a:rPr>
              <a:t>vstupy - výrobní faktory</a:t>
            </a:r>
            <a:r>
              <a:rPr lang="cs-CZ" altLang="cs-CZ"/>
              <a:t> (dlouhodobý majetek a materiál, event. dodávané zboží) s </a:t>
            </a:r>
            <a:r>
              <a:rPr lang="cs-CZ" altLang="cs-CZ">
                <a:solidFill>
                  <a:schemeClr val="folHlink"/>
                </a:solidFill>
              </a:rPr>
              <a:t>výstupy</a:t>
            </a:r>
            <a:r>
              <a:rPr lang="cs-CZ" altLang="cs-CZ"/>
              <a:t> (vyrobené výrobky, zboží připravené k distribuci, pohledávky)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Peníze jsou z účetního pohledu zvláštní zboží, které zprostředkovává hospodářskou činnost organizace – nejsou ani výstupem ani vstupem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Z pohledu organizací tak lze vyčlenit výrobní faktory takto: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Výkonná práce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Dispozitivní práce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Dlouhodobý majetek (hmotný, nehmotný a finanční)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Materiál (a zboží)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FCB16E6-6F54-4EF7-9717-34BD7D727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06484A-A7C8-4021-89AC-96B10FC8B4BE}" type="slidenum">
              <a:rPr lang="cs-CZ" altLang="cs-CZ" smtClean="0"/>
              <a:pPr>
                <a:defRPr/>
              </a:pPr>
              <a:t>73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Line 22">
            <a:extLst>
              <a:ext uri="{FF2B5EF4-FFF2-40B4-BE49-F238E27FC236}">
                <a16:creationId xmlns:a16="http://schemas.microsoft.com/office/drawing/2014/main" id="{9566794C-3CC4-45FA-8B7F-6C80B7722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2113" y="2430463"/>
            <a:ext cx="0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899" name="Line 21">
            <a:extLst>
              <a:ext uri="{FF2B5EF4-FFF2-40B4-BE49-F238E27FC236}">
                <a16:creationId xmlns:a16="http://schemas.microsoft.com/office/drawing/2014/main" id="{9F4DADAE-8D12-46AA-AF9D-E77B047BD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5250" y="2608263"/>
            <a:ext cx="3336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0" name="Line 20">
            <a:extLst>
              <a:ext uri="{FF2B5EF4-FFF2-40B4-BE49-F238E27FC236}">
                <a16:creationId xmlns:a16="http://schemas.microsoft.com/office/drawing/2014/main" id="{FC7BFA5E-7E37-430A-9253-82B2244F9E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6838" y="2616200"/>
            <a:ext cx="1587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1" name="Line 19">
            <a:extLst>
              <a:ext uri="{FF2B5EF4-FFF2-40B4-BE49-F238E27FC236}">
                <a16:creationId xmlns:a16="http://schemas.microsoft.com/office/drawing/2014/main" id="{BE8DF8EC-1F22-461B-9A65-27EBCB0774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3" y="2616200"/>
            <a:ext cx="0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2" name="Line 17">
            <a:extLst>
              <a:ext uri="{FF2B5EF4-FFF2-40B4-BE49-F238E27FC236}">
                <a16:creationId xmlns:a16="http://schemas.microsoft.com/office/drawing/2014/main" id="{63020F7A-BF54-4E3B-8036-02850231E9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5725" y="3351213"/>
            <a:ext cx="1588" cy="2714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3" name="Line 18">
            <a:extLst>
              <a:ext uri="{FF2B5EF4-FFF2-40B4-BE49-F238E27FC236}">
                <a16:creationId xmlns:a16="http://schemas.microsoft.com/office/drawing/2014/main" id="{6CAD6466-B491-485F-8DA9-2B66114FA4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4875" y="3362325"/>
            <a:ext cx="0" cy="361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4" name="Line 16">
            <a:extLst>
              <a:ext uri="{FF2B5EF4-FFF2-40B4-BE49-F238E27FC236}">
                <a16:creationId xmlns:a16="http://schemas.microsoft.com/office/drawing/2014/main" id="{05CA891D-EC7F-4957-A3EA-1361EB6D62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0863" y="3625850"/>
            <a:ext cx="18049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5" name="Line 10">
            <a:extLst>
              <a:ext uri="{FF2B5EF4-FFF2-40B4-BE49-F238E27FC236}">
                <a16:creationId xmlns:a16="http://schemas.microsoft.com/office/drawing/2014/main" id="{5C0481C2-E35B-4E75-9985-AF88443637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1500" y="4471988"/>
            <a:ext cx="1588" cy="452437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6" name="Line 11">
            <a:extLst>
              <a:ext uri="{FF2B5EF4-FFF2-40B4-BE49-F238E27FC236}">
                <a16:creationId xmlns:a16="http://schemas.microsoft.com/office/drawing/2014/main" id="{A1EEC71B-3835-4719-BAD0-D63030F35A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6363" y="4495800"/>
            <a:ext cx="1587" cy="627063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7" name="Line 9">
            <a:extLst>
              <a:ext uri="{FF2B5EF4-FFF2-40B4-BE49-F238E27FC236}">
                <a16:creationId xmlns:a16="http://schemas.microsoft.com/office/drawing/2014/main" id="{04788CB6-4682-41BD-ADA3-25AFC7EAD5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1563" y="4497388"/>
            <a:ext cx="3175" cy="428625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8" name="Line 8">
            <a:extLst>
              <a:ext uri="{FF2B5EF4-FFF2-40B4-BE49-F238E27FC236}">
                <a16:creationId xmlns:a16="http://schemas.microsoft.com/office/drawing/2014/main" id="{197E343A-6981-4C7D-BECF-4FACC9FF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5513" y="4857750"/>
            <a:ext cx="0" cy="901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09" name="Line 6">
            <a:extLst>
              <a:ext uri="{FF2B5EF4-FFF2-40B4-BE49-F238E27FC236}">
                <a16:creationId xmlns:a16="http://schemas.microsoft.com/office/drawing/2014/main" id="{91D2D6D2-1E26-41F2-A706-A6DD6C6A9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1838" y="5614988"/>
            <a:ext cx="1587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arrow" w="lg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10" name="Line 4">
            <a:extLst>
              <a:ext uri="{FF2B5EF4-FFF2-40B4-BE49-F238E27FC236}">
                <a16:creationId xmlns:a16="http://schemas.microsoft.com/office/drawing/2014/main" id="{5AD847EF-82C7-442D-9412-5A0B21E7A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0725" y="5780088"/>
            <a:ext cx="1533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11" name="Line 5">
            <a:extLst>
              <a:ext uri="{FF2B5EF4-FFF2-40B4-BE49-F238E27FC236}">
                <a16:creationId xmlns:a16="http://schemas.microsoft.com/office/drawing/2014/main" id="{3A4A94B7-8112-4393-8CE2-479E89A2F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6750" y="5768975"/>
            <a:ext cx="1533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12" name="Line 15">
            <a:extLst>
              <a:ext uri="{FF2B5EF4-FFF2-40B4-BE49-F238E27FC236}">
                <a16:creationId xmlns:a16="http://schemas.microsoft.com/office/drawing/2014/main" id="{C7DEA0C5-2FD6-4B6C-89E2-20022656E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625850"/>
            <a:ext cx="1587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13" name="Line 14">
            <a:extLst>
              <a:ext uri="{FF2B5EF4-FFF2-40B4-BE49-F238E27FC236}">
                <a16:creationId xmlns:a16="http://schemas.microsoft.com/office/drawing/2014/main" id="{A03F0837-B018-4243-893E-12BDFAFD3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9750" y="3627438"/>
            <a:ext cx="1588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14" name="Line 12">
            <a:extLst>
              <a:ext uri="{FF2B5EF4-FFF2-40B4-BE49-F238E27FC236}">
                <a16:creationId xmlns:a16="http://schemas.microsoft.com/office/drawing/2014/main" id="{D1BEA888-35A5-4123-9341-92871C84FF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5850" y="3638550"/>
            <a:ext cx="1588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15" name="Line 7">
            <a:extLst>
              <a:ext uri="{FF2B5EF4-FFF2-40B4-BE49-F238E27FC236}">
                <a16:creationId xmlns:a16="http://schemas.microsoft.com/office/drawing/2014/main" id="{30924436-3B2F-4663-8D45-D0A9BA334F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1975" y="4927600"/>
            <a:ext cx="1804988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916" name="Rectangle 30">
            <a:extLst>
              <a:ext uri="{FF2B5EF4-FFF2-40B4-BE49-F238E27FC236}">
                <a16:creationId xmlns:a16="http://schemas.microsoft.com/office/drawing/2014/main" id="{3703841F-CAF7-4957-BB28-454C38409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5288" y="6024563"/>
            <a:ext cx="1841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400">
                <a:solidFill>
                  <a:schemeClr val="tx1"/>
                </a:solidFill>
                <a:latin typeface="Times New Roman" panose="02020603050405020304" pitchFamily="18" charset="0"/>
              </a:rPr>
            </a:b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917" name="Text Box 32">
            <a:extLst>
              <a:ext uri="{FF2B5EF4-FFF2-40B4-BE49-F238E27FC236}">
                <a16:creationId xmlns:a16="http://schemas.microsoft.com/office/drawing/2014/main" id="{70085ECB-F243-415D-8AC6-F7BDDD44E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39850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Systém výrobních faktorů v organizaci</a:t>
            </a:r>
          </a:p>
        </p:txBody>
      </p:sp>
      <p:sp>
        <p:nvSpPr>
          <p:cNvPr id="80918" name="Text Box 33">
            <a:extLst>
              <a:ext uri="{FF2B5EF4-FFF2-40B4-BE49-F238E27FC236}">
                <a16:creationId xmlns:a16="http://schemas.microsoft.com/office/drawing/2014/main" id="{3C04D220-8005-4F4A-89E8-00F4DE652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0574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Výrobní faktory</a:t>
            </a:r>
          </a:p>
        </p:txBody>
      </p:sp>
      <p:sp>
        <p:nvSpPr>
          <p:cNvPr id="80919" name="Text Box 34">
            <a:extLst>
              <a:ext uri="{FF2B5EF4-FFF2-40B4-BE49-F238E27FC236}">
                <a16:creationId xmlns:a16="http://schemas.microsoft.com/office/drawing/2014/main" id="{E04C4FE8-D2DC-443E-87C1-441342450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895600"/>
            <a:ext cx="541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Elementární faktory                  Dispozitivní faktor</a:t>
            </a:r>
          </a:p>
        </p:txBody>
      </p:sp>
      <p:sp>
        <p:nvSpPr>
          <p:cNvPr id="80920" name="Text Box 35">
            <a:extLst>
              <a:ext uri="{FF2B5EF4-FFF2-40B4-BE49-F238E27FC236}">
                <a16:creationId xmlns:a16="http://schemas.microsoft.com/office/drawing/2014/main" id="{06FF3F45-D79C-4FB2-8C05-4FE4571E1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810000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Výkonná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práce</a:t>
            </a:r>
          </a:p>
        </p:txBody>
      </p:sp>
      <p:sp>
        <p:nvSpPr>
          <p:cNvPr id="80921" name="Text Box 36">
            <a:extLst>
              <a:ext uri="{FF2B5EF4-FFF2-40B4-BE49-F238E27FC236}">
                <a16:creationId xmlns:a16="http://schemas.microsoft.com/office/drawing/2014/main" id="{CB9FE0F3-E17B-4680-9A7E-9E7072248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8100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Materiál</a:t>
            </a:r>
          </a:p>
        </p:txBody>
      </p:sp>
      <p:sp>
        <p:nvSpPr>
          <p:cNvPr id="80922" name="Text Box 37">
            <a:extLst>
              <a:ext uri="{FF2B5EF4-FFF2-40B4-BE49-F238E27FC236}">
                <a16:creationId xmlns:a16="http://schemas.microsoft.com/office/drawing/2014/main" id="{14790A36-D97E-45EA-96A9-1AC7CAF71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8100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Dlouhodobý majetek</a:t>
            </a:r>
          </a:p>
        </p:txBody>
      </p:sp>
      <p:sp>
        <p:nvSpPr>
          <p:cNvPr id="80923" name="Text Box 38">
            <a:extLst>
              <a:ext uri="{FF2B5EF4-FFF2-40B4-BE49-F238E27FC236}">
                <a16:creationId xmlns:a16="http://schemas.microsoft.com/office/drawing/2014/main" id="{7D0B4EB7-1E53-472C-8FA9-C1FA3A521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733800"/>
            <a:ext cx="3276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Originální:  vedení podniku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Odvozené:  plánování,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                organizování,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                dohled</a:t>
            </a:r>
          </a:p>
        </p:txBody>
      </p:sp>
      <p:sp>
        <p:nvSpPr>
          <p:cNvPr id="80924" name="Text Box 39">
            <a:extLst>
              <a:ext uri="{FF2B5EF4-FFF2-40B4-BE49-F238E27FC236}">
                <a16:creationId xmlns:a16="http://schemas.microsoft.com/office/drawing/2014/main" id="{806C14B7-0656-4EA4-AEC8-6144A612E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5626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úkol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130D7E7-08F6-4A3D-BCC9-5F95D71C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0AA28-F24D-4B1B-855E-2D964B66F7E0}" type="slidenum">
              <a:rPr lang="cs-CZ" altLang="cs-CZ" smtClean="0"/>
              <a:pPr>
                <a:defRPr/>
              </a:pPr>
              <a:t>74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>
            <a:extLst>
              <a:ext uri="{FF2B5EF4-FFF2-40B4-BE49-F238E27FC236}">
                <a16:creationId xmlns:a16="http://schemas.microsoft.com/office/drawing/2014/main" id="{F915C4DC-EED7-477F-B2DC-189122A41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06541B94-7BE8-46CF-9DEA-5EA38A275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346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7D016235-1171-487D-8A76-7B587AC0F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905000"/>
            <a:ext cx="762000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Vrcholným cílem podniku v tržním hospodářství je dosahovat dlouhodobě a při plnění určitých vedlejších podmínek co nejvyššího zisku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. Vrcholové cíle organizací veřejné správy mohou být (a zpravidla jsou) jiné (nejsou zaměřeny na zisk).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Pro splnění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se vytváří jednotné podnikové řízení, které plánuje kombinaci výrobních faktorů, organizuje jejich vynakládání a kontroluje průběh a výsledky podnikových procesů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6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řídící (dispozitivní) práce</a:t>
            </a: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Úlohou řízení organizace je přijímat (řídící) rozhodnutí</a:t>
            </a: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Vrcholným úkolem řízení organizace je stanovení konkrétních cílů</a:t>
            </a: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uskutečňování těchto cílů jsou využívány zdroje (výrobní faktory)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unkce řízení v organizaci pak lze vyjádřit sledem kroků řídících činností: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cílů</a:t>
            </a: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</a:t>
            </a: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</a:t>
            </a: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realizování (organizování)</a:t>
            </a: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kontrolování</a:t>
            </a: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1925" name="Text Box 5">
            <a:extLst>
              <a:ext uri="{FF2B5EF4-FFF2-40B4-BE49-F238E27FC236}">
                <a16:creationId xmlns:a16="http://schemas.microsoft.com/office/drawing/2014/main" id="{AB587B7F-A141-4F49-BC7C-4B2B30D4A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1354138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Funkce řízení v organizaci</a:t>
            </a:r>
            <a:endParaRPr lang="cs-CZ" altLang="cs-CZ" sz="2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ED1BC16-06C9-4DEC-A963-98FAACDB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6EC95-29C9-43C6-BF66-DA514B3E9EC7}" type="slidenum">
              <a:rPr lang="cs-CZ" altLang="cs-CZ" smtClean="0"/>
              <a:pPr>
                <a:defRPr/>
              </a:pPr>
              <a:t>75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4">
            <a:extLst>
              <a:ext uri="{FF2B5EF4-FFF2-40B4-BE49-F238E27FC236}">
                <a16:creationId xmlns:a16="http://schemas.microsoft.com/office/drawing/2014/main" id="{0A7485A8-E583-449B-BAFA-757A613CD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905000"/>
            <a:ext cx="7620000" cy="442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Stanovení cílů je výchozím bodem úkolů dispozitivního faktoru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Jeho obsahem je vymezení žádoucích stavu, o který je usilováno.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Cíle organizace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jsou chápány, jako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uspořádaný systém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Tento systém má: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horizontální rozměr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= hlavní a vedlejší cíle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vertikální rozměr =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hlavní cíle, mezicíle a dílčí cíle.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Plánování je funkcí řízení organizace, jejímž obsahem je hledání alternativních cest k dosažení stanovených cílů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Rozhodování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je řazeno za plánování 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 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výstupem plánovacího procesu jsou varianty plánu.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Z nabízených variant cest k dosažení stanoveného cíle je třeba určit tu, která nejlépe umožní dosažení cíle 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výběr jedné (optimální) varianty plánu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82947" name="Text Box 5">
            <a:extLst>
              <a:ext uri="{FF2B5EF4-FFF2-40B4-BE49-F238E27FC236}">
                <a16:creationId xmlns:a16="http://schemas.microsoft.com/office/drawing/2014/main" id="{4A21FCA7-1535-46CE-AD3E-1004FA87A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1354138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Funkce řízení v organizaci</a:t>
            </a:r>
            <a:endParaRPr lang="cs-CZ" altLang="cs-CZ" sz="2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7756FF5-103D-4076-8F5B-888B765EE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3EF5E0-3011-43BA-B44A-990A3ACC9C8E}" type="slidenum">
              <a:rPr lang="cs-CZ" altLang="cs-CZ" smtClean="0"/>
              <a:pPr>
                <a:defRPr/>
              </a:pPr>
              <a:t>76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4">
            <a:extLst>
              <a:ext uri="{FF2B5EF4-FFF2-40B4-BE49-F238E27FC236}">
                <a16:creationId xmlns:a16="http://schemas.microsoft.com/office/drawing/2014/main" id="{9AF9A4DD-773C-40FB-90A7-38C8532BA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057400"/>
            <a:ext cx="7162800" cy="421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Realizování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je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uskutečňováním vybrané varianty plánu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. Zahrnuje rozdělení úkolů a uspořádání lidí, věcných prostředků a informací v intencích přijatého plánu.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Obsahem realizování není provádění jednotlivých věcných úkolů 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realizování =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organizování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, resp. organizace.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1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Kontrolování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je funkcí podnikového řízení, která uzavírá modelové vysvětlení úkolů dispozitivního faktoru.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Prostřednictvím kontrolování získává dispozitivní faktor informace o tom, do jaké míry a jakým způsobem jsou stanovené cíle dosahovány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Jednotlivé funkce po sobě nemusí následovat ve výše uvedeném pořadí 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vzájemně se prolínají a kombinují 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existují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cs-CZ" altLang="cs-CZ" b="1">
                <a:solidFill>
                  <a:schemeClr val="tx1"/>
                </a:solidFill>
                <a:latin typeface="Tahoma" panose="020B0604030504040204" pitchFamily="34" charset="0"/>
              </a:rPr>
              <a:t>mezi nimi vzájemné souvislosti a zpětné vazby</a:t>
            </a:r>
            <a:r>
              <a:rPr lang="cs-CZ" altLang="cs-CZ">
                <a:solidFill>
                  <a:schemeClr val="tx1"/>
                </a:solidFill>
                <a:latin typeface="Tahoma" panose="020B0604030504040204" pitchFamily="34" charset="0"/>
              </a:rPr>
              <a:t>. </a:t>
            </a:r>
          </a:p>
        </p:txBody>
      </p:sp>
      <p:sp>
        <p:nvSpPr>
          <p:cNvPr id="83971" name="Text Box 5">
            <a:extLst>
              <a:ext uri="{FF2B5EF4-FFF2-40B4-BE49-F238E27FC236}">
                <a16:creationId xmlns:a16="http://schemas.microsoft.com/office/drawing/2014/main" id="{F68F2630-F763-47E0-B523-D3EDAB602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1354138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Funkce řízení v organizaci</a:t>
            </a:r>
            <a:endParaRPr lang="cs-CZ" altLang="cs-CZ" sz="2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FCF2C4E-B999-4D52-B318-185038FEB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E1A80-DD15-4B8B-B60F-6844F8576B0C}" type="slidenum">
              <a:rPr lang="cs-CZ" altLang="cs-CZ" smtClean="0"/>
              <a:pPr>
                <a:defRPr/>
              </a:pPr>
              <a:t>77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>
            <a:extLst>
              <a:ext uri="{FF2B5EF4-FFF2-40B4-BE49-F238E27FC236}">
                <a16:creationId xmlns:a16="http://schemas.microsoft.com/office/drawing/2014/main" id="{D7625F65-C1A3-4AE7-8C6D-BB227978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295400"/>
            <a:ext cx="6864380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</a:t>
            </a:r>
            <a:r>
              <a:rPr lang="cs-CZ" alt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Funkce řízení organizace a funkce organizace</a:t>
            </a:r>
            <a:endParaRPr lang="cs-CZ" alt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alt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Stanovení cílů		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        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rozhodování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   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realizování	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           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kontrolování		rozhodování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      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(organizace)	(dohled)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   investice   opatřování   personál   odbyt		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       </a:t>
            </a:r>
            <a:r>
              <a:rPr lang="cs-CZ" altLang="cs-C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995" name="Line 4">
            <a:extLst>
              <a:ext uri="{FF2B5EF4-FFF2-40B4-BE49-F238E27FC236}">
                <a16:creationId xmlns:a16="http://schemas.microsoft.com/office/drawing/2014/main" id="{DE7955DF-AB08-4955-8C84-5ADCBEAFAC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590800"/>
            <a:ext cx="0" cy="7620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996" name="Line 5">
            <a:extLst>
              <a:ext uri="{FF2B5EF4-FFF2-40B4-BE49-F238E27FC236}">
                <a16:creationId xmlns:a16="http://schemas.microsoft.com/office/drawing/2014/main" id="{0B306E8D-4CCA-4999-BF6D-5FFFC1D20E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962400"/>
            <a:ext cx="0" cy="12192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997" name="Line 6">
            <a:extLst>
              <a:ext uri="{FF2B5EF4-FFF2-40B4-BE49-F238E27FC236}">
                <a16:creationId xmlns:a16="http://schemas.microsoft.com/office/drawing/2014/main" id="{390C9FE7-9BD2-485F-A52F-82E21299F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590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998" name="Line 8">
            <a:extLst>
              <a:ext uri="{FF2B5EF4-FFF2-40B4-BE49-F238E27FC236}">
                <a16:creationId xmlns:a16="http://schemas.microsoft.com/office/drawing/2014/main" id="{1544E191-91C2-450B-831A-57A379D18A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819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999" name="Line 10">
            <a:extLst>
              <a:ext uri="{FF2B5EF4-FFF2-40B4-BE49-F238E27FC236}">
                <a16:creationId xmlns:a16="http://schemas.microsoft.com/office/drawing/2014/main" id="{01AC22DD-F5D2-4491-88FF-F09C9B682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0" name="Line 11">
            <a:extLst>
              <a:ext uri="{FF2B5EF4-FFF2-40B4-BE49-F238E27FC236}">
                <a16:creationId xmlns:a16="http://schemas.microsoft.com/office/drawing/2014/main" id="{81CA5DAF-D820-43EF-B03D-907776078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1" name="Line 12">
            <a:extLst>
              <a:ext uri="{FF2B5EF4-FFF2-40B4-BE49-F238E27FC236}">
                <a16:creationId xmlns:a16="http://schemas.microsoft.com/office/drawing/2014/main" id="{4359D316-6363-4F23-B781-29B5329890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75" y="4957763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2" name="Line 13">
            <a:extLst>
              <a:ext uri="{FF2B5EF4-FFF2-40B4-BE49-F238E27FC236}">
                <a16:creationId xmlns:a16="http://schemas.microsoft.com/office/drawing/2014/main" id="{B657EF9F-8E55-4F3D-BF70-DB1316E68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2150" y="4949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3" name="Line 14">
            <a:extLst>
              <a:ext uri="{FF2B5EF4-FFF2-40B4-BE49-F238E27FC236}">
                <a16:creationId xmlns:a16="http://schemas.microsoft.com/office/drawing/2014/main" id="{10AE1337-905A-4839-BFDD-1BAC1AC67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5538" y="49577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4" name="Line 15">
            <a:extLst>
              <a:ext uri="{FF2B5EF4-FFF2-40B4-BE49-F238E27FC236}">
                <a16:creationId xmlns:a16="http://schemas.microsoft.com/office/drawing/2014/main" id="{9BE9DC6F-0173-42BE-9C1E-C6345E197A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200" y="4949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5" name="Line 16">
            <a:extLst>
              <a:ext uri="{FF2B5EF4-FFF2-40B4-BE49-F238E27FC236}">
                <a16:creationId xmlns:a16="http://schemas.microsoft.com/office/drawing/2014/main" id="{6C2848C0-60DB-4904-B7B9-0196DC002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49593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6" name="Line 17">
            <a:extLst>
              <a:ext uri="{FF2B5EF4-FFF2-40B4-BE49-F238E27FC236}">
                <a16:creationId xmlns:a16="http://schemas.microsoft.com/office/drawing/2014/main" id="{C887FDE6-A609-4882-B7CB-A8058BC73F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2475" y="49577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7" name="Line 18">
            <a:extLst>
              <a:ext uri="{FF2B5EF4-FFF2-40B4-BE49-F238E27FC236}">
                <a16:creationId xmlns:a16="http://schemas.microsoft.com/office/drawing/2014/main" id="{C59E3D79-62FD-456C-A2BA-16971A4AFC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188" y="4006850"/>
            <a:ext cx="457200" cy="685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8" name="Line 19">
            <a:extLst>
              <a:ext uri="{FF2B5EF4-FFF2-40B4-BE49-F238E27FC236}">
                <a16:creationId xmlns:a16="http://schemas.microsoft.com/office/drawing/2014/main" id="{C998482A-E3DD-46C4-AB41-944692DA0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7938" y="3998913"/>
            <a:ext cx="0" cy="685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9" name="Line 20">
            <a:extLst>
              <a:ext uri="{FF2B5EF4-FFF2-40B4-BE49-F238E27FC236}">
                <a16:creationId xmlns:a16="http://schemas.microsoft.com/office/drawing/2014/main" id="{2B88C5DA-5EF6-4881-A222-1D02385E83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6700" y="3989388"/>
            <a:ext cx="381000" cy="685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0" name="Line 21">
            <a:extLst>
              <a:ext uri="{FF2B5EF4-FFF2-40B4-BE49-F238E27FC236}">
                <a16:creationId xmlns:a16="http://schemas.microsoft.com/office/drawing/2014/main" id="{02FCDA9F-1E66-40A7-886B-FEBC6FE4CA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59000" y="4056063"/>
            <a:ext cx="6858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1" name="Line 22">
            <a:extLst>
              <a:ext uri="{FF2B5EF4-FFF2-40B4-BE49-F238E27FC236}">
                <a16:creationId xmlns:a16="http://schemas.microsoft.com/office/drawing/2014/main" id="{94BAC831-8AA1-4565-8CEC-F32EB0704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6888" y="4038600"/>
            <a:ext cx="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2" name="Line 23">
            <a:extLst>
              <a:ext uri="{FF2B5EF4-FFF2-40B4-BE49-F238E27FC236}">
                <a16:creationId xmlns:a16="http://schemas.microsoft.com/office/drawing/2014/main" id="{3539EF33-F102-4727-B47D-4E18EC59BF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3588" y="4038600"/>
            <a:ext cx="6858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3" name="Line 24">
            <a:extLst>
              <a:ext uri="{FF2B5EF4-FFF2-40B4-BE49-F238E27FC236}">
                <a16:creationId xmlns:a16="http://schemas.microsoft.com/office/drawing/2014/main" id="{96B340BD-6699-46AF-BDBA-6064EF38BA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64013" y="3976688"/>
            <a:ext cx="533400" cy="609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4" name="Line 25">
            <a:extLst>
              <a:ext uri="{FF2B5EF4-FFF2-40B4-BE49-F238E27FC236}">
                <a16:creationId xmlns:a16="http://schemas.microsoft.com/office/drawing/2014/main" id="{592304A7-CFA6-475A-A8F3-5B4D76351F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8863" y="3994150"/>
            <a:ext cx="0" cy="609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5" name="Line 26">
            <a:extLst>
              <a:ext uri="{FF2B5EF4-FFF2-40B4-BE49-F238E27FC236}">
                <a16:creationId xmlns:a16="http://schemas.microsoft.com/office/drawing/2014/main" id="{DAFAD186-DDFA-43D1-8829-5AE5CD0864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2388" y="3986213"/>
            <a:ext cx="457200" cy="609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E84F7E9-B041-425E-8002-7B1018F1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DF0EE-5374-46C1-9A45-641CC9D710AA}" type="slidenum">
              <a:rPr lang="cs-CZ" altLang="cs-CZ" smtClean="0"/>
              <a:pPr>
                <a:defRPr/>
              </a:pPr>
              <a:t>78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>
            <a:extLst>
              <a:ext uri="{FF2B5EF4-FFF2-40B4-BE49-F238E27FC236}">
                <a16:creationId xmlns:a16="http://schemas.microsoft.com/office/drawing/2014/main" id="{86C1B9FA-9662-4784-81AC-02CF0EAD2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057400"/>
            <a:ext cx="7543800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tržním hospodářském systému jsou nositeli řídících rozhodnutí v organizaci buď vlastníci (zřizovatel) nebo jimi vytvořené orgány - vedoucí, manažeři</a:t>
            </a: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lze podle tohoto hlediska členit na: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vlastnické podniky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manažerské podniky</a:t>
            </a: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N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vytváření rozhodnutí organizace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se </a:t>
            </a: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podílí (mohou podílet) i zaměstnanci.</a:t>
            </a: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tvoří vrcholové řízení několik osob, organizuje se způsob dospívání k rozhodnutí využitím dvou principů: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direktoriální princip</a:t>
            </a:r>
            <a:endParaRPr lang="cs-CZ" altLang="cs-CZ" sz="16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kolegiální princip</a:t>
            </a:r>
            <a:r>
              <a:rPr lang="cs-CZ" altLang="cs-CZ" sz="16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A87F5A52-BC92-43E9-8330-7342A6290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1344613"/>
            <a:ext cx="510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tx1"/>
                </a:solidFill>
                <a:latin typeface="Tahoma" panose="020B0604030504040204" pitchFamily="34" charset="0"/>
              </a:rPr>
              <a:t>Dělba moci při řízení organizace</a:t>
            </a:r>
            <a:endParaRPr lang="cs-CZ" altLang="cs-CZ" sz="2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01B5742-D5C0-4AA2-BEDC-44790E6E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F968C-6811-4FA3-8ACD-D19D594CC9BD}" type="slidenum">
              <a:rPr lang="cs-CZ" altLang="cs-CZ" smtClean="0"/>
              <a:pPr>
                <a:defRPr/>
              </a:pPr>
              <a:t>79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id="{2E4A0CF0-BD5A-4D6D-8FF1-44423A958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4582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/>
              <a:t>Hospodářské jednání podléhá obecnému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 b="1"/>
              <a:t>principu racionality:</a:t>
            </a:r>
            <a:r>
              <a:rPr lang="cs-CZ" altLang="cs-CZ" sz="2400"/>
              <a:t> </a:t>
            </a:r>
          </a:p>
          <a:p>
            <a:pPr eaLnBrk="1" hangingPunct="1"/>
            <a:r>
              <a:rPr lang="cs-CZ" altLang="cs-CZ" sz="2400"/>
              <a:t>Určitého užitku (cíle) je třeba dosáhnout s co nejmenší obětí (s co nejmenším vynaložením prostředků)</a:t>
            </a:r>
          </a:p>
          <a:p>
            <a:pPr eaLnBrk="1" hangingPunct="1"/>
            <a:r>
              <a:rPr lang="cs-CZ" altLang="cs-CZ" sz="2400"/>
              <a:t>Co nejvyššího užitku (cíle) je třeba dosáhnout s určitou obětí (s určitým množstvím vynaložených prostředků).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/>
              <a:t>princip racionality ≈ ekonomický princip ≈ princip hospodárnosti.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F65D377-145B-418C-A59F-68C5E43AF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066800"/>
            <a:ext cx="7539038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altLang="cs-CZ" sz="3600" dirty="0">
                <a:solidFill>
                  <a:schemeClr val="tx2"/>
                </a:solidFill>
                <a:latin typeface="+mj-lt"/>
              </a:rPr>
              <a:t>Hospodářství a hospodářský princip</a:t>
            </a:r>
            <a:r>
              <a:rPr lang="cs-CZ" altLang="cs-CZ" sz="3600" dirty="0">
                <a:latin typeface="+mj-lt"/>
              </a:rPr>
              <a:t> </a:t>
            </a:r>
          </a:p>
        </p:txBody>
      </p:sp>
      <p:sp>
        <p:nvSpPr>
          <p:cNvPr id="13316" name="Zástupný symbol pro číslo snímku 1">
            <a:extLst>
              <a:ext uri="{FF2B5EF4-FFF2-40B4-BE49-F238E27FC236}">
                <a16:creationId xmlns:a16="http://schemas.microsoft.com/office/drawing/2014/main" id="{6AFB9F3C-0958-47BD-AABE-33A10F056B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2D7EE3E-E8E3-4054-94E7-1EAFDC2D7B11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dpis 1">
            <a:extLst>
              <a:ext uri="{FF2B5EF4-FFF2-40B4-BE49-F238E27FC236}">
                <a16:creationId xmlns:a16="http://schemas.microsoft.com/office/drawing/2014/main" id="{095A9EF9-67D4-42EB-887A-5416C72F29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990600"/>
            <a:ext cx="7793037" cy="685800"/>
          </a:xfrm>
        </p:spPr>
        <p:txBody>
          <a:bodyPr/>
          <a:lstStyle/>
          <a:p>
            <a:pPr eaLnBrk="1" hangingPunct="1"/>
            <a:r>
              <a:rPr lang="cs-CZ" altLang="cs-CZ" sz="2000" b="1">
                <a:solidFill>
                  <a:schemeClr val="tx1"/>
                </a:solidFill>
              </a:rPr>
              <a:t>Corporate governance</a:t>
            </a:r>
          </a:p>
        </p:txBody>
      </p:sp>
      <p:sp>
        <p:nvSpPr>
          <p:cNvPr id="87043" name="Text Box 2">
            <a:extLst>
              <a:ext uri="{FF2B5EF4-FFF2-40B4-BE49-F238E27FC236}">
                <a16:creationId xmlns:a16="http://schemas.microsoft.com/office/drawing/2014/main" id="{E4D1403D-6C79-4A28-A9BC-337E798ED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057400"/>
            <a:ext cx="7543800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řízení a správa společností, která se zabývá nejlepším možným rozdělením dispozičních práv (kompetencí) pro úspěšné řízení a kontrolu organizace</a:t>
            </a: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Úkoly CG: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Zajistit výběr a ustanovení schopného managementu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Udat strategický směr rozvoje podniku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Dohlížet na vysokou výkonnost podniku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Základní principy CG: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Osobní odpovědnost řídících orgánů (dělba moci, motivace, aktuální informace)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Transparentnost (transparentní a kompletní informace)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cs-CZ" altLang="cs-CZ" sz="1600" b="1">
                <a:solidFill>
                  <a:schemeClr val="tx1"/>
                </a:solidFill>
                <a:latin typeface="Times New Roman" panose="02020603050405020304" pitchFamily="18" charset="0"/>
              </a:rPr>
              <a:t> Kontrola (tržní, institucionalizovaná)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CC27BD4-FBA6-4E23-94F4-EA3599200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99C1C-C4EA-451E-9348-0CBBBE1F39F9}" type="slidenum">
              <a:rPr lang="cs-CZ" altLang="cs-CZ" smtClean="0"/>
              <a:pPr>
                <a:defRPr/>
              </a:pPr>
              <a:t>80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BD15465D-A471-49A6-AD45-055FD84BFA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chemeClr val="folHlink"/>
                </a:solidFill>
              </a:rPr>
              <a:t>Systém cílů organizace, nástroje a principy řízení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DE170674-2177-434D-BCBB-1A69744C10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Typologie cílů organizace</a:t>
            </a:r>
          </a:p>
          <a:p>
            <a:pPr eaLnBrk="1" hangingPunct="1"/>
            <a:r>
              <a:rPr lang="cs-CZ" altLang="cs-CZ"/>
              <a:t>Vztahy mezi cíli, členění cílů</a:t>
            </a:r>
          </a:p>
          <a:p>
            <a:pPr eaLnBrk="1" hangingPunct="1"/>
            <a:r>
              <a:rPr lang="cs-CZ" altLang="cs-CZ"/>
              <a:t>Cílové konflikty</a:t>
            </a:r>
          </a:p>
          <a:p>
            <a:pPr eaLnBrk="1" hangingPunct="1"/>
            <a:r>
              <a:rPr lang="cs-CZ" altLang="cs-CZ"/>
              <a:t>Nástroje řízení</a:t>
            </a:r>
          </a:p>
          <a:p>
            <a:pPr eaLnBrk="1" hangingPunct="1"/>
            <a:r>
              <a:rPr lang="cs-CZ" altLang="cs-CZ"/>
              <a:t>Manažerské techniky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B4AE56C-3854-47B4-93E5-2E8E73F7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F342DA-83BF-41C1-AFA3-29140487C27D}" type="slidenum">
              <a:rPr lang="cs-CZ" altLang="cs-CZ" smtClean="0"/>
              <a:pPr>
                <a:defRPr/>
              </a:pPr>
              <a:t>81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>
            <a:extLst>
              <a:ext uri="{FF2B5EF4-FFF2-40B4-BE49-F238E27FC236}">
                <a16:creationId xmlns:a16="http://schemas.microsoft.com/office/drawing/2014/main" id="{30FBC2FC-9B6D-40A4-BA1B-7478D409C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89091" name="Text Box 3">
            <a:extLst>
              <a:ext uri="{FF2B5EF4-FFF2-40B4-BE49-F238E27FC236}">
                <a16:creationId xmlns:a16="http://schemas.microsoft.com/office/drawing/2014/main" id="{5F3A1CE2-B8A6-4639-B835-4F56F20A8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81200"/>
            <a:ext cx="7696200" cy="47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Cíle organizace jsou požadované stavy, o které tato organizace usiluje.</a:t>
            </a:r>
            <a:endParaRPr lang="en-US" altLang="cs-CZ" sz="16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Vrcholovým cílem podniku</a:t>
            </a: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v tržní ekonomice je dlouhodobá maximalizace zisku</a:t>
            </a: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Vrcholové cíle organizací veřejné správy jsou zpravidla odlišné (např. zajištění příslušné služby obyvatelstvu)!</a:t>
            </a:r>
            <a:endParaRPr lang="cs-CZ" altLang="cs-CZ" b="1" u="sng">
              <a:latin typeface="Times New Roman" panose="02020603050405020304" pitchFamily="18" charset="0"/>
            </a:endParaRPr>
          </a:p>
          <a:p>
            <a:endParaRPr lang="cs-CZ" altLang="cs-CZ" sz="10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sledované cíle podniku jsou:</a:t>
            </a: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zisku nebo rentability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co nejvyšší obrat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ovládnutí trhu, pozice na trhu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dlouhodobé zajištění podniku - uložení majetku, zdroj výdělku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pracovních míst - sociální odpovědnost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důraz na nezávislost podniku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ochrany životního prostředí atd.</a:t>
            </a:r>
            <a:r>
              <a:rPr lang="cs-CZ" altLang="cs-CZ" sz="1600" b="1">
                <a:latin typeface="Times New Roman" panose="02020603050405020304" pitchFamily="18" charset="0"/>
              </a:rPr>
              <a:t> </a:t>
            </a:r>
          </a:p>
          <a:p>
            <a:endParaRPr lang="cs-CZ" altLang="cs-CZ" sz="10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</a:rPr>
              <a:t>Více cílů = svazek cílů = cílový systém = cílová funkce</a:t>
            </a:r>
          </a:p>
          <a:p>
            <a:endParaRPr lang="cs-CZ" altLang="cs-CZ" sz="10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Základní členění cílů</a:t>
            </a:r>
            <a:r>
              <a:rPr lang="cs-CZ" altLang="cs-CZ" sz="1600" b="1">
                <a:latin typeface="Times New Roman" panose="02020603050405020304" pitchFamily="18" charset="0"/>
              </a:rPr>
              <a:t>:</a:t>
            </a: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</a:rPr>
              <a:t>monetární</a:t>
            </a: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</a:rPr>
              <a:t>nemonetární – ekonomické</a:t>
            </a:r>
          </a:p>
          <a:p>
            <a:r>
              <a:rPr lang="cs-CZ" altLang="cs-CZ" sz="1600" b="1">
                <a:latin typeface="Times New Roman" panose="02020603050405020304" pitchFamily="18" charset="0"/>
              </a:rPr>
              <a:t>	       - mimoekonomické</a:t>
            </a: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9673CCD9-77F8-4FBA-BEC6-6BED98AE2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457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Typologie cílů organizace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DA33FB8-A4E6-4380-BD59-76441108E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E36C3-8B9A-46E5-96BF-722848F2B5FE}" type="slidenum">
              <a:rPr lang="cs-CZ" altLang="cs-CZ" smtClean="0"/>
              <a:pPr>
                <a:defRPr/>
              </a:pPr>
              <a:t>82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>
            <a:extLst>
              <a:ext uri="{FF2B5EF4-FFF2-40B4-BE49-F238E27FC236}">
                <a16:creationId xmlns:a16="http://schemas.microsoft.com/office/drawing/2014/main" id="{B0298C6E-7D75-4755-B094-8789DA786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590800"/>
            <a:ext cx="8410575" cy="375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sz="1600" b="1">
                <a:latin typeface="Times New Roman" panose="02020603050405020304" pitchFamily="18" charset="0"/>
              </a:rPr>
              <a:t>                                                    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Schematické znázornění systému cílů</a:t>
            </a:r>
            <a:endParaRPr lang="cs-CZ" altLang="cs-CZ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altLang="cs-CZ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altLang="cs-CZ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>
                <a:latin typeface="Times New Roman" panose="02020603050405020304" pitchFamily="18" charset="0"/>
              </a:rPr>
              <a:t>                                                                            </a:t>
            </a:r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Hlavní cíl</a:t>
            </a:r>
          </a:p>
          <a:p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br>
              <a:rPr lang="cs-CZ" altLang="cs-CZ" sz="1600">
                <a:latin typeface="Times New Roman" panose="02020603050405020304" pitchFamily="18" charset="0"/>
              </a:rPr>
            </a:br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	Mezicíl I.						Mezicíl II.</a:t>
            </a:r>
          </a:p>
          <a:p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br>
              <a:rPr lang="cs-CZ" altLang="cs-CZ" sz="1600">
                <a:latin typeface="Times New Roman" panose="02020603050405020304" pitchFamily="18" charset="0"/>
              </a:rPr>
            </a:br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Dílčí cíl I.	</a:t>
            </a:r>
            <a:r>
              <a:rPr lang="cs-CZ" altLang="cs-CZ" sz="1600">
                <a:latin typeface="Times New Roman" panose="02020603050405020304" pitchFamily="18" charset="0"/>
              </a:rPr>
              <a:t>	</a:t>
            </a:r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Dílčí cíl II.		Dílčí cíl III.	Dílčí cíl IV.	Dílčí cíl V.</a:t>
            </a:r>
          </a:p>
          <a:p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altLang="cs-CZ" sz="1600">
              <a:latin typeface="Times New Roman" panose="02020603050405020304" pitchFamily="18" charset="0"/>
            </a:endParaRPr>
          </a:p>
        </p:txBody>
      </p:sp>
      <p:sp>
        <p:nvSpPr>
          <p:cNvPr id="90115" name="Line 3">
            <a:extLst>
              <a:ext uri="{FF2B5EF4-FFF2-40B4-BE49-F238E27FC236}">
                <a16:creationId xmlns:a16="http://schemas.microsoft.com/office/drawing/2014/main" id="{0BEAADF8-C998-4267-8396-FC12FCA179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9624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16" name="Line 4">
            <a:extLst>
              <a:ext uri="{FF2B5EF4-FFF2-40B4-BE49-F238E27FC236}">
                <a16:creationId xmlns:a16="http://schemas.microsoft.com/office/drawing/2014/main" id="{ECA775AD-CD22-4354-8CB2-7240743FA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17" name="Line 5">
            <a:extLst>
              <a:ext uri="{FF2B5EF4-FFF2-40B4-BE49-F238E27FC236}">
                <a16:creationId xmlns:a16="http://schemas.microsoft.com/office/drawing/2014/main" id="{F829D9AA-552C-4185-8FAB-E5078467C0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962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18" name="Line 6">
            <a:extLst>
              <a:ext uri="{FF2B5EF4-FFF2-40B4-BE49-F238E27FC236}">
                <a16:creationId xmlns:a16="http://schemas.microsoft.com/office/drawing/2014/main" id="{9922225C-F13A-44DE-B08A-03CD45198F8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3962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19" name="Line 7">
            <a:extLst>
              <a:ext uri="{FF2B5EF4-FFF2-40B4-BE49-F238E27FC236}">
                <a16:creationId xmlns:a16="http://schemas.microsoft.com/office/drawing/2014/main" id="{3C4977D1-EC28-4246-91A9-37E85791FF6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105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20" name="Line 8">
            <a:extLst>
              <a:ext uri="{FF2B5EF4-FFF2-40B4-BE49-F238E27FC236}">
                <a16:creationId xmlns:a16="http://schemas.microsoft.com/office/drawing/2014/main" id="{DF1C1F91-B014-48B7-A904-D4AF94500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724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21" name="Line 9">
            <a:extLst>
              <a:ext uri="{FF2B5EF4-FFF2-40B4-BE49-F238E27FC236}">
                <a16:creationId xmlns:a16="http://schemas.microsoft.com/office/drawing/2014/main" id="{70B5BD68-DA92-417B-A88A-E72E8FE15AE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22" name="Line 10">
            <a:extLst>
              <a:ext uri="{FF2B5EF4-FFF2-40B4-BE49-F238E27FC236}">
                <a16:creationId xmlns:a16="http://schemas.microsoft.com/office/drawing/2014/main" id="{E2E20E0C-DC31-4EEE-AD35-221DFB456B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23" name="Line 11">
            <a:extLst>
              <a:ext uri="{FF2B5EF4-FFF2-40B4-BE49-F238E27FC236}">
                <a16:creationId xmlns:a16="http://schemas.microsoft.com/office/drawing/2014/main" id="{53D71FDC-A2D5-4727-862E-069F32788E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1054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24" name="Line 12">
            <a:extLst>
              <a:ext uri="{FF2B5EF4-FFF2-40B4-BE49-F238E27FC236}">
                <a16:creationId xmlns:a16="http://schemas.microsoft.com/office/drawing/2014/main" id="{B8FE22CA-B9F7-4045-AC99-F67F48F61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724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25" name="Line 13">
            <a:extLst>
              <a:ext uri="{FF2B5EF4-FFF2-40B4-BE49-F238E27FC236}">
                <a16:creationId xmlns:a16="http://schemas.microsoft.com/office/drawing/2014/main" id="{05375206-5050-4EF2-9062-716C85225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26" name="Line 14">
            <a:extLst>
              <a:ext uri="{FF2B5EF4-FFF2-40B4-BE49-F238E27FC236}">
                <a16:creationId xmlns:a16="http://schemas.microsoft.com/office/drawing/2014/main" id="{B4ADDAA9-DFA3-40BF-B709-2843F06D3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127" name="Line 15">
            <a:extLst>
              <a:ext uri="{FF2B5EF4-FFF2-40B4-BE49-F238E27FC236}">
                <a16:creationId xmlns:a16="http://schemas.microsoft.com/office/drawing/2014/main" id="{378356AD-6CA4-415F-81FB-E26CF4066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1BEA7A4-97E1-4B25-A119-CD29F227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E28D6-D310-4015-8C29-CFF66D4A8380}" type="slidenum">
              <a:rPr lang="cs-CZ" altLang="cs-CZ" smtClean="0"/>
              <a:pPr>
                <a:defRPr/>
              </a:pPr>
              <a:t>83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>
            <a:extLst>
              <a:ext uri="{FF2B5EF4-FFF2-40B4-BE49-F238E27FC236}">
                <a16:creationId xmlns:a16="http://schemas.microsoft.com/office/drawing/2014/main" id="{5B2C6FBD-98AF-4172-BDFB-A99E707FB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209800"/>
            <a:ext cx="7620000" cy="375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Mezi</a:t>
            </a:r>
            <a:r>
              <a:rPr lang="cs-CZ" alt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cíli mohou nastat čtyři základní druhy vztahů</a:t>
            </a:r>
            <a:r>
              <a:rPr lang="cs-CZ" altLang="cs-CZ" sz="1600">
                <a:latin typeface="Times New Roman" panose="02020603050405020304" pitchFamily="18" charset="0"/>
              </a:rPr>
              <a:t>:</a:t>
            </a: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komplementarita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konkurence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protikladnost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indiference</a:t>
            </a:r>
            <a:r>
              <a:rPr lang="cs-CZ" altLang="cs-CZ" sz="1600">
                <a:latin typeface="Times New Roman" panose="02020603050405020304" pitchFamily="18" charset="0"/>
              </a:rPr>
              <a:t> </a:t>
            </a:r>
          </a:p>
          <a:p>
            <a:endParaRPr lang="cs-CZ" altLang="cs-CZ" sz="1600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Při existenci konkurenčních vztahů mezi cíli je nezbytné stanovit pořadí, resp. závažnost cílů</a:t>
            </a:r>
            <a:endParaRPr lang="cs-CZ" altLang="cs-CZ" sz="1600">
              <a:latin typeface="Times New Roman" panose="02020603050405020304" pitchFamily="18" charset="0"/>
            </a:endParaRPr>
          </a:p>
          <a:p>
            <a:endParaRPr lang="cs-CZ" altLang="cs-CZ" sz="1600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Z ideální představy jsou odvozovány hlavní cíle</a:t>
            </a:r>
            <a:r>
              <a:rPr lang="cs-CZ" altLang="cs-CZ" sz="1600">
                <a:latin typeface="Times New Roman" panose="02020603050405020304" pitchFamily="18" charset="0"/>
              </a:rPr>
              <a:t>.</a:t>
            </a:r>
            <a:endParaRPr lang="en-US" altLang="cs-CZ" sz="1600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 cíle mají zpravidla podobu vedlejších</a:t>
            </a: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podmínek</a:t>
            </a:r>
            <a:r>
              <a:rPr lang="cs-CZ" altLang="cs-CZ" sz="1600">
                <a:latin typeface="Times New Roman" panose="02020603050405020304" pitchFamily="18" charset="0"/>
              </a:rPr>
              <a:t>.</a:t>
            </a:r>
          </a:p>
          <a:p>
            <a:endParaRPr lang="cs-CZ" altLang="cs-CZ" sz="1600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</a:rPr>
              <a:t>Č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lenění sledovaných cílů z časového pohledu</a:t>
            </a:r>
            <a:r>
              <a:rPr lang="cs-CZ" altLang="cs-CZ" sz="1600" b="1">
                <a:latin typeface="Times New Roman" panose="02020603050405020304" pitchFamily="18" charset="0"/>
              </a:rPr>
              <a:t>:</a:t>
            </a: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krátkodobé, střednědobé a dlouhodobé cíle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statické a dynamické cíle</a:t>
            </a:r>
            <a:endParaRPr lang="cs-CZ" altLang="cs-CZ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139" name="Text Box 3">
            <a:extLst>
              <a:ext uri="{FF2B5EF4-FFF2-40B4-BE49-F238E27FC236}">
                <a16:creationId xmlns:a16="http://schemas.microsoft.com/office/drawing/2014/main" id="{9F13D50D-159B-4E2A-8ACA-B49D1327C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295400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Vztahy mezi cíli, členění cílů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C59DD33-9E97-4CCB-8837-5FCD63EF8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436C1-E0C6-4BE2-92EC-1B563BDBEA43}" type="slidenum">
              <a:rPr lang="cs-CZ" altLang="cs-CZ" smtClean="0"/>
              <a:pPr>
                <a:defRPr/>
              </a:pPr>
              <a:t>84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>
            <a:extLst>
              <a:ext uri="{FF2B5EF4-FFF2-40B4-BE49-F238E27FC236}">
                <a16:creationId xmlns:a16="http://schemas.microsoft.com/office/drawing/2014/main" id="{8FEE811C-D310-40DD-8744-49E54CA0F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057400"/>
            <a:ext cx="754380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Cíle podniku představují kompromis mezi představami vůdčích a satelitních skupin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podílejících se na stanovení cílů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endParaRPr lang="cs-CZ" altLang="cs-CZ" sz="16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</a:rPr>
              <a:t>Satelitní skupiny:</a:t>
            </a: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</a:rPr>
              <a:t> zaměstnanci</a:t>
            </a: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</a:rPr>
              <a:t> poskytovatelé cizího kapitálu</a:t>
            </a: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</a:rPr>
              <a:t> dodavatelé</a:t>
            </a: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</a:rPr>
              <a:t> zákazníci</a:t>
            </a: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</a:rPr>
              <a:t> odbory</a:t>
            </a: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</a:rPr>
              <a:t> státní instituce</a:t>
            </a:r>
          </a:p>
          <a:p>
            <a:endParaRPr lang="cs-CZ" altLang="cs-CZ" sz="16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Cílové konflikty v organizaci mohou vznikat v případě konkurenčních cílů.</a:t>
            </a: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Lze je rozčlenit na: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individuální cílové konflikty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hierarchicky podmíněné cílové konflikty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cílové konflikty uvnitř organizace</a:t>
            </a:r>
            <a:endParaRPr lang="cs-CZ" altLang="cs-CZ" sz="1600" b="1">
              <a:latin typeface="Times New Roman" panose="02020603050405020304" pitchFamily="18" charset="0"/>
            </a:endParaRP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00B2EAFA-8F27-4ED0-84B1-711E9A9B2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sz="2000" b="1"/>
              <a:t>Cílové konflikty</a:t>
            </a:r>
            <a:endParaRPr lang="cs-CZ" altLang="cs-CZ" sz="200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44CC04A-220B-4012-8DAC-C327DAB8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24A1ED-CD9A-4DE3-AC36-AE353BAD431E}" type="slidenum">
              <a:rPr lang="cs-CZ" altLang="cs-CZ" smtClean="0"/>
              <a:pPr>
                <a:defRPr/>
              </a:pPr>
              <a:t>85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>
            <a:extLst>
              <a:ext uri="{FF2B5EF4-FFF2-40B4-BE49-F238E27FC236}">
                <a16:creationId xmlns:a16="http://schemas.microsoft.com/office/drawing/2014/main" id="{27BC1ACD-6C7B-4EED-AAEA-FF3D38823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057400"/>
            <a:ext cx="77041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Nástrojů řízení využívá vedení podniku k ovlivnění pracovního chování zaměstnanců.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endParaRPr lang="cs-CZ" altLang="cs-CZ" sz="16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Optimální využívání řídících nástrojů podnikovým řízením se uskutečňuje tehdy, když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se dosáhne shody mezi cíli organizace a osobními cíli pracovníků.</a:t>
            </a:r>
            <a:endParaRPr lang="cs-CZ" altLang="cs-CZ" sz="1600" b="1">
              <a:latin typeface="Times New Roman" panose="02020603050405020304" pitchFamily="18" charset="0"/>
            </a:endParaRP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1B2916D2-C2CE-4E1D-BA29-0F4CEE0F5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434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sz="2000" b="1"/>
              <a:t>Nástroje řízení</a:t>
            </a:r>
            <a:r>
              <a:rPr lang="cs-CZ" altLang="cs-CZ" sz="2000"/>
              <a:t>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E9EB3D9-2936-42EE-8A7A-E9311C19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2DA6D-104A-4BFC-BA8E-412E89FA4ABA}" type="slidenum">
              <a:rPr lang="cs-CZ" altLang="cs-CZ" smtClean="0"/>
              <a:pPr>
                <a:defRPr/>
              </a:pPr>
              <a:t>86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A1755A0-D7E9-4A23-A565-5D5CE0FEC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F9514-A346-45D9-B043-9CD519F36C49}" type="slidenum">
              <a:rPr lang="cs-CZ" altLang="cs-CZ" smtClean="0"/>
              <a:pPr>
                <a:defRPr/>
              </a:pPr>
              <a:t>87</a:t>
            </a:fld>
            <a:endParaRPr lang="cs-CZ" alt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9614BD5-8029-4069-81B7-4450F5DB8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1449"/>
            <a:ext cx="7827434" cy="587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502448"/>
      </p:ext>
    </p:extLst>
  </p:cSld>
  <p:clrMapOvr>
    <a:masterClrMapping/>
  </p:clrMapOvr>
  <p:transition>
    <p:blinds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>
            <a:extLst>
              <a:ext uri="{FF2B5EF4-FFF2-40B4-BE49-F238E27FC236}">
                <a16:creationId xmlns:a16="http://schemas.microsoft.com/office/drawing/2014/main" id="{3DDC88F6-46AD-4FB4-9431-1BBEA5701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772400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Principy řízení mají: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uvolnit vedoucí pracovníky pro zásadní řídící úkoly a zbavit je rutinních činností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přinést podřízeným pracovníků více samostatnosti při výkonných činnostech a umožnit tak využití jejich tvůrčích sil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optimálně podněcovat podnikovou výkonnost a přizpůsobivost měnícím se podmínkám okolí, při plnění dlouhodobých cílů podniku</a:t>
            </a:r>
            <a:r>
              <a:rPr lang="cs-CZ" altLang="cs-CZ" sz="1600" b="1">
                <a:latin typeface="Times New Roman" panose="02020603050405020304" pitchFamily="18" charset="0"/>
              </a:rPr>
              <a:t> </a:t>
            </a:r>
          </a:p>
          <a:p>
            <a:endParaRPr lang="cs-CZ" altLang="cs-CZ" sz="1000" b="1">
              <a:latin typeface="Times New Roman" panose="02020603050405020304" pitchFamily="18" charset="0"/>
            </a:endParaRPr>
          </a:p>
          <a:p>
            <a:r>
              <a:rPr lang="cs-CZ" altLang="cs-CZ" sz="1600" b="1">
                <a:latin typeface="Times New Roman" panose="02020603050405020304" pitchFamily="18" charset="0"/>
              </a:rPr>
              <a:t>Mezi nejdůležitější manažerské techniky patří:</a:t>
            </a: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řízení podle výjimek (management by exception)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řízení delegací úkolů (management by delegation)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řízení pomocí regulace systému (management by systems)</a:t>
            </a:r>
            <a:endParaRPr lang="cs-CZ" altLang="cs-CZ" sz="1600" b="1">
              <a:latin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cs-CZ" altLang="cs-CZ" sz="1600">
                <a:latin typeface="Times New Roman" panose="02020603050405020304" pitchFamily="18" charset="0"/>
              </a:rPr>
              <a:t> </a:t>
            </a:r>
            <a:r>
              <a:rPr lang="cs-CZ" altLang="cs-CZ" sz="1600" b="1">
                <a:latin typeface="Times New Roman" panose="02020603050405020304" pitchFamily="18" charset="0"/>
              </a:rPr>
              <a:t>řízení podle cílů (management by objectives)</a:t>
            </a:r>
          </a:p>
          <a:p>
            <a:endParaRPr lang="cs-CZ" altLang="cs-CZ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28F81A7F-D22E-4E94-8989-D594B7CD7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426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/>
              <a:t>Manažerské techniky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D0F5E4C-7EF6-4780-8554-C864BB231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1E1DAD-ADEE-4859-B7A2-97316A290817}" type="slidenum">
              <a:rPr lang="cs-CZ" altLang="cs-CZ" smtClean="0"/>
              <a:pPr>
                <a:defRPr/>
              </a:pPr>
              <a:t>88</a:t>
            </a:fld>
            <a:endParaRPr lang="cs-CZ" altLang="cs-CZ"/>
          </a:p>
        </p:txBody>
      </p:sp>
    </p:spTree>
  </p:cSld>
  <p:clrMapOvr>
    <a:masterClrMapping/>
  </p:clrMapOvr>
  <p:transition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Rotation of princip">
            <a:extLst>
              <a:ext uri="{FF2B5EF4-FFF2-40B4-BE49-F238E27FC236}">
                <a16:creationId xmlns:a16="http://schemas.microsoft.com/office/drawing/2014/main" id="{EC23DE7F-6521-4A88-AF0B-B31429E3D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Zástupný symbol pro číslo snímku 1">
            <a:extLst>
              <a:ext uri="{FF2B5EF4-FFF2-40B4-BE49-F238E27FC236}">
                <a16:creationId xmlns:a16="http://schemas.microsoft.com/office/drawing/2014/main" id="{4CA8D945-DDE3-40AE-9D63-0D22F56642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3E27D718-BF00-47D5-9891-EBFAF735C955}" type="slidenum">
              <a:rPr lang="cs-CZ" altLang="cs-CZ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cs-CZ" alt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816</TotalTime>
  <Words>6272</Words>
  <Application>Microsoft Office PowerPoint</Application>
  <PresentationFormat>Předvádění na obrazovce (4:3)</PresentationFormat>
  <Paragraphs>882</Paragraphs>
  <Slides>88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88</vt:i4>
      </vt:variant>
    </vt:vector>
  </HeadingPairs>
  <TitlesOfParts>
    <vt:vector size="97" baseType="lpstr">
      <vt:lpstr>Arial</vt:lpstr>
      <vt:lpstr>Calibri</vt:lpstr>
      <vt:lpstr>Symbol</vt:lpstr>
      <vt:lpstr>Tahoma</vt:lpstr>
      <vt:lpstr>Times New Roman</vt:lpstr>
      <vt:lpstr>Trebuchet MS</vt:lpstr>
      <vt:lpstr>Wingdings</vt:lpstr>
      <vt:lpstr>Wingdings 3</vt:lpstr>
      <vt:lpstr>Fazeta</vt:lpstr>
      <vt:lpstr>BKH_EKPO</vt:lpstr>
      <vt:lpstr>Kontakt</vt:lpstr>
      <vt:lpstr>Podmínky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Organizace - členění</vt:lpstr>
      <vt:lpstr>Organizace – jiné členění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Členění organizací veřejného sektoru</vt:lpstr>
      <vt:lpstr>Životní cyklus 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Insolvenční řízení</vt:lpstr>
      <vt:lpstr>Prezentace aplikace PowerPoint</vt:lpstr>
      <vt:lpstr>Krize růstu</vt:lpstr>
      <vt:lpstr>Krize růstu</vt:lpstr>
      <vt:lpstr>Krize růstu</vt:lpstr>
      <vt:lpstr>Krize růstu</vt:lpstr>
      <vt:lpstr>Životní cyklus organizací veřejné správy</vt:lpstr>
      <vt:lpstr>Právní forma 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Veřejnoprávní organizace</vt:lpstr>
      <vt:lpstr>Živnostenské podnikání</vt:lpstr>
      <vt:lpstr>Prezentace aplikace PowerPoint</vt:lpstr>
      <vt:lpstr>Vymezení živností</vt:lpstr>
      <vt:lpstr>Prezentace aplikace PowerPoint</vt:lpstr>
      <vt:lpstr>Prezentace aplikace PowerPoint</vt:lpstr>
      <vt:lpstr>Živnostenský rejstřík</vt:lpstr>
      <vt:lpstr>Prezentace aplikace PowerPoint</vt:lpstr>
      <vt:lpstr>Prezentace aplikace PowerPoint</vt:lpstr>
      <vt:lpstr>Prezentace aplikace PowerPoint</vt:lpstr>
      <vt:lpstr>Výrobní faktory v organizaci</vt:lpstr>
      <vt:lpstr>Prezentace aplikace PowerPoint</vt:lpstr>
      <vt:lpstr>Systém výrobních faktorů v organizaci</vt:lpstr>
      <vt:lpstr>Systém výrobních faktorů v organizaci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Corporate governance</vt:lpstr>
      <vt:lpstr>Systém cílů organizace, nástroje a principy 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MU, ESF, KPH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LVT</dc:creator>
  <cp:lastModifiedBy>Petr Mikuš</cp:lastModifiedBy>
  <cp:revision>163</cp:revision>
  <dcterms:created xsi:type="dcterms:W3CDTF">2003-02-21T16:02:21Z</dcterms:created>
  <dcterms:modified xsi:type="dcterms:W3CDTF">2021-10-09T12:10:36Z</dcterms:modified>
</cp:coreProperties>
</file>