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3" r:id="rId17"/>
    <p:sldId id="272" r:id="rId18"/>
    <p:sldId id="269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9" autoAdjust="0"/>
    <p:restoredTop sz="95768" autoAdjust="0"/>
  </p:normalViewPr>
  <p:slideViewPr>
    <p:cSldViewPr snapToGrid="0">
      <p:cViewPr>
        <p:scale>
          <a:sx n="66" d="100"/>
          <a:sy n="66" d="100"/>
        </p:scale>
        <p:origin x="162" y="76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65999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Diversity management a </a:t>
            </a:r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podnikání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4" name="Obrázek 8">
            <a:extLst>
              <a:ext uri="{FF2B5EF4-FFF2-40B4-BE49-F238E27FC236}">
                <a16:creationId xmlns:a16="http://schemas.microsoft.com/office/drawing/2014/main" id="{2110830C-1ED0-C54C-8C9B-31DD2E6DD1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Diversity management a </a:t>
            </a:r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podnikání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Diversity management a </a:t>
            </a:r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podnikání</a:t>
            </a:r>
            <a:endParaRPr lang="cs-CZ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C4F310CA-8F50-D24B-869B-CCDF18753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65999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Diversity management a </a:t>
            </a:r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podnikání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1284CA9D-DBC5-7345-82D1-2A135832E0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1" y="414000"/>
            <a:ext cx="1565997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Diversity management a </a:t>
            </a:r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podnikání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CE34841-B995-1F41-AED6-CDCE3B8049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1" y="414000"/>
            <a:ext cx="1565997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6" y="6048000"/>
            <a:ext cx="874800" cy="59292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6200" y="2012580"/>
            <a:ext cx="4179600" cy="283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Diversity management a </a:t>
            </a:r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podnikání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158F8E0-B8BC-CE4E-81A4-565A0D4E7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dirty="0"/>
              <a:t>Diversity management a </a:t>
            </a:r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podnikání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8BFE967-19E1-9D48-9E4F-81B8750DAB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Diversity management a </a:t>
            </a:r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podnikání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Obrázek 8">
            <a:extLst>
              <a:ext uri="{FF2B5EF4-FFF2-40B4-BE49-F238E27FC236}">
                <a16:creationId xmlns:a16="http://schemas.microsoft.com/office/drawing/2014/main" id="{D19675A5-B462-F046-B410-538D4D8049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Diversity management a </a:t>
            </a:r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podnikání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Obrázek 8">
            <a:extLst>
              <a:ext uri="{FF2B5EF4-FFF2-40B4-BE49-F238E27FC236}">
                <a16:creationId xmlns:a16="http://schemas.microsoft.com/office/drawing/2014/main" id="{1CD81FB0-E22C-7E4B-9263-74B744CB27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Diversity management a </a:t>
            </a:r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podnikání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F7346AF-CCBB-674B-9377-5275DC502A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Diversity management a </a:t>
            </a:r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podnikání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7" name="Obrázek 8">
            <a:extLst>
              <a:ext uri="{FF2B5EF4-FFF2-40B4-BE49-F238E27FC236}">
                <a16:creationId xmlns:a16="http://schemas.microsoft.com/office/drawing/2014/main" id="{83AF39E7-78A0-014F-9BF9-455F428787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Diversity management a </a:t>
            </a:r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podnikání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4ED50877-A589-E54A-923E-DEA9FFB787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Diversity management a </a:t>
            </a:r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podnikání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388E85DE-7FDA-B34F-B2FD-ECA615AE54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9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Diversity management a </a:t>
            </a:r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podnikání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 management a </a:t>
            </a:r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podnikání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Sociální koncepty a business s lidskou tváří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3DE3C3E-0C65-4401-AD24-E9F566BB4B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Diversity management a sociální podnikání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9C8241-8FEE-4AC3-94DA-229F76EADB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2EC1DD-7C2C-448F-9441-26933B495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Přínosy I (dle Maříkové, 2015)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22341B-FA5A-4B10-B542-1CACE88C1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Hledisko kulturní změny a zvyšování organizačního kapitálu - zvyšování povědomí a znalostí o diverzitě, začleňování, nediskriminaci, získání respektu, snižování fluktuace a absencí v zaměstnání.</a:t>
            </a:r>
          </a:p>
          <a:p>
            <a:r>
              <a:rPr lang="cs-CZ" sz="2400" dirty="0"/>
              <a:t>Hledisko přínosů lidského kapitálu – je možné vybírat si z většího množství talentů, potenciálních pracovníků a jednotlivých schopností. Může dojít ke zlepšení zákaznického servisu a přístupu ke klientům.</a:t>
            </a:r>
          </a:p>
          <a:p>
            <a:r>
              <a:rPr lang="cs-CZ" sz="2400" dirty="0"/>
              <a:t>Hledisko tržních příležitostí – zvýšení spokojenosti stakeholderů, lepší postavení na trhu a přístup k němu, expanze produktů a služeb.</a:t>
            </a:r>
          </a:p>
          <a:p>
            <a:r>
              <a:rPr lang="cs-CZ" sz="2400" dirty="0"/>
              <a:t>Hledisko marketingové – lepší image firmy a vnější uznání.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26908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557963-FA56-4EC4-97E3-897301B323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Diversity management a sociální podnikání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19EEB7F-3585-487A-99A3-C0F6FA80F8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7B09412-05F0-4FF5-B4D3-B6775BD4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Přínosy II 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17EC3F94-4549-41A8-AFCA-C216A6C0F2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0013687"/>
              </p:ext>
            </p:extLst>
          </p:nvPr>
        </p:nvGraphicFramePr>
        <p:xfrm>
          <a:off x="2397884" y="1311900"/>
          <a:ext cx="9074116" cy="45201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908205">
                  <a:extLst>
                    <a:ext uri="{9D8B030D-6E8A-4147-A177-3AD203B41FA5}">
                      <a16:colId xmlns:a16="http://schemas.microsoft.com/office/drawing/2014/main" val="1688576578"/>
                    </a:ext>
                  </a:extLst>
                </a:gridCol>
                <a:gridCol w="4165911">
                  <a:extLst>
                    <a:ext uri="{9D8B030D-6E8A-4147-A177-3AD203B41FA5}">
                      <a16:colId xmlns:a16="http://schemas.microsoft.com/office/drawing/2014/main" val="3219467600"/>
                    </a:ext>
                  </a:extLst>
                </a:gridCol>
              </a:tblGrid>
              <a:tr h="3303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</a:rPr>
                        <a:t>2003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</a:rPr>
                        <a:t>2008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43290944"/>
                  </a:ext>
                </a:extLst>
              </a:tr>
              <a:tr h="3303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Posílení kulturních hodnot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Získání a udržení nejlepších talentů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13735552"/>
                  </a:ext>
                </a:extLst>
              </a:tr>
              <a:tr h="3303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Zlepšení podnikové reputace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Zvýšení kreativity a inovativnosti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34952951"/>
                  </a:ext>
                </a:extLst>
              </a:tr>
              <a:tr h="3303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Oslovení a získání talentovaných lidí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Zvýšení loajality zákazníků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45483502"/>
                  </a:ext>
                </a:extLst>
              </a:tr>
              <a:tr h="3303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Zvýšení motivace a efektivity zaměstnanců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Zvýšení podnikových zisků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85974265"/>
                  </a:ext>
                </a:extLst>
              </a:tr>
              <a:tr h="3303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Zvýšení inovativnosti a kreativity zaměstnanců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Snížení plýtvání časem a časových ztrát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13592238"/>
                  </a:ext>
                </a:extLst>
              </a:tr>
              <a:tr h="3303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Zvýšení spokojenosti zákazníků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Přístup na nové trhy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98731647"/>
                  </a:ext>
                </a:extLst>
              </a:tr>
              <a:tr h="3303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Překonání nedostatku pracovních sil 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Snížení absencí a fluktuace zaměstnanců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22981979"/>
                  </a:ext>
                </a:extLst>
              </a:tr>
              <a:tr h="3303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Snížení fluktuace zaměstnanců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Zvýšení hodnoty značky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68649912"/>
                  </a:ext>
                </a:extLst>
              </a:tr>
              <a:tr h="3303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Snížení absencí zaměstnanců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Posílení důvěry stakeholderů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98650587"/>
                  </a:ext>
                </a:extLst>
              </a:tr>
              <a:tr h="3303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Snadnější přístup na nové trhy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Zlepšení vztahů s dodavateli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09481498"/>
                  </a:ext>
                </a:extLst>
              </a:tr>
              <a:tr h="33032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>
                          <a:effectLst/>
                        </a:rPr>
                        <a:t>Redukce nákladů na soudní spory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528326"/>
                  </a:ext>
                </a:extLst>
              </a:tr>
              <a:tr h="3303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Zlepšení globálních řídících schopností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96724671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C458B17F-C170-4499-9C6B-CCFE09453641}"/>
              </a:ext>
            </a:extLst>
          </p:cNvPr>
          <p:cNvSpPr txBox="1"/>
          <p:nvPr/>
        </p:nvSpPr>
        <p:spPr>
          <a:xfrm>
            <a:off x="4877628" y="5972324"/>
            <a:ext cx="6097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costs</a:t>
            </a:r>
            <a:r>
              <a:rPr lang="cs-CZ" sz="1600" dirty="0"/>
              <a:t> and </a:t>
            </a:r>
            <a:r>
              <a:rPr lang="cs-CZ" sz="1600" dirty="0" err="1"/>
              <a:t>benefits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diversity, 2003 a EC </a:t>
            </a:r>
            <a:r>
              <a:rPr lang="cs-CZ" sz="1600" dirty="0" err="1"/>
              <a:t>Continuing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Diversity </a:t>
            </a:r>
            <a:r>
              <a:rPr lang="cs-CZ" sz="1600" dirty="0" err="1"/>
              <a:t>Journey</a:t>
            </a:r>
            <a:r>
              <a:rPr lang="cs-CZ" sz="1600" dirty="0"/>
              <a:t>, 2008</a:t>
            </a:r>
          </a:p>
        </p:txBody>
      </p:sp>
    </p:spTree>
    <p:extLst>
      <p:ext uri="{BB962C8B-B14F-4D97-AF65-F5344CB8AC3E}">
        <p14:creationId xmlns:p14="http://schemas.microsoft.com/office/powerpoint/2010/main" val="2183142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C64D8CB-50AA-4C92-8266-6003CBB3DC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Diversity management a sociální podnikání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5A77E4-1D15-4C50-A1D4-EE532AC631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9088549-EEC2-4AC0-A0B2-6743174F7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Oblasti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6F675B4-0517-45DA-B7FE-7F003637A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lphaUcPeriod"/>
            </a:pPr>
            <a:r>
              <a:rPr lang="cs-CZ" dirty="0"/>
              <a:t>Age management</a:t>
            </a:r>
          </a:p>
          <a:p>
            <a:pPr marL="586350" indent="-514350">
              <a:buFont typeface="+mj-lt"/>
              <a:buAutoNum type="alphaUcPeriod"/>
            </a:pPr>
            <a:r>
              <a:rPr lang="cs-CZ" dirty="0"/>
              <a:t>Management kulturní a etnické diverzity</a:t>
            </a:r>
          </a:p>
          <a:p>
            <a:pPr marL="586350" indent="-514350">
              <a:buFont typeface="+mj-lt"/>
              <a:buAutoNum type="alphaUcPeriod"/>
            </a:pPr>
            <a:r>
              <a:rPr lang="cs-CZ" dirty="0"/>
              <a:t>Gender management </a:t>
            </a:r>
          </a:p>
          <a:p>
            <a:pPr marL="586350" indent="-514350">
              <a:buFont typeface="+mj-lt"/>
              <a:buAutoNum type="alphaUcPeriod"/>
            </a:pPr>
            <a:r>
              <a:rPr lang="cs-CZ" dirty="0"/>
              <a:t>Management osob zdravotně postižených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396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24FA05C-08E0-484B-9AC2-F5344A030D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Diversity management a sociální podnikání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8B0100-C03D-4B64-969F-F4A04DA733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5C30ECB-9DB5-4EFD-8D54-1B42352B1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A. Age management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1E19AF-3E39-461E-A08B-4DFA18979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Práce se zaměstnanci na základě jejich věku – všechny věkové skupiny!</a:t>
            </a:r>
          </a:p>
          <a:p>
            <a:r>
              <a:rPr lang="cs-CZ" dirty="0"/>
              <a:t>Zdraví a funkční kapacita + Kompetence + Hodnoty, postoje a motivace + Prostor pracoviště = </a:t>
            </a:r>
            <a:r>
              <a:rPr lang="cs-CZ" dirty="0" err="1"/>
              <a:t>Work</a:t>
            </a:r>
            <a:r>
              <a:rPr lang="cs-CZ" dirty="0"/>
              <a:t> </a:t>
            </a:r>
            <a:r>
              <a:rPr lang="cs-CZ" dirty="0" err="1"/>
              <a:t>Ability</a:t>
            </a:r>
            <a:r>
              <a:rPr lang="cs-CZ" dirty="0"/>
              <a:t> Index</a:t>
            </a:r>
          </a:p>
          <a:p>
            <a:r>
              <a:rPr lang="cs-CZ" dirty="0"/>
              <a:t>Velmi nabírá na důležitosti – odráží se demografické změny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3588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1BBBA5B-6CBB-4361-B739-F6D3417C35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Diversity management a sociální podnikání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5FB65F-C403-4718-B42F-D2DF8ABF24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E649E7F-369A-4807-94E0-89507F39A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B. Management kulturní a etnické diverzity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C44041C-48B3-4010-93A6-5B3D1BB38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Zde se řeší rasa, náboženství, zvyky, obyčeje…</a:t>
            </a:r>
          </a:p>
          <a:p>
            <a:r>
              <a:rPr lang="cs-CZ" dirty="0"/>
              <a:t>Lze velmi dobře využít ve prospěch podniku!</a:t>
            </a:r>
          </a:p>
          <a:p>
            <a:endParaRPr lang="cs-CZ" dirty="0"/>
          </a:p>
          <a:p>
            <a:r>
              <a:rPr lang="cs-CZ" dirty="0"/>
              <a:t>Náboženství - pracovní dny</a:t>
            </a:r>
          </a:p>
          <a:p>
            <a:r>
              <a:rPr lang="cs-CZ" dirty="0"/>
              <a:t>Národnost a kulturní původ - pracovní zvyky a zlozvyky</a:t>
            </a:r>
          </a:p>
          <a:p>
            <a:r>
              <a:rPr lang="cs-CZ" dirty="0"/>
              <a:t>Rasa – výkonnost (zatím spekulativní)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5658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5DB60C-AE20-45F9-A9FE-8AE549E889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Diversity management a sociální podnikání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874A13-C287-4753-821B-4424AF426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59D1AE-8238-41C1-B4C7-70B254B7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C. Gender management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5687536-88DE-4449-8ADA-F1D374F98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3759010" cy="4139998"/>
          </a:xfrm>
        </p:spPr>
        <p:txBody>
          <a:bodyPr/>
          <a:lstStyle/>
          <a:p>
            <a:r>
              <a:rPr lang="cs-CZ" dirty="0"/>
              <a:t>V této oblasti se řeší zejména tzv. gender </a:t>
            </a:r>
            <a:r>
              <a:rPr lang="cs-CZ" dirty="0" err="1"/>
              <a:t>pay</a:t>
            </a:r>
            <a:r>
              <a:rPr lang="cs-CZ" dirty="0"/>
              <a:t> gap a nižší zaměstnanost žen</a:t>
            </a:r>
          </a:p>
          <a:p>
            <a:r>
              <a:rPr lang="cs-CZ" dirty="0"/>
              <a:t>Lze vhodně využít:</a:t>
            </a:r>
          </a:p>
          <a:p>
            <a:r>
              <a:rPr lang="cs-CZ" dirty="0"/>
              <a:t>Pohlaví – odolnost stresu, síla, rozhodování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7541A4C-D32F-46A6-94DD-83FAE4942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605" y="-806710"/>
            <a:ext cx="6147196" cy="870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72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08AC62E-CD60-4902-B72E-DD65377F9E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Diversity management a sociální podnikání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27A978-A492-4A12-B1F7-66065A2EE2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87F3A12-2A03-4195-9E6B-5234D8A91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GENDER – CZSO.cz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A83CE63-48AB-4BBD-A135-981B76BCD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 Gender: někdy je také nazýván sociálním pohlavím. Na rozdíl od pojmu pohlaví, který je chápán výhradně v biologickém smyslu, označuje pojem gender kulturní charakteristiky a modely přiřazované mužskému nebo ženskému biologickému pohlaví a odkazuje na sociální rozdíly mezi ženami a muži. Tyto role se mění s časem a významně se liší podle kultury národa a dané historické etapy vývoje společnosti. Nejsou tedy přirozeným, daným rozdílem mezi muži a ženami, ale dočasným vývojovým stupněm sociálních vztahů.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2) Pohlaví: biologicky podmíněné rozdíly mezi ženami a muži, které jsou univerzální. Jsou to biologické vlastnosti, které odlišují lidské bytosti jako ženy a muže, zejména odlišnosti týkající se pohlavních orgánů a reprodukčních dispozic.</a:t>
            </a:r>
          </a:p>
        </p:txBody>
      </p:sp>
    </p:spTree>
    <p:extLst>
      <p:ext uri="{BB962C8B-B14F-4D97-AF65-F5344CB8AC3E}">
        <p14:creationId xmlns:p14="http://schemas.microsoft.com/office/powerpoint/2010/main" val="1613305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7D5198-1BD7-4B74-8CBA-1424487141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Diversity management a sociální podnikání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DF37EC-00DD-49C6-92F7-4E3240A767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306C0C-AC5C-4C45-9E6A-1D2573574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D. Management osob zdravotně postižených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54FD49F-2CF2-4A40-BFCD-7EBA8DA99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 tomto tématu bude hovořeno zejména u sociálních podniků…</a:t>
            </a:r>
          </a:p>
          <a:p>
            <a:endParaRPr lang="cs-CZ" dirty="0"/>
          </a:p>
          <a:p>
            <a:r>
              <a:rPr lang="cs-CZ" dirty="0"/>
              <a:t>Příležitosti:</a:t>
            </a:r>
          </a:p>
          <a:p>
            <a:pPr lvl="1"/>
            <a:r>
              <a:rPr lang="cs-CZ" dirty="0"/>
              <a:t>Úprava principů výroby</a:t>
            </a:r>
          </a:p>
          <a:p>
            <a:pPr lvl="1"/>
            <a:r>
              <a:rPr lang="cs-CZ" dirty="0"/>
              <a:t>Úprava principů organizace</a:t>
            </a:r>
          </a:p>
          <a:p>
            <a:pPr lvl="1"/>
            <a:r>
              <a:rPr lang="cs-CZ" dirty="0"/>
              <a:t>Úprava prostředí</a:t>
            </a:r>
          </a:p>
          <a:p>
            <a:endParaRPr lang="cs-CZ" dirty="0"/>
          </a:p>
          <a:p>
            <a:r>
              <a:rPr lang="cs-CZ" dirty="0"/>
              <a:t>Tlak na inovace a optimalizace – nákladné, ale efektivnější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0631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9F1D06B-7866-4590-97E2-91F7CE8846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Diversity management a sociální podnikání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E3E1E7-6EC1-4785-ADC2-510E63D1BE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10806B-765D-4906-AB81-3B75277BC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Diversity management z mého krátkozrakého pohledu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72CBB30-4AB3-4388-A5B9-1FC44EFFB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BLM a multikulturní hnutí zkreslují, o co jde…</a:t>
            </a:r>
          </a:p>
          <a:p>
            <a:r>
              <a:rPr lang="cs-CZ" dirty="0"/>
              <a:t>V ČR je velmi komplikované zavádět tyto prvky, při zavedení může být dopad obrovský – v ČR je velmi homogenní populace</a:t>
            </a:r>
          </a:p>
          <a:p>
            <a:r>
              <a:rPr lang="cs-CZ" dirty="0"/>
              <a:t>Není o rasismu</a:t>
            </a:r>
          </a:p>
          <a:p>
            <a:r>
              <a:rPr lang="cs-CZ" dirty="0"/>
              <a:t>Není o diskriminaci</a:t>
            </a:r>
          </a:p>
          <a:p>
            <a:r>
              <a:rPr lang="cs-CZ" dirty="0"/>
              <a:t>Není to o genderu (gender a pohlaví je něco jiného)</a:t>
            </a:r>
          </a:p>
          <a:p>
            <a:r>
              <a:rPr lang="cs-CZ" dirty="0"/>
              <a:t>Je to manažerský přístup k využití specifik v rámci diverzity (rasová, pohlavní, sociální, národnostní ve prospěch podniku.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0681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865BDF4-E3BB-4E90-AC8D-9A394F6615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Diversity management a sociální podnikání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440A3F-737B-4526-BC3C-E94E061AF9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54996D-7435-4442-8475-5756C1A93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1106FCD-ADEA-4624-8885-0254EB002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6" descr="Obsah obrázku mapa&#10;&#10;Popis byl vytvořen automaticky">
            <a:extLst>
              <a:ext uri="{FF2B5EF4-FFF2-40B4-BE49-F238E27FC236}">
                <a16:creationId xmlns:a16="http://schemas.microsoft.com/office/drawing/2014/main" id="{E88822B2-AD10-4B6F-BEEB-F6ABC78FD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9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9D51E3-CC12-4379-9A26-93CE910CEE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Diversity management a </a:t>
            </a:r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podnikání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5DDC0CB-1AD4-4D03-9698-AFFE704820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7635E9-E0A2-4AE1-8F5C-4FBAF9A3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6005A7E-D17E-4049-AA79-C68D992CE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Diversity management</a:t>
            </a:r>
          </a:p>
          <a:p>
            <a:pPr lvl="1"/>
            <a:r>
              <a:rPr lang="cs-CZ" dirty="0"/>
              <a:t>Definice</a:t>
            </a:r>
          </a:p>
          <a:p>
            <a:pPr lvl="1"/>
            <a:r>
              <a:rPr lang="cs-CZ" dirty="0"/>
              <a:t>Výhody</a:t>
            </a:r>
          </a:p>
          <a:p>
            <a:pPr lvl="1"/>
            <a:r>
              <a:rPr lang="cs-CZ" dirty="0"/>
              <a:t>Nevýhody</a:t>
            </a:r>
          </a:p>
          <a:p>
            <a:pPr lvl="1"/>
            <a:r>
              <a:rPr lang="cs-CZ" dirty="0"/>
              <a:t>Přístupy</a:t>
            </a:r>
          </a:p>
          <a:p>
            <a:r>
              <a:rPr lang="cs-CZ" dirty="0"/>
              <a:t>Sociální podnikání</a:t>
            </a:r>
          </a:p>
          <a:p>
            <a:pPr lvl="1"/>
            <a:r>
              <a:rPr lang="cs-CZ" dirty="0"/>
              <a:t>Definice</a:t>
            </a:r>
          </a:p>
          <a:p>
            <a:pPr lvl="1"/>
            <a:r>
              <a:rPr lang="cs-CZ" dirty="0"/>
              <a:t>Výhody</a:t>
            </a:r>
          </a:p>
          <a:p>
            <a:pPr lvl="1"/>
            <a:r>
              <a:rPr lang="cs-CZ" dirty="0"/>
              <a:t>Nevýhody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6868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ECB476-675F-4F31-83D1-F924651915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Diversity management a sociální podnikání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114DC4-5413-4FC4-B1C9-F46C4FFFF8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2AEB44-673E-4C0A-8B6F-6C4CFDFC6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Přílohy</a:t>
            </a:r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F60E08E7-0DD5-4489-B426-F8C9D6E412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089943"/>
              </p:ext>
            </p:extLst>
          </p:nvPr>
        </p:nvGraphicFramePr>
        <p:xfrm>
          <a:off x="2660700" y="540962"/>
          <a:ext cx="38290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5667162" imgH="8020050" progId="AcroExch.Document.DC">
                  <p:embed/>
                </p:oleObj>
              </mc:Choice>
              <mc:Fallback>
                <p:oleObj name="Acrobat Document" r:id="rId3" imgW="5667162" imgH="802005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0700" y="540962"/>
                        <a:ext cx="38290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7213266B-793E-4AFE-8094-D7A9093917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190940"/>
              </p:ext>
            </p:extLst>
          </p:nvPr>
        </p:nvGraphicFramePr>
        <p:xfrm>
          <a:off x="6489750" y="540962"/>
          <a:ext cx="38290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5" imgW="5667162" imgH="8020050" progId="AcroExch.Document.DC">
                  <p:embed/>
                </p:oleObj>
              </mc:Choice>
              <mc:Fallback>
                <p:oleObj name="Acrobat Document" r:id="rId5" imgW="5667162" imgH="802005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89750" y="540962"/>
                        <a:ext cx="38290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5441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077F721-0A40-4E32-860E-978A2B7C42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Diversity management a sociální podnikání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E7D357-4670-4473-A9A1-56DAFEDBF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0A7FA6-12AE-444B-A3BA-CA612EF87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Kroky k implementaci DM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2C765EB-A630-433D-A283-A60253679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Zavést stejná práva a výhody jako mají zaměstnanci na plný úvazek pro zaměstnance na částečný úvazek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Pružný přístup pokud jde o podnikovou uniformu či oblékání · Umožnit poskytování volna pro péči o osoby závislé na pracovnících nad hranici stanovenou zákonem (prodloužení mateřské nebo otcovské dovolené)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Zaměstnanecké výhody pro partnery pracovníků se poskytují i partnerům stejného pohlaví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Nákup speciálního zařízení (slepecká klávesnice)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Zaměstnávat pomocníky pro ty, kteří je potřebují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Vzdělávat školitele specializované na oblast stejných příležitostí (antidiskriminační politika)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Vyloučit věková kritéria při výběru zaměstnanců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Poskytovat pomoc v oblasti péče o děti (firemní školka)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Umožňovat zaměstnancům přerušení pracovní kariéry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(</a:t>
            </a:r>
            <a:r>
              <a:rPr lang="cs-CZ" sz="2000" dirty="0" err="1"/>
              <a:t>Kandol</a:t>
            </a:r>
            <a:r>
              <a:rPr lang="cs-CZ" sz="2000" dirty="0"/>
              <a:t> a </a:t>
            </a:r>
            <a:r>
              <a:rPr lang="cs-CZ" sz="2000" dirty="0" err="1"/>
              <a:t>Fullerton</a:t>
            </a:r>
            <a:r>
              <a:rPr lang="cs-CZ" sz="2000" dirty="0"/>
              <a:t> in Michael Armstrong, 2009, s. 704) ARMSTRONG, M. Řízení lidských zdrojů. 10. vydání. Grada </a:t>
            </a:r>
            <a:r>
              <a:rPr lang="cs-CZ" sz="2000" dirty="0" err="1"/>
              <a:t>Publishing</a:t>
            </a:r>
            <a:r>
              <a:rPr lang="cs-CZ" sz="2000" dirty="0"/>
              <a:t>, a.s., 2009. ISBN 978-80-247-1407-3.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68120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641C34F-425F-4952-8FF3-FFD26C115D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Diversity management a sociální podnikání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58B4D8-21C9-4F5E-8ACE-89CA6C07D6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D0CE1A-54E3-40F0-B971-D9AD77730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Rizika diversity managementu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C382D16-599C-4534-BABB-360E439E0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Napětí a nepřijetí</a:t>
            </a:r>
          </a:p>
          <a:p>
            <a:r>
              <a:rPr lang="cs-CZ" dirty="0"/>
              <a:t>Přílišné štěpení práce</a:t>
            </a:r>
          </a:p>
          <a:p>
            <a:r>
              <a:rPr lang="cs-CZ" dirty="0"/>
              <a:t>Nekoordinovanost</a:t>
            </a:r>
          </a:p>
          <a:p>
            <a:r>
              <a:rPr lang="cs-CZ" dirty="0"/>
              <a:t>Nesoulady týmu</a:t>
            </a:r>
          </a:p>
          <a:p>
            <a:r>
              <a:rPr lang="cs-CZ" dirty="0"/>
              <a:t>Náročnost na vedení týmů</a:t>
            </a:r>
          </a:p>
          <a:p>
            <a:r>
              <a:rPr lang="cs-CZ" dirty="0"/>
              <a:t>Nákladné úpravy výroby a prostředí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8846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F3579B0-5503-4C5F-BBB1-8F7DFD7EA1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Diversity management a sociální podnikání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B35287-B2B1-4934-8085-919A08B577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1998502-4925-4215-B2F5-FA5B9F1C7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Diversity managementem k sociálnímu podniku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1128EB6-242F-4C18-8BB9-2AFD7AB8C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Zaměstnáváním lidí, kteří jsou vnímáni odlišně, s předsudky nebo mají ztížený přístup na pracovní trh:</a:t>
            </a:r>
          </a:p>
          <a:p>
            <a:r>
              <a:rPr lang="cs-CZ" dirty="0"/>
              <a:t>Fyzické osoby se zdravotním postižením,</a:t>
            </a:r>
          </a:p>
          <a:p>
            <a:r>
              <a:rPr lang="cs-CZ" dirty="0"/>
              <a:t>Sociálně znevýhodněné fyzické osoby, které bude zákon definovat jako osoby</a:t>
            </a:r>
          </a:p>
          <a:p>
            <a:pPr lvl="1"/>
            <a:r>
              <a:rPr lang="cs-CZ" dirty="0"/>
              <a:t>Věkově znevýhodněné,</a:t>
            </a:r>
          </a:p>
          <a:p>
            <a:pPr lvl="1"/>
            <a:r>
              <a:rPr lang="cs-CZ" dirty="0"/>
              <a:t>S nízkou či obtížně uplatnitelnou kvalifikací,</a:t>
            </a:r>
          </a:p>
          <a:p>
            <a:pPr lvl="1"/>
            <a:r>
              <a:rPr lang="cs-CZ" dirty="0"/>
              <a:t>Pečující o závislé členy domácnosti,</a:t>
            </a:r>
          </a:p>
          <a:p>
            <a:pPr lvl="1"/>
            <a:r>
              <a:rPr lang="cs-CZ" dirty="0"/>
              <a:t>S trestní minulostí,</a:t>
            </a:r>
          </a:p>
          <a:p>
            <a:pPr lvl="1"/>
            <a:r>
              <a:rPr lang="cs-CZ" dirty="0"/>
              <a:t>V bytové či hmotné nouzi,</a:t>
            </a:r>
          </a:p>
          <a:p>
            <a:pPr lvl="1"/>
            <a:r>
              <a:rPr lang="cs-CZ" dirty="0"/>
              <a:t>Jinak ohrožené diskriminací na trhu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5793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EC8C9CC-8A8D-4408-BDD8-41A912CDD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Diversity management a sociální podnikání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B48C4F-F063-48DA-8B5D-01C451DB2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3FEBB53-2242-4289-AB93-3F321D860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podnikání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714A3238-31E0-4583-9642-DE5197686C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Podnik s lidskou tváří…</a:t>
            </a:r>
          </a:p>
        </p:txBody>
      </p:sp>
    </p:spTree>
    <p:extLst>
      <p:ext uri="{BB962C8B-B14F-4D97-AF65-F5344CB8AC3E}">
        <p14:creationId xmlns:p14="http://schemas.microsoft.com/office/powerpoint/2010/main" val="2286155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505CBC7-440F-4A30-A73D-CBA5C7B522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Diversity management a sociální podnikání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AE9711-50A3-443D-AEB6-DCE377D4D5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4DFC968-EDBA-4289-A4BC-55D78D19C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podnikání - definice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6FFF20-A2BF-4350-B1CD-6A4A37077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Jedná se o podnikatelskou činnost, se všemi atributy podnikání s rozsáhlým sociálním rozměrem!</a:t>
            </a:r>
          </a:p>
          <a:p>
            <a:r>
              <a:rPr lang="cs-CZ" dirty="0"/>
              <a:t>Tzn:</a:t>
            </a:r>
          </a:p>
          <a:p>
            <a:r>
              <a:rPr lang="cs-CZ" dirty="0"/>
              <a:t>Dosažení zisku, finanční plány, marketinkové plány, kapitálové financování, trestně právní odpovědnost – insolvence. </a:t>
            </a:r>
          </a:p>
          <a:p>
            <a:r>
              <a:rPr lang="cs-CZ" dirty="0"/>
              <a:t>Umění práce s cílovými skupinami!</a:t>
            </a:r>
          </a:p>
          <a:p>
            <a:r>
              <a:rPr lang="cs-CZ" dirty="0"/>
              <a:t>Nutnost dlouhodobé samostatné udržitelnosti!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DC91A34-270F-4FA8-A59F-B9F7469BD0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895" y="216597"/>
            <a:ext cx="4030705" cy="145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59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787D0D8-9A44-4185-AC07-9D3127450D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Diversity management a sociální podnikání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F22484-06CF-4F9F-850F-1BDF822DC3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FFFA58-3F7F-41CF-B55D-0496A7525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je sociální podnikání I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57200C2-C0C2-400E-98D9-2C832738D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Podnikatelské aktivity prospívající společnosti a životnímu prostředí</a:t>
            </a:r>
          </a:p>
          <a:p>
            <a:r>
              <a:rPr lang="cs-CZ" dirty="0"/>
              <a:t>Hraje důležitou roli v místním rozvoji</a:t>
            </a:r>
          </a:p>
          <a:p>
            <a:r>
              <a:rPr lang="cs-CZ" dirty="0"/>
              <a:t>Vytváří pracovní příležitosti pro osoby se zdravotním, nebo se společenským znevýhodněním</a:t>
            </a:r>
          </a:p>
          <a:p>
            <a:r>
              <a:rPr lang="cs-CZ" dirty="0"/>
              <a:t>Zisk je z větší části použit pro další rozvoj sociálního podniku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9545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32FCB13-E8E8-4338-875E-2E5BDC7640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Diversity management a sociální podnikání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0427D3-173D-4759-B0E1-6EEDF5ED4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23C8DE9-EFA3-43B4-BE8C-6F29F7574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je sociální podnikání II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DC7821D-D26E-49EB-A84F-E73B07A6E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 má 2 hlavní cíle – sociální a ekonomický, oba jsou rovnocenné</a:t>
            </a:r>
          </a:p>
          <a:p>
            <a:r>
              <a:rPr lang="cs-CZ" dirty="0"/>
              <a:t>Pro sociální podnik je stejně důležité dosahování zisku i zvýšení veřejného prospěchu</a:t>
            </a:r>
          </a:p>
          <a:p>
            <a:r>
              <a:rPr lang="cs-CZ" dirty="0"/>
              <a:t>Sociální podnik naplňuje veřejně prospěšný cíl, který je formulován v zakládacích dokumentech</a:t>
            </a:r>
          </a:p>
          <a:p>
            <a:r>
              <a:rPr lang="cs-CZ" dirty="0"/>
              <a:t>Sociální podnik vzniká a rozvíjí se na konceptu tzv. trojího prospěchu –ekonomického, sociálního a environmentálního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4328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142AB11-A426-4925-A935-CA447F3408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Diversity management a sociální podnikání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0442D5-6B18-4873-B00F-9698CDC4B3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2F2D3CB-841C-48F0-97C8-A3E1FB40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ekonomika v EU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3BBDF5-94B2-4B57-BEAC-2C87B6721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Společné charakteristiky:</a:t>
            </a:r>
          </a:p>
          <a:p>
            <a:r>
              <a:rPr lang="cs-CZ" dirty="0"/>
              <a:t>Nadřazenost jedince a sociálního cíle nad kapitálem</a:t>
            </a:r>
          </a:p>
          <a:p>
            <a:r>
              <a:rPr lang="cs-CZ" dirty="0"/>
              <a:t>Dobrovolné a otevřené členství</a:t>
            </a:r>
          </a:p>
          <a:p>
            <a:r>
              <a:rPr lang="cs-CZ" dirty="0"/>
              <a:t>Demokratické řízení –zapojení členů/pracovníků do rozhodování</a:t>
            </a:r>
          </a:p>
          <a:p>
            <a:r>
              <a:rPr lang="cs-CZ" dirty="0"/>
              <a:t>Spojení zájmů členů/uživatelů a veřejné prospěšnosti</a:t>
            </a:r>
          </a:p>
          <a:p>
            <a:r>
              <a:rPr lang="cs-CZ" dirty="0"/>
              <a:t>Přijetí principů solidarity a odpovědnosti</a:t>
            </a:r>
          </a:p>
          <a:p>
            <a:r>
              <a:rPr lang="cs-CZ" dirty="0"/>
              <a:t>Nezávislost ve vztahu k veřejné správě, autonomie řízení</a:t>
            </a:r>
          </a:p>
          <a:p>
            <a:r>
              <a:rPr lang="cs-CZ" dirty="0"/>
              <a:t>Podstatná část zisků určena na rozvoj podniku, ve prospěch rozvoje služeb členům a ve prospěch veřejného zájmu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6215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89FE6D6-D8D2-4B37-A089-822ACD4B0D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Diversity management a sociální podnikání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36734E-60C5-4B3B-8EDA-ABA54F8142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B622A8F-3459-436C-ADED-74CEE565C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Sociální ekonomika v EU - počty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399A641-81C5-4410-99A4-66127A2CB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dirty="0"/>
              <a:t>2,8 mil. podniků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dirty="0"/>
              <a:t>13,6 mil. pracovních míst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dirty="0"/>
              <a:t>8% HDP EU</a:t>
            </a:r>
            <a:endParaRPr lang="cs-CZ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dirty="0"/>
              <a:t>https://www.socialeconomy.eu.org/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D816027-9856-4551-BCA4-FF28469F9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326" y="1692002"/>
            <a:ext cx="4383174" cy="166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06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D7E6F97-F912-4504-92BA-FCF34A0528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Diversity management a </a:t>
            </a:r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podnikání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1069E1-2B87-4445-A510-7E5CFC5FE6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31C39B-2889-4AA5-968C-5526A4D28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Diverzity management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DC2BD22-7F06-4AB4-B1A5-BC78AE6B4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Management diverzity, řízení odlišností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6581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49C3882-E641-4163-A02F-4BE9CE8E36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Diversity management a sociální podnikání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ABF57E-42EC-4FAE-81A3-CBFC5118E3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71B5A0B-4612-4E27-B4CC-E34EF8A83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Principy sociálního podniku – sociální prospěch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1172AE7-4ACC-4CE2-9642-4A3A3568B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Zaměstnávání a sociální začleňování osob znevýhodněných na trhu práce</a:t>
            </a:r>
          </a:p>
          <a:p>
            <a:r>
              <a:rPr lang="cs-CZ" dirty="0"/>
              <a:t>Participace zaměstnanců a členů na strategickém směřování podniku</a:t>
            </a:r>
          </a:p>
          <a:p>
            <a:r>
              <a:rPr lang="cs-CZ" dirty="0"/>
              <a:t>Důraz na rozvoj pracovních kompetencí znevýhodněných zaměstnanců</a:t>
            </a:r>
          </a:p>
          <a:p>
            <a:r>
              <a:rPr lang="cs-CZ" dirty="0"/>
              <a:t>Inovativní přístupy a řešení</a:t>
            </a:r>
          </a:p>
          <a:p>
            <a:r>
              <a:rPr lang="cs-CZ" dirty="0"/>
              <a:t>Provozování aktivity prospívající společnosti či specifické skupině lidí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6733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7AEA350-8F8B-4836-B609-5E023E44DF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Diversity management a sociální podnikání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646B30-C2BC-4004-97E7-E9EC38F369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A20B18B-85BC-4252-A4B8-D7851494F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Principy sociálního podniku – ekonomický prospěch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A142982-40BA-4B25-9F16-F5254A362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dirty="0"/>
              <a:t>Vykonávání soustavné ekonomické aktivity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dirty="0"/>
              <a:t>Schopnost zvládat ekonomická rizika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dirty="0"/>
              <a:t>Zisk je použit pro rozvoj SP nebo naplnění veřejně prospěšných cílů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dirty="0"/>
              <a:t>Nezávislost v manažerském rozhodování a řízení na externích zakladatelích nebo zřizovatelích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dirty="0"/>
              <a:t>Trend směrem k placené práci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9579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7BD2E32-885D-4EDF-8A88-4A51D2E8F5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Diversity management a sociální podnikání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0E7EFB-76A0-4960-8C32-11554BE130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9FD9B6-6F19-4377-AF09-B3FF7AECD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Principy sociálního podniku – enviromentální a místní prospěch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55980F5-C0F4-45F4-8DD6-5340448FB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Přednostní uspokojování potřeb místní komunity</a:t>
            </a:r>
          </a:p>
          <a:p>
            <a:r>
              <a:rPr lang="cs-CZ" dirty="0"/>
              <a:t>Využívání místních zdrojů</a:t>
            </a:r>
          </a:p>
          <a:p>
            <a:r>
              <a:rPr lang="cs-CZ" dirty="0"/>
              <a:t>Spolupráce SP s důležitými místními aktéry</a:t>
            </a:r>
          </a:p>
          <a:p>
            <a:r>
              <a:rPr lang="cs-CZ" dirty="0"/>
              <a:t>Zodpovědnost na místní úrovni</a:t>
            </a:r>
          </a:p>
          <a:p>
            <a:r>
              <a:rPr lang="cs-CZ" dirty="0"/>
              <a:t>Inovativní přístup a řešení</a:t>
            </a:r>
          </a:p>
          <a:p>
            <a:r>
              <a:rPr lang="cs-CZ" dirty="0"/>
              <a:t>Zohledňování enviromentálních aspektů výroby a spotřeby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1754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2F0B994-0B3A-4BE2-B20C-4753F1FCA4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Diversity management a sociální podnikání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0E83BC-6D09-4C16-A49C-81A43F0EDE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1BC126-8718-4037-9AF7-B821E858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není sociální podnikání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1170E9C-9878-499F-9513-C45DCFC19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Sociální služby</a:t>
            </a:r>
          </a:p>
          <a:p>
            <a:r>
              <a:rPr lang="cs-CZ" dirty="0"/>
              <a:t>Závislost na standardních dotačních titulech</a:t>
            </a:r>
          </a:p>
          <a:p>
            <a:r>
              <a:rPr lang="cs-CZ" dirty="0"/>
              <a:t>Filantropie</a:t>
            </a:r>
          </a:p>
          <a:p>
            <a:r>
              <a:rPr lang="cs-CZ" dirty="0"/>
              <a:t>Nezisková činnost</a:t>
            </a:r>
          </a:p>
          <a:p>
            <a:r>
              <a:rPr lang="cs-CZ" dirty="0"/>
              <a:t>Dobrovolná činnost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2813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0C8CD31-69E5-4065-BBC6-8963A35DB2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Diversity management a sociální podnikání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C56EFF-786E-41AB-910E-23A17BAB28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09D5230-54BC-4E6F-9C55-6BF74B7A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není sociální podnikání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58EC6C3-A6BA-45E0-A3FF-F61410103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Každý společensky odpovědný podnik, pracující se CSR - ten bývá zřízen primárně za účelem zisku</a:t>
            </a:r>
          </a:p>
          <a:p>
            <a:r>
              <a:rPr lang="cs-CZ" dirty="0"/>
              <a:t>Neziskovka, která si přivydělává prodejem výrobků, i když podnikatelské aktivity mohou být základem sociálního podniku</a:t>
            </a:r>
          </a:p>
          <a:p>
            <a:r>
              <a:rPr lang="cs-CZ" dirty="0"/>
              <a:t>Sociálně terapeutické pracoviště (obvykle NNO), kde se nejedná o zaměstnávání v ekonomickém smyslu</a:t>
            </a:r>
          </a:p>
          <a:p>
            <a:r>
              <a:rPr lang="cs-CZ" dirty="0"/>
              <a:t>Integračním sociálním podnikem nemusí být automaticky každý zaměstnavatel s více než 50 % osob se zdravotním postižením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34743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CBF77D6-EA59-4842-9928-10325F195F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Diversity management a sociální podnikání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DB67F5-85D5-455B-B446-9125F13275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DB223D0-26DA-470E-95FB-322516DA4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Atributy sociálního podnikání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6EA49AB-F7BD-4899-8E7D-879FD638F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Zaměstnávání definovaných společensky znevýhodněných skupin. (30 – 100 %)</a:t>
            </a:r>
          </a:p>
          <a:p>
            <a:r>
              <a:rPr lang="cs-CZ" dirty="0"/>
              <a:t>Reinvestování 51% zisku do rozvoje společnosti (lidské zdroje, rozvoje sociálního marketingu, strojního zařízení atd.)</a:t>
            </a:r>
          </a:p>
          <a:p>
            <a:r>
              <a:rPr lang="cs-CZ" dirty="0"/>
              <a:t>Místní (lokální charakter) sociálního podnikání</a:t>
            </a:r>
          </a:p>
          <a:p>
            <a:r>
              <a:rPr lang="cs-CZ" dirty="0"/>
              <a:t>Enviromentální  rozvoj lokality v širším měřítku</a:t>
            </a:r>
          </a:p>
          <a:p>
            <a:r>
              <a:rPr lang="cs-CZ" dirty="0"/>
              <a:t>Zainteresovanost primárně lokálního kapitálu a místních lidských zdrojů</a:t>
            </a:r>
          </a:p>
          <a:p>
            <a:r>
              <a:rPr lang="cs-CZ" dirty="0"/>
              <a:t>Zainteresovanost významných stakeholderů a veřejné správy, kterým záleží na rozvoji lokality.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0313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7E8F5CE-CEDE-451A-B68D-6D06E49356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Diversity management a sociální podnikání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907D54-F0A7-4F91-8CE3-034BF3C102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0D9995B-DC00-4D7E-B5C2-A73491A00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Legislativa 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2730712-7192-4389-9925-E7977470B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Návrh věcného záměru zákona o sociálním podnikání byl přijat dne 15. května 2017 usnesením vlády ČR č. 367</a:t>
            </a:r>
          </a:p>
          <a:p>
            <a:r>
              <a:rPr lang="cs-CZ" dirty="0"/>
              <a:t>2019 proběhlo připomínkování, návrh nyní zamítnut – nic nového</a:t>
            </a:r>
          </a:p>
          <a:p>
            <a:r>
              <a:rPr lang="cs-CZ" dirty="0"/>
              <a:t>Aplikace stávajících právních norem: Občanský zákoník (neziskové organizace), Zákon o obchodních korporacích, Živnostenský zákon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94288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AA43D2F-BE8E-4475-AE1D-7F4E03CF27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Diversity management a sociální podnikání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766222-066F-4037-B96B-72D830DE4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CAA861C-4C8A-44AC-B8F6-DE314F0E6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Legislativa 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F2F83A5-BFE8-4502-89E0-3D0F7BA30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„Strategie Evropa 2020“ a na ní navazující strategie </a:t>
            </a:r>
          </a:p>
          <a:p>
            <a:r>
              <a:rPr lang="cs-CZ" dirty="0"/>
              <a:t>„Národní program reforem České republiky“</a:t>
            </a:r>
          </a:p>
          <a:p>
            <a:r>
              <a:rPr lang="cs-CZ" dirty="0"/>
              <a:t>„Strategie politiky zaměstnanosti do roku 2020“  resortu Ministerstva práce a sociálních věcí</a:t>
            </a:r>
          </a:p>
          <a:p>
            <a:r>
              <a:rPr lang="cs-CZ" dirty="0"/>
              <a:t>„Strategie rozvoje lidských zdrojů JMK 2016 – 2025“ </a:t>
            </a:r>
          </a:p>
          <a:p>
            <a:r>
              <a:rPr lang="cs-CZ" dirty="0"/>
              <a:t>Programové prohlášení vlády ČR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18165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077F29-9C62-4F67-9A53-53BB608926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Diversity management a sociální podnikání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75A091-513A-4AF7-8DA6-FD7A8E72D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F4CAA4-3856-4B6A-A55A-89A69C9FB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Legislativa III - Náhradní plnění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50A5046-4F00-4F80-B928-0FD07492C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Zaměstnavatelů, kteří v roce 2018 zaměstnávali v průměru více než 25 zaměstnanců, se týká povinnost zaměstnávat osoby se zdravotním postižením.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Povinnost mohou dle zákona o zaměstnanosti splnit nejen jejich zaměstnáváním, ale také odběrem výrobků nebo služeb od takzvaných chráněných dílen, případně odvést patřičnou finanční částku do státního rozpočtu.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Za nezaměstnávání zdravotně postižených osob může být vyměřena pokuta až do výše 1000000 korun, za neplnění oznamovacích povinností až do výše 100000 korun.</a:t>
            </a:r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807103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8CB694-0EAA-44EC-9176-FA1A0CFF19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Diversity management a sociální podnikání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2AB018-DBC6-40B5-BA87-BB6B526017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D3BE4C6-EC13-4054-88FC-36B5F9EFC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Cílové skupiny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EEF7FF-6E1D-4D4D-AB35-E0D654C20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Znevýhodněné skupiny pracovníků na otevřeném trhu práce se principiálně děli na:</a:t>
            </a:r>
          </a:p>
          <a:p>
            <a:pPr lvl="1"/>
            <a:r>
              <a:rPr lang="cs-CZ" sz="3200" dirty="0"/>
              <a:t>Dnes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400" dirty="0"/>
              <a:t>Zdravotně hendikepovaní skupiny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400" dirty="0"/>
              <a:t>S duševními poruchami, tělesnými poruchami a dalšími poruchami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400" dirty="0"/>
              <a:t>Sociálně znevýhodněné skupiny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400" dirty="0"/>
              <a:t>Mladí lidé, starší osoby,  osoby s nízkou kvalifikací a osoby ohrožené sociálním vyloučením.</a:t>
            </a:r>
          </a:p>
          <a:p>
            <a:pPr lvl="1"/>
            <a:r>
              <a:rPr lang="cs-CZ" sz="3200" dirty="0"/>
              <a:t>V blízké budoucnosti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400" dirty="0"/>
              <a:t>Průmyslová revoluce 4.0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2876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37808A0-FCB9-4AF5-94E2-9DC875FF86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Diversity management a </a:t>
            </a:r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podnikání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C64B70-0840-4EC7-8315-86E74E17DC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12F68A2-FDD4-47A5-B29F-680498DE3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Diversity management - definice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77E7A9C-3A90-4CA3-823D-D466C56A7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„cílem diversity byl nábor a udržení vícero lidí takzvaných „neúměrně málo zastoupených skupin.“</a:t>
            </a:r>
          </a:p>
          <a:p>
            <a:pPr marL="72000" indent="0">
              <a:buNone/>
            </a:pPr>
            <a:r>
              <a:rPr lang="cs-CZ" dirty="0"/>
              <a:t>(ISBN 978-80-87306-03-1.)</a:t>
            </a:r>
          </a:p>
          <a:p>
            <a:endParaRPr lang="cs-CZ" dirty="0"/>
          </a:p>
          <a:p>
            <a:pPr marL="72000" indent="0">
              <a:buNone/>
            </a:pPr>
            <a:r>
              <a:rPr lang="cs-CZ" dirty="0"/>
              <a:t>„aktivní, vědomý, do budoucnosti a na hodnoty orientovaný, strategický, komunikativní manažerský proces přijetí a využití určitých rozdílů a podobností jako potenciálu v organizaci.“</a:t>
            </a:r>
          </a:p>
          <a:p>
            <a:pPr marL="72000" indent="0">
              <a:buNone/>
            </a:pPr>
            <a:r>
              <a:rPr lang="cs-CZ" dirty="0"/>
              <a:t>(978-80-7330-266-5.)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17501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9646BA7-0EF0-4755-ADB6-A55A90949C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Diversity management a sociální podnikání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BB3E97-EAD5-4B99-8522-5641A349A5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63766F-B613-40B5-8257-D8ECE28B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Cílové skupiny – zdravotně postižení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1F0A171A-38E1-4600-9722-62F881B62A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969120"/>
              </p:ext>
            </p:extLst>
          </p:nvPr>
        </p:nvGraphicFramePr>
        <p:xfrm>
          <a:off x="4114799" y="1731664"/>
          <a:ext cx="3544120" cy="4406336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772060">
                  <a:extLst>
                    <a:ext uri="{9D8B030D-6E8A-4147-A177-3AD203B41FA5}">
                      <a16:colId xmlns:a16="http://schemas.microsoft.com/office/drawing/2014/main" val="934852516"/>
                    </a:ext>
                  </a:extLst>
                </a:gridCol>
                <a:gridCol w="1772060">
                  <a:extLst>
                    <a:ext uri="{9D8B030D-6E8A-4147-A177-3AD203B41FA5}">
                      <a16:colId xmlns:a16="http://schemas.microsoft.com/office/drawing/2014/main" val="2609154611"/>
                    </a:ext>
                  </a:extLst>
                </a:gridCol>
              </a:tblGrid>
              <a:tr h="50646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800" u="none" strike="noStrike" dirty="0">
                          <a:effectLst/>
                        </a:rPr>
                        <a:t>Typ postižení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u="none" strike="noStrike">
                          <a:effectLst/>
                        </a:rPr>
                        <a:t>Počty ZP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85908220"/>
                  </a:ext>
                </a:extLst>
              </a:tr>
              <a:tr h="50646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800" u="none" strike="noStrike">
                          <a:effectLst/>
                        </a:rPr>
                        <a:t>Tělesné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u="none" strike="noStrike" dirty="0">
                          <a:effectLst/>
                        </a:rPr>
                        <a:t>500 167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93190577"/>
                  </a:ext>
                </a:extLst>
              </a:tr>
              <a:tr h="50646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800" u="none" strike="noStrike">
                          <a:effectLst/>
                        </a:rPr>
                        <a:t>Zrakové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u="none" strike="noStrike">
                          <a:effectLst/>
                        </a:rPr>
                        <a:t>102 192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25284372"/>
                  </a:ext>
                </a:extLst>
              </a:tr>
              <a:tr h="50646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800" u="none" strike="noStrike" dirty="0">
                          <a:effectLst/>
                        </a:rPr>
                        <a:t>Sluchové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u="none" strike="noStrike">
                          <a:effectLst/>
                        </a:rPr>
                        <a:t>86 476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91176059"/>
                  </a:ext>
                </a:extLst>
              </a:tr>
              <a:tr h="50646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800" u="none" strike="noStrike">
                          <a:effectLst/>
                        </a:rPr>
                        <a:t>Mentální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u="none" strike="noStrike">
                          <a:effectLst/>
                        </a:rPr>
                        <a:t>104 574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06953530"/>
                  </a:ext>
                </a:extLst>
              </a:tr>
              <a:tr h="50646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800" u="none" strike="noStrike">
                          <a:effectLst/>
                        </a:rPr>
                        <a:t>Duševní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u="none" strike="noStrike">
                          <a:effectLst/>
                        </a:rPr>
                        <a:t>145 517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71431126"/>
                  </a:ext>
                </a:extLst>
              </a:tr>
              <a:tr h="50646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800" u="none" strike="noStrike">
                          <a:effectLst/>
                        </a:rPr>
                        <a:t>Jiné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u="none" strike="noStrike">
                          <a:effectLst/>
                        </a:rPr>
                        <a:t>54 327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2373012"/>
                  </a:ext>
                </a:extLst>
              </a:tr>
              <a:tr h="50646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800" u="none" strike="noStrike">
                          <a:effectLst/>
                        </a:rPr>
                        <a:t>Celkem</a:t>
                      </a:r>
                      <a:endParaRPr lang="cs-CZ" sz="2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u="none" strike="noStrike" dirty="0">
                          <a:effectLst/>
                        </a:rPr>
                        <a:t>993 253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1862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433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3EEFF5-2E52-4F92-8690-FC17A679AE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Diversity management a sociální podnikání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9F3EFE-E316-4CF5-8333-2BC5FE4331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E8A112-47F2-4B2B-B6D8-960A81138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Přínos pro společnost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B45993C-9A97-43F4-8C30-384F9E924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Umožňuje lidem, kteří chtějí pracovat a nejsou uplatnitelní na otevřeném trhu práce zapojit se do pracovního procesu.</a:t>
            </a:r>
          </a:p>
          <a:p>
            <a:r>
              <a:rPr lang="cs-CZ" dirty="0"/>
              <a:t>Pracovníci mají sociální anebo zdravotní hendikepy, které omezují jejich výkonnost v rozmezí 10-90% ve srovnání s nehendikepovaným pracovníkem.</a:t>
            </a:r>
          </a:p>
          <a:p>
            <a:r>
              <a:rPr lang="cs-CZ" dirty="0"/>
              <a:t>Je celospolečensky nutné a prospěšné začlenit je do společenské dělby práce a života společnosti.</a:t>
            </a:r>
          </a:p>
          <a:p>
            <a:r>
              <a:rPr lang="cs-CZ" dirty="0"/>
              <a:t>Na otevřeném trhu, nekonkurenceschopné - Proto je absolutně nutná podpora z veřejných zdrojů!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8876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1573617-C785-49DA-9603-6A8316A116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Diversity management a sociální podnikání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FE0C3B-B066-42E9-9324-49B087FD0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1E73CD2-A827-4C5F-B635-31BB8E7B9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Přílohy</a:t>
            </a:r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60181344-F375-4FBA-983B-8E8ECC8CCD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990131"/>
              </p:ext>
            </p:extLst>
          </p:nvPr>
        </p:nvGraphicFramePr>
        <p:xfrm>
          <a:off x="230285" y="1626393"/>
          <a:ext cx="2547839" cy="360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3" imgW="5667162" imgH="8020050" progId="AcroExch.Document.DC">
                  <p:embed/>
                </p:oleObj>
              </mc:Choice>
              <mc:Fallback>
                <p:oleObj name="Acrobat Document" r:id="rId3" imgW="5667162" imgH="802005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285" y="1626393"/>
                        <a:ext cx="2547839" cy="3605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B5FF03CC-453E-4528-84BF-2C1C800278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955221"/>
              </p:ext>
            </p:extLst>
          </p:nvPr>
        </p:nvGraphicFramePr>
        <p:xfrm>
          <a:off x="2992211" y="504825"/>
          <a:ext cx="1984375" cy="2737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5" imgW="4695568" imgH="6477000" progId="AcroExch.Document.DC">
                  <p:embed/>
                </p:oleObj>
              </mc:Choice>
              <mc:Fallback>
                <p:oleObj name="Acrobat Document" r:id="rId5" imgW="4695568" imgH="64770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92211" y="504825"/>
                        <a:ext cx="1984375" cy="2737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4831A753-7E75-419E-8F4C-FB2B9337CD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948139"/>
              </p:ext>
            </p:extLst>
          </p:nvPr>
        </p:nvGraphicFramePr>
        <p:xfrm>
          <a:off x="5388585" y="166274"/>
          <a:ext cx="2305799" cy="326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7" imgW="5667162" imgH="8020050" progId="AcroExch.Document.DC">
                  <p:embed/>
                </p:oleObj>
              </mc:Choice>
              <mc:Fallback>
                <p:oleObj name="Acrobat Document" r:id="rId7" imgW="5667162" imgH="802005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88585" y="166274"/>
                        <a:ext cx="2305799" cy="3262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B69DBD10-4DDD-4920-BF11-49EBE851A0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289907"/>
              </p:ext>
            </p:extLst>
          </p:nvPr>
        </p:nvGraphicFramePr>
        <p:xfrm>
          <a:off x="4371099" y="3331518"/>
          <a:ext cx="2034971" cy="2806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9" imgW="4695568" imgH="6477000" progId="AcroExch.Document.DC">
                  <p:embed/>
                </p:oleObj>
              </mc:Choice>
              <mc:Fallback>
                <p:oleObj name="Acrobat Document" r:id="rId9" imgW="4695568" imgH="64770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71099" y="3331518"/>
                        <a:ext cx="2034971" cy="2806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FF6FC558-25FD-4092-B995-A846944277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081944"/>
              </p:ext>
            </p:extLst>
          </p:nvPr>
        </p:nvGraphicFramePr>
        <p:xfrm>
          <a:off x="7899944" y="435037"/>
          <a:ext cx="2135777" cy="2806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Acrobat Document" r:id="rId11" imgW="5667162" imgH="7448550" progId="AcroExch.Document.DC">
                  <p:embed/>
                </p:oleObj>
              </mc:Choice>
              <mc:Fallback>
                <p:oleObj name="Acrobat Document" r:id="rId11" imgW="5667162" imgH="744855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899944" y="435037"/>
                        <a:ext cx="2135777" cy="2806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>
            <a:extLst>
              <a:ext uri="{FF2B5EF4-FFF2-40B4-BE49-F238E27FC236}">
                <a16:creationId xmlns:a16="http://schemas.microsoft.com/office/drawing/2014/main" id="{A49BAF68-1C3F-4D41-9ADB-BABF922AED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382448"/>
              </p:ext>
            </p:extLst>
          </p:nvPr>
        </p:nvGraphicFramePr>
        <p:xfrm>
          <a:off x="6700922" y="3421142"/>
          <a:ext cx="1986923" cy="2806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13" imgW="5676694" imgH="8020050" progId="AcroExch.Document.DC">
                  <p:embed/>
                </p:oleObj>
              </mc:Choice>
              <mc:Fallback>
                <p:oleObj name="Acrobat Document" r:id="rId13" imgW="5676694" imgH="802005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700922" y="3421142"/>
                        <a:ext cx="1986923" cy="2806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>
            <a:extLst>
              <a:ext uri="{FF2B5EF4-FFF2-40B4-BE49-F238E27FC236}">
                <a16:creationId xmlns:a16="http://schemas.microsoft.com/office/drawing/2014/main" id="{E2AEFA0D-1E9E-4F4B-A080-6F840D90BD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084131"/>
              </p:ext>
            </p:extLst>
          </p:nvPr>
        </p:nvGraphicFramePr>
        <p:xfrm>
          <a:off x="8813046" y="3428999"/>
          <a:ext cx="1730132" cy="244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Acrobat Document" r:id="rId15" imgW="5667162" imgH="8020050" progId="AcroExch.Document.DC">
                  <p:embed/>
                </p:oleObj>
              </mc:Choice>
              <mc:Fallback>
                <p:oleObj name="Acrobat Document" r:id="rId15" imgW="5667162" imgH="802005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813046" y="3428999"/>
                        <a:ext cx="1730132" cy="2448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0804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45C696C-C3A7-4580-AA6D-7A057400B4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Diversity management a sociální podnikání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8940A8-8549-48A2-9817-A8EF045A20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B1EE2B7-8C65-4A37-964E-9C5DB1491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4F68736-084C-4B2C-B13A-8E948A7C0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Děkuji </a:t>
            </a:r>
            <a:r>
              <a:rPr lang="cs-CZ"/>
              <a:t>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9849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902177-537D-45CA-89F1-5CA194151A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Diversity management a sociální podnikání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B84E61C-2DD1-45AB-A9EC-FF5A2C55E6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D69626-371E-4726-9C83-2A0FDE339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Shodné a rozdílné prvky – podobné pojmy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052188D-53CA-4D9F-8C0F-5F055D109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Pozitivní diskriminace – Afirmativní akce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Rovné příležitosti</a:t>
            </a:r>
          </a:p>
          <a:p>
            <a:endParaRPr lang="cs-CZ" dirty="0"/>
          </a:p>
          <a:p>
            <a:r>
              <a:rPr lang="cs-CZ" dirty="0"/>
              <a:t>Diversity management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6094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D3B6D38-80A7-4085-B03F-A4F3AE9697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Diversity management a sociální podnikání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16172D-A133-4570-BC5C-FDBE321F1A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7F8585B-E8F0-4A3B-BC48-1ECDC3B09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 a rozdíly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23021A4-B04D-4321-8C88-B528B457E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F84A622-076D-4001-96D4-D211371D8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" y="1254133"/>
            <a:ext cx="7871131" cy="477586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478322D-3C17-49AE-A5A2-4DEC42B1D8BA}"/>
              </a:ext>
            </a:extLst>
          </p:cNvPr>
          <p:cNvSpPr txBox="1"/>
          <p:nvPr/>
        </p:nvSpPr>
        <p:spPr>
          <a:xfrm>
            <a:off x="5775521" y="6088761"/>
            <a:ext cx="4682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u="none" strike="noStrike" baseline="0" dirty="0">
                <a:latin typeface="Times New Roman" panose="02020603050405020304" pitchFamily="18" charset="0"/>
              </a:rPr>
              <a:t>Bedrnová, Nový a kol. 2007: 598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43938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27023A4-34E6-4EAE-8CBE-35AFA795C5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Diversity management a sociální podnikání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20C760-1E0D-45AD-8394-8EA1D2598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B0B56DA-D25A-4B34-9163-78CF1479A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021CD8B-4447-40EC-9173-60260C995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zákon č. 198/2009 Sb., o rovném zacházení a o právních prostředcích ochrany před diskriminací a o změně některých zákonů (antidiskriminační zákon </a:t>
            </a:r>
          </a:p>
          <a:p>
            <a:r>
              <a:rPr lang="cs-CZ" dirty="0"/>
              <a:t>zákon č. 2/1993 Sb., o vyhlášení LISTINY ZÁKLADNÍCH PRÁV A SVOBOD jako součásti ústavního pořádku České republiky </a:t>
            </a:r>
          </a:p>
          <a:p>
            <a:r>
              <a:rPr lang="cs-CZ" dirty="0"/>
              <a:t>zákon č. 262/2006 Sb., zákoník práce, ve znění pozdějších předpisů.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8174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A752C7-5F96-4E31-B167-E0055F2D2C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Diversity management a sociální podnikání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5B85DA-CD4D-4D42-9EA8-054557485B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6592408-E181-4EDD-87BA-D6B9739CB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Kritéria diverzity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691AA33-6AE2-4891-969A-80BE705C4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3"/>
            <a:ext cx="3109050" cy="9178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000" dirty="0"/>
              <a:t>Převzato z Manuál pro řízení diverzity a řízení problematiky znevýhodněných osob, 2010    Čtyři vrstvy diverzity dle </a:t>
            </a:r>
            <a:r>
              <a:rPr lang="cs-CZ" sz="1000" dirty="0" err="1"/>
              <a:t>Gardenswartz</a:t>
            </a:r>
            <a:r>
              <a:rPr lang="cs-CZ" sz="1000" dirty="0"/>
              <a:t> a </a:t>
            </a:r>
            <a:r>
              <a:rPr lang="cs-CZ" sz="1000" dirty="0" err="1"/>
              <a:t>Rowe</a:t>
            </a:r>
            <a:r>
              <a:rPr lang="cs-CZ" sz="1000" dirty="0"/>
              <a:t>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23B89DA-AF7B-4B24-A7A6-31A706CC1B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2318" y="0"/>
            <a:ext cx="6758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03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6D30113-9204-4701-9AB7-EF041CB3E1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Diversity management a sociální podnikání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CAF189-E8A9-4D89-926A-1F2F33B23B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2B0211-E68A-4400-AA5D-D0A47723E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Kritéria diverzity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C582D0C-058B-459C-BE08-8C9403D58131}"/>
              </a:ext>
            </a:extLst>
          </p:cNvPr>
          <p:cNvSpPr txBox="1"/>
          <p:nvPr/>
        </p:nvSpPr>
        <p:spPr>
          <a:xfrm>
            <a:off x="1030514" y="2323764"/>
            <a:ext cx="34253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Obr. č. 1: Primární a sekundární dimenze diverzity dle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Hubbarda</a:t>
            </a:r>
            <a:endParaRPr lang="cs-CZ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cs-CZ" sz="1800" b="0" i="1" u="none" strike="noStrike" baseline="0" dirty="0">
                <a:latin typeface="Book Antiqua,Italic"/>
              </a:rPr>
              <a:t>Zdroj: Vlastní zpracování dle </a:t>
            </a:r>
            <a:r>
              <a:rPr lang="cs-CZ" sz="1800" b="0" i="1" u="none" strike="noStrike" baseline="0" dirty="0" err="1">
                <a:latin typeface="Book Antiqua,Italic"/>
              </a:rPr>
              <a:t>Hubbard</a:t>
            </a:r>
            <a:r>
              <a:rPr lang="cs-CZ" sz="1800" b="0" i="1" u="none" strike="noStrike" baseline="0" dirty="0">
                <a:latin typeface="Book Antiqua,Italic"/>
              </a:rPr>
              <a:t>, 2004, s. 32</a:t>
            </a:r>
            <a:endParaRPr lang="cs-CZ" sz="12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B6E13E9-F93E-45AF-B3B7-C98B8BD1AF0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7086" y="600730"/>
            <a:ext cx="6610914" cy="613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8674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econ-prezentace-16-9-cz-v11.potx" id="{45F7C800-E35C-46D5-9C47-511EF4DC35F8}" vid="{F2DE815D-75C9-4501-96BE-FAF7001258D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muni-econ-prezentace-16-9-cz-v11</Template>
  <TotalTime>52</TotalTime>
  <Words>2177</Words>
  <Application>Microsoft Office PowerPoint</Application>
  <PresentationFormat>Širokoúhlá obrazovka</PresentationFormat>
  <Paragraphs>342</Paragraphs>
  <Slides>43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1" baseType="lpstr">
      <vt:lpstr>Arial</vt:lpstr>
      <vt:lpstr>Book Antiqua,Italic</vt:lpstr>
      <vt:lpstr>Calibri</vt:lpstr>
      <vt:lpstr>Tahoma</vt:lpstr>
      <vt:lpstr>Times New Roman</vt:lpstr>
      <vt:lpstr>Wingdings</vt:lpstr>
      <vt:lpstr>Prezentace_MU_CZ</vt:lpstr>
      <vt:lpstr>Adobe Acrobat Document</vt:lpstr>
      <vt:lpstr>Diversity management a sociální podnikání</vt:lpstr>
      <vt:lpstr>Obsah</vt:lpstr>
      <vt:lpstr>Diverzity management</vt:lpstr>
      <vt:lpstr>Diversity management - definice</vt:lpstr>
      <vt:lpstr>Shodné a rozdílné prvky – podobné pojmy</vt:lpstr>
      <vt:lpstr>Pojmy a rozdíly</vt:lpstr>
      <vt:lpstr>Legislativa</vt:lpstr>
      <vt:lpstr>Kritéria diverzity</vt:lpstr>
      <vt:lpstr>Kritéria diverzity</vt:lpstr>
      <vt:lpstr>Přínosy I (dle Maříkové, 2015)</vt:lpstr>
      <vt:lpstr>Přínosy II </vt:lpstr>
      <vt:lpstr>Oblasti</vt:lpstr>
      <vt:lpstr>A. Age management</vt:lpstr>
      <vt:lpstr>B. Management kulturní a etnické diverzity</vt:lpstr>
      <vt:lpstr>C. Gender management</vt:lpstr>
      <vt:lpstr>GENDER – CZSO.cz</vt:lpstr>
      <vt:lpstr>D. Management osob zdravotně postižených</vt:lpstr>
      <vt:lpstr>Diversity management z mého krátkozrakého pohledu</vt:lpstr>
      <vt:lpstr>Prezentace aplikace PowerPoint</vt:lpstr>
      <vt:lpstr>Přílohy</vt:lpstr>
      <vt:lpstr>Kroky k implementaci DM</vt:lpstr>
      <vt:lpstr>Rizika diversity managementu</vt:lpstr>
      <vt:lpstr>Diversity managementem k sociálnímu podniku</vt:lpstr>
      <vt:lpstr>Sociální podnikání</vt:lpstr>
      <vt:lpstr>Sociální podnikání - definice</vt:lpstr>
      <vt:lpstr>Co je sociální podnikání I</vt:lpstr>
      <vt:lpstr>Co je sociální podnikání II</vt:lpstr>
      <vt:lpstr>Sociální ekonomika v EU</vt:lpstr>
      <vt:lpstr>Sociální ekonomika v EU - počty</vt:lpstr>
      <vt:lpstr>Principy sociálního podniku – sociální prospěch</vt:lpstr>
      <vt:lpstr>Principy sociálního podniku – ekonomický prospěch</vt:lpstr>
      <vt:lpstr>Principy sociálního podniku – enviromentální a místní prospěch</vt:lpstr>
      <vt:lpstr>Co není sociální podnikání</vt:lpstr>
      <vt:lpstr>Co není sociální podnikání</vt:lpstr>
      <vt:lpstr>Atributy sociálního podnikání</vt:lpstr>
      <vt:lpstr>Legislativa I</vt:lpstr>
      <vt:lpstr>Legislativa II</vt:lpstr>
      <vt:lpstr>Legislativa III - Náhradní plnění</vt:lpstr>
      <vt:lpstr>Cílové skupiny</vt:lpstr>
      <vt:lpstr>Cílové skupiny – zdravotně postižení</vt:lpstr>
      <vt:lpstr>Přínos pro společnost</vt:lpstr>
      <vt:lpstr>Přílohy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management a sociální podnikání</dc:title>
  <dc:creator>Petr Mikuš</dc:creator>
  <cp:lastModifiedBy>Petr Mikuš</cp:lastModifiedBy>
  <cp:revision>8</cp:revision>
  <cp:lastPrinted>1601-01-01T00:00:00Z</cp:lastPrinted>
  <dcterms:created xsi:type="dcterms:W3CDTF">2022-11-11T16:27:18Z</dcterms:created>
  <dcterms:modified xsi:type="dcterms:W3CDTF">2022-11-12T10:13:15Z</dcterms:modified>
</cp:coreProperties>
</file>