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8"/>
  </p:notesMasterIdLst>
  <p:handoutMasterIdLst>
    <p:handoutMasterId r:id="rId69"/>
  </p:handoutMasterIdLst>
  <p:sldIdLst>
    <p:sldId id="257" r:id="rId2"/>
    <p:sldId id="370" r:id="rId3"/>
    <p:sldId id="311" r:id="rId4"/>
    <p:sldId id="366" r:id="rId5"/>
    <p:sldId id="352" r:id="rId6"/>
    <p:sldId id="316" r:id="rId7"/>
    <p:sldId id="261" r:id="rId8"/>
    <p:sldId id="385" r:id="rId9"/>
    <p:sldId id="362" r:id="rId10"/>
    <p:sldId id="363" r:id="rId11"/>
    <p:sldId id="364" r:id="rId12"/>
    <p:sldId id="365" r:id="rId13"/>
    <p:sldId id="317" r:id="rId14"/>
    <p:sldId id="371" r:id="rId15"/>
    <p:sldId id="320" r:id="rId16"/>
    <p:sldId id="350" r:id="rId17"/>
    <p:sldId id="307" r:id="rId18"/>
    <p:sldId id="353" r:id="rId19"/>
    <p:sldId id="258" r:id="rId20"/>
    <p:sldId id="367" r:id="rId21"/>
    <p:sldId id="328" r:id="rId22"/>
    <p:sldId id="312" r:id="rId23"/>
    <p:sldId id="329" r:id="rId24"/>
    <p:sldId id="357" r:id="rId25"/>
    <p:sldId id="327" r:id="rId26"/>
    <p:sldId id="358" r:id="rId27"/>
    <p:sldId id="359" r:id="rId28"/>
    <p:sldId id="382" r:id="rId29"/>
    <p:sldId id="383" r:id="rId30"/>
    <p:sldId id="372" r:id="rId31"/>
    <p:sldId id="373" r:id="rId32"/>
    <p:sldId id="374" r:id="rId33"/>
    <p:sldId id="375" r:id="rId34"/>
    <p:sldId id="377" r:id="rId35"/>
    <p:sldId id="378" r:id="rId36"/>
    <p:sldId id="379" r:id="rId37"/>
    <p:sldId id="381" r:id="rId38"/>
    <p:sldId id="380" r:id="rId39"/>
    <p:sldId id="376" r:id="rId40"/>
    <p:sldId id="319" r:id="rId41"/>
    <p:sldId id="331" r:id="rId42"/>
    <p:sldId id="334" r:id="rId43"/>
    <p:sldId id="314" r:id="rId44"/>
    <p:sldId id="323" r:id="rId45"/>
    <p:sldId id="324" r:id="rId46"/>
    <p:sldId id="325" r:id="rId47"/>
    <p:sldId id="326" r:id="rId48"/>
    <p:sldId id="335" r:id="rId49"/>
    <p:sldId id="336" r:id="rId50"/>
    <p:sldId id="347" r:id="rId51"/>
    <p:sldId id="346" r:id="rId52"/>
    <p:sldId id="337" r:id="rId53"/>
    <p:sldId id="339" r:id="rId54"/>
    <p:sldId id="344" r:id="rId55"/>
    <p:sldId id="345" r:id="rId56"/>
    <p:sldId id="340" r:id="rId57"/>
    <p:sldId id="341" r:id="rId58"/>
    <p:sldId id="315" r:id="rId59"/>
    <p:sldId id="313" r:id="rId60"/>
    <p:sldId id="343" r:id="rId61"/>
    <p:sldId id="342" r:id="rId62"/>
    <p:sldId id="308" r:id="rId63"/>
    <p:sldId id="384" r:id="rId64"/>
    <p:sldId id="348" r:id="rId65"/>
    <p:sldId id="361" r:id="rId66"/>
    <p:sldId id="264" r:id="rId6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23" d="100"/>
          <a:sy n="123" d="100"/>
        </p:scale>
        <p:origin x="108" y="3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69782-5956-4380-8A92-48616E7A17A6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6D764D-C69C-4C34-894E-CB9B321E7C06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41363"/>
            <a:ext cx="6591300" cy="37084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696197"/>
            <a:ext cx="4886008" cy="4449753"/>
          </a:xfrm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F18DC2-0894-4147-A412-2FB3BDA6BC1B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44DB5-A4FD-49A3-907C-7E6798C8739A}" type="slidenum">
              <a:rPr lang="cs-CZ" altLang="cs-CZ"/>
              <a:pPr eaLnBrk="1" hangingPunct="1"/>
              <a:t>26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2110830C-1ED0-C54C-8C9B-31DD2E6DD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C4F310CA-8F50-D24B-869B-CCDF18753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1284CA9D-DBC5-7345-82D1-2A135832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Inovace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E34841-B995-1F41-AED6-CDCE3B80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ěkuji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72CB40B1-DC93-4D00-8140-B853DFBF8D9D}"/>
              </a:ext>
            </a:extLst>
          </p:cNvPr>
          <p:cNvCxnSpPr/>
          <p:nvPr userDrawn="1"/>
        </p:nvCxnSpPr>
        <p:spPr>
          <a:xfrm>
            <a:off x="0" y="2911680"/>
            <a:ext cx="12191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2CB9B475-BE36-4949-887C-2850AD113408}"/>
              </a:ext>
            </a:extLst>
          </p:cNvPr>
          <p:cNvCxnSpPr/>
          <p:nvPr userDrawn="1"/>
        </p:nvCxnSpPr>
        <p:spPr>
          <a:xfrm>
            <a:off x="0" y="4968000"/>
            <a:ext cx="121919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F566752-BF35-4174-8C60-8AF91627C7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2076" y="883440"/>
            <a:ext cx="10247840" cy="2181600"/>
          </a:xfrm>
        </p:spPr>
        <p:txBody>
          <a:bodyPr anchor="b" anchorCtr="1">
            <a:normAutofit/>
          </a:bodyPr>
          <a:lstStyle>
            <a:lvl1pPr algn="ctr">
              <a:defRPr sz="5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445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12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58F8E0-B8BC-CE4E-81A4-565A0D4E7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72AA-69CA-4F32-9100-891A0483A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46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5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BFE967-19E1-9D48-9E4F-81B8750DA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D19675A5-B462-F046-B410-538D4D804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CD81FB0-E22C-7E4B-9263-74B744CB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7346AF-CCBB-674B-9377-5275DC502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83AF39E7-78A0-014F-9BF9-455F42878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4ED50877-A589-E54A-923E-DEA9FFB78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Inovace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388E85DE-7FDA-B34F-B2FD-ECA615AE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5" r:id="rId18"/>
    <p:sldLayoutId id="2147483706" r:id="rId19"/>
    <p:sldLayoutId id="2147483707" r:id="rId20"/>
    <p:sldLayoutId id="2147483708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F7FCDE-FFD4-471B-AA50-5FF6ACCCB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383798-C8EC-4AE6-996C-06A4C03D8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44591D-6126-4ADB-8501-FD9C2B2E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Inbound</a:t>
            </a:r>
            <a:r>
              <a:rPr lang="cs-CZ" dirty="0"/>
              <a:t> </a:t>
            </a:r>
            <a:r>
              <a:rPr lang="cs-CZ" dirty="0" err="1"/>
              <a:t>logistics</a:t>
            </a:r>
            <a:r>
              <a:rPr lang="cs-CZ" dirty="0"/>
              <a:t> – zásobovací logistika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9B2F229-D230-4985-B979-4692E53B6E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96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INCOTERMS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2816"/>
            <a:ext cx="9222020" cy="4824536"/>
          </a:xfrm>
        </p:spPr>
      </p:pic>
    </p:spTree>
    <p:extLst>
      <p:ext uri="{BB962C8B-B14F-4D97-AF65-F5344CB8AC3E}">
        <p14:creationId xmlns:p14="http://schemas.microsoft.com/office/powerpoint/2010/main" val="177575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8" y="161674"/>
            <a:ext cx="12492880" cy="88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91" y="0"/>
            <a:ext cx="9178924" cy="6597352"/>
          </a:xfrm>
        </p:spPr>
      </p:pic>
    </p:spTree>
    <p:extLst>
      <p:ext uri="{BB962C8B-B14F-4D97-AF65-F5344CB8AC3E}">
        <p14:creationId xmlns:p14="http://schemas.microsoft.com/office/powerpoint/2010/main" val="97921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Porterův</a:t>
            </a:r>
            <a:r>
              <a:rPr lang="cs-CZ" dirty="0"/>
              <a:t> model 5 sil - dodavatelé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12777"/>
            <a:ext cx="5256584" cy="3566436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696807"/>
            <a:ext cx="4318106" cy="51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8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budeme probírat?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91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/>
                <a:t>                         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/>
                <a:t>- 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/>
                <a:t>trhy</a:t>
              </a:r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/>
                <a:t>trhy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2063553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8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satMod val="130000"/>
                  </a:schemeClr>
                </a:solidFill>
              </a:rPr>
              <a:t>Pozice v podniku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1400" dirty="0"/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cs-CZ" sz="3000" dirty="0"/>
              <a:t>v každém podniku jsou obvykle 3 místa pořizování  a s funkcemi v těchto odděleních mají nějaký vztah:</a:t>
            </a:r>
          </a:p>
          <a:p>
            <a:pPr eaLnBrk="1" hangingPunct="1"/>
            <a:r>
              <a:rPr lang="cs-CZ" dirty="0"/>
              <a:t>personální oddělení</a:t>
            </a:r>
          </a:p>
          <a:p>
            <a:pPr eaLnBrk="1" hangingPunct="1"/>
            <a:r>
              <a:rPr lang="cs-CZ" dirty="0"/>
              <a:t>finanční oddělení</a:t>
            </a:r>
          </a:p>
          <a:p>
            <a:pPr eaLnBrk="1" hangingPunct="1"/>
            <a:r>
              <a:rPr lang="cs-CZ" dirty="0"/>
              <a:t>nákupní oddělení</a:t>
            </a:r>
          </a:p>
        </p:txBody>
      </p:sp>
    </p:spTree>
    <p:extLst>
      <p:ext uri="{BB962C8B-B14F-4D97-AF65-F5344CB8AC3E}">
        <p14:creationId xmlns:p14="http://schemas.microsoft.com/office/powerpoint/2010/main" val="147591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v podniku a jiné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Politika a etika podniku</a:t>
            </a:r>
          </a:p>
          <a:p>
            <a:r>
              <a:rPr lang="cs-CZ" sz="3200" dirty="0"/>
              <a:t>Životní prostředí, </a:t>
            </a:r>
            <a:r>
              <a:rPr lang="cs-CZ" sz="3200" dirty="0" err="1"/>
              <a:t>stakeholdeři</a:t>
            </a:r>
            <a:endParaRPr lang="cs-CZ" sz="3200" dirty="0"/>
          </a:p>
          <a:p>
            <a:r>
              <a:rPr lang="cs-CZ" sz="3200" dirty="0"/>
              <a:t>Zdroje podniku a dopad na ně (leasing, pronájem, společné pořizování (účast v nákupní alianci, místo nákupu – burza, aukce, nákupní portály)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3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Hodnotový řetězec - Porter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628801"/>
            <a:ext cx="7056783" cy="4878001"/>
          </a:xfrm>
        </p:spPr>
      </p:pic>
      <p:sp>
        <p:nvSpPr>
          <p:cNvPr id="5" name="Obdélník 4"/>
          <p:cNvSpPr/>
          <p:nvPr/>
        </p:nvSpPr>
        <p:spPr>
          <a:xfrm>
            <a:off x="2711624" y="3284984"/>
            <a:ext cx="59766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83632" y="4005064"/>
            <a:ext cx="864096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9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Nákup, zásobování, pořizování a  hodnotový řetězec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7528" y="2019300"/>
            <a:ext cx="34290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8000"/>
                </a:solidFill>
              </a:rPr>
              <a:t>VSTUPNÍ  LOGISTIKA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8000"/>
                </a:solidFill>
              </a:rPr>
              <a:t>(fyzická manipulace, resp. fyzické vstupy)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8000"/>
                </a:solidFill>
              </a:rPr>
              <a:t> </a:t>
            </a:r>
            <a:r>
              <a:rPr kumimoji="1" lang="cs-CZ" altLang="cs-CZ" sz="2000" b="1" dirty="0">
                <a:solidFill>
                  <a:srgbClr val="000000"/>
                </a:solidFill>
              </a:rPr>
              <a:t>přijetí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0000"/>
                </a:solidFill>
              </a:rPr>
              <a:t> distribuce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0000"/>
                </a:solidFill>
              </a:rPr>
              <a:t> uskladnění, zařazení,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0000"/>
                </a:solidFill>
              </a:rPr>
              <a:t> přiřazení, začlenění…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0000"/>
                </a:solidFill>
              </a:rPr>
              <a:t> skladování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0000"/>
                </a:solidFill>
              </a:rPr>
              <a:t> ošetřování  vstupů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000000"/>
                </a:solidFill>
              </a:rPr>
              <a:t> …………………….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19738" y="1878807"/>
            <a:ext cx="3827462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Opatřovací činnost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plánování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organizování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přikazování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koordinaci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motivování (tj. vedení lidí)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evidence</a:t>
            </a:r>
            <a:endParaRPr kumimoji="1" lang="cs-CZ" altLang="cs-CZ" sz="2000" dirty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kontrola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cs-CZ" altLang="cs-CZ" sz="2000" b="1" dirty="0">
                <a:solidFill>
                  <a:srgbClr val="990000"/>
                </a:solidFill>
              </a:rPr>
              <a:t>…</a:t>
            </a:r>
            <a:r>
              <a:rPr kumimoji="1" lang="cs-CZ" altLang="cs-CZ" sz="2000" b="1" dirty="0">
                <a:solidFill>
                  <a:srgbClr val="FF6600"/>
                </a:solidFill>
              </a:rPr>
              <a:t>metody, techniky, nástroje a způsoby jednání…pro činnosti ve vstupní logistice a obstaravatelské činnosti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solidFill>
                <a:srgbClr val="FF6600"/>
              </a:solidFill>
            </a:endParaRP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705050" y="3322502"/>
            <a:ext cx="792162" cy="719137"/>
          </a:xfrm>
          <a:prstGeom prst="leftRightArrow">
            <a:avLst>
              <a:gd name="adj1" fmla="val 50000"/>
              <a:gd name="adj2" fmla="val 22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60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všechno opatřujeme?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060576" y="1630741"/>
            <a:ext cx="7760907" cy="4897059"/>
            <a:chOff x="385" y="831"/>
            <a:chExt cx="4627" cy="2962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88" y="831"/>
              <a:ext cx="3538" cy="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Všeobecné objekty opatřování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381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 dirty="0"/>
                <a:t>Hmotné statky (zboží)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75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600"/>
                <a:t>Finanční prostředky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832" y="1525"/>
              <a:ext cx="953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/>
                <a:t>Personál</a:t>
              </a:r>
            </a:p>
          </p:txBody>
        </p:sp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521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peníze</a:t>
              </a:r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1565" y="2184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úvěry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2881" y="2184"/>
              <a:ext cx="1134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 dirty="0"/>
                <a:t>Dispoziční/dispozitivní/řídící práce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4060" y="2185"/>
              <a:ext cx="952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Prováděcí/výkonná práce</a:t>
              </a:r>
            </a:p>
          </p:txBody>
        </p:sp>
        <p:sp>
          <p:nvSpPr>
            <p:cNvPr id="18" name="Rectangle 12"/>
            <p:cNvSpPr>
              <a:spLocks noChangeAspect="1" noChangeArrowheads="1"/>
            </p:cNvSpPr>
            <p:nvPr/>
          </p:nvSpPr>
          <p:spPr bwMode="auto">
            <a:xfrm>
              <a:off x="703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200" b="1"/>
                <a:t>provozní prostředky (HIM)</a:t>
              </a:r>
            </a:p>
          </p:txBody>
        </p:sp>
        <p:sp>
          <p:nvSpPr>
            <p:cNvPr id="19" name="Rectangle 13"/>
            <p:cNvSpPr>
              <a:spLocks noChangeAspect="1" noChangeArrowheads="1"/>
            </p:cNvSpPr>
            <p:nvPr/>
          </p:nvSpPr>
          <p:spPr bwMode="auto">
            <a:xfrm>
              <a:off x="1882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materiál</a:t>
              </a:r>
            </a:p>
          </p:txBody>
        </p:sp>
        <p:sp>
          <p:nvSpPr>
            <p:cNvPr id="20" name="Rectangle 14"/>
            <p:cNvSpPr>
              <a:spLocks noChangeAspect="1" noChangeArrowheads="1"/>
            </p:cNvSpPr>
            <p:nvPr/>
          </p:nvSpPr>
          <p:spPr bwMode="auto">
            <a:xfrm>
              <a:off x="306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cizí služby</a:t>
              </a:r>
            </a:p>
          </p:txBody>
        </p:sp>
        <p:sp>
          <p:nvSpPr>
            <p:cNvPr id="21" name="Rectangle 15"/>
            <p:cNvSpPr>
              <a:spLocks noChangeAspect="1" noChangeArrowheads="1"/>
            </p:cNvSpPr>
            <p:nvPr/>
          </p:nvSpPr>
          <p:spPr bwMode="auto">
            <a:xfrm>
              <a:off x="4241" y="2886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obchodní zboží</a:t>
              </a:r>
            </a:p>
          </p:txBody>
        </p:sp>
        <p:sp>
          <p:nvSpPr>
            <p:cNvPr id="22" name="Rectangle 16"/>
            <p:cNvSpPr>
              <a:spLocks noChangeAspect="1" noChangeArrowheads="1"/>
            </p:cNvSpPr>
            <p:nvPr/>
          </p:nvSpPr>
          <p:spPr bwMode="auto">
            <a:xfrm>
              <a:off x="3379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400"/>
                <a:t>polotovary</a:t>
              </a:r>
            </a:p>
          </p:txBody>
        </p:sp>
        <p:sp>
          <p:nvSpPr>
            <p:cNvPr id="23" name="Rectangle 17"/>
            <p:cNvSpPr>
              <a:spLocks noChangeAspect="1" noChangeArrowheads="1"/>
            </p:cNvSpPr>
            <p:nvPr/>
          </p:nvSpPr>
          <p:spPr bwMode="auto">
            <a:xfrm>
              <a:off x="2381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provozní materiál</a:t>
              </a: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 bwMode="auto">
            <a:xfrm>
              <a:off x="1382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cs-CZ" sz="1400"/>
                <a:t>pomocný materiál</a:t>
              </a:r>
            </a:p>
          </p:txBody>
        </p:sp>
        <p:sp>
          <p:nvSpPr>
            <p:cNvPr id="25" name="Rectangle 19"/>
            <p:cNvSpPr>
              <a:spLocks noChangeAspect="1" noChangeArrowheads="1"/>
            </p:cNvSpPr>
            <p:nvPr/>
          </p:nvSpPr>
          <p:spPr bwMode="auto">
            <a:xfrm>
              <a:off x="385" y="3500"/>
              <a:ext cx="771" cy="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400"/>
                <a:t>základní materiál</a:t>
              </a:r>
            </a:p>
          </p:txBody>
        </p:sp>
        <p:cxnSp>
          <p:nvCxnSpPr>
            <p:cNvPr id="26" name="AutoShape 20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rot="5400000">
              <a:off x="1973" y="641"/>
              <a:ext cx="363" cy="14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1"/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 rot="16200000" flipH="1">
              <a:off x="3401" y="618"/>
              <a:ext cx="363" cy="14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>
              <a:off x="2857" y="1162"/>
              <a:ext cx="1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3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rot="5400000">
              <a:off x="1475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4"/>
            <p:cNvCxnSpPr>
              <a:cxnSpLocks noChangeShapeType="1"/>
              <a:stCxn id="11" idx="2"/>
              <a:endCxn id="19" idx="0"/>
            </p:cNvCxnSpPr>
            <p:nvPr/>
          </p:nvCxnSpPr>
          <p:spPr bwMode="auto">
            <a:xfrm rot="5400000">
              <a:off x="2064" y="2092"/>
              <a:ext cx="998" cy="590"/>
            </a:xfrm>
            <a:prstGeom prst="bentConnector3">
              <a:avLst>
                <a:gd name="adj1" fmla="val 76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5"/>
            <p:cNvCxnSpPr>
              <a:cxnSpLocks noChangeShapeType="1"/>
              <a:stCxn id="11" idx="2"/>
              <a:endCxn id="20" idx="0"/>
            </p:cNvCxnSpPr>
            <p:nvPr/>
          </p:nvCxnSpPr>
          <p:spPr bwMode="auto">
            <a:xfrm rot="16200000" flipH="1">
              <a:off x="2654" y="2092"/>
              <a:ext cx="998" cy="58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6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rot="16200000" flipH="1">
              <a:off x="3244" y="1502"/>
              <a:ext cx="998" cy="1769"/>
            </a:xfrm>
            <a:prstGeom prst="bentConnector3">
              <a:avLst>
                <a:gd name="adj1" fmla="val 76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7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rot="5400000">
              <a:off x="1032" y="1763"/>
              <a:ext cx="296" cy="545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8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rot="16200000" flipH="1">
              <a:off x="1554" y="1786"/>
              <a:ext cx="296" cy="499"/>
            </a:xfrm>
            <a:prstGeom prst="bentConnector3">
              <a:avLst>
                <a:gd name="adj1" fmla="val 496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9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rot="5400000">
              <a:off x="3730" y="1606"/>
              <a:ext cx="296" cy="8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0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4274" y="1923"/>
              <a:ext cx="297" cy="2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1"/>
            <p:cNvCxnSpPr>
              <a:cxnSpLocks noChangeShapeType="1"/>
              <a:stCxn id="19" idx="2"/>
              <a:endCxn id="24" idx="0"/>
            </p:cNvCxnSpPr>
            <p:nvPr/>
          </p:nvCxnSpPr>
          <p:spPr bwMode="auto">
            <a:xfrm rot="5400000">
              <a:off x="1857" y="3090"/>
              <a:ext cx="321" cy="500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19" idx="2"/>
              <a:endCxn id="25" idx="0"/>
            </p:cNvCxnSpPr>
            <p:nvPr/>
          </p:nvCxnSpPr>
          <p:spPr bwMode="auto">
            <a:xfrm rot="5400000">
              <a:off x="1359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3"/>
            <p:cNvCxnSpPr>
              <a:cxnSpLocks noChangeShapeType="1"/>
              <a:stCxn id="19" idx="2"/>
              <a:endCxn id="23" idx="0"/>
            </p:cNvCxnSpPr>
            <p:nvPr/>
          </p:nvCxnSpPr>
          <p:spPr bwMode="auto">
            <a:xfrm rot="16200000" flipH="1">
              <a:off x="2357" y="3090"/>
              <a:ext cx="321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4"/>
            <p:cNvCxnSpPr>
              <a:cxnSpLocks noChangeShapeType="1"/>
              <a:stCxn id="19" idx="2"/>
              <a:endCxn id="22" idx="0"/>
            </p:cNvCxnSpPr>
            <p:nvPr/>
          </p:nvCxnSpPr>
          <p:spPr bwMode="auto">
            <a:xfrm rot="16200000" flipH="1">
              <a:off x="2856" y="2591"/>
              <a:ext cx="321" cy="149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1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Pojmy zásobování všeobecně a v projektu</a:t>
            </a:r>
          </a:p>
          <a:p>
            <a:r>
              <a:rPr lang="cs-CZ" dirty="0"/>
              <a:t>Cíl zásobování</a:t>
            </a:r>
          </a:p>
          <a:p>
            <a:r>
              <a:rPr lang="cs-CZ" dirty="0"/>
              <a:t>Pozice zásobování (atd.) z pohledu trhu a okolí</a:t>
            </a:r>
          </a:p>
          <a:p>
            <a:r>
              <a:rPr lang="cs-CZ" dirty="0"/>
              <a:t>Pozice zásobování z pohledu podniku</a:t>
            </a:r>
          </a:p>
          <a:p>
            <a:r>
              <a:rPr lang="cs-CZ" dirty="0"/>
              <a:t>Co opatřujeme?</a:t>
            </a:r>
          </a:p>
          <a:p>
            <a:r>
              <a:rPr lang="cs-CZ" dirty="0"/>
              <a:t>S-T-O nákup zásobování atd.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Dodavatelé a Riziko</a:t>
            </a:r>
          </a:p>
          <a:p>
            <a:r>
              <a:rPr lang="cs-CZ" dirty="0"/>
              <a:t>Sklady a řízení lhůt a množství – logika a logistika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směry zásobovací logistiky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orientace na trh-výzkum nákupního trhu, výběr dodavatele</a:t>
            </a:r>
          </a:p>
          <a:p>
            <a:pPr lvl="1"/>
            <a:r>
              <a:rPr lang="cs-CZ" sz="2800" dirty="0"/>
              <a:t>strategická sekce podniku</a:t>
            </a:r>
          </a:p>
          <a:p>
            <a:endParaRPr lang="cs-CZ" sz="3200" dirty="0"/>
          </a:p>
          <a:p>
            <a:r>
              <a:rPr lang="cs-CZ" sz="3200" dirty="0"/>
              <a:t>orientace na správu a fyzické úkoly spojené s toky materiálů a zboží</a:t>
            </a:r>
          </a:p>
          <a:p>
            <a:pPr lvl="1"/>
            <a:r>
              <a:rPr lang="cs-CZ" sz="2800" dirty="0"/>
              <a:t>spíše taktická a operativní sekce</a:t>
            </a:r>
          </a:p>
        </p:txBody>
      </p:sp>
    </p:spTree>
    <p:extLst>
      <p:ext uri="{BB962C8B-B14F-4D97-AF65-F5344CB8AC3E}">
        <p14:creationId xmlns:p14="http://schemas.microsoft.com/office/powerpoint/2010/main" val="98297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nákupu a řízení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Strategický nákup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Taktický nákup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Operativní nákup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628801"/>
            <a:ext cx="418935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Strategické cíle podniku  = strategické cíle nakupování</a:t>
            </a:r>
          </a:p>
          <a:p>
            <a:pPr>
              <a:lnSpc>
                <a:spcPct val="120000"/>
              </a:lnSpc>
            </a:pPr>
            <a:r>
              <a:rPr lang="cs-CZ" dirty="0"/>
              <a:t>SNIŽOVÁNÍ NÁKLADŮ, ZVYŠOVÁNÍ VÝKONŮ, DIFERENCIACE, ZACHOVÁNÍ AUTONOMIE…   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cs-CZ" dirty="0"/>
              <a:t>                        make-</a:t>
            </a:r>
            <a:r>
              <a:rPr lang="cs-CZ" dirty="0" err="1"/>
              <a:t>or</a:t>
            </a:r>
            <a:r>
              <a:rPr lang="cs-CZ" dirty="0"/>
              <a:t>-</a:t>
            </a:r>
            <a:r>
              <a:rPr lang="cs-CZ" dirty="0" err="1"/>
              <a:t>buy</a:t>
            </a:r>
            <a:r>
              <a:rPr lang="cs-CZ" dirty="0"/>
              <a:t>              </a:t>
            </a:r>
            <a:r>
              <a:rPr lang="cs-CZ" dirty="0" err="1"/>
              <a:t>outsource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Strategické cíle na funkční úrovni – strategické cíle nakupování   VÝVOJ NOVÉHOPRODUKTU, ZLEPŠENÍ IMAGE…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Počet a struktura dodavatelů</a:t>
            </a:r>
          </a:p>
          <a:p>
            <a:pPr>
              <a:lnSpc>
                <a:spcPct val="120000"/>
              </a:lnSpc>
            </a:pPr>
            <a:r>
              <a:rPr lang="cs-CZ" dirty="0"/>
              <a:t>Náklady celkem + </a:t>
            </a:r>
            <a:r>
              <a:rPr lang="cs-CZ" dirty="0" err="1"/>
              <a:t>Paretovo</a:t>
            </a:r>
            <a:r>
              <a:rPr lang="cs-CZ" dirty="0"/>
              <a:t> pravidlo (ABC XYZ)</a:t>
            </a:r>
          </a:p>
          <a:p>
            <a:pPr>
              <a:lnSpc>
                <a:spcPct val="120000"/>
              </a:lnSpc>
            </a:pPr>
            <a:r>
              <a:rPr lang="cs-CZ" dirty="0"/>
              <a:t>Kritické položky nákupu – kritické faktory?</a:t>
            </a:r>
          </a:p>
          <a:p>
            <a:pPr>
              <a:lnSpc>
                <a:spcPct val="120000"/>
              </a:lnSpc>
            </a:pPr>
            <a:r>
              <a:rPr lang="cs-CZ" dirty="0"/>
              <a:t>Síla dodavatelů</a:t>
            </a:r>
          </a:p>
          <a:p>
            <a:pPr>
              <a:lnSpc>
                <a:spcPct val="120000"/>
              </a:lnSpc>
            </a:pPr>
            <a:r>
              <a:rPr lang="cs-CZ" dirty="0"/>
              <a:t>Potřeba kontroly</a:t>
            </a:r>
          </a:p>
          <a:p>
            <a:pPr>
              <a:lnSpc>
                <a:spcPct val="120000"/>
              </a:lnSpc>
            </a:pPr>
            <a:r>
              <a:rPr lang="cs-CZ" dirty="0"/>
              <a:t>Single versus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sourcing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Strategický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Vytváření a vydávání provozních řádů, postupů a popisů činností, které se týkají nákupního oddělení, </a:t>
            </a:r>
          </a:p>
          <a:p>
            <a:pPr>
              <a:lnSpc>
                <a:spcPct val="120000"/>
              </a:lnSpc>
            </a:pPr>
            <a:r>
              <a:rPr lang="cs-CZ" dirty="0"/>
              <a:t>Vytváření a zavádění nástrojů pro monitorování a zlepšení nákupních výkonů, </a:t>
            </a:r>
          </a:p>
          <a:p>
            <a:pPr>
              <a:lnSpc>
                <a:spcPct val="120000"/>
              </a:lnSpc>
            </a:pPr>
            <a:r>
              <a:rPr lang="cs-CZ" dirty="0"/>
              <a:t>Rozhodování o tom, které činnosti dosud prováděné podnikovými zaměstnanci je lepší </a:t>
            </a:r>
            <a:r>
              <a:rPr lang="cs-CZ" dirty="0" err="1"/>
              <a:t>outsourcovat</a:t>
            </a:r>
            <a:r>
              <a:rPr lang="cs-CZ" dirty="0"/>
              <a:t>. </a:t>
            </a:r>
          </a:p>
          <a:p>
            <a:pPr>
              <a:lnSpc>
                <a:spcPct val="120000"/>
              </a:lnSpc>
            </a:pPr>
            <a:r>
              <a:rPr lang="cs-CZ" dirty="0"/>
              <a:t>Zajišťování dlouhodobých smluv a vztahů s vybranými dodavateli,</a:t>
            </a:r>
          </a:p>
          <a:p>
            <a:pPr>
              <a:lnSpc>
                <a:spcPct val="120000"/>
              </a:lnSpc>
            </a:pPr>
            <a:r>
              <a:rPr lang="cs-CZ" dirty="0"/>
              <a:t>Rozhodování týkající se výběru počtu dodavatelů (koncentrace poptávky/rozdělení rizik),</a:t>
            </a:r>
          </a:p>
          <a:p>
            <a:pPr>
              <a:lnSpc>
                <a:spcPct val="120000"/>
              </a:lnSpc>
            </a:pPr>
            <a:r>
              <a:rPr lang="cs-CZ" dirty="0"/>
              <a:t>Rozhodování o zásadních investicích podniku</a:t>
            </a:r>
          </a:p>
          <a:p>
            <a:pPr>
              <a:lnSpc>
                <a:spcPct val="120000"/>
              </a:lnSpc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pPr>
              <a:lnSpc>
                <a:spcPct val="120000"/>
              </a:lnSpc>
            </a:pPr>
            <a:r>
              <a:rPr lang="cs-CZ" altLang="cs-CZ" sz="2000" dirty="0"/>
              <a:t>příležitostný nákup,</a:t>
            </a:r>
          </a:p>
          <a:p>
            <a:pPr>
              <a:lnSpc>
                <a:spcPct val="120000"/>
              </a:lnSpc>
            </a:pPr>
            <a:r>
              <a:rPr lang="cs-CZ" altLang="cs-CZ" sz="2000" dirty="0"/>
              <a:t>výrobně synchronizovaný nákup,</a:t>
            </a:r>
          </a:p>
          <a:p>
            <a:pPr>
              <a:lnSpc>
                <a:spcPct val="120000"/>
              </a:lnSpc>
            </a:pPr>
            <a:r>
              <a:rPr lang="cs-CZ" altLang="cs-CZ" sz="2000" dirty="0"/>
              <a:t>nákup do zásoby.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33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Taktický a operativní nákup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Některé činnosti podobné jako u S</a:t>
            </a:r>
          </a:p>
          <a:p>
            <a:pPr marL="114300" indent="0">
              <a:buNone/>
            </a:pPr>
            <a:r>
              <a:rPr lang="cs-CZ" dirty="0"/>
              <a:t>Převaha „zásobování“ – individuální v případě potřeby, pořizování zásob, zásobování synchronní se spotřebou/výrobou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dirty="0"/>
              <a:t>Odvolávka dodávky, rozpisy dodávek, dodací listy, fakturace, specifikace objednávek, zjištění kontroly kvality, reklamace, příjem,  vykládka,  vybalování,  kontrola, sklad/výroba  zpětné toky</a:t>
            </a:r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2000" dirty="0"/>
              <a:t>nákup do zásoby.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3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Taktický a operativní nákup a jeho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/>
              <a:t>na taktické úrovni: </a:t>
            </a:r>
          </a:p>
          <a:p>
            <a:r>
              <a:rPr lang="cs-CZ" dirty="0"/>
              <a:t>administrativa celoročních smluv s dodavateli</a:t>
            </a:r>
          </a:p>
          <a:p>
            <a:r>
              <a:rPr lang="cs-CZ" dirty="0"/>
              <a:t>hodnocení stávajících dodavatelů</a:t>
            </a:r>
          </a:p>
          <a:p>
            <a:r>
              <a:rPr lang="cs-CZ" dirty="0"/>
              <a:t>příprava podkladů pro výběr nových dodavatelů</a:t>
            </a:r>
          </a:p>
          <a:p>
            <a:pPr marL="114300" indent="0">
              <a:buNone/>
            </a:pPr>
            <a:r>
              <a:rPr lang="cs-CZ" b="1" dirty="0"/>
              <a:t>na operativní úrovni:</a:t>
            </a:r>
          </a:p>
          <a:p>
            <a:r>
              <a:rPr lang="cs-CZ" dirty="0"/>
              <a:t>monitoring dodávek</a:t>
            </a:r>
          </a:p>
          <a:p>
            <a:r>
              <a:rPr lang="cs-CZ" dirty="0"/>
              <a:t>tvorba objednávek</a:t>
            </a:r>
          </a:p>
          <a:p>
            <a:r>
              <a:rPr lang="cs-CZ" dirty="0"/>
              <a:t>sledování a vyřizování objednávek</a:t>
            </a:r>
          </a:p>
          <a:p>
            <a:r>
              <a:rPr lang="cs-CZ" dirty="0"/>
              <a:t>příjem,  vykládka,  vybalování,  kontrola </a:t>
            </a:r>
          </a:p>
          <a:p>
            <a:pPr marL="114300" indent="0">
              <a:buNone/>
            </a:pPr>
            <a:endParaRPr lang="cs-CZ" b="1" dirty="0"/>
          </a:p>
          <a:p>
            <a:pPr marL="114300" indent="0">
              <a:buNone/>
            </a:pPr>
            <a:r>
              <a:rPr lang="cs-CZ" b="1" dirty="0"/>
              <a:t>Často se řeší centralizace správy a činností.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85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476673"/>
            <a:ext cx="7010400" cy="595313"/>
          </a:xfrm>
        </p:spPr>
        <p:txBody>
          <a:bodyPr/>
          <a:lstStyle/>
          <a:p>
            <a:r>
              <a:rPr lang="cs-CZ" altLang="cs-CZ" sz="3600" dirty="0"/>
              <a:t>Organizace a řízení nákupu….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576" y="1268761"/>
            <a:ext cx="70104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Schopnosti a kompetence, potřeby a zdroje, charakter předmětů nakupování – strategický (S), taktický(T) a operativní (O)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Začlenění do podnikové  struktury, vymezení úkolů, vymezení postupů a procesů, vymezení kompetencí, pravidla informačních a dokladových toků…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/>
              <a:t>Centralizace strategického?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/>
              <a:t>Centralizace S-T-O?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/>
              <a:t>Centralizace </a:t>
            </a:r>
            <a:r>
              <a:rPr lang="cs-CZ" altLang="cs-CZ" sz="2000" dirty="0" err="1"/>
              <a:t>vs</a:t>
            </a:r>
            <a:r>
              <a:rPr lang="cs-CZ" altLang="cs-CZ" sz="2000" dirty="0"/>
              <a:t> decentralizace jednotlivých procesů a činností nákupu (např. vstup, kontrola, evidence, sklad…)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000" dirty="0"/>
              <a:t>Teritoriální, komoditní (produktové), projektové, charakter dodavatelů, dle fází nákupního procesu…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8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/>
              <a:t>Organizace nákupu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560" y="1916832"/>
            <a:ext cx="7200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Nákupní centrum? (uživatelé, </a:t>
            </a:r>
            <a:r>
              <a:rPr lang="cs-CZ" altLang="cs-CZ" sz="2400" dirty="0" err="1"/>
              <a:t>ovlivňovatelé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rozhodovatelé</a:t>
            </a:r>
            <a:r>
              <a:rPr lang="cs-CZ" altLang="cs-CZ" sz="2400" dirty="0"/>
              <a:t>, schvalovatelé, nákupčí)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Sloučení nákupu a prodeje? OBCHOD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Sloučení nákupu a výroby?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Sloučení nákupu s logistikou?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Rozdělení nákupu na několik útvarů? podle: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Hierarchie plánování a řízení (viz předchozí </a:t>
            </a:r>
            <a:r>
              <a:rPr lang="cs-CZ" altLang="cs-CZ" sz="1800" dirty="0" err="1"/>
              <a:t>slide</a:t>
            </a:r>
            <a:r>
              <a:rPr lang="cs-CZ" altLang="cs-CZ" sz="1800" dirty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Geograficky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Zákazníka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Dodavatele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Hodnoty produktu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 dirty="0"/>
              <a:t>Nákupčích a jejich znalostí</a:t>
            </a:r>
          </a:p>
          <a:p>
            <a:pPr lvl="3" eaLnBrk="1" hangingPunct="1">
              <a:lnSpc>
                <a:spcPct val="90000"/>
              </a:lnSpc>
            </a:pPr>
            <a:endParaRPr lang="cs-CZ" altLang="cs-CZ" sz="1800" dirty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7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nákup - dodavatelé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Nejprve je nezbytné provést analýzu trhu nákupu: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POROVNÁVÁ SE VYJEDNÁVACÍ SÍLA: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PODNIKU 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NA STRANĚ DODAVATELE. </a:t>
            </a:r>
          </a:p>
          <a:p>
            <a:pPr marL="114300" indent="0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cs-CZ" altLang="cs-CZ" sz="2400" b="1" dirty="0"/>
              <a:t>HODNOTÍ SE: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b="1" dirty="0"/>
              <a:t>Vztah velikosti trhu  v poměru ke kapacitám dodavatele.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b="1" dirty="0"/>
              <a:t>Růst nabídky proti růstu poptávky.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b="1" dirty="0"/>
              <a:t>Využívání kapacit.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cs-CZ" altLang="cs-CZ" b="1" dirty="0"/>
              <a:t>Konkurenční situace u dodavatelů a vlastního podniku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74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Ziskové, cenové a nákladové poměry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Vstupní bariéry na straně dodavatele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Atraktivnost předmětu nákupu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Zajímavý objem dodávek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Stanovené podmínky a kritéria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Tx/>
              <a:buAutoNum type="arabicPeriod" startAt="5"/>
            </a:pPr>
            <a:r>
              <a:rPr lang="cs-CZ" altLang="cs-CZ" b="1" dirty="0"/>
              <a:t>Počet a kvalita poptávaných dodavatelů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2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Zásobování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000" dirty="0"/>
              <a:t>Pořizování, obstarávání - získávání vstupů různého charakteru pro různé potřeby podniku a podnikových procesů a aktivit (v celém podniku/projektu)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Přesněji pořizování je nadřazeno pojmu nákupu.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Nákup – proces získávání zboží, komodit, materiálů a služeb pro jejich další využití a naplnění podnikových cílů (účel: opětovný následný prodej; pro spotřebu nebo přepracování) (až - 80% tržeb) (většina textu v zásobovací funkci)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Zásobování – procesy spojené s manipulací se vstupy materiální povahy („materiálový management“) u vstupu do podniku a v vnitropodnikových podnikových tocích) (zásobovací </a:t>
            </a:r>
            <a:r>
              <a:rPr lang="cs-CZ" sz="2000" dirty="0" err="1"/>
              <a:t>fce</a:t>
            </a:r>
            <a:r>
              <a:rPr lang="cs-CZ" sz="2000" dirty="0"/>
              <a:t>, výroba a odbyt)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marL="114300" indent="0">
              <a:lnSpc>
                <a:spcPct val="80000"/>
              </a:lnSpc>
              <a:buNone/>
            </a:pPr>
            <a:r>
              <a:rPr lang="cs-CZ" sz="2000" dirty="0"/>
              <a:t>Doprava vs. přeprava</a:t>
            </a:r>
          </a:p>
          <a:p>
            <a:pPr algn="just">
              <a:lnSpc>
                <a:spcPct val="80000"/>
              </a:lnSpc>
            </a:pPr>
            <a:r>
              <a:rPr lang="cs-CZ" sz="2000" dirty="0"/>
              <a:t>Přeprava je pojem pro cílevědomé přemístění osob, nákladu či zvířat dopravními prostředky z místa A do místa B po dopravních komunikacích za účelem zisku. Je produktem dopravy. Vykonavatelem přepravy je dopravce, objednavatel se nazývá přepravce. Ten s dopravcem uzavírá přepravní smlouvu.</a:t>
            </a:r>
          </a:p>
        </p:txBody>
      </p:sp>
    </p:spTree>
    <p:extLst>
      <p:ext uri="{BB962C8B-B14F-4D97-AF65-F5344CB8AC3E}">
        <p14:creationId xmlns:p14="http://schemas.microsoft.com/office/powerpoint/2010/main" val="138671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nákup - dodavatelé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výběru je snižování nákladů a zvyšování kvality produkce.</a:t>
            </a:r>
          </a:p>
          <a:p>
            <a:r>
              <a:rPr lang="cs-CZ" altLang="cs-CZ" dirty="0"/>
              <a:t>Využívá se metod váhového a bodového hodnocení.</a:t>
            </a:r>
          </a:p>
          <a:p>
            <a:r>
              <a:rPr lang="cs-CZ" altLang="cs-CZ" dirty="0"/>
              <a:t>Cena, dodací lhůta a jakost výrobků nemohou být jediným kritériem. </a:t>
            </a:r>
          </a:p>
          <a:p>
            <a:r>
              <a:rPr lang="cs-CZ" altLang="cs-CZ" dirty="0"/>
              <a:t>Nutno je třeba přihlížet k:</a:t>
            </a:r>
          </a:p>
          <a:p>
            <a:pPr lvl="1"/>
            <a:r>
              <a:rPr lang="cs-CZ" altLang="cs-CZ" dirty="0"/>
              <a:t>dodacím podmínkám, </a:t>
            </a:r>
          </a:p>
          <a:p>
            <a:pPr lvl="1"/>
            <a:r>
              <a:rPr lang="cs-CZ" altLang="cs-CZ" dirty="0"/>
              <a:t>spolehlivosti dodacích lhůt</a:t>
            </a:r>
          </a:p>
          <a:p>
            <a:pPr lvl="1"/>
            <a:r>
              <a:rPr lang="cs-CZ" altLang="cs-CZ" dirty="0"/>
              <a:t>dodacích kapacitách</a:t>
            </a:r>
          </a:p>
          <a:p>
            <a:pPr lvl="1"/>
            <a:r>
              <a:rPr lang="cs-CZ" altLang="cs-CZ" dirty="0"/>
              <a:t>druzích obalů</a:t>
            </a:r>
          </a:p>
          <a:p>
            <a:pPr lvl="1"/>
            <a:r>
              <a:rPr lang="cs-CZ" altLang="cs-CZ" dirty="0"/>
              <a:t>jednotkách balení</a:t>
            </a:r>
          </a:p>
          <a:p>
            <a:pPr lvl="1"/>
            <a:r>
              <a:rPr lang="cs-CZ" altLang="cs-CZ" dirty="0"/>
              <a:t>geografických vzdálenostech atd.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96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91483"/>
              </p:ext>
            </p:extLst>
          </p:nvPr>
        </p:nvGraphicFramePr>
        <p:xfrm>
          <a:off x="488197" y="116632"/>
          <a:ext cx="9424227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kument" r:id="rId3" imgW="6068568" imgH="6854952" progId="Word.Document.8">
                  <p:embed/>
                </p:oleObj>
              </mc:Choice>
              <mc:Fallback>
                <p:oleObj name="dokument" r:id="rId3" imgW="6068568" imgH="6854952" progId="Word.Documen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97" y="116632"/>
                        <a:ext cx="9424227" cy="655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8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ANALÝZA DODAVATELŮ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cs-CZ" altLang="cs-CZ">
                <a:cs typeface="Times New Roman" charset="0"/>
              </a:rPr>
              <a:t>Hodnocení způsobilosti dodavatele</a:t>
            </a:r>
            <a:r>
              <a:rPr lang="cs-CZ" altLang="cs-CZ"/>
              <a:t> </a:t>
            </a:r>
          </a:p>
          <a:p>
            <a:pPr lvl="1" eaLnBrk="1" hangingPunct="1"/>
            <a:r>
              <a:rPr lang="cs-CZ" altLang="cs-CZ"/>
              <a:t>Audit systému</a:t>
            </a:r>
          </a:p>
          <a:p>
            <a:pPr lvl="1" eaLnBrk="1" hangingPunct="1"/>
            <a:r>
              <a:rPr lang="cs-CZ" altLang="cs-CZ"/>
              <a:t>Audit procesů</a:t>
            </a:r>
          </a:p>
          <a:p>
            <a:pPr lvl="1" eaLnBrk="1" hangingPunct="1"/>
            <a:r>
              <a:rPr lang="cs-CZ" altLang="cs-CZ"/>
              <a:t>Audit výrobků</a:t>
            </a:r>
          </a:p>
          <a:p>
            <a:pPr eaLnBrk="1" hangingPunct="1"/>
            <a:r>
              <a:rPr lang="cs-CZ" altLang="cs-CZ"/>
              <a:t>Provádí externí firma</a:t>
            </a:r>
          </a:p>
          <a:p>
            <a:pPr eaLnBrk="1" hangingPunct="1"/>
            <a:r>
              <a:rPr lang="cs-CZ" altLang="cs-CZ">
                <a:cs typeface="Times New Roman" charset="0"/>
              </a:rPr>
              <a:t>Výsledkem hodnocení je zařazení dodavatele do jedné ze tří kvalitativních kategorií A, B, C. </a:t>
            </a:r>
          </a:p>
        </p:txBody>
      </p:sp>
    </p:spTree>
    <p:extLst>
      <p:ext uri="{BB962C8B-B14F-4D97-AF65-F5344CB8AC3E}">
        <p14:creationId xmlns:p14="http://schemas.microsoft.com/office/powerpoint/2010/main" val="2098529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381000"/>
            <a:ext cx="7558608" cy="571500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charset="0"/>
              </a:rPr>
              <a:t>Toto zařazení je založeno na procentuálním skóre plnění požadavků daných odběratelem. </a:t>
            </a:r>
            <a:endParaRPr lang="cs-CZ" altLang="cs-CZ" dirty="0"/>
          </a:p>
          <a:p>
            <a:pPr algn="just" eaLnBrk="1" hangingPunct="1"/>
            <a:r>
              <a:rPr lang="cs-CZ" altLang="cs-CZ" dirty="0">
                <a:cs typeface="Times New Roman" charset="0"/>
              </a:rPr>
              <a:t>Výsledné zařazení dodavatele do skupiny je závislé na nejnižším dosaženém skóre v rámci hodnocených oblastí.</a:t>
            </a:r>
            <a:endParaRPr lang="cs-CZ" altLang="cs-CZ" dirty="0"/>
          </a:p>
          <a:p>
            <a:pPr algn="just" eaLnBrk="1" hangingPunct="1"/>
            <a:endParaRPr lang="en-US" altLang="cs-CZ" dirty="0"/>
          </a:p>
          <a:p>
            <a:pPr algn="just" eaLnBrk="1" hangingPunct="1"/>
            <a:r>
              <a:rPr lang="en-US" altLang="cs-CZ" dirty="0">
                <a:cs typeface="Times New Roman" charset="0"/>
              </a:rPr>
              <a:t>90 – 100% 	</a:t>
            </a:r>
            <a:r>
              <a:rPr lang="en-US" altLang="cs-CZ" dirty="0" err="1">
                <a:cs typeface="Times New Roman" charset="0"/>
              </a:rPr>
              <a:t>Špičkový</a:t>
            </a:r>
            <a:r>
              <a:rPr lang="en-US" altLang="cs-CZ" dirty="0">
                <a:cs typeface="Times New Roman" charset="0"/>
              </a:rPr>
              <a:t> </a:t>
            </a:r>
            <a:r>
              <a:rPr lang="en-US" altLang="cs-CZ" dirty="0" err="1">
                <a:cs typeface="Times New Roman" charset="0"/>
              </a:rPr>
              <a:t>dodavatel</a:t>
            </a:r>
            <a:r>
              <a:rPr lang="en-US" altLang="cs-CZ" dirty="0">
                <a:cs typeface="Times New Roman" charset="0"/>
              </a:rPr>
              <a:t> </a:t>
            </a:r>
            <a:r>
              <a:rPr lang="en-US" altLang="cs-CZ" b="1" dirty="0">
                <a:cs typeface="Times New Roman" charset="0"/>
              </a:rPr>
              <a:t>A</a:t>
            </a:r>
            <a:endParaRPr lang="en-US" altLang="cs-CZ" dirty="0">
              <a:cs typeface="Times New Roman" charset="0"/>
            </a:endParaRPr>
          </a:p>
          <a:p>
            <a:pPr algn="just" eaLnBrk="1" hangingPunct="1"/>
            <a:r>
              <a:rPr lang="en-US" altLang="cs-CZ" dirty="0">
                <a:cs typeface="Times New Roman" charset="0"/>
              </a:rPr>
              <a:t>80% – 89% 	</a:t>
            </a:r>
            <a:r>
              <a:rPr lang="en-US" altLang="cs-CZ" dirty="0" err="1">
                <a:cs typeface="Times New Roman" charset="0"/>
              </a:rPr>
              <a:t>Vyhovující</a:t>
            </a:r>
            <a:r>
              <a:rPr lang="en-US" altLang="cs-CZ" dirty="0">
                <a:cs typeface="Times New Roman" charset="0"/>
              </a:rPr>
              <a:t> </a:t>
            </a:r>
            <a:r>
              <a:rPr lang="en-US" altLang="cs-CZ" dirty="0" err="1">
                <a:cs typeface="Times New Roman" charset="0"/>
              </a:rPr>
              <a:t>dodavatel</a:t>
            </a:r>
            <a:r>
              <a:rPr lang="en-US" altLang="cs-CZ" dirty="0">
                <a:cs typeface="Times New Roman" charset="0"/>
              </a:rPr>
              <a:t> </a:t>
            </a:r>
            <a:r>
              <a:rPr lang="en-US" altLang="cs-CZ" b="1" dirty="0">
                <a:cs typeface="Times New Roman" charset="0"/>
              </a:rPr>
              <a:t>B</a:t>
            </a:r>
            <a:endParaRPr lang="en-US" altLang="cs-CZ" dirty="0">
              <a:cs typeface="Times New Roman" charset="0"/>
            </a:endParaRPr>
          </a:p>
          <a:p>
            <a:pPr algn="just" eaLnBrk="1" hangingPunct="1"/>
            <a:r>
              <a:rPr lang="en-US" altLang="cs-CZ" dirty="0">
                <a:cs typeface="Times New Roman" charset="0"/>
              </a:rPr>
              <a:t>0 – 79% </a:t>
            </a:r>
            <a:r>
              <a:rPr lang="cs-CZ" altLang="cs-CZ" dirty="0"/>
              <a:t> </a:t>
            </a:r>
            <a:r>
              <a:rPr lang="en-US" altLang="cs-CZ" dirty="0">
                <a:cs typeface="Times New Roman" charset="0"/>
              </a:rPr>
              <a:t>	</a:t>
            </a:r>
            <a:r>
              <a:rPr lang="en-US" altLang="cs-CZ" dirty="0" err="1">
                <a:cs typeface="Times New Roman" charset="0"/>
              </a:rPr>
              <a:t>Nevyhovující</a:t>
            </a:r>
            <a:r>
              <a:rPr lang="en-US" altLang="cs-CZ" dirty="0">
                <a:cs typeface="Times New Roman" charset="0"/>
              </a:rPr>
              <a:t> </a:t>
            </a:r>
            <a:r>
              <a:rPr lang="en-US" altLang="cs-CZ" dirty="0" err="1">
                <a:cs typeface="Times New Roman" charset="0"/>
              </a:rPr>
              <a:t>dodavatel</a:t>
            </a:r>
            <a:r>
              <a:rPr lang="en-US" altLang="cs-CZ" dirty="0">
                <a:cs typeface="Times New Roman" charset="0"/>
              </a:rPr>
              <a:t> </a:t>
            </a:r>
            <a:r>
              <a:rPr lang="en-US" altLang="cs-CZ" b="1" dirty="0">
                <a:cs typeface="Times New Roman" charset="0"/>
              </a:rPr>
              <a:t>C</a:t>
            </a:r>
            <a:endParaRPr lang="en-US" altLang="cs-CZ" dirty="0">
              <a:cs typeface="Times New Roman" charset="0"/>
            </a:endParaRP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4124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– řízení rizika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solidFill>
                  <a:srgbClr val="0070C0"/>
                </a:solidFill>
              </a:rPr>
              <a:t>Tržní </a:t>
            </a:r>
            <a:r>
              <a:rPr lang="cs-CZ" dirty="0"/>
              <a:t>(výpadek dodavatele, výkonu, ceny)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rgbClr val="0070C0"/>
                </a:solidFill>
              </a:rPr>
              <a:t>Podniková</a:t>
            </a:r>
            <a:r>
              <a:rPr lang="cs-CZ" dirty="0"/>
              <a:t> (materiálového hospodářství, výroby, prodeje, finanční, výzkumu a vývoje..)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rgbClr val="92D050"/>
                </a:solidFill>
              </a:rPr>
              <a:t>Potřeba </a:t>
            </a:r>
            <a:r>
              <a:rPr lang="cs-CZ" dirty="0"/>
              <a:t>– kontinuální, nepravidelná, prvotní, jednorázová…</a:t>
            </a:r>
          </a:p>
          <a:p>
            <a:pPr>
              <a:lnSpc>
                <a:spcPct val="120000"/>
              </a:lnSpc>
              <a:spcBef>
                <a:spcPct val="5000"/>
              </a:spcBef>
              <a:spcAft>
                <a:spcPct val="15000"/>
              </a:spcAft>
            </a:pPr>
            <a:r>
              <a:rPr lang="cs-CZ" altLang="cs-CZ" sz="1400" dirty="0"/>
              <a:t>Velikost měsíčního odbytu je konstantní (pekárny)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cs-CZ" altLang="cs-CZ" sz="1400" dirty="0"/>
              <a:t>Odbytové množství pravidelně sezónně kolísá (zmrzlina, nápoje, jízdní kola) </a:t>
            </a:r>
            <a:r>
              <a:rPr lang="cs-CZ" altLang="cs-CZ" sz="1400" dirty="0">
                <a:sym typeface="Wingdings" pitchFamily="2" charset="2"/>
              </a:rPr>
              <a:t>:</a:t>
            </a:r>
          </a:p>
          <a:p>
            <a:pPr marL="800100" lvl="1" indent="-342900">
              <a:lnSpc>
                <a:spcPct val="120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výrobní množství se přizpůsobí výkyvům odbytu (najímání a propouštění sezónních dělníků) + zaměstnanci na částečný úvazek</a:t>
            </a:r>
          </a:p>
          <a:p>
            <a:pPr marL="800100" lvl="1" indent="-342900">
              <a:lnSpc>
                <a:spcPct val="120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zvyšování nebo snižování počtu pracovních dnů (Škoda auto)</a:t>
            </a:r>
          </a:p>
          <a:p>
            <a:pPr marL="800100" lvl="1" indent="-342900">
              <a:lnSpc>
                <a:spcPct val="120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udržuje se konstantní výroba (využití skladů pro vyrovnání nepravidelností poptávky)</a:t>
            </a:r>
          </a:p>
          <a:p>
            <a:pPr marL="800100" lvl="1" indent="-342900">
              <a:lnSpc>
                <a:spcPct val="120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udržování zdrojů pro období vysoké poptávky (zdroj – materiál – levnější a likvidnější)</a:t>
            </a:r>
          </a:p>
          <a:p>
            <a:pPr marL="800100" lvl="1" indent="-342900">
              <a:lnSpc>
                <a:spcPct val="120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lnSpc>
                <a:spcPct val="120000"/>
              </a:lnSpc>
              <a:spcBef>
                <a:spcPct val="5000"/>
              </a:spcBef>
              <a:buFont typeface="+mj-lt"/>
              <a:buAutoNum type="arabicPeriod"/>
            </a:pPr>
            <a:r>
              <a:rPr lang="cs-CZ" altLang="cs-CZ" sz="1200" dirty="0"/>
              <a:t>možnost v době útlumu odbytu vyrábět pro jiné podniky nebo naopak v sezónní špičce zadávat práci jiným podnikům – práce ve mzdě</a:t>
            </a:r>
            <a:endParaRPr lang="cs-CZ" altLang="cs-CZ" sz="1400" dirty="0"/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Při nákupu se vyskytují sezónní výkyvy (cukrovary) – sklady, dodávky ze zahraničí</a:t>
            </a:r>
          </a:p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cs-CZ" altLang="cs-CZ" sz="1400" dirty="0"/>
              <a:t>Konjunkturální výkyvy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56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materiálů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PROVÁDÍ SE PODLE 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Významu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Zásobovacího rizika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/>
              <a:t>VÝZNAMEM  MATERIÁLŮ(SUROVIN,DÍLŮ)</a:t>
            </a:r>
            <a:r>
              <a:rPr lang="cs-CZ" altLang="cs-CZ" sz="2400" b="1" dirty="0"/>
              <a:t>  SE ROZUMÍ: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 dirty="0"/>
              <a:t> JEHO PODÍL NA CELKOVÝCH POŘIZOVACÍCH NÁKLADECH (NA HODNOTOVÉ STRUKTUŘE SPOTŘEBY).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54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533400"/>
            <a:ext cx="7772400" cy="5334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u="sng" dirty="0"/>
              <a:t>ZÁSOBOVACÍ RIZIKO</a:t>
            </a:r>
            <a:r>
              <a:rPr lang="cs-CZ" altLang="cs-CZ" sz="2400" b="1" dirty="0"/>
              <a:t> – SE VYJADŘUJE PROSTŘEDNICTVÍM DOSTUPNOSTI: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/>
              <a:t>POŘIZOVANÝCH DRUHŮ POLOŽEK MATERIÁLŮ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/>
              <a:t>POČTU NAKUPUJÍCÍCH(KONKURENTŮ PŘI NÁKUPU) A JEJICH TRŽNÍ SÍLY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/>
              <a:t>MOŽNOSTI VLASTNÍ VÝROBY JAKO ALTERNATIVA K DODÁVKÁM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/>
              <a:t>RIZIK SKLADOVÁNÍ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cs-CZ" altLang="cs-CZ" sz="2400" b="1" dirty="0"/>
              <a:t>SUBSTITUČNÍ MOŽNOSTI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737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Strategie(i taktika) – charakter nákupu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rutinní /nerutinní obstarávání</a:t>
            </a:r>
          </a:p>
          <a:p>
            <a:r>
              <a:rPr lang="cs-CZ" dirty="0"/>
              <a:t>ojedinělý/náhodný/ málo častý nákup</a:t>
            </a:r>
          </a:p>
          <a:p>
            <a:r>
              <a:rPr lang="cs-CZ" dirty="0"/>
              <a:t>strategicky důležitý nákup </a:t>
            </a:r>
          </a:p>
          <a:p>
            <a:r>
              <a:rPr lang="cs-CZ" dirty="0"/>
              <a:t>(strategická příležitost, spekulativní nákup…)</a:t>
            </a:r>
          </a:p>
          <a:p>
            <a:r>
              <a:rPr lang="cs-CZ" dirty="0"/>
              <a:t>problémový nákup (velké riziko)</a:t>
            </a:r>
          </a:p>
          <a:p>
            <a:r>
              <a:rPr lang="cs-CZ" dirty="0"/>
              <a:t>+ termínový nákup (forward </a:t>
            </a:r>
            <a:r>
              <a:rPr lang="cs-CZ" dirty="0" err="1"/>
              <a:t>buying</a:t>
            </a:r>
            <a:r>
              <a:rPr lang="cs-CZ" dirty="0"/>
              <a:t>), </a:t>
            </a:r>
          </a:p>
          <a:p>
            <a:r>
              <a:rPr lang="cs-CZ" dirty="0"/>
              <a:t>+ objemové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065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nákupů (a i materiálů)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Strategický - </a:t>
            </a:r>
            <a:r>
              <a:rPr lang="cs-CZ" altLang="cs-CZ" sz="2400" dirty="0"/>
              <a:t>s rozhodujícím podílem na pořizovacích nákladech resp. spotřebě a s velkým zásobovacím rizikem.</a:t>
            </a:r>
            <a:endParaRPr lang="cs-CZ" sz="2400" dirty="0"/>
          </a:p>
          <a:p>
            <a:pPr>
              <a:lnSpc>
                <a:spcPct val="110000"/>
              </a:lnSpc>
            </a:pPr>
            <a:r>
              <a:rPr lang="cs-CZ" sz="2400" dirty="0"/>
              <a:t>Problémový - </a:t>
            </a:r>
            <a:r>
              <a:rPr lang="cs-CZ" altLang="cs-CZ" sz="2400" dirty="0"/>
              <a:t>většinou se jedná o nedostatkový materiál (malý počet výrobců, slabý vliv na konečný výsledek, velké zásobovací riziko apod.)</a:t>
            </a:r>
          </a:p>
          <a:p>
            <a:r>
              <a:rPr lang="cs-CZ" altLang="cs-CZ" sz="2400" dirty="0"/>
              <a:t>Substituční materiál</a:t>
            </a:r>
          </a:p>
          <a:p>
            <a:r>
              <a:rPr lang="cs-CZ" altLang="cs-CZ" sz="2400" dirty="0"/>
              <a:t>Bezproblémový materiál – řízení skladových zásob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4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Provázanost strategického nákupu a dalších oblastí podniku</a:t>
            </a:r>
          </a:p>
          <a:p>
            <a:r>
              <a:rPr lang="cs-CZ" dirty="0"/>
              <a:t>(finanční možnosti, charakter výroby, organizační typ, výrobní typ aj.)</a:t>
            </a:r>
          </a:p>
          <a:p>
            <a:r>
              <a:rPr lang="cs-CZ" dirty="0"/>
              <a:t>Ve skladech lze nalézt veškeré úrovně plánování.</a:t>
            </a:r>
          </a:p>
          <a:p>
            <a:pPr>
              <a:spcBef>
                <a:spcPct val="70000"/>
              </a:spcBef>
              <a:buNone/>
            </a:pPr>
            <a:endParaRPr lang="cs-CZ" altLang="cs-CZ" sz="2000" b="1" dirty="0"/>
          </a:p>
          <a:p>
            <a:pPr>
              <a:spcBef>
                <a:spcPct val="70000"/>
              </a:spcBef>
              <a:buNone/>
            </a:pPr>
            <a:r>
              <a:rPr lang="cs-CZ" altLang="cs-CZ" sz="2000" b="1" dirty="0"/>
              <a:t>Druhy nákupu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příležitostný nákup,</a:t>
            </a:r>
          </a:p>
          <a:p>
            <a:r>
              <a:rPr lang="cs-CZ" altLang="cs-CZ" sz="2000" dirty="0"/>
              <a:t>výrobně synchronizovaný nákup,</a:t>
            </a:r>
          </a:p>
          <a:p>
            <a:r>
              <a:rPr lang="cs-CZ" altLang="cs-CZ" sz="4000" dirty="0"/>
              <a:t>nákup do zásoby.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89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rámci projektu – zásobovací </a:t>
            </a:r>
            <a:r>
              <a:rPr lang="cs-CZ" dirty="0" err="1"/>
              <a:t>fce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Nejednoznačnost  (překlady a výklady CZE, GER, ENG) se liší. </a:t>
            </a:r>
          </a:p>
          <a:p>
            <a:r>
              <a:rPr lang="cs-CZ" dirty="0"/>
              <a:t>Někdy uváděno jako zásobovací logistika a někdy je zásobování chápáno jako užší pojem (manipulace), někdy jako nákup.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66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skladů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Skladování plní primárně funkce:</a:t>
            </a:r>
          </a:p>
          <a:p>
            <a:r>
              <a:rPr lang="cs-CZ" dirty="0"/>
              <a:t>vyrovnávací</a:t>
            </a:r>
          </a:p>
          <a:p>
            <a:r>
              <a:rPr lang="cs-CZ" dirty="0"/>
              <a:t>zabezpečovací.</a:t>
            </a:r>
          </a:p>
          <a:p>
            <a:endParaRPr lang="cs-CZ" dirty="0"/>
          </a:p>
          <a:p>
            <a:r>
              <a:rPr lang="cs-CZ" dirty="0"/>
              <a:t>Skladování může být:</a:t>
            </a:r>
          </a:p>
          <a:p>
            <a:r>
              <a:rPr lang="cs-CZ" dirty="0"/>
              <a:t>spekulativního charakteru,</a:t>
            </a:r>
          </a:p>
          <a:p>
            <a:r>
              <a:rPr lang="cs-CZ" dirty="0"/>
              <a:t>součást výrobního procesu – výrobní skald, není typickým skladem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117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/>
              <a:t>Plánování spotřeby</a:t>
            </a:r>
            <a:r>
              <a:rPr lang="cs-CZ" altLang="cs-CZ" sz="2400" dirty="0"/>
              <a:t> je zjišťování: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/>
              <a:t>druhu,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/>
              <a:t>množství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altLang="cs-CZ" sz="2400" dirty="0"/>
              <a:t>okamžiku spotřeby požadovaných materiálů.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/>
              <a:t>Plánování nákupu</a:t>
            </a:r>
            <a:r>
              <a:rPr lang="cs-CZ" altLang="cs-CZ" sz="2400" dirty="0"/>
              <a:t> má za úkol stanovit v souladu s plánem spotřeby: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/>
              <a:t>objednací množství,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/>
              <a:t>objednací dobu 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/>
              <a:t>výběr dodavatele materiálů.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400" dirty="0"/>
              <a:t>Dochází ke konfliktu cílů – potřeba co nejpřesnější a nejobsáhlejší plánování – roste ale nákladovost.</a:t>
            </a:r>
          </a:p>
        </p:txBody>
      </p:sp>
    </p:spTree>
    <p:extLst>
      <p:ext uri="{BB962C8B-B14F-4D97-AF65-F5344CB8AC3E}">
        <p14:creationId xmlns:p14="http://schemas.microsoft.com/office/powerpoint/2010/main" val="1231072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Plánování spotřeby a nákupu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/>
              <a:t>Rozpiska</a:t>
            </a:r>
            <a:r>
              <a:rPr lang="cs-CZ" altLang="cs-CZ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= ústřední zdroj dat v materiálovém hospodářství podniku.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= seznam veškerých</a:t>
            </a:r>
          </a:p>
          <a:p>
            <a:pPr lvl="1" eaLnBrk="1" hangingPunct="1"/>
            <a:r>
              <a:rPr lang="cs-CZ" altLang="cs-CZ"/>
              <a:t>surovin,</a:t>
            </a:r>
          </a:p>
          <a:p>
            <a:pPr lvl="1" eaLnBrk="1" hangingPunct="1"/>
            <a:r>
              <a:rPr lang="cs-CZ" altLang="cs-CZ"/>
              <a:t>součástí a</a:t>
            </a:r>
          </a:p>
          <a:p>
            <a:pPr lvl="1" eaLnBrk="1" hangingPunct="1"/>
            <a:r>
              <a:rPr lang="cs-CZ" altLang="cs-CZ"/>
              <a:t>sestav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/>
              <a:t>potřebných pro výrobu určitého výrobku. </a:t>
            </a: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008737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breakdown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53" y="1628800"/>
            <a:ext cx="7952018" cy="4752528"/>
          </a:xfrm>
        </p:spPr>
      </p:pic>
    </p:spTree>
    <p:extLst>
      <p:ext uri="{BB962C8B-B14F-4D97-AF65-F5344CB8AC3E}">
        <p14:creationId xmlns:p14="http://schemas.microsoft.com/office/powerpoint/2010/main" val="2355119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628801"/>
            <a:ext cx="2524125" cy="32670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738619"/>
            <a:ext cx="5092452" cy="50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5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954"/>
            <a:ext cx="5994538" cy="424815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06" y="2036812"/>
            <a:ext cx="5819465" cy="4800600"/>
          </a:xfrm>
        </p:spPr>
      </p:pic>
    </p:spTree>
    <p:extLst>
      <p:ext uri="{BB962C8B-B14F-4D97-AF65-F5344CB8AC3E}">
        <p14:creationId xmlns:p14="http://schemas.microsoft.com/office/powerpoint/2010/main" val="3844369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Exploded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drawing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5850358" cy="3658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437092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Diagram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700809"/>
            <a:ext cx="8007765" cy="4342403"/>
          </a:xfrm>
        </p:spPr>
      </p:pic>
    </p:spTree>
    <p:extLst>
      <p:ext uri="{BB962C8B-B14F-4D97-AF65-F5344CB8AC3E}">
        <p14:creationId xmlns:p14="http://schemas.microsoft.com/office/powerpoint/2010/main" val="3130488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ABC analýza – pro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519936" y="1656995"/>
            <a:ext cx="3888432" cy="1728192"/>
            <a:chOff x="385" y="1385"/>
            <a:chExt cx="4989" cy="195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0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70 %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049" y="2860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5 %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5" y="2860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710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20 %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049" y="2382"/>
              <a:ext cx="166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15 %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2382"/>
              <a:ext cx="166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B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710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ca 10 %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49" y="1903"/>
              <a:ext cx="1661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 dirty="0"/>
                <a:t>ca 80 % 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85" y="1903"/>
              <a:ext cx="166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A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0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Kvantitativní podíl (v %)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049" y="1385"/>
              <a:ext cx="166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Hodnotový podíl (v %)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85" y="1385"/>
              <a:ext cx="166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400"/>
                <a:t>Skupina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5" y="1385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85" y="1903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85" y="2382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85" y="2860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85" y="3339"/>
              <a:ext cx="49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85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049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710" y="1385"/>
              <a:ext cx="0" cy="19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374" y="1385"/>
              <a:ext cx="0" cy="19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 sz="1100"/>
            </a:p>
          </p:txBody>
        </p:sp>
      </p:grpSp>
      <p:pic>
        <p:nvPicPr>
          <p:cNvPr id="28" name="obrázek 1" descr="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5" y="2750160"/>
            <a:ext cx="4459872" cy="29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ABC XYZ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ABC zobrazuje hodnotový podíl na obratu zásob</a:t>
            </a:r>
          </a:p>
          <a:p>
            <a:r>
              <a:rPr lang="cs-CZ" dirty="0"/>
              <a:t>XYZ představuje četnost(pravidelnost) využití ve výrobě</a:t>
            </a:r>
          </a:p>
          <a:p>
            <a:endParaRPr lang="cs-CZ" dirty="0"/>
          </a:p>
          <a:p>
            <a:r>
              <a:rPr lang="cs-CZ" i="1" dirty="0"/>
              <a:t>X</a:t>
            </a:r>
            <a:r>
              <a:rPr lang="cs-CZ" dirty="0"/>
              <a:t> – skupiny položek s konstantní spotřebou (pouze příležitostné výkyvy) a tedy s vysokou predikční schopností</a:t>
            </a:r>
          </a:p>
          <a:p>
            <a:r>
              <a:rPr lang="cs-CZ" i="1" dirty="0"/>
              <a:t>Y </a:t>
            </a:r>
            <a:r>
              <a:rPr lang="cs-CZ" dirty="0"/>
              <a:t>– skupiny položek se silnějšími výkyvy ve spotřebě (střední predikční schopnost)</a:t>
            </a:r>
          </a:p>
          <a:p>
            <a:r>
              <a:rPr lang="cs-CZ" i="1" dirty="0"/>
              <a:t>Z </a:t>
            </a:r>
            <a:r>
              <a:rPr lang="cs-CZ" dirty="0"/>
              <a:t>– položky se zcela nepravidelnou spotřebou (vysoký stupeň nejistoty)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0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58685" y="3122908"/>
            <a:ext cx="14478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chemeClr val="bg2"/>
                </a:solidFill>
                <a:latin typeface="Times New Roman" pitchFamily="18" charset="0"/>
              </a:rPr>
              <a:t>dodavatel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988085" y="3046708"/>
            <a:ext cx="16002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b="1">
                <a:solidFill>
                  <a:schemeClr val="bg2"/>
                </a:solidFill>
                <a:latin typeface="Times New Roman" pitchFamily="18" charset="0"/>
              </a:rPr>
              <a:t>zákazník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00135" y="1094083"/>
            <a:ext cx="1295400" cy="5334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chemeClr val="bg2"/>
                </a:solidFill>
                <a:latin typeface="Times New Roman" pitchFamily="18" charset="0"/>
              </a:rPr>
              <a:t>dopravce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663485" y="4951708"/>
            <a:ext cx="167640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660066"/>
                </a:solidFill>
                <a:latin typeface="Times New Roman" pitchFamily="18" charset="0"/>
              </a:rPr>
              <a:t>konkurent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285" y="989308"/>
            <a:ext cx="10668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 dirty="0">
                <a:solidFill>
                  <a:srgbClr val="0000FF"/>
                </a:solidFill>
                <a:latin typeface="Times New Roman" pitchFamily="18" charset="0"/>
              </a:rPr>
              <a:t>vláda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44885" y="5408908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společnost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378485" y="1217908"/>
            <a:ext cx="1600200" cy="5334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technologie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8064285" y="4570708"/>
            <a:ext cx="1600200" cy="4572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00FF"/>
                </a:solidFill>
                <a:latin typeface="Times New Roman" pitchFamily="18" charset="0"/>
              </a:rPr>
              <a:t>ekonomika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759485" y="5637508"/>
            <a:ext cx="1600200" cy="381000"/>
          </a:xfrm>
          <a:prstGeom prst="rect">
            <a:avLst/>
          </a:prstGeom>
          <a:solidFill>
            <a:srgbClr val="66FFFF"/>
          </a:soli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b="1">
                <a:solidFill>
                  <a:srgbClr val="0000FF"/>
                </a:solidFill>
                <a:latin typeface="Times New Roman" pitchFamily="18" charset="0"/>
              </a:rPr>
              <a:t>---------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30085" y="1827508"/>
            <a:ext cx="2133600" cy="8382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kooper. podniky </a:t>
            </a:r>
          </a:p>
          <a:p>
            <a:pPr algn="ctr" eaLnBrk="1" hangingPunct="1"/>
            <a:r>
              <a:rPr kumimoji="1" lang="cs-CZ" altLang="cs-CZ" sz="2000" b="1">
                <a:solidFill>
                  <a:srgbClr val="006666"/>
                </a:solidFill>
                <a:latin typeface="Times New Roman" pitchFamily="18" charset="0"/>
              </a:rPr>
              <a:t>a organizace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87285" y="4189708"/>
            <a:ext cx="1447800" cy="3810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>
                <a:solidFill>
                  <a:srgbClr val="006666"/>
                </a:solidFill>
                <a:latin typeface="Times New Roman" pitchFamily="18" charset="0"/>
              </a:rPr>
              <a:t>----------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4101885" y="2208508"/>
            <a:ext cx="2971800" cy="2590800"/>
          </a:xfrm>
          <a:prstGeom prst="ellipse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cs-CZ" altLang="cs-CZ" b="1" dirty="0">
                <a:solidFill>
                  <a:srgbClr val="990000"/>
                </a:solidFill>
                <a:latin typeface="Times New Roman" pitchFamily="18" charset="0"/>
              </a:rPr>
              <a:t>pořizování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848011" y="2402183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cs-CZ" altLang="cs-CZ">
              <a:latin typeface="Times New Roman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940085" y="251330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cs-CZ" altLang="cs-CZ" dirty="0">
                <a:solidFill>
                  <a:schemeClr val="accent1"/>
                </a:solidFill>
                <a:latin typeface="Times New Roman" pitchFamily="18" charset="0"/>
              </a:rPr>
              <a:t>  podnik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592298" y="1598909"/>
            <a:ext cx="1008062" cy="93662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6905411" y="1814809"/>
            <a:ext cx="93662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3304961" y="4118271"/>
            <a:ext cx="720725" cy="2159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V="1">
            <a:off x="3665323" y="4550072"/>
            <a:ext cx="647700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5825910" y="4910434"/>
            <a:ext cx="0" cy="360363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6976849" y="4407197"/>
            <a:ext cx="720725" cy="2873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160498" y="3399133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7192748" y="3326108"/>
            <a:ext cx="685800" cy="0"/>
          </a:xfrm>
          <a:prstGeom prst="line">
            <a:avLst/>
          </a:prstGeom>
          <a:noFill/>
          <a:ln w="5715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3449424" y="2389483"/>
            <a:ext cx="720725" cy="28733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5536985" y="1598908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6616485" y="4694534"/>
            <a:ext cx="100965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78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924945"/>
            <a:ext cx="7121728" cy="2808311"/>
          </a:xfrm>
        </p:spPr>
      </p:pic>
      <p:sp>
        <p:nvSpPr>
          <p:cNvPr id="5" name="TextovéPole 4"/>
          <p:cNvSpPr txBox="1"/>
          <p:nvPr/>
        </p:nvSpPr>
        <p:spPr>
          <a:xfrm>
            <a:off x="7248128" y="198884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Řízení spotřebou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27648" y="594928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Řízení poptávkou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44072" y="580526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Zúžení sortimentu, ladění zásob</a:t>
            </a:r>
          </a:p>
        </p:txBody>
      </p:sp>
    </p:spTree>
    <p:extLst>
      <p:ext uri="{BB962C8B-B14F-4D97-AF65-F5344CB8AC3E}">
        <p14:creationId xmlns:p14="http://schemas.microsoft.com/office/powerpoint/2010/main" val="903449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20" y="980728"/>
            <a:ext cx="9148680" cy="54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2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Plánování nákupu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1400" dirty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400" dirty="0"/>
              <a:t>= přesné stanovení (u daného druhu materiálu):</a:t>
            </a:r>
          </a:p>
          <a:p>
            <a:pPr lvl="1" eaLnBrk="1" hangingPunct="1"/>
            <a:r>
              <a:rPr lang="cs-CZ" altLang="cs-CZ" sz="2400" dirty="0"/>
              <a:t>dodacích lhůt,</a:t>
            </a:r>
          </a:p>
          <a:p>
            <a:pPr lvl="1" eaLnBrk="1" hangingPunct="1"/>
            <a:r>
              <a:rPr lang="cs-CZ" altLang="cs-CZ" sz="2400" dirty="0"/>
              <a:t>dodacího množství,</a:t>
            </a:r>
          </a:p>
          <a:p>
            <a:pPr lvl="1" eaLnBrk="1" hangingPunct="1"/>
            <a:r>
              <a:rPr lang="cs-CZ" altLang="cs-CZ" sz="2400" dirty="0"/>
              <a:t>příslušných dodavatelů.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cs-CZ" altLang="cs-CZ" sz="2400" b="1" dirty="0"/>
              <a:t>Druhy nákupu</a:t>
            </a:r>
            <a:r>
              <a:rPr lang="cs-CZ" altLang="cs-CZ" sz="2400" dirty="0"/>
              <a:t>:</a:t>
            </a:r>
          </a:p>
          <a:p>
            <a:pPr eaLnBrk="1" hangingPunct="1"/>
            <a:r>
              <a:rPr lang="cs-CZ" altLang="cs-CZ" sz="2400" dirty="0"/>
              <a:t>příležitostný nákup,</a:t>
            </a:r>
          </a:p>
          <a:p>
            <a:pPr eaLnBrk="1" hangingPunct="1"/>
            <a:r>
              <a:rPr lang="cs-CZ" altLang="cs-CZ" sz="2400" dirty="0"/>
              <a:t>výrobně synchronizovaný nákup,</a:t>
            </a:r>
          </a:p>
          <a:p>
            <a:pPr eaLnBrk="1" hangingPunct="1"/>
            <a:r>
              <a:rPr lang="cs-CZ" altLang="cs-CZ" sz="2400" dirty="0"/>
              <a:t>nákup do zásoby.</a:t>
            </a:r>
          </a:p>
        </p:txBody>
      </p:sp>
    </p:spTree>
    <p:extLst>
      <p:ext uri="{BB962C8B-B14F-4D97-AF65-F5344CB8AC3E}">
        <p14:creationId xmlns:p14="http://schemas.microsoft.com/office/powerpoint/2010/main" val="1106798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Plánování skladového hospodářství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/>
              <a:t>Rozhodnutí o skladování: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dlouhodobé,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krátkodobé.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/>
              <a:t>Uspořádání skladu: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centrální sklad,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několik menších skladů na různých místech.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/>
              <a:t>Centralizace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/>
              <a:t>Decentralizace</a:t>
            </a:r>
          </a:p>
        </p:txBody>
      </p:sp>
    </p:spTree>
    <p:extLst>
      <p:ext uri="{BB962C8B-B14F-4D97-AF65-F5344CB8AC3E}">
        <p14:creationId xmlns:p14="http://schemas.microsoft.com/office/powerpoint/2010/main" val="571946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Logika zásobování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19537" y="1844824"/>
          <a:ext cx="7920881" cy="39830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Pevné objednací množství „Q“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Proměnné objednací množství doplňované do výše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proměnných 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Q: proměnný okamžik objednávky, pevné objednací množství „Q“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B, S: proměnný okamžik objednávky, objednávání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Objednávání v pevných okamžicích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Q: pevný okamžik objednávky, pevné objednací množství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Systém s, S: pevný okamžik objednávky, doplňování do cílové úrovně „S“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21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Japonsko vs. západ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Obrázek 3" descr="funkce_zasob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622074"/>
            <a:ext cx="8231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804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– vytížení skladu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/>
              <a:t>Nejdůležitější </a:t>
            </a:r>
            <a:r>
              <a:rPr lang="cs-CZ" altLang="cs-CZ" sz="3000" b="1"/>
              <a:t>systémy realizace nákupu</a:t>
            </a:r>
            <a:r>
              <a:rPr lang="cs-CZ" altLang="cs-CZ" sz="3000"/>
              <a:t>:</a:t>
            </a:r>
          </a:p>
          <a:p>
            <a:pPr eaLnBrk="1" hangingPunct="1"/>
            <a:r>
              <a:rPr lang="cs-CZ" altLang="cs-CZ"/>
              <a:t>systém signální hladiny zásob</a:t>
            </a:r>
          </a:p>
          <a:p>
            <a:pPr lvl="1" eaLnBrk="1" hangingPunct="1"/>
            <a:r>
              <a:rPr lang="cs-CZ" altLang="cs-CZ" sz="2400"/>
              <a:t>stanoví se:</a:t>
            </a:r>
          </a:p>
          <a:p>
            <a:pPr lvl="2" eaLnBrk="1" hangingPunct="1"/>
            <a:r>
              <a:rPr lang="cs-CZ" altLang="cs-CZ" sz="2000"/>
              <a:t>optimální objednací množství (pevné)</a:t>
            </a:r>
          </a:p>
          <a:p>
            <a:pPr lvl="2" eaLnBrk="1" hangingPunct="1"/>
            <a:r>
              <a:rPr lang="cs-CZ" altLang="cs-CZ" sz="2000"/>
              <a:t>signální stav zásob na plánovací období</a:t>
            </a:r>
          </a:p>
          <a:p>
            <a:pPr lvl="1" eaLnBrk="1" hangingPunct="1"/>
            <a:r>
              <a:rPr lang="cs-CZ" altLang="cs-CZ" sz="2400"/>
              <a:t>objednávkové intervaly jsou variabilní</a:t>
            </a:r>
          </a:p>
          <a:p>
            <a:pPr eaLnBrk="1" hangingPunct="1"/>
            <a:r>
              <a:rPr lang="cs-CZ" altLang="cs-CZ"/>
              <a:t>systém dodávkového cyklu</a:t>
            </a:r>
          </a:p>
          <a:p>
            <a:pPr lvl="1" eaLnBrk="1" hangingPunct="1"/>
            <a:r>
              <a:rPr lang="cs-CZ" altLang="cs-CZ" sz="2400"/>
              <a:t>stanoví se konstantní dodávkové intervaly</a:t>
            </a:r>
            <a:endParaRPr lang="cs-CZ" altLang="cs-CZ" sz="1000"/>
          </a:p>
          <a:p>
            <a:pPr lvl="1" eaLnBrk="1" hangingPunct="1"/>
            <a:r>
              <a:rPr lang="cs-CZ" altLang="cs-CZ" sz="2400"/>
              <a:t>objednací množství je proměnlivé</a:t>
            </a:r>
          </a:p>
        </p:txBody>
      </p:sp>
    </p:spTree>
    <p:extLst>
      <p:ext uri="{BB962C8B-B14F-4D97-AF65-F5344CB8AC3E}">
        <p14:creationId xmlns:p14="http://schemas.microsoft.com/office/powerpoint/2010/main" val="1756307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1952625" y="214313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dodávkového cyklu</a:t>
            </a:r>
          </a:p>
        </p:txBody>
      </p:sp>
      <p:sp>
        <p:nvSpPr>
          <p:cNvPr id="22531" name="TextovéPole 8"/>
          <p:cNvSpPr txBox="1">
            <a:spLocks noChangeArrowheads="1"/>
          </p:cNvSpPr>
          <p:nvPr/>
        </p:nvSpPr>
        <p:spPr bwMode="auto">
          <a:xfrm>
            <a:off x="2024064" y="3429001"/>
            <a:ext cx="750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/>
              <a:t>Pilový diagram – systém signální hladiny</a:t>
            </a:r>
          </a:p>
        </p:txBody>
      </p:sp>
      <p:pic>
        <p:nvPicPr>
          <p:cNvPr id="22532" name="Obrázek 9" descr="system signalni hladin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929064"/>
            <a:ext cx="67865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10" descr="system dodavkovy cyklu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28688"/>
            <a:ext cx="67865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67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satMod val="130000"/>
                  </a:schemeClr>
                </a:solidFill>
              </a:rPr>
              <a:t>Plánování skladového hospodářství </a:t>
            </a:r>
            <a:br>
              <a:rPr lang="cs-CZ" sz="320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sz="3000">
                <a:solidFill>
                  <a:schemeClr val="tx2">
                    <a:satMod val="130000"/>
                  </a:schemeClr>
                </a:solidFill>
              </a:rPr>
              <a:t>– zjištění optimálního objednacího množství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z="800" b="1"/>
          </a:p>
          <a:p>
            <a:pPr eaLnBrk="1" hangingPunct="1">
              <a:buFont typeface="Wingdings" pitchFamily="2" charset="2"/>
              <a:buNone/>
            </a:pPr>
            <a:r>
              <a:rPr lang="cs-CZ" sz="3000" b="1"/>
              <a:t>Celkové náklady nákupu</a:t>
            </a:r>
            <a:r>
              <a:rPr lang="cs-CZ" sz="3000"/>
              <a:t> se skládají z:</a:t>
            </a:r>
          </a:p>
          <a:p>
            <a:pPr eaLnBrk="1" hangingPunct="1"/>
            <a:r>
              <a:rPr lang="cs-CZ" sz="3000"/>
              <a:t>pořizovacích nákladů v užším smyslu,</a:t>
            </a:r>
          </a:p>
          <a:p>
            <a:pPr eaLnBrk="1" hangingPunct="1"/>
            <a:r>
              <a:rPr lang="cs-CZ" sz="3000"/>
              <a:t>skladovacích nákladů a</a:t>
            </a:r>
          </a:p>
          <a:p>
            <a:pPr eaLnBrk="1" hangingPunct="1"/>
            <a:r>
              <a:rPr lang="cs-CZ" sz="3000"/>
              <a:t>nákladů předčasného vyčerpání zásob.</a:t>
            </a:r>
          </a:p>
          <a:p>
            <a:pPr eaLnBrk="1" hangingPunct="1">
              <a:buFont typeface="Wingdings" pitchFamily="2" charset="2"/>
              <a:buNone/>
            </a:pP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7795079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03513" y="533401"/>
            <a:ext cx="8181975" cy="5610225"/>
            <a:chOff x="318" y="336"/>
            <a:chExt cx="5154" cy="353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8" y="336"/>
              <a:ext cx="51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b="1" dirty="0"/>
                <a:t>Celkové pořizovací náklady</a:t>
              </a: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318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Pořizovací náklady                v užším smyslu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112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Skladovací náklady</a:t>
              </a: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3897" y="1056"/>
              <a:ext cx="155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 dirty="0"/>
                <a:t>Náklady z předčasného vyčerpání zásob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528" y="1662"/>
              <a:ext cx="1344" cy="8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Přímé pořizovací náklady (množství     x pořizovací cena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316" y="1662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Prostorové náklady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2322" y="22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Náklady na udržování zásob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322" y="2871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Úrokové náklady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322" y="3486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Ostatní náklady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128" y="1665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Cenové rozdíly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28" y="2274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algn="ctr"/>
              <a:r>
                <a:rPr lang="cs-CZ" sz="1800"/>
                <a:t>Smluvní pokuty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128" y="2880"/>
              <a:ext cx="134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Ostatní náklady (ušlý zisk)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528" y="2775"/>
              <a:ext cx="1344" cy="8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46800" rIns="18000" bIns="46800" anchor="ctr"/>
            <a:lstStyle/>
            <a:p>
              <a:pPr algn="ctr"/>
              <a:r>
                <a:rPr lang="cs-CZ" sz="1800"/>
                <a:t>Nepřímé pořizovací náklady </a:t>
              </a:r>
            </a:p>
            <a:p>
              <a:pPr algn="ctr"/>
              <a:r>
                <a:rPr lang="cs-CZ" sz="1800"/>
                <a:t>(fixní náklady objednávky)</a:t>
              </a:r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rot="10800000" flipV="1">
              <a:off x="1104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rot="10800000" flipV="1">
              <a:off x="466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  <p:cxnSp>
          <p:nvCxnSpPr>
            <p:cNvPr id="32786" name="AutoShape 18"/>
            <p:cNvCxnSpPr>
              <a:cxnSpLocks noChangeShapeType="1"/>
              <a:stCxn id="32772" idx="2"/>
              <a:endCxn id="32783" idx="1"/>
            </p:cNvCxnSpPr>
            <p:nvPr/>
          </p:nvCxnSpPr>
          <p:spPr bwMode="auto">
            <a:xfrm rot="5400000">
              <a:off x="-74" y="2042"/>
              <a:ext cx="1772" cy="567"/>
            </a:xfrm>
            <a:prstGeom prst="bentConnector4">
              <a:avLst>
                <a:gd name="adj1" fmla="val 222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32772" idx="2"/>
              <a:endCxn id="32775" idx="1"/>
            </p:cNvCxnSpPr>
            <p:nvPr/>
          </p:nvCxnSpPr>
          <p:spPr bwMode="auto">
            <a:xfrm rot="5400000">
              <a:off x="480" y="1488"/>
              <a:ext cx="663" cy="567"/>
            </a:xfrm>
            <a:prstGeom prst="bentConnector4">
              <a:avLst>
                <a:gd name="adj1" fmla="val 449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32773" idx="2"/>
              <a:endCxn id="32776" idx="1"/>
            </p:cNvCxnSpPr>
            <p:nvPr/>
          </p:nvCxnSpPr>
          <p:spPr bwMode="auto">
            <a:xfrm rot="5400000">
              <a:off x="2396" y="1360"/>
              <a:ext cx="414" cy="573"/>
            </a:xfrm>
            <a:prstGeom prst="bentConnector4">
              <a:avLst>
                <a:gd name="adj1" fmla="val 722"/>
                <a:gd name="adj2" fmla="val 1251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21"/>
            <p:cNvCxnSpPr>
              <a:cxnSpLocks noChangeShapeType="1"/>
            </p:cNvCxnSpPr>
            <p:nvPr/>
          </p:nvCxnSpPr>
          <p:spPr bwMode="auto">
            <a:xfrm rot="5400000">
              <a:off x="2106" y="1665"/>
              <a:ext cx="1017" cy="567"/>
            </a:xfrm>
            <a:prstGeom prst="bentConnector4">
              <a:avLst>
                <a:gd name="adj1" fmla="val -199"/>
                <a:gd name="adj2" fmla="val 1280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22"/>
            <p:cNvCxnSpPr>
              <a:cxnSpLocks noChangeShapeType="1"/>
            </p:cNvCxnSpPr>
            <p:nvPr/>
          </p:nvCxnSpPr>
          <p:spPr bwMode="auto">
            <a:xfrm rot="5400000">
              <a:off x="1803" y="1968"/>
              <a:ext cx="1623" cy="567"/>
            </a:xfrm>
            <a:prstGeom prst="bentConnector4">
              <a:avLst>
                <a:gd name="adj1" fmla="val -250"/>
                <a:gd name="adj2" fmla="val 12839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 rot="5400000">
              <a:off x="1478" y="2275"/>
              <a:ext cx="2238" cy="567"/>
            </a:xfrm>
            <a:prstGeom prst="bentConnector4">
              <a:avLst>
                <a:gd name="adj1" fmla="val -134"/>
                <a:gd name="adj2" fmla="val 125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32774" idx="2"/>
              <a:endCxn id="32780" idx="1"/>
            </p:cNvCxnSpPr>
            <p:nvPr/>
          </p:nvCxnSpPr>
          <p:spPr bwMode="auto">
            <a:xfrm rot="5400000">
              <a:off x="4192" y="1376"/>
              <a:ext cx="417" cy="546"/>
            </a:xfrm>
            <a:prstGeom prst="bentConnector4">
              <a:avLst>
                <a:gd name="adj1" fmla="val 477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AutoShape 25"/>
            <p:cNvCxnSpPr>
              <a:cxnSpLocks noChangeShapeType="1"/>
              <a:stCxn id="32774" idx="2"/>
              <a:endCxn id="32781" idx="1"/>
            </p:cNvCxnSpPr>
            <p:nvPr/>
          </p:nvCxnSpPr>
          <p:spPr bwMode="auto">
            <a:xfrm rot="5400000">
              <a:off x="3888" y="1680"/>
              <a:ext cx="1026" cy="546"/>
            </a:xfrm>
            <a:prstGeom prst="bentConnector4">
              <a:avLst>
                <a:gd name="adj1" fmla="val 292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AutoShape 26"/>
            <p:cNvCxnSpPr>
              <a:cxnSpLocks noChangeShapeType="1"/>
              <a:stCxn id="32774" idx="2"/>
              <a:endCxn id="32782" idx="1"/>
            </p:cNvCxnSpPr>
            <p:nvPr/>
          </p:nvCxnSpPr>
          <p:spPr bwMode="auto">
            <a:xfrm rot="5400000">
              <a:off x="3585" y="1983"/>
              <a:ext cx="1632" cy="546"/>
            </a:xfrm>
            <a:prstGeom prst="bentConnector4">
              <a:avLst>
                <a:gd name="adj1" fmla="val -245"/>
                <a:gd name="adj2" fmla="val 12637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>
              <a:off x="288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9072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zásobování a vašeho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348880"/>
            <a:ext cx="7620000" cy="405192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Udržet při životě výrobu při současné minimalizaci nákladů</a:t>
            </a:r>
          </a:p>
          <a:p>
            <a:r>
              <a:rPr lang="cs-CZ" dirty="0"/>
              <a:t>Jedná se o odvozeninu strategických cílů (podporují vrcholové cíle) – zajištění zásobovacích toků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zlepšením informačních toků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snížením závislosti na dodavatelích</a:t>
            </a:r>
          </a:p>
          <a:p>
            <a:pPr marL="990600" lvl="1" indent="-533400">
              <a:spcBef>
                <a:spcPct val="50000"/>
              </a:spcBef>
            </a:pPr>
            <a:r>
              <a:rPr lang="cs-CZ" altLang="cs-CZ" b="1" dirty="0"/>
              <a:t>zabezpečením jakosti apod.</a:t>
            </a:r>
          </a:p>
          <a:p>
            <a:pPr marL="160020" indent="0">
              <a:spcBef>
                <a:spcPct val="50000"/>
              </a:spcBef>
              <a:buNone/>
            </a:pPr>
            <a:r>
              <a:rPr lang="cs-CZ" b="1" dirty="0"/>
              <a:t>Za podmínek: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snižování nákladů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výkonů</a:t>
            </a:r>
          </a:p>
          <a:p>
            <a:pPr marL="990600" lvl="1" indent="-53340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cs-CZ" altLang="cs-CZ" b="1" dirty="0"/>
              <a:t>zlepšování služeb zákazníkům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07568" y="157103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PODPORA</a:t>
            </a:r>
          </a:p>
        </p:txBody>
      </p:sp>
    </p:spTree>
    <p:extLst>
      <p:ext uri="{BB962C8B-B14F-4D97-AF65-F5344CB8AC3E}">
        <p14:creationId xmlns:p14="http://schemas.microsoft.com/office/powerpoint/2010/main" val="2639634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Diagram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92"/>
          <a:stretch>
            <a:fillRect/>
          </a:stretch>
        </p:blipFill>
        <p:spPr bwMode="auto">
          <a:xfrm>
            <a:off x="2063552" y="188640"/>
            <a:ext cx="77048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13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Obrázek 1" descr="EO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628800"/>
            <a:ext cx="7920337" cy="48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306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Optimální objednací množství (EOQ)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EOQ</a:t>
                </a:r>
              </a:p>
              <a:p>
                <a:r>
                  <a:rPr lang="cs-CZ" sz="1600" dirty="0"/>
                  <a:t>c = náklady na výrobu nebo nákup jednotky (20Kč za kilo rýže)</a:t>
                </a:r>
              </a:p>
              <a:p>
                <a:r>
                  <a:rPr lang="cs-CZ" sz="1600" dirty="0"/>
                  <a:t>Q = objednací množství</a:t>
                </a:r>
              </a:p>
              <a:p>
                <a:r>
                  <a:rPr lang="cs-CZ" sz="1600" dirty="0"/>
                  <a:t>Q* = optimální objednací množství</a:t>
                </a:r>
              </a:p>
              <a:p>
                <a:r>
                  <a:rPr lang="cs-CZ" sz="1600" dirty="0"/>
                  <a:t>D = spotřeba za jednotku času (rok)</a:t>
                </a:r>
              </a:p>
              <a:p>
                <a:r>
                  <a:rPr lang="cs-CZ" sz="1600" dirty="0"/>
                  <a:t>K = náklady na objednání/seřízení dodávky (benzín do </a:t>
                </a:r>
                <a:r>
                  <a:rPr lang="cs-CZ" sz="1600" dirty="0" err="1"/>
                  <a:t>rýžokamionu</a:t>
                </a:r>
                <a:r>
                  <a:rPr lang="cs-CZ" sz="1600" dirty="0"/>
                  <a:t>)</a:t>
                </a:r>
              </a:p>
              <a:p>
                <a:r>
                  <a:rPr lang="cs-CZ" sz="1600" dirty="0"/>
                  <a:t>h = náklady na držení 1 kila rýže (sklad, alternativní náklady, chlazení, pojištění)</a:t>
                </a:r>
              </a:p>
              <a:p>
                <a:r>
                  <a:rPr lang="cs-CZ" dirty="0"/>
                  <a:t>TC = c*D + D*K/Q + h*Q/2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91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problémy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2843769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02986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penetration</a:t>
            </a:r>
            <a:r>
              <a:rPr lang="cs-CZ" dirty="0"/>
              <a:t> point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52" y="1628800"/>
            <a:ext cx="7219311" cy="4680520"/>
          </a:xfrm>
        </p:spPr>
      </p:pic>
    </p:spTree>
    <p:extLst>
      <p:ext uri="{BB962C8B-B14F-4D97-AF65-F5344CB8AC3E}">
        <p14:creationId xmlns:p14="http://schemas.microsoft.com/office/powerpoint/2010/main" val="1046295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BD8E1-1BCD-4C7C-82F5-1C463A69C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7668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budeme probírat?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91298" y="2273174"/>
            <a:ext cx="7164288" cy="3894292"/>
            <a:chOff x="0" y="754"/>
            <a:chExt cx="5760" cy="3221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1374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OPATŘO-VÁNÍ                  - krytí potřeb</a:t>
              </a: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2447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VÝROBA </a:t>
              </a:r>
            </a:p>
            <a:p>
              <a:pPr algn="ctr"/>
              <a:r>
                <a:rPr lang="cs-CZ" sz="1800" dirty="0"/>
                <a:t>                         - výkony</a:t>
              </a:r>
            </a:p>
            <a:p>
              <a:pPr algn="ctr"/>
              <a:endParaRPr lang="cs-CZ" sz="1800" dirty="0">
                <a:latin typeface="Arial" charset="0"/>
              </a:endParaRPr>
            </a:p>
            <a:p>
              <a:pPr algn="ctr"/>
              <a:endParaRPr lang="cs-CZ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3515" y="1888"/>
              <a:ext cx="871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cs-CZ" sz="1800" dirty="0"/>
                <a:t>ODBYT</a:t>
              </a:r>
            </a:p>
            <a:p>
              <a:pPr algn="ctr"/>
              <a:r>
                <a:rPr lang="cs-CZ" sz="1800" dirty="0"/>
                <a:t>- uplatnění výkonů na trhu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4" y="936"/>
              <a:ext cx="2812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800"/>
                <a:t>ŘÍZENÍ PODNIKU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0" y="1935"/>
              <a:ext cx="979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Opatřovací </a:t>
              </a:r>
            </a:p>
            <a:p>
              <a:pPr algn="ctr"/>
              <a:r>
                <a:rPr lang="cs-CZ" sz="1800" dirty="0"/>
                <a:t>trhy</a:t>
              </a:r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781" y="1935"/>
              <a:ext cx="866" cy="136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 anchor="ctr"/>
            <a:lstStyle/>
            <a:p>
              <a:pPr algn="ctr"/>
              <a:r>
                <a:rPr lang="cs-CZ" sz="1800" dirty="0"/>
                <a:t>Odbytové</a:t>
              </a:r>
            </a:p>
            <a:p>
              <a:pPr algn="ctr"/>
              <a:r>
                <a:rPr lang="cs-CZ" sz="1800" dirty="0"/>
                <a:t>trhy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0" y="3653"/>
              <a:ext cx="576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sz="1800"/>
                <a:t>Proces výrobního podniku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8" idx="2"/>
              <a:endCxn id="5" idx="0"/>
            </p:cNvCxnSpPr>
            <p:nvPr/>
          </p:nvCxnSpPr>
          <p:spPr bwMode="auto">
            <a:xfrm rot="5400000">
              <a:off x="2118" y="1127"/>
              <a:ext cx="453" cy="1070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2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 rot="16200000" flipH="1">
              <a:off x="3189" y="1126"/>
              <a:ext cx="453" cy="1071"/>
            </a:xfrm>
            <a:prstGeom prst="bent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6" idx="0"/>
            </p:cNvCxnSpPr>
            <p:nvPr/>
          </p:nvCxnSpPr>
          <p:spPr bwMode="auto">
            <a:xfrm>
              <a:off x="2880" y="1435"/>
              <a:ext cx="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1178" y="243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5" idx="3"/>
              <a:endCxn id="6" idx="1"/>
            </p:cNvCxnSpPr>
            <p:nvPr/>
          </p:nvCxnSpPr>
          <p:spPr bwMode="auto">
            <a:xfrm>
              <a:off x="2245" y="2614"/>
              <a:ext cx="20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>
              <a:off x="3318" y="2614"/>
              <a:ext cx="19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7"/>
            <p:cNvCxnSpPr>
              <a:cxnSpLocks noChangeShapeType="1"/>
              <a:stCxn id="10" idx="3"/>
              <a:endCxn id="5" idx="1"/>
            </p:cNvCxnSpPr>
            <p:nvPr/>
          </p:nvCxnSpPr>
          <p:spPr bwMode="auto">
            <a:xfrm flipV="1">
              <a:off x="979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8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4386" y="2614"/>
              <a:ext cx="39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78" y="754"/>
              <a:ext cx="3402" cy="3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2063553" y="3284984"/>
            <a:ext cx="3045701" cy="2493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7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E9F49-A5A1-43DE-82A5-DE2A1CEFE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514741-07F6-4C47-91DB-27A3FBDA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20E4059-D068-489F-A3DD-760DE0D95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05636"/>
            <a:ext cx="9587345" cy="6623258"/>
          </a:xfr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AABAEE-A410-4012-8345-1429E469F723}"/>
              </a:ext>
            </a:extLst>
          </p:cNvPr>
          <p:cNvSpPr/>
          <p:nvPr/>
        </p:nvSpPr>
        <p:spPr>
          <a:xfrm>
            <a:off x="1311563" y="3284983"/>
            <a:ext cx="1838037" cy="3032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C72EBD1-4C04-45A8-BFF0-E7BE89554769}"/>
              </a:ext>
            </a:extLst>
          </p:cNvPr>
          <p:cNvSpPr/>
          <p:nvPr/>
        </p:nvSpPr>
        <p:spPr>
          <a:xfrm>
            <a:off x="1514764" y="2456873"/>
            <a:ext cx="8017164" cy="665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56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Logistika - INCOTERMS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http://www.iccwbo.org/products-and-services/trade-facilitation/incoterms-2010/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b="68098"/>
          <a:stretch/>
        </p:blipFill>
        <p:spPr>
          <a:xfrm>
            <a:off x="3359696" y="2924945"/>
            <a:ext cx="4608512" cy="27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63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cz-v11.potx" id="{45F7C800-E35C-46D5-9C47-511EF4DC35F8}" vid="{F2DE815D-75C9-4501-96BE-FAF7001258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muni-econ-prezentace-16-9-cz-v11</Template>
  <TotalTime>64</TotalTime>
  <Words>2306</Words>
  <Application>Microsoft Office PowerPoint</Application>
  <PresentationFormat>Širokoúhlá obrazovka</PresentationFormat>
  <Paragraphs>437</Paragraphs>
  <Slides>66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Cambria Math</vt:lpstr>
      <vt:lpstr>Tahoma</vt:lpstr>
      <vt:lpstr>Times New Roman</vt:lpstr>
      <vt:lpstr>Wingdings</vt:lpstr>
      <vt:lpstr>Prezentace_MU_CZ</vt:lpstr>
      <vt:lpstr>dokument</vt:lpstr>
      <vt:lpstr>Inbound logistics – zásobovací logistika</vt:lpstr>
      <vt:lpstr>Obsah přednášky</vt:lpstr>
      <vt:lpstr>Zásobování</vt:lpstr>
      <vt:lpstr>V rámci projektu – zásobovací fce</vt:lpstr>
      <vt:lpstr>Prezentace aplikace PowerPoint</vt:lpstr>
      <vt:lpstr>Cíl zásobování a vašeho systému</vt:lpstr>
      <vt:lpstr>Co budeme probírat?</vt:lpstr>
      <vt:lpstr>Prezentace aplikace PowerPoint</vt:lpstr>
      <vt:lpstr>Logistika - INCOTERMS</vt:lpstr>
      <vt:lpstr>INCOTERMS</vt:lpstr>
      <vt:lpstr>Prezentace aplikace PowerPoint</vt:lpstr>
      <vt:lpstr>Prezentace aplikace PowerPoint</vt:lpstr>
      <vt:lpstr>Porterův model 5 sil - dodavatelé</vt:lpstr>
      <vt:lpstr>Co budeme probírat?</vt:lpstr>
      <vt:lpstr>Pozice v podniku</vt:lpstr>
      <vt:lpstr>Pozice v podniku a jiné vztahy</vt:lpstr>
      <vt:lpstr>Hodnotový řetězec - Porter</vt:lpstr>
      <vt:lpstr>Nákup, zásobování, pořizování a  hodnotový řetězec</vt:lpstr>
      <vt:lpstr>Co všechno opatřujeme?</vt:lpstr>
      <vt:lpstr>2. směry zásobovací logistiky</vt:lpstr>
      <vt:lpstr>Úrovně nákupu a řízení zásobování</vt:lpstr>
      <vt:lpstr>Strategický nákup a jeho úkoly</vt:lpstr>
      <vt:lpstr>Strategický nákup a jeho úkoly</vt:lpstr>
      <vt:lpstr>Taktický a operativní nákup</vt:lpstr>
      <vt:lpstr>Taktický a operativní nákup a jeho úkoly</vt:lpstr>
      <vt:lpstr>Organizace a řízení nákupu….</vt:lpstr>
      <vt:lpstr>Organizace nákupu</vt:lpstr>
      <vt:lpstr>Strategický nákup - dodavatelé</vt:lpstr>
      <vt:lpstr>Prezentace aplikace PowerPoint</vt:lpstr>
      <vt:lpstr>Strategický nákup - dodavatelé</vt:lpstr>
      <vt:lpstr>Prezentace aplikace PowerPoint</vt:lpstr>
      <vt:lpstr>ANALÝZA DODAVATELŮ</vt:lpstr>
      <vt:lpstr>Prezentace aplikace PowerPoint</vt:lpstr>
      <vt:lpstr>Strategie – řízení rizika</vt:lpstr>
      <vt:lpstr>Klasifikace materiálů</vt:lpstr>
      <vt:lpstr>Prezentace aplikace PowerPoint</vt:lpstr>
      <vt:lpstr>Strategie(i taktika) – charakter nákupu</vt:lpstr>
      <vt:lpstr>Klasifikace nákupů (a i materiálů)</vt:lpstr>
      <vt:lpstr>Sklad</vt:lpstr>
      <vt:lpstr>Plánování skladů</vt:lpstr>
      <vt:lpstr>Plánování spotřeby a nákupu</vt:lpstr>
      <vt:lpstr>Plánování spotřeby a nákupu</vt:lpstr>
      <vt:lpstr>Product breakdown structure</vt:lpstr>
      <vt:lpstr>Exploded view drawing</vt:lpstr>
      <vt:lpstr>Prezentace aplikace PowerPoint</vt:lpstr>
      <vt:lpstr>Exploded view drawing</vt:lpstr>
      <vt:lpstr>Product Flow Diagram</vt:lpstr>
      <vt:lpstr>ABC analýza – pro plánování</vt:lpstr>
      <vt:lpstr>ABC XYZ analýza</vt:lpstr>
      <vt:lpstr>Prezentace aplikace PowerPoint</vt:lpstr>
      <vt:lpstr>Prezentace aplikace PowerPoint</vt:lpstr>
      <vt:lpstr>Plánování nákupu</vt:lpstr>
      <vt:lpstr>Plánování skladového hospodářství</vt:lpstr>
      <vt:lpstr>Logika zásobování</vt:lpstr>
      <vt:lpstr>Japonsko vs. západ</vt:lpstr>
      <vt:lpstr>Plánování skladového hospodářství  – vytížení skladu</vt:lpstr>
      <vt:lpstr>Prezentace aplikace PowerPoint</vt:lpstr>
      <vt:lpstr>Plánování skladového hospodářství  – zjištění optimálního objednacího množství</vt:lpstr>
      <vt:lpstr>Prezentace aplikace PowerPoint</vt:lpstr>
      <vt:lpstr>Prezentace aplikace PowerPoint</vt:lpstr>
      <vt:lpstr>Prezentace aplikace PowerPoint</vt:lpstr>
      <vt:lpstr>Optimální objednací množství (EOQ)</vt:lpstr>
      <vt:lpstr>Specifické problémy zásobování</vt:lpstr>
      <vt:lpstr>Order penetration point</vt:lpstr>
      <vt:lpstr>Order penetration 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management a sociální podnikání</dc:title>
  <dc:creator>Petr Mikuš</dc:creator>
  <cp:lastModifiedBy>Petr Mikuš</cp:lastModifiedBy>
  <cp:revision>13</cp:revision>
  <cp:lastPrinted>1601-01-01T00:00:00Z</cp:lastPrinted>
  <dcterms:created xsi:type="dcterms:W3CDTF">2022-11-11T16:27:18Z</dcterms:created>
  <dcterms:modified xsi:type="dcterms:W3CDTF">2022-11-12T10:31:38Z</dcterms:modified>
</cp:coreProperties>
</file>