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304" r:id="rId3"/>
    <p:sldId id="302" r:id="rId4"/>
    <p:sldId id="303" r:id="rId5"/>
    <p:sldId id="380" r:id="rId6"/>
    <p:sldId id="381" r:id="rId7"/>
    <p:sldId id="382" r:id="rId8"/>
    <p:sldId id="272" r:id="rId9"/>
    <p:sldId id="273" r:id="rId10"/>
    <p:sldId id="267" r:id="rId11"/>
    <p:sldId id="268" r:id="rId12"/>
    <p:sldId id="269" r:id="rId13"/>
    <p:sldId id="270" r:id="rId14"/>
    <p:sldId id="271" r:id="rId15"/>
    <p:sldId id="257" r:id="rId16"/>
    <p:sldId id="258" r:id="rId17"/>
    <p:sldId id="259" r:id="rId18"/>
    <p:sldId id="260" r:id="rId19"/>
    <p:sldId id="340" r:id="rId20"/>
    <p:sldId id="368" r:id="rId21"/>
    <p:sldId id="369" r:id="rId22"/>
    <p:sldId id="370" r:id="rId23"/>
    <p:sldId id="371" r:id="rId24"/>
    <p:sldId id="352" r:id="rId25"/>
    <p:sldId id="341" r:id="rId26"/>
    <p:sldId id="342" r:id="rId27"/>
    <p:sldId id="298" r:id="rId28"/>
    <p:sldId id="372" r:id="rId29"/>
    <p:sldId id="383" r:id="rId30"/>
    <p:sldId id="263" r:id="rId31"/>
    <p:sldId id="363" r:id="rId32"/>
    <p:sldId id="309" r:id="rId33"/>
    <p:sldId id="373" r:id="rId34"/>
    <p:sldId id="343" r:id="rId35"/>
    <p:sldId id="362" r:id="rId36"/>
    <p:sldId id="344" r:id="rId37"/>
    <p:sldId id="359" r:id="rId38"/>
    <p:sldId id="360" r:id="rId39"/>
    <p:sldId id="366" r:id="rId40"/>
    <p:sldId id="347" r:id="rId41"/>
    <p:sldId id="348" r:id="rId42"/>
    <p:sldId id="308" r:id="rId43"/>
    <p:sldId id="364" r:id="rId44"/>
    <p:sldId id="365" r:id="rId45"/>
    <p:sldId id="376" r:id="rId46"/>
    <p:sldId id="367" r:id="rId47"/>
    <p:sldId id="349" r:id="rId48"/>
    <p:sldId id="351" r:id="rId49"/>
    <p:sldId id="384" r:id="rId50"/>
    <p:sldId id="379" r:id="rId51"/>
    <p:sldId id="385" r:id="rId52"/>
    <p:sldId id="386" r:id="rId53"/>
    <p:sldId id="264" r:id="rId54"/>
    <p:sldId id="265" r:id="rId55"/>
    <p:sldId id="266" r:id="rId56"/>
    <p:sldId id="387" r:id="rId57"/>
    <p:sldId id="388" r:id="rId58"/>
    <p:sldId id="274" r:id="rId59"/>
    <p:sldId id="275" r:id="rId60"/>
    <p:sldId id="276" r:id="rId6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Šauer" userId="8318575d-d23f-4156-9079-a986142cda3d" providerId="ADAL" clId="{6C3A67ED-F5A2-434B-84FC-DC4B25E87063}"/>
    <pc:docChg chg="delSld">
      <pc:chgData name="Martin Šauer" userId="8318575d-d23f-4156-9079-a986142cda3d" providerId="ADAL" clId="{6C3A67ED-F5A2-434B-84FC-DC4B25E87063}" dt="2022-10-22T06:16:01.344" v="0" actId="2696"/>
      <pc:docMkLst>
        <pc:docMk/>
      </pc:docMkLst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4057988296" sldId="261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155893941" sldId="262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383545933" sldId="283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942056308" sldId="284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739210473" sldId="285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774949141" sldId="288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687172406" sldId="289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936093450" sldId="290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925518101" sldId="291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037347821" sldId="292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491658007" sldId="293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702864" sldId="300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164716085" sldId="301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769830792" sldId="305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688581819" sldId="306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254171275" sldId="307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107594095" sldId="310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886960739" sldId="311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4248023218" sldId="312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97311291" sldId="313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4136162888" sldId="315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671571265" sldId="316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232478118" sldId="317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254022378" sldId="325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058146212" sldId="326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014754248" sldId="327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056877639" sldId="328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761079447" sldId="329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315166706" sldId="330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948008461" sldId="331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4233341781" sldId="333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99208943" sldId="334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077544442" sldId="335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68255196" sldId="339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595271466" sldId="345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738261183" sldId="346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347217479" sldId="389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376409770" sldId="390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295847507" sldId="391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916859533" sldId="392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0" sldId="393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4268466348" sldId="394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853660970" sldId="395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112706464" sldId="396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380520952" sldId="397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223062973" sldId="398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250417222" sldId="399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006679478" sldId="400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307997930" sldId="401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462575418" sldId="402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779554460" sldId="403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014823395" sldId="404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11633067" sldId="405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588894683" sldId="406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2739442759" sldId="410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621061649" sldId="411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4056499672" sldId="412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681770372" sldId="413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983725178" sldId="414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3154023108" sldId="415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944041643" sldId="416"/>
        </pc:sldMkLst>
      </pc:sldChg>
      <pc:sldChg chg="del">
        <pc:chgData name="Martin Šauer" userId="8318575d-d23f-4156-9079-a986142cda3d" providerId="ADAL" clId="{6C3A67ED-F5A2-434B-84FC-DC4B25E87063}" dt="2022-10-22T06:16:01.344" v="0" actId="2696"/>
        <pc:sldMkLst>
          <pc:docMk/>
          <pc:sldMk cId="1012742642" sldId="417"/>
        </pc:sldMkLst>
      </pc:sldChg>
      <pc:sldMasterChg chg="delSldLayout">
        <pc:chgData name="Martin Šauer" userId="8318575d-d23f-4156-9079-a986142cda3d" providerId="ADAL" clId="{6C3A67ED-F5A2-434B-84FC-DC4B25E87063}" dt="2022-10-22T06:16:01.344" v="0" actId="2696"/>
        <pc:sldMasterMkLst>
          <pc:docMk/>
          <pc:sldMasterMk cId="1358120936" sldId="2147483660"/>
        </pc:sldMasterMkLst>
        <pc:sldLayoutChg chg="del">
          <pc:chgData name="Martin Šauer" userId="8318575d-d23f-4156-9079-a986142cda3d" providerId="ADAL" clId="{6C3A67ED-F5A2-434B-84FC-DC4B25E87063}" dt="2022-10-22T06:16:01.344" v="0" actId="2696"/>
          <pc:sldLayoutMkLst>
            <pc:docMk/>
            <pc:sldMasterMk cId="1358120936" sldId="2147483660"/>
            <pc:sldLayoutMk cId="1920418040" sldId="2147483679"/>
          </pc:sldLayoutMkLst>
        </pc:sldLayoutChg>
        <pc:sldLayoutChg chg="del">
          <pc:chgData name="Martin Šauer" userId="8318575d-d23f-4156-9079-a986142cda3d" providerId="ADAL" clId="{6C3A67ED-F5A2-434B-84FC-DC4B25E87063}" dt="2022-10-22T06:16:01.344" v="0" actId="2696"/>
          <pc:sldLayoutMkLst>
            <pc:docMk/>
            <pc:sldMasterMk cId="1358120936" sldId="2147483660"/>
            <pc:sldLayoutMk cId="2418080380" sldId="214748368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7ADD7-968F-4299-9C0D-E7C574FD2E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CA38402-A9DD-41E3-BDE0-5E6F9ECAB974}">
      <dgm:prSet phldrT="[Text]"/>
      <dgm:spPr/>
      <dgm:t>
        <a:bodyPr/>
        <a:lstStyle/>
        <a:p>
          <a:r>
            <a:rPr lang="cs-CZ"/>
            <a:t>Informace o návštěvnících</a:t>
          </a:r>
        </a:p>
      </dgm:t>
    </dgm:pt>
    <dgm:pt modelId="{72D6EFFD-1AEB-4339-BBF4-F0479EA61936}" type="parTrans" cxnId="{A21D45AC-23E5-497C-9EE1-B2B11E1D2560}">
      <dgm:prSet/>
      <dgm:spPr/>
      <dgm:t>
        <a:bodyPr/>
        <a:lstStyle/>
        <a:p>
          <a:endParaRPr lang="cs-CZ"/>
        </a:p>
      </dgm:t>
    </dgm:pt>
    <dgm:pt modelId="{62CEF038-DBE6-462B-B7AD-2222B15B37DB}" type="sibTrans" cxnId="{A21D45AC-23E5-497C-9EE1-B2B11E1D2560}">
      <dgm:prSet/>
      <dgm:spPr/>
      <dgm:t>
        <a:bodyPr/>
        <a:lstStyle/>
        <a:p>
          <a:endParaRPr lang="cs-CZ"/>
        </a:p>
      </dgm:t>
    </dgm:pt>
    <dgm:pt modelId="{E8415D2A-3717-4DAB-B0DB-C0B5FA0D1AF2}">
      <dgm:prSet phldrT="[Text]"/>
      <dgm:spPr/>
      <dgm:t>
        <a:bodyPr/>
        <a:lstStyle/>
        <a:p>
          <a:r>
            <a:rPr lang="cs-CZ"/>
            <a:t>Profil návštěvníka</a:t>
          </a:r>
        </a:p>
      </dgm:t>
    </dgm:pt>
    <dgm:pt modelId="{1A36FD29-7053-4ACF-96FA-AFAD42000FA0}" type="parTrans" cxnId="{F0939CC8-DE46-4545-B696-6A456F05CAEB}">
      <dgm:prSet/>
      <dgm:spPr/>
      <dgm:t>
        <a:bodyPr/>
        <a:lstStyle/>
        <a:p>
          <a:endParaRPr lang="cs-CZ"/>
        </a:p>
      </dgm:t>
    </dgm:pt>
    <dgm:pt modelId="{FC182E8A-8F79-4ADA-8A1A-397D34F090F2}" type="sibTrans" cxnId="{F0939CC8-DE46-4545-B696-6A456F05CAEB}">
      <dgm:prSet/>
      <dgm:spPr/>
      <dgm:t>
        <a:bodyPr/>
        <a:lstStyle/>
        <a:p>
          <a:endParaRPr lang="cs-CZ"/>
        </a:p>
      </dgm:t>
    </dgm:pt>
    <dgm:pt modelId="{85BAFA23-646A-4215-BD1E-70AEB89BDD55}">
      <dgm:prSet phldrT="[Text]"/>
      <dgm:spPr/>
      <dgm:t>
        <a:bodyPr/>
        <a:lstStyle/>
        <a:p>
          <a:r>
            <a:rPr lang="cs-CZ"/>
            <a:t>Targeting</a:t>
          </a:r>
        </a:p>
      </dgm:t>
    </dgm:pt>
    <dgm:pt modelId="{C0EBF0B0-D62D-4E12-966D-62B45B7C4DE7}" type="parTrans" cxnId="{36030E2E-3EED-4CE4-8322-948129429DA6}">
      <dgm:prSet/>
      <dgm:spPr/>
      <dgm:t>
        <a:bodyPr/>
        <a:lstStyle/>
        <a:p>
          <a:endParaRPr lang="cs-CZ"/>
        </a:p>
      </dgm:t>
    </dgm:pt>
    <dgm:pt modelId="{E8FADDA9-4C22-41F1-9AB0-37A755E2F538}" type="sibTrans" cxnId="{36030E2E-3EED-4CE4-8322-948129429DA6}">
      <dgm:prSet/>
      <dgm:spPr/>
      <dgm:t>
        <a:bodyPr/>
        <a:lstStyle/>
        <a:p>
          <a:endParaRPr lang="cs-CZ"/>
        </a:p>
      </dgm:t>
    </dgm:pt>
    <dgm:pt modelId="{984D20FF-BDF3-4002-9B7B-6B869C73A102}">
      <dgm:prSet/>
      <dgm:spPr/>
      <dgm:t>
        <a:bodyPr/>
        <a:lstStyle/>
        <a:p>
          <a:r>
            <a:rPr lang="cs-CZ" dirty="0"/>
            <a:t>Volba segmentačních kritérií</a:t>
          </a:r>
        </a:p>
      </dgm:t>
    </dgm:pt>
    <dgm:pt modelId="{4CFDA5D7-F08F-4386-BEBA-FF6E8F6899D2}" type="parTrans" cxnId="{550249AF-7240-40F5-8294-CE20B79C901B}">
      <dgm:prSet/>
      <dgm:spPr/>
      <dgm:t>
        <a:bodyPr/>
        <a:lstStyle/>
        <a:p>
          <a:endParaRPr lang="cs-CZ"/>
        </a:p>
      </dgm:t>
    </dgm:pt>
    <dgm:pt modelId="{09E30AAE-838C-4962-9AE4-5A9A243A2702}" type="sibTrans" cxnId="{550249AF-7240-40F5-8294-CE20B79C901B}">
      <dgm:prSet/>
      <dgm:spPr/>
      <dgm:t>
        <a:bodyPr/>
        <a:lstStyle/>
        <a:p>
          <a:endParaRPr lang="cs-CZ"/>
        </a:p>
      </dgm:t>
    </dgm:pt>
    <dgm:pt modelId="{37FE5BEE-4D94-4FD5-91B1-45F941F587C9}" type="pres">
      <dgm:prSet presAssocID="{D847ADD7-968F-4299-9C0D-E7C574FD2EE4}" presName="Name0" presStyleCnt="0">
        <dgm:presLayoutVars>
          <dgm:dir/>
          <dgm:animLvl val="lvl"/>
          <dgm:resizeHandles val="exact"/>
        </dgm:presLayoutVars>
      </dgm:prSet>
      <dgm:spPr/>
    </dgm:pt>
    <dgm:pt modelId="{968E99FC-F15E-48EB-9454-05119ADFAE0B}" type="pres">
      <dgm:prSet presAssocID="{2CA38402-A9DD-41E3-BDE0-5E6F9ECAB97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B08CA63-87A9-4318-A43B-4DAE3C499F21}" type="pres">
      <dgm:prSet presAssocID="{62CEF038-DBE6-462B-B7AD-2222B15B37DB}" presName="parTxOnlySpace" presStyleCnt="0"/>
      <dgm:spPr/>
    </dgm:pt>
    <dgm:pt modelId="{35E7E7FE-E764-495B-842A-95857BAC7585}" type="pres">
      <dgm:prSet presAssocID="{984D20FF-BDF3-4002-9B7B-6B869C73A10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EF5268F-A497-4F27-8ACF-3C10759DCF1D}" type="pres">
      <dgm:prSet presAssocID="{09E30AAE-838C-4962-9AE4-5A9A243A2702}" presName="parTxOnlySpace" presStyleCnt="0"/>
      <dgm:spPr/>
    </dgm:pt>
    <dgm:pt modelId="{D722D2F9-FF2E-4627-AADA-0E6EA72653C2}" type="pres">
      <dgm:prSet presAssocID="{E8415D2A-3717-4DAB-B0DB-C0B5FA0D1AF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73EC418-D4BF-43EF-BCED-7B04E47CBBE7}" type="pres">
      <dgm:prSet presAssocID="{FC182E8A-8F79-4ADA-8A1A-397D34F090F2}" presName="parTxOnlySpace" presStyleCnt="0"/>
      <dgm:spPr/>
    </dgm:pt>
    <dgm:pt modelId="{5CF6DE5B-ACB4-471D-9217-B4F3541A5DD4}" type="pres">
      <dgm:prSet presAssocID="{85BAFA23-646A-4215-BD1E-70AEB89BDD5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1EDA029-43FA-493D-8314-3595B00EA086}" type="presOf" srcId="{85BAFA23-646A-4215-BD1E-70AEB89BDD55}" destId="{5CF6DE5B-ACB4-471D-9217-B4F3541A5DD4}" srcOrd="0" destOrd="0" presId="urn:microsoft.com/office/officeart/2005/8/layout/chevron1"/>
    <dgm:cxn modelId="{36030E2E-3EED-4CE4-8322-948129429DA6}" srcId="{D847ADD7-968F-4299-9C0D-E7C574FD2EE4}" destId="{85BAFA23-646A-4215-BD1E-70AEB89BDD55}" srcOrd="3" destOrd="0" parTransId="{C0EBF0B0-D62D-4E12-966D-62B45B7C4DE7}" sibTransId="{E8FADDA9-4C22-41F1-9AB0-37A755E2F538}"/>
    <dgm:cxn modelId="{66828C67-2B5F-403A-92B1-EE456075CAA9}" type="presOf" srcId="{2CA38402-A9DD-41E3-BDE0-5E6F9ECAB974}" destId="{968E99FC-F15E-48EB-9454-05119ADFAE0B}" srcOrd="0" destOrd="0" presId="urn:microsoft.com/office/officeart/2005/8/layout/chevron1"/>
    <dgm:cxn modelId="{99FC816B-D907-40A2-91BA-F4E8EA7311D1}" type="presOf" srcId="{E8415D2A-3717-4DAB-B0DB-C0B5FA0D1AF2}" destId="{D722D2F9-FF2E-4627-AADA-0E6EA72653C2}" srcOrd="0" destOrd="0" presId="urn:microsoft.com/office/officeart/2005/8/layout/chevron1"/>
    <dgm:cxn modelId="{78B3609F-1505-433B-9008-81C5593775EA}" type="presOf" srcId="{D847ADD7-968F-4299-9C0D-E7C574FD2EE4}" destId="{37FE5BEE-4D94-4FD5-91B1-45F941F587C9}" srcOrd="0" destOrd="0" presId="urn:microsoft.com/office/officeart/2005/8/layout/chevron1"/>
    <dgm:cxn modelId="{A21D45AC-23E5-497C-9EE1-B2B11E1D2560}" srcId="{D847ADD7-968F-4299-9C0D-E7C574FD2EE4}" destId="{2CA38402-A9DD-41E3-BDE0-5E6F9ECAB974}" srcOrd="0" destOrd="0" parTransId="{72D6EFFD-1AEB-4339-BBF4-F0479EA61936}" sibTransId="{62CEF038-DBE6-462B-B7AD-2222B15B37DB}"/>
    <dgm:cxn modelId="{550249AF-7240-40F5-8294-CE20B79C901B}" srcId="{D847ADD7-968F-4299-9C0D-E7C574FD2EE4}" destId="{984D20FF-BDF3-4002-9B7B-6B869C73A102}" srcOrd="1" destOrd="0" parTransId="{4CFDA5D7-F08F-4386-BEBA-FF6E8F6899D2}" sibTransId="{09E30AAE-838C-4962-9AE4-5A9A243A2702}"/>
    <dgm:cxn modelId="{C1B9F9B3-606C-4ACE-B326-A73127F163A9}" type="presOf" srcId="{984D20FF-BDF3-4002-9B7B-6B869C73A102}" destId="{35E7E7FE-E764-495B-842A-95857BAC7585}" srcOrd="0" destOrd="0" presId="urn:microsoft.com/office/officeart/2005/8/layout/chevron1"/>
    <dgm:cxn modelId="{F0939CC8-DE46-4545-B696-6A456F05CAEB}" srcId="{D847ADD7-968F-4299-9C0D-E7C574FD2EE4}" destId="{E8415D2A-3717-4DAB-B0DB-C0B5FA0D1AF2}" srcOrd="2" destOrd="0" parTransId="{1A36FD29-7053-4ACF-96FA-AFAD42000FA0}" sibTransId="{FC182E8A-8F79-4ADA-8A1A-397D34F090F2}"/>
    <dgm:cxn modelId="{1E39AFB4-8ACE-4837-A585-588AC53DDA58}" type="presParOf" srcId="{37FE5BEE-4D94-4FD5-91B1-45F941F587C9}" destId="{968E99FC-F15E-48EB-9454-05119ADFAE0B}" srcOrd="0" destOrd="0" presId="urn:microsoft.com/office/officeart/2005/8/layout/chevron1"/>
    <dgm:cxn modelId="{CC389F92-E48C-437B-A24B-126FA71A0755}" type="presParOf" srcId="{37FE5BEE-4D94-4FD5-91B1-45F941F587C9}" destId="{2B08CA63-87A9-4318-A43B-4DAE3C499F21}" srcOrd="1" destOrd="0" presId="urn:microsoft.com/office/officeart/2005/8/layout/chevron1"/>
    <dgm:cxn modelId="{AA97F098-96FF-4CE8-9416-382D1E0307E7}" type="presParOf" srcId="{37FE5BEE-4D94-4FD5-91B1-45F941F587C9}" destId="{35E7E7FE-E764-495B-842A-95857BAC7585}" srcOrd="2" destOrd="0" presId="urn:microsoft.com/office/officeart/2005/8/layout/chevron1"/>
    <dgm:cxn modelId="{EBEAAD80-7A2F-4533-AF73-B3C517A2392D}" type="presParOf" srcId="{37FE5BEE-4D94-4FD5-91B1-45F941F587C9}" destId="{6EF5268F-A497-4F27-8ACF-3C10759DCF1D}" srcOrd="3" destOrd="0" presId="urn:microsoft.com/office/officeart/2005/8/layout/chevron1"/>
    <dgm:cxn modelId="{BE7D0961-1996-4B92-9456-03DE6EEA6A4C}" type="presParOf" srcId="{37FE5BEE-4D94-4FD5-91B1-45F941F587C9}" destId="{D722D2F9-FF2E-4627-AADA-0E6EA72653C2}" srcOrd="4" destOrd="0" presId="urn:microsoft.com/office/officeart/2005/8/layout/chevron1"/>
    <dgm:cxn modelId="{3B5BC55E-DB4C-4B24-A1EC-A62294E61439}" type="presParOf" srcId="{37FE5BEE-4D94-4FD5-91B1-45F941F587C9}" destId="{973EC418-D4BF-43EF-BCED-7B04E47CBBE7}" srcOrd="5" destOrd="0" presId="urn:microsoft.com/office/officeart/2005/8/layout/chevron1"/>
    <dgm:cxn modelId="{D8BF7193-D7B9-443C-B3A5-8D4D2821AFD1}" type="presParOf" srcId="{37FE5BEE-4D94-4FD5-91B1-45F941F587C9}" destId="{5CF6DE5B-ACB4-471D-9217-B4F3541A5DD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EE231-6918-445B-B5EF-D12D021DE923}" type="doc">
      <dgm:prSet loTypeId="urn:microsoft.com/office/officeart/2005/8/layout/pyramid1" loCatId="pyramid" qsTypeId="urn:microsoft.com/office/officeart/2005/8/quickstyle/simple1" qsCatId="simple" csTypeId="urn:microsoft.com/office/officeart/2005/8/colors/accent3_2" csCatId="accent3" phldr="1"/>
      <dgm:spPr/>
    </dgm:pt>
    <dgm:pt modelId="{DF857C8B-CFD8-4F47-A18B-EE86190E5957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endParaRPr lang="cs-CZ" sz="1200" b="1" dirty="0"/>
        </a:p>
        <a:p>
          <a:pPr algn="ctr"/>
          <a:endParaRPr lang="cs-CZ" sz="1200" b="1" dirty="0"/>
        </a:p>
        <a:p>
          <a:pPr algn="ctr"/>
          <a:endParaRPr lang="cs-CZ" sz="1050" b="1" dirty="0">
            <a:solidFill>
              <a:schemeClr val="tx1"/>
            </a:solidFill>
          </a:endParaRPr>
        </a:p>
        <a:p>
          <a:pPr algn="ctr"/>
          <a:r>
            <a:rPr lang="cs-CZ" sz="1050" b="1" dirty="0">
              <a:solidFill>
                <a:schemeClr val="tx1"/>
              </a:solidFill>
            </a:rPr>
            <a:t>DNA destinace: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"Jaká je podstata a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 </a:t>
          </a:r>
          <a:r>
            <a:rPr lang="cs-CZ" sz="1050" dirty="0" err="1">
              <a:solidFill>
                <a:schemeClr val="tx1"/>
              </a:solidFill>
            </a:rPr>
            <a:t>genuis</a:t>
          </a:r>
          <a:r>
            <a:rPr lang="cs-CZ" sz="1050" dirty="0">
              <a:solidFill>
                <a:schemeClr val="tx1"/>
              </a:solidFill>
            </a:rPr>
            <a:t> loci destinace?"</a:t>
          </a:r>
        </a:p>
      </dgm:t>
    </dgm:pt>
    <dgm:pt modelId="{F65A981F-43E2-4CE3-89E0-0DE1E1211D4C}" type="parTrans" cxnId="{E521FB40-3803-451F-9D4F-5A108DB4FDC1}">
      <dgm:prSet/>
      <dgm:spPr/>
      <dgm:t>
        <a:bodyPr/>
        <a:lstStyle/>
        <a:p>
          <a:pPr algn="ctr"/>
          <a:endParaRPr lang="cs-CZ"/>
        </a:p>
      </dgm:t>
    </dgm:pt>
    <dgm:pt modelId="{43320325-CE72-46AB-916B-8C14838704CC}" type="sibTrans" cxnId="{E521FB40-3803-451F-9D4F-5A108DB4FDC1}">
      <dgm:prSet/>
      <dgm:spPr/>
      <dgm:t>
        <a:bodyPr/>
        <a:lstStyle/>
        <a:p>
          <a:pPr algn="ctr"/>
          <a:endParaRPr lang="cs-CZ"/>
        </a:p>
      </dgm:t>
    </dgm:pt>
    <dgm:pt modelId="{DC42BE79-137D-42FC-8854-C3B4825FD035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cs-CZ" sz="1050" b="1" dirty="0">
              <a:solidFill>
                <a:schemeClr val="tx1"/>
              </a:solidFill>
            </a:rPr>
            <a:t>Souhrn nejsilnějších konkurenčních výhod destinace: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"Co činí destinaci jedinečnou?"</a:t>
          </a:r>
        </a:p>
      </dgm:t>
    </dgm:pt>
    <dgm:pt modelId="{A048B4F4-3B81-49C9-AD90-0773B0597232}" type="parTrans" cxnId="{A49C8B45-3095-4A73-BB23-C477C467D8C0}">
      <dgm:prSet/>
      <dgm:spPr/>
      <dgm:t>
        <a:bodyPr/>
        <a:lstStyle/>
        <a:p>
          <a:pPr algn="ctr"/>
          <a:endParaRPr lang="cs-CZ"/>
        </a:p>
      </dgm:t>
    </dgm:pt>
    <dgm:pt modelId="{1D9AA22D-92BC-4336-B025-16B2858DB82C}" type="sibTrans" cxnId="{A49C8B45-3095-4A73-BB23-C477C467D8C0}">
      <dgm:prSet/>
      <dgm:spPr/>
      <dgm:t>
        <a:bodyPr/>
        <a:lstStyle/>
        <a:p>
          <a:pPr algn="ctr"/>
          <a:endParaRPr lang="cs-CZ"/>
        </a:p>
      </dgm:t>
    </dgm:pt>
    <dgm:pt modelId="{36E4D159-368E-4A23-B2F8-11AC6027E54F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cs-CZ" sz="1100" b="1" dirty="0">
              <a:solidFill>
                <a:schemeClr val="tx1"/>
              </a:solidFill>
            </a:rPr>
            <a:t>Jaký je hlavní klad destinace:</a:t>
          </a:r>
        </a:p>
        <a:p>
          <a:pPr algn="ctr"/>
          <a:r>
            <a:rPr lang="cs-CZ" sz="1100" dirty="0">
              <a:solidFill>
                <a:schemeClr val="tx1"/>
              </a:solidFill>
            </a:rPr>
            <a:t>"Co by chtěl návštěvník vidět a dělat"?</a:t>
          </a:r>
        </a:p>
      </dgm:t>
    </dgm:pt>
    <dgm:pt modelId="{FA7DD91D-5054-4CC0-BDE7-E9AF5F7499CA}" type="parTrans" cxnId="{3A7A7BD0-6020-4573-AFAF-3F49D7FB2E59}">
      <dgm:prSet/>
      <dgm:spPr/>
      <dgm:t>
        <a:bodyPr/>
        <a:lstStyle/>
        <a:p>
          <a:pPr algn="ctr"/>
          <a:endParaRPr lang="cs-CZ"/>
        </a:p>
      </dgm:t>
    </dgm:pt>
    <dgm:pt modelId="{BC5C58E5-EBF9-4450-968A-FEF766649B75}" type="sibTrans" cxnId="{3A7A7BD0-6020-4573-AFAF-3F49D7FB2E59}">
      <dgm:prSet/>
      <dgm:spPr/>
      <dgm:t>
        <a:bodyPr/>
        <a:lstStyle/>
        <a:p>
          <a:pPr algn="ctr"/>
          <a:endParaRPr lang="cs-CZ"/>
        </a:p>
      </dgm:t>
    </dgm:pt>
    <dgm:pt modelId="{F6A8EE37-491B-4606-854F-A7553804F122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cs-CZ" sz="1050" b="1" dirty="0">
              <a:solidFill>
                <a:schemeClr val="tx1"/>
              </a:solidFill>
            </a:rPr>
            <a:t>Stručný souhrn hlavních charakterových znaků destinace: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"Jak by měla destinaci popsat její nejdůležitější cílová skupina?"</a:t>
          </a:r>
        </a:p>
      </dgm:t>
    </dgm:pt>
    <dgm:pt modelId="{FB34ABC9-A4C9-4F68-BF08-263A158361F4}" type="parTrans" cxnId="{CA58DFED-1C77-41E8-8CE1-B4BE234DBBC2}">
      <dgm:prSet/>
      <dgm:spPr/>
      <dgm:t>
        <a:bodyPr/>
        <a:lstStyle/>
        <a:p>
          <a:pPr algn="ctr"/>
          <a:endParaRPr lang="cs-CZ"/>
        </a:p>
      </dgm:t>
    </dgm:pt>
    <dgm:pt modelId="{13458779-56AC-4A88-8F3F-41297FD05055}" type="sibTrans" cxnId="{CA58DFED-1C77-41E8-8CE1-B4BE234DBBC2}">
      <dgm:prSet/>
      <dgm:spPr/>
      <dgm:t>
        <a:bodyPr/>
        <a:lstStyle/>
        <a:p>
          <a:pPr algn="ctr"/>
          <a:endParaRPr lang="cs-CZ"/>
        </a:p>
      </dgm:t>
    </dgm:pt>
    <dgm:pt modelId="{26E7FFFF-E158-4A66-84FD-691A4279D6EE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  <a:effectLst>
          <a:outerShdw blurRad="50800" dist="50800" dir="5400000" algn="ctr" rotWithShape="0">
            <a:schemeClr val="tx1"/>
          </a:outerShdw>
        </a:effectLst>
      </dgm:spPr>
      <dgm:t>
        <a:bodyPr/>
        <a:lstStyle/>
        <a:p>
          <a:pPr algn="ctr"/>
          <a:r>
            <a:rPr lang="cs-CZ" sz="1100" b="1" dirty="0">
              <a:solidFill>
                <a:schemeClr val="tx1"/>
              </a:solidFill>
            </a:rPr>
            <a:t>Návštěvníkovy pocity z  návštěvy destinace:</a:t>
          </a:r>
          <a:r>
            <a:rPr lang="cs-CZ" sz="1100" dirty="0">
              <a:solidFill>
                <a:schemeClr val="tx1"/>
              </a:solidFill>
            </a:rPr>
            <a:t> "Jak se zde návštěvníci cítí?"</a:t>
          </a:r>
        </a:p>
      </dgm:t>
    </dgm:pt>
    <dgm:pt modelId="{B829DEED-02F1-4D3C-B367-3F67E30CC000}" type="parTrans" cxnId="{BCFCBD9D-5352-47A8-9E15-BB7D220351B3}">
      <dgm:prSet/>
      <dgm:spPr/>
      <dgm:t>
        <a:bodyPr/>
        <a:lstStyle/>
        <a:p>
          <a:pPr algn="ctr"/>
          <a:endParaRPr lang="cs-CZ"/>
        </a:p>
      </dgm:t>
    </dgm:pt>
    <dgm:pt modelId="{964547FD-5047-4741-993B-2911BCF5548A}" type="sibTrans" cxnId="{BCFCBD9D-5352-47A8-9E15-BB7D220351B3}">
      <dgm:prSet/>
      <dgm:spPr/>
      <dgm:t>
        <a:bodyPr/>
        <a:lstStyle/>
        <a:p>
          <a:pPr algn="ctr"/>
          <a:endParaRPr lang="cs-CZ"/>
        </a:p>
      </dgm:t>
    </dgm:pt>
    <dgm:pt modelId="{667D364A-5877-42A1-BD68-835D1FDA16FA}" type="pres">
      <dgm:prSet presAssocID="{4C2EE231-6918-445B-B5EF-D12D021DE923}" presName="Name0" presStyleCnt="0">
        <dgm:presLayoutVars>
          <dgm:dir/>
          <dgm:animLvl val="lvl"/>
          <dgm:resizeHandles val="exact"/>
        </dgm:presLayoutVars>
      </dgm:prSet>
      <dgm:spPr/>
    </dgm:pt>
    <dgm:pt modelId="{696A526D-3F61-4D5B-8555-FF33E3E07E50}" type="pres">
      <dgm:prSet presAssocID="{DF857C8B-CFD8-4F47-A18B-EE86190E5957}" presName="Name8" presStyleCnt="0"/>
      <dgm:spPr/>
    </dgm:pt>
    <dgm:pt modelId="{B5DA1102-C2F8-4A48-BD6A-F7FB33B1A187}" type="pres">
      <dgm:prSet presAssocID="{DF857C8B-CFD8-4F47-A18B-EE86190E5957}" presName="level" presStyleLbl="node1" presStyleIdx="0" presStyleCnt="5" custScaleY="164753">
        <dgm:presLayoutVars>
          <dgm:chMax val="1"/>
          <dgm:bulletEnabled val="1"/>
        </dgm:presLayoutVars>
      </dgm:prSet>
      <dgm:spPr/>
    </dgm:pt>
    <dgm:pt modelId="{D5C0A0E1-9A02-4090-AF4D-3912D15253C9}" type="pres">
      <dgm:prSet presAssocID="{DF857C8B-CFD8-4F47-A18B-EE86190E59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81DE901-B374-4FDC-85B2-E54E0D3C9B0F}" type="pres">
      <dgm:prSet presAssocID="{DC42BE79-137D-42FC-8854-C3B4825FD035}" presName="Name8" presStyleCnt="0"/>
      <dgm:spPr/>
    </dgm:pt>
    <dgm:pt modelId="{B60B2E31-D277-49D4-86AF-E5C51E2D2FB1}" type="pres">
      <dgm:prSet presAssocID="{DC42BE79-137D-42FC-8854-C3B4825FD035}" presName="level" presStyleLbl="node1" presStyleIdx="1" presStyleCnt="5">
        <dgm:presLayoutVars>
          <dgm:chMax val="1"/>
          <dgm:bulletEnabled val="1"/>
        </dgm:presLayoutVars>
      </dgm:prSet>
      <dgm:spPr/>
    </dgm:pt>
    <dgm:pt modelId="{EC5D2A7B-F7BF-4E21-8CFB-AC87AA0E8022}" type="pres">
      <dgm:prSet presAssocID="{DC42BE79-137D-42FC-8854-C3B4825FD03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0A0D09B-CFCF-4460-83B5-CB9CF233F86E}" type="pres">
      <dgm:prSet presAssocID="{F6A8EE37-491B-4606-854F-A7553804F122}" presName="Name8" presStyleCnt="0"/>
      <dgm:spPr/>
    </dgm:pt>
    <dgm:pt modelId="{C3DC8239-1B8C-4963-AF0A-D1E8831C97B4}" type="pres">
      <dgm:prSet presAssocID="{F6A8EE37-491B-4606-854F-A7553804F122}" presName="level" presStyleLbl="node1" presStyleIdx="2" presStyleCnt="5">
        <dgm:presLayoutVars>
          <dgm:chMax val="1"/>
          <dgm:bulletEnabled val="1"/>
        </dgm:presLayoutVars>
      </dgm:prSet>
      <dgm:spPr/>
    </dgm:pt>
    <dgm:pt modelId="{08BCBF71-33D3-4B45-A682-3C1549A50B22}" type="pres">
      <dgm:prSet presAssocID="{F6A8EE37-491B-4606-854F-A7553804F12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0383DD-35C9-44B5-895D-7212196D9219}" type="pres">
      <dgm:prSet presAssocID="{26E7FFFF-E158-4A66-84FD-691A4279D6EE}" presName="Name8" presStyleCnt="0"/>
      <dgm:spPr/>
    </dgm:pt>
    <dgm:pt modelId="{B9FDBC5B-CD68-492C-9F93-F7280AF2452B}" type="pres">
      <dgm:prSet presAssocID="{26E7FFFF-E158-4A66-84FD-691A4279D6EE}" presName="level" presStyleLbl="node1" presStyleIdx="3" presStyleCnt="5">
        <dgm:presLayoutVars>
          <dgm:chMax val="1"/>
          <dgm:bulletEnabled val="1"/>
        </dgm:presLayoutVars>
      </dgm:prSet>
      <dgm:spPr/>
    </dgm:pt>
    <dgm:pt modelId="{D94430BE-3B95-43A1-B023-C9A08BA4E931}" type="pres">
      <dgm:prSet presAssocID="{26E7FFFF-E158-4A66-84FD-691A4279D6E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73CE65F-4C3B-4B14-BF21-13D36F726726}" type="pres">
      <dgm:prSet presAssocID="{36E4D159-368E-4A23-B2F8-11AC6027E54F}" presName="Name8" presStyleCnt="0"/>
      <dgm:spPr/>
    </dgm:pt>
    <dgm:pt modelId="{9EBD8372-AB2F-4F10-B1E7-192A1BC3E71D}" type="pres">
      <dgm:prSet presAssocID="{36E4D159-368E-4A23-B2F8-11AC6027E54F}" presName="level" presStyleLbl="node1" presStyleIdx="4" presStyleCnt="5">
        <dgm:presLayoutVars>
          <dgm:chMax val="1"/>
          <dgm:bulletEnabled val="1"/>
        </dgm:presLayoutVars>
      </dgm:prSet>
      <dgm:spPr/>
    </dgm:pt>
    <dgm:pt modelId="{A4FB91FE-10EF-49A0-9965-4C3CF1E7DB27}" type="pres">
      <dgm:prSet presAssocID="{36E4D159-368E-4A23-B2F8-11AC6027E54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50CB510-0730-42FB-800E-1F936E34CB06}" type="presOf" srcId="{F6A8EE37-491B-4606-854F-A7553804F122}" destId="{08BCBF71-33D3-4B45-A682-3C1549A50B22}" srcOrd="1" destOrd="0" presId="urn:microsoft.com/office/officeart/2005/8/layout/pyramid1"/>
    <dgm:cxn modelId="{EA4A3B17-0E97-463D-B1F5-D20A54177B2E}" type="presOf" srcId="{DC42BE79-137D-42FC-8854-C3B4825FD035}" destId="{EC5D2A7B-F7BF-4E21-8CFB-AC87AA0E8022}" srcOrd="1" destOrd="0" presId="urn:microsoft.com/office/officeart/2005/8/layout/pyramid1"/>
    <dgm:cxn modelId="{C5882E1B-B61C-429A-BF4A-A7D693B8AA62}" type="presOf" srcId="{DC42BE79-137D-42FC-8854-C3B4825FD035}" destId="{B60B2E31-D277-49D4-86AF-E5C51E2D2FB1}" srcOrd="0" destOrd="0" presId="urn:microsoft.com/office/officeart/2005/8/layout/pyramid1"/>
    <dgm:cxn modelId="{43493C3D-3EB9-4F82-9C0F-D091F8B6DB17}" type="presOf" srcId="{26E7FFFF-E158-4A66-84FD-691A4279D6EE}" destId="{D94430BE-3B95-43A1-B023-C9A08BA4E931}" srcOrd="1" destOrd="0" presId="urn:microsoft.com/office/officeart/2005/8/layout/pyramid1"/>
    <dgm:cxn modelId="{E521FB40-3803-451F-9D4F-5A108DB4FDC1}" srcId="{4C2EE231-6918-445B-B5EF-D12D021DE923}" destId="{DF857C8B-CFD8-4F47-A18B-EE86190E5957}" srcOrd="0" destOrd="0" parTransId="{F65A981F-43E2-4CE3-89E0-0DE1E1211D4C}" sibTransId="{43320325-CE72-46AB-916B-8C14838704CC}"/>
    <dgm:cxn modelId="{A49C8B45-3095-4A73-BB23-C477C467D8C0}" srcId="{4C2EE231-6918-445B-B5EF-D12D021DE923}" destId="{DC42BE79-137D-42FC-8854-C3B4825FD035}" srcOrd="1" destOrd="0" parTransId="{A048B4F4-3B81-49C9-AD90-0773B0597232}" sibTransId="{1D9AA22D-92BC-4336-B025-16B2858DB82C}"/>
    <dgm:cxn modelId="{DAF4FA47-D77F-4452-9CE5-0112DF04FF56}" type="presOf" srcId="{DF857C8B-CFD8-4F47-A18B-EE86190E5957}" destId="{B5DA1102-C2F8-4A48-BD6A-F7FB33B1A187}" srcOrd="0" destOrd="0" presId="urn:microsoft.com/office/officeart/2005/8/layout/pyramid1"/>
    <dgm:cxn modelId="{4D81B56A-C29B-4EA9-A7C8-9673B118CF99}" type="presOf" srcId="{26E7FFFF-E158-4A66-84FD-691A4279D6EE}" destId="{B9FDBC5B-CD68-492C-9F93-F7280AF2452B}" srcOrd="0" destOrd="0" presId="urn:microsoft.com/office/officeart/2005/8/layout/pyramid1"/>
    <dgm:cxn modelId="{34B72D6E-8105-467A-B301-B52A4220A885}" type="presOf" srcId="{DF857C8B-CFD8-4F47-A18B-EE86190E5957}" destId="{D5C0A0E1-9A02-4090-AF4D-3912D15253C9}" srcOrd="1" destOrd="0" presId="urn:microsoft.com/office/officeart/2005/8/layout/pyramid1"/>
    <dgm:cxn modelId="{BC9B9E51-FED2-4C77-AB9D-953CEF12FC51}" type="presOf" srcId="{36E4D159-368E-4A23-B2F8-11AC6027E54F}" destId="{9EBD8372-AB2F-4F10-B1E7-192A1BC3E71D}" srcOrd="0" destOrd="0" presId="urn:microsoft.com/office/officeart/2005/8/layout/pyramid1"/>
    <dgm:cxn modelId="{91C16C86-2E1E-4099-87D4-5029B66C85D6}" type="presOf" srcId="{36E4D159-368E-4A23-B2F8-11AC6027E54F}" destId="{A4FB91FE-10EF-49A0-9965-4C3CF1E7DB27}" srcOrd="1" destOrd="0" presId="urn:microsoft.com/office/officeart/2005/8/layout/pyramid1"/>
    <dgm:cxn modelId="{0499679A-236F-4F3C-B671-A413081536B8}" type="presOf" srcId="{F6A8EE37-491B-4606-854F-A7553804F122}" destId="{C3DC8239-1B8C-4963-AF0A-D1E8831C97B4}" srcOrd="0" destOrd="0" presId="urn:microsoft.com/office/officeart/2005/8/layout/pyramid1"/>
    <dgm:cxn modelId="{BCFCBD9D-5352-47A8-9E15-BB7D220351B3}" srcId="{4C2EE231-6918-445B-B5EF-D12D021DE923}" destId="{26E7FFFF-E158-4A66-84FD-691A4279D6EE}" srcOrd="3" destOrd="0" parTransId="{B829DEED-02F1-4D3C-B367-3F67E30CC000}" sibTransId="{964547FD-5047-4741-993B-2911BCF5548A}"/>
    <dgm:cxn modelId="{12587CC5-B7FA-4C20-9E19-8496A25FD5C2}" type="presOf" srcId="{4C2EE231-6918-445B-B5EF-D12D021DE923}" destId="{667D364A-5877-42A1-BD68-835D1FDA16FA}" srcOrd="0" destOrd="0" presId="urn:microsoft.com/office/officeart/2005/8/layout/pyramid1"/>
    <dgm:cxn modelId="{3A7A7BD0-6020-4573-AFAF-3F49D7FB2E59}" srcId="{4C2EE231-6918-445B-B5EF-D12D021DE923}" destId="{36E4D159-368E-4A23-B2F8-11AC6027E54F}" srcOrd="4" destOrd="0" parTransId="{FA7DD91D-5054-4CC0-BDE7-E9AF5F7499CA}" sibTransId="{BC5C58E5-EBF9-4450-968A-FEF766649B75}"/>
    <dgm:cxn modelId="{CA58DFED-1C77-41E8-8CE1-B4BE234DBBC2}" srcId="{4C2EE231-6918-445B-B5EF-D12D021DE923}" destId="{F6A8EE37-491B-4606-854F-A7553804F122}" srcOrd="2" destOrd="0" parTransId="{FB34ABC9-A4C9-4F68-BF08-263A158361F4}" sibTransId="{13458779-56AC-4A88-8F3F-41297FD05055}"/>
    <dgm:cxn modelId="{6D9E18B6-49D2-4C86-9B33-F0670664FFBA}" type="presParOf" srcId="{667D364A-5877-42A1-BD68-835D1FDA16FA}" destId="{696A526D-3F61-4D5B-8555-FF33E3E07E50}" srcOrd="0" destOrd="0" presId="urn:microsoft.com/office/officeart/2005/8/layout/pyramid1"/>
    <dgm:cxn modelId="{61C8803E-B257-450D-BC72-014175247080}" type="presParOf" srcId="{696A526D-3F61-4D5B-8555-FF33E3E07E50}" destId="{B5DA1102-C2F8-4A48-BD6A-F7FB33B1A187}" srcOrd="0" destOrd="0" presId="urn:microsoft.com/office/officeart/2005/8/layout/pyramid1"/>
    <dgm:cxn modelId="{C8DCA880-8361-4105-9407-9A5023D59391}" type="presParOf" srcId="{696A526D-3F61-4D5B-8555-FF33E3E07E50}" destId="{D5C0A0E1-9A02-4090-AF4D-3912D15253C9}" srcOrd="1" destOrd="0" presId="urn:microsoft.com/office/officeart/2005/8/layout/pyramid1"/>
    <dgm:cxn modelId="{D7B43655-699F-476C-A53A-625775244E51}" type="presParOf" srcId="{667D364A-5877-42A1-BD68-835D1FDA16FA}" destId="{581DE901-B374-4FDC-85B2-E54E0D3C9B0F}" srcOrd="1" destOrd="0" presId="urn:microsoft.com/office/officeart/2005/8/layout/pyramid1"/>
    <dgm:cxn modelId="{8D622E35-B8ED-47E3-97DD-4EA84BFA36A7}" type="presParOf" srcId="{581DE901-B374-4FDC-85B2-E54E0D3C9B0F}" destId="{B60B2E31-D277-49D4-86AF-E5C51E2D2FB1}" srcOrd="0" destOrd="0" presId="urn:microsoft.com/office/officeart/2005/8/layout/pyramid1"/>
    <dgm:cxn modelId="{4238129A-D28B-4790-AA42-970A00D6EA90}" type="presParOf" srcId="{581DE901-B374-4FDC-85B2-E54E0D3C9B0F}" destId="{EC5D2A7B-F7BF-4E21-8CFB-AC87AA0E8022}" srcOrd="1" destOrd="0" presId="urn:microsoft.com/office/officeart/2005/8/layout/pyramid1"/>
    <dgm:cxn modelId="{561B0F53-4601-4E6D-A478-10291844BFA7}" type="presParOf" srcId="{667D364A-5877-42A1-BD68-835D1FDA16FA}" destId="{50A0D09B-CFCF-4460-83B5-CB9CF233F86E}" srcOrd="2" destOrd="0" presId="urn:microsoft.com/office/officeart/2005/8/layout/pyramid1"/>
    <dgm:cxn modelId="{3D152021-640F-414F-AF17-CB5E72721BED}" type="presParOf" srcId="{50A0D09B-CFCF-4460-83B5-CB9CF233F86E}" destId="{C3DC8239-1B8C-4963-AF0A-D1E8831C97B4}" srcOrd="0" destOrd="0" presId="urn:microsoft.com/office/officeart/2005/8/layout/pyramid1"/>
    <dgm:cxn modelId="{8D7D836D-2433-4186-B15C-C700851D442F}" type="presParOf" srcId="{50A0D09B-CFCF-4460-83B5-CB9CF233F86E}" destId="{08BCBF71-33D3-4B45-A682-3C1549A50B22}" srcOrd="1" destOrd="0" presId="urn:microsoft.com/office/officeart/2005/8/layout/pyramid1"/>
    <dgm:cxn modelId="{036B36E2-840C-4884-980C-226A2D4794CB}" type="presParOf" srcId="{667D364A-5877-42A1-BD68-835D1FDA16FA}" destId="{EE0383DD-35C9-44B5-895D-7212196D9219}" srcOrd="3" destOrd="0" presId="urn:microsoft.com/office/officeart/2005/8/layout/pyramid1"/>
    <dgm:cxn modelId="{5597DF79-CDB8-49B2-9F83-A5A592CD9DBF}" type="presParOf" srcId="{EE0383DD-35C9-44B5-895D-7212196D9219}" destId="{B9FDBC5B-CD68-492C-9F93-F7280AF2452B}" srcOrd="0" destOrd="0" presId="urn:microsoft.com/office/officeart/2005/8/layout/pyramid1"/>
    <dgm:cxn modelId="{BEAE1F23-96BA-4D9F-9964-D0797087EAF2}" type="presParOf" srcId="{EE0383DD-35C9-44B5-895D-7212196D9219}" destId="{D94430BE-3B95-43A1-B023-C9A08BA4E931}" srcOrd="1" destOrd="0" presId="urn:microsoft.com/office/officeart/2005/8/layout/pyramid1"/>
    <dgm:cxn modelId="{90AFC9F7-5065-4789-B5BE-D0F04DD387C5}" type="presParOf" srcId="{667D364A-5877-42A1-BD68-835D1FDA16FA}" destId="{273CE65F-4C3B-4B14-BF21-13D36F726726}" srcOrd="4" destOrd="0" presId="urn:microsoft.com/office/officeart/2005/8/layout/pyramid1"/>
    <dgm:cxn modelId="{364FAD98-144C-4BC3-ABAB-B6A66F67846D}" type="presParOf" srcId="{273CE65F-4C3B-4B14-BF21-13D36F726726}" destId="{9EBD8372-AB2F-4F10-B1E7-192A1BC3E71D}" srcOrd="0" destOrd="0" presId="urn:microsoft.com/office/officeart/2005/8/layout/pyramid1"/>
    <dgm:cxn modelId="{3C634592-DF2C-4D2A-B80C-503FB5D2F62F}" type="presParOf" srcId="{273CE65F-4C3B-4B14-BF21-13D36F726726}" destId="{A4FB91FE-10EF-49A0-9965-4C3CF1E7DB2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2EE231-6918-445B-B5EF-D12D021DE923}" type="doc">
      <dgm:prSet loTypeId="urn:microsoft.com/office/officeart/2005/8/layout/pyramid1" loCatId="pyramid" qsTypeId="urn:microsoft.com/office/officeart/2005/8/quickstyle/simple1" qsCatId="simple" csTypeId="urn:microsoft.com/office/officeart/2005/8/colors/accent3_2" csCatId="accent3" phldr="1"/>
      <dgm:spPr/>
    </dgm:pt>
    <dgm:pt modelId="{DF857C8B-CFD8-4F47-A18B-EE86190E5957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cs-CZ" sz="800" b="1" dirty="0"/>
        </a:p>
        <a:p>
          <a:endParaRPr lang="cs-CZ" sz="800" b="1" dirty="0">
            <a:solidFill>
              <a:schemeClr val="tx1"/>
            </a:solidFill>
          </a:endParaRPr>
        </a:p>
        <a:p>
          <a:endParaRPr lang="cs-CZ" sz="800" b="0" dirty="0">
            <a:solidFill>
              <a:schemeClr val="tx1"/>
            </a:solidFill>
          </a:endParaRPr>
        </a:p>
        <a:p>
          <a:endParaRPr lang="cs-CZ" sz="800" b="0" dirty="0">
            <a:solidFill>
              <a:schemeClr val="tx1"/>
            </a:solidFill>
          </a:endParaRPr>
        </a:p>
        <a:p>
          <a:r>
            <a:rPr lang="cs-CZ" sz="700" b="0" dirty="0">
              <a:solidFill>
                <a:schemeClr val="tx1"/>
              </a:solidFill>
            </a:rPr>
            <a:t>místo = </a:t>
          </a:r>
          <a:r>
            <a:rPr lang="cs-CZ" sz="700" b="1" dirty="0">
              <a:solidFill>
                <a:schemeClr val="tx1"/>
              </a:solidFill>
            </a:rPr>
            <a:t>drsná příroda</a:t>
          </a:r>
        </a:p>
        <a:p>
          <a:r>
            <a:rPr lang="cs-CZ" sz="700" b="0" dirty="0">
              <a:solidFill>
                <a:schemeClr val="tx1"/>
              </a:solidFill>
            </a:rPr>
            <a:t>vztah k návštěvníkům = </a:t>
          </a:r>
          <a:r>
            <a:rPr lang="cs-CZ" sz="700" b="1" dirty="0">
              <a:solidFill>
                <a:schemeClr val="tx1"/>
              </a:solidFill>
            </a:rPr>
            <a:t>citový</a:t>
          </a:r>
        </a:p>
        <a:p>
          <a:r>
            <a:rPr lang="cs-CZ" sz="700" b="0" dirty="0">
              <a:solidFill>
                <a:schemeClr val="tx1"/>
              </a:solidFill>
            </a:rPr>
            <a:t>přínos pro návštěvníka = </a:t>
          </a:r>
          <a:r>
            <a:rPr lang="cs-CZ" sz="700" b="1" dirty="0">
              <a:solidFill>
                <a:schemeClr val="tx1"/>
              </a:solidFill>
            </a:rPr>
            <a:t>osvobození</a:t>
          </a:r>
          <a:endParaRPr lang="cs-CZ" sz="700" b="0" dirty="0">
            <a:solidFill>
              <a:schemeClr val="tx1"/>
            </a:solidFill>
          </a:endParaRPr>
        </a:p>
      </dgm:t>
    </dgm:pt>
    <dgm:pt modelId="{F65A981F-43E2-4CE3-89E0-0DE1E1211D4C}" type="parTrans" cxnId="{E521FB40-3803-451F-9D4F-5A108DB4FDC1}">
      <dgm:prSet/>
      <dgm:spPr/>
      <dgm:t>
        <a:bodyPr/>
        <a:lstStyle/>
        <a:p>
          <a:endParaRPr lang="cs-CZ"/>
        </a:p>
      </dgm:t>
    </dgm:pt>
    <dgm:pt modelId="{43320325-CE72-46AB-916B-8C14838704CC}" type="sibTrans" cxnId="{E521FB40-3803-451F-9D4F-5A108DB4FDC1}">
      <dgm:prSet/>
      <dgm:spPr/>
      <dgm:t>
        <a:bodyPr/>
        <a:lstStyle/>
        <a:p>
          <a:endParaRPr lang="cs-CZ"/>
        </a:p>
      </dgm:t>
    </dgm:pt>
    <dgm:pt modelId="{DC42BE79-137D-42FC-8854-C3B4825FD035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bg1"/>
              </a:solidFill>
            </a:rPr>
            <a:t>"</a:t>
          </a:r>
          <a:r>
            <a:rPr lang="cs-CZ" b="0" dirty="0">
              <a:solidFill>
                <a:schemeClr val="tx1"/>
              </a:solidFill>
            </a:rPr>
            <a:t>Původní krajina s netknutou krásnou přírodou; s množstvím  pokoru vzbuzujících odlišných scenérií zanechávající ve vás trvalý zážitek."</a:t>
          </a:r>
        </a:p>
      </dgm:t>
    </dgm:pt>
    <dgm:pt modelId="{A048B4F4-3B81-49C9-AD90-0773B0597232}" type="parTrans" cxnId="{A49C8B45-3095-4A73-BB23-C477C467D8C0}">
      <dgm:prSet/>
      <dgm:spPr/>
      <dgm:t>
        <a:bodyPr/>
        <a:lstStyle/>
        <a:p>
          <a:endParaRPr lang="cs-CZ"/>
        </a:p>
      </dgm:t>
    </dgm:pt>
    <dgm:pt modelId="{1D9AA22D-92BC-4336-B025-16B2858DB82C}" type="sibTrans" cxnId="{A49C8B45-3095-4A73-BB23-C477C467D8C0}">
      <dgm:prSet/>
      <dgm:spPr/>
      <dgm:t>
        <a:bodyPr/>
        <a:lstStyle/>
        <a:p>
          <a:endParaRPr lang="cs-CZ"/>
        </a:p>
      </dgm:t>
    </dgm:pt>
    <dgm:pt modelId="{36E4D159-368E-4A23-B2F8-11AC6027E54F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tx1"/>
              </a:solidFill>
            </a:rPr>
            <a:t>Divoká příroda (národní parky); dramatická a drsná scenerie; kulturní </a:t>
          </a:r>
          <a:r>
            <a:rPr lang="cs-CZ" b="0" dirty="0">
              <a:solidFill>
                <a:schemeClr val="tx1"/>
              </a:solidFill>
              <a:effectLst/>
            </a:rPr>
            <a:t>rozmanitost; dobrodružství; možnost cestování bez průvodce (což není v subsaharské Africe obvyklé), což otevírá zemi pro nezávislé cestovatele a umožňuje jim objevování země i divokého života v místním slova smyslu.</a:t>
          </a:r>
        </a:p>
      </dgm:t>
    </dgm:pt>
    <dgm:pt modelId="{FA7DD91D-5054-4CC0-BDE7-E9AF5F7499CA}" type="parTrans" cxnId="{3A7A7BD0-6020-4573-AFAF-3F49D7FB2E59}">
      <dgm:prSet/>
      <dgm:spPr/>
      <dgm:t>
        <a:bodyPr/>
        <a:lstStyle/>
        <a:p>
          <a:endParaRPr lang="cs-CZ"/>
        </a:p>
      </dgm:t>
    </dgm:pt>
    <dgm:pt modelId="{BC5C58E5-EBF9-4450-968A-FEF766649B75}" type="sibTrans" cxnId="{3A7A7BD0-6020-4573-AFAF-3F49D7FB2E59}">
      <dgm:prSet/>
      <dgm:spPr/>
      <dgm:t>
        <a:bodyPr/>
        <a:lstStyle/>
        <a:p>
          <a:endParaRPr lang="cs-CZ"/>
        </a:p>
      </dgm:t>
    </dgm:pt>
    <dgm:pt modelId="{F6A8EE37-491B-4606-854F-A7553804F122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tx1"/>
              </a:solidFill>
            </a:rPr>
            <a:t>Drsné, nezkažené, odolné prostředí, jehož krása vzbuzuje pokoru; místo pro osobní svobodu.</a:t>
          </a:r>
        </a:p>
      </dgm:t>
    </dgm:pt>
    <dgm:pt modelId="{FB34ABC9-A4C9-4F68-BF08-263A158361F4}" type="parTrans" cxnId="{CA58DFED-1C77-41E8-8CE1-B4BE234DBBC2}">
      <dgm:prSet/>
      <dgm:spPr/>
      <dgm:t>
        <a:bodyPr/>
        <a:lstStyle/>
        <a:p>
          <a:endParaRPr lang="cs-CZ"/>
        </a:p>
      </dgm:t>
    </dgm:pt>
    <dgm:pt modelId="{13458779-56AC-4A88-8F3F-41297FD05055}" type="sibTrans" cxnId="{CA58DFED-1C77-41E8-8CE1-B4BE234DBBC2}">
      <dgm:prSet/>
      <dgm:spPr/>
      <dgm:t>
        <a:bodyPr/>
        <a:lstStyle/>
        <a:p>
          <a:endParaRPr lang="cs-CZ"/>
        </a:p>
      </dgm:t>
    </dgm:pt>
    <dgm:pt modelId="{26E7FFFF-E158-4A66-84FD-691A4279D6EE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tx1"/>
              </a:solidFill>
            </a:rPr>
            <a:t>Pocit svobody, prostoru a osvobození; splynutí s nespoutanou přírodní krásou a prvotním prostředí. Poklidná a vyrovnaná duševní </a:t>
          </a:r>
          <a:r>
            <a:rPr lang="cs-CZ" b="0" dirty="0" err="1">
              <a:solidFill>
                <a:schemeClr val="tx1"/>
              </a:solidFill>
            </a:rPr>
            <a:t>regenarace</a:t>
          </a:r>
          <a:r>
            <a:rPr lang="cs-CZ" b="0" dirty="0">
              <a:solidFill>
                <a:schemeClr val="tx1"/>
              </a:solidFill>
            </a:rPr>
            <a:t>  ovlivněná rozlehlými rovinatými řídce osídlenými oblastmi.</a:t>
          </a:r>
        </a:p>
      </dgm:t>
    </dgm:pt>
    <dgm:pt modelId="{B829DEED-02F1-4D3C-B367-3F67E30CC000}" type="parTrans" cxnId="{BCFCBD9D-5352-47A8-9E15-BB7D220351B3}">
      <dgm:prSet/>
      <dgm:spPr/>
      <dgm:t>
        <a:bodyPr/>
        <a:lstStyle/>
        <a:p>
          <a:endParaRPr lang="cs-CZ"/>
        </a:p>
      </dgm:t>
    </dgm:pt>
    <dgm:pt modelId="{964547FD-5047-4741-993B-2911BCF5548A}" type="sibTrans" cxnId="{BCFCBD9D-5352-47A8-9E15-BB7D220351B3}">
      <dgm:prSet/>
      <dgm:spPr/>
      <dgm:t>
        <a:bodyPr/>
        <a:lstStyle/>
        <a:p>
          <a:endParaRPr lang="cs-CZ"/>
        </a:p>
      </dgm:t>
    </dgm:pt>
    <dgm:pt modelId="{667D364A-5877-42A1-BD68-835D1FDA16FA}" type="pres">
      <dgm:prSet presAssocID="{4C2EE231-6918-445B-B5EF-D12D021DE923}" presName="Name0" presStyleCnt="0">
        <dgm:presLayoutVars>
          <dgm:dir/>
          <dgm:animLvl val="lvl"/>
          <dgm:resizeHandles val="exact"/>
        </dgm:presLayoutVars>
      </dgm:prSet>
      <dgm:spPr/>
    </dgm:pt>
    <dgm:pt modelId="{696A526D-3F61-4D5B-8555-FF33E3E07E50}" type="pres">
      <dgm:prSet presAssocID="{DF857C8B-CFD8-4F47-A18B-EE86190E5957}" presName="Name8" presStyleCnt="0"/>
      <dgm:spPr/>
    </dgm:pt>
    <dgm:pt modelId="{B5DA1102-C2F8-4A48-BD6A-F7FB33B1A187}" type="pres">
      <dgm:prSet presAssocID="{DF857C8B-CFD8-4F47-A18B-EE86190E5957}" presName="level" presStyleLbl="node1" presStyleIdx="0" presStyleCnt="5" custScaleY="164753">
        <dgm:presLayoutVars>
          <dgm:chMax val="1"/>
          <dgm:bulletEnabled val="1"/>
        </dgm:presLayoutVars>
      </dgm:prSet>
      <dgm:spPr/>
    </dgm:pt>
    <dgm:pt modelId="{D5C0A0E1-9A02-4090-AF4D-3912D15253C9}" type="pres">
      <dgm:prSet presAssocID="{DF857C8B-CFD8-4F47-A18B-EE86190E59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81DE901-B374-4FDC-85B2-E54E0D3C9B0F}" type="pres">
      <dgm:prSet presAssocID="{DC42BE79-137D-42FC-8854-C3B4825FD035}" presName="Name8" presStyleCnt="0"/>
      <dgm:spPr/>
    </dgm:pt>
    <dgm:pt modelId="{B60B2E31-D277-49D4-86AF-E5C51E2D2FB1}" type="pres">
      <dgm:prSet presAssocID="{DC42BE79-137D-42FC-8854-C3B4825FD035}" presName="level" presStyleLbl="node1" presStyleIdx="1" presStyleCnt="5">
        <dgm:presLayoutVars>
          <dgm:chMax val="1"/>
          <dgm:bulletEnabled val="1"/>
        </dgm:presLayoutVars>
      </dgm:prSet>
      <dgm:spPr/>
    </dgm:pt>
    <dgm:pt modelId="{EC5D2A7B-F7BF-4E21-8CFB-AC87AA0E8022}" type="pres">
      <dgm:prSet presAssocID="{DC42BE79-137D-42FC-8854-C3B4825FD03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0A0D09B-CFCF-4460-83B5-CB9CF233F86E}" type="pres">
      <dgm:prSet presAssocID="{F6A8EE37-491B-4606-854F-A7553804F122}" presName="Name8" presStyleCnt="0"/>
      <dgm:spPr/>
    </dgm:pt>
    <dgm:pt modelId="{C3DC8239-1B8C-4963-AF0A-D1E8831C97B4}" type="pres">
      <dgm:prSet presAssocID="{F6A8EE37-491B-4606-854F-A7553804F122}" presName="level" presStyleLbl="node1" presStyleIdx="2" presStyleCnt="5" custScaleY="90909">
        <dgm:presLayoutVars>
          <dgm:chMax val="1"/>
          <dgm:bulletEnabled val="1"/>
        </dgm:presLayoutVars>
      </dgm:prSet>
      <dgm:spPr/>
    </dgm:pt>
    <dgm:pt modelId="{08BCBF71-33D3-4B45-A682-3C1549A50B22}" type="pres">
      <dgm:prSet presAssocID="{F6A8EE37-491B-4606-854F-A7553804F12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0383DD-35C9-44B5-895D-7212196D9219}" type="pres">
      <dgm:prSet presAssocID="{26E7FFFF-E158-4A66-84FD-691A4279D6EE}" presName="Name8" presStyleCnt="0"/>
      <dgm:spPr/>
    </dgm:pt>
    <dgm:pt modelId="{B9FDBC5B-CD68-492C-9F93-F7280AF2452B}" type="pres">
      <dgm:prSet presAssocID="{26E7FFFF-E158-4A66-84FD-691A4279D6EE}" presName="level" presStyleLbl="node1" presStyleIdx="3" presStyleCnt="5">
        <dgm:presLayoutVars>
          <dgm:chMax val="1"/>
          <dgm:bulletEnabled val="1"/>
        </dgm:presLayoutVars>
      </dgm:prSet>
      <dgm:spPr/>
    </dgm:pt>
    <dgm:pt modelId="{D94430BE-3B95-43A1-B023-C9A08BA4E931}" type="pres">
      <dgm:prSet presAssocID="{26E7FFFF-E158-4A66-84FD-691A4279D6E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73CE65F-4C3B-4B14-BF21-13D36F726726}" type="pres">
      <dgm:prSet presAssocID="{36E4D159-368E-4A23-B2F8-11AC6027E54F}" presName="Name8" presStyleCnt="0"/>
      <dgm:spPr/>
    </dgm:pt>
    <dgm:pt modelId="{9EBD8372-AB2F-4F10-B1E7-192A1BC3E71D}" type="pres">
      <dgm:prSet presAssocID="{36E4D159-368E-4A23-B2F8-11AC6027E54F}" presName="level" presStyleLbl="node1" presStyleIdx="4" presStyleCnt="5">
        <dgm:presLayoutVars>
          <dgm:chMax val="1"/>
          <dgm:bulletEnabled val="1"/>
        </dgm:presLayoutVars>
      </dgm:prSet>
      <dgm:spPr/>
    </dgm:pt>
    <dgm:pt modelId="{A4FB91FE-10EF-49A0-9965-4C3CF1E7DB27}" type="pres">
      <dgm:prSet presAssocID="{36E4D159-368E-4A23-B2F8-11AC6027E54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3446002-48B9-43D9-AEAB-C6E90EA41610}" type="presOf" srcId="{F6A8EE37-491B-4606-854F-A7553804F122}" destId="{08BCBF71-33D3-4B45-A682-3C1549A50B22}" srcOrd="1" destOrd="0" presId="urn:microsoft.com/office/officeart/2005/8/layout/pyramid1"/>
    <dgm:cxn modelId="{FFA3651D-3E8B-40E9-BBAA-43FBEB1CFB55}" type="presOf" srcId="{DF857C8B-CFD8-4F47-A18B-EE86190E5957}" destId="{B5DA1102-C2F8-4A48-BD6A-F7FB33B1A187}" srcOrd="0" destOrd="0" presId="urn:microsoft.com/office/officeart/2005/8/layout/pyramid1"/>
    <dgm:cxn modelId="{FCA35F33-416C-4DC5-A8F8-AF19788D9AF0}" type="presOf" srcId="{36E4D159-368E-4A23-B2F8-11AC6027E54F}" destId="{A4FB91FE-10EF-49A0-9965-4C3CF1E7DB27}" srcOrd="1" destOrd="0" presId="urn:microsoft.com/office/officeart/2005/8/layout/pyramid1"/>
    <dgm:cxn modelId="{E521FB40-3803-451F-9D4F-5A108DB4FDC1}" srcId="{4C2EE231-6918-445B-B5EF-D12D021DE923}" destId="{DF857C8B-CFD8-4F47-A18B-EE86190E5957}" srcOrd="0" destOrd="0" parTransId="{F65A981F-43E2-4CE3-89E0-0DE1E1211D4C}" sibTransId="{43320325-CE72-46AB-916B-8C14838704CC}"/>
    <dgm:cxn modelId="{6AB86960-B193-4F18-B10D-AB358C687885}" type="presOf" srcId="{DC42BE79-137D-42FC-8854-C3B4825FD035}" destId="{B60B2E31-D277-49D4-86AF-E5C51E2D2FB1}" srcOrd="0" destOrd="0" presId="urn:microsoft.com/office/officeart/2005/8/layout/pyramid1"/>
    <dgm:cxn modelId="{A49C8B45-3095-4A73-BB23-C477C467D8C0}" srcId="{4C2EE231-6918-445B-B5EF-D12D021DE923}" destId="{DC42BE79-137D-42FC-8854-C3B4825FD035}" srcOrd="1" destOrd="0" parTransId="{A048B4F4-3B81-49C9-AD90-0773B0597232}" sibTransId="{1D9AA22D-92BC-4336-B025-16B2858DB82C}"/>
    <dgm:cxn modelId="{3498AF70-93F9-4E23-8475-29E3603AF5B6}" type="presOf" srcId="{DF857C8B-CFD8-4F47-A18B-EE86190E5957}" destId="{D5C0A0E1-9A02-4090-AF4D-3912D15253C9}" srcOrd="1" destOrd="0" presId="urn:microsoft.com/office/officeart/2005/8/layout/pyramid1"/>
    <dgm:cxn modelId="{EEDA9479-67B9-4477-9744-1AC6174DFE9B}" type="presOf" srcId="{26E7FFFF-E158-4A66-84FD-691A4279D6EE}" destId="{D94430BE-3B95-43A1-B023-C9A08BA4E931}" srcOrd="1" destOrd="0" presId="urn:microsoft.com/office/officeart/2005/8/layout/pyramid1"/>
    <dgm:cxn modelId="{ABF3B283-D58B-4A23-A014-B2F9E578622A}" type="presOf" srcId="{4C2EE231-6918-445B-B5EF-D12D021DE923}" destId="{667D364A-5877-42A1-BD68-835D1FDA16FA}" srcOrd="0" destOrd="0" presId="urn:microsoft.com/office/officeart/2005/8/layout/pyramid1"/>
    <dgm:cxn modelId="{FD03DC97-8D4E-4403-A6FC-A5A2C8AB6E5F}" type="presOf" srcId="{36E4D159-368E-4A23-B2F8-11AC6027E54F}" destId="{9EBD8372-AB2F-4F10-B1E7-192A1BC3E71D}" srcOrd="0" destOrd="0" presId="urn:microsoft.com/office/officeart/2005/8/layout/pyramid1"/>
    <dgm:cxn modelId="{BCFCBD9D-5352-47A8-9E15-BB7D220351B3}" srcId="{4C2EE231-6918-445B-B5EF-D12D021DE923}" destId="{26E7FFFF-E158-4A66-84FD-691A4279D6EE}" srcOrd="3" destOrd="0" parTransId="{B829DEED-02F1-4D3C-B367-3F67E30CC000}" sibTransId="{964547FD-5047-4741-993B-2911BCF5548A}"/>
    <dgm:cxn modelId="{3A7A7BD0-6020-4573-AFAF-3F49D7FB2E59}" srcId="{4C2EE231-6918-445B-B5EF-D12D021DE923}" destId="{36E4D159-368E-4A23-B2F8-11AC6027E54F}" srcOrd="4" destOrd="0" parTransId="{FA7DD91D-5054-4CC0-BDE7-E9AF5F7499CA}" sibTransId="{BC5C58E5-EBF9-4450-968A-FEF766649B75}"/>
    <dgm:cxn modelId="{F6D03ADC-E117-4674-A6EF-5686290A96D1}" type="presOf" srcId="{F6A8EE37-491B-4606-854F-A7553804F122}" destId="{C3DC8239-1B8C-4963-AF0A-D1E8831C97B4}" srcOrd="0" destOrd="0" presId="urn:microsoft.com/office/officeart/2005/8/layout/pyramid1"/>
    <dgm:cxn modelId="{CA58DFED-1C77-41E8-8CE1-B4BE234DBBC2}" srcId="{4C2EE231-6918-445B-B5EF-D12D021DE923}" destId="{F6A8EE37-491B-4606-854F-A7553804F122}" srcOrd="2" destOrd="0" parTransId="{FB34ABC9-A4C9-4F68-BF08-263A158361F4}" sibTransId="{13458779-56AC-4A88-8F3F-41297FD05055}"/>
    <dgm:cxn modelId="{D0E5F8F0-AEF8-464F-A389-9E190D30E3BA}" type="presOf" srcId="{DC42BE79-137D-42FC-8854-C3B4825FD035}" destId="{EC5D2A7B-F7BF-4E21-8CFB-AC87AA0E8022}" srcOrd="1" destOrd="0" presId="urn:microsoft.com/office/officeart/2005/8/layout/pyramid1"/>
    <dgm:cxn modelId="{111AA3FD-511F-4D0C-83CC-D5CF67D68A5A}" type="presOf" srcId="{26E7FFFF-E158-4A66-84FD-691A4279D6EE}" destId="{B9FDBC5B-CD68-492C-9F93-F7280AF2452B}" srcOrd="0" destOrd="0" presId="urn:microsoft.com/office/officeart/2005/8/layout/pyramid1"/>
    <dgm:cxn modelId="{3E4EACCD-CF94-49D9-BA69-5D2C42CF616C}" type="presParOf" srcId="{667D364A-5877-42A1-BD68-835D1FDA16FA}" destId="{696A526D-3F61-4D5B-8555-FF33E3E07E50}" srcOrd="0" destOrd="0" presId="urn:microsoft.com/office/officeart/2005/8/layout/pyramid1"/>
    <dgm:cxn modelId="{5CAF6CD6-501D-421E-B494-F861F08410A5}" type="presParOf" srcId="{696A526D-3F61-4D5B-8555-FF33E3E07E50}" destId="{B5DA1102-C2F8-4A48-BD6A-F7FB33B1A187}" srcOrd="0" destOrd="0" presId="urn:microsoft.com/office/officeart/2005/8/layout/pyramid1"/>
    <dgm:cxn modelId="{B9B79604-1377-4B20-8323-B567EA25EC38}" type="presParOf" srcId="{696A526D-3F61-4D5B-8555-FF33E3E07E50}" destId="{D5C0A0E1-9A02-4090-AF4D-3912D15253C9}" srcOrd="1" destOrd="0" presId="urn:microsoft.com/office/officeart/2005/8/layout/pyramid1"/>
    <dgm:cxn modelId="{C2F746D6-856A-402C-86F6-41E37F2F4D49}" type="presParOf" srcId="{667D364A-5877-42A1-BD68-835D1FDA16FA}" destId="{581DE901-B374-4FDC-85B2-E54E0D3C9B0F}" srcOrd="1" destOrd="0" presId="urn:microsoft.com/office/officeart/2005/8/layout/pyramid1"/>
    <dgm:cxn modelId="{B3E744D8-C304-4DF4-8508-81862E3EDC91}" type="presParOf" srcId="{581DE901-B374-4FDC-85B2-E54E0D3C9B0F}" destId="{B60B2E31-D277-49D4-86AF-E5C51E2D2FB1}" srcOrd="0" destOrd="0" presId="urn:microsoft.com/office/officeart/2005/8/layout/pyramid1"/>
    <dgm:cxn modelId="{EBCD641B-E60C-49CE-8A80-6BDD252874F2}" type="presParOf" srcId="{581DE901-B374-4FDC-85B2-E54E0D3C9B0F}" destId="{EC5D2A7B-F7BF-4E21-8CFB-AC87AA0E8022}" srcOrd="1" destOrd="0" presId="urn:microsoft.com/office/officeart/2005/8/layout/pyramid1"/>
    <dgm:cxn modelId="{F8FDE81D-0F02-4CEB-B99D-B17489B243C3}" type="presParOf" srcId="{667D364A-5877-42A1-BD68-835D1FDA16FA}" destId="{50A0D09B-CFCF-4460-83B5-CB9CF233F86E}" srcOrd="2" destOrd="0" presId="urn:microsoft.com/office/officeart/2005/8/layout/pyramid1"/>
    <dgm:cxn modelId="{9A174A12-CF96-44B6-A8A4-DFEAABA0B407}" type="presParOf" srcId="{50A0D09B-CFCF-4460-83B5-CB9CF233F86E}" destId="{C3DC8239-1B8C-4963-AF0A-D1E8831C97B4}" srcOrd="0" destOrd="0" presId="urn:microsoft.com/office/officeart/2005/8/layout/pyramid1"/>
    <dgm:cxn modelId="{B759C35F-AACE-4DD6-B53D-39B34ABA2A2D}" type="presParOf" srcId="{50A0D09B-CFCF-4460-83B5-CB9CF233F86E}" destId="{08BCBF71-33D3-4B45-A682-3C1549A50B22}" srcOrd="1" destOrd="0" presId="urn:microsoft.com/office/officeart/2005/8/layout/pyramid1"/>
    <dgm:cxn modelId="{5816CAFF-681A-4797-84D6-21C6B2040729}" type="presParOf" srcId="{667D364A-5877-42A1-BD68-835D1FDA16FA}" destId="{EE0383DD-35C9-44B5-895D-7212196D9219}" srcOrd="3" destOrd="0" presId="urn:microsoft.com/office/officeart/2005/8/layout/pyramid1"/>
    <dgm:cxn modelId="{D8424A4D-E404-46E0-B451-0A9C33FAFC1C}" type="presParOf" srcId="{EE0383DD-35C9-44B5-895D-7212196D9219}" destId="{B9FDBC5B-CD68-492C-9F93-F7280AF2452B}" srcOrd="0" destOrd="0" presId="urn:microsoft.com/office/officeart/2005/8/layout/pyramid1"/>
    <dgm:cxn modelId="{307A2ADF-F23A-4558-973B-2E23B9308FBA}" type="presParOf" srcId="{EE0383DD-35C9-44B5-895D-7212196D9219}" destId="{D94430BE-3B95-43A1-B023-C9A08BA4E931}" srcOrd="1" destOrd="0" presId="urn:microsoft.com/office/officeart/2005/8/layout/pyramid1"/>
    <dgm:cxn modelId="{B8022A4D-850F-4BD8-AC39-DF1D0F7B7B7B}" type="presParOf" srcId="{667D364A-5877-42A1-BD68-835D1FDA16FA}" destId="{273CE65F-4C3B-4B14-BF21-13D36F726726}" srcOrd="4" destOrd="0" presId="urn:microsoft.com/office/officeart/2005/8/layout/pyramid1"/>
    <dgm:cxn modelId="{70BB0790-5E88-4700-997A-86C088C0251C}" type="presParOf" srcId="{273CE65F-4C3B-4B14-BF21-13D36F726726}" destId="{9EBD8372-AB2F-4F10-B1E7-192A1BC3E71D}" srcOrd="0" destOrd="0" presId="urn:microsoft.com/office/officeart/2005/8/layout/pyramid1"/>
    <dgm:cxn modelId="{81900CB4-9090-4261-AEAB-A5D2FDDD10A8}" type="presParOf" srcId="{273CE65F-4C3B-4B14-BF21-13D36F726726}" destId="{A4FB91FE-10EF-49A0-9965-4C3CF1E7DB2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E99FC-F15E-48EB-9454-05119ADFAE0B}">
      <dsp:nvSpPr>
        <dsp:cNvPr id="0" name=""/>
        <dsp:cNvSpPr/>
      </dsp:nvSpPr>
      <dsp:spPr>
        <a:xfrm>
          <a:off x="3553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Informace o návštěvnících</a:t>
          </a:r>
        </a:p>
      </dsp:txBody>
      <dsp:txXfrm>
        <a:off x="417292" y="162325"/>
        <a:ext cx="1241216" cy="827477"/>
      </dsp:txXfrm>
    </dsp:sp>
    <dsp:sp modelId="{35E7E7FE-E764-495B-842A-95857BAC7585}">
      <dsp:nvSpPr>
        <dsp:cNvPr id="0" name=""/>
        <dsp:cNvSpPr/>
      </dsp:nvSpPr>
      <dsp:spPr>
        <a:xfrm>
          <a:off x="1865378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Volba segmentačních kritérií</a:t>
          </a:r>
        </a:p>
      </dsp:txBody>
      <dsp:txXfrm>
        <a:off x="2279117" y="162325"/>
        <a:ext cx="1241216" cy="827477"/>
      </dsp:txXfrm>
    </dsp:sp>
    <dsp:sp modelId="{D722D2F9-FF2E-4627-AADA-0E6EA72653C2}">
      <dsp:nvSpPr>
        <dsp:cNvPr id="0" name=""/>
        <dsp:cNvSpPr/>
      </dsp:nvSpPr>
      <dsp:spPr>
        <a:xfrm>
          <a:off x="3727202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Profil návštěvníka</a:t>
          </a:r>
        </a:p>
      </dsp:txBody>
      <dsp:txXfrm>
        <a:off x="4140941" y="162325"/>
        <a:ext cx="1241216" cy="827477"/>
      </dsp:txXfrm>
    </dsp:sp>
    <dsp:sp modelId="{5CF6DE5B-ACB4-471D-9217-B4F3541A5DD4}">
      <dsp:nvSpPr>
        <dsp:cNvPr id="0" name=""/>
        <dsp:cNvSpPr/>
      </dsp:nvSpPr>
      <dsp:spPr>
        <a:xfrm>
          <a:off x="5589027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Targeting</a:t>
          </a:r>
        </a:p>
      </dsp:txBody>
      <dsp:txXfrm>
        <a:off x="6002766" y="162325"/>
        <a:ext cx="1241216" cy="827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A1102-C2F8-4A48-BD6A-F7FB33B1A187}">
      <dsp:nvSpPr>
        <dsp:cNvPr id="0" name=""/>
        <dsp:cNvSpPr/>
      </dsp:nvSpPr>
      <dsp:spPr>
        <a:xfrm>
          <a:off x="2134021" y="0"/>
          <a:ext cx="1757932" cy="1309411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50" b="1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solidFill>
                <a:schemeClr val="tx1"/>
              </a:solidFill>
            </a:rPr>
            <a:t>DNA destinace: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solidFill>
                <a:schemeClr val="tx1"/>
              </a:solidFill>
            </a:rPr>
            <a:t>"Jaká je podstata 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solidFill>
                <a:schemeClr val="tx1"/>
              </a:solidFill>
            </a:rPr>
            <a:t> </a:t>
          </a:r>
          <a:r>
            <a:rPr lang="cs-CZ" sz="1050" kern="1200" dirty="0" err="1">
              <a:solidFill>
                <a:schemeClr val="tx1"/>
              </a:solidFill>
            </a:rPr>
            <a:t>genuis</a:t>
          </a:r>
          <a:r>
            <a:rPr lang="cs-CZ" sz="1050" kern="1200" dirty="0">
              <a:solidFill>
                <a:schemeClr val="tx1"/>
              </a:solidFill>
            </a:rPr>
            <a:t> loci destinace?"</a:t>
          </a:r>
        </a:p>
      </dsp:txBody>
      <dsp:txXfrm>
        <a:off x="2134021" y="0"/>
        <a:ext cx="1757932" cy="1309411"/>
      </dsp:txXfrm>
    </dsp:sp>
    <dsp:sp modelId="{B60B2E31-D277-49D4-86AF-E5C51E2D2FB1}">
      <dsp:nvSpPr>
        <dsp:cNvPr id="0" name=""/>
        <dsp:cNvSpPr/>
      </dsp:nvSpPr>
      <dsp:spPr>
        <a:xfrm>
          <a:off x="1600516" y="1309411"/>
          <a:ext cx="2824942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solidFill>
                <a:schemeClr val="tx1"/>
              </a:solidFill>
            </a:rPr>
            <a:t>Souhrn nejsilnějších konkurenčních výhod destinace: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solidFill>
                <a:schemeClr val="tx1"/>
              </a:solidFill>
            </a:rPr>
            <a:t>"Co činí destinaci jedinečnou?"</a:t>
          </a:r>
        </a:p>
      </dsp:txBody>
      <dsp:txXfrm>
        <a:off x="2094881" y="1309411"/>
        <a:ext cx="1836212" cy="794772"/>
      </dsp:txXfrm>
    </dsp:sp>
    <dsp:sp modelId="{C3DC8239-1B8C-4963-AF0A-D1E8831C97B4}">
      <dsp:nvSpPr>
        <dsp:cNvPr id="0" name=""/>
        <dsp:cNvSpPr/>
      </dsp:nvSpPr>
      <dsp:spPr>
        <a:xfrm>
          <a:off x="1067010" y="2104183"/>
          <a:ext cx="3891953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b="1" kern="1200" dirty="0">
              <a:solidFill>
                <a:schemeClr val="tx1"/>
              </a:solidFill>
            </a:rPr>
            <a:t>Stručný souhrn hlavních charakterových znaků destinace: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>
              <a:solidFill>
                <a:schemeClr val="tx1"/>
              </a:solidFill>
            </a:rPr>
            <a:t>"Jak by měla destinaci popsat její nejdůležitější cílová skupina?"</a:t>
          </a:r>
        </a:p>
      </dsp:txBody>
      <dsp:txXfrm>
        <a:off x="1748102" y="2104183"/>
        <a:ext cx="2529769" cy="794772"/>
      </dsp:txXfrm>
    </dsp:sp>
    <dsp:sp modelId="{B9FDBC5B-CD68-492C-9F93-F7280AF2452B}">
      <dsp:nvSpPr>
        <dsp:cNvPr id="0" name=""/>
        <dsp:cNvSpPr/>
      </dsp:nvSpPr>
      <dsp:spPr>
        <a:xfrm>
          <a:off x="533505" y="2898955"/>
          <a:ext cx="4958964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50800" dir="5400000" algn="ctr" rotWithShape="0">
            <a:schemeClr val="tx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>
              <a:solidFill>
                <a:schemeClr val="tx1"/>
              </a:solidFill>
            </a:rPr>
            <a:t>Návštěvníkovy pocity z  návštěvy destinace:</a:t>
          </a:r>
          <a:r>
            <a:rPr lang="cs-CZ" sz="1100" kern="1200" dirty="0">
              <a:solidFill>
                <a:schemeClr val="tx1"/>
              </a:solidFill>
            </a:rPr>
            <a:t> "Jak se zde návštěvníci cítí?"</a:t>
          </a:r>
        </a:p>
      </dsp:txBody>
      <dsp:txXfrm>
        <a:off x="1401324" y="2898955"/>
        <a:ext cx="3223326" cy="794772"/>
      </dsp:txXfrm>
    </dsp:sp>
    <dsp:sp modelId="{9EBD8372-AB2F-4F10-B1E7-192A1BC3E71D}">
      <dsp:nvSpPr>
        <dsp:cNvPr id="0" name=""/>
        <dsp:cNvSpPr/>
      </dsp:nvSpPr>
      <dsp:spPr>
        <a:xfrm>
          <a:off x="0" y="3693727"/>
          <a:ext cx="6025975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>
              <a:solidFill>
                <a:schemeClr val="tx1"/>
              </a:solidFill>
            </a:rPr>
            <a:t>Jaký je hlavní klad destinace: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>
              <a:solidFill>
                <a:schemeClr val="tx1"/>
              </a:solidFill>
            </a:rPr>
            <a:t>"Co by chtěl návštěvník vidět a dělat"?</a:t>
          </a:r>
        </a:p>
      </dsp:txBody>
      <dsp:txXfrm>
        <a:off x="1054545" y="3693727"/>
        <a:ext cx="3916883" cy="794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A1102-C2F8-4A48-BD6A-F7FB33B1A187}">
      <dsp:nvSpPr>
        <dsp:cNvPr id="0" name=""/>
        <dsp:cNvSpPr/>
      </dsp:nvSpPr>
      <dsp:spPr>
        <a:xfrm>
          <a:off x="2037058" y="0"/>
          <a:ext cx="1717082" cy="1174846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b="1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b="1" kern="1200" dirty="0">
            <a:solidFill>
              <a:schemeClr val="tx1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b="0" kern="1200" dirty="0">
            <a:solidFill>
              <a:schemeClr val="tx1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800" b="0" kern="1200" dirty="0">
            <a:solidFill>
              <a:schemeClr val="tx1"/>
            </a:solidFill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b="0" kern="1200" dirty="0">
              <a:solidFill>
                <a:schemeClr val="tx1"/>
              </a:solidFill>
            </a:rPr>
            <a:t>místo = </a:t>
          </a:r>
          <a:r>
            <a:rPr lang="cs-CZ" sz="700" b="1" kern="1200" dirty="0">
              <a:solidFill>
                <a:schemeClr val="tx1"/>
              </a:solidFill>
            </a:rPr>
            <a:t>drsná příroda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b="0" kern="1200" dirty="0">
              <a:solidFill>
                <a:schemeClr val="tx1"/>
              </a:solidFill>
            </a:rPr>
            <a:t>vztah k návštěvníkům = </a:t>
          </a:r>
          <a:r>
            <a:rPr lang="cs-CZ" sz="700" b="1" kern="1200" dirty="0">
              <a:solidFill>
                <a:schemeClr val="tx1"/>
              </a:solidFill>
            </a:rPr>
            <a:t>citový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b="0" kern="1200" dirty="0">
              <a:solidFill>
                <a:schemeClr val="tx1"/>
              </a:solidFill>
            </a:rPr>
            <a:t>přínos pro návštěvníka = </a:t>
          </a:r>
          <a:r>
            <a:rPr lang="cs-CZ" sz="700" b="1" kern="1200" dirty="0">
              <a:solidFill>
                <a:schemeClr val="tx1"/>
              </a:solidFill>
            </a:rPr>
            <a:t>osvobození</a:t>
          </a:r>
          <a:endParaRPr lang="cs-CZ" sz="700" b="0" kern="1200" dirty="0">
            <a:solidFill>
              <a:schemeClr val="tx1"/>
            </a:solidFill>
          </a:endParaRPr>
        </a:p>
      </dsp:txBody>
      <dsp:txXfrm>
        <a:off x="2037058" y="0"/>
        <a:ext cx="1717082" cy="1174846"/>
      </dsp:txXfrm>
    </dsp:sp>
    <dsp:sp modelId="{B60B2E31-D277-49D4-86AF-E5C51E2D2FB1}">
      <dsp:nvSpPr>
        <dsp:cNvPr id="0" name=""/>
        <dsp:cNvSpPr/>
      </dsp:nvSpPr>
      <dsp:spPr>
        <a:xfrm>
          <a:off x="1515950" y="1174846"/>
          <a:ext cx="2759298" cy="713095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0" kern="1200" dirty="0">
              <a:solidFill>
                <a:schemeClr val="bg1"/>
              </a:solidFill>
            </a:rPr>
            <a:t>"</a:t>
          </a:r>
          <a:r>
            <a:rPr lang="cs-CZ" sz="1000" b="0" kern="1200" dirty="0">
              <a:solidFill>
                <a:schemeClr val="tx1"/>
              </a:solidFill>
            </a:rPr>
            <a:t>Původní krajina s netknutou krásnou přírodou; s množstvím  pokoru vzbuzujících odlišných scenérií zanechávající ve vás trvalý zážitek."</a:t>
          </a:r>
        </a:p>
      </dsp:txBody>
      <dsp:txXfrm>
        <a:off x="1998827" y="1174846"/>
        <a:ext cx="1793544" cy="713095"/>
      </dsp:txXfrm>
    </dsp:sp>
    <dsp:sp modelId="{C3DC8239-1B8C-4963-AF0A-D1E8831C97B4}">
      <dsp:nvSpPr>
        <dsp:cNvPr id="0" name=""/>
        <dsp:cNvSpPr/>
      </dsp:nvSpPr>
      <dsp:spPr>
        <a:xfrm>
          <a:off x="1042216" y="1887941"/>
          <a:ext cx="3706767" cy="648267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0" kern="1200" dirty="0">
              <a:solidFill>
                <a:schemeClr val="tx1"/>
              </a:solidFill>
            </a:rPr>
            <a:t>Drsné, nezkažené, odolné prostředí, jehož krása vzbuzuje pokoru; místo pro osobní svobodu.</a:t>
          </a:r>
        </a:p>
      </dsp:txBody>
      <dsp:txXfrm>
        <a:off x="1690900" y="1887941"/>
        <a:ext cx="2409398" cy="648267"/>
      </dsp:txXfrm>
    </dsp:sp>
    <dsp:sp modelId="{B9FDBC5B-CD68-492C-9F93-F7280AF2452B}">
      <dsp:nvSpPr>
        <dsp:cNvPr id="0" name=""/>
        <dsp:cNvSpPr/>
      </dsp:nvSpPr>
      <dsp:spPr>
        <a:xfrm>
          <a:off x="521108" y="2536209"/>
          <a:ext cx="4748983" cy="713095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0" kern="1200" dirty="0">
              <a:solidFill>
                <a:schemeClr val="tx1"/>
              </a:solidFill>
            </a:rPr>
            <a:t>Pocit svobody, prostoru a osvobození; splynutí s nespoutanou přírodní krásou a prvotním prostředí. Poklidná a vyrovnaná duševní </a:t>
          </a:r>
          <a:r>
            <a:rPr lang="cs-CZ" sz="1000" b="0" kern="1200" dirty="0" err="1">
              <a:solidFill>
                <a:schemeClr val="tx1"/>
              </a:solidFill>
            </a:rPr>
            <a:t>regenarace</a:t>
          </a:r>
          <a:r>
            <a:rPr lang="cs-CZ" sz="1000" b="0" kern="1200" dirty="0">
              <a:solidFill>
                <a:schemeClr val="tx1"/>
              </a:solidFill>
            </a:rPr>
            <a:t>  ovlivněná rozlehlými rovinatými řídce osídlenými oblastmi.</a:t>
          </a:r>
        </a:p>
      </dsp:txBody>
      <dsp:txXfrm>
        <a:off x="1352180" y="2536209"/>
        <a:ext cx="3086839" cy="713095"/>
      </dsp:txXfrm>
    </dsp:sp>
    <dsp:sp modelId="{9EBD8372-AB2F-4F10-B1E7-192A1BC3E71D}">
      <dsp:nvSpPr>
        <dsp:cNvPr id="0" name=""/>
        <dsp:cNvSpPr/>
      </dsp:nvSpPr>
      <dsp:spPr>
        <a:xfrm>
          <a:off x="0" y="3249304"/>
          <a:ext cx="5791200" cy="713095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0" kern="1200" dirty="0">
              <a:solidFill>
                <a:schemeClr val="tx1"/>
              </a:solidFill>
            </a:rPr>
            <a:t>Divoká příroda (národní parky); dramatická a drsná scenerie; kulturní </a:t>
          </a:r>
          <a:r>
            <a:rPr lang="cs-CZ" sz="1000" b="0" kern="1200" dirty="0">
              <a:solidFill>
                <a:schemeClr val="tx1"/>
              </a:solidFill>
              <a:effectLst/>
            </a:rPr>
            <a:t>rozmanitost; dobrodružství; možnost cestování bez průvodce (což není v subsaharské Africe obvyklé), což otevírá zemi pro nezávislé cestovatele a umožňuje jim objevování země i divokého života v místním slova smyslu.</a:t>
          </a:r>
        </a:p>
      </dsp:txBody>
      <dsp:txXfrm>
        <a:off x="1013459" y="3249304"/>
        <a:ext cx="3764280" cy="713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ADFBE-3450-49B7-BC44-B7AADB7A1DD0}" type="datetimeFigureOut">
              <a:rPr lang="cs-CZ" smtClean="0"/>
              <a:t>22.10.2022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C4E5D-F4C0-4098-A1D6-6DDDC3C8C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915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ED655-7360-44F4-8536-365C9045A174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681038"/>
            <a:ext cx="6051550" cy="3405187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C60B979-A3C9-4C05-B2EA-DCCB281D0D10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BA48F8-8DB8-45C0-8D6D-7EA6D84E6315}" type="slidenum">
              <a:rPr lang="cs-CZ" altLang="cs-CZ" smtClean="0"/>
              <a:pPr/>
              <a:t>27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BA48F8-8DB8-45C0-8D6D-7EA6D84E6315}" type="slidenum">
              <a:rPr lang="cs-CZ" altLang="cs-CZ" smtClean="0"/>
              <a:pPr/>
              <a:t>28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2735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671545-F3F4-4586-9183-C5B158D67E16}" type="slidenum">
              <a:rPr lang="cs-CZ" altLang="cs-CZ" smtClean="0"/>
              <a:pPr/>
              <a:t>29</a:t>
            </a:fld>
            <a:endParaRPr lang="cs-CZ" alt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331187C-2ED4-416F-B9AB-714BFC1934E4}" type="slidenum">
              <a:rPr lang="cs-CZ" altLang="cs-CZ" smtClean="0"/>
              <a:pPr/>
              <a:t>30</a:t>
            </a:fld>
            <a:endParaRPr lang="cs-CZ" alt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AE5C85-95BF-4D10-9AC7-AE4AD8C856E9}" type="slidenum">
              <a:rPr lang="cs-CZ" altLang="cs-CZ" smtClean="0"/>
              <a:pPr/>
              <a:t>32</a:t>
            </a:fld>
            <a:endParaRPr lang="cs-CZ" alt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9B7920F-A957-4768-8A2C-03ED87861EA4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553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E8F478-84C3-4ACA-A050-ADD0FF904210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8B725FF-8C5C-49F1-B472-CAB3B27DA808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D227AD6-07F2-4018-9B4D-3B1A3B42994B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D0806C-4CD5-4409-981F-15C50EBD7F4A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681038"/>
            <a:ext cx="6051550" cy="3405187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8457133-7671-41EE-A823-71F79FBB3BDA}" type="slidenum">
              <a:rPr lang="cs-CZ" altLang="cs-CZ" smtClean="0"/>
              <a:pPr/>
              <a:t>42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860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5B259D9-9AAC-42C5-B59A-DC63A453096B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52978B3-2274-4C48-9D10-2A4510270A67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BEB9769-42BD-44B3-B704-40B7B5366162}" type="slidenum">
              <a:rPr lang="cs-CZ" altLang="cs-CZ" smtClean="0"/>
              <a:pPr/>
              <a:t>51</a:t>
            </a:fld>
            <a:endParaRPr lang="cs-CZ" alt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943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E45F2D5-BAD5-409A-983C-8F1C0E7A6B82}" type="slidenum">
              <a:rPr lang="cs-CZ" altLang="cs-CZ" smtClean="0"/>
              <a:pPr/>
              <a:t>52</a:t>
            </a:fld>
            <a:endParaRPr lang="cs-CZ" alt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6277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FCFA132-93A7-4B78-96DB-D2B143994370}" type="slidenum">
              <a:rPr lang="cs-CZ" altLang="cs-CZ" smtClean="0"/>
              <a:pPr/>
              <a:t>53</a:t>
            </a:fld>
            <a:endParaRPr lang="cs-CZ" alt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6029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089F6E9-2508-40F5-9E2E-270A84067508}" type="slidenum">
              <a:rPr lang="cs-CZ" altLang="cs-CZ" smtClean="0"/>
              <a:pPr/>
              <a:t>56</a:t>
            </a:fld>
            <a:endParaRPr lang="cs-CZ" alt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254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1B9999-3C38-4B41-A92B-7E008D008E3C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681038"/>
            <a:ext cx="6051550" cy="3405187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0FA912-C9CB-4A93-8524-96720EAA79BA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681038"/>
            <a:ext cx="6051550" cy="3405187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 vize by se měly promítnout</a:t>
            </a:r>
            <a:r>
              <a:rPr lang="cs-CZ" baseline="0" dirty="0"/>
              <a:t> poptávkové trendy, globální změny ve spotřebitelských preferencích a nové poznatky směrem k propojování nabídky a spolupráci aktérů cestovního ruchu.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7B2A37-D388-4F04-B95B-D8885C5A70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99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50134C-38D0-401F-A11B-5CBF1076D771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86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7A40079-E671-4919-8985-E250B740D082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2621E16-87A5-48F3-93AD-B89642A2DBA7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D51620D-9295-4EBC-937E-3CC822CB7593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7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9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6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3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581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228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67B8BB2E-0DA4-4BD6-8750-9486D7B2357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51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9452" y="4406901"/>
            <a:ext cx="10788649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9452" y="2906713"/>
            <a:ext cx="10788649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81B5-0EE3-4F80-B941-B9A1CB3E33B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520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486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9451" y="2019301"/>
            <a:ext cx="5169259" cy="41105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841" y="2019301"/>
            <a:ext cx="5169259" cy="41105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15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42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8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7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9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0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81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8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2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D397A8DA-BFE9-41FC-ADBE-CE0AFE1826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13581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airbnb.cz/?logo=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Marketingová strategie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Východiska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Psychografické</a:t>
            </a:r>
            <a:r>
              <a:rPr lang="cs-CZ" dirty="0"/>
              <a:t> profily</a:t>
            </a:r>
          </a:p>
          <a:p>
            <a:pPr lvl="1">
              <a:lnSpc>
                <a:spcPct val="150000"/>
              </a:lnSpc>
            </a:pPr>
            <a:r>
              <a:rPr lang="cs-CZ" sz="2400" dirty="0"/>
              <a:t>Brand </a:t>
            </a:r>
            <a:r>
              <a:rPr lang="cs-CZ" sz="2400" dirty="0" err="1"/>
              <a:t>Strategy</a:t>
            </a:r>
            <a:r>
              <a:rPr lang="cs-CZ" sz="2400" dirty="0"/>
              <a:t> Booster (BSB) - </a:t>
            </a:r>
            <a:r>
              <a:rPr lang="cs-CZ" sz="2400" i="1" dirty="0" err="1"/>
              <a:t>ppm</a:t>
            </a:r>
            <a:r>
              <a:rPr lang="cs-CZ" sz="2400" i="1" dirty="0"/>
              <a:t> </a:t>
            </a:r>
            <a:r>
              <a:rPr lang="cs-CZ" sz="2400" i="1" dirty="0" err="1"/>
              <a:t>factum</a:t>
            </a:r>
            <a:r>
              <a:rPr lang="cs-CZ" sz="2400" i="1" dirty="0"/>
              <a:t> </a:t>
            </a:r>
            <a:r>
              <a:rPr lang="cs-CZ" sz="2400" i="1" dirty="0" err="1"/>
              <a:t>research</a:t>
            </a:r>
            <a:r>
              <a:rPr lang="cs-CZ" sz="2400" i="1" dirty="0"/>
              <a:t>, s.r.o. pro </a:t>
            </a:r>
            <a:r>
              <a:rPr lang="cs-CZ" sz="2400" i="1" dirty="0" err="1"/>
              <a:t>CzT</a:t>
            </a:r>
            <a:r>
              <a:rPr lang="cs-CZ" sz="2400" i="1" dirty="0"/>
              <a:t> </a:t>
            </a:r>
          </a:p>
          <a:p>
            <a:pPr lvl="1">
              <a:lnSpc>
                <a:spcPct val="150000"/>
              </a:lnSpc>
            </a:pPr>
            <a:r>
              <a:rPr lang="cs-CZ" sz="2400" dirty="0"/>
              <a:t>Sinus-Meta-</a:t>
            </a:r>
            <a:r>
              <a:rPr lang="cs-CZ" sz="2400" dirty="0" err="1"/>
              <a:t>Milieus</a:t>
            </a:r>
            <a:r>
              <a:rPr lang="cs-CZ" sz="2400" dirty="0"/>
              <a:t>® - </a:t>
            </a:r>
            <a:r>
              <a:rPr lang="cs-CZ" sz="2400" i="1" dirty="0"/>
              <a:t>agentura Sinus (využito např. u </a:t>
            </a:r>
            <a:r>
              <a:rPr lang="en-US" sz="2400" i="1" dirty="0"/>
              <a:t>Market Analysis Report</a:t>
            </a:r>
            <a:r>
              <a:rPr lang="cs-CZ" sz="2400" i="1" dirty="0"/>
              <a:t> </a:t>
            </a:r>
            <a:r>
              <a:rPr lang="en-US" sz="2400" i="1" dirty="0"/>
              <a:t>on the Rhine Cycle Route</a:t>
            </a:r>
            <a:r>
              <a:rPr lang="cs-CZ" sz="2400" i="1" dirty="0"/>
              <a:t> nebo s těmito profily pracuje </a:t>
            </a:r>
            <a:r>
              <a:rPr lang="cs-CZ" sz="2400" i="1" dirty="0" err="1"/>
              <a:t>Marketignová</a:t>
            </a:r>
            <a:r>
              <a:rPr lang="cs-CZ" sz="2400" i="1" dirty="0"/>
              <a:t> strategie Jižní Moravy)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150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Brand </a:t>
            </a:r>
            <a:r>
              <a:rPr lang="cs-CZ" dirty="0" err="1"/>
              <a:t>Strategy</a:t>
            </a:r>
            <a:r>
              <a:rPr lang="cs-CZ" dirty="0"/>
              <a:t> Booster (BSB)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2017714"/>
            <a:ext cx="4880399" cy="45686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 bwMode="auto">
          <a:xfrm>
            <a:off x="4234212" y="2037065"/>
            <a:ext cx="1306285" cy="817411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899" y="2017713"/>
            <a:ext cx="5749980" cy="45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Sinus-Meta-</a:t>
            </a:r>
            <a:r>
              <a:rPr lang="cs-CZ" dirty="0" err="1"/>
              <a:t>Milieus</a:t>
            </a:r>
            <a:r>
              <a:rPr lang="cs-CZ" dirty="0"/>
              <a:t>®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773"/>
            <a:ext cx="5537005" cy="42380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710" y="1900767"/>
            <a:ext cx="6292521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2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Sinus-Meta-</a:t>
            </a:r>
            <a:r>
              <a:rPr lang="cs-CZ" dirty="0" err="1"/>
              <a:t>Milieus</a:t>
            </a:r>
            <a:r>
              <a:rPr lang="cs-CZ" dirty="0"/>
              <a:t>®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13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78870"/>
            <a:ext cx="12194857" cy="3263900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 bwMode="auto">
          <a:xfrm rot="20899485">
            <a:off x="8852666" y="3222171"/>
            <a:ext cx="3038324" cy="1132115"/>
          </a:xfrm>
          <a:prstGeom prst="ellipse">
            <a:avLst/>
          </a:prstGeom>
          <a:noFill/>
          <a:ln>
            <a:solidFill>
              <a:srgbClr val="00287D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 rot="472440">
            <a:off x="1744918" y="3508525"/>
            <a:ext cx="3038324" cy="1132115"/>
          </a:xfrm>
          <a:prstGeom prst="ellipse">
            <a:avLst/>
          </a:prstGeom>
          <a:noFill/>
          <a:ln>
            <a:solidFill>
              <a:srgbClr val="00287D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13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14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2" y="0"/>
            <a:ext cx="1199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3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Ukázka cílování – Jižní Morava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042" y="2374853"/>
            <a:ext cx="8596668" cy="39416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Mladí (</a:t>
            </a:r>
            <a:r>
              <a:rPr lang="cs-CZ" sz="1800" b="1" dirty="0" err="1"/>
              <a:t>Cool</a:t>
            </a:r>
            <a:r>
              <a:rPr lang="cs-CZ" sz="1800" b="1" dirty="0"/>
              <a:t> segment)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Užívat si: zábava a noční život, kulturní akce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18-34 let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skupiny přátel, partneři</a:t>
            </a:r>
          </a:p>
          <a:p>
            <a:r>
              <a:rPr lang="cs-CZ" sz="1800" b="1" i="1" dirty="0"/>
              <a:t>Zájmy a chování</a:t>
            </a:r>
            <a:r>
              <a:rPr lang="cs-CZ" sz="1800" dirty="0"/>
              <a:t>: technologie, gastronomie, hudba, … 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festivaly, … </a:t>
            </a:r>
          </a:p>
          <a:p>
            <a:pPr>
              <a:lnSpc>
                <a:spcPct val="100000"/>
              </a:lnSpc>
            </a:pPr>
            <a:r>
              <a:rPr lang="cs-CZ" sz="1800" b="1" i="1" dirty="0"/>
              <a:t>Hodnotová orientace</a:t>
            </a:r>
            <a:r>
              <a:rPr lang="cs-CZ" sz="1800" dirty="0"/>
              <a:t>: Nekonformní, kreativní a individualistická generace; seberealizace, svoboda a nezávislost, žádná pevná dogma; mobilní </a:t>
            </a:r>
            <a:r>
              <a:rPr lang="cs-CZ" sz="1800" dirty="0" err="1"/>
              <a:t>socializátoři</a:t>
            </a:r>
            <a:r>
              <a:rPr lang="cs-CZ" sz="1800" dirty="0"/>
              <a:t>, globální, pluralitní, kosmopolitní, digitální suveréni; žijí teď a tady, spíše nekonvenční a spontánní, hledají vzrušení a zábavu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/>
              <a:t>Digital </a:t>
            </a:r>
            <a:r>
              <a:rPr lang="cs-CZ" sz="1800" i="1" dirty="0" err="1"/>
              <a:t>Avantgarde</a:t>
            </a:r>
            <a:r>
              <a:rPr lang="cs-CZ" sz="1800" i="1" dirty="0"/>
              <a:t>, </a:t>
            </a:r>
            <a:r>
              <a:rPr lang="cs-CZ" sz="1800" i="1" dirty="0" err="1"/>
              <a:t>Sensation-Oriented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038" y="303289"/>
            <a:ext cx="2015961" cy="2685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999" y="303289"/>
            <a:ext cx="2011359" cy="2685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999" y="3437566"/>
            <a:ext cx="2917998" cy="193787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942999" y="5467129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927038" y="3035034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515795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Ukázka cílování – Jižní Morava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8765" y="2594916"/>
            <a:ext cx="8596668" cy="40134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1800" b="1" dirty="0"/>
              <a:t>Požitkáři – hlavní cílová skupina komunikace 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klid, pohoda a odpočinek; užít si určitou úroveň luxusu, nechat se hýčkat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35-70 let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páry nebo skupiny přátel bez dětí</a:t>
            </a:r>
            <a:r>
              <a:rPr lang="cs-CZ" sz="1800" b="1" i="1" dirty="0"/>
              <a:t> </a:t>
            </a:r>
            <a:endParaRPr lang="cs-CZ" sz="1800" dirty="0"/>
          </a:p>
          <a:p>
            <a:r>
              <a:rPr lang="cs-CZ" sz="1800" b="1" i="1" dirty="0"/>
              <a:t>Zájmy a chování</a:t>
            </a:r>
            <a:r>
              <a:rPr lang="cs-CZ" sz="1800" dirty="0"/>
              <a:t>: </a:t>
            </a:r>
            <a:r>
              <a:rPr lang="cs-CZ" sz="1800" dirty="0" err="1"/>
              <a:t>wellness</a:t>
            </a:r>
            <a:r>
              <a:rPr lang="cs-CZ" sz="1800" dirty="0"/>
              <a:t>, návštěva přírodních parků i kulturních cílů, nevyhýbají se nenáročnému pohybu, vyžadují kvalitní ubytování a gastronomii. Cestují individuálně, jako dopravní prostředek využívají auto, popřípadě kolo v rámci výletů. Program si organizují sami. 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Pálava a LVA, Znojemsko, Slovácko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Hledají harmonii a soukromí, tráví svůj čas v okruhu své rodiny/příbuzných a přátel, preferují pohodlí a potěšení; úsilí o sociální integraci, materialističtí, oceňují bezpečnost destinace, brání se velkým změnám ve společnosti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Modern</a:t>
            </a:r>
            <a:r>
              <a:rPr lang="cs-CZ" sz="1800" i="1" dirty="0"/>
              <a:t> </a:t>
            </a:r>
            <a:r>
              <a:rPr lang="cs-CZ" sz="1800" i="1" dirty="0" err="1"/>
              <a:t>Mainstream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680" y="128760"/>
            <a:ext cx="1648988" cy="21919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668" y="146796"/>
            <a:ext cx="1654020" cy="21885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659" y="3225936"/>
            <a:ext cx="2674038" cy="17667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476377" y="2297234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55433" y="5028783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</a:p>
        </p:txBody>
      </p:sp>
    </p:spTree>
    <p:extLst>
      <p:ext uri="{BB962C8B-B14F-4D97-AF65-F5344CB8AC3E}">
        <p14:creationId xmlns:p14="http://schemas.microsoft.com/office/powerpoint/2010/main" val="2174827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Ukázka cílování – Jižní Morava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720" y="2343838"/>
            <a:ext cx="8596668" cy="44116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800" b="1" dirty="0"/>
              <a:t>Rodiny s dětmi 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zažít zábavu s celou rodinou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30 - 49 let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Skupiny rodičů a dětí školního věku</a:t>
            </a:r>
            <a:r>
              <a:rPr lang="cs-CZ" sz="1800" b="1" i="1" dirty="0"/>
              <a:t> </a:t>
            </a:r>
            <a:endParaRPr lang="cs-CZ" sz="1800" dirty="0"/>
          </a:p>
          <a:p>
            <a:r>
              <a:rPr lang="cs-CZ" sz="1800" b="1" i="1" dirty="0"/>
              <a:t>Zájmy a chování</a:t>
            </a:r>
            <a:r>
              <a:rPr lang="cs-CZ" sz="1800" dirty="0"/>
              <a:t>: Přijíždějí za zábavou a aktivním poznáváním přírodních a kulturních hodnot regionu. Podnikají pěší a cykloturistické výlety, popřípadě navštěvují solitérní turistické cíle automobilem. 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Pálava a LVA, Znojemsko, Slovácko, Moravský kras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Hledají harmonii a soukromí, tráví svůj čas v okruhu své rodiny/příbuzných a přátel, preferují pohodlí a potěšení; úsilí o sociální integraci, materialističtí, oceňují bezpečnost destinace, brání se velkým změnám ve společnosti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Modern</a:t>
            </a:r>
            <a:r>
              <a:rPr lang="cs-CZ" sz="1800" i="1" dirty="0"/>
              <a:t> </a:t>
            </a:r>
            <a:r>
              <a:rPr lang="cs-CZ" sz="1800" i="1" dirty="0" err="1"/>
              <a:t>Mainstream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982" y="3777874"/>
            <a:ext cx="2674038" cy="1766775"/>
          </a:xfrm>
          <a:prstGeom prst="rect">
            <a:avLst/>
          </a:prstGeom>
        </p:spPr>
      </p:pic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10375" r="8884" b="11999"/>
          <a:stretch/>
        </p:blipFill>
        <p:spPr bwMode="auto">
          <a:xfrm>
            <a:off x="7509495" y="457219"/>
            <a:ext cx="3529014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9012756" y="5571176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</a:p>
        </p:txBody>
      </p:sp>
    </p:spTree>
    <p:extLst>
      <p:ext uri="{BB962C8B-B14F-4D97-AF65-F5344CB8AC3E}">
        <p14:creationId xmlns:p14="http://schemas.microsoft.com/office/powerpoint/2010/main" val="56386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Ukázka cílování – Jižní Morava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042" y="2570494"/>
            <a:ext cx="11072550" cy="4114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1800" b="1" dirty="0"/>
              <a:t>Poutníci – doplňková cílová skupina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poznávat krajinu a lidi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40 +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páry, popř. skupiny přátel, i </a:t>
            </a:r>
            <a:r>
              <a:rPr lang="cs-CZ" sz="1800" dirty="0" err="1"/>
              <a:t>singles</a:t>
            </a:r>
            <a:r>
              <a:rPr lang="cs-CZ" sz="1800" dirty="0"/>
              <a:t>, </a:t>
            </a:r>
          </a:p>
          <a:p>
            <a:pPr marL="0" indent="0">
              <a:buNone/>
            </a:pPr>
            <a:r>
              <a:rPr lang="cs-CZ" sz="1800" dirty="0"/>
              <a:t>        spíše vysokoškoláci a lidé žijící ve velkých městech, často i důchodci.</a:t>
            </a:r>
          </a:p>
          <a:p>
            <a:r>
              <a:rPr lang="cs-CZ" sz="1800" b="1" i="1" dirty="0"/>
              <a:t>Zájmy a chování</a:t>
            </a:r>
            <a:r>
              <a:rPr lang="cs-CZ" sz="1800" dirty="0"/>
              <a:t>: Věnují se vlastnímu sebevzdělávání. </a:t>
            </a:r>
          </a:p>
          <a:p>
            <a:pPr marL="447675" indent="0">
              <a:buNone/>
            </a:pPr>
            <a:r>
              <a:rPr lang="cs-CZ" sz="1800" dirty="0"/>
              <a:t>Rádi čtou knihy, navštěvují muzea a výstavy a kulturní akce. </a:t>
            </a:r>
          </a:p>
          <a:p>
            <a:pPr marL="447675" indent="0">
              <a:buNone/>
            </a:pPr>
            <a:r>
              <a:rPr lang="cs-CZ" sz="1800" dirty="0"/>
              <a:t>Do regionu je přivádí městský turismus, vinařská turistika a kulturní nabídka, aktivní trávení volného času. Cestují individuálně, jako dopravní prostředek využívají auto. Program si organizují sami.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Pálava a LVA, Znojemsko, Slovácko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Vnímavý; liberální a pluralitní; hledání sebeaktualizace a osobního rozvoje; post-materiální cíle; kulturní a intelektuální zájmy; důraz autenticitu; rovnováha mezi pracovním a soukromým životem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Intellectuals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689" y="187134"/>
            <a:ext cx="1863300" cy="24711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989" y="187134"/>
            <a:ext cx="1859026" cy="24711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633" y="2960726"/>
            <a:ext cx="2757974" cy="184428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180689" y="2634805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880633" y="4807550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</a:p>
        </p:txBody>
      </p:sp>
    </p:spTree>
    <p:extLst>
      <p:ext uri="{BB962C8B-B14F-4D97-AF65-F5344CB8AC3E}">
        <p14:creationId xmlns:p14="http://schemas.microsoft.com/office/powerpoint/2010/main" val="41240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Positioning destinace</a:t>
            </a:r>
          </a:p>
        </p:txBody>
      </p:sp>
      <p:sp>
        <p:nvSpPr>
          <p:cNvPr id="3074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>
                <a:latin typeface="Kozuka Gothic Pro EL" pitchFamily="34" charset="-128"/>
                <a:ea typeface="Kozuka Gothic Pro EL" pitchFamily="34" charset="-128"/>
              </a:rPr>
              <a:t>Image destinace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Strategická rozhodnutí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67408" y="2636912"/>
            <a:ext cx="9793088" cy="2671763"/>
          </a:xfrm>
        </p:spPr>
        <p:txBody>
          <a:bodyPr/>
          <a:lstStyle/>
          <a:p>
            <a:r>
              <a:rPr lang="cs-CZ" altLang="cs-CZ" dirty="0"/>
              <a:t>O produktovém mixu (USP; Strategické obchodní oblasti)</a:t>
            </a:r>
          </a:p>
          <a:p>
            <a:pPr eaLnBrk="1" hangingPunct="1"/>
            <a:r>
              <a:rPr lang="cs-CZ" altLang="cs-CZ" dirty="0"/>
              <a:t>O cílových trzích (</a:t>
            </a:r>
            <a:r>
              <a:rPr lang="cs-CZ" altLang="cs-CZ" dirty="0" err="1"/>
              <a:t>targeting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/>
              <a:t>O žádoucím obrazu destinace (image)</a:t>
            </a:r>
          </a:p>
          <a:p>
            <a:pPr eaLnBrk="1" hangingPunct="1"/>
            <a:r>
              <a:rPr lang="cs-CZ" altLang="cs-CZ" dirty="0"/>
              <a:t>O podobě marketingového mixu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2402" b="10809"/>
          <a:stretch/>
        </p:blipFill>
        <p:spPr bwMode="auto">
          <a:xfrm>
            <a:off x="946128" y="-27467"/>
            <a:ext cx="9721080" cy="689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90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/>
          <a:stretch/>
        </p:blipFill>
        <p:spPr bwMode="auto">
          <a:xfrm>
            <a:off x="1501828" y="-1"/>
            <a:ext cx="9166172" cy="71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429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"/>
          <a:stretch/>
        </p:blipFill>
        <p:spPr bwMode="auto">
          <a:xfrm>
            <a:off x="1472450" y="0"/>
            <a:ext cx="9195551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549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1"/>
            <a:ext cx="904716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2708921"/>
            <a:ext cx="5431299" cy="407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lh3.googleusercontent.com/-rWLt_NnnVkk/Vdt6P2bxXKI/AAAAAAABy6o/Fi8VTKvRIGs/s912-Ic42/295-gruzie-al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52239"/>
            <a:ext cx="913994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-AE02BbBtY-Q/Vdt58-bNKDI/AAAAAAABy4Q/cpVEqk7sqqw/s912-Ic42/169-gruzie-al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89" y="352239"/>
            <a:ext cx="9282211" cy="61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0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099" name="TextovéPole 3"/>
          <p:cNvSpPr txBox="1">
            <a:spLocks noChangeArrowheads="1"/>
          </p:cNvSpPr>
          <p:nvPr/>
        </p:nvSpPr>
        <p:spPr bwMode="auto">
          <a:xfrm>
            <a:off x="5511800" y="5445125"/>
            <a:ext cx="24447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4400"/>
              <a:t>Branding</a:t>
            </a:r>
            <a:endParaRPr lang="cs-CZ" altLang="cs-CZ" sz="3600"/>
          </a:p>
        </p:txBody>
      </p:sp>
      <p:sp>
        <p:nvSpPr>
          <p:cNvPr id="4100" name="TextovéPole 5"/>
          <p:cNvSpPr txBox="1">
            <a:spLocks noChangeArrowheads="1"/>
          </p:cNvSpPr>
          <p:nvPr/>
        </p:nvSpPr>
        <p:spPr bwMode="auto">
          <a:xfrm>
            <a:off x="6527800" y="2205038"/>
            <a:ext cx="2190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/>
              <a:t>Positioning</a:t>
            </a:r>
            <a:endParaRPr lang="cs-CZ" altLang="cs-CZ" sz="3600"/>
          </a:p>
        </p:txBody>
      </p:sp>
      <p:sp>
        <p:nvSpPr>
          <p:cNvPr id="4101" name="TextovéPole 6"/>
          <p:cNvSpPr txBox="1">
            <a:spLocks noChangeArrowheads="1"/>
          </p:cNvSpPr>
          <p:nvPr/>
        </p:nvSpPr>
        <p:spPr bwMode="auto">
          <a:xfrm>
            <a:off x="4044950" y="3429001"/>
            <a:ext cx="146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600"/>
              <a:t>Image</a:t>
            </a:r>
          </a:p>
        </p:txBody>
      </p:sp>
      <p:cxnSp>
        <p:nvCxnSpPr>
          <p:cNvPr id="4102" name="Přímá spojnice se šipkou 8"/>
          <p:cNvCxnSpPr>
            <a:cxnSpLocks noChangeShapeType="1"/>
          </p:cNvCxnSpPr>
          <p:nvPr/>
        </p:nvCxnSpPr>
        <p:spPr bwMode="auto">
          <a:xfrm flipH="1">
            <a:off x="5735639" y="3141664"/>
            <a:ext cx="1081087" cy="358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3" name="Přímá spojnice se šipkou 10"/>
          <p:cNvCxnSpPr>
            <a:cxnSpLocks noChangeShapeType="1"/>
          </p:cNvCxnSpPr>
          <p:nvPr/>
        </p:nvCxnSpPr>
        <p:spPr bwMode="auto">
          <a:xfrm>
            <a:off x="5159376" y="4437063"/>
            <a:ext cx="1223963" cy="7921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Umisťování destinace na trhu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altLang="cs-CZ" sz="2800" dirty="0"/>
              <a:t>Cílem umisťování produktu je obsazení specifického místa v mysli a vnímání návštěvníků destinace</a:t>
            </a:r>
          </a:p>
          <a:p>
            <a:pPr>
              <a:spcAft>
                <a:spcPts val="1200"/>
              </a:spcAft>
            </a:pPr>
            <a:r>
              <a:rPr lang="cs-CZ" altLang="cs-CZ" sz="2800" dirty="0"/>
              <a:t>Umisťování je založeno na specificích nabízeného produktu, zvoleném způsobu komunikace a vytváření celkového image vůči konkurenčním produktům.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Umisťování destinace na trhu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altLang="cs-CZ" sz="2800" dirty="0"/>
              <a:t>Cílem umisťování produktu je obsazení specifického místa v mysli a vnímání návštěvníků destinace</a:t>
            </a:r>
          </a:p>
          <a:p>
            <a:pPr>
              <a:spcAft>
                <a:spcPts val="1200"/>
              </a:spcAft>
            </a:pPr>
            <a:r>
              <a:rPr lang="cs-CZ" altLang="cs-CZ" sz="2800" dirty="0"/>
              <a:t>Umisťování je založeno </a:t>
            </a:r>
            <a:r>
              <a:rPr lang="cs-CZ" altLang="cs-CZ" sz="2800" dirty="0">
                <a:solidFill>
                  <a:srgbClr val="FF0000"/>
                </a:solidFill>
              </a:rPr>
              <a:t>na specificích nabízeného produktu</a:t>
            </a:r>
            <a:r>
              <a:rPr lang="cs-CZ" altLang="cs-CZ" sz="2800" dirty="0"/>
              <a:t>, zvoleném způsobu komunikace a vytváření celkového image vůči konkurenčním produktům.</a:t>
            </a:r>
          </a:p>
        </p:txBody>
      </p:sp>
    </p:spTree>
    <p:extLst>
      <p:ext uri="{BB962C8B-B14F-4D97-AF65-F5344CB8AC3E}">
        <p14:creationId xmlns:p14="http://schemas.microsoft.com/office/powerpoint/2010/main" val="3661992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4 přístupy k umisťování: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sz="3200" dirty="0"/>
              <a:t>Umisťování vzhledem k cílovému trhu (senioři, rodiny s dětmi…..)</a:t>
            </a:r>
          </a:p>
          <a:p>
            <a:pPr eaLnBrk="1" hangingPunct="1"/>
            <a:r>
              <a:rPr lang="cs-CZ" altLang="cs-CZ" sz="3200" dirty="0"/>
              <a:t>Umisťování vzhledem k ceně a kvalitě</a:t>
            </a:r>
          </a:p>
          <a:p>
            <a:pPr eaLnBrk="1" hangingPunct="1"/>
            <a:r>
              <a:rPr lang="cs-CZ" altLang="cs-CZ" sz="3200" dirty="0"/>
              <a:t>Umisťování vzhledem ke třídě produktu (dovolená u moře, poznávací dovolená….)</a:t>
            </a:r>
          </a:p>
          <a:p>
            <a:pPr eaLnBrk="1" hangingPunct="1"/>
            <a:r>
              <a:rPr lang="cs-CZ" altLang="cs-CZ" sz="3200" dirty="0"/>
              <a:t>Umisťování vzhledem ke konkurenci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Marketingová strategie</a:t>
            </a:r>
          </a:p>
        </p:txBody>
      </p:sp>
      <p:grpSp>
        <p:nvGrpSpPr>
          <p:cNvPr id="2" name="Organization Chart 29"/>
          <p:cNvGrpSpPr>
            <a:grpSpLocks/>
          </p:cNvGrpSpPr>
          <p:nvPr/>
        </p:nvGrpSpPr>
        <p:grpSpPr bwMode="auto">
          <a:xfrm>
            <a:off x="2254191" y="2805907"/>
            <a:ext cx="7632700" cy="4125912"/>
            <a:chOff x="585" y="1219"/>
            <a:chExt cx="2880" cy="724"/>
          </a:xfrm>
        </p:grpSpPr>
        <p:cxnSp>
          <p:nvCxnSpPr>
            <p:cNvPr id="1028" name="_s1028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5400000" flipH="1">
              <a:off x="2379" y="1002"/>
              <a:ext cx="301" cy="1006"/>
            </a:xfrm>
            <a:prstGeom prst="bentConnector3">
              <a:avLst>
                <a:gd name="adj1" fmla="val 666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1875" y="1504"/>
              <a:ext cx="301" cy="2"/>
            </a:xfrm>
            <a:prstGeom prst="bentConnector3">
              <a:avLst>
                <a:gd name="adj1" fmla="val 666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371" y="1000"/>
              <a:ext cx="301" cy="1010"/>
            </a:xfrm>
            <a:prstGeom prst="bentConnector3">
              <a:avLst>
                <a:gd name="adj1" fmla="val 666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1031"/>
            <p:cNvSpPr>
              <a:spLocks noChangeArrowheads="1"/>
            </p:cNvSpPr>
            <p:nvPr/>
          </p:nvSpPr>
          <p:spPr bwMode="auto">
            <a:xfrm>
              <a:off x="1199" y="1219"/>
              <a:ext cx="1656" cy="13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MARKETINGOVÁ STRATEGIE</a:t>
              </a:r>
            </a:p>
          </p:txBody>
        </p:sp>
        <p:sp>
          <p:nvSpPr>
            <p:cNvPr id="4" name="_s1032"/>
            <p:cNvSpPr>
              <a:spLocks noChangeArrowheads="1"/>
            </p:cNvSpPr>
            <p:nvPr/>
          </p:nvSpPr>
          <p:spPr bwMode="auto">
            <a:xfrm>
              <a:off x="585" y="1655"/>
              <a:ext cx="864" cy="1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Targeting</a:t>
              </a:r>
            </a:p>
          </p:txBody>
        </p:sp>
        <p:sp>
          <p:nvSpPr>
            <p:cNvPr id="5" name="_s1033"/>
            <p:cNvSpPr>
              <a:spLocks noChangeArrowheads="1"/>
            </p:cNvSpPr>
            <p:nvPr/>
          </p:nvSpPr>
          <p:spPr bwMode="auto">
            <a:xfrm>
              <a:off x="1593" y="1655"/>
              <a:ext cx="864" cy="1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Positioning</a:t>
              </a:r>
            </a:p>
          </p:txBody>
        </p:sp>
        <p:sp>
          <p:nvSpPr>
            <p:cNvPr id="6" name="_s1034"/>
            <p:cNvSpPr>
              <a:spLocks noChangeArrowheads="1"/>
            </p:cNvSpPr>
            <p:nvPr/>
          </p:nvSpPr>
          <p:spPr bwMode="auto">
            <a:xfrm>
              <a:off x="2601" y="1655"/>
              <a:ext cx="864" cy="1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Aktivace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marketingového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mixu</a:t>
              </a:r>
            </a:p>
          </p:txBody>
        </p:sp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>
              <a:off x="1525" y="1408"/>
              <a:ext cx="1005" cy="9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Vize a cíle</a:t>
              </a:r>
            </a:p>
          </p:txBody>
        </p:sp>
      </p:grpSp>
      <p:sp>
        <p:nvSpPr>
          <p:cNvPr id="1037" name="Line 38"/>
          <p:cNvSpPr>
            <a:spLocks noChangeShapeType="1"/>
          </p:cNvSpPr>
          <p:nvPr/>
        </p:nvSpPr>
        <p:spPr bwMode="auto">
          <a:xfrm>
            <a:off x="4727575" y="48688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38" name="Line 39"/>
          <p:cNvSpPr>
            <a:spLocks noChangeShapeType="1"/>
          </p:cNvSpPr>
          <p:nvPr/>
        </p:nvSpPr>
        <p:spPr bwMode="auto">
          <a:xfrm>
            <a:off x="7391400" y="4868863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Image destinace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sz="2800" dirty="0"/>
              <a:t>Jde často o stereotypní, selektivní představu místa, charakterizovanou očekáváním něčeho nového a dosud nepoznaného</a:t>
            </a:r>
          </a:p>
          <a:p>
            <a:pPr eaLnBrk="1" hangingPunct="1"/>
            <a:r>
              <a:rPr lang="cs-CZ" altLang="cs-CZ" sz="2800" dirty="0"/>
              <a:t>Image destinace úzce souvisí s umisťováním, segmentací a </a:t>
            </a:r>
            <a:r>
              <a:rPr lang="cs-CZ" altLang="cs-CZ" sz="2800" dirty="0" err="1"/>
              <a:t>brandingem</a:t>
            </a:r>
            <a:endParaRPr lang="cs-CZ" altLang="cs-CZ" sz="2800" dirty="0"/>
          </a:p>
          <a:p>
            <a:pPr eaLnBrk="1" hangingPunct="1"/>
            <a:r>
              <a:rPr lang="cs-CZ" altLang="cs-CZ" sz="2800" dirty="0"/>
              <a:t>Image destinace je ovlivněno řadou faktorů: hodnotovým pozadím jedince, zkušeností, prostředím, informacemi 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97323" y="548462"/>
            <a:ext cx="7158037" cy="909989"/>
          </a:xfrm>
        </p:spPr>
        <p:txBody>
          <a:bodyPr/>
          <a:lstStyle/>
          <a:p>
            <a:r>
              <a:rPr lang="cs-CZ" dirty="0"/>
              <a:t>Determinanty image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6" y="1819439"/>
            <a:ext cx="8712968" cy="435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Image destinace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Kognitivní složka </a:t>
            </a:r>
          </a:p>
          <a:p>
            <a:pPr eaLnBrk="1" hangingPunct="1"/>
            <a:r>
              <a:rPr lang="cs-CZ" altLang="cs-CZ" dirty="0"/>
              <a:t>(</a:t>
            </a:r>
            <a:r>
              <a:rPr lang="cs-CZ" altLang="cs-CZ" dirty="0" err="1"/>
              <a:t>info</a:t>
            </a:r>
            <a:r>
              <a:rPr lang="cs-CZ" altLang="cs-CZ" dirty="0"/>
              <a:t> a skutečnosti, které jsou pravdivé) </a:t>
            </a:r>
          </a:p>
          <a:p>
            <a:pPr eaLnBrk="1" hangingPunct="1"/>
            <a:r>
              <a:rPr lang="cs-CZ" altLang="cs-CZ" dirty="0"/>
              <a:t>atributy mající fyzickou povahu</a:t>
            </a:r>
          </a:p>
          <a:p>
            <a:pPr eaLnBrk="1" hangingPunct="1"/>
            <a:r>
              <a:rPr lang="cs-CZ" altLang="cs-CZ" dirty="0"/>
              <a:t>znalosti o destinaci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Holistická složka </a:t>
            </a:r>
          </a:p>
          <a:p>
            <a:r>
              <a:rPr lang="cs-CZ" altLang="cs-CZ" dirty="0"/>
              <a:t>(psychologická, citová) </a:t>
            </a:r>
          </a:p>
          <a:p>
            <a:r>
              <a:rPr lang="cs-CZ" altLang="cs-CZ" dirty="0"/>
              <a:t> založena na subjektivních pocitech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2" descr="Výsledek obrázku pro jižní mora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80" y="2852936"/>
            <a:ext cx="9144000" cy="37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 image k </a:t>
            </a:r>
            <a:r>
              <a:rPr lang="cs-CZ" dirty="0" err="1"/>
              <a:t>brandu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656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677334" y="229791"/>
            <a:ext cx="7158037" cy="1412875"/>
          </a:xfrm>
        </p:spPr>
        <p:txBody>
          <a:bodyPr/>
          <a:lstStyle/>
          <a:p>
            <a:r>
              <a:rPr lang="cs-CZ" altLang="cs-CZ" dirty="0"/>
              <a:t>Proces budování značky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124744"/>
            <a:ext cx="869632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Proces budování značky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9451" y="1916832"/>
            <a:ext cx="10963282" cy="45365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/>
              <a:t>Brand destinace je postaven na USP (audit nabídky a analýza konkurence)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Brand je vytvářen s ohledem na cílové trhy (znalost asociací a vnímání destinace)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Značka destinace zastřešuje marketingové aktivity destinace (propojuje a vytváří hodnotové východisko)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Do procesu tvorby musí být zapojení místní aktéři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Samotná značka je založena atributech definovaných např. Brand Pyramid či Brand Wheel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Základní hodnoty značky (kognitivní vs. afektivní)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411143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96" y="1898646"/>
            <a:ext cx="8889140" cy="390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67608" y="3944090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Klidný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63952" y="2564904"/>
            <a:ext cx="12063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Nedotčená divočina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20706" y="5157192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Městský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688288" y="3944090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Odvážný, divoký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Branding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412776"/>
            <a:ext cx="89820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Branding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9" y="2028340"/>
            <a:ext cx="10168888" cy="409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není značkou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/>
              <a:t>Logo</a:t>
            </a:r>
          </a:p>
          <a:p>
            <a:r>
              <a:rPr lang="cs-CZ" sz="2800" dirty="0"/>
              <a:t>Slogan</a:t>
            </a:r>
          </a:p>
          <a:p>
            <a:r>
              <a:rPr lang="cs-CZ" sz="2800" dirty="0"/>
              <a:t>Grafický design destinace</a:t>
            </a:r>
          </a:p>
          <a:p>
            <a:endParaRPr lang="cs-CZ" sz="2800" dirty="0"/>
          </a:p>
          <a:p>
            <a:r>
              <a:rPr lang="cs-CZ" sz="2800" dirty="0"/>
              <a:t>… dílčí prvky </a:t>
            </a:r>
            <a:r>
              <a:rPr lang="cs-CZ" sz="2800" dirty="0" err="1"/>
              <a:t>brandingu</a:t>
            </a:r>
            <a:r>
              <a:rPr lang="cs-CZ" sz="2800" dirty="0"/>
              <a:t>, podstatné jsou hodnoty a postoje, které za značkou stojí a jak jsou konzistentní s marketingovými aktivitami destinace.</a:t>
            </a:r>
          </a:p>
        </p:txBody>
      </p:sp>
    </p:spTree>
    <p:extLst>
      <p:ext uri="{BB962C8B-B14F-4D97-AF65-F5344CB8AC3E}">
        <p14:creationId xmlns:p14="http://schemas.microsoft.com/office/powerpoint/2010/main" val="324856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Vize a cíle marketingové strategie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800" dirty="0"/>
              <a:t>Vize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cs-CZ" sz="1900" i="1" dirty="0">
              <a:solidFill>
                <a:schemeClr val="accent1"/>
              </a:solidFill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1900" i="1" dirty="0">
                <a:solidFill>
                  <a:schemeClr val="accent1"/>
                </a:solidFill>
              </a:rPr>
              <a:t>„Vize bez činů jsou pouhým snem, činy bez vize jsou ztrátou času, vize následované činy mohou změnit svět“ (J. </a:t>
            </a:r>
            <a:r>
              <a:rPr lang="cs-CZ" altLang="cs-CZ" sz="1900" i="1" dirty="0" err="1">
                <a:solidFill>
                  <a:schemeClr val="accent1"/>
                </a:solidFill>
              </a:rPr>
              <a:t>Barker</a:t>
            </a:r>
            <a:r>
              <a:rPr lang="cs-CZ" altLang="cs-CZ" sz="1900" i="1" dirty="0">
                <a:solidFill>
                  <a:schemeClr val="accent1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cs-CZ" sz="1600" i="1" dirty="0">
              <a:solidFill>
                <a:schemeClr val="accent1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100" dirty="0"/>
              <a:t>jasná, sjednocující filozofie destinace, často vyjádřena v jedné větě.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100" dirty="0"/>
              <a:t>Příklad: Pohostinnost, srdečnost, nefalšovanost – destinace no. 1 na domácím trhu.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800" dirty="0"/>
              <a:t>Cíle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400" dirty="0"/>
              <a:t>Cíle by měly být reálné, motivující a umožňující jejich vyhodnocení.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400" dirty="0"/>
              <a:t>Dlouhodobé – zaměřují se na image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400" dirty="0"/>
              <a:t>Krátkodobé – měřitelné výstupy (podíl na trhu, růst návštěvnosti, …), definovaná odpovědnost a termín dosažení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754794"/>
            <a:ext cx="875347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7144"/>
            <a:ext cx="8351838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3975"/>
            <a:ext cx="7993062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Pětistupňová pyramida značky</a:t>
            </a:r>
          </a:p>
        </p:txBody>
      </p:sp>
      <p:cxnSp>
        <p:nvCxnSpPr>
          <p:cNvPr id="11" name="AutoShape 19"/>
          <p:cNvCxnSpPr>
            <a:cxnSpLocks noChangeShapeType="1"/>
          </p:cNvCxnSpPr>
          <p:nvPr/>
        </p:nvCxnSpPr>
        <p:spPr bwMode="auto">
          <a:xfrm flipV="1">
            <a:off x="8328248" y="1556792"/>
            <a:ext cx="0" cy="4611867"/>
          </a:xfrm>
          <a:prstGeom prst="straightConnector1">
            <a:avLst/>
          </a:prstGeom>
          <a:noFill/>
          <a:ln w="76200">
            <a:solidFill>
              <a:schemeClr val="accent3">
                <a:lumMod val="50000"/>
                <a:lumOff val="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Skupina 3"/>
          <p:cNvGrpSpPr/>
          <p:nvPr/>
        </p:nvGrpSpPr>
        <p:grpSpPr>
          <a:xfrm>
            <a:off x="1271464" y="1748812"/>
            <a:ext cx="6741527" cy="4488500"/>
            <a:chOff x="1118964" y="1268760"/>
            <a:chExt cx="6319743" cy="4038600"/>
          </a:xfrm>
        </p:grpSpPr>
        <p:graphicFrame>
          <p:nvGraphicFramePr>
            <p:cNvPr id="19" name="Diagram 18"/>
            <p:cNvGraphicFramePr/>
            <p:nvPr/>
          </p:nvGraphicFramePr>
          <p:xfrm>
            <a:off x="1747520" y="1268760"/>
            <a:ext cx="5648960" cy="4038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1705292" y="1630998"/>
              <a:ext cx="1087120" cy="50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Jádro značky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118964" y="4745209"/>
              <a:ext cx="1087120" cy="50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Racionální vlastnosti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1705292" y="2478723"/>
              <a:ext cx="743585" cy="59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Pozice na trhu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1705292" y="3240723"/>
              <a:ext cx="858520" cy="50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Charakter značky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1705292" y="3945573"/>
              <a:ext cx="743585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Pocitové přínosy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6136322" y="3945573"/>
              <a:ext cx="1302385" cy="552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3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cs-CZ" sz="10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Analýza</a:t>
              </a: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 </a:t>
              </a:r>
              <a:r>
                <a:rPr lang="cs-CZ" sz="10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konkurenceschopnosti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Arial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136322" y="3335973"/>
              <a:ext cx="1302385" cy="4051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3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cs-CZ" sz="1100" dirty="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Průzkum návštěvnosti</a:t>
              </a:r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136322" y="4726623"/>
              <a:ext cx="1302385" cy="304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3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SWOT Analýza</a:t>
              </a:r>
            </a:p>
          </p:txBody>
        </p:sp>
        <p:cxnSp>
          <p:nvCxnSpPr>
            <p:cNvPr id="15" name="AutoShape 23"/>
            <p:cNvCxnSpPr>
              <a:cxnSpLocks noChangeShapeType="1"/>
            </p:cNvCxnSpPr>
            <p:nvPr/>
          </p:nvCxnSpPr>
          <p:spPr bwMode="auto">
            <a:xfrm flipH="1">
              <a:off x="5874702" y="3474403"/>
              <a:ext cx="2616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24"/>
            <p:cNvCxnSpPr>
              <a:cxnSpLocks noChangeShapeType="1"/>
            </p:cNvCxnSpPr>
            <p:nvPr/>
          </p:nvCxnSpPr>
          <p:spPr bwMode="auto">
            <a:xfrm flipH="1">
              <a:off x="5874702" y="4284028"/>
              <a:ext cx="26098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25"/>
            <p:cNvCxnSpPr>
              <a:cxnSpLocks noChangeShapeType="1"/>
            </p:cNvCxnSpPr>
            <p:nvPr/>
          </p:nvCxnSpPr>
          <p:spPr bwMode="auto">
            <a:xfrm flipH="1">
              <a:off x="5923597" y="4383723"/>
              <a:ext cx="212090" cy="3429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26"/>
            <p:cNvCxnSpPr>
              <a:cxnSpLocks noChangeShapeType="1"/>
            </p:cNvCxnSpPr>
            <p:nvPr/>
          </p:nvCxnSpPr>
          <p:spPr bwMode="auto">
            <a:xfrm flipH="1">
              <a:off x="5874702" y="4931728"/>
              <a:ext cx="2616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35042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223624"/>
            <a:ext cx="8596668" cy="1320800"/>
          </a:xfrm>
        </p:spPr>
        <p:txBody>
          <a:bodyPr/>
          <a:lstStyle/>
          <a:p>
            <a:r>
              <a:rPr lang="cs-CZ" dirty="0"/>
              <a:t>Pyramida značky - Namibie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200400" y="1698848"/>
          <a:ext cx="57912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2999656" y="2073424"/>
            <a:ext cx="1109980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Jádro značky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545038" y="4984355"/>
            <a:ext cx="1109980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Racionální vlastnosti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999657" y="2749699"/>
            <a:ext cx="758825" cy="5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Pozice na trhu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999656" y="3616474"/>
            <a:ext cx="876300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Charakter značky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2999657" y="4283225"/>
            <a:ext cx="7588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Pocitové přínosy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cxnSp>
        <p:nvCxnSpPr>
          <p:cNvPr id="10" name="AutoShape 34"/>
          <p:cNvCxnSpPr>
            <a:cxnSpLocks noChangeShapeType="1"/>
          </p:cNvCxnSpPr>
          <p:nvPr/>
        </p:nvCxnSpPr>
        <p:spPr bwMode="auto">
          <a:xfrm flipV="1">
            <a:off x="8790221" y="1844824"/>
            <a:ext cx="0" cy="3829050"/>
          </a:xfrm>
          <a:prstGeom prst="straightConnector1">
            <a:avLst/>
          </a:prstGeom>
          <a:noFill/>
          <a:ln w="76200">
            <a:solidFill>
              <a:schemeClr val="accent3">
                <a:lumMod val="50000"/>
                <a:lumOff val="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340" y="1734303"/>
            <a:ext cx="7648678" cy="509784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47" y="1698848"/>
            <a:ext cx="8805655" cy="495038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179" y="1707975"/>
            <a:ext cx="8934789" cy="502581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7398" y="1508759"/>
            <a:ext cx="8226349" cy="54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4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8537" t="20159" r="56162" b="7921"/>
          <a:stretch/>
        </p:blipFill>
        <p:spPr>
          <a:xfrm>
            <a:off x="1559496" y="404664"/>
            <a:ext cx="968355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68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Architektura značek</a:t>
            </a:r>
          </a:p>
        </p:txBody>
      </p:sp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983432" y="1700808"/>
            <a:ext cx="7200800" cy="4615011"/>
            <a:chOff x="0" y="0"/>
            <a:chExt cx="55721" cy="31813"/>
          </a:xfrm>
        </p:grpSpPr>
        <p:grpSp>
          <p:nvGrpSpPr>
            <p:cNvPr id="4" name="Skupina 3"/>
            <p:cNvGrpSpPr>
              <a:grpSpLocks/>
            </p:cNvGrpSpPr>
            <p:nvPr/>
          </p:nvGrpSpPr>
          <p:grpSpPr bwMode="auto">
            <a:xfrm>
              <a:off x="0" y="0"/>
              <a:ext cx="55626" cy="10763"/>
              <a:chOff x="0" y="0"/>
              <a:chExt cx="55626" cy="10763"/>
            </a:xfrm>
          </p:grpSpPr>
          <p:sp>
            <p:nvSpPr>
              <p:cNvPr id="13" name="Obdélník 12"/>
              <p:cNvSpPr>
                <a:spLocks noChangeArrowheads="1"/>
              </p:cNvSpPr>
              <p:nvPr/>
            </p:nvSpPr>
            <p:spPr bwMode="auto">
              <a:xfrm>
                <a:off x="0" y="5429"/>
                <a:ext cx="12763" cy="5334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Branded House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4" name="Obdélník 13"/>
              <p:cNvSpPr>
                <a:spLocks noChangeArrowheads="1"/>
              </p:cNvSpPr>
              <p:nvPr/>
            </p:nvSpPr>
            <p:spPr bwMode="auto">
              <a:xfrm>
                <a:off x="14287" y="5429"/>
                <a:ext cx="12764" cy="5239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Master Brand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Sub Brands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5" name="Obdélník 14"/>
              <p:cNvSpPr>
                <a:spLocks noChangeArrowheads="1"/>
              </p:cNvSpPr>
              <p:nvPr/>
            </p:nvSpPr>
            <p:spPr bwMode="auto">
              <a:xfrm>
                <a:off x="28575" y="5429"/>
                <a:ext cx="12763" cy="5239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Endorsed Brands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6" name="Obdélník 15"/>
              <p:cNvSpPr>
                <a:spLocks noChangeArrowheads="1"/>
              </p:cNvSpPr>
              <p:nvPr/>
            </p:nvSpPr>
            <p:spPr bwMode="auto">
              <a:xfrm>
                <a:off x="42862" y="5429"/>
                <a:ext cx="12764" cy="5239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House of Brands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17" name="Přímá spojnice se šipkou 16"/>
              <p:cNvCxnSpPr>
                <a:cxnSpLocks noChangeShapeType="1"/>
              </p:cNvCxnSpPr>
              <p:nvPr/>
            </p:nvCxnSpPr>
            <p:spPr bwMode="auto">
              <a:xfrm>
                <a:off x="762" y="3429"/>
                <a:ext cx="54102" cy="0"/>
              </a:xfrm>
              <a:prstGeom prst="straightConnector1">
                <a:avLst/>
              </a:prstGeom>
              <a:noFill/>
              <a:ln w="9525">
                <a:solidFill>
                  <a:schemeClr val="accent1">
                    <a:lumMod val="95000"/>
                    <a:lumOff val="0"/>
                  </a:schemeClr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Textové pole 14505"/>
              <p:cNvSpPr txBox="1">
                <a:spLocks noChangeArrowheads="1"/>
              </p:cNvSpPr>
              <p:nvPr/>
            </p:nvSpPr>
            <p:spPr bwMode="auto">
              <a:xfrm>
                <a:off x="21145" y="0"/>
                <a:ext cx="13430" cy="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latin typeface="Calibri"/>
                    <a:ea typeface="Calibri"/>
                    <a:cs typeface="Times New Roman"/>
                  </a:rPr>
                  <a:t>Stupeň separace</a:t>
                </a:r>
                <a:endParaRPr lang="cs-CZ" sz="1100"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9" name="Textové pole 14506"/>
              <p:cNvSpPr txBox="1">
                <a:spLocks noChangeArrowheads="1"/>
              </p:cNvSpPr>
              <p:nvPr/>
            </p:nvSpPr>
            <p:spPr bwMode="auto">
              <a:xfrm>
                <a:off x="1714" y="0"/>
                <a:ext cx="13430" cy="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dirty="0">
                    <a:latin typeface="Calibri"/>
                    <a:ea typeface="Calibri"/>
                    <a:cs typeface="Times New Roman"/>
                  </a:rPr>
                  <a:t>Nejnižší</a:t>
                </a:r>
              </a:p>
            </p:txBody>
          </p:sp>
          <p:sp>
            <p:nvSpPr>
              <p:cNvPr id="20" name="Textové pole 14507"/>
              <p:cNvSpPr txBox="1">
                <a:spLocks noChangeArrowheads="1"/>
              </p:cNvSpPr>
              <p:nvPr/>
            </p:nvSpPr>
            <p:spPr bwMode="auto">
              <a:xfrm>
                <a:off x="40195" y="0"/>
                <a:ext cx="13430" cy="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dirty="0">
                    <a:latin typeface="Calibri"/>
                    <a:ea typeface="Calibri"/>
                    <a:cs typeface="Times New Roman"/>
                  </a:rPr>
                  <a:t>Nejvyšší</a:t>
                </a:r>
                <a:r>
                  <a:rPr lang="cs-CZ" sz="1100" dirty="0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 </a:t>
                </a:r>
              </a:p>
            </p:txBody>
          </p:sp>
        </p:grpSp>
        <p:sp>
          <p:nvSpPr>
            <p:cNvPr id="5" name="Obdélník 4"/>
            <p:cNvSpPr>
              <a:spLocks noChangeArrowheads="1"/>
            </p:cNvSpPr>
            <p:nvPr/>
          </p:nvSpPr>
          <p:spPr bwMode="auto">
            <a:xfrm>
              <a:off x="0" y="11906"/>
              <a:ext cx="12763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Samsung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Elektrotechnika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Těžké strojírenství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Chemický průmysl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" name="Obdélník 5"/>
            <p:cNvSpPr>
              <a:spLocks noChangeArrowheads="1"/>
            </p:cNvSpPr>
            <p:nvPr/>
          </p:nvSpPr>
          <p:spPr bwMode="auto">
            <a:xfrm>
              <a:off x="14287" y="11906"/>
              <a:ext cx="12764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Volkswagen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Passat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Golf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Beetle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" name="Obdélník 6"/>
            <p:cNvSpPr>
              <a:spLocks noChangeArrowheads="1"/>
            </p:cNvSpPr>
            <p:nvPr/>
          </p:nvSpPr>
          <p:spPr bwMode="auto">
            <a:xfrm>
              <a:off x="28575" y="11906"/>
              <a:ext cx="12763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Nestlé – KitKat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Polo by Ralph Lauren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Sony PlayStation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8" name="Obdélník 7"/>
            <p:cNvSpPr>
              <a:spLocks noChangeArrowheads="1"/>
            </p:cNvSpPr>
            <p:nvPr/>
          </p:nvSpPr>
          <p:spPr bwMode="auto">
            <a:xfrm>
              <a:off x="42957" y="11906"/>
              <a:ext cx="12764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Unilever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Knorr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Hellmanns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Magnum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Dove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Obdélník 8"/>
            <p:cNvSpPr>
              <a:spLocks noChangeArrowheads="1"/>
            </p:cNvSpPr>
            <p:nvPr/>
          </p:nvSpPr>
          <p:spPr bwMode="auto">
            <a:xfrm>
              <a:off x="0" y="24384"/>
              <a:ext cx="12763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Praha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Kultura a historie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MICE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Obdélník 9"/>
            <p:cNvSpPr>
              <a:spLocks noChangeArrowheads="1"/>
            </p:cNvSpPr>
            <p:nvPr/>
          </p:nvSpPr>
          <p:spPr bwMode="auto">
            <a:xfrm>
              <a:off x="14287" y="24384"/>
              <a:ext cx="12764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Jižní Morava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Moravský kras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Pálava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LVA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Obdélník 10"/>
            <p:cNvSpPr>
              <a:spLocks noChangeArrowheads="1"/>
            </p:cNvSpPr>
            <p:nvPr/>
          </p:nvSpPr>
          <p:spPr bwMode="auto">
            <a:xfrm>
              <a:off x="28670" y="24384"/>
              <a:ext cx="12763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Jižní Čechy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Šumava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Lipno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Třeboňsko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Obdélník 11"/>
            <p:cNvSpPr>
              <a:spLocks noChangeArrowheads="1"/>
            </p:cNvSpPr>
            <p:nvPr/>
          </p:nvSpPr>
          <p:spPr bwMode="auto">
            <a:xfrm>
              <a:off x="42862" y="24384"/>
              <a:ext cx="12764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Severní Čechy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Jizerské hory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Krkonoše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399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1114"/>
            <a:ext cx="9148763" cy="653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139"/>
            <a:ext cx="9144000" cy="657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0"/>
            <a:ext cx="9698920" cy="70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9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6430"/>
            <a:ext cx="10477509" cy="711583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07968" y="188640"/>
            <a:ext cx="4392488" cy="1631216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Vize odráží ducha doby a rostoucí zájem hostů o autentické zážitky z dovolené. Staví na zavedených silných stránkách a má tedy vysoký potenciál pro úspěch.</a:t>
            </a:r>
          </a:p>
        </p:txBody>
      </p:sp>
    </p:spTree>
    <p:extLst>
      <p:ext uri="{BB962C8B-B14F-4D97-AF65-F5344CB8AC3E}">
        <p14:creationId xmlns:p14="http://schemas.microsoft.com/office/powerpoint/2010/main" val="110366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4953"/>
            <a:ext cx="9289032" cy="68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42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0"/>
            <a:ext cx="7993062" cy="68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774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-23813"/>
            <a:ext cx="8532813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52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6988"/>
            <a:ext cx="8013700" cy="683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2300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1480"/>
            <a:ext cx="27432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874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0000" r="50913" b="7680"/>
          <a:stretch/>
        </p:blipFill>
        <p:spPr>
          <a:xfrm>
            <a:off x="0" y="332656"/>
            <a:ext cx="1217661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839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55564"/>
            <a:ext cx="7993062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493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93937"/>
            <a:ext cx="11470476" cy="57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2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6632"/>
            <a:ext cx="840123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11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0"/>
            <a:ext cx="8432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4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24" y="0"/>
            <a:ext cx="6244951" cy="50616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9336" y="5229200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Horní Rakušané jako hostitelé se setkávají s hosty v autentickém, vřelém a otevřeném prostředí. Ať už jako podnikatel, zaměstnanec, poskytovatel služeb nebo místní - osobní a čestné setkání dává hostům pocit domova a sounáležitosti. V období digitální transformace se hornorakouský cestovní ruch záměrně zaměřuje na lidi jako na nejdůležitější základ pro přesvědčivý celkový turistický zážitek.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19736" y="5235951"/>
            <a:ext cx="345638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Horní Rakousko představuje inovace a pokrok. Tento silný duch rozvoje je součástí i cestovního ruchu. Tradice žijí, dávají orientaci a jsou hluboce zakořeněny. Zároveň existuje otevřenost vůči experimentování a inovacím. Odvaha ke změně způsobuje neočekávané, nekonvenční přístupy a důraz na překvapení.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00907" y="5101298"/>
            <a:ext cx="338437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Vytváření sítí je interpersonálním a virtuálním předpokladem úspěchu hornorakouského cestovního ruchu a volného času. Digitalizace umožňuje efektivní a dynamické propojení všech zúčastněných stran - hostů, hostitelů, systémových partnerů i mimo ně. Průmysl cestovního ruchu a volného času jako průřezová disciplína žije z úspěšné spolupráce založené na partnerství se všemi oblastmi podnikání a života.</a:t>
            </a:r>
          </a:p>
        </p:txBody>
      </p:sp>
    </p:spTree>
    <p:extLst>
      <p:ext uri="{BB962C8B-B14F-4D97-AF65-F5344CB8AC3E}">
        <p14:creationId xmlns:p14="http://schemas.microsoft.com/office/powerpoint/2010/main" val="302116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88640"/>
            <a:ext cx="9209326" cy="64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DD89E6-B552-44AF-984D-23F19538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/>
          <a:lstStyle/>
          <a:p>
            <a:r>
              <a:rPr lang="cs-CZ" dirty="0"/>
              <a:t>Segmentace a cílování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EBC22D4-31E3-4987-BF80-427987EF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4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segmentace trhu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69587" y="1809031"/>
          <a:ext cx="7661275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98595" y="3212976"/>
            <a:ext cx="50586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Analýza poptávky </a:t>
            </a:r>
            <a:r>
              <a:rPr lang="cs-CZ" sz="2000" dirty="0"/>
              <a:t>(sekundární a primární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Rozhodnutí o šíři a hloubce segmentace </a:t>
            </a:r>
            <a:r>
              <a:rPr lang="cs-CZ" sz="2000" dirty="0"/>
              <a:t>– různá úroveň podrobnosti segmentace – počet segmentačních kritérií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Syntéza</a:t>
            </a:r>
            <a:r>
              <a:rPr lang="cs-CZ" sz="2000" dirty="0"/>
              <a:t> – profil návštěvníka – persony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accent1"/>
                </a:solidFill>
              </a:rPr>
              <a:t>Targeting</a:t>
            </a:r>
            <a:r>
              <a:rPr lang="cs-CZ" sz="2000" dirty="0"/>
              <a:t> – výběr cílových segmentů – pravidlo 80/20 – </a:t>
            </a:r>
            <a:r>
              <a:rPr lang="cs-CZ" sz="2000" i="1" dirty="0"/>
              <a:t>„ne všem málo, ale málu všechno“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338113" y="3212976"/>
            <a:ext cx="443050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cs-CZ" sz="2000" dirty="0"/>
              <a:t>Metody výběru: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Intuitivní výběr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Delphi</a:t>
            </a:r>
            <a:r>
              <a:rPr lang="cs-CZ" sz="2000" dirty="0"/>
              <a:t> metoda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Tržní hodnota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Portfoliová analýza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Bodovací metoda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Ekonometrické modelování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0011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Kritéria segmentace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cs-CZ" sz="2400" dirty="0" err="1"/>
              <a:t>geografick</a:t>
            </a:r>
            <a:r>
              <a:rPr lang="cs-CZ" altLang="cs-CZ" sz="2400" dirty="0"/>
              <a:t>á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demografick</a:t>
            </a:r>
            <a:r>
              <a:rPr lang="cs-CZ" altLang="cs-CZ" sz="2400" dirty="0"/>
              <a:t>á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účel</a:t>
            </a:r>
            <a:r>
              <a:rPr lang="en-US" altLang="cs-CZ" sz="2400" dirty="0"/>
              <a:t> </a:t>
            </a:r>
            <a:r>
              <a:rPr lang="en-US" altLang="cs-CZ" sz="2400" dirty="0" err="1"/>
              <a:t>cesty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sociálně-ekonomick</a:t>
            </a:r>
            <a:r>
              <a:rPr lang="cs-CZ" altLang="cs-CZ" sz="2400" dirty="0"/>
              <a:t>á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chování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segmentu</a:t>
            </a:r>
            <a:endParaRPr lang="cs-CZ" altLang="cs-CZ" sz="2400" dirty="0"/>
          </a:p>
          <a:p>
            <a:pPr eaLnBrk="1" hangingPunct="1"/>
            <a:r>
              <a:rPr lang="cs-CZ" altLang="cs-CZ" sz="2400" dirty="0" err="1"/>
              <a:t>psychografická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segmentace ve vztahu k výrobkům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životního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stylu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distribuční cesty</a:t>
            </a:r>
          </a:p>
        </p:txBody>
      </p:sp>
    </p:spTree>
    <p:extLst>
      <p:ext uri="{BB962C8B-B14F-4D97-AF65-F5344CB8AC3E}">
        <p14:creationId xmlns:p14="http://schemas.microsoft.com/office/powerpoint/2010/main" val="233517608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4510A592-3228-4492-B397-7B108D9B63E1}" vid="{9C7BEE8C-42AF-4CBF-BC35-794671BB228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1821</Words>
  <Application>Microsoft Office PowerPoint</Application>
  <PresentationFormat>Širokoúhlá obrazovka</PresentationFormat>
  <Paragraphs>284</Paragraphs>
  <Slides>60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6" baseType="lpstr">
      <vt:lpstr>Arial</vt:lpstr>
      <vt:lpstr>Calibri</vt:lpstr>
      <vt:lpstr>Kozuka Gothic Pro EL</vt:lpstr>
      <vt:lpstr>Tahoma</vt:lpstr>
      <vt:lpstr>Wingdings</vt:lpstr>
      <vt:lpstr>Prezentace_MU_CZ</vt:lpstr>
      <vt:lpstr>Marketingová strategie</vt:lpstr>
      <vt:lpstr>Strategická rozhodnutí</vt:lpstr>
      <vt:lpstr>Marketingová strategie</vt:lpstr>
      <vt:lpstr>Vize a cíle marketingové strategie</vt:lpstr>
      <vt:lpstr>Prezentace aplikace PowerPoint</vt:lpstr>
      <vt:lpstr>Prezentace aplikace PowerPoint</vt:lpstr>
      <vt:lpstr>Segmentace a cílování</vt:lpstr>
      <vt:lpstr>Proces segmentace trhu</vt:lpstr>
      <vt:lpstr>Kritéria segmentace</vt:lpstr>
      <vt:lpstr>Východiska</vt:lpstr>
      <vt:lpstr>Brand Strategy Booster (BSB)</vt:lpstr>
      <vt:lpstr>Sinus-Meta-Milieus®</vt:lpstr>
      <vt:lpstr>Sinus-Meta-Milieus®</vt:lpstr>
      <vt:lpstr>Prezentace aplikace PowerPoint</vt:lpstr>
      <vt:lpstr>Ukázka cílování – Jižní Morava</vt:lpstr>
      <vt:lpstr>Ukázka cílování – Jižní Morava</vt:lpstr>
      <vt:lpstr>Ukázka cílování – Jižní Morava</vt:lpstr>
      <vt:lpstr>Ukázka cílování – Jižní Morava</vt:lpstr>
      <vt:lpstr>Positioning destinace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Umisťování destinace na trhu</vt:lpstr>
      <vt:lpstr>Umisťování destinace na trhu</vt:lpstr>
      <vt:lpstr>4 přístupy k umisťování:</vt:lpstr>
      <vt:lpstr>Image destinace</vt:lpstr>
      <vt:lpstr>Determinanty image</vt:lpstr>
      <vt:lpstr>Image destinace</vt:lpstr>
      <vt:lpstr>Od image k brandu</vt:lpstr>
      <vt:lpstr>Proces budování značky</vt:lpstr>
      <vt:lpstr>Proces budování značky</vt:lpstr>
      <vt:lpstr>Prezentace aplikace PowerPoint</vt:lpstr>
      <vt:lpstr>Branding</vt:lpstr>
      <vt:lpstr>Branding</vt:lpstr>
      <vt:lpstr>Co není značkou</vt:lpstr>
      <vt:lpstr>Prezentace aplikace PowerPoint</vt:lpstr>
      <vt:lpstr>Prezentace aplikace PowerPoint</vt:lpstr>
      <vt:lpstr>Prezentace aplikace PowerPoint</vt:lpstr>
      <vt:lpstr>Pětistupňová pyramida značky</vt:lpstr>
      <vt:lpstr>Pyramida značky - Namibie</vt:lpstr>
      <vt:lpstr>Prezentace aplikace PowerPoint</vt:lpstr>
      <vt:lpstr>Architektura značek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Marketingová strategie</dc:title>
  <dc:creator>Martin Šauer</dc:creator>
  <cp:lastModifiedBy>Martin Šauer</cp:lastModifiedBy>
  <cp:revision>1</cp:revision>
  <dcterms:created xsi:type="dcterms:W3CDTF">2021-12-03T20:04:11Z</dcterms:created>
  <dcterms:modified xsi:type="dcterms:W3CDTF">2022-10-22T06:16:12Z</dcterms:modified>
</cp:coreProperties>
</file>