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8"/>
  </p:notesMasterIdLst>
  <p:handoutMasterIdLst>
    <p:handoutMasterId r:id="rId19"/>
  </p:handoutMasterIdLst>
  <p:sldIdLst>
    <p:sldId id="256" r:id="rId3"/>
    <p:sldId id="360" r:id="rId4"/>
    <p:sldId id="359" r:id="rId5"/>
    <p:sldId id="379" r:id="rId6"/>
    <p:sldId id="382" r:id="rId7"/>
    <p:sldId id="383" r:id="rId8"/>
    <p:sldId id="384" r:id="rId9"/>
    <p:sldId id="385" r:id="rId10"/>
    <p:sldId id="381" r:id="rId11"/>
    <p:sldId id="386" r:id="rId12"/>
    <p:sldId id="380" r:id="rId13"/>
    <p:sldId id="387" r:id="rId14"/>
    <p:sldId id="388" r:id="rId15"/>
    <p:sldId id="389" r:id="rId16"/>
    <p:sldId id="377"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80238-79CC-751B-E127-9D7025717E29}" name="Matthias Finger" initials="MF" userId="00f78fe252e02c5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6" autoAdjust="0"/>
    <p:restoredTop sz="94690"/>
  </p:normalViewPr>
  <p:slideViewPr>
    <p:cSldViewPr snapToGrid="0" snapToObjects="1">
      <p:cViewPr varScale="1">
        <p:scale>
          <a:sx n="67" d="100"/>
          <a:sy n="67" d="100"/>
        </p:scale>
        <p:origin x="652" y="44"/>
      </p:cViewPr>
      <p:guideLst/>
    </p:cSldViewPr>
  </p:slideViewPr>
  <p:notesTextViewPr>
    <p:cViewPr>
      <p:scale>
        <a:sx n="1" d="1"/>
        <a:sy n="1" d="1"/>
      </p:scale>
      <p:origin x="0" y="0"/>
    </p:cViewPr>
  </p:notesTextViewPr>
  <p:notesViewPr>
    <p:cSldViewPr snapToGrid="0" snapToObjects="1">
      <p:cViewPr varScale="1">
        <p:scale>
          <a:sx n="70" d="100"/>
          <a:sy n="70" d="100"/>
        </p:scale>
        <p:origin x="270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BB6E9-B3E2-4F99-A8DD-8CA23110D277}" type="datetimeFigureOut">
              <a:rPr lang="en-GB" smtClean="0"/>
              <a:t>22/11/2022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7E576A-D73A-4B08-8100-08F03F59DCFE}" type="slidenum">
              <a:rPr lang="en-GB" smtClean="0"/>
              <a:t>‹Nº›</a:t>
            </a:fld>
            <a:endParaRPr lang="en-GB" dirty="0"/>
          </a:p>
        </p:txBody>
      </p:sp>
    </p:spTree>
    <p:extLst>
      <p:ext uri="{BB962C8B-B14F-4D97-AF65-F5344CB8AC3E}">
        <p14:creationId xmlns:p14="http://schemas.microsoft.com/office/powerpoint/2010/main" val="70597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C74D7-B747-A544-8AF3-0B2CD48366B7}" type="datetimeFigureOut">
              <a:rPr lang="es-ES" smtClean="0"/>
              <a:t>22/11/2022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E7F3-2854-5B40-84BD-7C1D6E3868AD}" type="slidenum">
              <a:rPr lang="es-ES" smtClean="0"/>
              <a:t>‹Nº›</a:t>
            </a:fld>
            <a:endParaRPr lang="es-ES" dirty="0"/>
          </a:p>
        </p:txBody>
      </p:sp>
    </p:spTree>
    <p:extLst>
      <p:ext uri="{BB962C8B-B14F-4D97-AF65-F5344CB8AC3E}">
        <p14:creationId xmlns:p14="http://schemas.microsoft.com/office/powerpoint/2010/main" val="23045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5D07F-D9E6-E845-ABAE-C496A55B9EFE}"/>
              </a:ext>
            </a:extLst>
          </p:cNvPr>
          <p:cNvSpPr>
            <a:spLocks noGrp="1"/>
          </p:cNvSpPr>
          <p:nvPr>
            <p:ph type="ctrTitle"/>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n-US"/>
              <a:t>Click to edit Master title style</a:t>
            </a:r>
            <a:endParaRPr lang="es-ES" dirty="0"/>
          </a:p>
        </p:txBody>
      </p:sp>
      <p:sp>
        <p:nvSpPr>
          <p:cNvPr id="3" name="Subtítulo 2">
            <a:extLst>
              <a:ext uri="{FF2B5EF4-FFF2-40B4-BE49-F238E27FC236}">
                <a16:creationId xmlns:a16="http://schemas.microsoft.com/office/drawing/2014/main" id="{35838330-9B46-2B4A-88CB-BBA6492EC271}"/>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dirty="0"/>
          </a:p>
        </p:txBody>
      </p:sp>
    </p:spTree>
    <p:extLst>
      <p:ext uri="{BB962C8B-B14F-4D97-AF65-F5344CB8AC3E}">
        <p14:creationId xmlns:p14="http://schemas.microsoft.com/office/powerpoint/2010/main" val="1728371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6"/>
            <a:ext cx="5859463" cy="2156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ES" dirty="0"/>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posición de imagen 2">
            <a:extLst>
              <a:ext uri="{FF2B5EF4-FFF2-40B4-BE49-F238E27FC236}">
                <a16:creationId xmlns:a16="http://schemas.microsoft.com/office/drawing/2014/main" id="{F27B96D6-59E0-D14C-82BF-94DBA4C75E6C}"/>
              </a:ext>
            </a:extLst>
          </p:cNvPr>
          <p:cNvSpPr>
            <a:spLocks noGrp="1"/>
          </p:cNvSpPr>
          <p:nvPr>
            <p:ph type="pic" idx="13"/>
          </p:nvPr>
        </p:nvSpPr>
        <p:spPr>
          <a:xfrm>
            <a:off x="874712" y="987425"/>
            <a:ext cx="45497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ES" dirty="0"/>
          </a:p>
        </p:txBody>
      </p:sp>
      <p:sp>
        <p:nvSpPr>
          <p:cNvPr id="10" name="Marcador de posición de imagen 2">
            <a:extLst>
              <a:ext uri="{FF2B5EF4-FFF2-40B4-BE49-F238E27FC236}">
                <a16:creationId xmlns:a16="http://schemas.microsoft.com/office/drawing/2014/main" id="{6D5BA7C9-59E2-5942-B6A2-525CBCA90630}"/>
              </a:ext>
            </a:extLst>
          </p:cNvPr>
          <p:cNvSpPr>
            <a:spLocks noGrp="1"/>
          </p:cNvSpPr>
          <p:nvPr>
            <p:ph type="pic" idx="14"/>
          </p:nvPr>
        </p:nvSpPr>
        <p:spPr>
          <a:xfrm>
            <a:off x="5600699" y="3303816"/>
            <a:ext cx="5859463" cy="25572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ES" dirty="0"/>
          </a:p>
        </p:txBody>
      </p:sp>
    </p:spTree>
    <p:extLst>
      <p:ext uri="{BB962C8B-B14F-4D97-AF65-F5344CB8AC3E}">
        <p14:creationId xmlns:p14="http://schemas.microsoft.com/office/powerpoint/2010/main" val="215333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6A72-C98F-E741-AC4E-26A159CDE4FC}"/>
              </a:ext>
            </a:extLst>
          </p:cNvPr>
          <p:cNvSpPr>
            <a:spLocks noGrp="1"/>
          </p:cNvSpPr>
          <p:nvPr>
            <p:ph type="title"/>
          </p:nvPr>
        </p:nvSpPr>
        <p:spPr/>
        <p:txBody>
          <a:bodyPr/>
          <a:lstStyle/>
          <a:p>
            <a:r>
              <a:rPr lang="en-US"/>
              <a:t>Click to edit Master title style</a:t>
            </a:r>
            <a:endParaRPr lang="es-ES" dirty="0"/>
          </a:p>
        </p:txBody>
      </p:sp>
      <p:sp>
        <p:nvSpPr>
          <p:cNvPr id="3" name="Marcador de texto vertical 2">
            <a:extLst>
              <a:ext uri="{FF2B5EF4-FFF2-40B4-BE49-F238E27FC236}">
                <a16:creationId xmlns:a16="http://schemas.microsoft.com/office/drawing/2014/main" id="{FDDFAC3D-E137-3444-AC1A-D6879E2B0C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Marcador de número de diapositiva 5">
            <a:extLst>
              <a:ext uri="{FF2B5EF4-FFF2-40B4-BE49-F238E27FC236}">
                <a16:creationId xmlns:a16="http://schemas.microsoft.com/office/drawing/2014/main" id="{62EE16B5-B918-5E43-91B5-2204959A3352}"/>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7" name="Marcador de pie de página 4">
            <a:extLst>
              <a:ext uri="{FF2B5EF4-FFF2-40B4-BE49-F238E27FC236}">
                <a16:creationId xmlns:a16="http://schemas.microsoft.com/office/drawing/2014/main" id="{8988F3EA-C852-F14C-ABB6-86035C9CA05C}"/>
              </a:ext>
            </a:extLst>
          </p:cNvPr>
          <p:cNvSpPr>
            <a:spLocks noGrp="1"/>
          </p:cNvSpPr>
          <p:nvPr>
            <p:ph type="ftr" sz="quarter" idx="3"/>
          </p:nvPr>
        </p:nvSpPr>
        <p:spPr>
          <a:xfrm>
            <a:off x="4038600" y="613783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25719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64D801-4D0C-F647-AD55-976FC10FA885}"/>
              </a:ext>
            </a:extLst>
          </p:cNvPr>
          <p:cNvSpPr>
            <a:spLocks noGrp="1"/>
          </p:cNvSpPr>
          <p:nvPr>
            <p:ph type="title" orient="vert"/>
          </p:nvPr>
        </p:nvSpPr>
        <p:spPr>
          <a:xfrm>
            <a:off x="8724899" y="1146411"/>
            <a:ext cx="2735263" cy="4763070"/>
          </a:xfrm>
        </p:spPr>
        <p:txBody>
          <a:bodyPr vert="eaVert"/>
          <a:lstStyle/>
          <a:p>
            <a:r>
              <a:rPr lang="en-US"/>
              <a:t>Click to edit Master title style</a:t>
            </a:r>
            <a:endParaRPr lang="es-ES" dirty="0"/>
          </a:p>
        </p:txBody>
      </p:sp>
      <p:sp>
        <p:nvSpPr>
          <p:cNvPr id="3" name="Marcador de texto vertical 2">
            <a:extLst>
              <a:ext uri="{FF2B5EF4-FFF2-40B4-BE49-F238E27FC236}">
                <a16:creationId xmlns:a16="http://schemas.microsoft.com/office/drawing/2014/main" id="{38447500-C1C1-0C48-8E36-0A8847A5DD7F}"/>
              </a:ext>
            </a:extLst>
          </p:cNvPr>
          <p:cNvSpPr>
            <a:spLocks noGrp="1"/>
          </p:cNvSpPr>
          <p:nvPr>
            <p:ph type="body" orient="vert" idx="1"/>
          </p:nvPr>
        </p:nvSpPr>
        <p:spPr>
          <a:xfrm>
            <a:off x="874713" y="1146411"/>
            <a:ext cx="7697787" cy="47630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pie de página 4">
            <a:extLst>
              <a:ext uri="{FF2B5EF4-FFF2-40B4-BE49-F238E27FC236}">
                <a16:creationId xmlns:a16="http://schemas.microsoft.com/office/drawing/2014/main" id="{ACDF95EA-C615-C54E-903A-00253A22FF24}"/>
              </a:ext>
            </a:extLst>
          </p:cNvPr>
          <p:cNvSpPr>
            <a:spLocks noGrp="1"/>
          </p:cNvSpPr>
          <p:nvPr>
            <p:ph type="ftr" sz="quarter" idx="11"/>
          </p:nvPr>
        </p:nvSpPr>
        <p:spPr>
          <a:xfrm>
            <a:off x="4038600" y="6091997"/>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CA224883-BAD4-ED4E-A8D0-FF3E0A4D8CA8}"/>
              </a:ext>
            </a:extLst>
          </p:cNvPr>
          <p:cNvSpPr>
            <a:spLocks noGrp="1"/>
          </p:cNvSpPr>
          <p:nvPr>
            <p:ph type="sldNum" sz="quarter" idx="12"/>
          </p:nvPr>
        </p:nvSpPr>
        <p:spPr/>
        <p:txBody>
          <a:bodyPr/>
          <a:lstStyle/>
          <a:p>
            <a:fld id="{A85EF1E5-F080-0048-9372-CF230FDE727D}" type="slidenum">
              <a:rPr lang="es-ES" smtClean="0"/>
              <a:t>‹Nº›</a:t>
            </a:fld>
            <a:endParaRPr lang="es-ES" dirty="0"/>
          </a:p>
        </p:txBody>
      </p:sp>
    </p:spTree>
    <p:extLst>
      <p:ext uri="{BB962C8B-B14F-4D97-AF65-F5344CB8AC3E}">
        <p14:creationId xmlns:p14="http://schemas.microsoft.com/office/powerpoint/2010/main" val="297257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76561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402194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404145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746129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240743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1463576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3416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8EB0-7FFF-D243-87E2-2C4100C0E1E6}"/>
              </a:ext>
            </a:extLst>
          </p:cNvPr>
          <p:cNvSpPr>
            <a:spLocks noGrp="1"/>
          </p:cNvSpPr>
          <p:nvPr>
            <p:ph type="title"/>
          </p:nvPr>
        </p:nvSpPr>
        <p:spPr>
          <a:xfrm>
            <a:off x="760977" y="1152758"/>
            <a:ext cx="10699186" cy="1325563"/>
          </a:xfrm>
        </p:spPr>
        <p:txBody>
          <a:bodyPr anchor="t" anchorCtr="0"/>
          <a:lstStyle/>
          <a:p>
            <a:r>
              <a:rPr lang="en-US"/>
              <a:t>Click to edit Master title style</a:t>
            </a:r>
            <a:endParaRPr lang="es-ES" dirty="0"/>
          </a:p>
        </p:txBody>
      </p:sp>
      <p:sp>
        <p:nvSpPr>
          <p:cNvPr id="3" name="Marcador de contenido 2">
            <a:extLst>
              <a:ext uri="{FF2B5EF4-FFF2-40B4-BE49-F238E27FC236}">
                <a16:creationId xmlns:a16="http://schemas.microsoft.com/office/drawing/2014/main" id="{82133987-260A-A94D-B9A9-1EA7E495E5BC}"/>
              </a:ext>
            </a:extLst>
          </p:cNvPr>
          <p:cNvSpPr>
            <a:spLocks noGrp="1"/>
          </p:cNvSpPr>
          <p:nvPr>
            <p:ph idx="1"/>
          </p:nvPr>
        </p:nvSpPr>
        <p:spPr>
          <a:xfrm>
            <a:off x="760977" y="2730926"/>
            <a:ext cx="10699186" cy="31898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6" name="Marcador de número de diapositiva 5">
            <a:extLst>
              <a:ext uri="{FF2B5EF4-FFF2-40B4-BE49-F238E27FC236}">
                <a16:creationId xmlns:a16="http://schemas.microsoft.com/office/drawing/2014/main" id="{B3C0C721-1EDF-CD47-929B-E9BD70E1372D}"/>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‹Nº›</a:t>
            </a:fld>
            <a:endParaRPr lang="es-ES" dirty="0"/>
          </a:p>
        </p:txBody>
      </p:sp>
      <p:sp>
        <p:nvSpPr>
          <p:cNvPr id="8" name="Marcador de pie de página 4">
            <a:extLst>
              <a:ext uri="{FF2B5EF4-FFF2-40B4-BE49-F238E27FC236}">
                <a16:creationId xmlns:a16="http://schemas.microsoft.com/office/drawing/2014/main" id="{1085A88C-3371-1346-B902-FE0F5CCDDF04}"/>
              </a:ext>
            </a:extLst>
          </p:cNvPr>
          <p:cNvSpPr>
            <a:spLocks noGrp="1"/>
          </p:cNvSpPr>
          <p:nvPr>
            <p:ph type="ftr" sz="quarter" idx="3"/>
          </p:nvPr>
        </p:nvSpPr>
        <p:spPr>
          <a:xfrm>
            <a:off x="4046508" y="6130779"/>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78322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3669832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232348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353479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71CE1D-CCD9-4C0A-897F-30560D0C4F9B}" type="datetimeFigureOut">
              <a:rPr lang="en-GB" smtClean="0"/>
              <a:t>22/11/2022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B313A0-D842-4E65-B546-0EDDD9F4DF48}" type="slidenum">
              <a:rPr lang="en-GB" smtClean="0"/>
              <a:t>‹Nº›</a:t>
            </a:fld>
            <a:endParaRPr lang="en-GB" dirty="0"/>
          </a:p>
        </p:txBody>
      </p:sp>
    </p:spTree>
    <p:extLst>
      <p:ext uri="{BB962C8B-B14F-4D97-AF65-F5344CB8AC3E}">
        <p14:creationId xmlns:p14="http://schemas.microsoft.com/office/powerpoint/2010/main" val="290471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1E003-4354-BE4E-BAD0-09E4E55EF75A}"/>
              </a:ext>
            </a:extLst>
          </p:cNvPr>
          <p:cNvSpPr>
            <a:spLocks noGrp="1"/>
          </p:cNvSpPr>
          <p:nvPr>
            <p:ph type="title"/>
          </p:nvPr>
        </p:nvSpPr>
        <p:spPr>
          <a:xfrm>
            <a:off x="730293" y="1332548"/>
            <a:ext cx="10729870" cy="2852737"/>
          </a:xfrm>
        </p:spPr>
        <p:txBody>
          <a:bodyPr anchor="t" anchorCtr="0"/>
          <a:lstStyle>
            <a:lvl1pPr>
              <a:defRPr sz="6000"/>
            </a:lvl1pPr>
          </a:lstStyle>
          <a:p>
            <a:r>
              <a:rPr lang="en-US"/>
              <a:t>Click to edit Master title style</a:t>
            </a:r>
            <a:endParaRPr lang="es-ES" dirty="0"/>
          </a:p>
        </p:txBody>
      </p:sp>
      <p:sp>
        <p:nvSpPr>
          <p:cNvPr id="3" name="Marcador de texto 2">
            <a:extLst>
              <a:ext uri="{FF2B5EF4-FFF2-40B4-BE49-F238E27FC236}">
                <a16:creationId xmlns:a16="http://schemas.microsoft.com/office/drawing/2014/main" id="{7D944C37-D002-7249-9671-D115B41904F4}"/>
              </a:ext>
            </a:extLst>
          </p:cNvPr>
          <p:cNvSpPr>
            <a:spLocks noGrp="1"/>
          </p:cNvSpPr>
          <p:nvPr>
            <p:ph type="body" idx="1"/>
          </p:nvPr>
        </p:nvSpPr>
        <p:spPr>
          <a:xfrm>
            <a:off x="730293" y="4425633"/>
            <a:ext cx="107298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Marcador de número de diapositiva 5">
            <a:extLst>
              <a:ext uri="{FF2B5EF4-FFF2-40B4-BE49-F238E27FC236}">
                <a16:creationId xmlns:a16="http://schemas.microsoft.com/office/drawing/2014/main" id="{87CA001B-E590-9546-A1BC-8E7E3A7EFC36}"/>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7" name="Marcador de pie de página 4">
            <a:extLst>
              <a:ext uri="{FF2B5EF4-FFF2-40B4-BE49-F238E27FC236}">
                <a16:creationId xmlns:a16="http://schemas.microsoft.com/office/drawing/2014/main" id="{93CD924F-B0BA-D34B-8679-987480628B3E}"/>
              </a:ext>
            </a:extLst>
          </p:cNvPr>
          <p:cNvSpPr>
            <a:spLocks noGrp="1"/>
          </p:cNvSpPr>
          <p:nvPr>
            <p:ph type="ftr" sz="quarter" idx="3"/>
          </p:nvPr>
        </p:nvSpPr>
        <p:spPr>
          <a:xfrm>
            <a:off x="3562916" y="613351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3348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40FF-768D-984E-A5D5-98DDBC4BA490}"/>
              </a:ext>
            </a:extLst>
          </p:cNvPr>
          <p:cNvSpPr>
            <a:spLocks noGrp="1"/>
          </p:cNvSpPr>
          <p:nvPr>
            <p:ph type="title"/>
          </p:nvPr>
        </p:nvSpPr>
        <p:spPr/>
        <p:txBody>
          <a:bodyPr/>
          <a:lstStyle/>
          <a:p>
            <a:r>
              <a:rPr lang="en-US"/>
              <a:t>Click to edit Master title style</a:t>
            </a:r>
            <a:endParaRPr lang="es-ES" dirty="0"/>
          </a:p>
        </p:txBody>
      </p:sp>
      <p:sp>
        <p:nvSpPr>
          <p:cNvPr id="3" name="Marcador de contenido 2">
            <a:extLst>
              <a:ext uri="{FF2B5EF4-FFF2-40B4-BE49-F238E27FC236}">
                <a16:creationId xmlns:a16="http://schemas.microsoft.com/office/drawing/2014/main" id="{CCEBD72F-C901-A14A-9976-65B5E52665BD}"/>
              </a:ext>
            </a:extLst>
          </p:cNvPr>
          <p:cNvSpPr>
            <a:spLocks noGrp="1"/>
          </p:cNvSpPr>
          <p:nvPr>
            <p:ph sz="half" idx="1"/>
          </p:nvPr>
        </p:nvSpPr>
        <p:spPr>
          <a:xfrm>
            <a:off x="770020" y="2685327"/>
            <a:ext cx="5249779" cy="3397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4" name="Marcador de contenido 3">
            <a:extLst>
              <a:ext uri="{FF2B5EF4-FFF2-40B4-BE49-F238E27FC236}">
                <a16:creationId xmlns:a16="http://schemas.microsoft.com/office/drawing/2014/main" id="{2BA9CD86-F882-1A4D-B8DD-0844ABD0ED49}"/>
              </a:ext>
            </a:extLst>
          </p:cNvPr>
          <p:cNvSpPr>
            <a:spLocks noGrp="1"/>
          </p:cNvSpPr>
          <p:nvPr>
            <p:ph sz="half" idx="2"/>
          </p:nvPr>
        </p:nvSpPr>
        <p:spPr>
          <a:xfrm>
            <a:off x="6172200" y="2685327"/>
            <a:ext cx="5304184" cy="3397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7" name="Marcador de número de diapositiva 6">
            <a:extLst>
              <a:ext uri="{FF2B5EF4-FFF2-40B4-BE49-F238E27FC236}">
                <a16:creationId xmlns:a16="http://schemas.microsoft.com/office/drawing/2014/main" id="{2E91928A-0B92-C448-AFD4-C264B270F27D}"/>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8" name="Marcador de pie de página 4">
            <a:extLst>
              <a:ext uri="{FF2B5EF4-FFF2-40B4-BE49-F238E27FC236}">
                <a16:creationId xmlns:a16="http://schemas.microsoft.com/office/drawing/2014/main" id="{87F0BD42-BA2E-714B-B522-8E9F0B875360}"/>
              </a:ext>
            </a:extLst>
          </p:cNvPr>
          <p:cNvSpPr>
            <a:spLocks noGrp="1"/>
          </p:cNvSpPr>
          <p:nvPr>
            <p:ph type="ftr" sz="quarter" idx="3"/>
          </p:nvPr>
        </p:nvSpPr>
        <p:spPr>
          <a:xfrm>
            <a:off x="3962400" y="6128963"/>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859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4C7F-EBDA-A24F-9D47-56A545BC0DA4}"/>
              </a:ext>
            </a:extLst>
          </p:cNvPr>
          <p:cNvSpPr>
            <a:spLocks noGrp="1"/>
          </p:cNvSpPr>
          <p:nvPr>
            <p:ph type="title"/>
          </p:nvPr>
        </p:nvSpPr>
        <p:spPr>
          <a:xfrm>
            <a:off x="745435" y="1076858"/>
            <a:ext cx="10714728" cy="1325563"/>
          </a:xfrm>
        </p:spPr>
        <p:txBody>
          <a:bodyPr/>
          <a:lstStyle/>
          <a:p>
            <a:r>
              <a:rPr lang="en-US"/>
              <a:t>Click to edit Master title style</a:t>
            </a:r>
            <a:endParaRPr lang="es-ES" dirty="0"/>
          </a:p>
        </p:txBody>
      </p:sp>
      <p:sp>
        <p:nvSpPr>
          <p:cNvPr id="3" name="Marcador de texto 2">
            <a:extLst>
              <a:ext uri="{FF2B5EF4-FFF2-40B4-BE49-F238E27FC236}">
                <a16:creationId xmlns:a16="http://schemas.microsoft.com/office/drawing/2014/main" id="{61434399-C56C-D944-99F0-CDFA8724C045}"/>
              </a:ext>
            </a:extLst>
          </p:cNvPr>
          <p:cNvSpPr>
            <a:spLocks noGrp="1"/>
          </p:cNvSpPr>
          <p:nvPr>
            <p:ph type="body" idx="1"/>
          </p:nvPr>
        </p:nvSpPr>
        <p:spPr>
          <a:xfrm>
            <a:off x="745434" y="2575901"/>
            <a:ext cx="528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Marcador de contenido 3">
            <a:extLst>
              <a:ext uri="{FF2B5EF4-FFF2-40B4-BE49-F238E27FC236}">
                <a16:creationId xmlns:a16="http://schemas.microsoft.com/office/drawing/2014/main" id="{0FB094BD-D882-8B4A-B574-0E863B8CFF8E}"/>
              </a:ext>
            </a:extLst>
          </p:cNvPr>
          <p:cNvSpPr>
            <a:spLocks noGrp="1"/>
          </p:cNvSpPr>
          <p:nvPr>
            <p:ph sz="half" idx="2"/>
          </p:nvPr>
        </p:nvSpPr>
        <p:spPr>
          <a:xfrm>
            <a:off x="745435" y="3550445"/>
            <a:ext cx="5289002" cy="2495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Marcador de texto 4">
            <a:extLst>
              <a:ext uri="{FF2B5EF4-FFF2-40B4-BE49-F238E27FC236}">
                <a16:creationId xmlns:a16="http://schemas.microsoft.com/office/drawing/2014/main" id="{46343CEE-F82C-2847-B3BB-2F7BA34FB844}"/>
              </a:ext>
            </a:extLst>
          </p:cNvPr>
          <p:cNvSpPr>
            <a:spLocks noGrp="1"/>
          </p:cNvSpPr>
          <p:nvPr>
            <p:ph type="body" sz="quarter" idx="3"/>
          </p:nvPr>
        </p:nvSpPr>
        <p:spPr>
          <a:xfrm>
            <a:off x="6157561" y="2575901"/>
            <a:ext cx="53026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Marcador de contenido 5">
            <a:extLst>
              <a:ext uri="{FF2B5EF4-FFF2-40B4-BE49-F238E27FC236}">
                <a16:creationId xmlns:a16="http://schemas.microsoft.com/office/drawing/2014/main" id="{D9B9E527-557A-8844-884D-2B9E10013851}"/>
              </a:ext>
            </a:extLst>
          </p:cNvPr>
          <p:cNvSpPr>
            <a:spLocks noGrp="1"/>
          </p:cNvSpPr>
          <p:nvPr>
            <p:ph sz="quarter" idx="4"/>
          </p:nvPr>
        </p:nvSpPr>
        <p:spPr>
          <a:xfrm>
            <a:off x="6157562" y="3550445"/>
            <a:ext cx="5302602" cy="2495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9" name="Marcador de número de diapositiva 8">
            <a:extLst>
              <a:ext uri="{FF2B5EF4-FFF2-40B4-BE49-F238E27FC236}">
                <a16:creationId xmlns:a16="http://schemas.microsoft.com/office/drawing/2014/main" id="{7C915A4B-1670-7142-8981-F9E8B8C06B9E}"/>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10" name="Marcador de pie de página 4">
            <a:extLst>
              <a:ext uri="{FF2B5EF4-FFF2-40B4-BE49-F238E27FC236}">
                <a16:creationId xmlns:a16="http://schemas.microsoft.com/office/drawing/2014/main" id="{E1824371-E7C3-EB40-81A2-200ECB384153}"/>
              </a:ext>
            </a:extLst>
          </p:cNvPr>
          <p:cNvSpPr>
            <a:spLocks noGrp="1"/>
          </p:cNvSpPr>
          <p:nvPr>
            <p:ph type="ftr" sz="quarter" idx="13"/>
          </p:nvPr>
        </p:nvSpPr>
        <p:spPr>
          <a:xfrm>
            <a:off x="3764366" y="6141665"/>
            <a:ext cx="4155744"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4979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F637-1308-664C-83B4-FA3A5C5F9D52}"/>
              </a:ext>
            </a:extLst>
          </p:cNvPr>
          <p:cNvSpPr>
            <a:spLocks noGrp="1"/>
          </p:cNvSpPr>
          <p:nvPr>
            <p:ph type="title"/>
          </p:nvPr>
        </p:nvSpPr>
        <p:spPr/>
        <p:txBody>
          <a:bodyPr/>
          <a:lstStyle/>
          <a:p>
            <a:r>
              <a:rPr lang="en-US"/>
              <a:t>Click to edit Master title style</a:t>
            </a:r>
            <a:endParaRPr lang="es-ES"/>
          </a:p>
        </p:txBody>
      </p:sp>
      <p:sp>
        <p:nvSpPr>
          <p:cNvPr id="5" name="Marcador de número de diapositiva 4">
            <a:extLst>
              <a:ext uri="{FF2B5EF4-FFF2-40B4-BE49-F238E27FC236}">
                <a16:creationId xmlns:a16="http://schemas.microsoft.com/office/drawing/2014/main" id="{98E102C0-E24E-E349-A2A5-1AC8458C268D}"/>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6" name="Marcador de pie de página 4">
            <a:extLst>
              <a:ext uri="{FF2B5EF4-FFF2-40B4-BE49-F238E27FC236}">
                <a16:creationId xmlns:a16="http://schemas.microsoft.com/office/drawing/2014/main" id="{EC2D1B76-8B8D-8D4A-8189-7108E90AB0F6}"/>
              </a:ext>
            </a:extLst>
          </p:cNvPr>
          <p:cNvSpPr>
            <a:spLocks noGrp="1"/>
          </p:cNvSpPr>
          <p:nvPr>
            <p:ph type="ftr" sz="quarter" idx="3"/>
          </p:nvPr>
        </p:nvSpPr>
        <p:spPr>
          <a:xfrm>
            <a:off x="3326408"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96047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38ACD2-C9D8-5442-BE0B-F65DAA9A89A0}"/>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5" name="Marcador de pie de página 4">
            <a:extLst>
              <a:ext uri="{FF2B5EF4-FFF2-40B4-BE49-F238E27FC236}">
                <a16:creationId xmlns:a16="http://schemas.microsoft.com/office/drawing/2014/main" id="{87BC88E4-43E3-4848-BE02-F9F0F284F23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1371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7EF2B-C263-964F-9EEB-6EE87EEA6DE2}"/>
              </a:ext>
            </a:extLst>
          </p:cNvPr>
          <p:cNvSpPr>
            <a:spLocks noGrp="1"/>
          </p:cNvSpPr>
          <p:nvPr>
            <p:ph type="title"/>
          </p:nvPr>
        </p:nvSpPr>
        <p:spPr>
          <a:xfrm>
            <a:off x="493144" y="1180617"/>
            <a:ext cx="4278881" cy="1407007"/>
          </a:xfrm>
        </p:spPr>
        <p:txBody>
          <a:bodyPr anchor="t" anchorCtr="0"/>
          <a:lstStyle>
            <a:lvl1pPr>
              <a:defRPr sz="3200"/>
            </a:lvl1pPr>
          </a:lstStyle>
          <a:p>
            <a:r>
              <a:rPr lang="en-US"/>
              <a:t>Click to edit Master title style</a:t>
            </a:r>
            <a:endParaRPr lang="es-ES" dirty="0"/>
          </a:p>
        </p:txBody>
      </p:sp>
      <p:sp>
        <p:nvSpPr>
          <p:cNvPr id="3" name="Marcador de contenido 2">
            <a:extLst>
              <a:ext uri="{FF2B5EF4-FFF2-40B4-BE49-F238E27FC236}">
                <a16:creationId xmlns:a16="http://schemas.microsoft.com/office/drawing/2014/main" id="{AA4DC231-D60C-4B40-8F93-3EA127AAEA31}"/>
              </a:ext>
            </a:extLst>
          </p:cNvPr>
          <p:cNvSpPr>
            <a:spLocks noGrp="1"/>
          </p:cNvSpPr>
          <p:nvPr>
            <p:ph idx="1"/>
          </p:nvPr>
        </p:nvSpPr>
        <p:spPr>
          <a:xfrm>
            <a:off x="4891088" y="1177441"/>
            <a:ext cx="3421550" cy="4688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4" name="Marcador de texto 3">
            <a:extLst>
              <a:ext uri="{FF2B5EF4-FFF2-40B4-BE49-F238E27FC236}">
                <a16:creationId xmlns:a16="http://schemas.microsoft.com/office/drawing/2014/main" id="{31FB91F3-F429-714F-93EA-25BF9C70814B}"/>
              </a:ext>
            </a:extLst>
          </p:cNvPr>
          <p:cNvSpPr>
            <a:spLocks noGrp="1"/>
          </p:cNvSpPr>
          <p:nvPr>
            <p:ph type="body" sz="half" idx="2"/>
          </p:nvPr>
        </p:nvSpPr>
        <p:spPr>
          <a:xfrm>
            <a:off x="493144" y="2754774"/>
            <a:ext cx="4278881" cy="3114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Marcador de número de diapositiva 6">
            <a:extLst>
              <a:ext uri="{FF2B5EF4-FFF2-40B4-BE49-F238E27FC236}">
                <a16:creationId xmlns:a16="http://schemas.microsoft.com/office/drawing/2014/main" id="{6F425F79-DD28-5D40-BD54-BD567D0C912E}"/>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8" name="Marcador de pie de página 4">
            <a:extLst>
              <a:ext uri="{FF2B5EF4-FFF2-40B4-BE49-F238E27FC236}">
                <a16:creationId xmlns:a16="http://schemas.microsoft.com/office/drawing/2014/main" id="{F2869BA2-D0C4-E546-BFB4-992AFCA6944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contenido 2">
            <a:extLst>
              <a:ext uri="{FF2B5EF4-FFF2-40B4-BE49-F238E27FC236}">
                <a16:creationId xmlns:a16="http://schemas.microsoft.com/office/drawing/2014/main" id="{76939CAF-0F22-644B-A275-1944B7625412}"/>
              </a:ext>
            </a:extLst>
          </p:cNvPr>
          <p:cNvSpPr>
            <a:spLocks noGrp="1"/>
          </p:cNvSpPr>
          <p:nvPr>
            <p:ph idx="13"/>
          </p:nvPr>
        </p:nvSpPr>
        <p:spPr>
          <a:xfrm>
            <a:off x="8447059" y="1180617"/>
            <a:ext cx="3010468" cy="224838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0" name="Marcador de contenido 2">
            <a:extLst>
              <a:ext uri="{FF2B5EF4-FFF2-40B4-BE49-F238E27FC236}">
                <a16:creationId xmlns:a16="http://schemas.microsoft.com/office/drawing/2014/main" id="{35388C7D-5BB4-704B-8D60-3D827BB08F63}"/>
              </a:ext>
            </a:extLst>
          </p:cNvPr>
          <p:cNvSpPr>
            <a:spLocks noGrp="1"/>
          </p:cNvSpPr>
          <p:nvPr>
            <p:ph idx="14"/>
          </p:nvPr>
        </p:nvSpPr>
        <p:spPr>
          <a:xfrm>
            <a:off x="8447058" y="3528646"/>
            <a:ext cx="3010468" cy="2340342"/>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Tree>
    <p:extLst>
      <p:ext uri="{BB962C8B-B14F-4D97-AF65-F5344CB8AC3E}">
        <p14:creationId xmlns:p14="http://schemas.microsoft.com/office/powerpoint/2010/main" val="31041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980C-B0AE-584D-B812-F230492AC6C4}"/>
              </a:ext>
            </a:extLst>
          </p:cNvPr>
          <p:cNvSpPr>
            <a:spLocks noGrp="1"/>
          </p:cNvSpPr>
          <p:nvPr>
            <p:ph type="title"/>
          </p:nvPr>
        </p:nvSpPr>
        <p:spPr>
          <a:xfrm>
            <a:off x="760976" y="987425"/>
            <a:ext cx="4687323" cy="1408534"/>
          </a:xfrm>
        </p:spPr>
        <p:txBody>
          <a:bodyPr anchor="t" anchorCtr="0"/>
          <a:lstStyle>
            <a:lvl1pPr>
              <a:defRPr sz="3200"/>
            </a:lvl1pPr>
          </a:lstStyle>
          <a:p>
            <a:r>
              <a:rPr lang="en-US"/>
              <a:t>Click to edit Master title style</a:t>
            </a:r>
            <a:endParaRPr lang="es-ES" dirty="0"/>
          </a:p>
        </p:txBody>
      </p:sp>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5"/>
            <a:ext cx="585946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ES" dirty="0"/>
          </a:p>
        </p:txBody>
      </p:sp>
      <p:sp>
        <p:nvSpPr>
          <p:cNvPr id="4" name="Marcador de texto 3">
            <a:extLst>
              <a:ext uri="{FF2B5EF4-FFF2-40B4-BE49-F238E27FC236}">
                <a16:creationId xmlns:a16="http://schemas.microsoft.com/office/drawing/2014/main" id="{7971A45F-B5D7-0D40-9164-03C3CF422464}"/>
              </a:ext>
            </a:extLst>
          </p:cNvPr>
          <p:cNvSpPr>
            <a:spLocks noGrp="1"/>
          </p:cNvSpPr>
          <p:nvPr>
            <p:ph type="body" sz="half" idx="2"/>
          </p:nvPr>
        </p:nvSpPr>
        <p:spPr>
          <a:xfrm>
            <a:off x="760976" y="2546430"/>
            <a:ext cx="4687323" cy="33225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‹Nº›</a:t>
            </a:fld>
            <a:endParaRPr lang="es-ES" dirty="0"/>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8764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6CA309-E17A-2B44-85BE-A3856B25C10C}"/>
              </a:ext>
            </a:extLst>
          </p:cNvPr>
          <p:cNvSpPr>
            <a:spLocks noGrp="1"/>
          </p:cNvSpPr>
          <p:nvPr>
            <p:ph type="title"/>
          </p:nvPr>
        </p:nvSpPr>
        <p:spPr>
          <a:xfrm>
            <a:off x="770021" y="1152758"/>
            <a:ext cx="7963432" cy="1325563"/>
          </a:xfrm>
          <a:prstGeom prst="rect">
            <a:avLst/>
          </a:prstGeom>
        </p:spPr>
        <p:txBody>
          <a:bodyPr vert="horz" lIns="91440" tIns="45720" rIns="91440" bIns="45720" rtlCol="0" anchor="t" anchorCtr="0">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61D2B88-EA5F-F340-83EC-5CE5D16C8927}"/>
              </a:ext>
            </a:extLst>
          </p:cNvPr>
          <p:cNvSpPr>
            <a:spLocks noGrp="1"/>
          </p:cNvSpPr>
          <p:nvPr>
            <p:ph type="body" idx="1"/>
          </p:nvPr>
        </p:nvSpPr>
        <p:spPr>
          <a:xfrm>
            <a:off x="770021" y="2725947"/>
            <a:ext cx="7383379" cy="31947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0E41A8EE-456F-8E45-ACEA-FDC28B2238A4}"/>
              </a:ext>
            </a:extLst>
          </p:cNvPr>
          <p:cNvSpPr>
            <a:spLocks noGrp="1"/>
          </p:cNvSpPr>
          <p:nvPr>
            <p:ph type="sldNum" sz="quarter" idx="4"/>
          </p:nvPr>
        </p:nvSpPr>
        <p:spPr>
          <a:xfrm>
            <a:off x="11338867" y="6076347"/>
            <a:ext cx="450935" cy="365125"/>
          </a:xfrm>
          <a:prstGeom prst="rect">
            <a:avLst/>
          </a:prstGeom>
        </p:spPr>
        <p:txBody>
          <a:bodyPr vert="horz" lIns="91440" tIns="45720" rIns="91440" bIns="45720" rtlCol="0" anchor="b" anchorCtr="1"/>
          <a:lstStyle>
            <a:lvl1pPr algn="r">
              <a:defRPr sz="1200">
                <a:solidFill>
                  <a:schemeClr val="tx2"/>
                </a:solidFill>
              </a:defRPr>
            </a:lvl1pPr>
          </a:lstStyle>
          <a:p>
            <a:endParaRPr lang="es-ES" dirty="0"/>
          </a:p>
        </p:txBody>
      </p:sp>
      <p:sp>
        <p:nvSpPr>
          <p:cNvPr id="5" name="Marcador de pie de página 4">
            <a:extLst>
              <a:ext uri="{FF2B5EF4-FFF2-40B4-BE49-F238E27FC236}">
                <a16:creationId xmlns:a16="http://schemas.microsoft.com/office/drawing/2014/main" id="{4252F14F-3A0B-CE46-8BBB-70A85C2745A2}"/>
              </a:ext>
            </a:extLst>
          </p:cNvPr>
          <p:cNvSpPr>
            <a:spLocks noGrp="1"/>
          </p:cNvSpPr>
          <p:nvPr>
            <p:ph type="ftr" sz="quarter" idx="3"/>
          </p:nvPr>
        </p:nvSpPr>
        <p:spPr>
          <a:xfrm>
            <a:off x="4038600" y="6076348"/>
            <a:ext cx="4114800" cy="365125"/>
          </a:xfrm>
          <a:prstGeom prst="rect">
            <a:avLst/>
          </a:prstGeom>
        </p:spPr>
        <p:txBody>
          <a:bodyPr vert="horz" lIns="91440" tIns="45720" rIns="91440" bIns="45720" rtlCol="0" anchor="b" anchorCtr="1"/>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62676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73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1CE1D-CCD9-4C0A-897F-30560D0C4F9B}" type="datetimeFigureOut">
              <a:rPr lang="en-GB" smtClean="0"/>
              <a:t>22/11/2022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313A0-D842-4E65-B546-0EDDD9F4DF48}" type="slidenum">
              <a:rPr lang="en-GB" smtClean="0"/>
              <a:t>‹Nº›</a:t>
            </a:fld>
            <a:endParaRPr lang="en-GB" dirty="0"/>
          </a:p>
        </p:txBody>
      </p:sp>
      <p:sp>
        <p:nvSpPr>
          <p:cNvPr id="7" name="Marcador de número de diapositiva 5">
            <a:extLst>
              <a:ext uri="{FF2B5EF4-FFF2-40B4-BE49-F238E27FC236}">
                <a16:creationId xmlns:a16="http://schemas.microsoft.com/office/drawing/2014/main" id="{CA224883-BAD4-ED4E-A8D0-FF3E0A4D8CA8}"/>
              </a:ext>
            </a:extLst>
          </p:cNvPr>
          <p:cNvSpPr txBox="1">
            <a:spLocks/>
          </p:cNvSpPr>
          <p:nvPr userDrawn="1"/>
        </p:nvSpPr>
        <p:spPr>
          <a:xfrm>
            <a:off x="11513408" y="6141048"/>
            <a:ext cx="595184"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z="1200" smtClean="0">
                <a:solidFill>
                  <a:srgbClr val="004672"/>
                </a:solidFill>
                <a:latin typeface="Arial" panose="020B0604020202020204" pitchFamily="34" charset="0"/>
                <a:cs typeface="Arial" panose="020B0604020202020204" pitchFamily="34" charset="0"/>
              </a:rPr>
              <a:pPr/>
              <a:t>‹Nº›</a:t>
            </a:fld>
            <a:endParaRPr lang="es-ES" sz="1200" dirty="0">
              <a:solidFill>
                <a:srgbClr val="0046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655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fu.ca/~wainwrig/Econ400/Baumol-contestableMkt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DC7B6-7274-5445-AB10-683A8E54A9A6}"/>
              </a:ext>
            </a:extLst>
          </p:cNvPr>
          <p:cNvSpPr>
            <a:spLocks noGrp="1"/>
          </p:cNvSpPr>
          <p:nvPr>
            <p:ph type="ctrTitle"/>
          </p:nvPr>
        </p:nvSpPr>
        <p:spPr>
          <a:xfrm>
            <a:off x="430306" y="1721246"/>
            <a:ext cx="7935131" cy="2876178"/>
          </a:xfrm>
        </p:spPr>
        <p:txBody>
          <a:bodyPr>
            <a:normAutofit/>
          </a:bodyPr>
          <a:lstStyle/>
          <a:p>
            <a:pPr algn="ctr">
              <a:spcBef>
                <a:spcPts val="1000"/>
              </a:spcBef>
            </a:pPr>
            <a:br>
              <a:rPr lang="es-ES" sz="2400" dirty="0">
                <a:latin typeface="+mn-lt"/>
                <a:ea typeface="+mn-ea"/>
                <a:cs typeface="+mn-cs"/>
              </a:rPr>
            </a:br>
            <a:endParaRPr lang="en-US" sz="2400" dirty="0">
              <a:latin typeface="+mn-lt"/>
              <a:ea typeface="+mn-ea"/>
              <a:cs typeface="+mn-cs"/>
            </a:endParaRPr>
          </a:p>
        </p:txBody>
      </p:sp>
      <p:sp>
        <p:nvSpPr>
          <p:cNvPr id="3" name="Subtítulo 2">
            <a:extLst>
              <a:ext uri="{FF2B5EF4-FFF2-40B4-BE49-F238E27FC236}">
                <a16:creationId xmlns:a16="http://schemas.microsoft.com/office/drawing/2014/main" id="{D017C71A-7909-7748-A386-373F11372B3F}"/>
              </a:ext>
            </a:extLst>
          </p:cNvPr>
          <p:cNvSpPr>
            <a:spLocks noGrp="1"/>
          </p:cNvSpPr>
          <p:nvPr>
            <p:ph type="subTitle" idx="1"/>
          </p:nvPr>
        </p:nvSpPr>
        <p:spPr>
          <a:xfrm>
            <a:off x="91523" y="1721246"/>
            <a:ext cx="7561607" cy="2876178"/>
          </a:xfrm>
        </p:spPr>
        <p:txBody>
          <a:bodyPr>
            <a:normAutofit lnSpcReduction="10000"/>
          </a:bodyPr>
          <a:lstStyle/>
          <a:p>
            <a:pPr algn="ctr"/>
            <a:endParaRPr lang="es-ES" sz="4400" b="1" dirty="0"/>
          </a:p>
          <a:p>
            <a:pPr algn="ctr"/>
            <a:r>
              <a:rPr lang="es-ES" sz="3200" b="1" dirty="0"/>
              <a:t>CONTESTABILITY </a:t>
            </a:r>
          </a:p>
          <a:p>
            <a:pPr algn="ctr"/>
            <a:r>
              <a:rPr lang="es-ES" sz="3200" b="1" dirty="0"/>
              <a:t>AND MARKET REGULATION</a:t>
            </a:r>
          </a:p>
          <a:p>
            <a:pPr algn="ctr"/>
            <a:endParaRPr lang="es-ES" sz="3200" b="1" dirty="0"/>
          </a:p>
          <a:p>
            <a:pPr algn="ctr"/>
            <a:r>
              <a:rPr lang="es-ES" sz="3200" b="1" dirty="0"/>
              <a:t>Juan Montero</a:t>
            </a:r>
            <a:endParaRPr lang="es-ES" b="1" dirty="0"/>
          </a:p>
        </p:txBody>
      </p:sp>
    </p:spTree>
    <p:extLst>
      <p:ext uri="{BB962C8B-B14F-4D97-AF65-F5344CB8AC3E}">
        <p14:creationId xmlns:p14="http://schemas.microsoft.com/office/powerpoint/2010/main" val="87970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99186" cy="5477998"/>
          </a:xfrm>
        </p:spPr>
        <p:txBody>
          <a:bodyPr>
            <a:normAutofit/>
          </a:bodyPr>
          <a:lstStyle/>
          <a:p>
            <a:pPr marL="0" indent="0">
              <a:buNone/>
            </a:pPr>
            <a:r>
              <a:rPr lang="en-AU" sz="4100" b="1" dirty="0"/>
              <a:t>3. Contestability and market liberalization</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No tying: so vertical unbundling of infrastructure management and service provision (rail, electricity).</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Reduce barriers to entry (and exit): </a:t>
            </a:r>
          </a:p>
          <a:p>
            <a:pPr marL="685800" lvl="3" algn="just">
              <a:lnSpc>
                <a:spcPct val="115000"/>
              </a:lnSpc>
              <a:spcBef>
                <a:spcPts val="1000"/>
              </a:spcBef>
              <a:spcAft>
                <a:spcPts val="1000"/>
              </a:spcAft>
            </a:pPr>
            <a:r>
              <a:rPr lang="en-US" sz="2200" dirty="0">
                <a:solidFill>
                  <a:srgbClr val="414042"/>
                </a:solidFill>
                <a:latin typeface="Calibri" panose="020F0502020204030204" pitchFamily="34" charset="0"/>
                <a:cs typeface="Calibri" panose="020F0502020204030204" pitchFamily="34" charset="0"/>
              </a:rPr>
              <a:t>crate pools of rolling stock to be leased (not acquired) by rail undertakings.</a:t>
            </a:r>
          </a:p>
          <a:p>
            <a:pPr marL="685800" lvl="3" algn="just">
              <a:lnSpc>
                <a:spcPct val="115000"/>
              </a:lnSpc>
              <a:spcBef>
                <a:spcPts val="1000"/>
              </a:spcBef>
              <a:spcAft>
                <a:spcPts val="1000"/>
              </a:spcAft>
            </a:pPr>
            <a:r>
              <a:rPr lang="en-US" sz="2200" dirty="0">
                <a:solidFill>
                  <a:srgbClr val="414042"/>
                </a:solidFill>
                <a:latin typeface="Calibri" panose="020F0502020204030204" pitchFamily="34" charset="0"/>
                <a:cs typeface="Calibri" panose="020F0502020204030204" pitchFamily="34" charset="0"/>
              </a:rPr>
              <a:t>Allow access to third party ticketing facilities.</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Create “small” markets in the form of concession contracts for medium term.</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No lock-in: number portability in telecoms.</a:t>
            </a:r>
          </a:p>
          <a:p>
            <a:pPr marL="228600" lvl="2" algn="just">
              <a:lnSpc>
                <a:spcPct val="115000"/>
              </a:lnSpc>
              <a:spcBef>
                <a:spcPts val="1000"/>
              </a:spcBef>
              <a:spcAft>
                <a:spcPts val="1000"/>
              </a:spcAft>
            </a:pPr>
            <a:endParaRPr lang="en-US" sz="2400" dirty="0">
              <a:solidFill>
                <a:srgbClr val="414042"/>
              </a:solidFill>
              <a:latin typeface="Calibri" panose="020F0502020204030204" pitchFamily="34" charset="0"/>
              <a:cs typeface="Calibri" panose="020F0502020204030204" pitchFamily="34" charset="0"/>
            </a:endParaRPr>
          </a:p>
          <a:p>
            <a:pPr marL="228600" lvl="2" algn="just">
              <a:lnSpc>
                <a:spcPct val="115000"/>
              </a:lnSpc>
              <a:spcBef>
                <a:spcPts val="1000"/>
              </a:spcBef>
              <a:spcAft>
                <a:spcPts val="1000"/>
              </a:spcAft>
            </a:pPr>
            <a:endParaRPr lang="en-US" sz="1600" dirty="0">
              <a:solidFill>
                <a:srgbClr val="333333"/>
              </a:solidFill>
              <a:latin typeface="Times New Roman" panose="02020603050405020304" pitchFamily="18" charset="0"/>
            </a:endParaRP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10</a:t>
            </a:fld>
            <a:endParaRPr lang="es-ES" dirty="0"/>
          </a:p>
        </p:txBody>
      </p:sp>
    </p:spTree>
    <p:extLst>
      <p:ext uri="{BB962C8B-B14F-4D97-AF65-F5344CB8AC3E}">
        <p14:creationId xmlns:p14="http://schemas.microsoft.com/office/powerpoint/2010/main" val="385605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99186" cy="5477998"/>
          </a:xfrm>
        </p:spPr>
        <p:txBody>
          <a:bodyPr>
            <a:normAutofit lnSpcReduction="10000"/>
          </a:bodyPr>
          <a:lstStyle/>
          <a:p>
            <a:pPr marL="0" indent="0">
              <a:buNone/>
            </a:pPr>
            <a:r>
              <a:rPr lang="en-AU" sz="4100" b="1" dirty="0"/>
              <a:t>4. Contestability and digital markets</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Regulation (EU) 2022/1925 of the European Parliament and of the Council of 14 September 2022 on </a:t>
            </a:r>
            <a:r>
              <a:rPr lang="en-US" sz="2400" b="1" u="sng" dirty="0">
                <a:solidFill>
                  <a:srgbClr val="414042"/>
                </a:solidFill>
                <a:latin typeface="Calibri" panose="020F0502020204030204" pitchFamily="34" charset="0"/>
                <a:cs typeface="Calibri" panose="020F0502020204030204" pitchFamily="34" charset="0"/>
              </a:rPr>
              <a:t>contestable</a:t>
            </a:r>
            <a:r>
              <a:rPr lang="en-US" sz="2400" dirty="0">
                <a:solidFill>
                  <a:srgbClr val="414042"/>
                </a:solidFill>
                <a:latin typeface="Calibri" panose="020F0502020204030204" pitchFamily="34" charset="0"/>
                <a:cs typeface="Calibri" panose="020F0502020204030204" pitchFamily="34" charset="0"/>
              </a:rPr>
              <a:t> and fair </a:t>
            </a:r>
            <a:r>
              <a:rPr lang="en-US" sz="2400" b="1" u="sng" dirty="0">
                <a:solidFill>
                  <a:srgbClr val="414042"/>
                </a:solidFill>
                <a:latin typeface="Calibri" panose="020F0502020204030204" pitchFamily="34" charset="0"/>
                <a:cs typeface="Calibri" panose="020F0502020204030204" pitchFamily="34" charset="0"/>
              </a:rPr>
              <a:t>markets in the digital sector </a:t>
            </a:r>
            <a:r>
              <a:rPr lang="en-US" sz="2400" dirty="0">
                <a:solidFill>
                  <a:srgbClr val="414042"/>
                </a:solidFill>
                <a:latin typeface="Calibri" panose="020F0502020204030204" pitchFamily="34" charset="0"/>
                <a:cs typeface="Calibri" panose="020F0502020204030204" pitchFamily="34" charset="0"/>
              </a:rPr>
              <a:t>and amending Directives (EU) 2019/1937 and (EU) 2020/1828 (Digital Markets Act)  </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Obligations imposed on gatekeepers (very large platforms) in core platform services (search engines, social networks, online intermediation services, operating systems, </a:t>
            </a:r>
            <a:r>
              <a:rPr lang="en-US" sz="2400" dirty="0" err="1">
                <a:solidFill>
                  <a:srgbClr val="414042"/>
                </a:solidFill>
                <a:latin typeface="Calibri" panose="020F0502020204030204" pitchFamily="34" charset="0"/>
                <a:cs typeface="Calibri" panose="020F0502020204030204" pitchFamily="34" charset="0"/>
              </a:rPr>
              <a:t>etc</a:t>
            </a:r>
            <a:r>
              <a:rPr lang="en-US" sz="2400" dirty="0">
                <a:solidFill>
                  <a:srgbClr val="414042"/>
                </a:solidFill>
                <a:latin typeface="Calibri" panose="020F0502020204030204" pitchFamily="34" charset="0"/>
                <a:cs typeface="Calibri" panose="020F0502020204030204" pitchFamily="34" charset="0"/>
              </a:rPr>
              <a:t>).</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Novelty: no previous exclusive or special rights (as in liberalization).</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But: maybe anticompetitive behavior led to winner-take-all.</a:t>
            </a: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Very “orthodox” approach, going back to Baumol!</a:t>
            </a:r>
          </a:p>
          <a:p>
            <a:pPr marL="228600" lvl="2" algn="just">
              <a:lnSpc>
                <a:spcPct val="115000"/>
              </a:lnSpc>
              <a:spcBef>
                <a:spcPts val="1000"/>
              </a:spcBef>
              <a:spcAft>
                <a:spcPts val="1000"/>
              </a:spcAft>
            </a:pPr>
            <a:endParaRPr lang="en-US" sz="1600" dirty="0">
              <a:solidFill>
                <a:srgbClr val="333333"/>
              </a:solidFill>
              <a:latin typeface="Times New Roman" panose="02020603050405020304" pitchFamily="18" charset="0"/>
            </a:endParaRP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11</a:t>
            </a:fld>
            <a:endParaRPr lang="es-ES" dirty="0"/>
          </a:p>
        </p:txBody>
      </p:sp>
    </p:spTree>
    <p:extLst>
      <p:ext uri="{BB962C8B-B14F-4D97-AF65-F5344CB8AC3E}">
        <p14:creationId xmlns:p14="http://schemas.microsoft.com/office/powerpoint/2010/main" val="283753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99186" cy="5477998"/>
          </a:xfrm>
        </p:spPr>
        <p:txBody>
          <a:bodyPr>
            <a:normAutofit/>
          </a:bodyPr>
          <a:lstStyle/>
          <a:p>
            <a:pPr marL="0" indent="0">
              <a:buNone/>
            </a:pPr>
            <a:r>
              <a:rPr lang="en-AU" sz="4100" b="1" dirty="0"/>
              <a:t>4. Contestability and digital markets</a:t>
            </a:r>
          </a:p>
          <a:p>
            <a:pPr algn="just"/>
            <a:endParaRPr lang="en-US" dirty="0">
              <a:solidFill>
                <a:srgbClr val="414042"/>
              </a:solidFill>
              <a:latin typeface="Calibri" panose="020F0502020204030204" pitchFamily="34" charset="0"/>
              <a:cs typeface="Calibri" panose="020F0502020204030204" pitchFamily="34" charset="0"/>
            </a:endParaRPr>
          </a:p>
          <a:p>
            <a:pPr algn="just"/>
            <a:r>
              <a:rPr lang="en-US" dirty="0">
                <a:solidFill>
                  <a:srgbClr val="414042"/>
                </a:solidFill>
                <a:latin typeface="Calibri" panose="020F0502020204030204" pitchFamily="34" charset="0"/>
                <a:cs typeface="Calibri" panose="020F0502020204030204" pitchFamily="34" charset="0"/>
              </a:rPr>
              <a:t>No lock-in (data portability).</a:t>
            </a:r>
          </a:p>
          <a:p>
            <a:endParaRPr lang="es-ES" sz="1800" b="0" i="0" u="none" strike="noStrike" baseline="0" dirty="0">
              <a:solidFill>
                <a:srgbClr val="000000"/>
              </a:solidFill>
              <a:latin typeface="EUAlbertina"/>
            </a:endParaRPr>
          </a:p>
          <a:p>
            <a:pPr marL="0" indent="0" algn="ctr">
              <a:buNone/>
            </a:pPr>
            <a:r>
              <a:rPr lang="es-ES" dirty="0">
                <a:solidFill>
                  <a:srgbClr val="414042"/>
                </a:solidFill>
                <a:latin typeface="Calibri" panose="020F0502020204030204" pitchFamily="34" charset="0"/>
                <a:cs typeface="Calibri" panose="020F0502020204030204" pitchFamily="34" charset="0"/>
              </a:rPr>
              <a:t>Art. 6(9): </a:t>
            </a:r>
            <a:r>
              <a:rPr lang="es-ES" i="1" dirty="0">
                <a:solidFill>
                  <a:srgbClr val="414042"/>
                </a:solidFill>
                <a:latin typeface="Calibri" panose="020F0502020204030204" pitchFamily="34" charset="0"/>
                <a:cs typeface="Calibri" panose="020F0502020204030204" pitchFamily="34" charset="0"/>
              </a:rPr>
              <a:t>“</a:t>
            </a:r>
            <a:r>
              <a:rPr lang="en-US" i="1" dirty="0">
                <a:solidFill>
                  <a:srgbClr val="414042"/>
                </a:solidFill>
                <a:latin typeface="Calibri" panose="020F0502020204030204" pitchFamily="34" charset="0"/>
                <a:cs typeface="Calibri" panose="020F0502020204030204" pitchFamily="34" charset="0"/>
              </a:rPr>
              <a:t>The gatekeeper shall provide end users and third parties </a:t>
            </a:r>
            <a:r>
              <a:rPr lang="en-US" i="1" dirty="0" err="1">
                <a:solidFill>
                  <a:srgbClr val="414042"/>
                </a:solidFill>
                <a:latin typeface="Calibri" panose="020F0502020204030204" pitchFamily="34" charset="0"/>
                <a:cs typeface="Calibri" panose="020F0502020204030204" pitchFamily="34" charset="0"/>
              </a:rPr>
              <a:t>authorised</a:t>
            </a:r>
            <a:r>
              <a:rPr lang="en-US" i="1" dirty="0">
                <a:solidFill>
                  <a:srgbClr val="414042"/>
                </a:solidFill>
                <a:latin typeface="Calibri" panose="020F0502020204030204" pitchFamily="34" charset="0"/>
                <a:cs typeface="Calibri" panose="020F0502020204030204" pitchFamily="34" charset="0"/>
              </a:rPr>
              <a:t> by an end user, at their request and free of charge, with effective </a:t>
            </a:r>
            <a:r>
              <a:rPr lang="en-US" i="1" u="sng" dirty="0">
                <a:solidFill>
                  <a:srgbClr val="414042"/>
                </a:solidFill>
                <a:latin typeface="Calibri" panose="020F0502020204030204" pitchFamily="34" charset="0"/>
                <a:cs typeface="Calibri" panose="020F0502020204030204" pitchFamily="34" charset="0"/>
              </a:rPr>
              <a:t>portability of data </a:t>
            </a:r>
            <a:r>
              <a:rPr lang="en-US" i="1" dirty="0">
                <a:solidFill>
                  <a:srgbClr val="414042"/>
                </a:solidFill>
                <a:latin typeface="Calibri" panose="020F0502020204030204" pitchFamily="34" charset="0"/>
                <a:cs typeface="Calibri" panose="020F0502020204030204" pitchFamily="34" charset="0"/>
              </a:rPr>
              <a:t>provided by the end user or generated through the activity of the end user in the context of the use of the relevant core platform service, including by providing, free of charge, tools to facilitate the effective exercise of such data portability, and including by the provision of continuous and real-time access to such data”.</a:t>
            </a:r>
          </a:p>
          <a:p>
            <a:pPr algn="just"/>
            <a:endParaRPr lang="en-US" dirty="0">
              <a:solidFill>
                <a:srgbClr val="414042"/>
              </a:solidFill>
              <a:latin typeface="Calibri" panose="020F0502020204030204" pitchFamily="34" charset="0"/>
              <a:cs typeface="Calibri" panose="020F0502020204030204" pitchFamily="34" charset="0"/>
            </a:endParaRP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12</a:t>
            </a:fld>
            <a:endParaRPr lang="es-ES" dirty="0"/>
          </a:p>
        </p:txBody>
      </p:sp>
    </p:spTree>
    <p:extLst>
      <p:ext uri="{BB962C8B-B14F-4D97-AF65-F5344CB8AC3E}">
        <p14:creationId xmlns:p14="http://schemas.microsoft.com/office/powerpoint/2010/main" val="48273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99186" cy="5477998"/>
          </a:xfrm>
        </p:spPr>
        <p:txBody>
          <a:bodyPr>
            <a:normAutofit/>
          </a:bodyPr>
          <a:lstStyle/>
          <a:p>
            <a:pPr marL="0" indent="0">
              <a:buNone/>
            </a:pPr>
            <a:r>
              <a:rPr lang="en-AU" sz="4100" b="1" dirty="0"/>
              <a:t>4. Contestability and digital markets</a:t>
            </a:r>
          </a:p>
          <a:p>
            <a:pPr algn="just"/>
            <a:endParaRPr lang="en-US" dirty="0">
              <a:solidFill>
                <a:srgbClr val="414042"/>
              </a:solidFill>
              <a:latin typeface="Calibri" panose="020F0502020204030204" pitchFamily="34" charset="0"/>
              <a:cs typeface="Calibri" panose="020F0502020204030204" pitchFamily="34" charset="0"/>
            </a:endParaRPr>
          </a:p>
          <a:p>
            <a:pPr algn="just"/>
            <a:r>
              <a:rPr lang="en-US" dirty="0">
                <a:solidFill>
                  <a:srgbClr val="414042"/>
                </a:solidFill>
                <a:latin typeface="Calibri" panose="020F0502020204030204" pitchFamily="34" charset="0"/>
                <a:cs typeface="Calibri" panose="020F0502020204030204" pitchFamily="34" charset="0"/>
              </a:rPr>
              <a:t>Data as a barrier to entry to search engine market: access to data.</a:t>
            </a:r>
            <a:endParaRPr lang="es-ES" dirty="0">
              <a:solidFill>
                <a:srgbClr val="414042"/>
              </a:solidFill>
              <a:latin typeface="Calibri" panose="020F0502020204030204" pitchFamily="34" charset="0"/>
              <a:cs typeface="Calibri" panose="020F0502020204030204" pitchFamily="34" charset="0"/>
            </a:endParaRPr>
          </a:p>
          <a:p>
            <a:endParaRPr lang="es-ES" sz="1800" b="0" i="0" u="none" strike="noStrike" baseline="0" dirty="0">
              <a:solidFill>
                <a:srgbClr val="000000"/>
              </a:solidFill>
              <a:latin typeface="EUAlbertina"/>
            </a:endParaRPr>
          </a:p>
          <a:p>
            <a:pPr marL="0" indent="0" algn="ctr">
              <a:buNone/>
            </a:pPr>
            <a:r>
              <a:rPr lang="es-ES" i="1" dirty="0">
                <a:solidFill>
                  <a:srgbClr val="414042"/>
                </a:solidFill>
                <a:latin typeface="Calibri" panose="020F0502020204030204" pitchFamily="34" charset="0"/>
                <a:cs typeface="Calibri" panose="020F0502020204030204" pitchFamily="34" charset="0"/>
              </a:rPr>
              <a:t>Art. 6(11): “</a:t>
            </a:r>
            <a:r>
              <a:rPr lang="en-US" i="1" dirty="0">
                <a:solidFill>
                  <a:srgbClr val="414042"/>
                </a:solidFill>
                <a:latin typeface="Calibri" panose="020F0502020204030204" pitchFamily="34" charset="0"/>
                <a:cs typeface="Calibri" panose="020F0502020204030204" pitchFamily="34" charset="0"/>
              </a:rPr>
              <a:t>The gatekeeper shall provide to any third-party undertaking providing online search engines, at its request, with </a:t>
            </a:r>
            <a:r>
              <a:rPr lang="en-US" u="sng" dirty="0">
                <a:solidFill>
                  <a:srgbClr val="414042"/>
                </a:solidFill>
                <a:latin typeface="Calibri" panose="020F0502020204030204" pitchFamily="34" charset="0"/>
                <a:cs typeface="Calibri" panose="020F0502020204030204" pitchFamily="34" charset="0"/>
              </a:rPr>
              <a:t>access</a:t>
            </a:r>
            <a:r>
              <a:rPr lang="en-US" i="1" dirty="0">
                <a:solidFill>
                  <a:srgbClr val="414042"/>
                </a:solidFill>
                <a:latin typeface="Calibri" panose="020F0502020204030204" pitchFamily="34" charset="0"/>
                <a:cs typeface="Calibri" panose="020F0502020204030204" pitchFamily="34" charset="0"/>
              </a:rPr>
              <a:t> on fair, reasonable and non-discriminatory terms </a:t>
            </a:r>
            <a:r>
              <a:rPr lang="en-US" i="1" u="sng" dirty="0">
                <a:solidFill>
                  <a:srgbClr val="414042"/>
                </a:solidFill>
                <a:latin typeface="Calibri" panose="020F0502020204030204" pitchFamily="34" charset="0"/>
                <a:cs typeface="Calibri" panose="020F0502020204030204" pitchFamily="34" charset="0"/>
              </a:rPr>
              <a:t>to ranking, query, click and view data in relation to free and paid search generated by end users on its online search engines</a:t>
            </a:r>
            <a:r>
              <a:rPr lang="en-US" i="1" dirty="0">
                <a:solidFill>
                  <a:srgbClr val="414042"/>
                </a:solidFill>
                <a:latin typeface="Calibri" panose="020F0502020204030204" pitchFamily="34" charset="0"/>
                <a:cs typeface="Calibri" panose="020F0502020204030204" pitchFamily="34" charset="0"/>
              </a:rPr>
              <a:t>. Any such query, click and view data that constitutes personal data shall be anonymized”.</a:t>
            </a:r>
          </a:p>
          <a:p>
            <a:pPr marL="0" indent="0" algn="just">
              <a:buNone/>
            </a:pPr>
            <a:endParaRPr lang="en-US" dirty="0">
              <a:solidFill>
                <a:srgbClr val="414042"/>
              </a:solidFill>
              <a:latin typeface="Calibri" panose="020F0502020204030204" pitchFamily="34" charset="0"/>
              <a:cs typeface="Calibri" panose="020F0502020204030204" pitchFamily="34" charset="0"/>
            </a:endParaRPr>
          </a:p>
          <a:p>
            <a:pPr marL="0" indent="0" algn="ctr">
              <a:spcBef>
                <a:spcPts val="0"/>
              </a:spcBef>
              <a:buNone/>
            </a:pPr>
            <a:endParaRPr lang="en-US" dirty="0">
              <a:solidFill>
                <a:srgbClr val="414042"/>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13</a:t>
            </a:fld>
            <a:endParaRPr lang="es-ES" dirty="0"/>
          </a:p>
        </p:txBody>
      </p:sp>
    </p:spTree>
    <p:extLst>
      <p:ext uri="{BB962C8B-B14F-4D97-AF65-F5344CB8AC3E}">
        <p14:creationId xmlns:p14="http://schemas.microsoft.com/office/powerpoint/2010/main" val="257788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99186" cy="5477998"/>
          </a:xfrm>
        </p:spPr>
        <p:txBody>
          <a:bodyPr>
            <a:normAutofit fontScale="25000" lnSpcReduction="20000"/>
          </a:bodyPr>
          <a:lstStyle/>
          <a:p>
            <a:pPr marL="0" indent="0">
              <a:lnSpc>
                <a:spcPct val="110000"/>
              </a:lnSpc>
              <a:buNone/>
            </a:pPr>
            <a:r>
              <a:rPr lang="en-AU" sz="16400" b="1" dirty="0"/>
              <a:t>4. Contestability and digital markets</a:t>
            </a:r>
          </a:p>
          <a:p>
            <a:pPr algn="just"/>
            <a:endParaRPr lang="en-US" dirty="0">
              <a:solidFill>
                <a:srgbClr val="414042"/>
              </a:solidFill>
              <a:latin typeface="Calibri" panose="020F0502020204030204" pitchFamily="34" charset="0"/>
              <a:cs typeface="Calibri" panose="020F0502020204030204" pitchFamily="34" charset="0"/>
            </a:endParaRPr>
          </a:p>
          <a:p>
            <a:pPr algn="just"/>
            <a:r>
              <a:rPr lang="en-US" sz="9600" dirty="0">
                <a:solidFill>
                  <a:srgbClr val="414042"/>
                </a:solidFill>
                <a:latin typeface="Calibri" panose="020F0502020204030204" pitchFamily="34" charset="0"/>
                <a:cs typeface="Calibri" panose="020F0502020204030204" pitchFamily="34" charset="0"/>
              </a:rPr>
              <a:t>Interoperability in communications platforms (WhatsApp, Skype) as in telephony:</a:t>
            </a:r>
          </a:p>
          <a:p>
            <a:pPr algn="just"/>
            <a:endParaRPr lang="en-US" dirty="0">
              <a:solidFill>
                <a:srgbClr val="414042"/>
              </a:solidFill>
              <a:latin typeface="Calibri" panose="020F0502020204030204" pitchFamily="34" charset="0"/>
              <a:cs typeface="Calibri" panose="020F0502020204030204" pitchFamily="34" charset="0"/>
            </a:endParaRPr>
          </a:p>
          <a:p>
            <a:pPr marL="0" indent="0" algn="ctr">
              <a:buNone/>
            </a:pPr>
            <a:r>
              <a:rPr lang="es-ES" sz="7200" b="0" i="1" u="none" strike="noStrike" baseline="0" dirty="0">
                <a:solidFill>
                  <a:srgbClr val="000000"/>
                </a:solidFill>
                <a:latin typeface="Calibri" panose="020F0502020204030204" pitchFamily="34" charset="0"/>
                <a:cs typeface="Calibri" panose="020F0502020204030204" pitchFamily="34" charset="0"/>
              </a:rPr>
              <a:t>Art. 7: “1. </a:t>
            </a:r>
            <a:r>
              <a:rPr lang="en-US" sz="7200" b="0" i="1" u="none" strike="noStrike" baseline="0" dirty="0">
                <a:solidFill>
                  <a:srgbClr val="000000"/>
                </a:solidFill>
                <a:latin typeface="Calibri" panose="020F0502020204030204" pitchFamily="34" charset="0"/>
                <a:cs typeface="Calibri" panose="020F0502020204030204" pitchFamily="34" charset="0"/>
              </a:rPr>
              <a:t>Where a gatekeeper provides number-independent interpersonal communications services […] it shall make the basic functionalities of its number-independent interpersonal </a:t>
            </a:r>
            <a:r>
              <a:rPr lang="en-US" sz="7200" b="1" i="1" u="sng" strike="noStrike" baseline="0" dirty="0">
                <a:solidFill>
                  <a:srgbClr val="000000"/>
                </a:solidFill>
                <a:latin typeface="Calibri" panose="020F0502020204030204" pitchFamily="34" charset="0"/>
                <a:cs typeface="Calibri" panose="020F0502020204030204" pitchFamily="34" charset="0"/>
              </a:rPr>
              <a:t>communications services interoperable </a:t>
            </a:r>
            <a:r>
              <a:rPr lang="en-US" sz="7200" b="0" i="1" u="none" strike="noStrike" baseline="0" dirty="0">
                <a:solidFill>
                  <a:srgbClr val="000000"/>
                </a:solidFill>
                <a:latin typeface="Calibri" panose="020F0502020204030204" pitchFamily="34" charset="0"/>
                <a:cs typeface="Calibri" panose="020F0502020204030204" pitchFamily="34" charset="0"/>
              </a:rPr>
              <a:t>with the number-independent interpersonal communications services of another provider offering or intending to offer such services in the Union, by providing the necessary technical interfaces or similar solutions that facilitate interoperability, upon request, and free of charge.</a:t>
            </a:r>
          </a:p>
          <a:p>
            <a:pPr marL="0" indent="0" algn="ctr">
              <a:buNone/>
            </a:pPr>
            <a:r>
              <a:rPr lang="es-ES" sz="7200" b="0" i="1" u="none" strike="noStrike" baseline="0" dirty="0">
                <a:solidFill>
                  <a:srgbClr val="000000"/>
                </a:solidFill>
                <a:latin typeface="Calibri" panose="020F0502020204030204" pitchFamily="34" charset="0"/>
                <a:cs typeface="Calibri" panose="020F0502020204030204" pitchFamily="34" charset="0"/>
              </a:rPr>
              <a:t>2. </a:t>
            </a:r>
            <a:r>
              <a:rPr lang="en-US" sz="7200" b="0" i="1" u="none" strike="noStrike" baseline="0" dirty="0">
                <a:solidFill>
                  <a:srgbClr val="000000"/>
                </a:solidFill>
                <a:latin typeface="Calibri" panose="020F0502020204030204" pitchFamily="34" charset="0"/>
                <a:cs typeface="Calibri" panose="020F0502020204030204" pitchFamily="34" charset="0"/>
              </a:rPr>
              <a:t>The gatekeeper shall make at least the following basic functionalities referred to in paragraph 1 interoperable where the gatekeeper itself provides those functionalities to its own end users:</a:t>
            </a:r>
          </a:p>
          <a:p>
            <a:pPr marL="0" indent="0" algn="ctr">
              <a:buNone/>
            </a:pPr>
            <a:r>
              <a:rPr lang="es-ES" sz="7200" b="0" i="1" u="none" strike="noStrike" baseline="0" dirty="0">
                <a:solidFill>
                  <a:srgbClr val="000000"/>
                </a:solidFill>
                <a:latin typeface="Calibri" panose="020F0502020204030204" pitchFamily="34" charset="0"/>
                <a:cs typeface="Calibri" panose="020F0502020204030204" pitchFamily="34" charset="0"/>
              </a:rPr>
              <a:t>(a) </a:t>
            </a:r>
            <a:r>
              <a:rPr lang="en-US" sz="7200" b="0" i="1" u="none" strike="noStrike" baseline="0" dirty="0">
                <a:solidFill>
                  <a:srgbClr val="000000"/>
                </a:solidFill>
                <a:latin typeface="Calibri" panose="020F0502020204030204" pitchFamily="34" charset="0"/>
                <a:cs typeface="Calibri" panose="020F0502020204030204" pitchFamily="34" charset="0"/>
              </a:rPr>
              <a:t>following the listing in the designation decision pursuant to Article 3(9):</a:t>
            </a:r>
          </a:p>
          <a:p>
            <a:pPr marL="0" indent="0" algn="ctr">
              <a:buNone/>
            </a:pPr>
            <a:r>
              <a:rPr lang="es-ES" sz="5600" b="0" i="1" u="none" strike="noStrike" baseline="0" dirty="0">
                <a:solidFill>
                  <a:srgbClr val="000000"/>
                </a:solidFill>
                <a:latin typeface="Calibri" panose="020F0502020204030204" pitchFamily="34" charset="0"/>
                <a:cs typeface="Calibri" panose="020F0502020204030204" pitchFamily="34" charset="0"/>
              </a:rPr>
              <a:t>(i)</a:t>
            </a:r>
            <a:r>
              <a:rPr lang="en-US" sz="5600" b="0" i="1" u="none" strike="noStrike" baseline="0" dirty="0">
                <a:solidFill>
                  <a:srgbClr val="000000"/>
                </a:solidFill>
                <a:latin typeface="Calibri" panose="020F0502020204030204" pitchFamily="34" charset="0"/>
                <a:cs typeface="Calibri" panose="020F0502020204030204" pitchFamily="34" charset="0"/>
              </a:rPr>
              <a:t>end-to-end text messaging between two individual end users; </a:t>
            </a:r>
            <a:r>
              <a:rPr lang="es-ES" sz="5600" b="0" i="1" u="none" strike="noStrike" baseline="0" dirty="0">
                <a:solidFill>
                  <a:srgbClr val="000000"/>
                </a:solidFill>
                <a:latin typeface="Calibri" panose="020F0502020204030204" pitchFamily="34" charset="0"/>
                <a:cs typeface="Calibri" panose="020F0502020204030204" pitchFamily="34" charset="0"/>
              </a:rPr>
              <a:t>(</a:t>
            </a:r>
            <a:r>
              <a:rPr lang="es-ES" sz="5600" b="0" i="1" u="none" strike="noStrike" baseline="0" dirty="0" err="1">
                <a:solidFill>
                  <a:srgbClr val="000000"/>
                </a:solidFill>
                <a:latin typeface="Calibri" panose="020F0502020204030204" pitchFamily="34" charset="0"/>
                <a:cs typeface="Calibri" panose="020F0502020204030204" pitchFamily="34" charset="0"/>
              </a:rPr>
              <a:t>ii</a:t>
            </a:r>
            <a:r>
              <a:rPr lang="es-ES" sz="5600" b="0" i="1" u="none" strike="noStrike" baseline="0" dirty="0">
                <a:solidFill>
                  <a:srgbClr val="000000"/>
                </a:solidFill>
                <a:latin typeface="Calibri" panose="020F0502020204030204" pitchFamily="34" charset="0"/>
                <a:cs typeface="Calibri" panose="020F0502020204030204" pitchFamily="34" charset="0"/>
              </a:rPr>
              <a:t>) </a:t>
            </a:r>
            <a:r>
              <a:rPr lang="en-US" sz="5600" b="0" i="1" u="none" strike="noStrike" baseline="0" dirty="0">
                <a:solidFill>
                  <a:srgbClr val="000000"/>
                </a:solidFill>
                <a:latin typeface="Calibri" panose="020F0502020204030204" pitchFamily="34" charset="0"/>
                <a:cs typeface="Calibri" panose="020F0502020204030204" pitchFamily="34" charset="0"/>
              </a:rPr>
              <a:t>sharing of images, voice messages, videos and other attached files in end to end communication between two individual end users;</a:t>
            </a:r>
          </a:p>
          <a:p>
            <a:pPr marL="0" indent="0" algn="ctr">
              <a:buNone/>
            </a:pPr>
            <a:r>
              <a:rPr lang="es-ES" sz="7200" b="0" i="1" u="none" strike="noStrike" baseline="0" dirty="0">
                <a:solidFill>
                  <a:srgbClr val="000000"/>
                </a:solidFill>
                <a:latin typeface="Calibri" panose="020F0502020204030204" pitchFamily="34" charset="0"/>
                <a:cs typeface="Calibri" panose="020F0502020204030204" pitchFamily="34" charset="0"/>
              </a:rPr>
              <a:t>(b) </a:t>
            </a:r>
            <a:r>
              <a:rPr lang="en-US" sz="7200" b="0" i="1" u="none" strike="noStrike" baseline="0" dirty="0">
                <a:solidFill>
                  <a:srgbClr val="000000"/>
                </a:solidFill>
                <a:latin typeface="Calibri" panose="020F0502020204030204" pitchFamily="34" charset="0"/>
                <a:cs typeface="Calibri" panose="020F0502020204030204" pitchFamily="34" charset="0"/>
              </a:rPr>
              <a:t>within 2 years from the designation:</a:t>
            </a:r>
          </a:p>
          <a:p>
            <a:pPr marL="0" indent="0" algn="ctr">
              <a:buNone/>
            </a:pPr>
            <a:r>
              <a:rPr lang="es-ES" sz="5600" b="0" i="1" u="none" strike="noStrike" baseline="0" dirty="0">
                <a:solidFill>
                  <a:srgbClr val="000000"/>
                </a:solidFill>
                <a:latin typeface="Calibri" panose="020F0502020204030204" pitchFamily="34" charset="0"/>
                <a:cs typeface="Calibri" panose="020F0502020204030204" pitchFamily="34" charset="0"/>
              </a:rPr>
              <a:t>(i) </a:t>
            </a:r>
            <a:r>
              <a:rPr lang="en-US" sz="5600" b="0" i="1" u="none" strike="noStrike" baseline="0" dirty="0">
                <a:solidFill>
                  <a:srgbClr val="000000"/>
                </a:solidFill>
                <a:latin typeface="Calibri" panose="020F0502020204030204" pitchFamily="34" charset="0"/>
                <a:cs typeface="Calibri" panose="020F0502020204030204" pitchFamily="34" charset="0"/>
              </a:rPr>
              <a:t>end-to-end text messaging within groups of individual end users; </a:t>
            </a:r>
            <a:r>
              <a:rPr lang="es-ES" sz="5600" b="0" i="1" u="none" strike="noStrike" baseline="0" dirty="0">
                <a:solidFill>
                  <a:srgbClr val="000000"/>
                </a:solidFill>
                <a:latin typeface="Calibri" panose="020F0502020204030204" pitchFamily="34" charset="0"/>
                <a:cs typeface="Calibri" panose="020F0502020204030204" pitchFamily="34" charset="0"/>
              </a:rPr>
              <a:t>(</a:t>
            </a:r>
            <a:r>
              <a:rPr lang="es-ES" sz="5600" b="0" i="1" u="none" strike="noStrike" baseline="0" dirty="0" err="1">
                <a:solidFill>
                  <a:srgbClr val="000000"/>
                </a:solidFill>
                <a:latin typeface="Calibri" panose="020F0502020204030204" pitchFamily="34" charset="0"/>
                <a:cs typeface="Calibri" panose="020F0502020204030204" pitchFamily="34" charset="0"/>
              </a:rPr>
              <a:t>ii</a:t>
            </a:r>
            <a:r>
              <a:rPr lang="es-ES" sz="5600" b="0" i="1" u="none" strike="noStrike" baseline="0" dirty="0">
                <a:solidFill>
                  <a:srgbClr val="000000"/>
                </a:solidFill>
                <a:latin typeface="Calibri" panose="020F0502020204030204" pitchFamily="34" charset="0"/>
                <a:cs typeface="Calibri" panose="020F0502020204030204" pitchFamily="34" charset="0"/>
              </a:rPr>
              <a:t>) </a:t>
            </a:r>
            <a:r>
              <a:rPr lang="en-US" sz="5600" b="0" i="1" u="none" strike="noStrike" baseline="0" dirty="0">
                <a:solidFill>
                  <a:srgbClr val="000000"/>
                </a:solidFill>
                <a:latin typeface="Calibri" panose="020F0502020204030204" pitchFamily="34" charset="0"/>
                <a:cs typeface="Calibri" panose="020F0502020204030204" pitchFamily="34" charset="0"/>
              </a:rPr>
              <a:t>sharing of images, voice messages, videos and other attached files in end-to-end communication between a group chat and an individual end user;</a:t>
            </a:r>
          </a:p>
          <a:p>
            <a:pPr marL="0" indent="0" algn="ctr">
              <a:buNone/>
            </a:pPr>
            <a:r>
              <a:rPr lang="es-ES" sz="7200" b="0" i="1" u="none" strike="noStrike" baseline="0" dirty="0">
                <a:solidFill>
                  <a:srgbClr val="000000"/>
                </a:solidFill>
                <a:latin typeface="Calibri" panose="020F0502020204030204" pitchFamily="34" charset="0"/>
                <a:cs typeface="Calibri" panose="020F0502020204030204" pitchFamily="34" charset="0"/>
              </a:rPr>
              <a:t>(c) </a:t>
            </a:r>
            <a:r>
              <a:rPr lang="en-US" sz="7200" b="0" i="1" u="none" strike="noStrike" baseline="0" dirty="0">
                <a:solidFill>
                  <a:srgbClr val="000000"/>
                </a:solidFill>
                <a:latin typeface="Calibri" panose="020F0502020204030204" pitchFamily="34" charset="0"/>
                <a:cs typeface="Calibri" panose="020F0502020204030204" pitchFamily="34" charset="0"/>
              </a:rPr>
              <a:t>within 4 years from the designation:</a:t>
            </a:r>
          </a:p>
          <a:p>
            <a:pPr marL="0" indent="0" algn="ctr">
              <a:buNone/>
            </a:pPr>
            <a:r>
              <a:rPr lang="es-ES" sz="5600" b="0" i="1" u="none" strike="noStrike" baseline="0" dirty="0">
                <a:solidFill>
                  <a:srgbClr val="000000"/>
                </a:solidFill>
                <a:latin typeface="Calibri" panose="020F0502020204030204" pitchFamily="34" charset="0"/>
                <a:cs typeface="Calibri" panose="020F0502020204030204" pitchFamily="34" charset="0"/>
              </a:rPr>
              <a:t>(i) </a:t>
            </a:r>
            <a:r>
              <a:rPr lang="en-US" sz="5600" b="0" i="1" u="none" strike="noStrike" baseline="0" dirty="0">
                <a:solidFill>
                  <a:srgbClr val="000000"/>
                </a:solidFill>
                <a:latin typeface="Calibri" panose="020F0502020204030204" pitchFamily="34" charset="0"/>
                <a:cs typeface="Calibri" panose="020F0502020204030204" pitchFamily="34" charset="0"/>
              </a:rPr>
              <a:t>end-to-end voice calls between two individual end users; </a:t>
            </a:r>
            <a:r>
              <a:rPr lang="es-ES" sz="5600" b="0" i="1" u="none" strike="noStrike" baseline="0" dirty="0">
                <a:solidFill>
                  <a:srgbClr val="000000"/>
                </a:solidFill>
                <a:latin typeface="Calibri" panose="020F0502020204030204" pitchFamily="34" charset="0"/>
                <a:cs typeface="Calibri" panose="020F0502020204030204" pitchFamily="34" charset="0"/>
              </a:rPr>
              <a:t>(</a:t>
            </a:r>
            <a:r>
              <a:rPr lang="es-ES" sz="5600" b="0" i="1" u="none" strike="noStrike" baseline="0" dirty="0" err="1">
                <a:solidFill>
                  <a:srgbClr val="000000"/>
                </a:solidFill>
                <a:latin typeface="Calibri" panose="020F0502020204030204" pitchFamily="34" charset="0"/>
                <a:cs typeface="Calibri" panose="020F0502020204030204" pitchFamily="34" charset="0"/>
              </a:rPr>
              <a:t>ii</a:t>
            </a:r>
            <a:r>
              <a:rPr lang="es-ES" sz="5600" b="0" i="1" u="none" strike="noStrike" baseline="0" dirty="0">
                <a:solidFill>
                  <a:srgbClr val="000000"/>
                </a:solidFill>
                <a:latin typeface="Calibri" panose="020F0502020204030204" pitchFamily="34" charset="0"/>
                <a:cs typeface="Calibri" panose="020F0502020204030204" pitchFamily="34" charset="0"/>
              </a:rPr>
              <a:t>) </a:t>
            </a:r>
            <a:r>
              <a:rPr lang="en-US" sz="5600" b="0" i="1" u="none" strike="noStrike" baseline="0" dirty="0">
                <a:solidFill>
                  <a:srgbClr val="000000"/>
                </a:solidFill>
                <a:latin typeface="Calibri" panose="020F0502020204030204" pitchFamily="34" charset="0"/>
                <a:cs typeface="Calibri" panose="020F0502020204030204" pitchFamily="34" charset="0"/>
              </a:rPr>
              <a:t>end-to-end video calls between two individual end users; </a:t>
            </a:r>
            <a:r>
              <a:rPr lang="es-ES" sz="5600" b="0" i="1" u="none" strike="noStrike" baseline="0" dirty="0">
                <a:solidFill>
                  <a:srgbClr val="000000"/>
                </a:solidFill>
                <a:latin typeface="Calibri" panose="020F0502020204030204" pitchFamily="34" charset="0"/>
                <a:cs typeface="Calibri" panose="020F0502020204030204" pitchFamily="34" charset="0"/>
              </a:rPr>
              <a:t>(</a:t>
            </a:r>
            <a:r>
              <a:rPr lang="es-ES" sz="5600" b="0" i="1" u="none" strike="noStrike" baseline="0" dirty="0" err="1">
                <a:solidFill>
                  <a:srgbClr val="000000"/>
                </a:solidFill>
                <a:latin typeface="Calibri" panose="020F0502020204030204" pitchFamily="34" charset="0"/>
                <a:cs typeface="Calibri" panose="020F0502020204030204" pitchFamily="34" charset="0"/>
              </a:rPr>
              <a:t>iii</a:t>
            </a:r>
            <a:r>
              <a:rPr lang="es-ES" sz="5600" b="0" i="1" u="none" strike="noStrike" baseline="0" dirty="0">
                <a:solidFill>
                  <a:srgbClr val="000000"/>
                </a:solidFill>
                <a:latin typeface="Calibri" panose="020F0502020204030204" pitchFamily="34" charset="0"/>
                <a:cs typeface="Calibri" panose="020F0502020204030204" pitchFamily="34" charset="0"/>
              </a:rPr>
              <a:t>) </a:t>
            </a:r>
            <a:r>
              <a:rPr lang="en-US" sz="5600" b="0" i="1" u="none" strike="noStrike" baseline="0" dirty="0">
                <a:solidFill>
                  <a:srgbClr val="000000"/>
                </a:solidFill>
                <a:latin typeface="Calibri" panose="020F0502020204030204" pitchFamily="34" charset="0"/>
                <a:cs typeface="Calibri" panose="020F0502020204030204" pitchFamily="34" charset="0"/>
              </a:rPr>
              <a:t>end-to-end voice calls between a group chat and an individual end user; </a:t>
            </a:r>
            <a:r>
              <a:rPr lang="es-ES" sz="5600" b="0" i="1" u="none" strike="noStrike" baseline="0" dirty="0">
                <a:solidFill>
                  <a:srgbClr val="000000"/>
                </a:solidFill>
                <a:latin typeface="Calibri" panose="020F0502020204030204" pitchFamily="34" charset="0"/>
                <a:cs typeface="Calibri" panose="020F0502020204030204" pitchFamily="34" charset="0"/>
              </a:rPr>
              <a:t>(</a:t>
            </a:r>
            <a:r>
              <a:rPr lang="es-ES" sz="5600" b="0" i="1" u="none" strike="noStrike" baseline="0" dirty="0" err="1">
                <a:solidFill>
                  <a:srgbClr val="000000"/>
                </a:solidFill>
                <a:latin typeface="Calibri" panose="020F0502020204030204" pitchFamily="34" charset="0"/>
                <a:cs typeface="Calibri" panose="020F0502020204030204" pitchFamily="34" charset="0"/>
              </a:rPr>
              <a:t>iv</a:t>
            </a:r>
            <a:r>
              <a:rPr lang="es-ES" sz="5600" b="0" i="1" u="none" strike="noStrike" baseline="0" dirty="0">
                <a:solidFill>
                  <a:srgbClr val="000000"/>
                </a:solidFill>
                <a:latin typeface="Calibri" panose="020F0502020204030204" pitchFamily="34" charset="0"/>
                <a:cs typeface="Calibri" panose="020F0502020204030204" pitchFamily="34" charset="0"/>
              </a:rPr>
              <a:t>) </a:t>
            </a:r>
            <a:r>
              <a:rPr lang="en-US" sz="5600" b="0" i="1" u="none" strike="noStrike" baseline="0" dirty="0">
                <a:solidFill>
                  <a:srgbClr val="000000"/>
                </a:solidFill>
                <a:latin typeface="Calibri" panose="020F0502020204030204" pitchFamily="34" charset="0"/>
                <a:cs typeface="Calibri" panose="020F0502020204030204" pitchFamily="34" charset="0"/>
              </a:rPr>
              <a:t>end-to-end video calls between a group chat and an individual end user”.</a:t>
            </a:r>
          </a:p>
          <a:p>
            <a:endParaRPr lang="es-ES" sz="9600" b="0" i="0" u="none" strike="noStrike" baseline="0" dirty="0">
              <a:solidFill>
                <a:srgbClr val="000000"/>
              </a:solidFill>
              <a:latin typeface="EUAlbertina"/>
            </a:endParaRPr>
          </a:p>
          <a:p>
            <a:pPr marL="0" indent="0" algn="just">
              <a:buNone/>
            </a:pPr>
            <a:endParaRPr lang="en-US" sz="9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14</a:t>
            </a:fld>
            <a:endParaRPr lang="es-ES" dirty="0"/>
          </a:p>
        </p:txBody>
      </p:sp>
    </p:spTree>
    <p:extLst>
      <p:ext uri="{BB962C8B-B14F-4D97-AF65-F5344CB8AC3E}">
        <p14:creationId xmlns:p14="http://schemas.microsoft.com/office/powerpoint/2010/main" val="290195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0B37-D392-469B-B09E-F493AEF01C4D}"/>
              </a:ext>
            </a:extLst>
          </p:cNvPr>
          <p:cNvSpPr>
            <a:spLocks noGrp="1"/>
          </p:cNvSpPr>
          <p:nvPr>
            <p:ph type="title"/>
          </p:nvPr>
        </p:nvSpPr>
        <p:spPr>
          <a:xfrm>
            <a:off x="600721" y="2887290"/>
            <a:ext cx="10699186" cy="1325563"/>
          </a:xfrm>
        </p:spPr>
        <p:txBody>
          <a:bodyPr>
            <a:normAutofit fontScale="90000"/>
          </a:bodyPr>
          <a:lstStyle/>
          <a:p>
            <a:pPr algn="ctr"/>
            <a:r>
              <a:rPr lang="es-ES_tradnl" dirty="0"/>
              <a:t>DISCUSSION</a:t>
            </a:r>
            <a:br>
              <a:rPr lang="es-ES_tradnl" dirty="0"/>
            </a:br>
            <a:br>
              <a:rPr lang="es-ES_tradnl" dirty="0"/>
            </a:br>
            <a:r>
              <a:rPr lang="es-ES_tradnl" dirty="0"/>
              <a:t>juan.montero@eui.eu</a:t>
            </a:r>
          </a:p>
        </p:txBody>
      </p:sp>
      <p:sp>
        <p:nvSpPr>
          <p:cNvPr id="4" name="Slide Number Placeholder 3">
            <a:extLst>
              <a:ext uri="{FF2B5EF4-FFF2-40B4-BE49-F238E27FC236}">
                <a16:creationId xmlns:a16="http://schemas.microsoft.com/office/drawing/2014/main" id="{06995399-F658-41DC-96FB-7DA0EB3D3F42}"/>
              </a:ext>
            </a:extLst>
          </p:cNvPr>
          <p:cNvSpPr>
            <a:spLocks noGrp="1"/>
          </p:cNvSpPr>
          <p:nvPr>
            <p:ph type="sldNum" sz="quarter" idx="12"/>
          </p:nvPr>
        </p:nvSpPr>
        <p:spPr/>
        <p:txBody>
          <a:bodyPr/>
          <a:lstStyle/>
          <a:p>
            <a:fld id="{A85EF1E5-F080-0048-9372-CF230FDE727D}" type="slidenum">
              <a:rPr lang="es-ES" smtClean="0"/>
              <a:t>15</a:t>
            </a:fld>
            <a:endParaRPr lang="es-ES" dirty="0"/>
          </a:p>
        </p:txBody>
      </p:sp>
    </p:spTree>
    <p:extLst>
      <p:ext uri="{BB962C8B-B14F-4D97-AF65-F5344CB8AC3E}">
        <p14:creationId xmlns:p14="http://schemas.microsoft.com/office/powerpoint/2010/main" val="6949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p:txBody>
          <a:bodyPr/>
          <a:lstStyle/>
          <a:p>
            <a:fld id="{A85EF1E5-F080-0048-9372-CF230FDE727D}" type="slidenum">
              <a:rPr lang="es-ES" smtClean="0"/>
              <a:t>2</a:t>
            </a:fld>
            <a:endParaRPr lang="es-ES" dirty="0"/>
          </a:p>
        </p:txBody>
      </p:sp>
      <p:sp>
        <p:nvSpPr>
          <p:cNvPr id="5" name="Título 4">
            <a:extLst>
              <a:ext uri="{FF2B5EF4-FFF2-40B4-BE49-F238E27FC236}">
                <a16:creationId xmlns:a16="http://schemas.microsoft.com/office/drawing/2014/main" id="{5C244E26-7897-4189-7B02-CE0893A09C85}"/>
              </a:ext>
            </a:extLst>
          </p:cNvPr>
          <p:cNvSpPr>
            <a:spLocks noGrp="1"/>
          </p:cNvSpPr>
          <p:nvPr>
            <p:ph type="title"/>
          </p:nvPr>
        </p:nvSpPr>
        <p:spPr>
          <a:xfrm>
            <a:off x="760976" y="1013791"/>
            <a:ext cx="10922637" cy="4629012"/>
          </a:xfrm>
        </p:spPr>
        <p:txBody>
          <a:bodyPr>
            <a:normAutofit fontScale="90000"/>
          </a:bodyPr>
          <a:lstStyle/>
          <a:p>
            <a:pPr>
              <a:lnSpc>
                <a:spcPct val="170000"/>
              </a:lnSpc>
              <a:spcAft>
                <a:spcPts val="1000"/>
              </a:spcAft>
            </a:pPr>
            <a:r>
              <a:rPr lang="es-ES" sz="4000" dirty="0"/>
              <a:t>CONTESTABILITY AND MARKET REGULATION</a:t>
            </a:r>
            <a:br>
              <a:rPr lang="es-ES" sz="2000" b="1" dirty="0"/>
            </a:br>
            <a:r>
              <a:rPr lang="es-ES" sz="1800" b="1" dirty="0"/>
              <a:t>      </a:t>
            </a:r>
            <a:r>
              <a:rPr lang="es-ES" sz="3600" dirty="0"/>
              <a:t>1. </a:t>
            </a:r>
            <a:r>
              <a:rPr lang="es-ES" sz="3600" dirty="0" err="1"/>
              <a:t>Introduction</a:t>
            </a:r>
            <a:r>
              <a:rPr lang="es-ES" sz="3600" dirty="0"/>
              <a:t>. The </a:t>
            </a:r>
            <a:r>
              <a:rPr lang="es-ES" sz="3600" dirty="0" err="1"/>
              <a:t>traditional</a:t>
            </a:r>
            <a:r>
              <a:rPr lang="es-ES" sz="3600" dirty="0"/>
              <a:t> </a:t>
            </a:r>
            <a:r>
              <a:rPr lang="es-ES" sz="3600" dirty="0" err="1"/>
              <a:t>paradigm</a:t>
            </a:r>
            <a:r>
              <a:rPr lang="es-ES" sz="3600" dirty="0"/>
              <a:t>.</a:t>
            </a:r>
            <a:br>
              <a:rPr lang="es-ES" sz="3600" dirty="0"/>
            </a:br>
            <a:r>
              <a:rPr lang="es-ES" sz="3600" dirty="0"/>
              <a:t>   2. </a:t>
            </a:r>
            <a:r>
              <a:rPr lang="es-ES" sz="3600" dirty="0" err="1"/>
              <a:t>Baumol</a:t>
            </a:r>
            <a:r>
              <a:rPr lang="es-ES" sz="3600" dirty="0"/>
              <a:t>: The </a:t>
            </a:r>
            <a:r>
              <a:rPr lang="es-ES" sz="3600" dirty="0" err="1"/>
              <a:t>theory</a:t>
            </a:r>
            <a:r>
              <a:rPr lang="es-ES" sz="3600" dirty="0"/>
              <a:t> of contestable </a:t>
            </a:r>
            <a:r>
              <a:rPr lang="es-ES" sz="3600" dirty="0" err="1"/>
              <a:t>markets</a:t>
            </a:r>
            <a:r>
              <a:rPr lang="es-ES" sz="3600" dirty="0"/>
              <a:t>.</a:t>
            </a:r>
            <a:br>
              <a:rPr lang="es-ES" sz="3600" dirty="0"/>
            </a:br>
            <a:r>
              <a:rPr lang="es-ES" sz="3600" dirty="0"/>
              <a:t>   3. </a:t>
            </a:r>
            <a:r>
              <a:rPr lang="es-ES" sz="3600" dirty="0" err="1"/>
              <a:t>Contestability</a:t>
            </a:r>
            <a:r>
              <a:rPr lang="es-ES" sz="3600" dirty="0"/>
              <a:t> and </a:t>
            </a:r>
            <a:r>
              <a:rPr lang="es-ES" sz="3600" dirty="0" err="1"/>
              <a:t>market</a:t>
            </a:r>
            <a:r>
              <a:rPr lang="es-ES" sz="3600" dirty="0"/>
              <a:t> </a:t>
            </a:r>
            <a:r>
              <a:rPr lang="es-ES" sz="3600" dirty="0" err="1"/>
              <a:t>liberalization</a:t>
            </a:r>
            <a:r>
              <a:rPr lang="es-ES" sz="3600" dirty="0"/>
              <a:t>.</a:t>
            </a:r>
            <a:br>
              <a:rPr lang="es-ES" sz="3600" dirty="0"/>
            </a:br>
            <a:r>
              <a:rPr lang="es-ES" sz="3600" dirty="0"/>
              <a:t>   4. </a:t>
            </a:r>
            <a:r>
              <a:rPr lang="es-ES" sz="3600" dirty="0" err="1"/>
              <a:t>Contestability</a:t>
            </a:r>
            <a:r>
              <a:rPr lang="es-ES" sz="3600" dirty="0"/>
              <a:t> and digital </a:t>
            </a:r>
            <a:r>
              <a:rPr lang="es-ES" sz="3600" dirty="0" err="1"/>
              <a:t>markets</a:t>
            </a:r>
            <a:r>
              <a:rPr lang="es-ES" sz="3600" dirty="0"/>
              <a:t>.</a:t>
            </a:r>
            <a:br>
              <a:rPr lang="es-ES" sz="4000" dirty="0"/>
            </a:br>
            <a:br>
              <a:rPr lang="es-ES" dirty="0"/>
            </a:br>
            <a:br>
              <a:rPr lang="es-ES" dirty="0"/>
            </a:br>
            <a:endParaRPr lang="es-ES" dirty="0"/>
          </a:p>
        </p:txBody>
      </p:sp>
    </p:spTree>
    <p:extLst>
      <p:ext uri="{BB962C8B-B14F-4D97-AF65-F5344CB8AC3E}">
        <p14:creationId xmlns:p14="http://schemas.microsoft.com/office/powerpoint/2010/main" val="53174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7340CB-883B-72A8-BE2E-A0CF1E6DC91C}"/>
              </a:ext>
            </a:extLst>
          </p:cNvPr>
          <p:cNvPicPr>
            <a:picLocks noChangeAspect="1"/>
          </p:cNvPicPr>
          <p:nvPr/>
        </p:nvPicPr>
        <p:blipFill>
          <a:blip r:embed="rId2"/>
          <a:stretch>
            <a:fillRect/>
          </a:stretch>
        </p:blipFill>
        <p:spPr>
          <a:xfrm>
            <a:off x="8388626" y="1749287"/>
            <a:ext cx="3445301" cy="3727174"/>
          </a:xfrm>
          <a:prstGeom prst="rect">
            <a:avLst/>
          </a:prstGeom>
        </p:spPr>
      </p:pic>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7727040" cy="5477998"/>
          </a:xfrm>
        </p:spPr>
        <p:txBody>
          <a:bodyPr>
            <a:normAutofit/>
          </a:bodyPr>
          <a:lstStyle/>
          <a:p>
            <a:pPr marL="0" indent="0">
              <a:buNone/>
            </a:pPr>
            <a:r>
              <a:rPr lang="en-AU" sz="4100" b="1" dirty="0"/>
              <a:t>1. Introduction</a:t>
            </a:r>
          </a:p>
          <a:p>
            <a:pPr algn="just">
              <a:lnSpc>
                <a:spcPct val="115000"/>
              </a:lnSpc>
              <a:spcBef>
                <a:spcPts val="1000"/>
              </a:spcBef>
              <a:spcAft>
                <a:spcPts val="1000"/>
              </a:spcAft>
            </a:pPr>
            <a:r>
              <a:rPr lang="en-US" dirty="0">
                <a:solidFill>
                  <a:srgbClr val="414042"/>
                </a:solidFill>
                <a:latin typeface="Calibri" panose="020F0502020204030204" pitchFamily="34" charset="0"/>
                <a:cs typeface="Calibri" panose="020F0502020204030204" pitchFamily="34" charset="0"/>
              </a:rPr>
              <a:t>The neoclassical paradigm relies on </a:t>
            </a:r>
            <a:r>
              <a:rPr lang="en-US" u="sng" dirty="0">
                <a:solidFill>
                  <a:srgbClr val="414042"/>
                </a:solidFill>
                <a:latin typeface="Calibri" panose="020F0502020204030204" pitchFamily="34" charset="0"/>
                <a:cs typeface="Calibri" panose="020F0502020204030204" pitchFamily="34" charset="0"/>
              </a:rPr>
              <a:t>assumptions</a:t>
            </a:r>
            <a:r>
              <a:rPr lang="en-US" dirty="0">
                <a:solidFill>
                  <a:srgbClr val="414042"/>
                </a:solidFill>
                <a:latin typeface="Calibri" panose="020F0502020204030204" pitchFamily="34" charset="0"/>
                <a:cs typeface="Calibri" panose="020F0502020204030204" pitchFamily="34" charset="0"/>
              </a:rPr>
              <a:t>:</a:t>
            </a:r>
          </a:p>
          <a:p>
            <a:pPr lvl="1" algn="just">
              <a:lnSpc>
                <a:spcPct val="115000"/>
              </a:lnSpc>
              <a:spcAft>
                <a:spcPts val="1000"/>
              </a:spcAft>
            </a:pPr>
            <a:r>
              <a:rPr lang="en-US" sz="1800" b="1" dirty="0">
                <a:solidFill>
                  <a:srgbClr val="414042"/>
                </a:solidFill>
                <a:latin typeface="Calibri" panose="020F0502020204030204" pitchFamily="34" charset="0"/>
                <a:cs typeface="Calibri" panose="020F0502020204030204" pitchFamily="34" charset="0"/>
              </a:rPr>
              <a:t>Perfect competition </a:t>
            </a:r>
            <a:r>
              <a:rPr lang="en-US" sz="1800" dirty="0">
                <a:solidFill>
                  <a:srgbClr val="414042"/>
                </a:solidFill>
                <a:latin typeface="Calibri" panose="020F0502020204030204" pitchFamily="34" charset="0"/>
                <a:cs typeface="Calibri" panose="020F0502020204030204" pitchFamily="34" charset="0"/>
              </a:rPr>
              <a:t>between a </a:t>
            </a:r>
            <a:r>
              <a:rPr lang="en-US" sz="1800" b="1" dirty="0">
                <a:solidFill>
                  <a:srgbClr val="FF0000"/>
                </a:solidFill>
                <a:latin typeface="Calibri" panose="020F0502020204030204" pitchFamily="34" charset="0"/>
                <a:cs typeface="Calibri" panose="020F0502020204030204" pitchFamily="34" charset="0"/>
              </a:rPr>
              <a:t>high number of sellers and buyers</a:t>
            </a:r>
            <a:r>
              <a:rPr lang="en-US" sz="1800" dirty="0">
                <a:solidFill>
                  <a:srgbClr val="414042"/>
                </a:solidFill>
                <a:latin typeface="Calibri" panose="020F0502020204030204" pitchFamily="34" charset="0"/>
                <a:cs typeface="Calibri" panose="020F0502020204030204" pitchFamily="34" charset="0"/>
              </a:rPr>
              <a:t>, all parties have </a:t>
            </a:r>
            <a:r>
              <a:rPr lang="en-US" sz="1800" b="1" dirty="0">
                <a:solidFill>
                  <a:srgbClr val="414042"/>
                </a:solidFill>
                <a:latin typeface="Calibri" panose="020F0502020204030204" pitchFamily="34" charset="0"/>
                <a:cs typeface="Calibri" panose="020F0502020204030204" pitchFamily="34" charset="0"/>
              </a:rPr>
              <a:t>rational preferences</a:t>
            </a:r>
            <a:r>
              <a:rPr lang="en-US" sz="1800" dirty="0">
                <a:solidFill>
                  <a:srgbClr val="414042"/>
                </a:solidFill>
                <a:latin typeface="Calibri" panose="020F0502020204030204" pitchFamily="34" charset="0"/>
                <a:cs typeface="Calibri" panose="020F0502020204030204" pitchFamily="34" charset="0"/>
              </a:rPr>
              <a:t>, individuals maximize utility and firms maximize profit, </a:t>
            </a:r>
            <a:r>
              <a:rPr lang="en-US" sz="1800" b="1" dirty="0" err="1">
                <a:solidFill>
                  <a:srgbClr val="414042"/>
                </a:solidFill>
                <a:latin typeface="Calibri" panose="020F0502020204030204" pitchFamily="34" charset="0"/>
                <a:cs typeface="Calibri" panose="020F0502020204030204" pitchFamily="34" charset="0"/>
              </a:rPr>
              <a:t>homogeneus</a:t>
            </a:r>
            <a:r>
              <a:rPr lang="en-US" sz="1800" b="1" dirty="0">
                <a:solidFill>
                  <a:srgbClr val="414042"/>
                </a:solidFill>
                <a:latin typeface="Calibri" panose="020F0502020204030204" pitchFamily="34" charset="0"/>
                <a:cs typeface="Calibri" panose="020F0502020204030204" pitchFamily="34" charset="0"/>
              </a:rPr>
              <a:t> product</a:t>
            </a:r>
            <a:r>
              <a:rPr lang="en-US" sz="1800" dirty="0">
                <a:solidFill>
                  <a:srgbClr val="414042"/>
                </a:solidFill>
                <a:latin typeface="Calibri" panose="020F0502020204030204" pitchFamily="34" charset="0"/>
                <a:cs typeface="Calibri" panose="020F0502020204030204" pitchFamily="34" charset="0"/>
              </a:rPr>
              <a:t>, there is </a:t>
            </a:r>
            <a:r>
              <a:rPr lang="en-US" sz="1800" b="1" dirty="0">
                <a:solidFill>
                  <a:srgbClr val="414042"/>
                </a:solidFill>
                <a:latin typeface="Calibri" panose="020F0502020204030204" pitchFamily="34" charset="0"/>
                <a:cs typeface="Calibri" panose="020F0502020204030204" pitchFamily="34" charset="0"/>
              </a:rPr>
              <a:t>full information</a:t>
            </a:r>
            <a:r>
              <a:rPr lang="en-US" sz="1800" dirty="0">
                <a:solidFill>
                  <a:srgbClr val="414042"/>
                </a:solidFill>
                <a:latin typeface="Calibri" panose="020F0502020204030204" pitchFamily="34" charset="0"/>
                <a:cs typeface="Calibri" panose="020F0502020204030204" pitchFamily="34" charset="0"/>
              </a:rPr>
              <a:t>, no </a:t>
            </a:r>
            <a:r>
              <a:rPr lang="en-US" sz="1800" b="1" dirty="0">
                <a:solidFill>
                  <a:srgbClr val="414042"/>
                </a:solidFill>
                <a:latin typeface="Calibri" panose="020F0502020204030204" pitchFamily="34" charset="0"/>
                <a:cs typeface="Calibri" panose="020F0502020204030204" pitchFamily="34" charset="0"/>
              </a:rPr>
              <a:t>barriers</a:t>
            </a:r>
            <a:r>
              <a:rPr lang="en-US" sz="1800" dirty="0">
                <a:solidFill>
                  <a:srgbClr val="414042"/>
                </a:solidFill>
                <a:latin typeface="Calibri" panose="020F0502020204030204" pitchFamily="34" charset="0"/>
                <a:cs typeface="Calibri" panose="020F0502020204030204" pitchFamily="34" charset="0"/>
              </a:rPr>
              <a:t> to entry or exit…</a:t>
            </a:r>
            <a:endParaRPr lang="en-US" dirty="0">
              <a:solidFill>
                <a:srgbClr val="414042"/>
              </a:solidFill>
              <a:latin typeface="Calibri" panose="020F0502020204030204" pitchFamily="34" charset="0"/>
              <a:cs typeface="Calibri" panose="020F0502020204030204" pitchFamily="34" charset="0"/>
            </a:endParaRPr>
          </a:p>
          <a:p>
            <a:pPr algn="just">
              <a:lnSpc>
                <a:spcPct val="115000"/>
              </a:lnSpc>
              <a:spcAft>
                <a:spcPts val="1000"/>
              </a:spcAft>
            </a:pPr>
            <a:r>
              <a:rPr lang="en-US" dirty="0">
                <a:solidFill>
                  <a:srgbClr val="414042"/>
                </a:solidFill>
                <a:latin typeface="Calibri" panose="020F0502020204030204" pitchFamily="34" charset="0"/>
                <a:cs typeface="Calibri" panose="020F0502020204030204" pitchFamily="34" charset="0"/>
              </a:rPr>
              <a:t>But the “real world” rarely is in line with such assumptions.</a:t>
            </a:r>
          </a:p>
          <a:p>
            <a:pPr algn="just">
              <a:lnSpc>
                <a:spcPct val="115000"/>
              </a:lnSpc>
              <a:spcAft>
                <a:spcPts val="1000"/>
              </a:spcAft>
            </a:pPr>
            <a:r>
              <a:rPr lang="en-US" dirty="0">
                <a:solidFill>
                  <a:srgbClr val="414042"/>
                </a:solidFill>
                <a:latin typeface="Calibri" panose="020F0502020204030204" pitchFamily="34" charset="0"/>
                <a:cs typeface="Calibri" panose="020F0502020204030204" pitchFamily="34" charset="0"/>
              </a:rPr>
              <a:t>Is it possible to define an alternative model with no or more realistic assumptions, starting with the high number of players?</a:t>
            </a: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3</a:t>
            </a:fld>
            <a:endParaRPr lang="es-ES" dirty="0"/>
          </a:p>
        </p:txBody>
      </p:sp>
    </p:spTree>
    <p:extLst>
      <p:ext uri="{BB962C8B-B14F-4D97-AF65-F5344CB8AC3E}">
        <p14:creationId xmlns:p14="http://schemas.microsoft.com/office/powerpoint/2010/main" val="82681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09388" cy="5546952"/>
          </a:xfrm>
        </p:spPr>
        <p:txBody>
          <a:bodyPr>
            <a:normAutofit fontScale="92500" lnSpcReduction="20000"/>
          </a:bodyPr>
          <a:lstStyle/>
          <a:p>
            <a:pPr marL="0" indent="0">
              <a:buNone/>
            </a:pPr>
            <a:r>
              <a:rPr lang="en-AU" sz="3600" b="1" dirty="0"/>
              <a:t>2. Baumol: The theory of contestable markets</a:t>
            </a:r>
          </a:p>
          <a:p>
            <a:pPr algn="just">
              <a:lnSpc>
                <a:spcPct val="115000"/>
              </a:lnSpc>
              <a:spcAft>
                <a:spcPts val="1000"/>
              </a:spcAft>
            </a:pPr>
            <a:r>
              <a:rPr lang="en-US" sz="2600" dirty="0">
                <a:solidFill>
                  <a:srgbClr val="414042"/>
                </a:solidFill>
                <a:latin typeface="Calibri" panose="020F0502020204030204" pitchFamily="34" charset="0"/>
                <a:cs typeface="Calibri" panose="020F0502020204030204" pitchFamily="34" charset="0"/>
              </a:rPr>
              <a:t>In 1982 William Baumol publishes:</a:t>
            </a:r>
          </a:p>
          <a:p>
            <a:pPr lvl="1" algn="just">
              <a:lnSpc>
                <a:spcPct val="115000"/>
              </a:lnSpc>
              <a:spcAft>
                <a:spcPts val="1000"/>
              </a:spcAft>
            </a:pPr>
            <a:r>
              <a:rPr lang="en-US" sz="1900" dirty="0">
                <a:solidFill>
                  <a:srgbClr val="414042"/>
                </a:solidFill>
                <a:latin typeface="Calibri" panose="020F0502020204030204" pitchFamily="34" charset="0"/>
                <a:cs typeface="Calibri" panose="020F0502020204030204" pitchFamily="34" charset="0"/>
              </a:rPr>
              <a:t>“Contestable Markets and the Theory of Industry Structure”</a:t>
            </a:r>
            <a:r>
              <a:rPr lang="en-US" sz="2200" dirty="0">
                <a:solidFill>
                  <a:srgbClr val="414042"/>
                </a:solidFill>
                <a:latin typeface="Calibri" panose="020F0502020204030204" pitchFamily="34" charset="0"/>
                <a:cs typeface="Calibri" panose="020F0502020204030204" pitchFamily="34" charset="0"/>
              </a:rPr>
              <a:t> (</a:t>
            </a:r>
            <a:r>
              <a:rPr lang="en-US" sz="1700" dirty="0">
                <a:solidFill>
                  <a:srgbClr val="414042"/>
                </a:solidFill>
                <a:latin typeface="Calibri" panose="020F0502020204030204" pitchFamily="34" charset="0"/>
                <a:cs typeface="Calibri" panose="020F0502020204030204" pitchFamily="34" charset="0"/>
              </a:rPr>
              <a:t>with</a:t>
            </a:r>
            <a:r>
              <a:rPr lang="en-US" sz="2200" dirty="0">
                <a:solidFill>
                  <a:srgbClr val="414042"/>
                </a:solidFill>
                <a:latin typeface="Calibri" panose="020F0502020204030204" pitchFamily="34" charset="0"/>
                <a:cs typeface="Calibri" panose="020F0502020204030204" pitchFamily="34" charset="0"/>
              </a:rPr>
              <a:t> </a:t>
            </a:r>
            <a:r>
              <a:rPr lang="en-US" sz="1700" dirty="0" err="1">
                <a:solidFill>
                  <a:srgbClr val="414042"/>
                </a:solidFill>
                <a:latin typeface="Calibri" panose="020F0502020204030204" pitchFamily="34" charset="0"/>
                <a:cs typeface="Calibri" panose="020F0502020204030204" pitchFamily="34" charset="0"/>
              </a:rPr>
              <a:t>Panzar</a:t>
            </a:r>
            <a:r>
              <a:rPr lang="en-US" sz="1700" dirty="0">
                <a:solidFill>
                  <a:srgbClr val="414042"/>
                </a:solidFill>
                <a:latin typeface="Calibri" panose="020F0502020204030204" pitchFamily="34" charset="0"/>
                <a:cs typeface="Calibri" panose="020F0502020204030204" pitchFamily="34" charset="0"/>
              </a:rPr>
              <a:t> and Willig).</a:t>
            </a:r>
            <a:endParaRPr lang="en-US" sz="1500" dirty="0">
              <a:solidFill>
                <a:srgbClr val="414042"/>
              </a:solidFill>
              <a:latin typeface="Calibri" panose="020F0502020204030204" pitchFamily="34" charset="0"/>
              <a:cs typeface="Calibri" panose="020F0502020204030204" pitchFamily="34" charset="0"/>
            </a:endParaRPr>
          </a:p>
          <a:p>
            <a:pPr lvl="1" algn="just">
              <a:lnSpc>
                <a:spcPct val="115000"/>
              </a:lnSpc>
              <a:spcAft>
                <a:spcPts val="1000"/>
              </a:spcAft>
            </a:pPr>
            <a:r>
              <a:rPr lang="en-US" sz="1900" dirty="0">
                <a:solidFill>
                  <a:srgbClr val="414042"/>
                </a:solidFill>
                <a:latin typeface="Calibri" panose="020F0502020204030204" pitchFamily="34" charset="0"/>
                <a:cs typeface="Calibri" panose="020F0502020204030204" pitchFamily="34" charset="0"/>
              </a:rPr>
              <a:t>"Contestable Markets: An Uprising in the Theory of Industry Structure", </a:t>
            </a:r>
          </a:p>
          <a:p>
            <a:pPr marL="914400" lvl="2" indent="0" algn="just">
              <a:lnSpc>
                <a:spcPct val="115000"/>
              </a:lnSpc>
              <a:spcAft>
                <a:spcPts val="1000"/>
              </a:spcAft>
              <a:buNone/>
            </a:pPr>
            <a:r>
              <a:rPr lang="en-US" sz="1500" dirty="0">
                <a:solidFill>
                  <a:srgbClr val="414042"/>
                </a:solidFill>
                <a:latin typeface="Calibri" panose="020F0502020204030204" pitchFamily="34" charset="0"/>
                <a:cs typeface="Calibri" panose="020F0502020204030204" pitchFamily="34" charset="0"/>
                <a:hlinkClick r:id="rId2"/>
              </a:rPr>
              <a:t>https://www.sfu.ca/~wainwrig/Econ400/Baumol-contestableMkts.pdf</a:t>
            </a:r>
            <a:endParaRPr lang="en-US" sz="1500" dirty="0">
              <a:solidFill>
                <a:srgbClr val="414042"/>
              </a:solidFill>
              <a:latin typeface="Calibri" panose="020F0502020204030204" pitchFamily="34" charset="0"/>
              <a:cs typeface="Calibri" panose="020F0502020204030204" pitchFamily="34" charset="0"/>
            </a:endParaRPr>
          </a:p>
          <a:p>
            <a:pPr algn="just">
              <a:lnSpc>
                <a:spcPct val="115000"/>
              </a:lnSpc>
              <a:spcAft>
                <a:spcPts val="1000"/>
              </a:spcAft>
            </a:pPr>
            <a:r>
              <a:rPr lang="en-US" sz="2600" dirty="0">
                <a:solidFill>
                  <a:srgbClr val="414042"/>
                </a:solidFill>
                <a:latin typeface="Calibri" panose="020F0502020204030204" pitchFamily="34" charset="0"/>
                <a:cs typeface="Calibri" panose="020F0502020204030204" pitchFamily="34" charset="0"/>
              </a:rPr>
              <a:t>It is not necessary to have a high number of competitors if:</a:t>
            </a:r>
          </a:p>
          <a:p>
            <a:pPr lvl="1" algn="just">
              <a:lnSpc>
                <a:spcPct val="115000"/>
              </a:lnSpc>
              <a:spcAft>
                <a:spcPts val="1000"/>
              </a:spcAft>
            </a:pPr>
            <a:r>
              <a:rPr lang="en-US" sz="2200" b="1" u="sng" dirty="0">
                <a:solidFill>
                  <a:srgbClr val="414042"/>
                </a:solidFill>
                <a:latin typeface="Calibri" panose="020F0502020204030204" pitchFamily="34" charset="0"/>
                <a:cs typeface="Calibri" panose="020F0502020204030204" pitchFamily="34" charset="0"/>
              </a:rPr>
              <a:t>IF</a:t>
            </a:r>
            <a:r>
              <a:rPr lang="en-US" sz="2200" dirty="0">
                <a:solidFill>
                  <a:srgbClr val="414042"/>
                </a:solidFill>
                <a:latin typeface="Calibri" panose="020F0502020204030204" pitchFamily="34" charset="0"/>
                <a:cs typeface="Calibri" panose="020F0502020204030204" pitchFamily="34" charset="0"/>
              </a:rPr>
              <a:t> … there are no barriers to entry or exist… Hit-and-run competition:</a:t>
            </a:r>
          </a:p>
          <a:p>
            <a:pPr lvl="1" algn="just">
              <a:lnSpc>
                <a:spcPct val="115000"/>
              </a:lnSpc>
              <a:spcAft>
                <a:spcPts val="1000"/>
              </a:spcAft>
            </a:pPr>
            <a:r>
              <a:rPr lang="en-US" sz="2200" dirty="0">
                <a:solidFill>
                  <a:srgbClr val="414042"/>
                </a:solidFill>
                <a:latin typeface="Calibri" panose="020F0502020204030204" pitchFamily="34" charset="0"/>
                <a:cs typeface="Calibri" panose="020F0502020204030204" pitchFamily="34" charset="0"/>
              </a:rPr>
              <a:t>A price above marginal price and abnormal profits will attract competitors.</a:t>
            </a:r>
          </a:p>
          <a:p>
            <a:pPr lvl="1" algn="just">
              <a:lnSpc>
                <a:spcPct val="115000"/>
              </a:lnSpc>
              <a:spcAft>
                <a:spcPts val="1000"/>
              </a:spcAft>
            </a:pPr>
            <a:r>
              <a:rPr lang="en-US" sz="2200" dirty="0">
                <a:solidFill>
                  <a:srgbClr val="414042"/>
                </a:solidFill>
                <a:latin typeface="Calibri" panose="020F0502020204030204" pitchFamily="34" charset="0"/>
                <a:cs typeface="Calibri" panose="020F0502020204030204" pitchFamily="34" charset="0"/>
              </a:rPr>
              <a:t>Potential competition is enough for welfare maximization.</a:t>
            </a:r>
          </a:p>
          <a:p>
            <a:pPr lvl="1" algn="just">
              <a:lnSpc>
                <a:spcPct val="115000"/>
              </a:lnSpc>
              <a:spcAft>
                <a:spcPts val="1000"/>
              </a:spcAft>
            </a:pPr>
            <a:r>
              <a:rPr lang="en-US" sz="2200" dirty="0">
                <a:solidFill>
                  <a:srgbClr val="414042"/>
                </a:solidFill>
                <a:latin typeface="Calibri" panose="020F0502020204030204" pitchFamily="34" charset="0"/>
                <a:cs typeface="Calibri" panose="020F0502020204030204" pitchFamily="34" charset="0"/>
              </a:rPr>
              <a:t>No need of a “perfect competition” model.</a:t>
            </a:r>
          </a:p>
          <a:p>
            <a:pPr lvl="1" algn="just">
              <a:lnSpc>
                <a:spcPct val="115000"/>
              </a:lnSpc>
              <a:spcAft>
                <a:spcPts val="1000"/>
              </a:spcAft>
            </a:pPr>
            <a:r>
              <a:rPr lang="en-US" sz="2200" dirty="0">
                <a:solidFill>
                  <a:srgbClr val="414042"/>
                </a:solidFill>
                <a:latin typeface="Calibri" panose="020F0502020204030204" pitchFamily="34" charset="0"/>
                <a:cs typeface="Calibri" panose="020F0502020204030204" pitchFamily="34" charset="0"/>
              </a:rPr>
              <a:t>The number of competitors, the market structure, is not relevant.</a:t>
            </a:r>
            <a:endParaRPr lang="en-US" sz="1700" dirty="0">
              <a:solidFill>
                <a:srgbClr val="333333"/>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4</a:t>
            </a:fld>
            <a:endParaRPr lang="es-ES" dirty="0"/>
          </a:p>
        </p:txBody>
      </p:sp>
      <p:pic>
        <p:nvPicPr>
          <p:cNvPr id="2" name="Imagen 1">
            <a:extLst>
              <a:ext uri="{FF2B5EF4-FFF2-40B4-BE49-F238E27FC236}">
                <a16:creationId xmlns:a16="http://schemas.microsoft.com/office/drawing/2014/main" id="{0C190655-2DA6-86C3-496C-4CA9D593F897}"/>
              </a:ext>
            </a:extLst>
          </p:cNvPr>
          <p:cNvPicPr>
            <a:picLocks noChangeAspect="1"/>
          </p:cNvPicPr>
          <p:nvPr/>
        </p:nvPicPr>
        <p:blipFill>
          <a:blip r:embed="rId3"/>
          <a:stretch>
            <a:fillRect/>
          </a:stretch>
        </p:blipFill>
        <p:spPr>
          <a:xfrm>
            <a:off x="9390112" y="1625051"/>
            <a:ext cx="2694335" cy="4016940"/>
          </a:xfrm>
          <a:prstGeom prst="rect">
            <a:avLst/>
          </a:prstGeom>
        </p:spPr>
      </p:pic>
    </p:spTree>
    <p:extLst>
      <p:ext uri="{BB962C8B-B14F-4D97-AF65-F5344CB8AC3E}">
        <p14:creationId xmlns:p14="http://schemas.microsoft.com/office/powerpoint/2010/main" val="383821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B2E22C-47BE-C3A7-B3AE-76AC404FCE3F}"/>
              </a:ext>
            </a:extLst>
          </p:cNvPr>
          <p:cNvPicPr>
            <a:picLocks noChangeAspect="1"/>
          </p:cNvPicPr>
          <p:nvPr/>
        </p:nvPicPr>
        <p:blipFill>
          <a:blip r:embed="rId2"/>
          <a:stretch>
            <a:fillRect/>
          </a:stretch>
        </p:blipFill>
        <p:spPr>
          <a:xfrm>
            <a:off x="1152395" y="1941534"/>
            <a:ext cx="9544832" cy="4430986"/>
          </a:xfrm>
          <a:prstGeom prst="rect">
            <a:avLst/>
          </a:prstGeom>
        </p:spPr>
      </p:pic>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09388" cy="5477998"/>
          </a:xfrm>
        </p:spPr>
        <p:txBody>
          <a:bodyPr>
            <a:normAutofit/>
          </a:bodyPr>
          <a:lstStyle/>
          <a:p>
            <a:pPr marL="0" indent="0">
              <a:buNone/>
            </a:pPr>
            <a:r>
              <a:rPr lang="en-AU" sz="3600" b="1" dirty="0"/>
              <a:t>2. Baumol: The theory of contestable markets</a:t>
            </a:r>
          </a:p>
          <a:p>
            <a:pPr algn="just">
              <a:lnSpc>
                <a:spcPct val="115000"/>
              </a:lnSpc>
              <a:spcAft>
                <a:spcPts val="1000"/>
              </a:spcAft>
            </a:pPr>
            <a:endParaRPr lang="en-US" dirty="0">
              <a:solidFill>
                <a:srgbClr val="414042"/>
              </a:solidFill>
              <a:latin typeface="Calibri" panose="020F0502020204030204" pitchFamily="34" charset="0"/>
              <a:cs typeface="Calibri" panose="020F0502020204030204" pitchFamily="34" charset="0"/>
            </a:endParaRPr>
          </a:p>
          <a:p>
            <a:pPr algn="just">
              <a:lnSpc>
                <a:spcPct val="115000"/>
              </a:lnSpc>
              <a:spcAft>
                <a:spcPts val="1000"/>
              </a:spcAft>
            </a:pPr>
            <a:endParaRPr lang="en-US" dirty="0">
              <a:solidFill>
                <a:srgbClr val="414042"/>
              </a:solidFill>
              <a:latin typeface="Calibri" panose="020F0502020204030204" pitchFamily="34" charset="0"/>
              <a:cs typeface="Calibri" panose="020F0502020204030204" pitchFamily="34" charset="0"/>
            </a:endParaRPr>
          </a:p>
          <a:p>
            <a:pPr algn="just">
              <a:lnSpc>
                <a:spcPct val="115000"/>
              </a:lnSpc>
              <a:spcAft>
                <a:spcPts val="1000"/>
              </a:spcAft>
            </a:pPr>
            <a:endParaRPr lang="en-US" dirty="0">
              <a:solidFill>
                <a:srgbClr val="414042"/>
              </a:solidFill>
              <a:latin typeface="Calibri" panose="020F0502020204030204" pitchFamily="34" charset="0"/>
              <a:cs typeface="Calibri" panose="020F0502020204030204" pitchFamily="34" charset="0"/>
            </a:endParaRPr>
          </a:p>
          <a:p>
            <a:pPr algn="just">
              <a:lnSpc>
                <a:spcPct val="115000"/>
              </a:lnSpc>
              <a:spcBef>
                <a:spcPts val="1000"/>
              </a:spcBef>
              <a:spcAft>
                <a:spcPts val="1000"/>
              </a:spcAft>
            </a:pPr>
            <a:endParaRPr lang="en-US" dirty="0">
              <a:solidFill>
                <a:srgbClr val="414042"/>
              </a:solidFill>
              <a:latin typeface="Calibri" panose="020F0502020204030204" pitchFamily="34" charset="0"/>
              <a:cs typeface="Calibri" panose="020F0502020204030204" pitchFamily="34" charset="0"/>
            </a:endParaRP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5</a:t>
            </a:fld>
            <a:endParaRPr lang="es-ES" dirty="0"/>
          </a:p>
        </p:txBody>
      </p:sp>
    </p:spTree>
    <p:extLst>
      <p:ext uri="{BB962C8B-B14F-4D97-AF65-F5344CB8AC3E}">
        <p14:creationId xmlns:p14="http://schemas.microsoft.com/office/powerpoint/2010/main" val="42726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09388" cy="5477998"/>
          </a:xfrm>
        </p:spPr>
        <p:txBody>
          <a:bodyPr>
            <a:normAutofit/>
          </a:bodyPr>
          <a:lstStyle/>
          <a:p>
            <a:pPr marL="0" indent="0">
              <a:buNone/>
            </a:pPr>
            <a:r>
              <a:rPr lang="en-AU" sz="3600" b="1" dirty="0"/>
              <a:t>2. Baumol: The theory of contestable markets</a:t>
            </a:r>
          </a:p>
          <a:p>
            <a:pPr algn="just">
              <a:lnSpc>
                <a:spcPct val="115000"/>
              </a:lnSpc>
              <a:spcAft>
                <a:spcPts val="1000"/>
              </a:spcAft>
            </a:pPr>
            <a:r>
              <a:rPr lang="en-US" sz="2600" dirty="0">
                <a:solidFill>
                  <a:srgbClr val="414042"/>
                </a:solidFill>
                <a:latin typeface="Calibri" panose="020F0502020204030204" pitchFamily="34" charset="0"/>
                <a:cs typeface="Calibri" panose="020F0502020204030204" pitchFamily="34" charset="0"/>
              </a:rPr>
              <a:t>Market structure (number of competitors) is not relevant:</a:t>
            </a:r>
          </a:p>
          <a:p>
            <a:pPr marL="457200" lvl="1" indent="0" algn="just">
              <a:lnSpc>
                <a:spcPct val="115000"/>
              </a:lnSpc>
              <a:spcAft>
                <a:spcPts val="1000"/>
              </a:spcAft>
              <a:buNone/>
            </a:pPr>
            <a:r>
              <a:rPr lang="en-US" sz="2200" i="1" dirty="0">
                <a:solidFill>
                  <a:srgbClr val="414042"/>
                </a:solidFill>
                <a:latin typeface="Calibri" panose="020F0502020204030204" pitchFamily="34" charset="0"/>
                <a:cs typeface="Calibri" panose="020F0502020204030204" pitchFamily="34" charset="0"/>
              </a:rPr>
              <a:t>“In free markets, there is an “</a:t>
            </a:r>
            <a:r>
              <a:rPr lang="en-US" sz="2200" i="1" u="sng" dirty="0">
                <a:solidFill>
                  <a:srgbClr val="414042"/>
                </a:solidFill>
                <a:latin typeface="Calibri" panose="020F0502020204030204" pitchFamily="34" charset="0"/>
                <a:cs typeface="Calibri" panose="020F0502020204030204" pitchFamily="34" charset="0"/>
              </a:rPr>
              <a:t>endogenous</a:t>
            </a:r>
            <a:r>
              <a:rPr lang="en-US" sz="2200" i="1" dirty="0">
                <a:solidFill>
                  <a:srgbClr val="414042"/>
                </a:solidFill>
                <a:latin typeface="Calibri" panose="020F0502020204030204" pitchFamily="34" charset="0"/>
                <a:cs typeface="Calibri" panose="020F0502020204030204" pitchFamily="34" charset="0"/>
              </a:rPr>
              <a:t> determination of industry structure”: “natural duopoly”.</a:t>
            </a:r>
          </a:p>
          <a:p>
            <a:pPr algn="just">
              <a:lnSpc>
                <a:spcPct val="115000"/>
              </a:lnSpc>
            </a:pPr>
            <a:r>
              <a:rPr lang="en-US" sz="2600" dirty="0">
                <a:solidFill>
                  <a:srgbClr val="414042"/>
                </a:solidFill>
                <a:latin typeface="Calibri" panose="020F0502020204030204" pitchFamily="34" charset="0"/>
                <a:cs typeface="Calibri" panose="020F0502020204030204" pitchFamily="34" charset="0"/>
              </a:rPr>
              <a:t>Contestable markets evolve in the long run to efficient: 1) </a:t>
            </a:r>
            <a:r>
              <a:rPr lang="en-US" dirty="0">
                <a:solidFill>
                  <a:srgbClr val="414042"/>
                </a:solidFill>
                <a:latin typeface="Calibri" panose="020F0502020204030204" pitchFamily="34" charset="0"/>
                <a:cs typeface="Calibri" panose="020F0502020204030204" pitchFamily="34" charset="0"/>
              </a:rPr>
              <a:t>Equilibrium prices; 2) Outputs; 3) Industry structure.</a:t>
            </a:r>
          </a:p>
          <a:p>
            <a:pPr marL="0" indent="0" algn="ctr">
              <a:lnSpc>
                <a:spcPct val="115000"/>
              </a:lnSpc>
              <a:spcAft>
                <a:spcPts val="1000"/>
              </a:spcAft>
              <a:buNone/>
            </a:pPr>
            <a:r>
              <a:rPr lang="en-US" b="1" dirty="0">
                <a:solidFill>
                  <a:srgbClr val="414042"/>
                </a:solidFill>
                <a:latin typeface="Calibri" panose="020F0502020204030204" pitchFamily="34" charset="0"/>
                <a:cs typeface="Calibri" panose="020F0502020204030204" pitchFamily="34" charset="0"/>
              </a:rPr>
              <a:t>CONCLUSION</a:t>
            </a:r>
          </a:p>
          <a:p>
            <a:pPr marL="0" indent="0" algn="ctr">
              <a:lnSpc>
                <a:spcPct val="115000"/>
              </a:lnSpc>
              <a:spcAft>
                <a:spcPts val="1000"/>
              </a:spcAft>
              <a:buNone/>
            </a:pPr>
            <a:r>
              <a:rPr lang="en-US" b="1" dirty="0">
                <a:solidFill>
                  <a:srgbClr val="414042"/>
                </a:solidFill>
                <a:latin typeface="Calibri" panose="020F0502020204030204" pitchFamily="34" charset="0"/>
                <a:cs typeface="Calibri" panose="020F0502020204030204" pitchFamily="34" charset="0"/>
              </a:rPr>
              <a:t>“</a:t>
            </a:r>
            <a:r>
              <a:rPr lang="en-US" b="1" i="1" dirty="0">
                <a:solidFill>
                  <a:srgbClr val="414042"/>
                </a:solidFill>
                <a:latin typeface="Calibri" panose="020F0502020204030204" pitchFamily="34" charset="0"/>
                <a:cs typeface="Calibri" panose="020F0502020204030204" pitchFamily="34" charset="0"/>
              </a:rPr>
              <a:t>Whatever industry structure minimize total costs for the equilibrium output vector must turn out  to be the only structure consistent with industry equilibrium in the long run</a:t>
            </a:r>
            <a:r>
              <a:rPr lang="en-US" b="1" dirty="0">
                <a:solidFill>
                  <a:srgbClr val="414042"/>
                </a:solidFill>
                <a:latin typeface="Calibri" panose="020F0502020204030204" pitchFamily="34" charset="0"/>
                <a:cs typeface="Calibri" panose="020F0502020204030204" pitchFamily="34" charset="0"/>
              </a:rPr>
              <a:t>”.</a:t>
            </a:r>
          </a:p>
          <a:p>
            <a:pPr algn="just">
              <a:lnSpc>
                <a:spcPct val="115000"/>
              </a:lnSpc>
              <a:spcBef>
                <a:spcPts val="1000"/>
              </a:spcBef>
              <a:spcAft>
                <a:spcPts val="1000"/>
              </a:spcAft>
            </a:pPr>
            <a:endParaRPr lang="en-US" dirty="0">
              <a:solidFill>
                <a:srgbClr val="414042"/>
              </a:solidFill>
              <a:latin typeface="Calibri" panose="020F0502020204030204" pitchFamily="34" charset="0"/>
              <a:cs typeface="Calibri" panose="020F0502020204030204" pitchFamily="34" charset="0"/>
            </a:endParaRP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6</a:t>
            </a:fld>
            <a:endParaRPr lang="es-ES" dirty="0"/>
          </a:p>
        </p:txBody>
      </p:sp>
    </p:spTree>
    <p:extLst>
      <p:ext uri="{BB962C8B-B14F-4D97-AF65-F5344CB8AC3E}">
        <p14:creationId xmlns:p14="http://schemas.microsoft.com/office/powerpoint/2010/main" val="399220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09388" cy="5477998"/>
          </a:xfrm>
        </p:spPr>
        <p:txBody>
          <a:bodyPr>
            <a:normAutofit/>
          </a:bodyPr>
          <a:lstStyle/>
          <a:p>
            <a:pPr marL="0" indent="0">
              <a:buNone/>
            </a:pPr>
            <a:r>
              <a:rPr lang="en-AU" sz="3600" b="1" dirty="0"/>
              <a:t>2. Baumol: The theory of contestable markets</a:t>
            </a:r>
          </a:p>
          <a:p>
            <a:pPr algn="just">
              <a:lnSpc>
                <a:spcPct val="115000"/>
              </a:lnSpc>
              <a:spcBef>
                <a:spcPts val="3000"/>
              </a:spcBef>
              <a:spcAft>
                <a:spcPts val="1000"/>
              </a:spcAft>
            </a:pPr>
            <a:r>
              <a:rPr lang="en-US" sz="2600" dirty="0">
                <a:solidFill>
                  <a:srgbClr val="414042"/>
                </a:solidFill>
                <a:latin typeface="Calibri" panose="020F0502020204030204" pitchFamily="34" charset="0"/>
                <a:cs typeface="Calibri" panose="020F0502020204030204" pitchFamily="34" charset="0"/>
              </a:rPr>
              <a:t>Policy consequences:</a:t>
            </a:r>
          </a:p>
          <a:p>
            <a:pPr lvl="1" algn="just">
              <a:lnSpc>
                <a:spcPct val="115000"/>
              </a:lnSpc>
              <a:spcAft>
                <a:spcPts val="1000"/>
              </a:spcAft>
            </a:pPr>
            <a:r>
              <a:rPr lang="en-US" sz="2400" u="sng" dirty="0">
                <a:solidFill>
                  <a:srgbClr val="414042"/>
                </a:solidFill>
                <a:latin typeface="Calibri" panose="020F0502020204030204" pitchFamily="34" charset="0"/>
                <a:cs typeface="Calibri" panose="020F0502020204030204" pitchFamily="34" charset="0"/>
              </a:rPr>
              <a:t>Reduce competition law intervention</a:t>
            </a:r>
            <a:r>
              <a:rPr lang="en-US" sz="2400" dirty="0">
                <a:solidFill>
                  <a:srgbClr val="414042"/>
                </a:solidFill>
                <a:latin typeface="Calibri" panose="020F0502020204030204" pitchFamily="34" charset="0"/>
                <a:cs typeface="Calibri" panose="020F0502020204030204" pitchFamily="34" charset="0"/>
              </a:rPr>
              <a:t>: “</a:t>
            </a:r>
            <a:r>
              <a:rPr lang="en-US" sz="2400" i="1" dirty="0">
                <a:solidFill>
                  <a:srgbClr val="414042"/>
                </a:solidFill>
                <a:latin typeface="Calibri" panose="020F0502020204030204" pitchFamily="34" charset="0"/>
                <a:cs typeface="Calibri" panose="020F0502020204030204" pitchFamily="34" charset="0"/>
              </a:rPr>
              <a:t>absence of entry in an industry and a high concentration index may be signs of virtue, not vice</a:t>
            </a:r>
            <a:r>
              <a:rPr lang="en-US" sz="2400" dirty="0">
                <a:solidFill>
                  <a:srgbClr val="414042"/>
                </a:solidFill>
                <a:latin typeface="Calibri" panose="020F0502020204030204" pitchFamily="34" charset="0"/>
                <a:cs typeface="Calibri" panose="020F0502020204030204" pitchFamily="34" charset="0"/>
              </a:rPr>
              <a:t>”.</a:t>
            </a:r>
          </a:p>
          <a:p>
            <a:pPr lvl="1" algn="just">
              <a:lnSpc>
                <a:spcPct val="115000"/>
              </a:lnSpc>
              <a:spcAft>
                <a:spcPts val="1000"/>
              </a:spcAft>
            </a:pPr>
            <a:r>
              <a:rPr lang="en-US" sz="2400" u="sng" dirty="0">
                <a:solidFill>
                  <a:srgbClr val="414042"/>
                </a:solidFill>
                <a:latin typeface="Calibri" panose="020F0502020204030204" pitchFamily="34" charset="0"/>
                <a:cs typeface="Calibri" panose="020F0502020204030204" pitchFamily="34" charset="0"/>
              </a:rPr>
              <a:t>Eliminate entry-and-rate regulation</a:t>
            </a:r>
            <a:r>
              <a:rPr lang="en-US" sz="2400" dirty="0">
                <a:solidFill>
                  <a:srgbClr val="414042"/>
                </a:solidFill>
                <a:latin typeface="Calibri" panose="020F0502020204030204" pitchFamily="34" charset="0"/>
                <a:cs typeface="Calibri" panose="020F0502020204030204" pitchFamily="34" charset="0"/>
              </a:rPr>
              <a:t>: “</a:t>
            </a:r>
            <a:r>
              <a:rPr lang="en-US" sz="2400" i="1" dirty="0">
                <a:solidFill>
                  <a:srgbClr val="414042"/>
                </a:solidFill>
                <a:latin typeface="Calibri" panose="020F0502020204030204" pitchFamily="34" charset="0"/>
                <a:cs typeface="Calibri" panose="020F0502020204030204" pitchFamily="34" charset="0"/>
              </a:rPr>
              <a:t>questionable desirability of artificial impediments to entry, such as regulators were long inclined to impose</a:t>
            </a:r>
            <a:r>
              <a:rPr lang="en-US" sz="2400" dirty="0">
                <a:solidFill>
                  <a:srgbClr val="414042"/>
                </a:solidFill>
                <a:latin typeface="Calibri" panose="020F0502020204030204" pitchFamily="34" charset="0"/>
                <a:cs typeface="Calibri" panose="020F0502020204030204" pitchFamily="34" charset="0"/>
              </a:rPr>
              <a:t>”.</a:t>
            </a:r>
          </a:p>
          <a:p>
            <a:pPr algn="just">
              <a:lnSpc>
                <a:spcPct val="115000"/>
              </a:lnSpc>
              <a:spcBef>
                <a:spcPts val="1000"/>
              </a:spcBef>
              <a:spcAft>
                <a:spcPts val="1000"/>
              </a:spcAft>
            </a:pPr>
            <a:r>
              <a:rPr lang="en-US" dirty="0">
                <a:solidFill>
                  <a:srgbClr val="414042"/>
                </a:solidFill>
                <a:latin typeface="Calibri" panose="020F0502020204030204" pitchFamily="34" charset="0"/>
                <a:cs typeface="Calibri" panose="020F0502020204030204" pitchFamily="34" charset="0"/>
              </a:rPr>
              <a:t>An uprising!</a:t>
            </a: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7</a:t>
            </a:fld>
            <a:endParaRPr lang="es-ES" dirty="0"/>
          </a:p>
        </p:txBody>
      </p:sp>
    </p:spTree>
    <p:extLst>
      <p:ext uri="{BB962C8B-B14F-4D97-AF65-F5344CB8AC3E}">
        <p14:creationId xmlns:p14="http://schemas.microsoft.com/office/powerpoint/2010/main" val="403721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09388" cy="5477998"/>
          </a:xfrm>
        </p:spPr>
        <p:txBody>
          <a:bodyPr>
            <a:normAutofit/>
          </a:bodyPr>
          <a:lstStyle/>
          <a:p>
            <a:pPr marL="0" indent="0">
              <a:buNone/>
            </a:pPr>
            <a:r>
              <a:rPr lang="en-AU" sz="3600" b="1" dirty="0"/>
              <a:t>2. Baumol: The theory of contestable markets</a:t>
            </a:r>
          </a:p>
          <a:p>
            <a:pPr algn="just">
              <a:lnSpc>
                <a:spcPct val="115000"/>
              </a:lnSpc>
              <a:spcAft>
                <a:spcPts val="1000"/>
              </a:spcAft>
            </a:pPr>
            <a:r>
              <a:rPr lang="en-US" dirty="0">
                <a:solidFill>
                  <a:srgbClr val="414042"/>
                </a:solidFill>
                <a:latin typeface="Calibri" panose="020F0502020204030204" pitchFamily="34" charset="0"/>
                <a:cs typeface="Calibri" panose="020F0502020204030204" pitchFamily="34" charset="0"/>
              </a:rPr>
              <a:t>Are markets contestable in reality?</a:t>
            </a:r>
          </a:p>
          <a:p>
            <a:pPr algn="just">
              <a:lnSpc>
                <a:spcPct val="115000"/>
              </a:lnSpc>
              <a:spcAft>
                <a:spcPts val="1000"/>
              </a:spcAft>
            </a:pPr>
            <a:r>
              <a:rPr lang="en-US" dirty="0">
                <a:solidFill>
                  <a:srgbClr val="414042"/>
                </a:solidFill>
                <a:latin typeface="Calibri" panose="020F0502020204030204" pitchFamily="34" charset="0"/>
                <a:cs typeface="Calibri" panose="020F0502020204030204" pitchFamily="34" charset="0"/>
              </a:rPr>
              <a:t>Market entry is usually free… but it is not costless or easy:</a:t>
            </a:r>
          </a:p>
          <a:p>
            <a:pPr marL="685800" lvl="2" algn="just">
              <a:lnSpc>
                <a:spcPct val="115000"/>
              </a:lnSpc>
              <a:spcBef>
                <a:spcPts val="1000"/>
              </a:spcBef>
              <a:spcAft>
                <a:spcPts val="1000"/>
              </a:spcAft>
            </a:pPr>
            <a:r>
              <a:rPr lang="en-US" sz="2200" dirty="0">
                <a:solidFill>
                  <a:srgbClr val="414042"/>
                </a:solidFill>
                <a:latin typeface="Calibri" panose="020F0502020204030204" pitchFamily="34" charset="0"/>
                <a:cs typeface="Calibri" panose="020F0502020204030204" pitchFamily="34" charset="0"/>
              </a:rPr>
              <a:t>Intellectual property, technology advantage, difficulty and relevance to grow scale.</a:t>
            </a:r>
          </a:p>
          <a:p>
            <a:pPr marL="228600" lvl="1"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Equally important is free exit:</a:t>
            </a:r>
          </a:p>
          <a:p>
            <a:pPr marL="685800" lvl="2" algn="just">
              <a:lnSpc>
                <a:spcPct val="115000"/>
              </a:lnSpc>
              <a:spcBef>
                <a:spcPts val="1000"/>
              </a:spcBef>
              <a:spcAft>
                <a:spcPts val="1000"/>
              </a:spcAft>
            </a:pPr>
            <a:r>
              <a:rPr lang="en-US" sz="2200" dirty="0">
                <a:solidFill>
                  <a:srgbClr val="414042"/>
                </a:solidFill>
                <a:latin typeface="Calibri" panose="020F0502020204030204" pitchFamily="34" charset="0"/>
                <a:cs typeface="Calibri" panose="020F0502020204030204" pitchFamily="34" charset="0"/>
              </a:rPr>
              <a:t>No sunk costs.</a:t>
            </a:r>
          </a:p>
          <a:p>
            <a:pPr marL="685800" lvl="2" algn="just">
              <a:lnSpc>
                <a:spcPct val="115000"/>
              </a:lnSpc>
              <a:spcBef>
                <a:spcPts val="1000"/>
              </a:spcBef>
              <a:spcAft>
                <a:spcPts val="1000"/>
              </a:spcAft>
            </a:pPr>
            <a:r>
              <a:rPr lang="en-US" sz="2200" dirty="0">
                <a:solidFill>
                  <a:srgbClr val="414042"/>
                </a:solidFill>
                <a:latin typeface="Calibri" panose="020F0502020204030204" pitchFamily="34" charset="0"/>
                <a:cs typeface="Calibri" panose="020F0502020204030204" pitchFamily="34" charset="0"/>
              </a:rPr>
              <a:t>No labor costs.</a:t>
            </a:r>
          </a:p>
          <a:p>
            <a:pPr lvl="1" algn="just">
              <a:lnSpc>
                <a:spcPct val="115000"/>
              </a:lnSpc>
              <a:spcBef>
                <a:spcPts val="3000"/>
              </a:spcBef>
              <a:spcAft>
                <a:spcPts val="1000"/>
              </a:spcAft>
            </a:pPr>
            <a:endParaRPr lang="en-US" sz="12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8</a:t>
            </a:fld>
            <a:endParaRPr lang="es-ES" dirty="0"/>
          </a:p>
        </p:txBody>
      </p:sp>
    </p:spTree>
    <p:extLst>
      <p:ext uri="{BB962C8B-B14F-4D97-AF65-F5344CB8AC3E}">
        <p14:creationId xmlns:p14="http://schemas.microsoft.com/office/powerpoint/2010/main" val="65949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CB6B-6642-42ED-989A-C1F873F3CCF4}"/>
              </a:ext>
            </a:extLst>
          </p:cNvPr>
          <p:cNvSpPr>
            <a:spLocks noGrp="1"/>
          </p:cNvSpPr>
          <p:nvPr>
            <p:ph idx="1"/>
          </p:nvPr>
        </p:nvSpPr>
        <p:spPr>
          <a:xfrm>
            <a:off x="760977" y="894522"/>
            <a:ext cx="10699186" cy="5477998"/>
          </a:xfrm>
        </p:spPr>
        <p:txBody>
          <a:bodyPr>
            <a:normAutofit/>
          </a:bodyPr>
          <a:lstStyle/>
          <a:p>
            <a:pPr marL="0" indent="0">
              <a:buNone/>
            </a:pPr>
            <a:r>
              <a:rPr lang="en-AU" sz="4100" b="1" dirty="0"/>
              <a:t>3. Contestability and market liberalization</a:t>
            </a:r>
          </a:p>
          <a:p>
            <a:pPr marL="228600" lvl="2" algn="just">
              <a:lnSpc>
                <a:spcPct val="115000"/>
              </a:lnSpc>
              <a:spcBef>
                <a:spcPts val="1000"/>
              </a:spcBef>
              <a:spcAft>
                <a:spcPts val="1000"/>
              </a:spcAft>
            </a:pPr>
            <a:endParaRPr lang="en-US" sz="2400" dirty="0">
              <a:solidFill>
                <a:srgbClr val="414042"/>
              </a:solidFill>
              <a:latin typeface="Calibri" panose="020F0502020204030204" pitchFamily="34" charset="0"/>
              <a:cs typeface="Calibri" panose="020F0502020204030204" pitchFamily="34" charset="0"/>
            </a:endParaRP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POLICY: Eliminate legal barriers to entry: exclusive or special rights, as in most transport modes.</a:t>
            </a:r>
          </a:p>
          <a:p>
            <a:pPr marL="228600" lvl="2" algn="just">
              <a:lnSpc>
                <a:spcPct val="115000"/>
              </a:lnSpc>
              <a:spcBef>
                <a:spcPts val="1000"/>
              </a:spcBef>
              <a:spcAft>
                <a:spcPts val="1000"/>
              </a:spcAft>
            </a:pPr>
            <a:endParaRPr lang="en-US" sz="2400" dirty="0">
              <a:solidFill>
                <a:srgbClr val="414042"/>
              </a:solidFill>
              <a:latin typeface="Calibri" panose="020F0502020204030204" pitchFamily="34" charset="0"/>
              <a:cs typeface="Calibri" panose="020F0502020204030204" pitchFamily="34" charset="0"/>
            </a:endParaRPr>
          </a:p>
          <a:p>
            <a:pPr marL="228600" lvl="2" algn="just">
              <a:lnSpc>
                <a:spcPct val="115000"/>
              </a:lnSpc>
              <a:spcBef>
                <a:spcPts val="1000"/>
              </a:spcBef>
              <a:spcAft>
                <a:spcPts val="1000"/>
              </a:spcAft>
            </a:pPr>
            <a:r>
              <a:rPr lang="en-US" sz="2400" dirty="0">
                <a:solidFill>
                  <a:srgbClr val="414042"/>
                </a:solidFill>
                <a:latin typeface="Calibri" panose="020F0502020204030204" pitchFamily="34" charset="0"/>
                <a:cs typeface="Calibri" panose="020F0502020204030204" pitchFamily="34" charset="0"/>
              </a:rPr>
              <a:t>BUT THEN: Engage in an active regulatory policy to reduce barriers to entry (and exit). </a:t>
            </a:r>
            <a:r>
              <a:rPr lang="en-US" sz="2400" b="1" u="sng" dirty="0">
                <a:solidFill>
                  <a:srgbClr val="414042"/>
                </a:solidFill>
                <a:latin typeface="Calibri" panose="020F0502020204030204" pitchFamily="34" charset="0"/>
                <a:cs typeface="Calibri" panose="020F0502020204030204" pitchFamily="34" charset="0"/>
              </a:rPr>
              <a:t>Regulation for competition, not against competition</a:t>
            </a:r>
            <a:r>
              <a:rPr lang="en-US" sz="2400" dirty="0">
                <a:solidFill>
                  <a:srgbClr val="414042"/>
                </a:solidFill>
                <a:latin typeface="Calibri" panose="020F0502020204030204" pitchFamily="34" charset="0"/>
                <a:cs typeface="Calibri" panose="020F0502020204030204" pitchFamily="34" charset="0"/>
              </a:rPr>
              <a:t>.</a:t>
            </a:r>
          </a:p>
          <a:p>
            <a:pPr marL="228600" lvl="2" algn="just">
              <a:lnSpc>
                <a:spcPct val="115000"/>
              </a:lnSpc>
              <a:spcBef>
                <a:spcPts val="1000"/>
              </a:spcBef>
              <a:spcAft>
                <a:spcPts val="1000"/>
              </a:spcAft>
            </a:pPr>
            <a:endParaRPr lang="en-US" sz="1600" dirty="0">
              <a:solidFill>
                <a:srgbClr val="333333"/>
              </a:solidFill>
              <a:latin typeface="Times New Roman" panose="02020603050405020304" pitchFamily="18" charset="0"/>
            </a:endParaRPr>
          </a:p>
          <a:p>
            <a:pPr marL="0" indent="0" algn="just">
              <a:buNone/>
            </a:pPr>
            <a:endParaRPr lang="en-US" sz="1600" dirty="0">
              <a:solidFill>
                <a:srgbClr val="333333"/>
              </a:solidFill>
              <a:latin typeface="Times New Roman" panose="02020603050405020304" pitchFamily="18" charset="0"/>
            </a:endParaRPr>
          </a:p>
          <a:p>
            <a:pPr marL="0" indent="0" algn="ctr">
              <a:spcBef>
                <a:spcPts val="0"/>
              </a:spcBef>
              <a:buNone/>
            </a:pPr>
            <a:endParaRPr lang="en-US" sz="1600" b="0" i="0" dirty="0">
              <a:solidFill>
                <a:srgbClr val="333333"/>
              </a:solidFill>
              <a:effectLst/>
              <a:latin typeface="Arial Unicode MS" panose="020B0604020202020204" pitchFamily="34" charset="-128"/>
              <a:ea typeface="Arial Unicode MS" panose="020B0604020202020204" pitchFamily="34" charset="-128"/>
            </a:endParaRPr>
          </a:p>
        </p:txBody>
      </p:sp>
      <p:sp>
        <p:nvSpPr>
          <p:cNvPr id="4" name="Slide Number Placeholder 3">
            <a:extLst>
              <a:ext uri="{FF2B5EF4-FFF2-40B4-BE49-F238E27FC236}">
                <a16:creationId xmlns:a16="http://schemas.microsoft.com/office/drawing/2014/main" id="{D46D9902-422B-4754-90E0-9C6EA52D6F43}"/>
              </a:ext>
            </a:extLst>
          </p:cNvPr>
          <p:cNvSpPr>
            <a:spLocks noGrp="1"/>
          </p:cNvSpPr>
          <p:nvPr>
            <p:ph type="sldNum" sz="quarter" idx="12"/>
          </p:nvPr>
        </p:nvSpPr>
        <p:spPr/>
        <p:txBody>
          <a:bodyPr/>
          <a:lstStyle/>
          <a:p>
            <a:fld id="{A85EF1E5-F080-0048-9372-CF230FDE727D}" type="slidenum">
              <a:rPr lang="es-ES" smtClean="0"/>
              <a:t>9</a:t>
            </a:fld>
            <a:endParaRPr lang="es-ES" dirty="0"/>
          </a:p>
        </p:txBody>
      </p:sp>
    </p:spTree>
    <p:extLst>
      <p:ext uri="{BB962C8B-B14F-4D97-AF65-F5344CB8AC3E}">
        <p14:creationId xmlns:p14="http://schemas.microsoft.com/office/powerpoint/2010/main" val="709342921"/>
      </p:ext>
    </p:extLst>
  </p:cSld>
  <p:clrMapOvr>
    <a:masterClrMapping/>
  </p:clrMapOvr>
</p:sld>
</file>

<file path=ppt/theme/theme1.xml><?xml version="1.0" encoding="utf-8"?>
<a:theme xmlns:a="http://schemas.openxmlformats.org/drawingml/2006/main" name="Tema de Office">
  <a:themeElements>
    <a:clrScheme name="EUI colour palette">
      <a:dk1>
        <a:srgbClr val="004575"/>
      </a:dk1>
      <a:lt1>
        <a:srgbClr val="FFFFFF"/>
      </a:lt1>
      <a:dk2>
        <a:srgbClr val="004575"/>
      </a:dk2>
      <a:lt2>
        <a:srgbClr val="FFFFFF"/>
      </a:lt2>
      <a:accent1>
        <a:srgbClr val="8F932F"/>
      </a:accent1>
      <a:accent2>
        <a:srgbClr val="C85826"/>
      </a:accent2>
      <a:accent3>
        <a:srgbClr val="C3AEA1"/>
      </a:accent3>
      <a:accent4>
        <a:srgbClr val="F1C36F"/>
      </a:accent4>
      <a:accent5>
        <a:srgbClr val="2480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RSC" id="{3CB0FAAB-0B21-054C-9587-97E940C14C1B}" vid="{E6FECD30-5F91-0B4A-82F3-BD603E2E08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PPT-RSC</Template>
  <TotalTime>4293</TotalTime>
  <Words>1244</Words>
  <Application>Microsoft Office PowerPoint</Application>
  <PresentationFormat>Panorámica</PresentationFormat>
  <Paragraphs>108</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Arial</vt:lpstr>
      <vt:lpstr>Arial Unicode MS</vt:lpstr>
      <vt:lpstr>Calibri</vt:lpstr>
      <vt:lpstr>Calibri Light</vt:lpstr>
      <vt:lpstr>EUAlbertina</vt:lpstr>
      <vt:lpstr>Times New Roman</vt:lpstr>
      <vt:lpstr>Tema de Office</vt:lpstr>
      <vt:lpstr>Custom Design</vt:lpstr>
      <vt:lpstr> </vt:lpstr>
      <vt:lpstr>CONTESTABILITY AND MARKET REGULATION       1. Introduction. The traditional paradigm.    2. Baumol: The theory of contestable markets.    3. Contestability and market liberalization.    4. Contestability and digital markets.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DISCUSSION  juan.montero@eui.eu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Giamberini, Giorgio</dc:creator>
  <cp:lastModifiedBy>Juan José Montero</cp:lastModifiedBy>
  <cp:revision>128</cp:revision>
  <dcterms:created xsi:type="dcterms:W3CDTF">2021-05-03T06:40:35Z</dcterms:created>
  <dcterms:modified xsi:type="dcterms:W3CDTF">2022-11-22T16:10:10Z</dcterms:modified>
</cp:coreProperties>
</file>