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2.jpg" ContentType="image/jpg"/>
  <Override PartName="/ppt/media/image13.jpg" ContentType="image/jpg"/>
  <Override PartName="/ppt/media/image15.jpg" ContentType="image/jpg"/>
  <Override PartName="/ppt/media/image19.jpg" ContentType="image/jp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9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7" r:id="rId30"/>
    <p:sldId id="288" r:id="rId31"/>
    <p:sldId id="289" r:id="rId32"/>
    <p:sldId id="290" r:id="rId33"/>
    <p:sldId id="291" r:id="rId34"/>
    <p:sldId id="293" r:id="rId35"/>
    <p:sldId id="294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</p:sldIdLst>
  <p:sldSz cx="12192000" cy="6858000"/>
  <p:notesSz cx="12192000" cy="6858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Tahoma" panose="020B0604030504040204" pitchFamily="34" charset="0"/>
      <p:regular r:id="rId49"/>
      <p:bold r:id="rId5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276AAE-61FC-45A7-BA3C-33D46AE8028C}" v="27" dt="2022-10-18T15:05:19.55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>
      <p:cViewPr>
        <p:scale>
          <a:sx n="75" d="100"/>
          <a:sy n="75" d="100"/>
        </p:scale>
        <p:origin x="840" y="26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ka Jandová" userId="e3d9b53f-ab60-464e-84a7-56295636db35" providerId="ADAL" clId="{D74FD683-9E42-460C-8FDB-189454BC1B15}"/>
    <pc:docChg chg="addSld modSld">
      <pc:chgData name="Monika Jandová" userId="e3d9b53f-ab60-464e-84a7-56295636db35" providerId="ADAL" clId="{D74FD683-9E42-460C-8FDB-189454BC1B15}" dt="2022-10-17T11:46:12.128" v="71" actId="20577"/>
      <pc:docMkLst>
        <pc:docMk/>
      </pc:docMkLst>
      <pc:sldChg chg="modSp mod">
        <pc:chgData name="Monika Jandová" userId="e3d9b53f-ab60-464e-84a7-56295636db35" providerId="ADAL" clId="{D74FD683-9E42-460C-8FDB-189454BC1B15}" dt="2022-10-17T11:27:17.691" v="6" actId="20577"/>
        <pc:sldMkLst>
          <pc:docMk/>
          <pc:sldMk cId="0" sldId="258"/>
        </pc:sldMkLst>
        <pc:spChg chg="mod">
          <ac:chgData name="Monika Jandová" userId="e3d9b53f-ab60-464e-84a7-56295636db35" providerId="ADAL" clId="{D74FD683-9E42-460C-8FDB-189454BC1B15}" dt="2022-10-17T11:27:17.691" v="6" actId="20577"/>
          <ac:spMkLst>
            <pc:docMk/>
            <pc:sldMk cId="0" sldId="258"/>
            <ac:spMk id="3" creationId="{00000000-0000-0000-0000-000000000000}"/>
          </ac:spMkLst>
        </pc:spChg>
        <pc:picChg chg="mod">
          <ac:chgData name="Monika Jandová" userId="e3d9b53f-ab60-464e-84a7-56295636db35" providerId="ADAL" clId="{D74FD683-9E42-460C-8FDB-189454BC1B15}" dt="2022-10-17T11:27:10.236" v="4" actId="1076"/>
          <ac:picMkLst>
            <pc:docMk/>
            <pc:sldMk cId="0" sldId="258"/>
            <ac:picMk id="6" creationId="{953433B1-3322-4CFF-B77A-D34B10055B90}"/>
          </ac:picMkLst>
        </pc:picChg>
      </pc:sldChg>
      <pc:sldChg chg="modSp mod">
        <pc:chgData name="Monika Jandová" userId="e3d9b53f-ab60-464e-84a7-56295636db35" providerId="ADAL" clId="{D74FD683-9E42-460C-8FDB-189454BC1B15}" dt="2022-10-17T11:43:58.340" v="11" actId="207"/>
        <pc:sldMkLst>
          <pc:docMk/>
          <pc:sldMk cId="0" sldId="259"/>
        </pc:sldMkLst>
        <pc:spChg chg="mod">
          <ac:chgData name="Monika Jandová" userId="e3d9b53f-ab60-464e-84a7-56295636db35" providerId="ADAL" clId="{D74FD683-9E42-460C-8FDB-189454BC1B15}" dt="2022-10-17T11:43:58.340" v="11" actId="207"/>
          <ac:spMkLst>
            <pc:docMk/>
            <pc:sldMk cId="0" sldId="259"/>
            <ac:spMk id="3" creationId="{00000000-0000-0000-0000-000000000000}"/>
          </ac:spMkLst>
        </pc:spChg>
      </pc:sldChg>
      <pc:sldChg chg="modSp mod">
        <pc:chgData name="Monika Jandová" userId="e3d9b53f-ab60-464e-84a7-56295636db35" providerId="ADAL" clId="{D74FD683-9E42-460C-8FDB-189454BC1B15}" dt="2022-10-17T11:44:11.145" v="14" actId="5793"/>
        <pc:sldMkLst>
          <pc:docMk/>
          <pc:sldMk cId="0" sldId="260"/>
        </pc:sldMkLst>
        <pc:spChg chg="mod">
          <ac:chgData name="Monika Jandová" userId="e3d9b53f-ab60-464e-84a7-56295636db35" providerId="ADAL" clId="{D74FD683-9E42-460C-8FDB-189454BC1B15}" dt="2022-10-17T11:44:11.145" v="14" actId="5793"/>
          <ac:spMkLst>
            <pc:docMk/>
            <pc:sldMk cId="0" sldId="260"/>
            <ac:spMk id="3" creationId="{00000000-0000-0000-0000-000000000000}"/>
          </ac:spMkLst>
        </pc:spChg>
      </pc:sldChg>
      <pc:sldChg chg="modSp mod">
        <pc:chgData name="Monika Jandová" userId="e3d9b53f-ab60-464e-84a7-56295636db35" providerId="ADAL" clId="{D74FD683-9E42-460C-8FDB-189454BC1B15}" dt="2022-10-17T11:44:27.378" v="18" actId="6549"/>
        <pc:sldMkLst>
          <pc:docMk/>
          <pc:sldMk cId="0" sldId="261"/>
        </pc:sldMkLst>
        <pc:spChg chg="mod">
          <ac:chgData name="Monika Jandová" userId="e3d9b53f-ab60-464e-84a7-56295636db35" providerId="ADAL" clId="{D74FD683-9E42-460C-8FDB-189454BC1B15}" dt="2022-10-17T11:44:27.378" v="18" actId="6549"/>
          <ac:spMkLst>
            <pc:docMk/>
            <pc:sldMk cId="0" sldId="261"/>
            <ac:spMk id="3" creationId="{00000000-0000-0000-0000-000000000000}"/>
          </ac:spMkLst>
        </pc:spChg>
      </pc:sldChg>
      <pc:sldChg chg="modSp mod">
        <pc:chgData name="Monika Jandová" userId="e3d9b53f-ab60-464e-84a7-56295636db35" providerId="ADAL" clId="{D74FD683-9E42-460C-8FDB-189454BC1B15}" dt="2022-10-17T11:45:00.914" v="20" actId="6549"/>
        <pc:sldMkLst>
          <pc:docMk/>
          <pc:sldMk cId="0" sldId="262"/>
        </pc:sldMkLst>
        <pc:spChg chg="mod">
          <ac:chgData name="Monika Jandová" userId="e3d9b53f-ab60-464e-84a7-56295636db35" providerId="ADAL" clId="{D74FD683-9E42-460C-8FDB-189454BC1B15}" dt="2022-10-17T11:45:00.914" v="20" actId="6549"/>
          <ac:spMkLst>
            <pc:docMk/>
            <pc:sldMk cId="0" sldId="262"/>
            <ac:spMk id="3" creationId="{00000000-0000-0000-0000-000000000000}"/>
          </ac:spMkLst>
        </pc:spChg>
      </pc:sldChg>
      <pc:sldChg chg="modSp new mod">
        <pc:chgData name="Monika Jandová" userId="e3d9b53f-ab60-464e-84a7-56295636db35" providerId="ADAL" clId="{D74FD683-9E42-460C-8FDB-189454BC1B15}" dt="2022-10-17T11:46:12.128" v="71" actId="20577"/>
        <pc:sldMkLst>
          <pc:docMk/>
          <pc:sldMk cId="3742145455" sldId="398"/>
        </pc:sldMkLst>
        <pc:spChg chg="mod">
          <ac:chgData name="Monika Jandová" userId="e3d9b53f-ab60-464e-84a7-56295636db35" providerId="ADAL" clId="{D74FD683-9E42-460C-8FDB-189454BC1B15}" dt="2022-10-17T11:46:12.128" v="71" actId="20577"/>
          <ac:spMkLst>
            <pc:docMk/>
            <pc:sldMk cId="3742145455" sldId="398"/>
            <ac:spMk id="2" creationId="{E087E4BB-9786-4E9D-93F9-016D08754E1B}"/>
          </ac:spMkLst>
        </pc:spChg>
      </pc:sldChg>
    </pc:docChg>
  </pc:docChgLst>
  <pc:docChgLst>
    <pc:chgData name="Monika Jandová" userId="e3d9b53f-ab60-464e-84a7-56295636db35" providerId="ADAL" clId="{3B276AAE-61FC-45A7-BA3C-33D46AE8028C}"/>
    <pc:docChg chg="undo redo custSel addSld delSld modSld">
      <pc:chgData name="Monika Jandová" userId="e3d9b53f-ab60-464e-84a7-56295636db35" providerId="ADAL" clId="{3B276AAE-61FC-45A7-BA3C-33D46AE8028C}" dt="2022-10-18T15:06:05.859" v="1380" actId="20577"/>
      <pc:docMkLst>
        <pc:docMk/>
      </pc:docMkLst>
      <pc:sldChg chg="del">
        <pc:chgData name="Monika Jandová" userId="e3d9b53f-ab60-464e-84a7-56295636db35" providerId="ADAL" clId="{3B276AAE-61FC-45A7-BA3C-33D46AE8028C}" dt="2022-10-18T09:21:23.738" v="437" actId="47"/>
        <pc:sldMkLst>
          <pc:docMk/>
          <pc:sldMk cId="0" sldId="257"/>
        </pc:sldMkLst>
      </pc:sldChg>
      <pc:sldChg chg="addSp delSp modSp mod modClrScheme chgLayout">
        <pc:chgData name="Monika Jandová" userId="e3d9b53f-ab60-464e-84a7-56295636db35" providerId="ADAL" clId="{3B276AAE-61FC-45A7-BA3C-33D46AE8028C}" dt="2022-10-18T09:28:09.794" v="438" actId="20577"/>
        <pc:sldMkLst>
          <pc:docMk/>
          <pc:sldMk cId="0" sldId="258"/>
        </pc:sldMkLst>
        <pc:spChg chg="mod">
          <ac:chgData name="Monika Jandová" userId="e3d9b53f-ab60-464e-84a7-56295636db35" providerId="ADAL" clId="{3B276AAE-61FC-45A7-BA3C-33D46AE8028C}" dt="2022-10-18T09:20:43.534" v="433" actId="26606"/>
          <ac:spMkLst>
            <pc:docMk/>
            <pc:sldMk cId="0" sldId="258"/>
            <ac:spMk id="2" creationId="{00000000-0000-0000-0000-000000000000}"/>
          </ac:spMkLst>
        </pc:spChg>
        <pc:spChg chg="del">
          <ac:chgData name="Monika Jandová" userId="e3d9b53f-ab60-464e-84a7-56295636db35" providerId="ADAL" clId="{3B276AAE-61FC-45A7-BA3C-33D46AE8028C}" dt="2022-10-18T09:20:43.534" v="433" actId="26606"/>
          <ac:spMkLst>
            <pc:docMk/>
            <pc:sldMk cId="0" sldId="258"/>
            <ac:spMk id="3" creationId="{00000000-0000-0000-0000-000000000000}"/>
          </ac:spMkLst>
        </pc:spChg>
        <pc:spChg chg="mod modVis">
          <ac:chgData name="Monika Jandová" userId="e3d9b53f-ab60-464e-84a7-56295636db35" providerId="ADAL" clId="{3B276AAE-61FC-45A7-BA3C-33D46AE8028C}" dt="2022-10-18T09:20:43.534" v="433" actId="26606"/>
          <ac:spMkLst>
            <pc:docMk/>
            <pc:sldMk cId="0" sldId="258"/>
            <ac:spMk id="4" creationId="{00000000-0000-0000-0000-000000000000}"/>
          </ac:spMkLst>
        </pc:spChg>
        <pc:spChg chg="add del mod">
          <ac:chgData name="Monika Jandová" userId="e3d9b53f-ab60-464e-84a7-56295636db35" providerId="ADAL" clId="{3B276AAE-61FC-45A7-BA3C-33D46AE8028C}" dt="2022-10-18T09:20:56.801" v="434" actId="21"/>
          <ac:spMkLst>
            <pc:docMk/>
            <pc:sldMk cId="0" sldId="258"/>
            <ac:spMk id="10" creationId="{39C8B5D6-6521-5DD4-1DAF-274DE37F01AF}"/>
          </ac:spMkLst>
        </pc:spChg>
        <pc:graphicFrameChg chg="add mod">
          <ac:chgData name="Monika Jandová" userId="e3d9b53f-ab60-464e-84a7-56295636db35" providerId="ADAL" clId="{3B276AAE-61FC-45A7-BA3C-33D46AE8028C}" dt="2022-10-18T09:28:09.794" v="438" actId="20577"/>
          <ac:graphicFrameMkLst>
            <pc:docMk/>
            <pc:sldMk cId="0" sldId="258"/>
            <ac:graphicFrameMk id="7" creationId="{CC214998-0649-63BA-204A-68879C60A953}"/>
          </ac:graphicFrameMkLst>
        </pc:graphicFrameChg>
        <pc:picChg chg="del">
          <ac:chgData name="Monika Jandová" userId="e3d9b53f-ab60-464e-84a7-56295636db35" providerId="ADAL" clId="{3B276AAE-61FC-45A7-BA3C-33D46AE8028C}" dt="2022-10-18T09:20:37.234" v="432" actId="478"/>
          <ac:picMkLst>
            <pc:docMk/>
            <pc:sldMk cId="0" sldId="258"/>
            <ac:picMk id="6" creationId="{953433B1-3322-4CFF-B77A-D34B10055B90}"/>
          </ac:picMkLst>
        </pc:picChg>
      </pc:sldChg>
      <pc:sldChg chg="addSp delSp modSp mod">
        <pc:chgData name="Monika Jandová" userId="e3d9b53f-ab60-464e-84a7-56295636db35" providerId="ADAL" clId="{3B276AAE-61FC-45A7-BA3C-33D46AE8028C}" dt="2022-10-18T09:39:39.250" v="511" actId="1076"/>
        <pc:sldMkLst>
          <pc:docMk/>
          <pc:sldMk cId="0" sldId="260"/>
        </pc:sldMkLst>
        <pc:spChg chg="mod">
          <ac:chgData name="Monika Jandová" userId="e3d9b53f-ab60-464e-84a7-56295636db35" providerId="ADAL" clId="{3B276AAE-61FC-45A7-BA3C-33D46AE8028C}" dt="2022-10-18T09:36:41.461" v="494" actId="6549"/>
          <ac:spMkLst>
            <pc:docMk/>
            <pc:sldMk cId="0" sldId="260"/>
            <ac:spMk id="2" creationId="{00000000-0000-0000-0000-000000000000}"/>
          </ac:spMkLst>
        </pc:spChg>
        <pc:spChg chg="mod ord">
          <ac:chgData name="Monika Jandová" userId="e3d9b53f-ab60-464e-84a7-56295636db35" providerId="ADAL" clId="{3B276AAE-61FC-45A7-BA3C-33D46AE8028C}" dt="2022-10-18T09:36:29.001" v="493" actId="6549"/>
          <ac:spMkLst>
            <pc:docMk/>
            <pc:sldMk cId="0" sldId="260"/>
            <ac:spMk id="3" creationId="{00000000-0000-0000-0000-000000000000}"/>
          </ac:spMkLst>
        </pc:spChg>
        <pc:spChg chg="add mod ord">
          <ac:chgData name="Monika Jandová" userId="e3d9b53f-ab60-464e-84a7-56295636db35" providerId="ADAL" clId="{3B276AAE-61FC-45A7-BA3C-33D46AE8028C}" dt="2022-10-18T09:31:45.190" v="460" actId="167"/>
          <ac:spMkLst>
            <pc:docMk/>
            <pc:sldMk cId="0" sldId="260"/>
            <ac:spMk id="5" creationId="{38FC549A-E581-40D4-B113-DDFDE2448022}"/>
          </ac:spMkLst>
        </pc:spChg>
        <pc:spChg chg="add mod">
          <ac:chgData name="Monika Jandová" userId="e3d9b53f-ab60-464e-84a7-56295636db35" providerId="ADAL" clId="{3B276AAE-61FC-45A7-BA3C-33D46AE8028C}" dt="2022-10-18T09:38:30.587" v="506" actId="1076"/>
          <ac:spMkLst>
            <pc:docMk/>
            <pc:sldMk cId="0" sldId="260"/>
            <ac:spMk id="8" creationId="{3E6124B0-D8B1-49BE-A7B3-4198174AF6CF}"/>
          </ac:spMkLst>
        </pc:spChg>
        <pc:picChg chg="add del mod">
          <ac:chgData name="Monika Jandová" userId="e3d9b53f-ab60-464e-84a7-56295636db35" providerId="ADAL" clId="{3B276AAE-61FC-45A7-BA3C-33D46AE8028C}" dt="2022-10-18T09:39:30.605" v="507" actId="478"/>
          <ac:picMkLst>
            <pc:docMk/>
            <pc:sldMk cId="0" sldId="260"/>
            <ac:picMk id="7" creationId="{280ED89B-900B-4F8F-B50A-5BF8DC9CE76C}"/>
          </ac:picMkLst>
        </pc:picChg>
        <pc:picChg chg="add mod">
          <ac:chgData name="Monika Jandová" userId="e3d9b53f-ab60-464e-84a7-56295636db35" providerId="ADAL" clId="{3B276AAE-61FC-45A7-BA3C-33D46AE8028C}" dt="2022-10-18T09:39:39.250" v="511" actId="1076"/>
          <ac:picMkLst>
            <pc:docMk/>
            <pc:sldMk cId="0" sldId="260"/>
            <ac:picMk id="10" creationId="{5AEE6CA4-9A1F-4360-A10C-7B2089F16AE5}"/>
          </ac:picMkLst>
        </pc:picChg>
      </pc:sldChg>
      <pc:sldChg chg="addSp delSp modSp mod">
        <pc:chgData name="Monika Jandová" userId="e3d9b53f-ab60-464e-84a7-56295636db35" providerId="ADAL" clId="{3B276AAE-61FC-45A7-BA3C-33D46AE8028C}" dt="2022-10-18T13:35:38.651" v="517" actId="20577"/>
        <pc:sldMkLst>
          <pc:docMk/>
          <pc:sldMk cId="0" sldId="261"/>
        </pc:sldMkLst>
        <pc:spChg chg="mod">
          <ac:chgData name="Monika Jandová" userId="e3d9b53f-ab60-464e-84a7-56295636db35" providerId="ADAL" clId="{3B276AAE-61FC-45A7-BA3C-33D46AE8028C}" dt="2022-10-18T09:38:13.516" v="503" actId="6549"/>
          <ac:spMkLst>
            <pc:docMk/>
            <pc:sldMk cId="0" sldId="261"/>
            <ac:spMk id="2" creationId="{00000000-0000-0000-0000-000000000000}"/>
          </ac:spMkLst>
        </pc:spChg>
        <pc:spChg chg="mod">
          <ac:chgData name="Monika Jandová" userId="e3d9b53f-ab60-464e-84a7-56295636db35" providerId="ADAL" clId="{3B276AAE-61FC-45A7-BA3C-33D46AE8028C}" dt="2022-10-18T13:35:38.651" v="517" actId="20577"/>
          <ac:spMkLst>
            <pc:docMk/>
            <pc:sldMk cId="0" sldId="261"/>
            <ac:spMk id="3" creationId="{00000000-0000-0000-0000-000000000000}"/>
          </ac:spMkLst>
        </pc:spChg>
        <pc:spChg chg="add del mod">
          <ac:chgData name="Monika Jandová" userId="e3d9b53f-ab60-464e-84a7-56295636db35" providerId="ADAL" clId="{3B276AAE-61FC-45A7-BA3C-33D46AE8028C}" dt="2022-10-18T09:38:18.557" v="504" actId="478"/>
          <ac:spMkLst>
            <pc:docMk/>
            <pc:sldMk cId="0" sldId="261"/>
            <ac:spMk id="5" creationId="{7E89F5A0-69E3-4332-92A3-7E5E31628A80}"/>
          </ac:spMkLst>
        </pc:spChg>
        <pc:picChg chg="add mod">
          <ac:chgData name="Monika Jandová" userId="e3d9b53f-ab60-464e-84a7-56295636db35" providerId="ADAL" clId="{3B276AAE-61FC-45A7-BA3C-33D46AE8028C}" dt="2022-10-18T09:38:03.776" v="501" actId="1076"/>
          <ac:picMkLst>
            <pc:docMk/>
            <pc:sldMk cId="0" sldId="261"/>
            <ac:picMk id="7" creationId="{566E86E2-2712-437D-9D13-914ADC084F1C}"/>
          </ac:picMkLst>
        </pc:picChg>
        <pc:picChg chg="add mod">
          <ac:chgData name="Monika Jandová" userId="e3d9b53f-ab60-464e-84a7-56295636db35" providerId="ADAL" clId="{3B276AAE-61FC-45A7-BA3C-33D46AE8028C}" dt="2022-10-18T13:35:33.444" v="515" actId="1076"/>
          <ac:picMkLst>
            <pc:docMk/>
            <pc:sldMk cId="0" sldId="261"/>
            <ac:picMk id="9" creationId="{FA3E9EA6-B91E-4D32-A14F-6015FEE7B8DF}"/>
          </ac:picMkLst>
        </pc:picChg>
      </pc:sldChg>
      <pc:sldChg chg="addSp delSp modSp mod modClrScheme chgLayout">
        <pc:chgData name="Monika Jandová" userId="e3d9b53f-ab60-464e-84a7-56295636db35" providerId="ADAL" clId="{3B276AAE-61FC-45A7-BA3C-33D46AE8028C}" dt="2022-10-18T13:36:14.363" v="520" actId="14100"/>
        <pc:sldMkLst>
          <pc:docMk/>
          <pc:sldMk cId="0" sldId="262"/>
        </pc:sldMkLst>
        <pc:spChg chg="mod">
          <ac:chgData name="Monika Jandová" userId="e3d9b53f-ab60-464e-84a7-56295636db35" providerId="ADAL" clId="{3B276AAE-61FC-45A7-BA3C-33D46AE8028C}" dt="2022-10-18T13:36:02.937" v="518" actId="26606"/>
          <ac:spMkLst>
            <pc:docMk/>
            <pc:sldMk cId="0" sldId="262"/>
            <ac:spMk id="2" creationId="{00000000-0000-0000-0000-000000000000}"/>
          </ac:spMkLst>
        </pc:spChg>
        <pc:spChg chg="del mod">
          <ac:chgData name="Monika Jandová" userId="e3d9b53f-ab60-464e-84a7-56295636db35" providerId="ADAL" clId="{3B276AAE-61FC-45A7-BA3C-33D46AE8028C}" dt="2022-10-18T13:36:02.937" v="518" actId="26606"/>
          <ac:spMkLst>
            <pc:docMk/>
            <pc:sldMk cId="0" sldId="262"/>
            <ac:spMk id="3" creationId="{00000000-0000-0000-0000-000000000000}"/>
          </ac:spMkLst>
        </pc:spChg>
        <pc:spChg chg="mod modVis">
          <ac:chgData name="Monika Jandová" userId="e3d9b53f-ab60-464e-84a7-56295636db35" providerId="ADAL" clId="{3B276AAE-61FC-45A7-BA3C-33D46AE8028C}" dt="2022-10-18T13:36:02.937" v="518" actId="26606"/>
          <ac:spMkLst>
            <pc:docMk/>
            <pc:sldMk cId="0" sldId="262"/>
            <ac:spMk id="4" creationId="{00000000-0000-0000-0000-000000000000}"/>
          </ac:spMkLst>
        </pc:spChg>
        <pc:spChg chg="add del mod">
          <ac:chgData name="Monika Jandová" userId="e3d9b53f-ab60-464e-84a7-56295636db35" providerId="ADAL" clId="{3B276AAE-61FC-45A7-BA3C-33D46AE8028C}" dt="2022-10-18T13:36:07.763" v="519" actId="478"/>
          <ac:spMkLst>
            <pc:docMk/>
            <pc:sldMk cId="0" sldId="262"/>
            <ac:spMk id="10" creationId="{60FC32CC-90E7-C02C-FA25-E2F9D13C16E4}"/>
          </ac:spMkLst>
        </pc:spChg>
        <pc:graphicFrameChg chg="add mod">
          <ac:chgData name="Monika Jandová" userId="e3d9b53f-ab60-464e-84a7-56295636db35" providerId="ADAL" clId="{3B276AAE-61FC-45A7-BA3C-33D46AE8028C}" dt="2022-10-18T13:36:14.363" v="520" actId="14100"/>
          <ac:graphicFrameMkLst>
            <pc:docMk/>
            <pc:sldMk cId="0" sldId="262"/>
            <ac:graphicFrameMk id="6" creationId="{D7E9EDD8-6DD5-1292-6140-ACDC4B19CE82}"/>
          </ac:graphicFrameMkLst>
        </pc:graphicFrameChg>
      </pc:sldChg>
      <pc:sldChg chg="modSp mod">
        <pc:chgData name="Monika Jandová" userId="e3d9b53f-ab60-464e-84a7-56295636db35" providerId="ADAL" clId="{3B276AAE-61FC-45A7-BA3C-33D46AE8028C}" dt="2022-10-18T13:38:53.127" v="558" actId="13926"/>
        <pc:sldMkLst>
          <pc:docMk/>
          <pc:sldMk cId="0" sldId="263"/>
        </pc:sldMkLst>
        <pc:spChg chg="mod">
          <ac:chgData name="Monika Jandová" userId="e3d9b53f-ab60-464e-84a7-56295636db35" providerId="ADAL" clId="{3B276AAE-61FC-45A7-BA3C-33D46AE8028C}" dt="2022-10-18T13:38:53.127" v="558" actId="13926"/>
          <ac:spMkLst>
            <pc:docMk/>
            <pc:sldMk cId="0" sldId="263"/>
            <ac:spMk id="3" creationId="{00000000-0000-0000-0000-000000000000}"/>
          </ac:spMkLst>
        </pc:spChg>
      </pc:sldChg>
      <pc:sldChg chg="modSp mod">
        <pc:chgData name="Monika Jandová" userId="e3d9b53f-ab60-464e-84a7-56295636db35" providerId="ADAL" clId="{3B276AAE-61FC-45A7-BA3C-33D46AE8028C}" dt="2022-10-18T13:39:27.062" v="594" actId="14100"/>
        <pc:sldMkLst>
          <pc:docMk/>
          <pc:sldMk cId="0" sldId="264"/>
        </pc:sldMkLst>
        <pc:spChg chg="mod">
          <ac:chgData name="Monika Jandová" userId="e3d9b53f-ab60-464e-84a7-56295636db35" providerId="ADAL" clId="{3B276AAE-61FC-45A7-BA3C-33D46AE8028C}" dt="2022-10-18T13:39:27.062" v="594" actId="14100"/>
          <ac:spMkLst>
            <pc:docMk/>
            <pc:sldMk cId="0" sldId="264"/>
            <ac:spMk id="2" creationId="{00000000-0000-0000-0000-000000000000}"/>
          </ac:spMkLst>
        </pc:spChg>
        <pc:spChg chg="mod">
          <ac:chgData name="Monika Jandová" userId="e3d9b53f-ab60-464e-84a7-56295636db35" providerId="ADAL" clId="{3B276AAE-61FC-45A7-BA3C-33D46AE8028C}" dt="2022-10-18T13:38:36.211" v="557" actId="113"/>
          <ac:spMkLst>
            <pc:docMk/>
            <pc:sldMk cId="0" sldId="264"/>
            <ac:spMk id="3" creationId="{00000000-0000-0000-0000-000000000000}"/>
          </ac:spMkLst>
        </pc:spChg>
      </pc:sldChg>
      <pc:sldChg chg="modSp mod">
        <pc:chgData name="Monika Jandová" userId="e3d9b53f-ab60-464e-84a7-56295636db35" providerId="ADAL" clId="{3B276AAE-61FC-45A7-BA3C-33D46AE8028C}" dt="2022-10-18T13:39:39.912" v="598" actId="14100"/>
        <pc:sldMkLst>
          <pc:docMk/>
          <pc:sldMk cId="0" sldId="265"/>
        </pc:sldMkLst>
        <pc:spChg chg="mod">
          <ac:chgData name="Monika Jandová" userId="e3d9b53f-ab60-464e-84a7-56295636db35" providerId="ADAL" clId="{3B276AAE-61FC-45A7-BA3C-33D46AE8028C}" dt="2022-10-18T13:39:39.912" v="598" actId="14100"/>
          <ac:spMkLst>
            <pc:docMk/>
            <pc:sldMk cId="0" sldId="265"/>
            <ac:spMk id="2" creationId="{00000000-0000-0000-0000-000000000000}"/>
          </ac:spMkLst>
        </pc:spChg>
      </pc:sldChg>
      <pc:sldChg chg="modSp mod">
        <pc:chgData name="Monika Jandová" userId="e3d9b53f-ab60-464e-84a7-56295636db35" providerId="ADAL" clId="{3B276AAE-61FC-45A7-BA3C-33D46AE8028C}" dt="2022-10-18T13:41:35.836" v="612" actId="113"/>
        <pc:sldMkLst>
          <pc:docMk/>
          <pc:sldMk cId="0" sldId="266"/>
        </pc:sldMkLst>
        <pc:spChg chg="mod">
          <ac:chgData name="Monika Jandová" userId="e3d9b53f-ab60-464e-84a7-56295636db35" providerId="ADAL" clId="{3B276AAE-61FC-45A7-BA3C-33D46AE8028C}" dt="2022-10-18T13:41:35.836" v="612" actId="113"/>
          <ac:spMkLst>
            <pc:docMk/>
            <pc:sldMk cId="0" sldId="266"/>
            <ac:spMk id="3" creationId="{00000000-0000-0000-0000-000000000000}"/>
          </ac:spMkLst>
        </pc:spChg>
      </pc:sldChg>
      <pc:sldChg chg="modSp mod">
        <pc:chgData name="Monika Jandová" userId="e3d9b53f-ab60-464e-84a7-56295636db35" providerId="ADAL" clId="{3B276AAE-61FC-45A7-BA3C-33D46AE8028C}" dt="2022-10-18T13:42:24.433" v="632" actId="20577"/>
        <pc:sldMkLst>
          <pc:docMk/>
          <pc:sldMk cId="0" sldId="267"/>
        </pc:sldMkLst>
        <pc:spChg chg="mod">
          <ac:chgData name="Monika Jandová" userId="e3d9b53f-ab60-464e-84a7-56295636db35" providerId="ADAL" clId="{3B276AAE-61FC-45A7-BA3C-33D46AE8028C}" dt="2022-10-18T13:42:24.433" v="632" actId="20577"/>
          <ac:spMkLst>
            <pc:docMk/>
            <pc:sldMk cId="0" sldId="267"/>
            <ac:spMk id="3" creationId="{00000000-0000-0000-0000-000000000000}"/>
          </ac:spMkLst>
        </pc:spChg>
      </pc:sldChg>
      <pc:sldChg chg="modSp mod">
        <pc:chgData name="Monika Jandová" userId="e3d9b53f-ab60-464e-84a7-56295636db35" providerId="ADAL" clId="{3B276AAE-61FC-45A7-BA3C-33D46AE8028C}" dt="2022-10-18T13:45:03.154" v="636" actId="113"/>
        <pc:sldMkLst>
          <pc:docMk/>
          <pc:sldMk cId="0" sldId="268"/>
        </pc:sldMkLst>
        <pc:spChg chg="mod">
          <ac:chgData name="Monika Jandová" userId="e3d9b53f-ab60-464e-84a7-56295636db35" providerId="ADAL" clId="{3B276AAE-61FC-45A7-BA3C-33D46AE8028C}" dt="2022-10-18T13:45:03.154" v="636" actId="113"/>
          <ac:spMkLst>
            <pc:docMk/>
            <pc:sldMk cId="0" sldId="268"/>
            <ac:spMk id="3" creationId="{00000000-0000-0000-0000-000000000000}"/>
          </ac:spMkLst>
        </pc:spChg>
      </pc:sldChg>
      <pc:sldChg chg="modSp mod">
        <pc:chgData name="Monika Jandová" userId="e3d9b53f-ab60-464e-84a7-56295636db35" providerId="ADAL" clId="{3B276AAE-61FC-45A7-BA3C-33D46AE8028C}" dt="2022-10-18T13:45:39.988" v="639" actId="1076"/>
        <pc:sldMkLst>
          <pc:docMk/>
          <pc:sldMk cId="0" sldId="269"/>
        </pc:sldMkLst>
        <pc:spChg chg="mod">
          <ac:chgData name="Monika Jandová" userId="e3d9b53f-ab60-464e-84a7-56295636db35" providerId="ADAL" clId="{3B276AAE-61FC-45A7-BA3C-33D46AE8028C}" dt="2022-10-18T13:45:39.988" v="639" actId="1076"/>
          <ac:spMkLst>
            <pc:docMk/>
            <pc:sldMk cId="0" sldId="269"/>
            <ac:spMk id="3" creationId="{00000000-0000-0000-0000-000000000000}"/>
          </ac:spMkLst>
        </pc:spChg>
        <pc:picChg chg="mod">
          <ac:chgData name="Monika Jandová" userId="e3d9b53f-ab60-464e-84a7-56295636db35" providerId="ADAL" clId="{3B276AAE-61FC-45A7-BA3C-33D46AE8028C}" dt="2022-10-18T13:45:15.307" v="637" actId="14100"/>
          <ac:picMkLst>
            <pc:docMk/>
            <pc:sldMk cId="0" sldId="269"/>
            <ac:picMk id="4" creationId="{00000000-0000-0000-0000-000000000000}"/>
          </ac:picMkLst>
        </pc:picChg>
      </pc:sldChg>
      <pc:sldChg chg="modSp mod">
        <pc:chgData name="Monika Jandová" userId="e3d9b53f-ab60-464e-84a7-56295636db35" providerId="ADAL" clId="{3B276AAE-61FC-45A7-BA3C-33D46AE8028C}" dt="2022-10-18T13:46:22.093" v="642" actId="14100"/>
        <pc:sldMkLst>
          <pc:docMk/>
          <pc:sldMk cId="0" sldId="270"/>
        </pc:sldMkLst>
        <pc:spChg chg="mod">
          <ac:chgData name="Monika Jandová" userId="e3d9b53f-ab60-464e-84a7-56295636db35" providerId="ADAL" clId="{3B276AAE-61FC-45A7-BA3C-33D46AE8028C}" dt="2022-10-18T13:46:09.871" v="640" actId="948"/>
          <ac:spMkLst>
            <pc:docMk/>
            <pc:sldMk cId="0" sldId="270"/>
            <ac:spMk id="3" creationId="{00000000-0000-0000-0000-000000000000}"/>
          </ac:spMkLst>
        </pc:spChg>
        <pc:picChg chg="mod">
          <ac:chgData name="Monika Jandová" userId="e3d9b53f-ab60-464e-84a7-56295636db35" providerId="ADAL" clId="{3B276AAE-61FC-45A7-BA3C-33D46AE8028C}" dt="2022-10-18T13:46:22.093" v="642" actId="14100"/>
          <ac:picMkLst>
            <pc:docMk/>
            <pc:sldMk cId="0" sldId="270"/>
            <ac:picMk id="4" creationId="{00000000-0000-0000-0000-000000000000}"/>
          </ac:picMkLst>
        </pc:picChg>
      </pc:sldChg>
      <pc:sldChg chg="modSp mod">
        <pc:chgData name="Monika Jandová" userId="e3d9b53f-ab60-464e-84a7-56295636db35" providerId="ADAL" clId="{3B276AAE-61FC-45A7-BA3C-33D46AE8028C}" dt="2022-10-17T12:56:24.204" v="158" actId="6549"/>
        <pc:sldMkLst>
          <pc:docMk/>
          <pc:sldMk cId="0" sldId="271"/>
        </pc:sldMkLst>
        <pc:spChg chg="mod">
          <ac:chgData name="Monika Jandová" userId="e3d9b53f-ab60-464e-84a7-56295636db35" providerId="ADAL" clId="{3B276AAE-61FC-45A7-BA3C-33D46AE8028C}" dt="2022-10-17T12:56:24.204" v="158" actId="6549"/>
          <ac:spMkLst>
            <pc:docMk/>
            <pc:sldMk cId="0" sldId="271"/>
            <ac:spMk id="3" creationId="{00000000-0000-0000-0000-000000000000}"/>
          </ac:spMkLst>
        </pc:spChg>
      </pc:sldChg>
      <pc:sldChg chg="modSp mod">
        <pc:chgData name="Monika Jandová" userId="e3d9b53f-ab60-464e-84a7-56295636db35" providerId="ADAL" clId="{3B276AAE-61FC-45A7-BA3C-33D46AE8028C}" dt="2022-10-18T13:54:37.395" v="645" actId="113"/>
        <pc:sldMkLst>
          <pc:docMk/>
          <pc:sldMk cId="0" sldId="273"/>
        </pc:sldMkLst>
        <pc:spChg chg="mod">
          <ac:chgData name="Monika Jandová" userId="e3d9b53f-ab60-464e-84a7-56295636db35" providerId="ADAL" clId="{3B276AAE-61FC-45A7-BA3C-33D46AE8028C}" dt="2022-10-18T13:54:37.395" v="645" actId="113"/>
          <ac:spMkLst>
            <pc:docMk/>
            <pc:sldMk cId="0" sldId="273"/>
            <ac:spMk id="3" creationId="{00000000-0000-0000-0000-000000000000}"/>
          </ac:spMkLst>
        </pc:spChg>
      </pc:sldChg>
      <pc:sldChg chg="addSp modSp mod">
        <pc:chgData name="Monika Jandová" userId="e3d9b53f-ab60-464e-84a7-56295636db35" providerId="ADAL" clId="{3B276AAE-61FC-45A7-BA3C-33D46AE8028C}" dt="2022-10-18T13:57:53.905" v="737" actId="20577"/>
        <pc:sldMkLst>
          <pc:docMk/>
          <pc:sldMk cId="0" sldId="274"/>
        </pc:sldMkLst>
        <pc:spChg chg="mod">
          <ac:chgData name="Monika Jandová" userId="e3d9b53f-ab60-464e-84a7-56295636db35" providerId="ADAL" clId="{3B276AAE-61FC-45A7-BA3C-33D46AE8028C}" dt="2022-10-18T13:57:53.905" v="737" actId="20577"/>
          <ac:spMkLst>
            <pc:docMk/>
            <pc:sldMk cId="0" sldId="274"/>
            <ac:spMk id="2" creationId="{00000000-0000-0000-0000-000000000000}"/>
          </ac:spMkLst>
        </pc:spChg>
        <pc:spChg chg="mod">
          <ac:chgData name="Monika Jandová" userId="e3d9b53f-ab60-464e-84a7-56295636db35" providerId="ADAL" clId="{3B276AAE-61FC-45A7-BA3C-33D46AE8028C}" dt="2022-10-18T13:56:06.193" v="725" actId="20577"/>
          <ac:spMkLst>
            <pc:docMk/>
            <pc:sldMk cId="0" sldId="274"/>
            <ac:spMk id="3" creationId="{00000000-0000-0000-0000-000000000000}"/>
          </ac:spMkLst>
        </pc:spChg>
        <pc:picChg chg="add mod modCrop">
          <ac:chgData name="Monika Jandová" userId="e3d9b53f-ab60-464e-84a7-56295636db35" providerId="ADAL" clId="{3B276AAE-61FC-45A7-BA3C-33D46AE8028C}" dt="2022-10-18T13:57:35.066" v="731" actId="1076"/>
          <ac:picMkLst>
            <pc:docMk/>
            <pc:sldMk cId="0" sldId="274"/>
            <ac:picMk id="6" creationId="{3C72E19F-EBD0-4EBD-82A2-E43E2177B60C}"/>
          </ac:picMkLst>
        </pc:picChg>
      </pc:sldChg>
      <pc:sldChg chg="addSp modSp mod">
        <pc:chgData name="Monika Jandová" userId="e3d9b53f-ab60-464e-84a7-56295636db35" providerId="ADAL" clId="{3B276AAE-61FC-45A7-BA3C-33D46AE8028C}" dt="2022-10-18T13:59:57.795" v="764" actId="20577"/>
        <pc:sldMkLst>
          <pc:docMk/>
          <pc:sldMk cId="0" sldId="275"/>
        </pc:sldMkLst>
        <pc:spChg chg="mod">
          <ac:chgData name="Monika Jandová" userId="e3d9b53f-ab60-464e-84a7-56295636db35" providerId="ADAL" clId="{3B276AAE-61FC-45A7-BA3C-33D46AE8028C}" dt="2022-10-18T13:58:09.675" v="746" actId="14100"/>
          <ac:spMkLst>
            <pc:docMk/>
            <pc:sldMk cId="0" sldId="275"/>
            <ac:spMk id="2" creationId="{00000000-0000-0000-0000-000000000000}"/>
          </ac:spMkLst>
        </pc:spChg>
        <pc:spChg chg="mod">
          <ac:chgData name="Monika Jandová" userId="e3d9b53f-ab60-464e-84a7-56295636db35" providerId="ADAL" clId="{3B276AAE-61FC-45A7-BA3C-33D46AE8028C}" dt="2022-10-18T13:59:57.795" v="764" actId="20577"/>
          <ac:spMkLst>
            <pc:docMk/>
            <pc:sldMk cId="0" sldId="275"/>
            <ac:spMk id="3" creationId="{00000000-0000-0000-0000-000000000000}"/>
          </ac:spMkLst>
        </pc:spChg>
        <pc:spChg chg="add mod">
          <ac:chgData name="Monika Jandová" userId="e3d9b53f-ab60-464e-84a7-56295636db35" providerId="ADAL" clId="{3B276AAE-61FC-45A7-BA3C-33D46AE8028C}" dt="2022-10-18T13:59:53.373" v="763" actId="1076"/>
          <ac:spMkLst>
            <pc:docMk/>
            <pc:sldMk cId="0" sldId="275"/>
            <ac:spMk id="5" creationId="{62A6C98B-32AF-4248-AE39-BFD8CFE6A049}"/>
          </ac:spMkLst>
        </pc:spChg>
        <pc:spChg chg="add mod">
          <ac:chgData name="Monika Jandová" userId="e3d9b53f-ab60-464e-84a7-56295636db35" providerId="ADAL" clId="{3B276AAE-61FC-45A7-BA3C-33D46AE8028C}" dt="2022-10-18T13:59:44.862" v="760" actId="1076"/>
          <ac:spMkLst>
            <pc:docMk/>
            <pc:sldMk cId="0" sldId="275"/>
            <ac:spMk id="6" creationId="{0F59E3E4-1F95-4A75-B164-B8CE6A4DD5AB}"/>
          </ac:spMkLst>
        </pc:spChg>
      </pc:sldChg>
      <pc:sldChg chg="modSp mod">
        <pc:chgData name="Monika Jandová" userId="e3d9b53f-ab60-464e-84a7-56295636db35" providerId="ADAL" clId="{3B276AAE-61FC-45A7-BA3C-33D46AE8028C}" dt="2022-10-18T14:05:45.302" v="769" actId="113"/>
        <pc:sldMkLst>
          <pc:docMk/>
          <pc:sldMk cId="0" sldId="276"/>
        </pc:sldMkLst>
        <pc:spChg chg="mod">
          <ac:chgData name="Monika Jandová" userId="e3d9b53f-ab60-464e-84a7-56295636db35" providerId="ADAL" clId="{3B276AAE-61FC-45A7-BA3C-33D46AE8028C}" dt="2022-10-18T14:05:27.510" v="768" actId="14100"/>
          <ac:spMkLst>
            <pc:docMk/>
            <pc:sldMk cId="0" sldId="276"/>
            <ac:spMk id="2" creationId="{00000000-0000-0000-0000-000000000000}"/>
          </ac:spMkLst>
        </pc:spChg>
        <pc:spChg chg="mod">
          <ac:chgData name="Monika Jandová" userId="e3d9b53f-ab60-464e-84a7-56295636db35" providerId="ADAL" clId="{3B276AAE-61FC-45A7-BA3C-33D46AE8028C}" dt="2022-10-18T14:05:45.302" v="769" actId="113"/>
          <ac:spMkLst>
            <pc:docMk/>
            <pc:sldMk cId="0" sldId="276"/>
            <ac:spMk id="3" creationId="{00000000-0000-0000-0000-000000000000}"/>
          </ac:spMkLst>
        </pc:spChg>
      </pc:sldChg>
      <pc:sldChg chg="modSp mod">
        <pc:chgData name="Monika Jandová" userId="e3d9b53f-ab60-464e-84a7-56295636db35" providerId="ADAL" clId="{3B276AAE-61FC-45A7-BA3C-33D46AE8028C}" dt="2022-10-18T14:07:33.653" v="800" actId="113"/>
        <pc:sldMkLst>
          <pc:docMk/>
          <pc:sldMk cId="0" sldId="277"/>
        </pc:sldMkLst>
        <pc:spChg chg="mod">
          <ac:chgData name="Monika Jandová" userId="e3d9b53f-ab60-464e-84a7-56295636db35" providerId="ADAL" clId="{3B276AAE-61FC-45A7-BA3C-33D46AE8028C}" dt="2022-10-18T14:06:22.354" v="777" actId="20577"/>
          <ac:spMkLst>
            <pc:docMk/>
            <pc:sldMk cId="0" sldId="277"/>
            <ac:spMk id="2" creationId="{00000000-0000-0000-0000-000000000000}"/>
          </ac:spMkLst>
        </pc:spChg>
        <pc:spChg chg="mod">
          <ac:chgData name="Monika Jandová" userId="e3d9b53f-ab60-464e-84a7-56295636db35" providerId="ADAL" clId="{3B276AAE-61FC-45A7-BA3C-33D46AE8028C}" dt="2022-10-18T14:07:33.653" v="800" actId="113"/>
          <ac:spMkLst>
            <pc:docMk/>
            <pc:sldMk cId="0" sldId="277"/>
            <ac:spMk id="3" creationId="{00000000-0000-0000-0000-000000000000}"/>
          </ac:spMkLst>
        </pc:spChg>
      </pc:sldChg>
      <pc:sldChg chg="modSp mod">
        <pc:chgData name="Monika Jandová" userId="e3d9b53f-ab60-464e-84a7-56295636db35" providerId="ADAL" clId="{3B276AAE-61FC-45A7-BA3C-33D46AE8028C}" dt="2022-10-18T14:11:17.277" v="814" actId="14100"/>
        <pc:sldMkLst>
          <pc:docMk/>
          <pc:sldMk cId="0" sldId="278"/>
        </pc:sldMkLst>
        <pc:spChg chg="mod">
          <ac:chgData name="Monika Jandová" userId="e3d9b53f-ab60-464e-84a7-56295636db35" providerId="ADAL" clId="{3B276AAE-61FC-45A7-BA3C-33D46AE8028C}" dt="2022-10-18T14:07:47.324" v="804" actId="14100"/>
          <ac:spMkLst>
            <pc:docMk/>
            <pc:sldMk cId="0" sldId="278"/>
            <ac:spMk id="2" creationId="{00000000-0000-0000-0000-000000000000}"/>
          </ac:spMkLst>
        </pc:spChg>
        <pc:spChg chg="mod">
          <ac:chgData name="Monika Jandová" userId="e3d9b53f-ab60-464e-84a7-56295636db35" providerId="ADAL" clId="{3B276AAE-61FC-45A7-BA3C-33D46AE8028C}" dt="2022-10-18T14:11:17.277" v="814" actId="14100"/>
          <ac:spMkLst>
            <pc:docMk/>
            <pc:sldMk cId="0" sldId="278"/>
            <ac:spMk id="3" creationId="{00000000-0000-0000-0000-000000000000}"/>
          </ac:spMkLst>
        </pc:spChg>
      </pc:sldChg>
      <pc:sldChg chg="modSp mod">
        <pc:chgData name="Monika Jandová" userId="e3d9b53f-ab60-464e-84a7-56295636db35" providerId="ADAL" clId="{3B276AAE-61FC-45A7-BA3C-33D46AE8028C}" dt="2022-10-18T14:12:15.316" v="826" actId="255"/>
        <pc:sldMkLst>
          <pc:docMk/>
          <pc:sldMk cId="0" sldId="279"/>
        </pc:sldMkLst>
        <pc:spChg chg="mod">
          <ac:chgData name="Monika Jandová" userId="e3d9b53f-ab60-464e-84a7-56295636db35" providerId="ADAL" clId="{3B276AAE-61FC-45A7-BA3C-33D46AE8028C}" dt="2022-10-18T14:11:31.394" v="818" actId="14100"/>
          <ac:spMkLst>
            <pc:docMk/>
            <pc:sldMk cId="0" sldId="279"/>
            <ac:spMk id="2" creationId="{00000000-0000-0000-0000-000000000000}"/>
          </ac:spMkLst>
        </pc:spChg>
        <pc:spChg chg="mod">
          <ac:chgData name="Monika Jandová" userId="e3d9b53f-ab60-464e-84a7-56295636db35" providerId="ADAL" clId="{3B276AAE-61FC-45A7-BA3C-33D46AE8028C}" dt="2022-10-18T14:12:15.316" v="826" actId="255"/>
          <ac:spMkLst>
            <pc:docMk/>
            <pc:sldMk cId="0" sldId="279"/>
            <ac:spMk id="3" creationId="{00000000-0000-0000-0000-000000000000}"/>
          </ac:spMkLst>
        </pc:spChg>
      </pc:sldChg>
      <pc:sldChg chg="modSp mod">
        <pc:chgData name="Monika Jandová" userId="e3d9b53f-ab60-464e-84a7-56295636db35" providerId="ADAL" clId="{3B276AAE-61FC-45A7-BA3C-33D46AE8028C}" dt="2022-10-17T13:04:00.026" v="278" actId="108"/>
        <pc:sldMkLst>
          <pc:docMk/>
          <pc:sldMk cId="0" sldId="280"/>
        </pc:sldMkLst>
        <pc:spChg chg="mod">
          <ac:chgData name="Monika Jandová" userId="e3d9b53f-ab60-464e-84a7-56295636db35" providerId="ADAL" clId="{3B276AAE-61FC-45A7-BA3C-33D46AE8028C}" dt="2022-10-17T13:04:00.026" v="278" actId="108"/>
          <ac:spMkLst>
            <pc:docMk/>
            <pc:sldMk cId="0" sldId="280"/>
            <ac:spMk id="3" creationId="{00000000-0000-0000-0000-000000000000}"/>
          </ac:spMkLst>
        </pc:spChg>
      </pc:sldChg>
      <pc:sldChg chg="modSp mod">
        <pc:chgData name="Monika Jandová" userId="e3d9b53f-ab60-464e-84a7-56295636db35" providerId="ADAL" clId="{3B276AAE-61FC-45A7-BA3C-33D46AE8028C}" dt="2022-10-17T13:04:07.509" v="280" actId="108"/>
        <pc:sldMkLst>
          <pc:docMk/>
          <pc:sldMk cId="0" sldId="281"/>
        </pc:sldMkLst>
        <pc:spChg chg="mod">
          <ac:chgData name="Monika Jandová" userId="e3d9b53f-ab60-464e-84a7-56295636db35" providerId="ADAL" clId="{3B276AAE-61FC-45A7-BA3C-33D46AE8028C}" dt="2022-10-17T13:04:07.509" v="280" actId="108"/>
          <ac:spMkLst>
            <pc:docMk/>
            <pc:sldMk cId="0" sldId="281"/>
            <ac:spMk id="3" creationId="{00000000-0000-0000-0000-000000000000}"/>
          </ac:spMkLst>
        </pc:spChg>
      </pc:sldChg>
      <pc:sldChg chg="modSp mod">
        <pc:chgData name="Monika Jandová" userId="e3d9b53f-ab60-464e-84a7-56295636db35" providerId="ADAL" clId="{3B276AAE-61FC-45A7-BA3C-33D46AE8028C}" dt="2022-10-17T13:04:32.457" v="285" actId="20577"/>
        <pc:sldMkLst>
          <pc:docMk/>
          <pc:sldMk cId="0" sldId="282"/>
        </pc:sldMkLst>
        <pc:spChg chg="mod">
          <ac:chgData name="Monika Jandová" userId="e3d9b53f-ab60-464e-84a7-56295636db35" providerId="ADAL" clId="{3B276AAE-61FC-45A7-BA3C-33D46AE8028C}" dt="2022-10-17T13:04:32.457" v="285" actId="20577"/>
          <ac:spMkLst>
            <pc:docMk/>
            <pc:sldMk cId="0" sldId="282"/>
            <ac:spMk id="3" creationId="{00000000-0000-0000-0000-000000000000}"/>
          </ac:spMkLst>
        </pc:spChg>
      </pc:sldChg>
      <pc:sldChg chg="modSp mod">
        <pc:chgData name="Monika Jandová" userId="e3d9b53f-ab60-464e-84a7-56295636db35" providerId="ADAL" clId="{3B276AAE-61FC-45A7-BA3C-33D46AE8028C}" dt="2022-10-17T13:05:58.635" v="300" actId="20577"/>
        <pc:sldMkLst>
          <pc:docMk/>
          <pc:sldMk cId="0" sldId="283"/>
        </pc:sldMkLst>
        <pc:spChg chg="mod">
          <ac:chgData name="Monika Jandová" userId="e3d9b53f-ab60-464e-84a7-56295636db35" providerId="ADAL" clId="{3B276AAE-61FC-45A7-BA3C-33D46AE8028C}" dt="2022-10-17T13:05:58.635" v="300" actId="20577"/>
          <ac:spMkLst>
            <pc:docMk/>
            <pc:sldMk cId="0" sldId="283"/>
            <ac:spMk id="3" creationId="{00000000-0000-0000-0000-000000000000}"/>
          </ac:spMkLst>
        </pc:spChg>
      </pc:sldChg>
      <pc:sldChg chg="modSp mod">
        <pc:chgData name="Monika Jandová" userId="e3d9b53f-ab60-464e-84a7-56295636db35" providerId="ADAL" clId="{3B276AAE-61FC-45A7-BA3C-33D46AE8028C}" dt="2022-10-18T14:15:26.790" v="829" actId="113"/>
        <pc:sldMkLst>
          <pc:docMk/>
          <pc:sldMk cId="0" sldId="284"/>
        </pc:sldMkLst>
        <pc:spChg chg="mod">
          <ac:chgData name="Monika Jandová" userId="e3d9b53f-ab60-464e-84a7-56295636db35" providerId="ADAL" clId="{3B276AAE-61FC-45A7-BA3C-33D46AE8028C}" dt="2022-10-18T14:15:26.790" v="829" actId="113"/>
          <ac:spMkLst>
            <pc:docMk/>
            <pc:sldMk cId="0" sldId="284"/>
            <ac:spMk id="3" creationId="{00000000-0000-0000-0000-000000000000}"/>
          </ac:spMkLst>
        </pc:spChg>
      </pc:sldChg>
      <pc:sldChg chg="addSp modSp del mod">
        <pc:chgData name="Monika Jandová" userId="e3d9b53f-ab60-464e-84a7-56295636db35" providerId="ADAL" clId="{3B276AAE-61FC-45A7-BA3C-33D46AE8028C}" dt="2022-10-18T14:21:34.705" v="856" actId="47"/>
        <pc:sldMkLst>
          <pc:docMk/>
          <pc:sldMk cId="0" sldId="285"/>
        </pc:sldMkLst>
        <pc:spChg chg="mod">
          <ac:chgData name="Monika Jandová" userId="e3d9b53f-ab60-464e-84a7-56295636db35" providerId="ADAL" clId="{3B276AAE-61FC-45A7-BA3C-33D46AE8028C}" dt="2022-10-18T14:18:41.857" v="844" actId="113"/>
          <ac:spMkLst>
            <pc:docMk/>
            <pc:sldMk cId="0" sldId="285"/>
            <ac:spMk id="3" creationId="{00000000-0000-0000-0000-000000000000}"/>
          </ac:spMkLst>
        </pc:spChg>
        <pc:spChg chg="add mod ord">
          <ac:chgData name="Monika Jandová" userId="e3d9b53f-ab60-464e-84a7-56295636db35" providerId="ADAL" clId="{3B276AAE-61FC-45A7-BA3C-33D46AE8028C}" dt="2022-10-18T14:17:12.785" v="837" actId="167"/>
          <ac:spMkLst>
            <pc:docMk/>
            <pc:sldMk cId="0" sldId="285"/>
            <ac:spMk id="11" creationId="{9902EA49-41C6-4B32-AD1A-8CF045FF9BDE}"/>
          </ac:spMkLst>
        </pc:spChg>
      </pc:sldChg>
      <pc:sldChg chg="modSp del mod">
        <pc:chgData name="Monika Jandová" userId="e3d9b53f-ab60-464e-84a7-56295636db35" providerId="ADAL" clId="{3B276AAE-61FC-45A7-BA3C-33D46AE8028C}" dt="2022-10-18T14:21:35.523" v="857" actId="47"/>
        <pc:sldMkLst>
          <pc:docMk/>
          <pc:sldMk cId="0" sldId="286"/>
        </pc:sldMkLst>
        <pc:spChg chg="mod">
          <ac:chgData name="Monika Jandová" userId="e3d9b53f-ab60-464e-84a7-56295636db35" providerId="ADAL" clId="{3B276AAE-61FC-45A7-BA3C-33D46AE8028C}" dt="2022-10-18T14:20:45.996" v="855" actId="20577"/>
          <ac:spMkLst>
            <pc:docMk/>
            <pc:sldMk cId="0" sldId="286"/>
            <ac:spMk id="3" creationId="{00000000-0000-0000-0000-000000000000}"/>
          </ac:spMkLst>
        </pc:spChg>
      </pc:sldChg>
      <pc:sldChg chg="modSp mod">
        <pc:chgData name="Monika Jandová" userId="e3d9b53f-ab60-464e-84a7-56295636db35" providerId="ADAL" clId="{3B276AAE-61FC-45A7-BA3C-33D46AE8028C}" dt="2022-10-18T14:24:29.572" v="890" actId="6549"/>
        <pc:sldMkLst>
          <pc:docMk/>
          <pc:sldMk cId="0" sldId="287"/>
        </pc:sldMkLst>
        <pc:spChg chg="mod">
          <ac:chgData name="Monika Jandová" userId="e3d9b53f-ab60-464e-84a7-56295636db35" providerId="ADAL" clId="{3B276AAE-61FC-45A7-BA3C-33D46AE8028C}" dt="2022-10-18T14:24:29.572" v="890" actId="6549"/>
          <ac:spMkLst>
            <pc:docMk/>
            <pc:sldMk cId="0" sldId="287"/>
            <ac:spMk id="3" creationId="{00000000-0000-0000-0000-000000000000}"/>
          </ac:spMkLst>
        </pc:spChg>
      </pc:sldChg>
      <pc:sldChg chg="addSp modSp mod">
        <pc:chgData name="Monika Jandová" userId="e3d9b53f-ab60-464e-84a7-56295636db35" providerId="ADAL" clId="{3B276AAE-61FC-45A7-BA3C-33D46AE8028C}" dt="2022-10-18T14:46:02.829" v="1033" actId="113"/>
        <pc:sldMkLst>
          <pc:docMk/>
          <pc:sldMk cId="0" sldId="288"/>
        </pc:sldMkLst>
        <pc:spChg chg="mod">
          <ac:chgData name="Monika Jandová" userId="e3d9b53f-ab60-464e-84a7-56295636db35" providerId="ADAL" clId="{3B276AAE-61FC-45A7-BA3C-33D46AE8028C}" dt="2022-10-18T14:25:25.579" v="896" actId="14100"/>
          <ac:spMkLst>
            <pc:docMk/>
            <pc:sldMk cId="0" sldId="288"/>
            <ac:spMk id="2" creationId="{00000000-0000-0000-0000-000000000000}"/>
          </ac:spMkLst>
        </pc:spChg>
        <pc:spChg chg="mod">
          <ac:chgData name="Monika Jandová" userId="e3d9b53f-ab60-464e-84a7-56295636db35" providerId="ADAL" clId="{3B276AAE-61FC-45A7-BA3C-33D46AE8028C}" dt="2022-10-18T14:46:02.829" v="1033" actId="113"/>
          <ac:spMkLst>
            <pc:docMk/>
            <pc:sldMk cId="0" sldId="288"/>
            <ac:spMk id="3" creationId="{00000000-0000-0000-0000-000000000000}"/>
          </ac:spMkLst>
        </pc:spChg>
        <pc:spChg chg="add mod">
          <ac:chgData name="Monika Jandová" userId="e3d9b53f-ab60-464e-84a7-56295636db35" providerId="ADAL" clId="{3B276AAE-61FC-45A7-BA3C-33D46AE8028C}" dt="2022-10-18T14:36:27.733" v="1023" actId="1076"/>
          <ac:spMkLst>
            <pc:docMk/>
            <pc:sldMk cId="0" sldId="288"/>
            <ac:spMk id="5" creationId="{F46BEDBF-240F-436B-A8A6-E28C61B89819}"/>
          </ac:spMkLst>
        </pc:spChg>
      </pc:sldChg>
      <pc:sldChg chg="addSp delSp modSp mod">
        <pc:chgData name="Monika Jandová" userId="e3d9b53f-ab60-464e-84a7-56295636db35" providerId="ADAL" clId="{3B276AAE-61FC-45A7-BA3C-33D46AE8028C}" dt="2022-10-18T14:28:41.942" v="900" actId="478"/>
        <pc:sldMkLst>
          <pc:docMk/>
          <pc:sldMk cId="0" sldId="289"/>
        </pc:sldMkLst>
        <pc:picChg chg="add del mod">
          <ac:chgData name="Monika Jandová" userId="e3d9b53f-ab60-464e-84a7-56295636db35" providerId="ADAL" clId="{3B276AAE-61FC-45A7-BA3C-33D46AE8028C}" dt="2022-10-18T14:28:03.835" v="899" actId="478"/>
          <ac:picMkLst>
            <pc:docMk/>
            <pc:sldMk cId="0" sldId="289"/>
            <ac:picMk id="5" creationId="{F8E445BA-C4FA-4DCC-9662-C82452456304}"/>
          </ac:picMkLst>
        </pc:picChg>
        <pc:picChg chg="add del mod">
          <ac:chgData name="Monika Jandová" userId="e3d9b53f-ab60-464e-84a7-56295636db35" providerId="ADAL" clId="{3B276AAE-61FC-45A7-BA3C-33D46AE8028C}" dt="2022-10-18T14:28:41.942" v="900" actId="478"/>
          <ac:picMkLst>
            <pc:docMk/>
            <pc:sldMk cId="0" sldId="289"/>
            <ac:picMk id="7" creationId="{0B2E98F8-694C-4BD6-A110-60E6D4AEB656}"/>
          </ac:picMkLst>
        </pc:picChg>
      </pc:sldChg>
      <pc:sldChg chg="addSp modSp mod">
        <pc:chgData name="Monika Jandová" userId="e3d9b53f-ab60-464e-84a7-56295636db35" providerId="ADAL" clId="{3B276AAE-61FC-45A7-BA3C-33D46AE8028C}" dt="2022-10-18T14:48:29.008" v="1070" actId="20577"/>
        <pc:sldMkLst>
          <pc:docMk/>
          <pc:sldMk cId="0" sldId="291"/>
        </pc:sldMkLst>
        <pc:spChg chg="mod">
          <ac:chgData name="Monika Jandová" userId="e3d9b53f-ab60-464e-84a7-56295636db35" providerId="ADAL" clId="{3B276AAE-61FC-45A7-BA3C-33D46AE8028C}" dt="2022-10-18T14:48:29.008" v="1070" actId="20577"/>
          <ac:spMkLst>
            <pc:docMk/>
            <pc:sldMk cId="0" sldId="291"/>
            <ac:spMk id="3" creationId="{00000000-0000-0000-0000-000000000000}"/>
          </ac:spMkLst>
        </pc:spChg>
        <pc:spChg chg="add mod">
          <ac:chgData name="Monika Jandová" userId="e3d9b53f-ab60-464e-84a7-56295636db35" providerId="ADAL" clId="{3B276AAE-61FC-45A7-BA3C-33D46AE8028C}" dt="2022-10-18T14:48:26.764" v="1068" actId="1076"/>
          <ac:spMkLst>
            <pc:docMk/>
            <pc:sldMk cId="0" sldId="291"/>
            <ac:spMk id="5" creationId="{108B6302-B1CE-40CB-965E-267BAAA1CEE3}"/>
          </ac:spMkLst>
        </pc:spChg>
      </pc:sldChg>
      <pc:sldChg chg="addSp modSp mod">
        <pc:chgData name="Monika Jandová" userId="e3d9b53f-ab60-464e-84a7-56295636db35" providerId="ADAL" clId="{3B276AAE-61FC-45A7-BA3C-33D46AE8028C}" dt="2022-10-18T14:50:14.759" v="1096" actId="20577"/>
        <pc:sldMkLst>
          <pc:docMk/>
          <pc:sldMk cId="0" sldId="293"/>
        </pc:sldMkLst>
        <pc:spChg chg="mod">
          <ac:chgData name="Monika Jandová" userId="e3d9b53f-ab60-464e-84a7-56295636db35" providerId="ADAL" clId="{3B276AAE-61FC-45A7-BA3C-33D46AE8028C}" dt="2022-10-18T14:50:14.759" v="1096" actId="20577"/>
          <ac:spMkLst>
            <pc:docMk/>
            <pc:sldMk cId="0" sldId="293"/>
            <ac:spMk id="3" creationId="{00000000-0000-0000-0000-000000000000}"/>
          </ac:spMkLst>
        </pc:spChg>
        <pc:spChg chg="add mod">
          <ac:chgData name="Monika Jandová" userId="e3d9b53f-ab60-464e-84a7-56295636db35" providerId="ADAL" clId="{3B276AAE-61FC-45A7-BA3C-33D46AE8028C}" dt="2022-10-18T14:49:53.059" v="1092" actId="1076"/>
          <ac:spMkLst>
            <pc:docMk/>
            <pc:sldMk cId="0" sldId="293"/>
            <ac:spMk id="5" creationId="{DE550A53-47B5-49C7-B8BD-3B7BED7B0E53}"/>
          </ac:spMkLst>
        </pc:spChg>
        <pc:spChg chg="add mod">
          <ac:chgData name="Monika Jandová" userId="e3d9b53f-ab60-464e-84a7-56295636db35" providerId="ADAL" clId="{3B276AAE-61FC-45A7-BA3C-33D46AE8028C}" dt="2022-10-18T14:50:00.979" v="1094" actId="1076"/>
          <ac:spMkLst>
            <pc:docMk/>
            <pc:sldMk cId="0" sldId="293"/>
            <ac:spMk id="6" creationId="{C0EC96AF-68C1-43FE-BD05-325A77586CC7}"/>
          </ac:spMkLst>
        </pc:spChg>
        <pc:spChg chg="add mod">
          <ac:chgData name="Monika Jandová" userId="e3d9b53f-ab60-464e-84a7-56295636db35" providerId="ADAL" clId="{3B276AAE-61FC-45A7-BA3C-33D46AE8028C}" dt="2022-10-18T14:49:56.992" v="1093" actId="1076"/>
          <ac:spMkLst>
            <pc:docMk/>
            <pc:sldMk cId="0" sldId="293"/>
            <ac:spMk id="7" creationId="{DE0B6386-F9BE-467E-B418-5444D0625DFA}"/>
          </ac:spMkLst>
        </pc:spChg>
      </pc:sldChg>
      <pc:sldChg chg="modSp mod">
        <pc:chgData name="Monika Jandová" userId="e3d9b53f-ab60-464e-84a7-56295636db35" providerId="ADAL" clId="{3B276AAE-61FC-45A7-BA3C-33D46AE8028C}" dt="2022-10-18T14:50:41.694" v="1109" actId="20577"/>
        <pc:sldMkLst>
          <pc:docMk/>
          <pc:sldMk cId="0" sldId="294"/>
        </pc:sldMkLst>
        <pc:spChg chg="mod">
          <ac:chgData name="Monika Jandová" userId="e3d9b53f-ab60-464e-84a7-56295636db35" providerId="ADAL" clId="{3B276AAE-61FC-45A7-BA3C-33D46AE8028C}" dt="2022-10-18T14:50:41.694" v="1109" actId="20577"/>
          <ac:spMkLst>
            <pc:docMk/>
            <pc:sldMk cId="0" sldId="294"/>
            <ac:spMk id="2" creationId="{00000000-0000-0000-0000-000000000000}"/>
          </ac:spMkLst>
        </pc:spChg>
        <pc:spChg chg="mod">
          <ac:chgData name="Monika Jandová" userId="e3d9b53f-ab60-464e-84a7-56295636db35" providerId="ADAL" clId="{3B276AAE-61FC-45A7-BA3C-33D46AE8028C}" dt="2022-10-18T14:50:32.431" v="1104" actId="20577"/>
          <ac:spMkLst>
            <pc:docMk/>
            <pc:sldMk cId="0" sldId="294"/>
            <ac:spMk id="4" creationId="{00000000-0000-0000-0000-000000000000}"/>
          </ac:spMkLst>
        </pc:spChg>
      </pc:sldChg>
      <pc:sldChg chg="del">
        <pc:chgData name="Monika Jandová" userId="e3d9b53f-ab60-464e-84a7-56295636db35" providerId="ADAL" clId="{3B276AAE-61FC-45A7-BA3C-33D46AE8028C}" dt="2022-10-18T14:51:06.944" v="1110" actId="47"/>
        <pc:sldMkLst>
          <pc:docMk/>
          <pc:sldMk cId="0" sldId="295"/>
        </pc:sldMkLst>
      </pc:sldChg>
      <pc:sldChg chg="del">
        <pc:chgData name="Monika Jandová" userId="e3d9b53f-ab60-464e-84a7-56295636db35" providerId="ADAL" clId="{3B276AAE-61FC-45A7-BA3C-33D46AE8028C}" dt="2022-10-18T14:51:08.456" v="1111" actId="47"/>
        <pc:sldMkLst>
          <pc:docMk/>
          <pc:sldMk cId="0" sldId="296"/>
        </pc:sldMkLst>
      </pc:sldChg>
      <pc:sldChg chg="addSp modSp mod">
        <pc:chgData name="Monika Jandová" userId="e3d9b53f-ab60-464e-84a7-56295636db35" providerId="ADAL" clId="{3B276AAE-61FC-45A7-BA3C-33D46AE8028C}" dt="2022-10-18T14:54:12.602" v="1179" actId="20577"/>
        <pc:sldMkLst>
          <pc:docMk/>
          <pc:sldMk cId="0" sldId="297"/>
        </pc:sldMkLst>
        <pc:spChg chg="mod">
          <ac:chgData name="Monika Jandová" userId="e3d9b53f-ab60-464e-84a7-56295636db35" providerId="ADAL" clId="{3B276AAE-61FC-45A7-BA3C-33D46AE8028C}" dt="2022-10-17T13:09:53.779" v="413" actId="14100"/>
          <ac:spMkLst>
            <pc:docMk/>
            <pc:sldMk cId="0" sldId="297"/>
            <ac:spMk id="10" creationId="{00000000-0000-0000-0000-000000000000}"/>
          </ac:spMkLst>
        </pc:spChg>
        <pc:spChg chg="mod">
          <ac:chgData name="Monika Jandová" userId="e3d9b53f-ab60-464e-84a7-56295636db35" providerId="ADAL" clId="{3B276AAE-61FC-45A7-BA3C-33D46AE8028C}" dt="2022-10-18T14:54:12.602" v="1179" actId="20577"/>
          <ac:spMkLst>
            <pc:docMk/>
            <pc:sldMk cId="0" sldId="297"/>
            <ac:spMk id="11" creationId="{00000000-0000-0000-0000-000000000000}"/>
          </ac:spMkLst>
        </pc:spChg>
        <pc:picChg chg="add mod">
          <ac:chgData name="Monika Jandová" userId="e3d9b53f-ab60-464e-84a7-56295636db35" providerId="ADAL" clId="{3B276AAE-61FC-45A7-BA3C-33D46AE8028C}" dt="2022-10-18T14:54:08.521" v="1178" actId="1076"/>
          <ac:picMkLst>
            <pc:docMk/>
            <pc:sldMk cId="0" sldId="297"/>
            <ac:picMk id="14" creationId="{5D28C588-44E5-421A-B8F9-C2D4F79BA9A8}"/>
          </ac:picMkLst>
        </pc:picChg>
      </pc:sldChg>
      <pc:sldChg chg="addSp modSp mod">
        <pc:chgData name="Monika Jandová" userId="e3d9b53f-ab60-464e-84a7-56295636db35" providerId="ADAL" clId="{3B276AAE-61FC-45A7-BA3C-33D46AE8028C}" dt="2022-10-18T15:00:37.239" v="1209" actId="113"/>
        <pc:sldMkLst>
          <pc:docMk/>
          <pc:sldMk cId="0" sldId="298"/>
        </pc:sldMkLst>
        <pc:spChg chg="mod">
          <ac:chgData name="Monika Jandová" userId="e3d9b53f-ab60-464e-84a7-56295636db35" providerId="ADAL" clId="{3B276AAE-61FC-45A7-BA3C-33D46AE8028C}" dt="2022-10-17T13:10:12.880" v="417" actId="14100"/>
          <ac:spMkLst>
            <pc:docMk/>
            <pc:sldMk cId="0" sldId="298"/>
            <ac:spMk id="2" creationId="{00000000-0000-0000-0000-000000000000}"/>
          </ac:spMkLst>
        </pc:spChg>
        <pc:spChg chg="mod">
          <ac:chgData name="Monika Jandová" userId="e3d9b53f-ab60-464e-84a7-56295636db35" providerId="ADAL" clId="{3B276AAE-61FC-45A7-BA3C-33D46AE8028C}" dt="2022-10-18T15:00:37.239" v="1209" actId="113"/>
          <ac:spMkLst>
            <pc:docMk/>
            <pc:sldMk cId="0" sldId="298"/>
            <ac:spMk id="3" creationId="{00000000-0000-0000-0000-000000000000}"/>
          </ac:spMkLst>
        </pc:spChg>
        <pc:spChg chg="add mod">
          <ac:chgData name="Monika Jandová" userId="e3d9b53f-ab60-464e-84a7-56295636db35" providerId="ADAL" clId="{3B276AAE-61FC-45A7-BA3C-33D46AE8028C}" dt="2022-10-18T15:00:06.710" v="1208" actId="1076"/>
          <ac:spMkLst>
            <pc:docMk/>
            <pc:sldMk cId="0" sldId="298"/>
            <ac:spMk id="5" creationId="{2F3BCA31-B76E-4A4A-AF69-8102A99239A6}"/>
          </ac:spMkLst>
        </pc:spChg>
      </pc:sldChg>
      <pc:sldChg chg="addSp modSp mod">
        <pc:chgData name="Monika Jandová" userId="e3d9b53f-ab60-464e-84a7-56295636db35" providerId="ADAL" clId="{3B276AAE-61FC-45A7-BA3C-33D46AE8028C}" dt="2022-10-18T15:02:07.446" v="1252" actId="20577"/>
        <pc:sldMkLst>
          <pc:docMk/>
          <pc:sldMk cId="0" sldId="299"/>
        </pc:sldMkLst>
        <pc:spChg chg="mod">
          <ac:chgData name="Monika Jandová" userId="e3d9b53f-ab60-464e-84a7-56295636db35" providerId="ADAL" clId="{3B276AAE-61FC-45A7-BA3C-33D46AE8028C}" dt="2022-10-17T13:10:22.924" v="421" actId="14100"/>
          <ac:spMkLst>
            <pc:docMk/>
            <pc:sldMk cId="0" sldId="299"/>
            <ac:spMk id="2" creationId="{00000000-0000-0000-0000-000000000000}"/>
          </ac:spMkLst>
        </pc:spChg>
        <pc:spChg chg="mod">
          <ac:chgData name="Monika Jandová" userId="e3d9b53f-ab60-464e-84a7-56295636db35" providerId="ADAL" clId="{3B276AAE-61FC-45A7-BA3C-33D46AE8028C}" dt="2022-10-18T15:02:07.446" v="1252" actId="20577"/>
          <ac:spMkLst>
            <pc:docMk/>
            <pc:sldMk cId="0" sldId="299"/>
            <ac:spMk id="3" creationId="{00000000-0000-0000-0000-000000000000}"/>
          </ac:spMkLst>
        </pc:spChg>
        <pc:spChg chg="add mod">
          <ac:chgData name="Monika Jandová" userId="e3d9b53f-ab60-464e-84a7-56295636db35" providerId="ADAL" clId="{3B276AAE-61FC-45A7-BA3C-33D46AE8028C}" dt="2022-10-18T15:01:25.732" v="1241" actId="1076"/>
          <ac:spMkLst>
            <pc:docMk/>
            <pc:sldMk cId="0" sldId="299"/>
            <ac:spMk id="5" creationId="{11E2040A-7B33-4107-A29E-F980B85B8FC8}"/>
          </ac:spMkLst>
        </pc:spChg>
      </pc:sldChg>
      <pc:sldChg chg="addSp modSp mod">
        <pc:chgData name="Monika Jandová" userId="e3d9b53f-ab60-464e-84a7-56295636db35" providerId="ADAL" clId="{3B276AAE-61FC-45A7-BA3C-33D46AE8028C}" dt="2022-10-18T15:03:51.996" v="1303" actId="6549"/>
        <pc:sldMkLst>
          <pc:docMk/>
          <pc:sldMk cId="0" sldId="300"/>
        </pc:sldMkLst>
        <pc:spChg chg="mod">
          <ac:chgData name="Monika Jandová" userId="e3d9b53f-ab60-464e-84a7-56295636db35" providerId="ADAL" clId="{3B276AAE-61FC-45A7-BA3C-33D46AE8028C}" dt="2022-10-17T13:10:32.334" v="425" actId="14100"/>
          <ac:spMkLst>
            <pc:docMk/>
            <pc:sldMk cId="0" sldId="300"/>
            <ac:spMk id="2" creationId="{00000000-0000-0000-0000-000000000000}"/>
          </ac:spMkLst>
        </pc:spChg>
        <pc:spChg chg="mod">
          <ac:chgData name="Monika Jandová" userId="e3d9b53f-ab60-464e-84a7-56295636db35" providerId="ADAL" clId="{3B276AAE-61FC-45A7-BA3C-33D46AE8028C}" dt="2022-10-18T15:03:51.996" v="1303" actId="6549"/>
          <ac:spMkLst>
            <pc:docMk/>
            <pc:sldMk cId="0" sldId="300"/>
            <ac:spMk id="3" creationId="{00000000-0000-0000-0000-000000000000}"/>
          </ac:spMkLst>
        </pc:spChg>
        <pc:spChg chg="add mod">
          <ac:chgData name="Monika Jandová" userId="e3d9b53f-ab60-464e-84a7-56295636db35" providerId="ADAL" clId="{3B276AAE-61FC-45A7-BA3C-33D46AE8028C}" dt="2022-10-18T15:02:57.134" v="1268" actId="1076"/>
          <ac:spMkLst>
            <pc:docMk/>
            <pc:sldMk cId="0" sldId="300"/>
            <ac:spMk id="5" creationId="{2EF502E3-B29C-48E5-BF75-F3CA3482B8E2}"/>
          </ac:spMkLst>
        </pc:spChg>
        <pc:spChg chg="add mod">
          <ac:chgData name="Monika Jandová" userId="e3d9b53f-ab60-464e-84a7-56295636db35" providerId="ADAL" clId="{3B276AAE-61FC-45A7-BA3C-33D46AE8028C}" dt="2022-10-18T15:03:09.145" v="1275" actId="1076"/>
          <ac:spMkLst>
            <pc:docMk/>
            <pc:sldMk cId="0" sldId="300"/>
            <ac:spMk id="6" creationId="{09A4F138-0E95-4D79-8B7E-38F30AB3E51C}"/>
          </ac:spMkLst>
        </pc:spChg>
      </pc:sldChg>
      <pc:sldChg chg="addSp modSp mod">
        <pc:chgData name="Monika Jandová" userId="e3d9b53f-ab60-464e-84a7-56295636db35" providerId="ADAL" clId="{3B276AAE-61FC-45A7-BA3C-33D46AE8028C}" dt="2022-10-18T15:06:05.859" v="1380" actId="20577"/>
        <pc:sldMkLst>
          <pc:docMk/>
          <pc:sldMk cId="0" sldId="301"/>
        </pc:sldMkLst>
        <pc:spChg chg="mod">
          <ac:chgData name="Monika Jandová" userId="e3d9b53f-ab60-464e-84a7-56295636db35" providerId="ADAL" clId="{3B276AAE-61FC-45A7-BA3C-33D46AE8028C}" dt="2022-10-17T13:10:42.539" v="429" actId="14100"/>
          <ac:spMkLst>
            <pc:docMk/>
            <pc:sldMk cId="0" sldId="301"/>
            <ac:spMk id="2" creationId="{00000000-0000-0000-0000-000000000000}"/>
          </ac:spMkLst>
        </pc:spChg>
        <pc:spChg chg="mod">
          <ac:chgData name="Monika Jandová" userId="e3d9b53f-ab60-464e-84a7-56295636db35" providerId="ADAL" clId="{3B276AAE-61FC-45A7-BA3C-33D46AE8028C}" dt="2022-10-18T15:06:05.859" v="1380" actId="20577"/>
          <ac:spMkLst>
            <pc:docMk/>
            <pc:sldMk cId="0" sldId="301"/>
            <ac:spMk id="3" creationId="{00000000-0000-0000-0000-000000000000}"/>
          </ac:spMkLst>
        </pc:spChg>
        <pc:spChg chg="add mod">
          <ac:chgData name="Monika Jandová" userId="e3d9b53f-ab60-464e-84a7-56295636db35" providerId="ADAL" clId="{3B276AAE-61FC-45A7-BA3C-33D46AE8028C}" dt="2022-10-18T15:05:28.845" v="1359" actId="1076"/>
          <ac:spMkLst>
            <pc:docMk/>
            <pc:sldMk cId="0" sldId="301"/>
            <ac:spMk id="5" creationId="{137D6D39-53C8-40EB-B47B-58A2DDBD2A75}"/>
          </ac:spMkLst>
        </pc:spChg>
      </pc:sldChg>
      <pc:sldChg chg="modSp mod">
        <pc:chgData name="Monika Jandová" userId="e3d9b53f-ab60-464e-84a7-56295636db35" providerId="ADAL" clId="{3B276AAE-61FC-45A7-BA3C-33D46AE8028C}" dt="2022-10-18T14:51:33.033" v="1116" actId="14100"/>
        <pc:sldMkLst>
          <pc:docMk/>
          <pc:sldMk cId="0" sldId="302"/>
        </pc:sldMkLst>
        <pc:spChg chg="mod">
          <ac:chgData name="Monika Jandová" userId="e3d9b53f-ab60-464e-84a7-56295636db35" providerId="ADAL" clId="{3B276AAE-61FC-45A7-BA3C-33D46AE8028C}" dt="2022-10-18T14:51:33.033" v="1116" actId="14100"/>
          <ac:spMkLst>
            <pc:docMk/>
            <pc:sldMk cId="0" sldId="302"/>
            <ac:spMk id="2" creationId="{00000000-0000-0000-0000-000000000000}"/>
          </ac:spMkLst>
        </pc:spChg>
      </pc:sldChg>
      <pc:sldChg chg="new del">
        <pc:chgData name="Monika Jandová" userId="e3d9b53f-ab60-464e-84a7-56295636db35" providerId="ADAL" clId="{3B276AAE-61FC-45A7-BA3C-33D46AE8028C}" dt="2022-10-18T14:14:14.516" v="828" actId="47"/>
        <pc:sldMkLst>
          <pc:docMk/>
          <pc:sldMk cId="577352466" sldId="398"/>
        </pc:sldMkLst>
      </pc:sldChg>
      <pc:sldChg chg="del">
        <pc:chgData name="Monika Jandová" userId="e3d9b53f-ab60-464e-84a7-56295636db35" providerId="ADAL" clId="{3B276AAE-61FC-45A7-BA3C-33D46AE8028C}" dt="2022-10-18T13:36:19.616" v="521" actId="47"/>
        <pc:sldMkLst>
          <pc:docMk/>
          <pc:sldMk cId="3742145455" sldId="39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391F94-2C61-4585-A76F-2490881E5E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E5A7FD-4537-4F7F-8954-50C9F0FF2DFE}">
      <dgm:prSet/>
      <dgm:spPr/>
      <dgm:t>
        <a:bodyPr/>
        <a:lstStyle/>
        <a:p>
          <a:r>
            <a:rPr lang="en-US" dirty="0"/>
            <a:t>Money is old device, but the concept of monetary policy (MP) emerged </a:t>
          </a:r>
          <a:r>
            <a:rPr lang="en-US" b="1" dirty="0"/>
            <a:t>during interwar period</a:t>
          </a:r>
          <a:r>
            <a:rPr lang="cs-CZ" b="1" dirty="0"/>
            <a:t> </a:t>
          </a:r>
          <a:r>
            <a:rPr lang="cs-CZ" dirty="0"/>
            <a:t>= </a:t>
          </a:r>
          <a:r>
            <a:rPr lang="en-US" dirty="0"/>
            <a:t>emerged after </a:t>
          </a:r>
          <a:r>
            <a:rPr lang="en-US" b="1" dirty="0"/>
            <a:t>hyperinflation experiences </a:t>
          </a:r>
          <a:r>
            <a:rPr lang="en-US" dirty="0"/>
            <a:t>of the 1920s</a:t>
          </a:r>
          <a:endParaRPr lang="cs-CZ" dirty="0"/>
        </a:p>
      </dgm:t>
    </dgm:pt>
    <dgm:pt modelId="{87623B36-FD53-463B-A13D-60AC9C0BF334}" type="parTrans" cxnId="{90AE0385-E268-466B-9DFB-993AC0FF7A8A}">
      <dgm:prSet/>
      <dgm:spPr/>
      <dgm:t>
        <a:bodyPr/>
        <a:lstStyle/>
        <a:p>
          <a:endParaRPr lang="en-US"/>
        </a:p>
      </dgm:t>
    </dgm:pt>
    <dgm:pt modelId="{047D79F4-08B0-4537-BA1E-49FE581707B9}" type="sibTrans" cxnId="{90AE0385-E268-466B-9DFB-993AC0FF7A8A}">
      <dgm:prSet/>
      <dgm:spPr/>
      <dgm:t>
        <a:bodyPr/>
        <a:lstStyle/>
        <a:p>
          <a:endParaRPr lang="en-US"/>
        </a:p>
      </dgm:t>
    </dgm:pt>
    <dgm:pt modelId="{905852FF-7FB2-4697-AC6C-BEBB85CFF7D1}">
      <dgm:prSet/>
      <dgm:spPr/>
      <dgm:t>
        <a:bodyPr/>
        <a:lstStyle/>
        <a:p>
          <a:r>
            <a:rPr lang="en-US"/>
            <a:t>During </a:t>
          </a:r>
          <a:r>
            <a:rPr lang="en-US" b="1"/>
            <a:t>50s and 60s </a:t>
          </a:r>
          <a:r>
            <a:rPr lang="en-US"/>
            <a:t>MP was </a:t>
          </a:r>
          <a:r>
            <a:rPr lang="en-US" b="1"/>
            <a:t>eclipsed by ﬁscal policy </a:t>
          </a:r>
          <a:r>
            <a:rPr lang="en-US"/>
            <a:t>and primarily concentrated on minimizing the cost of public borrowing</a:t>
          </a:r>
        </a:p>
      </dgm:t>
    </dgm:pt>
    <dgm:pt modelId="{55DAEA2B-5BB3-43AD-99EF-D10062B4E915}" type="parTrans" cxnId="{D84CE780-06BF-4D98-9F77-CBD37E83B3EC}">
      <dgm:prSet/>
      <dgm:spPr/>
      <dgm:t>
        <a:bodyPr/>
        <a:lstStyle/>
        <a:p>
          <a:endParaRPr lang="en-US"/>
        </a:p>
      </dgm:t>
    </dgm:pt>
    <dgm:pt modelId="{4D8B2B65-7690-4F52-9981-EB09A13BE75C}" type="sibTrans" cxnId="{D84CE780-06BF-4D98-9F77-CBD37E83B3EC}">
      <dgm:prSet/>
      <dgm:spPr/>
      <dgm:t>
        <a:bodyPr/>
        <a:lstStyle/>
        <a:p>
          <a:endParaRPr lang="en-US"/>
        </a:p>
      </dgm:t>
    </dgm:pt>
    <dgm:pt modelId="{078DBD7D-F98C-42C6-8552-378BB3EBE8E9}">
      <dgm:prSet/>
      <dgm:spPr/>
      <dgm:t>
        <a:bodyPr/>
        <a:lstStyle/>
        <a:p>
          <a:r>
            <a:rPr lang="en-US"/>
            <a:t>In the </a:t>
          </a:r>
          <a:r>
            <a:rPr lang="en-US" b="1"/>
            <a:t>70s</a:t>
          </a:r>
          <a:r>
            <a:rPr lang="en-US"/>
            <a:t> the role of MP was reassessed as a consequence of the made in the response of the </a:t>
          </a:r>
          <a:r>
            <a:rPr lang="en-US" b="1"/>
            <a:t>inflationary shocks </a:t>
          </a:r>
          <a:r>
            <a:rPr lang="en-US"/>
            <a:t>(+</a:t>
          </a:r>
          <a:r>
            <a:rPr lang="cs-CZ"/>
            <a:t> </a:t>
          </a:r>
          <a:r>
            <a:rPr lang="en-US"/>
            <a:t>independence)</a:t>
          </a:r>
        </a:p>
      </dgm:t>
    </dgm:pt>
    <dgm:pt modelId="{AB5554B4-B7FD-472D-B0ED-1FADB92AD0E0}" type="parTrans" cxnId="{E2D1E051-7C32-4144-A8DB-93FEC9D4D4FE}">
      <dgm:prSet/>
      <dgm:spPr/>
      <dgm:t>
        <a:bodyPr/>
        <a:lstStyle/>
        <a:p>
          <a:endParaRPr lang="en-US"/>
        </a:p>
      </dgm:t>
    </dgm:pt>
    <dgm:pt modelId="{093E8E4B-D974-45D0-B685-A0024BCC9189}" type="sibTrans" cxnId="{E2D1E051-7C32-4144-A8DB-93FEC9D4D4FE}">
      <dgm:prSet/>
      <dgm:spPr/>
      <dgm:t>
        <a:bodyPr/>
        <a:lstStyle/>
        <a:p>
          <a:endParaRPr lang="en-US"/>
        </a:p>
      </dgm:t>
    </dgm:pt>
    <dgm:pt modelId="{6327A29F-CF87-444A-B253-59CB74FAABFE}">
      <dgm:prSet/>
      <dgm:spPr/>
      <dgm:t>
        <a:bodyPr/>
        <a:lstStyle/>
        <a:p>
          <a:r>
            <a:rPr lang="en-US"/>
            <a:t>By the late </a:t>
          </a:r>
          <a:r>
            <a:rPr lang="en-US" b="1"/>
            <a:t>90s </a:t>
          </a:r>
          <a:r>
            <a:rPr lang="en-US"/>
            <a:t>MP geared toward achieving </a:t>
          </a:r>
          <a:r>
            <a:rPr lang="en-US" b="1"/>
            <a:t>price stability</a:t>
          </a:r>
          <a:endParaRPr lang="en-US"/>
        </a:p>
      </dgm:t>
    </dgm:pt>
    <dgm:pt modelId="{03DACD20-4D90-4521-8927-39AA47299B54}" type="parTrans" cxnId="{0C467377-39F4-4195-AC6E-4E7B40605C9E}">
      <dgm:prSet/>
      <dgm:spPr/>
      <dgm:t>
        <a:bodyPr/>
        <a:lstStyle/>
        <a:p>
          <a:endParaRPr lang="en-US"/>
        </a:p>
      </dgm:t>
    </dgm:pt>
    <dgm:pt modelId="{20CB236F-634D-42CE-ACC8-FF9C5B4135F0}" type="sibTrans" cxnId="{0C467377-39F4-4195-AC6E-4E7B40605C9E}">
      <dgm:prSet/>
      <dgm:spPr/>
      <dgm:t>
        <a:bodyPr/>
        <a:lstStyle/>
        <a:p>
          <a:endParaRPr lang="en-US"/>
        </a:p>
      </dgm:t>
    </dgm:pt>
    <dgm:pt modelId="{BFB6A2F4-04E3-463E-B6DC-17E6CBE34FF8}">
      <dgm:prSet/>
      <dgm:spPr/>
      <dgm:t>
        <a:bodyPr/>
        <a:lstStyle/>
        <a:p>
          <a:r>
            <a:rPr lang="en-US" b="1"/>
            <a:t>Financial crisis in 2008 </a:t>
          </a:r>
          <a:r>
            <a:rPr lang="en-US"/>
            <a:t>highlighted the role of CB as guarantors of </a:t>
          </a:r>
          <a:r>
            <a:rPr lang="en-US" b="1"/>
            <a:t>ﬁnancial stability</a:t>
          </a:r>
          <a:r>
            <a:rPr lang="en-US"/>
            <a:t>,</a:t>
          </a:r>
          <a:r>
            <a:rPr lang="cs-CZ"/>
            <a:t> </a:t>
          </a:r>
          <a:r>
            <a:rPr lang="en-US"/>
            <a:t>CB</a:t>
          </a:r>
          <a:r>
            <a:rPr lang="cs-CZ"/>
            <a:t> </a:t>
          </a:r>
          <a:r>
            <a:rPr lang="en-US"/>
            <a:t>engaged in unconventional MP actions</a:t>
          </a:r>
        </a:p>
      </dgm:t>
    </dgm:pt>
    <dgm:pt modelId="{CD1AC526-93E5-4D21-A7AE-A5D197B34E75}" type="parTrans" cxnId="{F7140C25-DF7C-4B4D-AE16-A4CF42E6CE86}">
      <dgm:prSet/>
      <dgm:spPr/>
      <dgm:t>
        <a:bodyPr/>
        <a:lstStyle/>
        <a:p>
          <a:endParaRPr lang="en-US"/>
        </a:p>
      </dgm:t>
    </dgm:pt>
    <dgm:pt modelId="{2005209D-E877-4C6F-879A-B88CE900DF64}" type="sibTrans" cxnId="{F7140C25-DF7C-4B4D-AE16-A4CF42E6CE86}">
      <dgm:prSet/>
      <dgm:spPr/>
      <dgm:t>
        <a:bodyPr/>
        <a:lstStyle/>
        <a:p>
          <a:endParaRPr lang="en-US"/>
        </a:p>
      </dgm:t>
    </dgm:pt>
    <dgm:pt modelId="{DE78CCDE-BA2D-46CD-A287-B321E4E0538E}" type="pres">
      <dgm:prSet presAssocID="{67391F94-2C61-4585-A76F-2490881E5EEA}" presName="linear" presStyleCnt="0">
        <dgm:presLayoutVars>
          <dgm:animLvl val="lvl"/>
          <dgm:resizeHandles val="exact"/>
        </dgm:presLayoutVars>
      </dgm:prSet>
      <dgm:spPr/>
    </dgm:pt>
    <dgm:pt modelId="{7C91F202-ADB5-425B-947C-E1ADEAB1F928}" type="pres">
      <dgm:prSet presAssocID="{39E5A7FD-4537-4F7F-8954-50C9F0FF2DF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16C7B02-34B9-4E12-A841-F97866468259}" type="pres">
      <dgm:prSet presAssocID="{047D79F4-08B0-4537-BA1E-49FE581707B9}" presName="spacer" presStyleCnt="0"/>
      <dgm:spPr/>
    </dgm:pt>
    <dgm:pt modelId="{EFB7678F-22E0-4309-A568-D7611A007687}" type="pres">
      <dgm:prSet presAssocID="{905852FF-7FB2-4697-AC6C-BEBB85CFF7D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E3FEB81-EE34-4645-84B5-65FA0A74A502}" type="pres">
      <dgm:prSet presAssocID="{4D8B2B65-7690-4F52-9981-EB09A13BE75C}" presName="spacer" presStyleCnt="0"/>
      <dgm:spPr/>
    </dgm:pt>
    <dgm:pt modelId="{3F179E35-CCD2-4C6F-A1B5-7DFCB102502F}" type="pres">
      <dgm:prSet presAssocID="{078DBD7D-F98C-42C6-8552-378BB3EBE8E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D43D534-8487-4871-AEF6-CB423BCCDD97}" type="pres">
      <dgm:prSet presAssocID="{093E8E4B-D974-45D0-B685-A0024BCC9189}" presName="spacer" presStyleCnt="0"/>
      <dgm:spPr/>
    </dgm:pt>
    <dgm:pt modelId="{D9F3B3C1-1037-4B92-8B6A-C8E48D113AC1}" type="pres">
      <dgm:prSet presAssocID="{6327A29F-CF87-444A-B253-59CB74FAABF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9E21AAB-D130-452D-8382-D3854724C86C}" type="pres">
      <dgm:prSet presAssocID="{20CB236F-634D-42CE-ACC8-FF9C5B4135F0}" presName="spacer" presStyleCnt="0"/>
      <dgm:spPr/>
    </dgm:pt>
    <dgm:pt modelId="{74FD551F-4438-4D77-8C05-3D18A49A3499}" type="pres">
      <dgm:prSet presAssocID="{BFB6A2F4-04E3-463E-B6DC-17E6CBE34FF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108B118-591F-4F6E-8831-816A6741728E}" type="presOf" srcId="{67391F94-2C61-4585-A76F-2490881E5EEA}" destId="{DE78CCDE-BA2D-46CD-A287-B321E4E0538E}" srcOrd="0" destOrd="0" presId="urn:microsoft.com/office/officeart/2005/8/layout/vList2"/>
    <dgm:cxn modelId="{F7140C25-DF7C-4B4D-AE16-A4CF42E6CE86}" srcId="{67391F94-2C61-4585-A76F-2490881E5EEA}" destId="{BFB6A2F4-04E3-463E-B6DC-17E6CBE34FF8}" srcOrd="4" destOrd="0" parTransId="{CD1AC526-93E5-4D21-A7AE-A5D197B34E75}" sibTransId="{2005209D-E877-4C6F-879A-B88CE900DF64}"/>
    <dgm:cxn modelId="{D949466D-6105-4A20-9A5A-049C5DD6B05E}" type="presOf" srcId="{BFB6A2F4-04E3-463E-B6DC-17E6CBE34FF8}" destId="{74FD551F-4438-4D77-8C05-3D18A49A3499}" srcOrd="0" destOrd="0" presId="urn:microsoft.com/office/officeart/2005/8/layout/vList2"/>
    <dgm:cxn modelId="{E2D1E051-7C32-4144-A8DB-93FEC9D4D4FE}" srcId="{67391F94-2C61-4585-A76F-2490881E5EEA}" destId="{078DBD7D-F98C-42C6-8552-378BB3EBE8E9}" srcOrd="2" destOrd="0" parTransId="{AB5554B4-B7FD-472D-B0ED-1FADB92AD0E0}" sibTransId="{093E8E4B-D974-45D0-B685-A0024BCC9189}"/>
    <dgm:cxn modelId="{0C467377-39F4-4195-AC6E-4E7B40605C9E}" srcId="{67391F94-2C61-4585-A76F-2490881E5EEA}" destId="{6327A29F-CF87-444A-B253-59CB74FAABFE}" srcOrd="3" destOrd="0" parTransId="{03DACD20-4D90-4521-8927-39AA47299B54}" sibTransId="{20CB236F-634D-42CE-ACC8-FF9C5B4135F0}"/>
    <dgm:cxn modelId="{D84CE780-06BF-4D98-9F77-CBD37E83B3EC}" srcId="{67391F94-2C61-4585-A76F-2490881E5EEA}" destId="{905852FF-7FB2-4697-AC6C-BEBB85CFF7D1}" srcOrd="1" destOrd="0" parTransId="{55DAEA2B-5BB3-43AD-99EF-D10062B4E915}" sibTransId="{4D8B2B65-7690-4F52-9981-EB09A13BE75C}"/>
    <dgm:cxn modelId="{90AE0385-E268-466B-9DFB-993AC0FF7A8A}" srcId="{67391F94-2C61-4585-A76F-2490881E5EEA}" destId="{39E5A7FD-4537-4F7F-8954-50C9F0FF2DFE}" srcOrd="0" destOrd="0" parTransId="{87623B36-FD53-463B-A13D-60AC9C0BF334}" sibTransId="{047D79F4-08B0-4537-BA1E-49FE581707B9}"/>
    <dgm:cxn modelId="{EC5236A8-2C5F-4996-BDE6-B7DB97EC5D9F}" type="presOf" srcId="{39E5A7FD-4537-4F7F-8954-50C9F0FF2DFE}" destId="{7C91F202-ADB5-425B-947C-E1ADEAB1F928}" srcOrd="0" destOrd="0" presId="urn:microsoft.com/office/officeart/2005/8/layout/vList2"/>
    <dgm:cxn modelId="{62F32FAB-6BBB-4751-9999-3BAC8BB58634}" type="presOf" srcId="{078DBD7D-F98C-42C6-8552-378BB3EBE8E9}" destId="{3F179E35-CCD2-4C6F-A1B5-7DFCB102502F}" srcOrd="0" destOrd="0" presId="urn:microsoft.com/office/officeart/2005/8/layout/vList2"/>
    <dgm:cxn modelId="{90E620B4-1F1C-4601-8BB7-CC90D37C8505}" type="presOf" srcId="{6327A29F-CF87-444A-B253-59CB74FAABFE}" destId="{D9F3B3C1-1037-4B92-8B6A-C8E48D113AC1}" srcOrd="0" destOrd="0" presId="urn:microsoft.com/office/officeart/2005/8/layout/vList2"/>
    <dgm:cxn modelId="{479267E5-088E-4659-83FC-0F7F2E415465}" type="presOf" srcId="{905852FF-7FB2-4697-AC6C-BEBB85CFF7D1}" destId="{EFB7678F-22E0-4309-A568-D7611A007687}" srcOrd="0" destOrd="0" presId="urn:microsoft.com/office/officeart/2005/8/layout/vList2"/>
    <dgm:cxn modelId="{2BB2A45A-7927-4100-86BF-7A28271FF85B}" type="presParOf" srcId="{DE78CCDE-BA2D-46CD-A287-B321E4E0538E}" destId="{7C91F202-ADB5-425B-947C-E1ADEAB1F928}" srcOrd="0" destOrd="0" presId="urn:microsoft.com/office/officeart/2005/8/layout/vList2"/>
    <dgm:cxn modelId="{72491616-D71C-406A-8F6E-73374981E078}" type="presParOf" srcId="{DE78CCDE-BA2D-46CD-A287-B321E4E0538E}" destId="{D16C7B02-34B9-4E12-A841-F97866468259}" srcOrd="1" destOrd="0" presId="urn:microsoft.com/office/officeart/2005/8/layout/vList2"/>
    <dgm:cxn modelId="{6F6E0D6F-85B8-4D7C-B0C8-89B3C2943ACB}" type="presParOf" srcId="{DE78CCDE-BA2D-46CD-A287-B321E4E0538E}" destId="{EFB7678F-22E0-4309-A568-D7611A007687}" srcOrd="2" destOrd="0" presId="urn:microsoft.com/office/officeart/2005/8/layout/vList2"/>
    <dgm:cxn modelId="{1DA86F37-CD49-4525-ABD7-9F3C6E1668A9}" type="presParOf" srcId="{DE78CCDE-BA2D-46CD-A287-B321E4E0538E}" destId="{CE3FEB81-EE34-4645-84B5-65FA0A74A502}" srcOrd="3" destOrd="0" presId="urn:microsoft.com/office/officeart/2005/8/layout/vList2"/>
    <dgm:cxn modelId="{F31C3720-D935-41BC-9E66-8579FCED7192}" type="presParOf" srcId="{DE78CCDE-BA2D-46CD-A287-B321E4E0538E}" destId="{3F179E35-CCD2-4C6F-A1B5-7DFCB102502F}" srcOrd="4" destOrd="0" presId="urn:microsoft.com/office/officeart/2005/8/layout/vList2"/>
    <dgm:cxn modelId="{9A410AAE-65BC-47FB-936C-B5B5CF78C6A8}" type="presParOf" srcId="{DE78CCDE-BA2D-46CD-A287-B321E4E0538E}" destId="{BD43D534-8487-4871-AEF6-CB423BCCDD97}" srcOrd="5" destOrd="0" presId="urn:microsoft.com/office/officeart/2005/8/layout/vList2"/>
    <dgm:cxn modelId="{91BC7A07-FE4F-47D8-BB03-4576B273362C}" type="presParOf" srcId="{DE78CCDE-BA2D-46CD-A287-B321E4E0538E}" destId="{D9F3B3C1-1037-4B92-8B6A-C8E48D113AC1}" srcOrd="6" destOrd="0" presId="urn:microsoft.com/office/officeart/2005/8/layout/vList2"/>
    <dgm:cxn modelId="{514BC8FF-26A5-4135-825A-697E22CA037F}" type="presParOf" srcId="{DE78CCDE-BA2D-46CD-A287-B321E4E0538E}" destId="{79E21AAB-D130-452D-8382-D3854724C86C}" srcOrd="7" destOrd="0" presId="urn:microsoft.com/office/officeart/2005/8/layout/vList2"/>
    <dgm:cxn modelId="{9BDB7AEB-E339-4C64-84D2-1660E8DD038B}" type="presParOf" srcId="{DE78CCDE-BA2D-46CD-A287-B321E4E0538E}" destId="{74FD551F-4438-4D77-8C05-3D18A49A349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4A9446-53E0-46FB-8E38-607175EEDA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D18A7B0-825D-4171-9B7C-75D4FB5DFCF9}">
      <dgm:prSet/>
      <dgm:spPr/>
      <dgm:t>
        <a:bodyPr/>
        <a:lstStyle/>
        <a:p>
          <a:r>
            <a:rPr lang="cs-CZ"/>
            <a:t>A</a:t>
          </a:r>
          <a:r>
            <a:rPr lang="en-US"/>
            <a:t> little bit of inflation is a good thing, as long as it remains stable</a:t>
          </a:r>
        </a:p>
      </dgm:t>
    </dgm:pt>
    <dgm:pt modelId="{2F07B930-9CCD-4811-9AFD-41DD54781B7E}" type="parTrans" cxnId="{A4C057E9-03B7-46C4-87D2-451B50555B6D}">
      <dgm:prSet/>
      <dgm:spPr/>
      <dgm:t>
        <a:bodyPr/>
        <a:lstStyle/>
        <a:p>
          <a:endParaRPr lang="en-US"/>
        </a:p>
      </dgm:t>
    </dgm:pt>
    <dgm:pt modelId="{639FDC9F-FEC2-4C18-975B-4FF86721898F}" type="sibTrans" cxnId="{A4C057E9-03B7-46C4-87D2-451B50555B6D}">
      <dgm:prSet/>
      <dgm:spPr/>
      <dgm:t>
        <a:bodyPr/>
        <a:lstStyle/>
        <a:p>
          <a:endParaRPr lang="en-US"/>
        </a:p>
      </dgm:t>
    </dgm:pt>
    <dgm:pt modelId="{1F95D418-1B63-47EB-9E73-4FD96B59AE6C}">
      <dgm:prSet/>
      <dgm:spPr/>
      <dgm:t>
        <a:bodyPr/>
        <a:lstStyle/>
        <a:p>
          <a:r>
            <a:rPr lang="cs-CZ"/>
            <a:t>S</a:t>
          </a:r>
          <a:r>
            <a:rPr lang="en-US"/>
            <a:t>ome amount of inflation gives the central bank more ability to boost the economy</a:t>
          </a:r>
        </a:p>
      </dgm:t>
    </dgm:pt>
    <dgm:pt modelId="{84F6DA1A-A4DD-43CA-BB8C-5EFCFDDADB48}" type="parTrans" cxnId="{AF8A477A-1204-44DC-807A-A6FC157C12AB}">
      <dgm:prSet/>
      <dgm:spPr/>
      <dgm:t>
        <a:bodyPr/>
        <a:lstStyle/>
        <a:p>
          <a:endParaRPr lang="en-US"/>
        </a:p>
      </dgm:t>
    </dgm:pt>
    <dgm:pt modelId="{DDBB70F3-0925-4938-A6D3-C218E930B68A}" type="sibTrans" cxnId="{AF8A477A-1204-44DC-807A-A6FC157C12AB}">
      <dgm:prSet/>
      <dgm:spPr/>
      <dgm:t>
        <a:bodyPr/>
        <a:lstStyle/>
        <a:p>
          <a:endParaRPr lang="en-US"/>
        </a:p>
      </dgm:t>
    </dgm:pt>
    <dgm:pt modelId="{46AE8708-A37D-4DD8-8CB6-A1CA06E58D8D}">
      <dgm:prSet/>
      <dgm:spPr/>
      <dgm:t>
        <a:bodyPr/>
        <a:lstStyle/>
        <a:p>
          <a:r>
            <a:rPr lang="cs-CZ"/>
            <a:t>L</a:t>
          </a:r>
          <a:r>
            <a:rPr lang="en-US"/>
            <a:t>ow inflation fosters investment</a:t>
          </a:r>
        </a:p>
      </dgm:t>
    </dgm:pt>
    <dgm:pt modelId="{44ACD88F-5CC3-431F-968C-C008E670E65E}" type="parTrans" cxnId="{BC9E70C6-B4BB-4061-A0C9-5E8F3F474530}">
      <dgm:prSet/>
      <dgm:spPr/>
      <dgm:t>
        <a:bodyPr/>
        <a:lstStyle/>
        <a:p>
          <a:endParaRPr lang="en-US"/>
        </a:p>
      </dgm:t>
    </dgm:pt>
    <dgm:pt modelId="{798F24B8-A910-4404-81F9-1487F337E036}" type="sibTrans" cxnId="{BC9E70C6-B4BB-4061-A0C9-5E8F3F474530}">
      <dgm:prSet/>
      <dgm:spPr/>
      <dgm:t>
        <a:bodyPr/>
        <a:lstStyle/>
        <a:p>
          <a:endParaRPr lang="en-US"/>
        </a:p>
      </dgm:t>
    </dgm:pt>
    <dgm:pt modelId="{7325FBB9-010D-420E-9514-14867DBD13F4}">
      <dgm:prSet/>
      <dgm:spPr/>
      <dgm:t>
        <a:bodyPr/>
        <a:lstStyle/>
        <a:p>
          <a:r>
            <a:rPr lang="cs-CZ"/>
            <a:t>L</a:t>
          </a:r>
          <a:r>
            <a:rPr lang="en-US"/>
            <a:t>ow inflation helps with downward wage and price rigidities</a:t>
          </a:r>
        </a:p>
      </dgm:t>
    </dgm:pt>
    <dgm:pt modelId="{425BCA34-2B0F-4C2B-9724-047352C3FBB0}" type="parTrans" cxnId="{DB95C412-EC31-4A58-AD27-D7C9229A1D96}">
      <dgm:prSet/>
      <dgm:spPr/>
      <dgm:t>
        <a:bodyPr/>
        <a:lstStyle/>
        <a:p>
          <a:endParaRPr lang="en-US"/>
        </a:p>
      </dgm:t>
    </dgm:pt>
    <dgm:pt modelId="{B10FDB1F-D31C-48CD-BA04-527A5A89B025}" type="sibTrans" cxnId="{DB95C412-EC31-4A58-AD27-D7C9229A1D96}">
      <dgm:prSet/>
      <dgm:spPr/>
      <dgm:t>
        <a:bodyPr/>
        <a:lstStyle/>
        <a:p>
          <a:endParaRPr lang="en-US"/>
        </a:p>
      </dgm:t>
    </dgm:pt>
    <dgm:pt modelId="{065CB23A-0AC5-4FF7-B998-6C1F99D3A1C6}" type="pres">
      <dgm:prSet presAssocID="{5F4A9446-53E0-46FB-8E38-607175EEDA37}" presName="linear" presStyleCnt="0">
        <dgm:presLayoutVars>
          <dgm:animLvl val="lvl"/>
          <dgm:resizeHandles val="exact"/>
        </dgm:presLayoutVars>
      </dgm:prSet>
      <dgm:spPr/>
    </dgm:pt>
    <dgm:pt modelId="{0BE9B976-733A-42A1-BB6F-8702019B120A}" type="pres">
      <dgm:prSet presAssocID="{ED18A7B0-825D-4171-9B7C-75D4FB5DFCF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492D9FE-ECDC-4A10-B598-1E8C6F854B58}" type="pres">
      <dgm:prSet presAssocID="{639FDC9F-FEC2-4C18-975B-4FF86721898F}" presName="spacer" presStyleCnt="0"/>
      <dgm:spPr/>
    </dgm:pt>
    <dgm:pt modelId="{59E92B20-CA0B-402C-BCCE-1B558CBCDAF4}" type="pres">
      <dgm:prSet presAssocID="{1F95D418-1B63-47EB-9E73-4FD96B59AE6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DF23A8C-9CFE-4B94-8C52-55A66E46B4AB}" type="pres">
      <dgm:prSet presAssocID="{DDBB70F3-0925-4938-A6D3-C218E930B68A}" presName="spacer" presStyleCnt="0"/>
      <dgm:spPr/>
    </dgm:pt>
    <dgm:pt modelId="{C8906E81-87E0-449A-9B00-E1E878615428}" type="pres">
      <dgm:prSet presAssocID="{46AE8708-A37D-4DD8-8CB6-A1CA06E58D8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46879F0-2E10-4B31-8BEB-B5118167EFFB}" type="pres">
      <dgm:prSet presAssocID="{798F24B8-A910-4404-81F9-1487F337E036}" presName="spacer" presStyleCnt="0"/>
      <dgm:spPr/>
    </dgm:pt>
    <dgm:pt modelId="{29470312-CF38-4303-8A81-D4B2EC643DBF}" type="pres">
      <dgm:prSet presAssocID="{7325FBB9-010D-420E-9514-14867DBD13F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B95C412-EC31-4A58-AD27-D7C9229A1D96}" srcId="{5F4A9446-53E0-46FB-8E38-607175EEDA37}" destId="{7325FBB9-010D-420E-9514-14867DBD13F4}" srcOrd="3" destOrd="0" parTransId="{425BCA34-2B0F-4C2B-9724-047352C3FBB0}" sibTransId="{B10FDB1F-D31C-48CD-BA04-527A5A89B025}"/>
    <dgm:cxn modelId="{3EB1551B-B9E1-4189-9D5F-47A7037391CF}" type="presOf" srcId="{1F95D418-1B63-47EB-9E73-4FD96B59AE6C}" destId="{59E92B20-CA0B-402C-BCCE-1B558CBCDAF4}" srcOrd="0" destOrd="0" presId="urn:microsoft.com/office/officeart/2005/8/layout/vList2"/>
    <dgm:cxn modelId="{5F70EC1D-C528-42F9-A779-5C0A2DBB6698}" type="presOf" srcId="{7325FBB9-010D-420E-9514-14867DBD13F4}" destId="{29470312-CF38-4303-8A81-D4B2EC643DBF}" srcOrd="0" destOrd="0" presId="urn:microsoft.com/office/officeart/2005/8/layout/vList2"/>
    <dgm:cxn modelId="{AF8A477A-1204-44DC-807A-A6FC157C12AB}" srcId="{5F4A9446-53E0-46FB-8E38-607175EEDA37}" destId="{1F95D418-1B63-47EB-9E73-4FD96B59AE6C}" srcOrd="1" destOrd="0" parTransId="{84F6DA1A-A4DD-43CA-BB8C-5EFCFDDADB48}" sibTransId="{DDBB70F3-0925-4938-A6D3-C218E930B68A}"/>
    <dgm:cxn modelId="{047AE395-D9BE-4DE9-9A91-92BCFCBF638A}" type="presOf" srcId="{46AE8708-A37D-4DD8-8CB6-A1CA06E58D8D}" destId="{C8906E81-87E0-449A-9B00-E1E878615428}" srcOrd="0" destOrd="0" presId="urn:microsoft.com/office/officeart/2005/8/layout/vList2"/>
    <dgm:cxn modelId="{FA6CE0A8-7180-486D-B981-D00821FF0CE3}" type="presOf" srcId="{5F4A9446-53E0-46FB-8E38-607175EEDA37}" destId="{065CB23A-0AC5-4FF7-B998-6C1F99D3A1C6}" srcOrd="0" destOrd="0" presId="urn:microsoft.com/office/officeart/2005/8/layout/vList2"/>
    <dgm:cxn modelId="{BC9E70C6-B4BB-4061-A0C9-5E8F3F474530}" srcId="{5F4A9446-53E0-46FB-8E38-607175EEDA37}" destId="{46AE8708-A37D-4DD8-8CB6-A1CA06E58D8D}" srcOrd="2" destOrd="0" parTransId="{44ACD88F-5CC3-431F-968C-C008E670E65E}" sibTransId="{798F24B8-A910-4404-81F9-1487F337E036}"/>
    <dgm:cxn modelId="{A4C057E9-03B7-46C4-87D2-451B50555B6D}" srcId="{5F4A9446-53E0-46FB-8E38-607175EEDA37}" destId="{ED18A7B0-825D-4171-9B7C-75D4FB5DFCF9}" srcOrd="0" destOrd="0" parTransId="{2F07B930-9CCD-4811-9AFD-41DD54781B7E}" sibTransId="{639FDC9F-FEC2-4C18-975B-4FF86721898F}"/>
    <dgm:cxn modelId="{C51173F8-671D-4B13-B197-E00E344AD74A}" type="presOf" srcId="{ED18A7B0-825D-4171-9B7C-75D4FB5DFCF9}" destId="{0BE9B976-733A-42A1-BB6F-8702019B120A}" srcOrd="0" destOrd="0" presId="urn:microsoft.com/office/officeart/2005/8/layout/vList2"/>
    <dgm:cxn modelId="{81D22131-2247-4D68-A097-D6EFBC9DBAC9}" type="presParOf" srcId="{065CB23A-0AC5-4FF7-B998-6C1F99D3A1C6}" destId="{0BE9B976-733A-42A1-BB6F-8702019B120A}" srcOrd="0" destOrd="0" presId="urn:microsoft.com/office/officeart/2005/8/layout/vList2"/>
    <dgm:cxn modelId="{829ABF27-D528-423D-8ACA-FA4BD5DCF6A4}" type="presParOf" srcId="{065CB23A-0AC5-4FF7-B998-6C1F99D3A1C6}" destId="{D492D9FE-ECDC-4A10-B598-1E8C6F854B58}" srcOrd="1" destOrd="0" presId="urn:microsoft.com/office/officeart/2005/8/layout/vList2"/>
    <dgm:cxn modelId="{4C87A60C-C252-42BC-92D1-E3A3F514564C}" type="presParOf" srcId="{065CB23A-0AC5-4FF7-B998-6C1F99D3A1C6}" destId="{59E92B20-CA0B-402C-BCCE-1B558CBCDAF4}" srcOrd="2" destOrd="0" presId="urn:microsoft.com/office/officeart/2005/8/layout/vList2"/>
    <dgm:cxn modelId="{B9F53D78-F465-4323-8E52-D1B822DDA6FC}" type="presParOf" srcId="{065CB23A-0AC5-4FF7-B998-6C1F99D3A1C6}" destId="{7DF23A8C-9CFE-4B94-8C52-55A66E46B4AB}" srcOrd="3" destOrd="0" presId="urn:microsoft.com/office/officeart/2005/8/layout/vList2"/>
    <dgm:cxn modelId="{25CDB6E3-E865-4FE3-ACE9-3AE0A89E58E2}" type="presParOf" srcId="{065CB23A-0AC5-4FF7-B998-6C1F99D3A1C6}" destId="{C8906E81-87E0-449A-9B00-E1E878615428}" srcOrd="4" destOrd="0" presId="urn:microsoft.com/office/officeart/2005/8/layout/vList2"/>
    <dgm:cxn modelId="{E052886D-E744-460D-A0CE-22A4AE6B6DF7}" type="presParOf" srcId="{065CB23A-0AC5-4FF7-B998-6C1F99D3A1C6}" destId="{046879F0-2E10-4B31-8BEB-B5118167EFFB}" srcOrd="5" destOrd="0" presId="urn:microsoft.com/office/officeart/2005/8/layout/vList2"/>
    <dgm:cxn modelId="{A9789A75-508E-45AF-8970-AA7964C16A6F}" type="presParOf" srcId="{065CB23A-0AC5-4FF7-B998-6C1F99D3A1C6}" destId="{29470312-CF38-4303-8A81-D4B2EC643DB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1F202-ADB5-425B-947C-E1ADEAB1F928}">
      <dsp:nvSpPr>
        <dsp:cNvPr id="0" name=""/>
        <dsp:cNvSpPr/>
      </dsp:nvSpPr>
      <dsp:spPr>
        <a:xfrm>
          <a:off x="0" y="53729"/>
          <a:ext cx="10874858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Money is old device, but the concept of monetary policy (MP) emerged </a:t>
          </a:r>
          <a:r>
            <a:rPr lang="en-US" sz="2100" b="1" kern="1200" dirty="0"/>
            <a:t>during interwar period</a:t>
          </a:r>
          <a:r>
            <a:rPr lang="cs-CZ" sz="2100" b="1" kern="1200" dirty="0"/>
            <a:t> </a:t>
          </a:r>
          <a:r>
            <a:rPr lang="cs-CZ" sz="2100" kern="1200" dirty="0"/>
            <a:t>= </a:t>
          </a:r>
          <a:r>
            <a:rPr lang="en-US" sz="2100" kern="1200" dirty="0"/>
            <a:t>emerged after </a:t>
          </a:r>
          <a:r>
            <a:rPr lang="en-US" sz="2100" b="1" kern="1200" dirty="0"/>
            <a:t>hyperinflation experiences </a:t>
          </a:r>
          <a:r>
            <a:rPr lang="en-US" sz="2100" kern="1200" dirty="0"/>
            <a:t>of the 1920s</a:t>
          </a:r>
          <a:endParaRPr lang="cs-CZ" sz="2100" kern="1200" dirty="0"/>
        </a:p>
      </dsp:txBody>
      <dsp:txXfrm>
        <a:off x="40780" y="94509"/>
        <a:ext cx="10793298" cy="753819"/>
      </dsp:txXfrm>
    </dsp:sp>
    <dsp:sp modelId="{EFB7678F-22E0-4309-A568-D7611A007687}">
      <dsp:nvSpPr>
        <dsp:cNvPr id="0" name=""/>
        <dsp:cNvSpPr/>
      </dsp:nvSpPr>
      <dsp:spPr>
        <a:xfrm>
          <a:off x="0" y="949590"/>
          <a:ext cx="10874858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During </a:t>
          </a:r>
          <a:r>
            <a:rPr lang="en-US" sz="2100" b="1" kern="1200"/>
            <a:t>50s and 60s </a:t>
          </a:r>
          <a:r>
            <a:rPr lang="en-US" sz="2100" kern="1200"/>
            <a:t>MP was </a:t>
          </a:r>
          <a:r>
            <a:rPr lang="en-US" sz="2100" b="1" kern="1200"/>
            <a:t>eclipsed by ﬁscal policy </a:t>
          </a:r>
          <a:r>
            <a:rPr lang="en-US" sz="2100" kern="1200"/>
            <a:t>and primarily concentrated on minimizing the cost of public borrowing</a:t>
          </a:r>
        </a:p>
      </dsp:txBody>
      <dsp:txXfrm>
        <a:off x="40780" y="990370"/>
        <a:ext cx="10793298" cy="753819"/>
      </dsp:txXfrm>
    </dsp:sp>
    <dsp:sp modelId="{3F179E35-CCD2-4C6F-A1B5-7DFCB102502F}">
      <dsp:nvSpPr>
        <dsp:cNvPr id="0" name=""/>
        <dsp:cNvSpPr/>
      </dsp:nvSpPr>
      <dsp:spPr>
        <a:xfrm>
          <a:off x="0" y="1845450"/>
          <a:ext cx="10874858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 the </a:t>
          </a:r>
          <a:r>
            <a:rPr lang="en-US" sz="2100" b="1" kern="1200"/>
            <a:t>70s</a:t>
          </a:r>
          <a:r>
            <a:rPr lang="en-US" sz="2100" kern="1200"/>
            <a:t> the role of MP was reassessed as a consequence of the made in the response of the </a:t>
          </a:r>
          <a:r>
            <a:rPr lang="en-US" sz="2100" b="1" kern="1200"/>
            <a:t>inflationary shocks </a:t>
          </a:r>
          <a:r>
            <a:rPr lang="en-US" sz="2100" kern="1200"/>
            <a:t>(+</a:t>
          </a:r>
          <a:r>
            <a:rPr lang="cs-CZ" sz="2100" kern="1200"/>
            <a:t> </a:t>
          </a:r>
          <a:r>
            <a:rPr lang="en-US" sz="2100" kern="1200"/>
            <a:t>independence)</a:t>
          </a:r>
        </a:p>
      </dsp:txBody>
      <dsp:txXfrm>
        <a:off x="40780" y="1886230"/>
        <a:ext cx="10793298" cy="753819"/>
      </dsp:txXfrm>
    </dsp:sp>
    <dsp:sp modelId="{D9F3B3C1-1037-4B92-8B6A-C8E48D113AC1}">
      <dsp:nvSpPr>
        <dsp:cNvPr id="0" name=""/>
        <dsp:cNvSpPr/>
      </dsp:nvSpPr>
      <dsp:spPr>
        <a:xfrm>
          <a:off x="0" y="2741310"/>
          <a:ext cx="10874858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By the late </a:t>
          </a:r>
          <a:r>
            <a:rPr lang="en-US" sz="2100" b="1" kern="1200"/>
            <a:t>90s </a:t>
          </a:r>
          <a:r>
            <a:rPr lang="en-US" sz="2100" kern="1200"/>
            <a:t>MP geared toward achieving </a:t>
          </a:r>
          <a:r>
            <a:rPr lang="en-US" sz="2100" b="1" kern="1200"/>
            <a:t>price stability</a:t>
          </a:r>
          <a:endParaRPr lang="en-US" sz="2100" kern="1200"/>
        </a:p>
      </dsp:txBody>
      <dsp:txXfrm>
        <a:off x="40780" y="2782090"/>
        <a:ext cx="10793298" cy="753819"/>
      </dsp:txXfrm>
    </dsp:sp>
    <dsp:sp modelId="{74FD551F-4438-4D77-8C05-3D18A49A3499}">
      <dsp:nvSpPr>
        <dsp:cNvPr id="0" name=""/>
        <dsp:cNvSpPr/>
      </dsp:nvSpPr>
      <dsp:spPr>
        <a:xfrm>
          <a:off x="0" y="3637170"/>
          <a:ext cx="10874858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Financial crisis in 2008 </a:t>
          </a:r>
          <a:r>
            <a:rPr lang="en-US" sz="2100" kern="1200"/>
            <a:t>highlighted the role of CB as guarantors of </a:t>
          </a:r>
          <a:r>
            <a:rPr lang="en-US" sz="2100" b="1" kern="1200"/>
            <a:t>ﬁnancial stability</a:t>
          </a:r>
          <a:r>
            <a:rPr lang="en-US" sz="2100" kern="1200"/>
            <a:t>,</a:t>
          </a:r>
          <a:r>
            <a:rPr lang="cs-CZ" sz="2100" kern="1200"/>
            <a:t> </a:t>
          </a:r>
          <a:r>
            <a:rPr lang="en-US" sz="2100" kern="1200"/>
            <a:t>CB</a:t>
          </a:r>
          <a:r>
            <a:rPr lang="cs-CZ" sz="2100" kern="1200"/>
            <a:t> </a:t>
          </a:r>
          <a:r>
            <a:rPr lang="en-US" sz="2100" kern="1200"/>
            <a:t>engaged in unconventional MP actions</a:t>
          </a:r>
        </a:p>
      </dsp:txBody>
      <dsp:txXfrm>
        <a:off x="40780" y="3677950"/>
        <a:ext cx="10793298" cy="753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9B976-733A-42A1-BB6F-8702019B120A}">
      <dsp:nvSpPr>
        <dsp:cNvPr id="0" name=""/>
        <dsp:cNvSpPr/>
      </dsp:nvSpPr>
      <dsp:spPr>
        <a:xfrm>
          <a:off x="0" y="1341"/>
          <a:ext cx="11049000" cy="1072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A</a:t>
          </a:r>
          <a:r>
            <a:rPr lang="en-US" sz="2700" kern="1200"/>
            <a:t> little bit of inflation is a good thing, as long as it remains stable</a:t>
          </a:r>
        </a:p>
      </dsp:txBody>
      <dsp:txXfrm>
        <a:off x="52359" y="53700"/>
        <a:ext cx="10944282" cy="967861"/>
      </dsp:txXfrm>
    </dsp:sp>
    <dsp:sp modelId="{59E92B20-CA0B-402C-BCCE-1B558CBCDAF4}">
      <dsp:nvSpPr>
        <dsp:cNvPr id="0" name=""/>
        <dsp:cNvSpPr/>
      </dsp:nvSpPr>
      <dsp:spPr>
        <a:xfrm>
          <a:off x="0" y="1151680"/>
          <a:ext cx="11049000" cy="1072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S</a:t>
          </a:r>
          <a:r>
            <a:rPr lang="en-US" sz="2700" kern="1200"/>
            <a:t>ome amount of inflation gives the central bank more ability to boost the economy</a:t>
          </a:r>
        </a:p>
      </dsp:txBody>
      <dsp:txXfrm>
        <a:off x="52359" y="1204039"/>
        <a:ext cx="10944282" cy="967861"/>
      </dsp:txXfrm>
    </dsp:sp>
    <dsp:sp modelId="{C8906E81-87E0-449A-9B00-E1E878615428}">
      <dsp:nvSpPr>
        <dsp:cNvPr id="0" name=""/>
        <dsp:cNvSpPr/>
      </dsp:nvSpPr>
      <dsp:spPr>
        <a:xfrm>
          <a:off x="0" y="2302020"/>
          <a:ext cx="11049000" cy="1072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L</a:t>
          </a:r>
          <a:r>
            <a:rPr lang="en-US" sz="2700" kern="1200"/>
            <a:t>ow inflation fosters investment</a:t>
          </a:r>
        </a:p>
      </dsp:txBody>
      <dsp:txXfrm>
        <a:off x="52359" y="2354379"/>
        <a:ext cx="10944282" cy="967861"/>
      </dsp:txXfrm>
    </dsp:sp>
    <dsp:sp modelId="{29470312-CF38-4303-8A81-D4B2EC643DBF}">
      <dsp:nvSpPr>
        <dsp:cNvPr id="0" name=""/>
        <dsp:cNvSpPr/>
      </dsp:nvSpPr>
      <dsp:spPr>
        <a:xfrm>
          <a:off x="0" y="3452359"/>
          <a:ext cx="11049000" cy="1072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L</a:t>
          </a:r>
          <a:r>
            <a:rPr lang="en-US" sz="2700" kern="1200"/>
            <a:t>ow inflation helps with downward wage and price rigidities</a:t>
          </a:r>
        </a:p>
      </dsp:txBody>
      <dsp:txXfrm>
        <a:off x="52359" y="3504718"/>
        <a:ext cx="10944282" cy="967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7542" y="637108"/>
            <a:ext cx="10776915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‹#›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‹#›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‹#›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‹#›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‹#›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94961" y="6059433"/>
            <a:ext cx="148607" cy="23281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7311" y="6059433"/>
            <a:ext cx="117757" cy="23562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377224" y="6059433"/>
            <a:ext cx="126170" cy="23281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1626761" y="6059436"/>
            <a:ext cx="100965" cy="233045"/>
          </a:xfrm>
          <a:custGeom>
            <a:avLst/>
            <a:gdLst/>
            <a:ahLst/>
            <a:cxnLst/>
            <a:rect l="l" t="t" r="r" b="b"/>
            <a:pathLst>
              <a:path w="100965" h="233045">
                <a:moveTo>
                  <a:pt x="100939" y="0"/>
                </a:moveTo>
                <a:lnTo>
                  <a:pt x="0" y="0"/>
                </a:lnTo>
                <a:lnTo>
                  <a:pt x="0" y="11226"/>
                </a:lnTo>
                <a:lnTo>
                  <a:pt x="30848" y="11226"/>
                </a:lnTo>
                <a:lnTo>
                  <a:pt x="30848" y="218795"/>
                </a:lnTo>
                <a:lnTo>
                  <a:pt x="0" y="218795"/>
                </a:lnTo>
                <a:lnTo>
                  <a:pt x="0" y="232816"/>
                </a:lnTo>
                <a:lnTo>
                  <a:pt x="100939" y="232816"/>
                </a:lnTo>
                <a:lnTo>
                  <a:pt x="100939" y="218795"/>
                </a:lnTo>
                <a:lnTo>
                  <a:pt x="67284" y="218795"/>
                </a:lnTo>
                <a:lnTo>
                  <a:pt x="67284" y="11226"/>
                </a:lnTo>
                <a:lnTo>
                  <a:pt x="100939" y="11226"/>
                </a:lnTo>
                <a:lnTo>
                  <a:pt x="100939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917390" y="6393637"/>
            <a:ext cx="112395" cy="235585"/>
          </a:xfrm>
          <a:custGeom>
            <a:avLst/>
            <a:gdLst/>
            <a:ahLst/>
            <a:cxnLst/>
            <a:rect l="l" t="t" r="r" b="b"/>
            <a:pathLst>
              <a:path w="112395" h="235584">
                <a:moveTo>
                  <a:pt x="112153" y="0"/>
                </a:moveTo>
                <a:lnTo>
                  <a:pt x="0" y="0"/>
                </a:lnTo>
                <a:lnTo>
                  <a:pt x="0" y="16522"/>
                </a:lnTo>
                <a:lnTo>
                  <a:pt x="0" y="102895"/>
                </a:lnTo>
                <a:lnTo>
                  <a:pt x="0" y="120675"/>
                </a:lnTo>
                <a:lnTo>
                  <a:pt x="0" y="218490"/>
                </a:lnTo>
                <a:lnTo>
                  <a:pt x="0" y="235000"/>
                </a:lnTo>
                <a:lnTo>
                  <a:pt x="112153" y="235000"/>
                </a:lnTo>
                <a:lnTo>
                  <a:pt x="112153" y="218490"/>
                </a:lnTo>
                <a:lnTo>
                  <a:pt x="19621" y="218490"/>
                </a:lnTo>
                <a:lnTo>
                  <a:pt x="19621" y="120675"/>
                </a:lnTo>
                <a:lnTo>
                  <a:pt x="109347" y="120675"/>
                </a:lnTo>
                <a:lnTo>
                  <a:pt x="109347" y="102895"/>
                </a:lnTo>
                <a:lnTo>
                  <a:pt x="19621" y="102895"/>
                </a:lnTo>
                <a:lnTo>
                  <a:pt x="19621" y="16522"/>
                </a:lnTo>
                <a:lnTo>
                  <a:pt x="112153" y="16522"/>
                </a:lnTo>
                <a:lnTo>
                  <a:pt x="112153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150112" y="6390425"/>
            <a:ext cx="114956" cy="24122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382836" y="6390425"/>
            <a:ext cx="114956" cy="24122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612749" y="6393227"/>
            <a:ext cx="126170" cy="2356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542" y="653872"/>
            <a:ext cx="9398000" cy="1082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6094" y="1607736"/>
            <a:ext cx="10779810" cy="4236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5818" y="6261413"/>
            <a:ext cx="1440180" cy="196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‹#›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8.sv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052" descr="Graf v dokumentu a pero">
            <a:extLst>
              <a:ext uri="{FF2B5EF4-FFF2-40B4-BE49-F238E27FC236}">
                <a16:creationId xmlns:a16="http://schemas.microsoft.com/office/drawing/2014/main" id="{FCE07509-5F51-45B2-B39D-9A60BDEB92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626" r="-1" b="13525"/>
          <a:stretch/>
        </p:blipFill>
        <p:spPr>
          <a:xfrm>
            <a:off x="1" y="1723309"/>
            <a:ext cx="12192000" cy="5153741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419763" y="414533"/>
            <a:ext cx="265430" cy="415925"/>
          </a:xfrm>
          <a:custGeom>
            <a:avLst/>
            <a:gdLst/>
            <a:ahLst/>
            <a:cxnLst/>
            <a:rect l="l" t="t" r="r" b="b"/>
            <a:pathLst>
              <a:path w="265430" h="415925">
                <a:moveTo>
                  <a:pt x="265275" y="415524"/>
                </a:moveTo>
                <a:lnTo>
                  <a:pt x="200204" y="415524"/>
                </a:lnTo>
                <a:lnTo>
                  <a:pt x="200204" y="0"/>
                </a:lnTo>
                <a:lnTo>
                  <a:pt x="265275" y="0"/>
                </a:lnTo>
                <a:lnTo>
                  <a:pt x="265275" y="415524"/>
                </a:lnTo>
                <a:close/>
              </a:path>
              <a:path w="265430" h="415925">
                <a:moveTo>
                  <a:pt x="155158" y="415524"/>
                </a:moveTo>
                <a:lnTo>
                  <a:pt x="135137" y="415524"/>
                </a:lnTo>
                <a:lnTo>
                  <a:pt x="174703" y="0"/>
                </a:lnTo>
                <a:lnTo>
                  <a:pt x="194723" y="0"/>
                </a:lnTo>
                <a:lnTo>
                  <a:pt x="155158" y="415524"/>
                </a:lnTo>
                <a:close/>
              </a:path>
              <a:path w="265430" h="415925">
                <a:moveTo>
                  <a:pt x="130137" y="415524"/>
                </a:moveTo>
                <a:lnTo>
                  <a:pt x="110112" y="415524"/>
                </a:lnTo>
                <a:lnTo>
                  <a:pt x="70552" y="0"/>
                </a:lnTo>
                <a:lnTo>
                  <a:pt x="90572" y="0"/>
                </a:lnTo>
                <a:lnTo>
                  <a:pt x="130137" y="415524"/>
                </a:lnTo>
                <a:close/>
              </a:path>
              <a:path w="265430" h="415925">
                <a:moveTo>
                  <a:pt x="65066" y="415524"/>
                </a:moveTo>
                <a:lnTo>
                  <a:pt x="0" y="415524"/>
                </a:lnTo>
                <a:lnTo>
                  <a:pt x="0" y="0"/>
                </a:lnTo>
                <a:lnTo>
                  <a:pt x="65066" y="0"/>
                </a:lnTo>
                <a:lnTo>
                  <a:pt x="65066" y="415524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0224" y="414540"/>
            <a:ext cx="210820" cy="421005"/>
          </a:xfrm>
          <a:custGeom>
            <a:avLst/>
            <a:gdLst/>
            <a:ahLst/>
            <a:cxnLst/>
            <a:rect l="l" t="t" r="r" b="b"/>
            <a:pathLst>
              <a:path w="210819" h="421005">
                <a:moveTo>
                  <a:pt x="105107" y="420520"/>
                </a:moveTo>
                <a:lnTo>
                  <a:pt x="65457" y="412619"/>
                </a:lnTo>
                <a:lnTo>
                  <a:pt x="31907" y="391107"/>
                </a:lnTo>
                <a:lnTo>
                  <a:pt x="8680" y="359270"/>
                </a:lnTo>
                <a:lnTo>
                  <a:pt x="0" y="320392"/>
                </a:lnTo>
                <a:lnTo>
                  <a:pt x="0" y="0"/>
                </a:lnTo>
                <a:lnTo>
                  <a:pt x="65066" y="0"/>
                </a:lnTo>
                <a:lnTo>
                  <a:pt x="65066" y="315386"/>
                </a:lnTo>
                <a:lnTo>
                  <a:pt x="68507" y="332204"/>
                </a:lnTo>
                <a:lnTo>
                  <a:pt x="77579" y="344798"/>
                </a:lnTo>
                <a:lnTo>
                  <a:pt x="90404" y="352699"/>
                </a:lnTo>
                <a:lnTo>
                  <a:pt x="105107" y="355437"/>
                </a:lnTo>
                <a:lnTo>
                  <a:pt x="202389" y="355437"/>
                </a:lnTo>
                <a:lnTo>
                  <a:pt x="201533" y="359270"/>
                </a:lnTo>
                <a:lnTo>
                  <a:pt x="178306" y="391107"/>
                </a:lnTo>
                <a:lnTo>
                  <a:pt x="144757" y="412619"/>
                </a:lnTo>
                <a:lnTo>
                  <a:pt x="105107" y="420520"/>
                </a:lnTo>
                <a:close/>
              </a:path>
              <a:path w="210819" h="421005">
                <a:moveTo>
                  <a:pt x="202389" y="355437"/>
                </a:moveTo>
                <a:lnTo>
                  <a:pt x="105107" y="355437"/>
                </a:lnTo>
                <a:lnTo>
                  <a:pt x="117698" y="352699"/>
                </a:lnTo>
                <a:lnTo>
                  <a:pt x="130758" y="344798"/>
                </a:lnTo>
                <a:lnTo>
                  <a:pt x="141003" y="332204"/>
                </a:lnTo>
                <a:lnTo>
                  <a:pt x="145148" y="315386"/>
                </a:lnTo>
                <a:lnTo>
                  <a:pt x="145148" y="0"/>
                </a:lnTo>
                <a:lnTo>
                  <a:pt x="210214" y="0"/>
                </a:lnTo>
                <a:lnTo>
                  <a:pt x="210214" y="320392"/>
                </a:lnTo>
                <a:lnTo>
                  <a:pt x="202389" y="355437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641" y="414540"/>
            <a:ext cx="225425" cy="415925"/>
          </a:xfrm>
          <a:custGeom>
            <a:avLst/>
            <a:gdLst/>
            <a:ahLst/>
            <a:cxnLst/>
            <a:rect l="l" t="t" r="r" b="b"/>
            <a:pathLst>
              <a:path w="225425" h="415925">
                <a:moveTo>
                  <a:pt x="70071" y="415515"/>
                </a:moveTo>
                <a:lnTo>
                  <a:pt x="0" y="415515"/>
                </a:lnTo>
                <a:lnTo>
                  <a:pt x="0" y="0"/>
                </a:lnTo>
                <a:lnTo>
                  <a:pt x="70071" y="0"/>
                </a:lnTo>
                <a:lnTo>
                  <a:pt x="70071" y="415515"/>
                </a:lnTo>
                <a:close/>
              </a:path>
              <a:path w="225425" h="415925">
                <a:moveTo>
                  <a:pt x="155158" y="415515"/>
                </a:moveTo>
                <a:lnTo>
                  <a:pt x="135137" y="415515"/>
                </a:lnTo>
                <a:lnTo>
                  <a:pt x="70848" y="0"/>
                </a:lnTo>
                <a:lnTo>
                  <a:pt x="95814" y="0"/>
                </a:lnTo>
                <a:lnTo>
                  <a:pt x="155158" y="415515"/>
                </a:lnTo>
                <a:close/>
              </a:path>
              <a:path w="225425" h="415925">
                <a:moveTo>
                  <a:pt x="225229" y="415515"/>
                </a:moveTo>
                <a:lnTo>
                  <a:pt x="160163" y="415515"/>
                </a:lnTo>
                <a:lnTo>
                  <a:pt x="160163" y="0"/>
                </a:lnTo>
                <a:lnTo>
                  <a:pt x="225229" y="0"/>
                </a:lnTo>
                <a:lnTo>
                  <a:pt x="225229" y="415515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26095" y="414540"/>
            <a:ext cx="180340" cy="415925"/>
          </a:xfrm>
          <a:custGeom>
            <a:avLst/>
            <a:gdLst/>
            <a:ahLst/>
            <a:cxnLst/>
            <a:rect l="l" t="t" r="r" b="b"/>
            <a:pathLst>
              <a:path w="180339" h="415925">
                <a:moveTo>
                  <a:pt x="180174" y="0"/>
                </a:moveTo>
                <a:lnTo>
                  <a:pt x="0" y="0"/>
                </a:lnTo>
                <a:lnTo>
                  <a:pt x="0" y="20015"/>
                </a:lnTo>
                <a:lnTo>
                  <a:pt x="55054" y="20015"/>
                </a:lnTo>
                <a:lnTo>
                  <a:pt x="55054" y="390486"/>
                </a:lnTo>
                <a:lnTo>
                  <a:pt x="0" y="390486"/>
                </a:lnTo>
                <a:lnTo>
                  <a:pt x="0" y="415518"/>
                </a:lnTo>
                <a:lnTo>
                  <a:pt x="180174" y="415518"/>
                </a:lnTo>
                <a:lnTo>
                  <a:pt x="180174" y="390486"/>
                </a:lnTo>
                <a:lnTo>
                  <a:pt x="120116" y="390486"/>
                </a:lnTo>
                <a:lnTo>
                  <a:pt x="120116" y="20015"/>
                </a:lnTo>
                <a:lnTo>
                  <a:pt x="180174" y="20015"/>
                </a:lnTo>
                <a:lnTo>
                  <a:pt x="180174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9803" y="1010284"/>
            <a:ext cx="200660" cy="421005"/>
          </a:xfrm>
          <a:custGeom>
            <a:avLst/>
            <a:gdLst/>
            <a:ahLst/>
            <a:cxnLst/>
            <a:rect l="l" t="t" r="r" b="b"/>
            <a:pathLst>
              <a:path w="200659" h="421005">
                <a:moveTo>
                  <a:pt x="200202" y="0"/>
                </a:moveTo>
                <a:lnTo>
                  <a:pt x="0" y="0"/>
                </a:lnTo>
                <a:lnTo>
                  <a:pt x="0" y="30480"/>
                </a:lnTo>
                <a:lnTo>
                  <a:pt x="0" y="185445"/>
                </a:lnTo>
                <a:lnTo>
                  <a:pt x="0" y="214655"/>
                </a:lnTo>
                <a:lnTo>
                  <a:pt x="0" y="389940"/>
                </a:lnTo>
                <a:lnTo>
                  <a:pt x="0" y="420420"/>
                </a:lnTo>
                <a:lnTo>
                  <a:pt x="200202" y="420420"/>
                </a:lnTo>
                <a:lnTo>
                  <a:pt x="200202" y="389940"/>
                </a:lnTo>
                <a:lnTo>
                  <a:pt x="35026" y="389940"/>
                </a:lnTo>
                <a:lnTo>
                  <a:pt x="35026" y="214655"/>
                </a:lnTo>
                <a:lnTo>
                  <a:pt x="195199" y="214655"/>
                </a:lnTo>
                <a:lnTo>
                  <a:pt x="195199" y="185445"/>
                </a:lnTo>
                <a:lnTo>
                  <a:pt x="35026" y="185445"/>
                </a:lnTo>
                <a:lnTo>
                  <a:pt x="35026" y="30480"/>
                </a:lnTo>
                <a:lnTo>
                  <a:pt x="200202" y="30480"/>
                </a:lnTo>
                <a:lnTo>
                  <a:pt x="200202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5229" y="1005271"/>
            <a:ext cx="205740" cy="431165"/>
          </a:xfrm>
          <a:custGeom>
            <a:avLst/>
            <a:gdLst/>
            <a:ahLst/>
            <a:cxnLst/>
            <a:rect l="l" t="t" r="r" b="b"/>
            <a:pathLst>
              <a:path w="205740" h="431165">
                <a:moveTo>
                  <a:pt x="100102" y="430548"/>
                </a:moveTo>
                <a:lnTo>
                  <a:pt x="61234" y="422647"/>
                </a:lnTo>
                <a:lnTo>
                  <a:pt x="29405" y="401136"/>
                </a:lnTo>
                <a:lnTo>
                  <a:pt x="7898" y="369298"/>
                </a:lnTo>
                <a:lnTo>
                  <a:pt x="0" y="330421"/>
                </a:lnTo>
                <a:lnTo>
                  <a:pt x="0" y="100127"/>
                </a:lnTo>
                <a:lnTo>
                  <a:pt x="7898" y="61249"/>
                </a:lnTo>
                <a:lnTo>
                  <a:pt x="29405" y="29412"/>
                </a:lnTo>
                <a:lnTo>
                  <a:pt x="61234" y="7900"/>
                </a:lnTo>
                <a:lnTo>
                  <a:pt x="100102" y="0"/>
                </a:lnTo>
                <a:lnTo>
                  <a:pt x="141863" y="7900"/>
                </a:lnTo>
                <a:lnTo>
                  <a:pt x="175178" y="29412"/>
                </a:lnTo>
                <a:lnTo>
                  <a:pt x="197232" y="61249"/>
                </a:lnTo>
                <a:lnTo>
                  <a:pt x="205209" y="100127"/>
                </a:lnTo>
                <a:lnTo>
                  <a:pt x="205209" y="115146"/>
                </a:lnTo>
                <a:lnTo>
                  <a:pt x="175178" y="115146"/>
                </a:lnTo>
                <a:lnTo>
                  <a:pt x="175178" y="100127"/>
                </a:lnTo>
                <a:lnTo>
                  <a:pt x="169078" y="74391"/>
                </a:lnTo>
                <a:lnTo>
                  <a:pt x="152655" y="51941"/>
                </a:lnTo>
                <a:lnTo>
                  <a:pt x="128725" y="36061"/>
                </a:lnTo>
                <a:lnTo>
                  <a:pt x="100102" y="30038"/>
                </a:lnTo>
                <a:lnTo>
                  <a:pt x="74372" y="36061"/>
                </a:lnTo>
                <a:lnTo>
                  <a:pt x="51927" y="51941"/>
                </a:lnTo>
                <a:lnTo>
                  <a:pt x="36052" y="74391"/>
                </a:lnTo>
                <a:lnTo>
                  <a:pt x="30030" y="100127"/>
                </a:lnTo>
                <a:lnTo>
                  <a:pt x="30030" y="325414"/>
                </a:lnTo>
                <a:lnTo>
                  <a:pt x="36052" y="353262"/>
                </a:lnTo>
                <a:lnTo>
                  <a:pt x="51927" y="375478"/>
                </a:lnTo>
                <a:lnTo>
                  <a:pt x="74372" y="390184"/>
                </a:lnTo>
                <a:lnTo>
                  <a:pt x="100102" y="395503"/>
                </a:lnTo>
                <a:lnTo>
                  <a:pt x="128725" y="390184"/>
                </a:lnTo>
                <a:lnTo>
                  <a:pt x="152655" y="375478"/>
                </a:lnTo>
                <a:lnTo>
                  <a:pt x="169078" y="353262"/>
                </a:lnTo>
                <a:lnTo>
                  <a:pt x="175178" y="325414"/>
                </a:lnTo>
                <a:lnTo>
                  <a:pt x="175178" y="315401"/>
                </a:lnTo>
                <a:lnTo>
                  <a:pt x="205209" y="315401"/>
                </a:lnTo>
                <a:lnTo>
                  <a:pt x="205209" y="330421"/>
                </a:lnTo>
                <a:lnTo>
                  <a:pt x="197232" y="369298"/>
                </a:lnTo>
                <a:lnTo>
                  <a:pt x="175178" y="401136"/>
                </a:lnTo>
                <a:lnTo>
                  <a:pt x="141863" y="422647"/>
                </a:lnTo>
                <a:lnTo>
                  <a:pt x="100102" y="430548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90653" y="1005271"/>
            <a:ext cx="205740" cy="431165"/>
          </a:xfrm>
          <a:custGeom>
            <a:avLst/>
            <a:gdLst/>
            <a:ahLst/>
            <a:cxnLst/>
            <a:rect l="l" t="t" r="r" b="b"/>
            <a:pathLst>
              <a:path w="205740" h="431165">
                <a:moveTo>
                  <a:pt x="105107" y="430548"/>
                </a:moveTo>
                <a:lnTo>
                  <a:pt x="63345" y="422647"/>
                </a:lnTo>
                <a:lnTo>
                  <a:pt x="30030" y="401136"/>
                </a:lnTo>
                <a:lnTo>
                  <a:pt x="7976" y="369298"/>
                </a:lnTo>
                <a:lnTo>
                  <a:pt x="0" y="330421"/>
                </a:lnTo>
                <a:lnTo>
                  <a:pt x="0" y="100127"/>
                </a:lnTo>
                <a:lnTo>
                  <a:pt x="7976" y="61249"/>
                </a:lnTo>
                <a:lnTo>
                  <a:pt x="30030" y="29412"/>
                </a:lnTo>
                <a:lnTo>
                  <a:pt x="63345" y="7900"/>
                </a:lnTo>
                <a:lnTo>
                  <a:pt x="105107" y="0"/>
                </a:lnTo>
                <a:lnTo>
                  <a:pt x="143975" y="7900"/>
                </a:lnTo>
                <a:lnTo>
                  <a:pt x="175804" y="29412"/>
                </a:lnTo>
                <a:lnTo>
                  <a:pt x="176227" y="30038"/>
                </a:lnTo>
                <a:lnTo>
                  <a:pt x="105107" y="30038"/>
                </a:lnTo>
                <a:lnTo>
                  <a:pt x="76484" y="35357"/>
                </a:lnTo>
                <a:lnTo>
                  <a:pt x="52553" y="50063"/>
                </a:lnTo>
                <a:lnTo>
                  <a:pt x="36130" y="72279"/>
                </a:lnTo>
                <a:lnTo>
                  <a:pt x="30030" y="100127"/>
                </a:lnTo>
                <a:lnTo>
                  <a:pt x="30030" y="325414"/>
                </a:lnTo>
                <a:lnTo>
                  <a:pt x="36130" y="355374"/>
                </a:lnTo>
                <a:lnTo>
                  <a:pt x="52553" y="377355"/>
                </a:lnTo>
                <a:lnTo>
                  <a:pt x="76484" y="390888"/>
                </a:lnTo>
                <a:lnTo>
                  <a:pt x="105107" y="395503"/>
                </a:lnTo>
                <a:lnTo>
                  <a:pt x="179608" y="395503"/>
                </a:lnTo>
                <a:lnTo>
                  <a:pt x="175804" y="401136"/>
                </a:lnTo>
                <a:lnTo>
                  <a:pt x="143975" y="422647"/>
                </a:lnTo>
                <a:lnTo>
                  <a:pt x="105107" y="430548"/>
                </a:lnTo>
                <a:close/>
              </a:path>
              <a:path w="205740" h="431165">
                <a:moveTo>
                  <a:pt x="179608" y="395503"/>
                </a:moveTo>
                <a:lnTo>
                  <a:pt x="105107" y="395503"/>
                </a:lnTo>
                <a:lnTo>
                  <a:pt x="130836" y="390888"/>
                </a:lnTo>
                <a:lnTo>
                  <a:pt x="153281" y="377355"/>
                </a:lnTo>
                <a:lnTo>
                  <a:pt x="169156" y="355374"/>
                </a:lnTo>
                <a:lnTo>
                  <a:pt x="175178" y="325414"/>
                </a:lnTo>
                <a:lnTo>
                  <a:pt x="175178" y="100127"/>
                </a:lnTo>
                <a:lnTo>
                  <a:pt x="169156" y="72279"/>
                </a:lnTo>
                <a:lnTo>
                  <a:pt x="153281" y="50063"/>
                </a:lnTo>
                <a:lnTo>
                  <a:pt x="130836" y="35357"/>
                </a:lnTo>
                <a:lnTo>
                  <a:pt x="105107" y="30038"/>
                </a:lnTo>
                <a:lnTo>
                  <a:pt x="176227" y="30038"/>
                </a:lnTo>
                <a:lnTo>
                  <a:pt x="197310" y="61249"/>
                </a:lnTo>
                <a:lnTo>
                  <a:pt x="205209" y="100127"/>
                </a:lnTo>
                <a:lnTo>
                  <a:pt x="205209" y="330421"/>
                </a:lnTo>
                <a:lnTo>
                  <a:pt x="197310" y="369298"/>
                </a:lnTo>
                <a:lnTo>
                  <a:pt x="179608" y="395503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1070" y="1010279"/>
            <a:ext cx="225425" cy="421005"/>
          </a:xfrm>
          <a:custGeom>
            <a:avLst/>
            <a:gdLst/>
            <a:ahLst/>
            <a:cxnLst/>
            <a:rect l="l" t="t" r="r" b="b"/>
            <a:pathLst>
              <a:path w="225425" h="421005">
                <a:moveTo>
                  <a:pt x="35035" y="420535"/>
                </a:moveTo>
                <a:lnTo>
                  <a:pt x="0" y="420535"/>
                </a:lnTo>
                <a:lnTo>
                  <a:pt x="0" y="0"/>
                </a:lnTo>
                <a:lnTo>
                  <a:pt x="35035" y="0"/>
                </a:lnTo>
                <a:lnTo>
                  <a:pt x="35035" y="420535"/>
                </a:lnTo>
                <a:close/>
              </a:path>
              <a:path w="225425" h="421005">
                <a:moveTo>
                  <a:pt x="190194" y="420535"/>
                </a:moveTo>
                <a:lnTo>
                  <a:pt x="165168" y="420535"/>
                </a:lnTo>
                <a:lnTo>
                  <a:pt x="35035" y="0"/>
                </a:lnTo>
                <a:lnTo>
                  <a:pt x="60061" y="0"/>
                </a:lnTo>
                <a:lnTo>
                  <a:pt x="190194" y="420535"/>
                </a:lnTo>
                <a:close/>
              </a:path>
              <a:path w="225425" h="421005">
                <a:moveTo>
                  <a:pt x="225229" y="420535"/>
                </a:moveTo>
                <a:lnTo>
                  <a:pt x="190194" y="420535"/>
                </a:lnTo>
                <a:lnTo>
                  <a:pt x="190194" y="0"/>
                </a:lnTo>
                <a:lnTo>
                  <a:pt x="225229" y="0"/>
                </a:lnTo>
                <a:lnTo>
                  <a:pt x="225229" y="420535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13782" y="2565660"/>
            <a:ext cx="8686799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cs-CZ" sz="9600" b="1" cap="small" dirty="0" err="1">
                <a:solidFill>
                  <a:srgbClr val="3D3DE4"/>
                </a:solidFill>
                <a:latin typeface="+mj-lt"/>
              </a:rPr>
              <a:t>Monetary</a:t>
            </a:r>
            <a:r>
              <a:rPr lang="cs-CZ" sz="9600" b="1" cap="small" dirty="0">
                <a:solidFill>
                  <a:srgbClr val="3D3DE4"/>
                </a:solidFill>
                <a:latin typeface="+mj-lt"/>
              </a:rPr>
              <a:t> </a:t>
            </a:r>
            <a:r>
              <a:rPr lang="cs-CZ" sz="9600" b="1" cap="small" dirty="0" err="1">
                <a:solidFill>
                  <a:srgbClr val="3D3DE4"/>
                </a:solidFill>
                <a:latin typeface="+mj-lt"/>
              </a:rPr>
              <a:t>Policy</a:t>
            </a:r>
            <a:endParaRPr lang="en-US" sz="9600" b="1" cap="small" dirty="0">
              <a:solidFill>
                <a:srgbClr val="3D3DE4"/>
              </a:solidFill>
              <a:latin typeface="+mj-lt"/>
            </a:endParaRPr>
          </a:p>
        </p:txBody>
      </p:sp>
      <p:sp>
        <p:nvSpPr>
          <p:cNvPr id="14" name="Zástupný obsah 2">
            <a:extLst>
              <a:ext uri="{FF2B5EF4-FFF2-40B4-BE49-F238E27FC236}">
                <a16:creationId xmlns:a16="http://schemas.microsoft.com/office/drawing/2014/main" id="{314A8F30-51EE-4F24-9243-FA1732F35263}"/>
              </a:ext>
            </a:extLst>
          </p:cNvPr>
          <p:cNvSpPr txBox="1">
            <a:spLocks/>
          </p:cNvSpPr>
          <p:nvPr/>
        </p:nvSpPr>
        <p:spPr>
          <a:xfrm>
            <a:off x="419762" y="5257800"/>
            <a:ext cx="10553037" cy="124426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000" kern="0" dirty="0">
                <a:solidFill>
                  <a:srgbClr val="3D3D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</a:t>
            </a:r>
          </a:p>
          <a:p>
            <a:endParaRPr lang="cs-CZ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94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5079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Central</a:t>
            </a:r>
            <a:r>
              <a:rPr spc="-15" dirty="0"/>
              <a:t> </a:t>
            </a:r>
            <a:r>
              <a:rPr dirty="0"/>
              <a:t>bank</a:t>
            </a:r>
            <a:r>
              <a:rPr spc="-10" dirty="0"/>
              <a:t> credibility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10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772792"/>
            <a:ext cx="11031830" cy="4059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9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8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CB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credibility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is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very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important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eﬀective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MP.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"/>
              <a:buChar char="—"/>
            </a:pPr>
            <a:endParaRPr sz="31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248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800" dirty="0"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How</a:t>
            </a:r>
            <a:r>
              <a:rPr sz="28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can</a:t>
            </a:r>
            <a:r>
              <a:rPr sz="28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CB</a:t>
            </a:r>
            <a:r>
              <a:rPr sz="2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enhance</a:t>
            </a:r>
            <a:r>
              <a:rPr sz="28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its</a:t>
            </a:r>
            <a:r>
              <a:rPr sz="28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credibility?</a:t>
            </a:r>
            <a:endParaRPr sz="28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spcBef>
                <a:spcPts val="320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By</a:t>
            </a:r>
            <a:r>
              <a:rPr lang="en-US" sz="2200" spc="-2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adequate</a:t>
            </a:r>
            <a:r>
              <a:rPr lang="en-US" sz="2200" spc="-65" dirty="0">
                <a:latin typeface="Arial"/>
                <a:cs typeface="Arial"/>
              </a:rPr>
              <a:t> </a:t>
            </a:r>
            <a:r>
              <a:rPr lang="en-US" sz="2200" b="1" dirty="0">
                <a:latin typeface="Arial"/>
                <a:cs typeface="Arial"/>
              </a:rPr>
              <a:t>institutional</a:t>
            </a:r>
            <a:r>
              <a:rPr lang="en-US" sz="2200" spc="-3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design</a:t>
            </a:r>
            <a:r>
              <a:rPr lang="en-US" sz="2200" spc="-4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(independence,</a:t>
            </a:r>
            <a:r>
              <a:rPr lang="en-US" sz="2200" spc="-6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transparency</a:t>
            </a:r>
            <a:r>
              <a:rPr lang="en-US" sz="2200" spc="-7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and</a:t>
            </a:r>
            <a:r>
              <a:rPr lang="en-US" sz="2200" spc="-35" dirty="0">
                <a:latin typeface="Arial"/>
                <a:cs typeface="Arial"/>
              </a:rPr>
              <a:t> </a:t>
            </a:r>
            <a:r>
              <a:rPr lang="en-US" sz="2200" spc="-10" dirty="0">
                <a:latin typeface="Arial"/>
                <a:cs typeface="Arial"/>
              </a:rPr>
              <a:t>accountability)</a:t>
            </a:r>
            <a:endParaRPr lang="en-US" sz="220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spcBef>
                <a:spcPts val="192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en-US" sz="2200" dirty="0">
                <a:latin typeface="Arial"/>
                <a:cs typeface="Arial"/>
              </a:rPr>
              <a:t> By</a:t>
            </a:r>
            <a:r>
              <a:rPr lang="en-US" sz="2200" spc="-10" dirty="0">
                <a:latin typeface="Arial"/>
                <a:cs typeface="Arial"/>
              </a:rPr>
              <a:t> </a:t>
            </a:r>
            <a:r>
              <a:rPr lang="en-US" sz="2200" b="1" dirty="0">
                <a:latin typeface="Arial"/>
                <a:cs typeface="Arial"/>
              </a:rPr>
              <a:t>tying</a:t>
            </a:r>
            <a:r>
              <a:rPr lang="en-US" sz="2200" spc="-1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its</a:t>
            </a:r>
            <a:r>
              <a:rPr lang="en-US" sz="2200" spc="-2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hands:</a:t>
            </a:r>
            <a:r>
              <a:rPr lang="en-US" sz="2200" spc="-4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exchange</a:t>
            </a:r>
            <a:r>
              <a:rPr lang="en-US" sz="2200" spc="-3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rate</a:t>
            </a:r>
            <a:r>
              <a:rPr lang="en-US" sz="2200" spc="-4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peg,</a:t>
            </a:r>
            <a:r>
              <a:rPr lang="en-US" sz="2200" spc="-3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monetary</a:t>
            </a:r>
            <a:r>
              <a:rPr lang="en-US" sz="2200" spc="-5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policy</a:t>
            </a:r>
            <a:r>
              <a:rPr lang="en-US" sz="2200" spc="-15" dirty="0">
                <a:latin typeface="Arial"/>
                <a:cs typeface="Arial"/>
              </a:rPr>
              <a:t> </a:t>
            </a:r>
            <a:r>
              <a:rPr lang="en-US" sz="2200" spc="-10" dirty="0">
                <a:latin typeface="Arial"/>
                <a:cs typeface="Arial"/>
              </a:rPr>
              <a:t>rules</a:t>
            </a:r>
            <a:endParaRPr lang="en-US" sz="2200" dirty="0">
              <a:latin typeface="Arial"/>
              <a:cs typeface="Arial"/>
            </a:endParaRPr>
          </a:p>
          <a:p>
            <a:pPr marL="443865" marR="5080" lvl="1" indent="-178435">
              <a:lnSpc>
                <a:spcPts val="2160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endParaRPr lang="cs-CZ" sz="2200" dirty="0">
              <a:latin typeface="Arial"/>
              <a:cs typeface="Arial"/>
            </a:endParaRPr>
          </a:p>
          <a:p>
            <a:pPr marL="443865" marR="5080" lvl="1" indent="-178435">
              <a:lnSpc>
                <a:spcPts val="2160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en-US" sz="2200" dirty="0">
                <a:latin typeface="Arial"/>
                <a:cs typeface="Arial"/>
              </a:rPr>
              <a:t> By</a:t>
            </a:r>
            <a:r>
              <a:rPr lang="en-US" sz="2200" spc="13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selecting</a:t>
            </a:r>
            <a:r>
              <a:rPr lang="en-US" sz="2200" spc="145" dirty="0">
                <a:latin typeface="Arial"/>
                <a:cs typeface="Arial"/>
              </a:rPr>
              <a:t> </a:t>
            </a:r>
            <a:r>
              <a:rPr lang="en-US" sz="2200" b="1" dirty="0">
                <a:latin typeface="Arial"/>
                <a:cs typeface="Arial"/>
              </a:rPr>
              <a:t>conservative</a:t>
            </a:r>
            <a:r>
              <a:rPr lang="en-US" sz="2200" b="1" spc="145" dirty="0">
                <a:latin typeface="Arial"/>
                <a:cs typeface="Arial"/>
              </a:rPr>
              <a:t> </a:t>
            </a:r>
            <a:r>
              <a:rPr lang="en-US" sz="2200" b="1" dirty="0">
                <a:latin typeface="Arial"/>
                <a:cs typeface="Arial"/>
              </a:rPr>
              <a:t>central</a:t>
            </a:r>
            <a:r>
              <a:rPr lang="en-US" sz="2200" b="1" spc="155" dirty="0">
                <a:latin typeface="Arial"/>
                <a:cs typeface="Arial"/>
              </a:rPr>
              <a:t> </a:t>
            </a:r>
            <a:r>
              <a:rPr lang="en-US" sz="2200" b="1" dirty="0">
                <a:latin typeface="Arial"/>
                <a:cs typeface="Arial"/>
              </a:rPr>
              <a:t>bankers</a:t>
            </a:r>
            <a:r>
              <a:rPr lang="en-US" sz="2200" dirty="0">
                <a:latin typeface="Arial"/>
                <a:cs typeface="Arial"/>
              </a:rPr>
              <a:t>,</a:t>
            </a:r>
            <a:r>
              <a:rPr lang="en-US" sz="2200" spc="13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i.e.</a:t>
            </a:r>
            <a:r>
              <a:rPr lang="en-US" sz="2200" spc="15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more</a:t>
            </a:r>
            <a:r>
              <a:rPr lang="en-US" sz="2200" spc="14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adverse</a:t>
            </a:r>
            <a:r>
              <a:rPr lang="en-US" sz="2200" spc="16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to</a:t>
            </a:r>
            <a:r>
              <a:rPr lang="en-US" sz="2200" spc="15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inﬂation</a:t>
            </a:r>
            <a:r>
              <a:rPr lang="en-US" sz="2200" spc="15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than</a:t>
            </a:r>
            <a:r>
              <a:rPr lang="en-US" sz="2200" spc="16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the</a:t>
            </a:r>
            <a:r>
              <a:rPr lang="en-US" sz="2200" spc="160" dirty="0">
                <a:latin typeface="Arial"/>
                <a:cs typeface="Arial"/>
              </a:rPr>
              <a:t> </a:t>
            </a:r>
            <a:r>
              <a:rPr lang="en-US" sz="2200" spc="-10" dirty="0">
                <a:latin typeface="Arial"/>
                <a:cs typeface="Arial"/>
              </a:rPr>
              <a:t>average </a:t>
            </a:r>
            <a:r>
              <a:rPr lang="en-US" sz="2200" dirty="0">
                <a:latin typeface="Arial"/>
                <a:cs typeface="Arial"/>
              </a:rPr>
              <a:t>of</a:t>
            </a:r>
            <a:r>
              <a:rPr lang="en-US" sz="2200" spc="-25" dirty="0">
                <a:latin typeface="Arial"/>
                <a:cs typeface="Arial"/>
              </a:rPr>
              <a:t> </a:t>
            </a:r>
            <a:r>
              <a:rPr lang="en-US" sz="2200" spc="-10" dirty="0">
                <a:latin typeface="Arial"/>
                <a:cs typeface="Arial"/>
              </a:rPr>
              <a:t>society</a:t>
            </a:r>
            <a:endParaRPr lang="en-US" sz="220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spcBef>
                <a:spcPts val="1889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en-US" sz="2200" dirty="0">
                <a:latin typeface="Arial"/>
                <a:cs typeface="Arial"/>
              </a:rPr>
              <a:t> By</a:t>
            </a:r>
            <a:r>
              <a:rPr lang="en-US" sz="2200" spc="-3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incentive</a:t>
            </a:r>
            <a:r>
              <a:rPr lang="en-US" sz="2200" spc="-35" dirty="0">
                <a:latin typeface="Arial"/>
                <a:cs typeface="Arial"/>
              </a:rPr>
              <a:t> </a:t>
            </a:r>
            <a:r>
              <a:rPr lang="en-US" sz="2200" b="1" spc="-10" dirty="0">
                <a:latin typeface="Arial"/>
                <a:cs typeface="Arial"/>
              </a:rPr>
              <a:t>contracts</a:t>
            </a:r>
            <a:endParaRPr lang="en-US" sz="22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347535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Communication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618368"/>
            <a:ext cx="10708005" cy="44036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5080" indent="-180340" algn="just">
              <a:lnSpc>
                <a:spcPct val="130000"/>
              </a:lnSpc>
              <a:spcBef>
                <a:spcPts val="95"/>
              </a:spcBef>
              <a:buClr>
                <a:srgbClr val="0000DC"/>
              </a:buClr>
              <a:buChar char="—"/>
              <a:tabLst>
                <a:tab pos="193040" algn="l"/>
              </a:tabLst>
            </a:pPr>
            <a:r>
              <a:rPr lang="cs-CZ" sz="2600" dirty="0">
                <a:latin typeface="Arial"/>
                <a:cs typeface="Arial"/>
              </a:rPr>
              <a:t> </a:t>
            </a:r>
            <a:r>
              <a:rPr lang="cs-CZ" sz="2600" b="1" dirty="0">
                <a:latin typeface="Arial"/>
                <a:cs typeface="Arial"/>
              </a:rPr>
              <a:t>C</a:t>
            </a:r>
            <a:r>
              <a:rPr sz="2600" b="1" dirty="0" err="1">
                <a:latin typeface="Arial"/>
                <a:cs typeface="Arial"/>
              </a:rPr>
              <a:t>ommunicating</a:t>
            </a:r>
            <a:r>
              <a:rPr sz="2600" b="1" spc="4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relevant</a:t>
            </a:r>
            <a:r>
              <a:rPr lang="cs-CZ" sz="26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information</a:t>
            </a:r>
            <a:r>
              <a:rPr lang="cs-CZ" sz="2600" spc="4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about</a:t>
            </a:r>
            <a:r>
              <a:rPr lang="cs-CZ" sz="260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macroeconomic </a:t>
            </a:r>
            <a:r>
              <a:rPr sz="2600" dirty="0">
                <a:latin typeface="Arial"/>
                <a:cs typeface="Arial"/>
              </a:rPr>
              <a:t>fundamentals,</a:t>
            </a:r>
            <a:r>
              <a:rPr sz="2600" spc="58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6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condition</a:t>
            </a:r>
            <a:r>
              <a:rPr sz="2600" spc="5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8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ﬁnancial</a:t>
            </a:r>
            <a:r>
              <a:rPr sz="2600" spc="58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institutions</a:t>
            </a:r>
            <a:r>
              <a:rPr sz="2600" spc="6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5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60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ﬁnancial </a:t>
            </a:r>
            <a:r>
              <a:rPr sz="2600" dirty="0">
                <a:latin typeface="Arial"/>
                <a:cs typeface="Arial"/>
              </a:rPr>
              <a:t>sector</a:t>
            </a:r>
            <a:r>
              <a:rPr sz="2600" spc="390" dirty="0">
                <a:latin typeface="Arial"/>
                <a:cs typeface="Arial"/>
              </a:rPr>
              <a:t>  </a:t>
            </a:r>
            <a:r>
              <a:rPr sz="2600" dirty="0">
                <a:latin typeface="Arial"/>
                <a:cs typeface="Arial"/>
              </a:rPr>
              <a:t>more</a:t>
            </a:r>
            <a:r>
              <a:rPr sz="2600" spc="400" dirty="0">
                <a:latin typeface="Arial"/>
                <a:cs typeface="Arial"/>
              </a:rPr>
              <a:t>  </a:t>
            </a:r>
            <a:r>
              <a:rPr sz="2600" dirty="0">
                <a:latin typeface="Arial"/>
                <a:cs typeface="Arial"/>
              </a:rPr>
              <a:t>generally,</a:t>
            </a:r>
            <a:r>
              <a:rPr sz="2600" spc="395" dirty="0">
                <a:latin typeface="Arial"/>
                <a:cs typeface="Arial"/>
              </a:rPr>
              <a:t> 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400" dirty="0">
                <a:latin typeface="Arial"/>
                <a:cs typeface="Arial"/>
              </a:rPr>
              <a:t> 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400" dirty="0">
                <a:latin typeface="Arial"/>
                <a:cs typeface="Arial"/>
              </a:rPr>
              <a:t>  </a:t>
            </a:r>
            <a:r>
              <a:rPr sz="2600" dirty="0">
                <a:latin typeface="Arial"/>
                <a:cs typeface="Arial"/>
              </a:rPr>
              <a:t>conduct</a:t>
            </a:r>
            <a:r>
              <a:rPr sz="2600" spc="395" dirty="0">
                <a:latin typeface="Arial"/>
                <a:cs typeface="Arial"/>
              </a:rPr>
              <a:t> 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395" dirty="0">
                <a:latin typeface="Arial"/>
                <a:cs typeface="Arial"/>
              </a:rPr>
              <a:t>  </a:t>
            </a:r>
            <a:r>
              <a:rPr sz="2600" dirty="0">
                <a:latin typeface="Arial"/>
                <a:cs typeface="Arial"/>
              </a:rPr>
              <a:t>policy</a:t>
            </a:r>
            <a:r>
              <a:rPr sz="2600" spc="400" dirty="0">
                <a:latin typeface="Arial"/>
                <a:cs typeface="Arial"/>
              </a:rPr>
              <a:t>  </a:t>
            </a:r>
            <a:r>
              <a:rPr sz="2600" b="1" dirty="0">
                <a:latin typeface="Arial"/>
                <a:cs typeface="Arial"/>
              </a:rPr>
              <a:t>can</a:t>
            </a:r>
            <a:r>
              <a:rPr sz="2600" b="1" spc="395" dirty="0">
                <a:latin typeface="Arial"/>
                <a:cs typeface="Arial"/>
              </a:rPr>
              <a:t>  </a:t>
            </a:r>
            <a:r>
              <a:rPr sz="2600" b="1" spc="-10" dirty="0">
                <a:latin typeface="Arial"/>
                <a:cs typeface="Arial"/>
              </a:rPr>
              <a:t>reduce uncertainty</a:t>
            </a:r>
            <a:r>
              <a:rPr sz="2600" spc="-10" dirty="0"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00DC"/>
              </a:buClr>
              <a:buFont typeface="Arial"/>
              <a:buChar char="—"/>
            </a:pPr>
            <a:endParaRPr sz="4300" dirty="0">
              <a:latin typeface="Arial"/>
              <a:cs typeface="Arial"/>
            </a:endParaRPr>
          </a:p>
          <a:p>
            <a:pPr marL="192405" indent="-180340">
              <a:lnSpc>
                <a:spcPts val="311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6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Their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communication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diﬀers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quite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lot</a:t>
            </a:r>
            <a:endParaRPr sz="2600" dirty="0">
              <a:latin typeface="Arial"/>
              <a:cs typeface="Arial"/>
            </a:endParaRPr>
          </a:p>
          <a:p>
            <a:pPr marL="443865" lvl="1" indent="-179070">
              <a:lnSpc>
                <a:spcPts val="2270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190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ECB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Press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conference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(ECB)</a:t>
            </a:r>
            <a:endParaRPr sz="190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spcBef>
                <a:spcPts val="1370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190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Disclosure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of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meetings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minutes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and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individual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votes</a:t>
            </a:r>
            <a:endParaRPr sz="190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spcBef>
                <a:spcPts val="136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190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Disclosure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of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expected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interest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rate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path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by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Swedish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Riskbank,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Bank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of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Norway,</a:t>
            </a:r>
            <a:r>
              <a:rPr sz="1900" spc="-25" dirty="0">
                <a:latin typeface="Arial"/>
                <a:cs typeface="Arial"/>
              </a:rPr>
              <a:t> Fed</a:t>
            </a:r>
            <a:endParaRPr sz="19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3156" y="3203448"/>
            <a:ext cx="4861559" cy="236067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11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70338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Importance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CB</a:t>
            </a:r>
            <a:r>
              <a:rPr spc="-25" dirty="0"/>
              <a:t> </a:t>
            </a:r>
            <a:r>
              <a:rPr spc="-10" dirty="0"/>
              <a:t>independence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12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691253"/>
            <a:ext cx="10709910" cy="3427861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99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800" dirty="0"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Why</a:t>
            </a:r>
            <a:r>
              <a:rPr sz="28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28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CB</a:t>
            </a:r>
            <a:r>
              <a:rPr sz="28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independence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so</a:t>
            </a:r>
            <a:r>
              <a:rPr sz="28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important?</a:t>
            </a:r>
            <a:endParaRPr sz="28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spcBef>
                <a:spcPts val="64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An i</a:t>
            </a:r>
            <a:r>
              <a:rPr sz="2000" dirty="0" err="1">
                <a:latin typeface="Arial"/>
                <a:cs typeface="Arial"/>
              </a:rPr>
              <a:t>ndependent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central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bank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insulated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political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pressures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000DC"/>
              </a:buClr>
              <a:buFont typeface="Arial"/>
              <a:buChar char="—"/>
            </a:pPr>
            <a:endParaRPr sz="2050" dirty="0">
              <a:latin typeface="Arial"/>
              <a:cs typeface="Arial"/>
            </a:endParaRPr>
          </a:p>
          <a:p>
            <a:pPr marL="443865" marR="6985" lvl="1" indent="-178435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  <a:tab pos="2673350" algn="l"/>
                <a:tab pos="378587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lang="cs-CZ" sz="2000" dirty="0" err="1">
                <a:latin typeface="Arial"/>
                <a:cs typeface="Arial"/>
              </a:rPr>
              <a:t>Fi</a:t>
            </a:r>
            <a:r>
              <a:rPr sz="2000" dirty="0" err="1">
                <a:latin typeface="Arial"/>
                <a:cs typeface="Arial"/>
              </a:rPr>
              <a:t>scal</a:t>
            </a:r>
            <a:r>
              <a:rPr sz="2000" spc="4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policy</a:t>
            </a:r>
            <a:r>
              <a:rPr sz="2000" spc="4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tends</a:t>
            </a:r>
            <a:r>
              <a:rPr lang="cs-CZ"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4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follow</a:t>
            </a:r>
            <a:r>
              <a:rPr lang="cs-CZ"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40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political</a:t>
            </a:r>
            <a:r>
              <a:rPr sz="2000" b="1" spc="409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business</a:t>
            </a:r>
            <a:r>
              <a:rPr sz="2000" b="1" spc="409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cycle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4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if</a:t>
            </a:r>
            <a:r>
              <a:rPr sz="2000" spc="40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central</a:t>
            </a:r>
            <a:r>
              <a:rPr sz="2000" spc="4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banks</a:t>
            </a:r>
            <a:r>
              <a:rPr sz="2000" spc="4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were</a:t>
            </a:r>
            <a:r>
              <a:rPr sz="2000" spc="3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subject</a:t>
            </a:r>
            <a:r>
              <a:rPr sz="2000" spc="409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political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approval,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monetary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policy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would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also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follow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this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volatile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pattern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000DC"/>
              </a:buClr>
              <a:buFont typeface="Arial"/>
              <a:buChar char="—"/>
            </a:pPr>
            <a:endParaRPr sz="205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E</a:t>
            </a:r>
            <a:r>
              <a:rPr sz="2000" dirty="0" err="1">
                <a:latin typeface="Arial"/>
                <a:cs typeface="Arial"/>
              </a:rPr>
              <a:t>lected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politicians do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have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enough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knowledge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conduct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monetary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policy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000DC"/>
              </a:buClr>
              <a:buFont typeface="Arial"/>
              <a:buChar char="—"/>
            </a:pPr>
            <a:endParaRPr sz="2050" dirty="0">
              <a:latin typeface="Arial"/>
              <a:cs typeface="Arial"/>
            </a:endParaRPr>
          </a:p>
          <a:p>
            <a:pPr marL="443865" marR="5080" lvl="1" indent="-178435">
              <a:lnSpc>
                <a:spcPct val="100000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If</a:t>
            </a:r>
            <a:r>
              <a:rPr sz="2000" spc="2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2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CB</a:t>
            </a:r>
            <a:r>
              <a:rPr sz="2000" spc="2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was</a:t>
            </a:r>
            <a:r>
              <a:rPr sz="2000" spc="3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hold</a:t>
            </a:r>
            <a:r>
              <a:rPr sz="2000" spc="3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2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political</a:t>
            </a:r>
            <a:r>
              <a:rPr sz="2000" spc="3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interests,</a:t>
            </a:r>
            <a:r>
              <a:rPr sz="2000" spc="2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2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government</a:t>
            </a:r>
            <a:r>
              <a:rPr sz="2000" spc="2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could</a:t>
            </a:r>
            <a:r>
              <a:rPr sz="2000" spc="2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accumulate</a:t>
            </a:r>
            <a:r>
              <a:rPr sz="2000" spc="3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large</a:t>
            </a:r>
            <a:r>
              <a:rPr sz="2000" spc="30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budget </a:t>
            </a:r>
            <a:r>
              <a:rPr sz="2000" dirty="0">
                <a:latin typeface="Arial"/>
                <a:cs typeface="Arial"/>
              </a:rPr>
              <a:t>deﬁcits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turn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CB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pay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oﬀ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its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debts</a:t>
            </a:r>
            <a:endParaRPr sz="20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4034" y="653872"/>
            <a:ext cx="3860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CB</a:t>
            </a:r>
            <a:r>
              <a:rPr spc="-75" dirty="0"/>
              <a:t> </a:t>
            </a:r>
            <a:r>
              <a:rPr spc="-10" dirty="0"/>
              <a:t>independence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8474" y="1383795"/>
            <a:ext cx="1070610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5080" indent="-180340">
              <a:tabLst>
                <a:tab pos="192405" algn="l"/>
              </a:tabLst>
            </a:pPr>
            <a:r>
              <a:rPr sz="2800" spc="-2800" dirty="0">
                <a:solidFill>
                  <a:srgbClr val="0000DC"/>
                </a:solidFill>
                <a:latin typeface="Arial"/>
                <a:cs typeface="Arial"/>
              </a:rPr>
              <a:t>—</a:t>
            </a:r>
            <a:r>
              <a:rPr lang="cs-CZ" sz="2800" spc="-2800" dirty="0">
                <a:solidFill>
                  <a:srgbClr val="0000DC"/>
                </a:solidFill>
                <a:latin typeface="Arial"/>
                <a:cs typeface="Arial"/>
              </a:rPr>
              <a:t> 		</a:t>
            </a:r>
            <a:r>
              <a:rPr sz="2800" dirty="0">
                <a:latin typeface="Arial"/>
                <a:cs typeface="Arial"/>
              </a:rPr>
              <a:t>Increasing</a:t>
            </a:r>
            <a:r>
              <a:rPr sz="2800" spc="1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number</a:t>
            </a:r>
            <a:r>
              <a:rPr sz="2800" spc="1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1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countries</a:t>
            </a:r>
            <a:r>
              <a:rPr sz="2800" spc="1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granted</a:t>
            </a:r>
            <a:r>
              <a:rPr sz="2800" spc="1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full</a:t>
            </a:r>
            <a:r>
              <a:rPr sz="2800" spc="1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independence</a:t>
            </a:r>
            <a:r>
              <a:rPr sz="2800" spc="1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lang="cs-CZ" sz="2800" dirty="0">
                <a:latin typeface="Arial"/>
                <a:cs typeface="Arial"/>
              </a:rPr>
              <a:t> </a:t>
            </a:r>
            <a:r>
              <a:rPr lang="cs-CZ" sz="2800" dirty="0" err="1">
                <a:latin typeface="Arial"/>
                <a:cs typeface="Arial"/>
              </a:rPr>
              <a:t>their</a:t>
            </a:r>
            <a:r>
              <a:rPr lang="cs-CZ" sz="28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CB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during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1990s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2000s.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6054" y="2362200"/>
            <a:ext cx="6333745" cy="399135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13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67183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CB</a:t>
            </a:r>
            <a:r>
              <a:rPr spc="-35" dirty="0"/>
              <a:t> </a:t>
            </a:r>
            <a:r>
              <a:rPr dirty="0"/>
              <a:t>independence</a:t>
            </a:r>
            <a:r>
              <a:rPr spc="-15" dirty="0"/>
              <a:t> </a:t>
            </a:r>
            <a:r>
              <a:rPr dirty="0"/>
              <a:t>and</a:t>
            </a:r>
            <a:r>
              <a:rPr spc="-130" dirty="0"/>
              <a:t> </a:t>
            </a:r>
            <a:r>
              <a:rPr spc="-10" dirty="0"/>
              <a:t>inﬂation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3320" y="1409931"/>
            <a:ext cx="1070927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5080" indent="-180340">
              <a:tabLst>
                <a:tab pos="192405" algn="l"/>
                <a:tab pos="1024255" algn="l"/>
                <a:tab pos="2960370" algn="l"/>
                <a:tab pos="3990340" algn="l"/>
                <a:tab pos="4446270" algn="l"/>
                <a:tab pos="6848475" algn="l"/>
                <a:tab pos="8271509" algn="l"/>
                <a:tab pos="9144000" algn="l"/>
                <a:tab pos="9799320" algn="l"/>
              </a:tabLst>
            </a:pPr>
            <a:r>
              <a:rPr sz="2800" spc="-5" dirty="0">
                <a:solidFill>
                  <a:srgbClr val="0000DC"/>
                </a:solidFill>
                <a:latin typeface="Arial"/>
                <a:cs typeface="Arial"/>
              </a:rPr>
              <a:t>—</a:t>
            </a:r>
            <a:r>
              <a:rPr lang="cs-CZ" sz="2800" spc="-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This</a:t>
            </a:r>
            <a:r>
              <a:rPr lang="cs-CZ"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st</a:t>
            </a:r>
            <a:r>
              <a:rPr sz="2800" spc="-2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tutional</a:t>
            </a:r>
            <a:r>
              <a:rPr lang="cs-CZ" sz="2800" spc="-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mo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lang="cs-CZ"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lang="cs-CZ" sz="2800" spc="-5" dirty="0">
                <a:latin typeface="Arial"/>
                <a:cs typeface="Arial"/>
              </a:rPr>
              <a:t> </a:t>
            </a:r>
            <a:r>
              <a:rPr lang="cs-CZ" sz="2800" spc="-5" dirty="0" err="1">
                <a:latin typeface="Arial"/>
                <a:cs typeface="Arial"/>
              </a:rPr>
              <a:t>independence</a:t>
            </a:r>
            <a:r>
              <a:rPr lang="cs-CZ" sz="2800" spc="-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sulted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from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25" dirty="0">
                <a:latin typeface="Arial"/>
                <a:cs typeface="Arial"/>
              </a:rPr>
              <a:t>b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35" dirty="0">
                <a:latin typeface="Arial"/>
                <a:cs typeface="Arial"/>
              </a:rPr>
              <a:t>t</a:t>
            </a:r>
            <a:r>
              <a:rPr sz="2800" spc="-30" dirty="0">
                <a:latin typeface="Arial"/>
                <a:cs typeface="Arial"/>
              </a:rPr>
              <a:t>t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 </a:t>
            </a:r>
            <a:r>
              <a:rPr sz="2800" spc="-10" dirty="0">
                <a:latin typeface="Arial"/>
                <a:cs typeface="Arial"/>
              </a:rPr>
              <a:t>ab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lit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-10" dirty="0">
                <a:latin typeface="Arial"/>
                <a:cs typeface="Arial"/>
              </a:rPr>
              <a:t> in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ep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nd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B to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cope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wit</a:t>
            </a:r>
            <a:r>
              <a:rPr sz="2800" spc="-5" dirty="0">
                <a:latin typeface="Arial"/>
                <a:cs typeface="Arial"/>
              </a:rPr>
              <a:t>h the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in</a:t>
            </a:r>
            <a:r>
              <a:rPr sz="2800" dirty="0">
                <a:latin typeface="Arial"/>
                <a:cs typeface="Arial"/>
              </a:rPr>
              <a:t>ﬂ</a:t>
            </a:r>
            <a:r>
              <a:rPr sz="2800" spc="-10" dirty="0">
                <a:latin typeface="Arial"/>
                <a:cs typeface="Arial"/>
              </a:rPr>
              <a:t>at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on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ry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pressures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3800" y="2283888"/>
            <a:ext cx="7086600" cy="406966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14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59797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Central</a:t>
            </a:r>
            <a:r>
              <a:rPr spc="-70" dirty="0"/>
              <a:t> </a:t>
            </a:r>
            <a:r>
              <a:rPr dirty="0"/>
              <a:t>bank</a:t>
            </a:r>
            <a:r>
              <a:rPr spc="-75" dirty="0"/>
              <a:t> </a:t>
            </a:r>
            <a:r>
              <a:rPr spc="-10" dirty="0"/>
              <a:t>independence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15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06094" y="1607736"/>
            <a:ext cx="10779810" cy="3489110"/>
          </a:xfrm>
          <a:prstGeom prst="rect">
            <a:avLst/>
          </a:prstGeom>
        </p:spPr>
        <p:txBody>
          <a:bodyPr vert="horz" wrap="square" lIns="0" tIns="209246" rIns="0" bIns="0" rtlCol="0">
            <a:spAutoFit/>
          </a:bodyPr>
          <a:lstStyle/>
          <a:p>
            <a:pPr marL="265430" indent="-180340">
              <a:lnSpc>
                <a:spcPct val="100000"/>
              </a:lnSpc>
              <a:spcBef>
                <a:spcPts val="990"/>
              </a:spcBef>
              <a:buClr>
                <a:srgbClr val="0000DC"/>
              </a:buClr>
              <a:buChar char="—"/>
              <a:tabLst>
                <a:tab pos="265430" algn="l"/>
                <a:tab pos="266065" algn="l"/>
              </a:tabLst>
            </a:pPr>
            <a:r>
              <a:rPr lang="cs-CZ" sz="2800" dirty="0"/>
              <a:t> </a:t>
            </a:r>
            <a:r>
              <a:rPr sz="2800" dirty="0"/>
              <a:t>Consider</a:t>
            </a:r>
            <a:r>
              <a:rPr sz="2800" spc="-45" dirty="0"/>
              <a:t> </a:t>
            </a:r>
            <a:r>
              <a:rPr sz="2800" dirty="0"/>
              <a:t>three</a:t>
            </a:r>
            <a:r>
              <a:rPr sz="2800" spc="-55" dirty="0"/>
              <a:t> </a:t>
            </a:r>
            <a:r>
              <a:rPr sz="2800" dirty="0"/>
              <a:t>measures</a:t>
            </a:r>
            <a:r>
              <a:rPr sz="2800" spc="-40" dirty="0"/>
              <a:t> </a:t>
            </a:r>
            <a:r>
              <a:rPr sz="2800" dirty="0"/>
              <a:t>of</a:t>
            </a:r>
            <a:r>
              <a:rPr sz="2800" spc="-75" dirty="0"/>
              <a:t> </a:t>
            </a:r>
            <a:r>
              <a:rPr sz="2800" dirty="0"/>
              <a:t>CB</a:t>
            </a:r>
            <a:r>
              <a:rPr sz="2800" spc="-65" dirty="0"/>
              <a:t> </a:t>
            </a:r>
            <a:r>
              <a:rPr sz="2800" spc="-10" dirty="0"/>
              <a:t>independence:</a:t>
            </a:r>
            <a:endParaRPr sz="2800" dirty="0"/>
          </a:p>
          <a:p>
            <a:pPr marL="795020" lvl="1" indent="-457200">
              <a:lnSpc>
                <a:spcPct val="100000"/>
              </a:lnSpc>
              <a:spcBef>
                <a:spcPts val="645"/>
              </a:spcBef>
              <a:buClr>
                <a:srgbClr val="0000DC"/>
              </a:buClr>
              <a:buFont typeface="+mj-lt"/>
              <a:buAutoNum type="arabicPeriod"/>
              <a:tabLst>
                <a:tab pos="516890" algn="l"/>
                <a:tab pos="517525" algn="l"/>
              </a:tabLst>
            </a:pPr>
            <a:r>
              <a:rPr lang="cs-CZ" sz="2400" b="1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dirty="0" err="1">
                <a:solidFill>
                  <a:srgbClr val="FF0000"/>
                </a:solidFill>
                <a:latin typeface="Arial"/>
                <a:cs typeface="Arial"/>
              </a:rPr>
              <a:t>nstrument</a:t>
            </a: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independence: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sz="2200" spc="-25" dirty="0">
                <a:latin typeface="Arial"/>
                <a:cs typeface="Arial"/>
              </a:rPr>
              <a:t>a </a:t>
            </a:r>
            <a:r>
              <a:rPr sz="2200" dirty="0">
                <a:latin typeface="Arial"/>
                <a:cs typeface="Arial"/>
              </a:rPr>
              <a:t>central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bank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is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free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set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any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monetary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policy</a:t>
            </a:r>
            <a:r>
              <a:rPr sz="2200" spc="-10" dirty="0">
                <a:latin typeface="Arial"/>
                <a:cs typeface="Arial"/>
              </a:rPr>
              <a:t> instrument</a:t>
            </a:r>
            <a:endParaRPr sz="2200" dirty="0">
              <a:latin typeface="Arial"/>
              <a:cs typeface="Arial"/>
            </a:endParaRPr>
          </a:p>
          <a:p>
            <a:pPr marL="530225" lvl="1" indent="-457200">
              <a:lnSpc>
                <a:spcPct val="100000"/>
              </a:lnSpc>
              <a:spcBef>
                <a:spcPts val="40"/>
              </a:spcBef>
              <a:buClr>
                <a:srgbClr val="0000DC"/>
              </a:buClr>
              <a:buFont typeface="+mj-lt"/>
              <a:buAutoNum type="arabicPeriod"/>
            </a:pPr>
            <a:endParaRPr sz="2200" dirty="0"/>
          </a:p>
          <a:p>
            <a:pPr marL="795020" lvl="1" indent="-457200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Font typeface="+mj-lt"/>
              <a:buAutoNum type="arabicPeriod"/>
              <a:tabLst>
                <a:tab pos="516890" algn="l"/>
                <a:tab pos="517525" algn="l"/>
              </a:tabLst>
            </a:pPr>
            <a:r>
              <a:rPr lang="cs-CZ" sz="2400" b="1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2400" b="1" dirty="0" err="1">
                <a:solidFill>
                  <a:srgbClr val="FF0000"/>
                </a:solidFill>
                <a:latin typeface="Arial"/>
                <a:cs typeface="Arial"/>
              </a:rPr>
              <a:t>oal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 independence: </a:t>
            </a:r>
            <a:r>
              <a:rPr lang="cs-CZ" sz="22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sz="2200" dirty="0">
                <a:latin typeface="Arial"/>
                <a:cs typeface="Arial"/>
              </a:rPr>
              <a:t>a c</a:t>
            </a:r>
            <a:r>
              <a:rPr sz="2200" dirty="0" err="1">
                <a:latin typeface="Arial"/>
                <a:cs typeface="Arial"/>
              </a:rPr>
              <a:t>entral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bank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free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set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its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own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goals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monetary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policy</a:t>
            </a:r>
            <a:endParaRPr sz="2200" dirty="0">
              <a:latin typeface="Arial"/>
              <a:cs typeface="Arial"/>
            </a:endParaRPr>
          </a:p>
          <a:p>
            <a:pPr marL="530225" lvl="1" indent="-457200">
              <a:lnSpc>
                <a:spcPct val="100000"/>
              </a:lnSpc>
              <a:spcBef>
                <a:spcPts val="40"/>
              </a:spcBef>
              <a:buClr>
                <a:srgbClr val="0000DC"/>
              </a:buClr>
              <a:buFont typeface="+mj-lt"/>
              <a:buAutoNum type="arabicPeriod"/>
            </a:pPr>
            <a:endParaRPr sz="2200" dirty="0"/>
          </a:p>
          <a:p>
            <a:pPr marL="795655" marR="5080" lvl="1" indent="-457200">
              <a:lnSpc>
                <a:spcPct val="100000"/>
              </a:lnSpc>
              <a:buClr>
                <a:srgbClr val="0000DC"/>
              </a:buClr>
              <a:buFont typeface="+mj-lt"/>
              <a:buAutoNum type="arabicPeriod"/>
              <a:tabLst>
                <a:tab pos="516890" algn="l"/>
                <a:tab pos="517525" algn="l"/>
                <a:tab pos="1528445" algn="l"/>
                <a:tab pos="3361054" algn="l"/>
                <a:tab pos="3874135" algn="l"/>
                <a:tab pos="4799965" algn="l"/>
                <a:tab pos="5514340" algn="l"/>
                <a:tab pos="5860415" algn="l"/>
                <a:tab pos="6503670" algn="l"/>
                <a:tab pos="6877050" algn="l"/>
                <a:tab pos="7927340" algn="l"/>
                <a:tab pos="9148445" algn="l"/>
                <a:tab pos="9960610" algn="l"/>
              </a:tabLst>
            </a:pPr>
            <a:r>
              <a:rPr lang="cs-CZ" sz="2400" b="1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b="1" dirty="0" err="1">
                <a:solidFill>
                  <a:srgbClr val="FF0000"/>
                </a:solidFill>
                <a:latin typeface="Arial"/>
                <a:cs typeface="Arial"/>
              </a:rPr>
              <a:t>olitical</a:t>
            </a:r>
            <a:r>
              <a:rPr lang="cs-CZ" sz="2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independence:</a:t>
            </a:r>
            <a:r>
              <a:rPr lang="cs-CZ" sz="2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sz="2200" spc="-25" dirty="0">
                <a:latin typeface="Arial"/>
                <a:cs typeface="Arial"/>
              </a:rPr>
              <a:t>a </a:t>
            </a:r>
            <a:r>
              <a:rPr sz="2200" spc="-10" dirty="0">
                <a:latin typeface="Arial"/>
                <a:cs typeface="Arial"/>
              </a:rPr>
              <a:t>central</a:t>
            </a:r>
            <a:r>
              <a:rPr lang="cs-CZ" sz="2200" spc="-1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bank</a:t>
            </a:r>
            <a:r>
              <a:rPr lang="cs-CZ" sz="2200" spc="-2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is</a:t>
            </a:r>
            <a:r>
              <a:rPr lang="cs-CZ" sz="2200" spc="-2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able</a:t>
            </a:r>
            <a:r>
              <a:rPr lang="cs-CZ" sz="2200" spc="-2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to</a:t>
            </a:r>
            <a:r>
              <a:rPr lang="cs-CZ" sz="2200" spc="-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conduct</a:t>
            </a:r>
            <a:r>
              <a:rPr lang="cs-CZ" sz="2200" spc="-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monetary</a:t>
            </a:r>
            <a:r>
              <a:rPr lang="cs-CZ" sz="2200" spc="-10" dirty="0">
                <a:latin typeface="Arial"/>
                <a:cs typeface="Arial"/>
              </a:rPr>
              <a:t> </a:t>
            </a:r>
            <a:r>
              <a:rPr sz="2200" spc="-10" dirty="0" err="1">
                <a:latin typeface="Arial"/>
                <a:cs typeface="Arial"/>
              </a:rPr>
              <a:t>polic</a:t>
            </a:r>
            <a:r>
              <a:rPr lang="cs-CZ" sz="2200" spc="-10" dirty="0">
                <a:latin typeface="Arial"/>
                <a:cs typeface="Arial"/>
              </a:rPr>
              <a:t>y </a:t>
            </a:r>
            <a:r>
              <a:rPr sz="2200" spc="-10" dirty="0">
                <a:latin typeface="Arial"/>
                <a:cs typeface="Arial"/>
              </a:rPr>
              <a:t>without </a:t>
            </a:r>
            <a:r>
              <a:rPr sz="2200" dirty="0">
                <a:latin typeface="Arial"/>
                <a:cs typeface="Arial"/>
              </a:rPr>
              <a:t>legislative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inﬂuence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6640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Central</a:t>
            </a:r>
            <a:r>
              <a:rPr sz="4000" spc="-145" dirty="0"/>
              <a:t> </a:t>
            </a:r>
            <a:r>
              <a:rPr sz="4000" dirty="0"/>
              <a:t>bank</a:t>
            </a:r>
            <a:r>
              <a:rPr sz="4000" spc="-190" dirty="0"/>
              <a:t> </a:t>
            </a:r>
            <a:r>
              <a:rPr sz="4000" spc="-10" dirty="0"/>
              <a:t>independence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366" y="2057400"/>
            <a:ext cx="4169624" cy="334329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004559" y="2549461"/>
            <a:ext cx="5206365" cy="2449830"/>
            <a:chOff x="6004559" y="2549461"/>
            <a:chExt cx="5206365" cy="2449830"/>
          </a:xfrm>
        </p:grpSpPr>
        <p:sp>
          <p:nvSpPr>
            <p:cNvPr id="5" name="object 5"/>
            <p:cNvSpPr/>
            <p:nvPr/>
          </p:nvSpPr>
          <p:spPr>
            <a:xfrm>
              <a:off x="6004559" y="3599687"/>
              <a:ext cx="368935" cy="1045844"/>
            </a:xfrm>
            <a:custGeom>
              <a:avLst/>
              <a:gdLst/>
              <a:ahLst/>
              <a:cxnLst/>
              <a:rect l="l" t="t" r="r" b="b"/>
              <a:pathLst>
                <a:path w="368935" h="1045845">
                  <a:moveTo>
                    <a:pt x="0" y="1045463"/>
                  </a:moveTo>
                  <a:lnTo>
                    <a:pt x="94487" y="1045463"/>
                  </a:lnTo>
                </a:path>
                <a:path w="368935" h="1045845">
                  <a:moveTo>
                    <a:pt x="181355" y="1045463"/>
                  </a:moveTo>
                  <a:lnTo>
                    <a:pt x="368807" y="1045463"/>
                  </a:lnTo>
                </a:path>
                <a:path w="368935" h="1045845">
                  <a:moveTo>
                    <a:pt x="0" y="696468"/>
                  </a:moveTo>
                  <a:lnTo>
                    <a:pt x="94487" y="696468"/>
                  </a:lnTo>
                </a:path>
                <a:path w="368935" h="1045845">
                  <a:moveTo>
                    <a:pt x="181355" y="696468"/>
                  </a:moveTo>
                  <a:lnTo>
                    <a:pt x="368807" y="696468"/>
                  </a:lnTo>
                </a:path>
                <a:path w="368935" h="1045845">
                  <a:moveTo>
                    <a:pt x="0" y="348995"/>
                  </a:moveTo>
                  <a:lnTo>
                    <a:pt x="94487" y="348995"/>
                  </a:lnTo>
                </a:path>
                <a:path w="368935" h="1045845">
                  <a:moveTo>
                    <a:pt x="181355" y="348995"/>
                  </a:moveTo>
                  <a:lnTo>
                    <a:pt x="368807" y="348995"/>
                  </a:lnTo>
                </a:path>
                <a:path w="368935" h="1045845">
                  <a:moveTo>
                    <a:pt x="0" y="0"/>
                  </a:moveTo>
                  <a:lnTo>
                    <a:pt x="944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85915" y="3597306"/>
              <a:ext cx="5024755" cy="5080"/>
            </a:xfrm>
            <a:custGeom>
              <a:avLst/>
              <a:gdLst/>
              <a:ahLst/>
              <a:cxnLst/>
              <a:rect l="l" t="t" r="r" b="b"/>
              <a:pathLst>
                <a:path w="5024755" h="5079">
                  <a:moveTo>
                    <a:pt x="0" y="4762"/>
                  </a:moveTo>
                  <a:lnTo>
                    <a:pt x="5024628" y="4762"/>
                  </a:lnTo>
                </a:path>
                <a:path w="5024755" h="5079">
                  <a:moveTo>
                    <a:pt x="0" y="0"/>
                  </a:moveTo>
                  <a:lnTo>
                    <a:pt x="5024628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04559" y="2903219"/>
              <a:ext cx="5206365" cy="347980"/>
            </a:xfrm>
            <a:custGeom>
              <a:avLst/>
              <a:gdLst/>
              <a:ahLst/>
              <a:cxnLst/>
              <a:rect l="l" t="t" r="r" b="b"/>
              <a:pathLst>
                <a:path w="5206365" h="347980">
                  <a:moveTo>
                    <a:pt x="0" y="347471"/>
                  </a:moveTo>
                  <a:lnTo>
                    <a:pt x="94487" y="347471"/>
                  </a:lnTo>
                </a:path>
                <a:path w="5206365" h="347980">
                  <a:moveTo>
                    <a:pt x="181355" y="347471"/>
                  </a:moveTo>
                  <a:lnTo>
                    <a:pt x="5205984" y="347471"/>
                  </a:lnTo>
                </a:path>
                <a:path w="5206365" h="347980">
                  <a:moveTo>
                    <a:pt x="0" y="0"/>
                  </a:moveTo>
                  <a:lnTo>
                    <a:pt x="94487" y="0"/>
                  </a:lnTo>
                </a:path>
                <a:path w="5206365" h="347980">
                  <a:moveTo>
                    <a:pt x="181355" y="0"/>
                  </a:moveTo>
                  <a:lnTo>
                    <a:pt x="52059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04559" y="2551842"/>
              <a:ext cx="5206365" cy="5080"/>
            </a:xfrm>
            <a:custGeom>
              <a:avLst/>
              <a:gdLst/>
              <a:ahLst/>
              <a:cxnLst/>
              <a:rect l="l" t="t" r="r" b="b"/>
              <a:pathLst>
                <a:path w="5206365" h="5080">
                  <a:moveTo>
                    <a:pt x="0" y="4762"/>
                  </a:moveTo>
                  <a:lnTo>
                    <a:pt x="5205984" y="4762"/>
                  </a:lnTo>
                </a:path>
                <a:path w="5206365" h="5080">
                  <a:moveTo>
                    <a:pt x="0" y="0"/>
                  </a:moveTo>
                  <a:lnTo>
                    <a:pt x="5205984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99047" y="2554223"/>
              <a:ext cx="86995" cy="2440305"/>
            </a:xfrm>
            <a:custGeom>
              <a:avLst/>
              <a:gdLst/>
              <a:ahLst/>
              <a:cxnLst/>
              <a:rect l="l" t="t" r="r" b="b"/>
              <a:pathLst>
                <a:path w="86995" h="2440304">
                  <a:moveTo>
                    <a:pt x="86867" y="0"/>
                  </a:moveTo>
                  <a:lnTo>
                    <a:pt x="0" y="0"/>
                  </a:lnTo>
                  <a:lnTo>
                    <a:pt x="0" y="2439924"/>
                  </a:lnTo>
                  <a:lnTo>
                    <a:pt x="86867" y="2439924"/>
                  </a:lnTo>
                  <a:lnTo>
                    <a:pt x="86867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58711" y="3948683"/>
              <a:ext cx="4752340" cy="696595"/>
            </a:xfrm>
            <a:custGeom>
              <a:avLst/>
              <a:gdLst/>
              <a:ahLst/>
              <a:cxnLst/>
              <a:rect l="l" t="t" r="r" b="b"/>
              <a:pathLst>
                <a:path w="4752340" h="696595">
                  <a:moveTo>
                    <a:pt x="0" y="696468"/>
                  </a:moveTo>
                  <a:lnTo>
                    <a:pt x="188976" y="696468"/>
                  </a:lnTo>
                </a:path>
                <a:path w="4752340" h="696595">
                  <a:moveTo>
                    <a:pt x="0" y="347472"/>
                  </a:moveTo>
                  <a:lnTo>
                    <a:pt x="188976" y="347472"/>
                  </a:lnTo>
                </a:path>
                <a:path w="4752340" h="696595">
                  <a:moveTo>
                    <a:pt x="0" y="0"/>
                  </a:moveTo>
                  <a:lnTo>
                    <a:pt x="47518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73367" y="3599687"/>
              <a:ext cx="85725" cy="1394460"/>
            </a:xfrm>
            <a:custGeom>
              <a:avLst/>
              <a:gdLst/>
              <a:ahLst/>
              <a:cxnLst/>
              <a:rect l="l" t="t" r="r" b="b"/>
              <a:pathLst>
                <a:path w="85725" h="1394460">
                  <a:moveTo>
                    <a:pt x="85344" y="0"/>
                  </a:moveTo>
                  <a:lnTo>
                    <a:pt x="0" y="0"/>
                  </a:lnTo>
                  <a:lnTo>
                    <a:pt x="0" y="1394460"/>
                  </a:lnTo>
                  <a:lnTo>
                    <a:pt x="85344" y="1394460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33031" y="4296155"/>
              <a:ext cx="4478020" cy="349250"/>
            </a:xfrm>
            <a:custGeom>
              <a:avLst/>
              <a:gdLst/>
              <a:ahLst/>
              <a:cxnLst/>
              <a:rect l="l" t="t" r="r" b="b"/>
              <a:pathLst>
                <a:path w="4478020" h="349250">
                  <a:moveTo>
                    <a:pt x="0" y="348996"/>
                  </a:moveTo>
                  <a:lnTo>
                    <a:pt x="187451" y="348996"/>
                  </a:lnTo>
                </a:path>
                <a:path w="4478020" h="349250">
                  <a:moveTo>
                    <a:pt x="0" y="0"/>
                  </a:moveTo>
                  <a:lnTo>
                    <a:pt x="44775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47687" y="4157471"/>
              <a:ext cx="85725" cy="836930"/>
            </a:xfrm>
            <a:custGeom>
              <a:avLst/>
              <a:gdLst/>
              <a:ahLst/>
              <a:cxnLst/>
              <a:rect l="l" t="t" r="r" b="b"/>
              <a:pathLst>
                <a:path w="85725" h="836929">
                  <a:moveTo>
                    <a:pt x="85343" y="0"/>
                  </a:moveTo>
                  <a:lnTo>
                    <a:pt x="0" y="0"/>
                  </a:lnTo>
                  <a:lnTo>
                    <a:pt x="0" y="836676"/>
                  </a:lnTo>
                  <a:lnTo>
                    <a:pt x="85343" y="836676"/>
                  </a:lnTo>
                  <a:lnTo>
                    <a:pt x="85343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07351" y="4642770"/>
              <a:ext cx="1010919" cy="5080"/>
            </a:xfrm>
            <a:custGeom>
              <a:avLst/>
              <a:gdLst/>
              <a:ahLst/>
              <a:cxnLst/>
              <a:rect l="l" t="t" r="r" b="b"/>
              <a:pathLst>
                <a:path w="1010920" h="5079">
                  <a:moveTo>
                    <a:pt x="0" y="4762"/>
                  </a:moveTo>
                  <a:lnTo>
                    <a:pt x="1010412" y="4762"/>
                  </a:lnTo>
                </a:path>
                <a:path w="1010920" h="5079">
                  <a:moveTo>
                    <a:pt x="0" y="0"/>
                  </a:moveTo>
                  <a:lnTo>
                    <a:pt x="1010412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20484" y="4436363"/>
              <a:ext cx="908685" cy="558165"/>
            </a:xfrm>
            <a:custGeom>
              <a:avLst/>
              <a:gdLst/>
              <a:ahLst/>
              <a:cxnLst/>
              <a:rect l="l" t="t" r="r" b="b"/>
              <a:pathLst>
                <a:path w="908684" h="558164">
                  <a:moveTo>
                    <a:pt x="86868" y="0"/>
                  </a:moveTo>
                  <a:lnTo>
                    <a:pt x="0" y="0"/>
                  </a:lnTo>
                  <a:lnTo>
                    <a:pt x="0" y="557784"/>
                  </a:lnTo>
                  <a:lnTo>
                    <a:pt x="86868" y="557784"/>
                  </a:lnTo>
                  <a:lnTo>
                    <a:pt x="86868" y="0"/>
                  </a:lnTo>
                  <a:close/>
                </a:path>
                <a:path w="908684" h="558164">
                  <a:moveTo>
                    <a:pt x="361188" y="208788"/>
                  </a:moveTo>
                  <a:lnTo>
                    <a:pt x="274320" y="208788"/>
                  </a:lnTo>
                  <a:lnTo>
                    <a:pt x="274320" y="557784"/>
                  </a:lnTo>
                  <a:lnTo>
                    <a:pt x="361188" y="557784"/>
                  </a:lnTo>
                  <a:lnTo>
                    <a:pt x="361188" y="208788"/>
                  </a:lnTo>
                  <a:close/>
                </a:path>
                <a:path w="908684" h="558164">
                  <a:moveTo>
                    <a:pt x="633984" y="278892"/>
                  </a:moveTo>
                  <a:lnTo>
                    <a:pt x="548640" y="278892"/>
                  </a:lnTo>
                  <a:lnTo>
                    <a:pt x="548640" y="557784"/>
                  </a:lnTo>
                  <a:lnTo>
                    <a:pt x="633984" y="557784"/>
                  </a:lnTo>
                  <a:lnTo>
                    <a:pt x="633984" y="278892"/>
                  </a:lnTo>
                  <a:close/>
                </a:path>
                <a:path w="908684" h="558164">
                  <a:moveTo>
                    <a:pt x="908304" y="278892"/>
                  </a:moveTo>
                  <a:lnTo>
                    <a:pt x="822960" y="278892"/>
                  </a:lnTo>
                  <a:lnTo>
                    <a:pt x="822960" y="557784"/>
                  </a:lnTo>
                  <a:lnTo>
                    <a:pt x="908304" y="557784"/>
                  </a:lnTo>
                  <a:lnTo>
                    <a:pt x="908304" y="278892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103107" y="4642770"/>
              <a:ext cx="187960" cy="5080"/>
            </a:xfrm>
            <a:custGeom>
              <a:avLst/>
              <a:gdLst/>
              <a:ahLst/>
              <a:cxnLst/>
              <a:rect l="l" t="t" r="r" b="b"/>
              <a:pathLst>
                <a:path w="187959" h="5079">
                  <a:moveTo>
                    <a:pt x="0" y="4762"/>
                  </a:moveTo>
                  <a:lnTo>
                    <a:pt x="187451" y="4762"/>
                  </a:lnTo>
                </a:path>
                <a:path w="187959" h="5079">
                  <a:moveTo>
                    <a:pt x="0" y="0"/>
                  </a:moveTo>
                  <a:lnTo>
                    <a:pt x="187451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017763" y="4471416"/>
              <a:ext cx="85725" cy="523240"/>
            </a:xfrm>
            <a:custGeom>
              <a:avLst/>
              <a:gdLst/>
              <a:ahLst/>
              <a:cxnLst/>
              <a:rect l="l" t="t" r="r" b="b"/>
              <a:pathLst>
                <a:path w="85725" h="523239">
                  <a:moveTo>
                    <a:pt x="85343" y="0"/>
                  </a:moveTo>
                  <a:lnTo>
                    <a:pt x="0" y="0"/>
                  </a:lnTo>
                  <a:lnTo>
                    <a:pt x="0" y="522731"/>
                  </a:lnTo>
                  <a:lnTo>
                    <a:pt x="85343" y="522731"/>
                  </a:lnTo>
                  <a:lnTo>
                    <a:pt x="85343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77427" y="4642770"/>
              <a:ext cx="187960" cy="5080"/>
            </a:xfrm>
            <a:custGeom>
              <a:avLst/>
              <a:gdLst/>
              <a:ahLst/>
              <a:cxnLst/>
              <a:rect l="l" t="t" r="r" b="b"/>
              <a:pathLst>
                <a:path w="187959" h="5079">
                  <a:moveTo>
                    <a:pt x="0" y="4762"/>
                  </a:moveTo>
                  <a:lnTo>
                    <a:pt x="187451" y="4762"/>
                  </a:lnTo>
                </a:path>
                <a:path w="187959" h="5079">
                  <a:moveTo>
                    <a:pt x="0" y="0"/>
                  </a:moveTo>
                  <a:lnTo>
                    <a:pt x="187451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290559" y="4539995"/>
              <a:ext cx="86995" cy="454659"/>
            </a:xfrm>
            <a:custGeom>
              <a:avLst/>
              <a:gdLst/>
              <a:ahLst/>
              <a:cxnLst/>
              <a:rect l="l" t="t" r="r" b="b"/>
              <a:pathLst>
                <a:path w="86995" h="454660">
                  <a:moveTo>
                    <a:pt x="86868" y="0"/>
                  </a:moveTo>
                  <a:lnTo>
                    <a:pt x="0" y="0"/>
                  </a:lnTo>
                  <a:lnTo>
                    <a:pt x="0" y="454151"/>
                  </a:lnTo>
                  <a:lnTo>
                    <a:pt x="86868" y="454151"/>
                  </a:lnTo>
                  <a:lnTo>
                    <a:pt x="86868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650223" y="4642770"/>
              <a:ext cx="2560320" cy="5080"/>
            </a:xfrm>
            <a:custGeom>
              <a:avLst/>
              <a:gdLst/>
              <a:ahLst/>
              <a:cxnLst/>
              <a:rect l="l" t="t" r="r" b="b"/>
              <a:pathLst>
                <a:path w="2560320" h="5079">
                  <a:moveTo>
                    <a:pt x="0" y="4762"/>
                  </a:moveTo>
                  <a:lnTo>
                    <a:pt x="188975" y="4762"/>
                  </a:lnTo>
                </a:path>
                <a:path w="2560320" h="5079">
                  <a:moveTo>
                    <a:pt x="274320" y="4762"/>
                  </a:moveTo>
                  <a:lnTo>
                    <a:pt x="463296" y="4762"/>
                  </a:lnTo>
                </a:path>
                <a:path w="2560320" h="5079">
                  <a:moveTo>
                    <a:pt x="548640" y="4762"/>
                  </a:moveTo>
                  <a:lnTo>
                    <a:pt x="736092" y="4762"/>
                  </a:lnTo>
                </a:path>
                <a:path w="2560320" h="5079">
                  <a:moveTo>
                    <a:pt x="822959" y="4762"/>
                  </a:moveTo>
                  <a:lnTo>
                    <a:pt x="1010411" y="4762"/>
                  </a:lnTo>
                </a:path>
                <a:path w="2560320" h="5079">
                  <a:moveTo>
                    <a:pt x="1095755" y="4762"/>
                  </a:moveTo>
                  <a:lnTo>
                    <a:pt x="1284731" y="4762"/>
                  </a:lnTo>
                </a:path>
                <a:path w="2560320" h="5079">
                  <a:moveTo>
                    <a:pt x="1370076" y="4762"/>
                  </a:moveTo>
                  <a:lnTo>
                    <a:pt x="1559052" y="4762"/>
                  </a:lnTo>
                </a:path>
                <a:path w="2560320" h="5079">
                  <a:moveTo>
                    <a:pt x="1644396" y="4762"/>
                  </a:moveTo>
                  <a:lnTo>
                    <a:pt x="1831848" y="4762"/>
                  </a:lnTo>
                </a:path>
                <a:path w="2560320" h="5079">
                  <a:moveTo>
                    <a:pt x="1918716" y="4762"/>
                  </a:moveTo>
                  <a:lnTo>
                    <a:pt x="2106168" y="4762"/>
                  </a:lnTo>
                </a:path>
                <a:path w="2560320" h="5079">
                  <a:moveTo>
                    <a:pt x="2193035" y="4762"/>
                  </a:moveTo>
                  <a:lnTo>
                    <a:pt x="2380487" y="4762"/>
                  </a:lnTo>
                </a:path>
                <a:path w="2560320" h="5079">
                  <a:moveTo>
                    <a:pt x="2465831" y="4762"/>
                  </a:moveTo>
                  <a:lnTo>
                    <a:pt x="2560320" y="4762"/>
                  </a:lnTo>
                </a:path>
                <a:path w="2560320" h="5079">
                  <a:moveTo>
                    <a:pt x="0" y="0"/>
                  </a:moveTo>
                  <a:lnTo>
                    <a:pt x="2560320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564880" y="4610099"/>
              <a:ext cx="2551430" cy="384175"/>
            </a:xfrm>
            <a:custGeom>
              <a:avLst/>
              <a:gdLst/>
              <a:ahLst/>
              <a:cxnLst/>
              <a:rect l="l" t="t" r="r" b="b"/>
              <a:pathLst>
                <a:path w="2551429" h="384175">
                  <a:moveTo>
                    <a:pt x="85344" y="0"/>
                  </a:moveTo>
                  <a:lnTo>
                    <a:pt x="0" y="0"/>
                  </a:lnTo>
                  <a:lnTo>
                    <a:pt x="0" y="384048"/>
                  </a:lnTo>
                  <a:lnTo>
                    <a:pt x="85344" y="384048"/>
                  </a:lnTo>
                  <a:lnTo>
                    <a:pt x="85344" y="0"/>
                  </a:lnTo>
                  <a:close/>
                </a:path>
                <a:path w="2551429" h="384175">
                  <a:moveTo>
                    <a:pt x="359664" y="35052"/>
                  </a:moveTo>
                  <a:lnTo>
                    <a:pt x="274320" y="35052"/>
                  </a:lnTo>
                  <a:lnTo>
                    <a:pt x="274320" y="384048"/>
                  </a:lnTo>
                  <a:lnTo>
                    <a:pt x="359664" y="384048"/>
                  </a:lnTo>
                  <a:lnTo>
                    <a:pt x="359664" y="35052"/>
                  </a:lnTo>
                  <a:close/>
                </a:path>
                <a:path w="2551429" h="384175">
                  <a:moveTo>
                    <a:pt x="633984" y="35052"/>
                  </a:moveTo>
                  <a:lnTo>
                    <a:pt x="548640" y="35052"/>
                  </a:lnTo>
                  <a:lnTo>
                    <a:pt x="548640" y="384048"/>
                  </a:lnTo>
                  <a:lnTo>
                    <a:pt x="633984" y="384048"/>
                  </a:lnTo>
                  <a:lnTo>
                    <a:pt x="633984" y="35052"/>
                  </a:lnTo>
                  <a:close/>
                </a:path>
                <a:path w="2551429" h="384175">
                  <a:moveTo>
                    <a:pt x="908304" y="35052"/>
                  </a:moveTo>
                  <a:lnTo>
                    <a:pt x="821436" y="35052"/>
                  </a:lnTo>
                  <a:lnTo>
                    <a:pt x="821436" y="384048"/>
                  </a:lnTo>
                  <a:lnTo>
                    <a:pt x="908304" y="384048"/>
                  </a:lnTo>
                  <a:lnTo>
                    <a:pt x="908304" y="35052"/>
                  </a:lnTo>
                  <a:close/>
                </a:path>
                <a:path w="2551429" h="384175">
                  <a:moveTo>
                    <a:pt x="1181100" y="35052"/>
                  </a:moveTo>
                  <a:lnTo>
                    <a:pt x="1095756" y="35052"/>
                  </a:lnTo>
                  <a:lnTo>
                    <a:pt x="1095756" y="384048"/>
                  </a:lnTo>
                  <a:lnTo>
                    <a:pt x="1181100" y="384048"/>
                  </a:lnTo>
                  <a:lnTo>
                    <a:pt x="1181100" y="35052"/>
                  </a:lnTo>
                  <a:close/>
                </a:path>
                <a:path w="2551429" h="384175">
                  <a:moveTo>
                    <a:pt x="1455420" y="35052"/>
                  </a:moveTo>
                  <a:lnTo>
                    <a:pt x="1370076" y="35052"/>
                  </a:lnTo>
                  <a:lnTo>
                    <a:pt x="1370076" y="384048"/>
                  </a:lnTo>
                  <a:lnTo>
                    <a:pt x="1455420" y="384048"/>
                  </a:lnTo>
                  <a:lnTo>
                    <a:pt x="1455420" y="35052"/>
                  </a:lnTo>
                  <a:close/>
                </a:path>
                <a:path w="2551429" h="384175">
                  <a:moveTo>
                    <a:pt x="1729740" y="35052"/>
                  </a:moveTo>
                  <a:lnTo>
                    <a:pt x="1644396" y="35052"/>
                  </a:lnTo>
                  <a:lnTo>
                    <a:pt x="1644396" y="384048"/>
                  </a:lnTo>
                  <a:lnTo>
                    <a:pt x="1729740" y="384048"/>
                  </a:lnTo>
                  <a:lnTo>
                    <a:pt x="1729740" y="35052"/>
                  </a:lnTo>
                  <a:close/>
                </a:path>
                <a:path w="2551429" h="384175">
                  <a:moveTo>
                    <a:pt x="2004060" y="35052"/>
                  </a:moveTo>
                  <a:lnTo>
                    <a:pt x="1917192" y="35052"/>
                  </a:lnTo>
                  <a:lnTo>
                    <a:pt x="1917192" y="384048"/>
                  </a:lnTo>
                  <a:lnTo>
                    <a:pt x="2004060" y="384048"/>
                  </a:lnTo>
                  <a:lnTo>
                    <a:pt x="2004060" y="35052"/>
                  </a:lnTo>
                  <a:close/>
                </a:path>
                <a:path w="2551429" h="384175">
                  <a:moveTo>
                    <a:pt x="2278380" y="35052"/>
                  </a:moveTo>
                  <a:lnTo>
                    <a:pt x="2191512" y="35052"/>
                  </a:lnTo>
                  <a:lnTo>
                    <a:pt x="2191512" y="384048"/>
                  </a:lnTo>
                  <a:lnTo>
                    <a:pt x="2278380" y="384048"/>
                  </a:lnTo>
                  <a:lnTo>
                    <a:pt x="2278380" y="35052"/>
                  </a:lnTo>
                  <a:close/>
                </a:path>
                <a:path w="2551429" h="384175">
                  <a:moveTo>
                    <a:pt x="2551176" y="35052"/>
                  </a:moveTo>
                  <a:lnTo>
                    <a:pt x="2465832" y="35052"/>
                  </a:lnTo>
                  <a:lnTo>
                    <a:pt x="2465832" y="384048"/>
                  </a:lnTo>
                  <a:lnTo>
                    <a:pt x="2551176" y="384048"/>
                  </a:lnTo>
                  <a:lnTo>
                    <a:pt x="2551176" y="35052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04559" y="4994147"/>
              <a:ext cx="5206365" cy="0"/>
            </a:xfrm>
            <a:custGeom>
              <a:avLst/>
              <a:gdLst/>
              <a:ahLst/>
              <a:cxnLst/>
              <a:rect l="l" t="t" r="r" b="b"/>
              <a:pathLst>
                <a:path w="5206365">
                  <a:moveTo>
                    <a:pt x="0" y="0"/>
                  </a:moveTo>
                  <a:lnTo>
                    <a:pt x="52059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42481" y="2923793"/>
              <a:ext cx="4932045" cy="1638300"/>
            </a:xfrm>
            <a:custGeom>
              <a:avLst/>
              <a:gdLst/>
              <a:ahLst/>
              <a:cxnLst/>
              <a:rect l="l" t="t" r="r" b="b"/>
              <a:pathLst>
                <a:path w="4932045" h="1638300">
                  <a:moveTo>
                    <a:pt x="0" y="0"/>
                  </a:moveTo>
                  <a:lnTo>
                    <a:pt x="274319" y="787907"/>
                  </a:lnTo>
                  <a:lnTo>
                    <a:pt x="547115" y="1421891"/>
                  </a:lnTo>
                  <a:lnTo>
                    <a:pt x="821436" y="1533143"/>
                  </a:lnTo>
                  <a:lnTo>
                    <a:pt x="1095756" y="1394459"/>
                  </a:lnTo>
                  <a:lnTo>
                    <a:pt x="1370075" y="1484375"/>
                  </a:lnTo>
                  <a:lnTo>
                    <a:pt x="1642871" y="1365503"/>
                  </a:lnTo>
                  <a:lnTo>
                    <a:pt x="1917191" y="1616963"/>
                  </a:lnTo>
                  <a:lnTo>
                    <a:pt x="2191512" y="1623059"/>
                  </a:lnTo>
                  <a:lnTo>
                    <a:pt x="2465832" y="1345691"/>
                  </a:lnTo>
                  <a:lnTo>
                    <a:pt x="2740151" y="1638299"/>
                  </a:lnTo>
                  <a:lnTo>
                    <a:pt x="3012947" y="1554479"/>
                  </a:lnTo>
                  <a:lnTo>
                    <a:pt x="3287267" y="1498091"/>
                  </a:lnTo>
                  <a:lnTo>
                    <a:pt x="3561588" y="1456943"/>
                  </a:lnTo>
                  <a:lnTo>
                    <a:pt x="3835908" y="1476755"/>
                  </a:lnTo>
                  <a:lnTo>
                    <a:pt x="4108703" y="1240535"/>
                  </a:lnTo>
                  <a:lnTo>
                    <a:pt x="4383023" y="655319"/>
                  </a:lnTo>
                  <a:lnTo>
                    <a:pt x="4657344" y="1245107"/>
                  </a:lnTo>
                  <a:lnTo>
                    <a:pt x="4931664" y="1051559"/>
                  </a:lnTo>
                </a:path>
              </a:pathLst>
            </a:custGeom>
            <a:ln w="28575">
              <a:solidFill>
                <a:srgbClr val="EF18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6004559" y="2206751"/>
            <a:ext cx="5206365" cy="0"/>
          </a:xfrm>
          <a:custGeom>
            <a:avLst/>
            <a:gdLst/>
            <a:ahLst/>
            <a:cxnLst/>
            <a:rect l="l" t="t" r="r" b="b"/>
            <a:pathLst>
              <a:path w="5206365">
                <a:moveTo>
                  <a:pt x="0" y="0"/>
                </a:moveTo>
                <a:lnTo>
                  <a:pt x="520598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692521" y="2090673"/>
            <a:ext cx="196215" cy="2996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35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25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Arial"/>
              <a:cs typeface="Arial"/>
            </a:endParaRPr>
          </a:p>
          <a:p>
            <a:pPr marL="97155">
              <a:lnSpc>
                <a:spcPct val="100000"/>
              </a:lnSpc>
            </a:pP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Arial"/>
              <a:cs typeface="Arial"/>
            </a:endParaRPr>
          </a:p>
          <a:p>
            <a:pPr marL="97155">
              <a:lnSpc>
                <a:spcPct val="100000"/>
              </a:lnSpc>
            </a:pP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1115" y="5112130"/>
            <a:ext cx="5211572" cy="307975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7519416" y="5612891"/>
            <a:ext cx="243840" cy="76200"/>
          </a:xfrm>
          <a:custGeom>
            <a:avLst/>
            <a:gdLst/>
            <a:ahLst/>
            <a:cxnLst/>
            <a:rect l="l" t="t" r="r" b="b"/>
            <a:pathLst>
              <a:path w="243840" h="76200">
                <a:moveTo>
                  <a:pt x="243840" y="0"/>
                </a:moveTo>
                <a:lnTo>
                  <a:pt x="0" y="0"/>
                </a:lnTo>
                <a:lnTo>
                  <a:pt x="0" y="76200"/>
                </a:lnTo>
                <a:lnTo>
                  <a:pt x="243840" y="76200"/>
                </a:lnTo>
                <a:lnTo>
                  <a:pt x="243840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90381" y="565022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EF1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776718" y="5496207"/>
            <a:ext cx="1735455" cy="69278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883285" algn="l"/>
              </a:tabLst>
            </a:pP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Target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	Inflation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rate</a:t>
            </a:r>
            <a:endParaRPr sz="1200">
              <a:latin typeface="Arial"/>
              <a:cs typeface="Arial"/>
            </a:endParaRPr>
          </a:p>
          <a:p>
            <a:pPr marL="136525">
              <a:lnSpc>
                <a:spcPct val="100000"/>
              </a:lnSpc>
              <a:spcBef>
                <a:spcPts val="620"/>
              </a:spcBef>
            </a:pPr>
            <a:r>
              <a:rPr sz="2400" spc="-10" dirty="0">
                <a:latin typeface="Tahoma"/>
                <a:cs typeface="Tahoma"/>
              </a:rPr>
              <a:t>Turkey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16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134361" y="5826963"/>
            <a:ext cx="1381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ahoma"/>
                <a:cs typeface="Tahoma"/>
              </a:rPr>
              <a:t>Venezuela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73774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30" dirty="0"/>
              <a:t> </a:t>
            </a:r>
            <a:r>
              <a:rPr dirty="0"/>
              <a:t>objectives</a:t>
            </a:r>
            <a:r>
              <a:rPr spc="-7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monetary</a:t>
            </a:r>
            <a:r>
              <a:rPr spc="-70" dirty="0"/>
              <a:t> </a:t>
            </a:r>
            <a:r>
              <a:rPr spc="-10" dirty="0"/>
              <a:t>policy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17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631670"/>
            <a:ext cx="10226675" cy="3557384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200" dirty="0">
                <a:latin typeface="Arial"/>
                <a:cs typeface="Arial"/>
              </a:rPr>
              <a:t>The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objectives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MP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have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varied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signiﬁcantly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over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time:</a:t>
            </a:r>
            <a:endParaRPr sz="22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72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000" dirty="0">
                <a:latin typeface="Arial"/>
                <a:cs typeface="Arial"/>
              </a:rPr>
              <a:t> 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70s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CB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broad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mandates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involving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diﬃcult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trade-oﬀs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between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alternative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targets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"/>
              <a:buChar char="—"/>
            </a:pPr>
            <a:endParaRPr sz="22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31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000" dirty="0">
                <a:latin typeface="Arial"/>
                <a:cs typeface="Arial"/>
              </a:rPr>
              <a:t> A</a:t>
            </a:r>
            <a:r>
              <a:rPr sz="2000" dirty="0" err="1">
                <a:latin typeface="Arial"/>
                <a:cs typeface="Arial"/>
              </a:rPr>
              <a:t>fter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inﬂation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period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during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70s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price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stability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emerged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dominant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goal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"/>
              <a:buChar char="—"/>
            </a:pPr>
            <a:endParaRPr sz="22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31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000" dirty="0">
                <a:latin typeface="Arial"/>
                <a:cs typeface="Arial"/>
              </a:rPr>
              <a:t> S</a:t>
            </a:r>
            <a:r>
              <a:rPr sz="2000" dirty="0" err="1">
                <a:latin typeface="Arial"/>
                <a:cs typeface="Arial"/>
              </a:rPr>
              <a:t>ome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CBs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pursue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other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objectives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simultaneously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"/>
              <a:buChar char="—"/>
            </a:pPr>
            <a:endParaRPr sz="22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31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000" dirty="0">
                <a:latin typeface="Arial"/>
                <a:cs typeface="Arial"/>
              </a:rPr>
              <a:t> A</a:t>
            </a:r>
            <a:r>
              <a:rPr sz="2000" dirty="0" err="1">
                <a:latin typeface="Arial"/>
                <a:cs typeface="Arial"/>
              </a:rPr>
              <a:t>fter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ﬁnancial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crisis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2007-09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discussion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about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gearing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MP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more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towards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ﬁnancial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stability</a:t>
            </a:r>
            <a:endParaRPr sz="20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1041765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dirty="0"/>
              <a:t>1.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objectives</a:t>
            </a:r>
            <a:r>
              <a:rPr spc="-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MP:</a:t>
            </a:r>
            <a:r>
              <a:rPr spc="-5" dirty="0"/>
              <a:t> </a:t>
            </a:r>
            <a:r>
              <a:rPr dirty="0"/>
              <a:t>price</a:t>
            </a:r>
            <a:r>
              <a:rPr spc="-20" dirty="0"/>
              <a:t> </a:t>
            </a:r>
            <a:r>
              <a:rPr spc="-10" dirty="0"/>
              <a:t>stability</a:t>
            </a:r>
            <a:r>
              <a:rPr lang="cs-CZ" spc="-10" dirty="0"/>
              <a:t> (1/2)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18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731645"/>
            <a:ext cx="10706100" cy="3963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400" dirty="0">
                <a:latin typeface="Arial"/>
                <a:cs typeface="Arial"/>
              </a:rPr>
              <a:t> To m</a:t>
            </a:r>
            <a:r>
              <a:rPr sz="2400" dirty="0" err="1">
                <a:latin typeface="Arial"/>
                <a:cs typeface="Arial"/>
              </a:rPr>
              <a:t>aintain</a:t>
            </a:r>
            <a:r>
              <a:rPr sz="2400" dirty="0">
                <a:latin typeface="Arial"/>
                <a:cs typeface="Arial"/>
              </a:rPr>
              <a:t> the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real value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money</a:t>
            </a:r>
            <a:endParaRPr sz="2400" dirty="0">
              <a:latin typeface="Arial"/>
              <a:cs typeface="Arial"/>
            </a:endParaRPr>
          </a:p>
          <a:p>
            <a:pPr marL="12700" marR="4130675">
              <a:lnSpc>
                <a:spcPct val="26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4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Most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central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banks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aim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keeping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10" dirty="0" err="1">
                <a:latin typeface="Arial"/>
                <a:cs typeface="Arial"/>
              </a:rPr>
              <a:t>inflatio</a:t>
            </a:r>
            <a:r>
              <a:rPr lang="cs-CZ" sz="2400" spc="-10" dirty="0">
                <a:latin typeface="Arial"/>
                <a:cs typeface="Arial"/>
              </a:rPr>
              <a:t>n </a:t>
            </a:r>
            <a:r>
              <a:rPr lang="cs-CZ" sz="2400" spc="-10" dirty="0" err="1">
                <a:latin typeface="Arial"/>
                <a:cs typeface="Arial"/>
              </a:rPr>
              <a:t>Inflation</a:t>
            </a:r>
            <a:r>
              <a:rPr lang="cs-CZ"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should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neither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too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high</a:t>
            </a:r>
            <a:r>
              <a:rPr sz="2400" spc="-10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192405" marR="5080" indent="-180340">
              <a:lnSpc>
                <a:spcPct val="130000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400" dirty="0">
                <a:latin typeface="Arial"/>
                <a:cs typeface="Arial"/>
              </a:rPr>
              <a:t>Shoe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leather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costs,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menu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costs,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redistribution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eﬀects,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implicit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taxation,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risk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459" dirty="0">
                <a:latin typeface="Arial"/>
                <a:cs typeface="Arial"/>
              </a:rPr>
              <a:t>of </a:t>
            </a:r>
            <a:r>
              <a:rPr sz="2400" spc="-10" dirty="0">
                <a:latin typeface="Arial"/>
                <a:cs typeface="Arial"/>
              </a:rPr>
              <a:t>hyperinﬂation</a:t>
            </a:r>
            <a:r>
              <a:rPr lang="cs-CZ" sz="2400" spc="-10" dirty="0">
                <a:latin typeface="Arial"/>
                <a:cs typeface="Arial"/>
              </a:rPr>
              <a:t> </a:t>
            </a:r>
            <a:r>
              <a:rPr lang="cs-CZ" sz="2400" spc="-10" dirty="0" err="1">
                <a:latin typeface="Arial"/>
                <a:cs typeface="Arial"/>
              </a:rPr>
              <a:t>etc</a:t>
            </a:r>
            <a:r>
              <a:rPr lang="cs-CZ" sz="2400" spc="-10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00DC"/>
              </a:buClr>
              <a:buFont typeface="Arial"/>
              <a:buChar char="—"/>
            </a:pPr>
            <a:endParaRPr sz="215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400" dirty="0">
                <a:latin typeface="Arial"/>
                <a:cs typeface="Arial"/>
              </a:rPr>
              <a:t>Ex: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Germany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1920s,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Argentina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80s,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Zimbabwe in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2000s,..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C72E19F-EBD0-4EBD-82A2-E43E2177B6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" t="6220" r="3520" b="4892"/>
          <a:stretch/>
        </p:blipFill>
        <p:spPr>
          <a:xfrm>
            <a:off x="7239000" y="1345491"/>
            <a:ext cx="4724400" cy="23677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1049385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30" dirty="0"/>
              <a:t> </a:t>
            </a:r>
            <a:r>
              <a:rPr dirty="0"/>
              <a:t>objectives</a:t>
            </a:r>
            <a:r>
              <a:rPr spc="-7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MP:</a:t>
            </a:r>
            <a:r>
              <a:rPr spc="-50" dirty="0"/>
              <a:t> </a:t>
            </a:r>
            <a:r>
              <a:rPr dirty="0"/>
              <a:t>price</a:t>
            </a:r>
            <a:r>
              <a:rPr spc="-45" dirty="0"/>
              <a:t> </a:t>
            </a:r>
            <a:r>
              <a:rPr spc="-10" dirty="0"/>
              <a:t>stability</a:t>
            </a:r>
            <a:r>
              <a:rPr lang="cs-CZ" spc="-10" dirty="0"/>
              <a:t> (2/2)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19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9734" y="1658493"/>
            <a:ext cx="10579735" cy="25397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0000DC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nor</a:t>
            </a:r>
            <a:r>
              <a:rPr sz="24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25" dirty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285" marR="5080" indent="-28702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2400" spc="7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deﬂation</a:t>
            </a:r>
            <a:r>
              <a:rPr sz="2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liquidity</a:t>
            </a:r>
            <a:r>
              <a:rPr sz="2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trap</a:t>
            </a:r>
            <a:r>
              <a:rPr sz="2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(interest</a:t>
            </a:r>
            <a:r>
              <a:rPr sz="2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rates</a:t>
            </a: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2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low,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saving</a:t>
            </a:r>
            <a:r>
              <a:rPr sz="2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rates</a:t>
            </a: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spc="-2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MP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2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ineffective)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2600" dirty="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  <a:spcBef>
                <a:spcPts val="1689"/>
              </a:spcBef>
            </a:pPr>
            <a:r>
              <a:rPr sz="2800" spc="-65" dirty="0">
                <a:latin typeface="Arial"/>
                <a:cs typeface="Arial"/>
              </a:rPr>
              <a:t> </a:t>
            </a:r>
            <a:r>
              <a:rPr lang="cs-CZ" sz="2800" spc="-65" dirty="0">
                <a:latin typeface="Arial"/>
                <a:cs typeface="Arial"/>
              </a:rPr>
              <a:t>	</a:t>
            </a:r>
            <a:r>
              <a:rPr sz="2800" dirty="0">
                <a:latin typeface="Arial"/>
                <a:cs typeface="Arial"/>
              </a:rPr>
              <a:t>Most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central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banks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have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objectives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between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1-</a:t>
            </a:r>
            <a:r>
              <a:rPr sz="2800" dirty="0">
                <a:latin typeface="Arial"/>
                <a:cs typeface="Arial"/>
              </a:rPr>
              <a:t>3</a:t>
            </a:r>
            <a:r>
              <a:rPr sz="2800" spc="-50" dirty="0">
                <a:latin typeface="Arial"/>
                <a:cs typeface="Arial"/>
              </a:rPr>
              <a:t>%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62A6C98B-32AF-4248-AE39-BFD8CFE6A049}"/>
              </a:ext>
            </a:extLst>
          </p:cNvPr>
          <p:cNvSpPr/>
          <p:nvPr/>
        </p:nvSpPr>
        <p:spPr>
          <a:xfrm>
            <a:off x="2514600" y="2775992"/>
            <a:ext cx="457200" cy="304800"/>
          </a:xfrm>
          <a:prstGeom prst="rightArrow">
            <a:avLst/>
          </a:prstGeom>
          <a:solidFill>
            <a:srgbClr val="000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0F59E3E4-1F95-4A75-B164-B8CE6A4DD5AB}"/>
              </a:ext>
            </a:extLst>
          </p:cNvPr>
          <p:cNvSpPr/>
          <p:nvPr/>
        </p:nvSpPr>
        <p:spPr>
          <a:xfrm>
            <a:off x="867308" y="3810000"/>
            <a:ext cx="457200" cy="304800"/>
          </a:xfrm>
          <a:prstGeom prst="rightArrow">
            <a:avLst/>
          </a:prstGeom>
          <a:solidFill>
            <a:srgbClr val="000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9398000" cy="1082675"/>
          </a:xfrm>
        </p:spPr>
        <p:txBody>
          <a:bodyPr vert="horz" wrap="square" lIns="0" tIns="0" rIns="0" bIns="0" rtlCol="0"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cs-CZ" b="1" i="0" spc="-10">
                <a:latin typeface="Arial"/>
                <a:ea typeface="+mj-ea"/>
                <a:cs typeface="Arial"/>
              </a:rPr>
              <a:t>Overview</a:t>
            </a:r>
          </a:p>
        </p:txBody>
      </p:sp>
      <p:sp>
        <p:nvSpPr>
          <p:cNvPr id="4" name="object 4" hidden="1"/>
          <p:cNvSpPr txBox="1">
            <a:spLocks noGrp="1"/>
          </p:cNvSpPr>
          <p:nvPr>
            <p:ph type="sldNum" sz="quarter" idx="7"/>
          </p:nvPr>
        </p:nvSpPr>
        <p:spPr>
          <a:xfrm>
            <a:off x="375818" y="6261413"/>
            <a:ext cx="144018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spcAft>
                <a:spcPts val="600"/>
              </a:spcAft>
              <a:tabLst>
                <a:tab pos="344170" algn="l"/>
              </a:tabLst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  <a:spcAft>
                  <a:spcPts val="600"/>
                </a:spcAft>
                <a:tabLst>
                  <a:tab pos="344170" algn="l"/>
                </a:tabLst>
              </a:pPr>
              <a:t>2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  <a:endParaRPr lang="cs-CZ" spc="-10"/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CC214998-0649-63BA-204A-68879C60A9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1374499"/>
              </p:ext>
            </p:extLst>
          </p:nvPr>
        </p:nvGraphicFramePr>
        <p:xfrm>
          <a:off x="707542" y="1577340"/>
          <a:ext cx="10874858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1041765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dirty="0"/>
              <a:t>2.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objectives</a:t>
            </a:r>
            <a:r>
              <a:rPr spc="-7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MP:</a:t>
            </a:r>
            <a:r>
              <a:rPr spc="-45" dirty="0"/>
              <a:t> </a:t>
            </a:r>
            <a:r>
              <a:rPr dirty="0"/>
              <a:t>exchange</a:t>
            </a:r>
            <a:r>
              <a:rPr spc="-70" dirty="0"/>
              <a:t> </a:t>
            </a:r>
            <a:r>
              <a:rPr dirty="0"/>
              <a:t>rate</a:t>
            </a:r>
            <a:r>
              <a:rPr spc="-60" dirty="0"/>
              <a:t> </a:t>
            </a:r>
            <a:r>
              <a:rPr spc="-10" dirty="0"/>
              <a:t>stability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20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631670"/>
            <a:ext cx="10708640" cy="39626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30000"/>
              </a:lnSpc>
              <a:spcBef>
                <a:spcPts val="10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Until</a:t>
            </a:r>
            <a:r>
              <a:rPr sz="2000" spc="3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90s</a:t>
            </a:r>
            <a:r>
              <a:rPr sz="2000" spc="4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transition</a:t>
            </a:r>
            <a:r>
              <a:rPr sz="2000" spc="4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countries</a:t>
            </a:r>
            <a:r>
              <a:rPr sz="2000" spc="3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relied</a:t>
            </a:r>
            <a:r>
              <a:rPr sz="2000" spc="4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4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4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ﬁxed</a:t>
            </a:r>
            <a:r>
              <a:rPr sz="2000" b="1" spc="4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exchange</a:t>
            </a:r>
            <a:r>
              <a:rPr sz="2000" b="1" spc="3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rates</a:t>
            </a:r>
            <a:r>
              <a:rPr sz="2000" b="1" spc="3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4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4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means</a:t>
            </a:r>
            <a:r>
              <a:rPr sz="2000" spc="3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4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controlling inﬂation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00DC"/>
              </a:buClr>
              <a:buFont typeface="Arial"/>
              <a:buChar char="—"/>
            </a:pPr>
            <a:endParaRPr sz="2700" dirty="0">
              <a:latin typeface="Arial"/>
              <a:cs typeface="Arial"/>
            </a:endParaRPr>
          </a:p>
          <a:p>
            <a:pPr marL="192405" marR="5080" indent="-180340">
              <a:lnSpc>
                <a:spcPct val="13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MP</a:t>
            </a:r>
            <a:r>
              <a:rPr sz="2000" spc="1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1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many</a:t>
            </a:r>
            <a:r>
              <a:rPr sz="2000" spc="1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European</a:t>
            </a:r>
            <a:r>
              <a:rPr sz="2000" spc="1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countries</a:t>
            </a:r>
            <a:r>
              <a:rPr sz="2000" spc="2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focused</a:t>
            </a:r>
            <a:r>
              <a:rPr sz="2000" spc="2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1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maintaining</a:t>
            </a:r>
            <a:r>
              <a:rPr sz="2000" spc="20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2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external</a:t>
            </a:r>
            <a:r>
              <a:rPr sz="2000" spc="20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value</a:t>
            </a:r>
            <a:r>
              <a:rPr sz="2000" spc="2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1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1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currency vis-</a:t>
            </a:r>
            <a:r>
              <a:rPr sz="2000" dirty="0">
                <a:latin typeface="Arial"/>
                <a:cs typeface="Arial"/>
              </a:rPr>
              <a:t>à-vis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some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larger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country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(Austria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Germany)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"/>
              <a:buChar char="—"/>
            </a:pPr>
            <a:endParaRPr sz="22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31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attraction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ﬁxed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exchange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rates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faded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away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recent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years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"/>
              <a:buChar char="—"/>
            </a:pPr>
            <a:endParaRPr sz="22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31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Apart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China,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only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smaller</a:t>
            </a:r>
            <a:r>
              <a:rPr sz="2000" spc="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countries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(Denmark,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some</a:t>
            </a:r>
            <a:r>
              <a:rPr sz="2000" spc="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Carribean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countries)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continue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peg</a:t>
            </a:r>
            <a:r>
              <a:rPr lang="cs-CZ"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their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exchange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rate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1049385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dirty="0"/>
              <a:t>3.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objectives</a:t>
            </a:r>
            <a:r>
              <a:rPr spc="-70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MP:</a:t>
            </a:r>
            <a:r>
              <a:rPr spc="-75" dirty="0"/>
              <a:t> </a:t>
            </a:r>
            <a:r>
              <a:rPr dirty="0"/>
              <a:t>output</a:t>
            </a:r>
            <a:r>
              <a:rPr spc="-35" dirty="0"/>
              <a:t> </a:t>
            </a:r>
            <a:r>
              <a:rPr spc="-10" dirty="0" err="1"/>
              <a:t>stabili</a:t>
            </a:r>
            <a:r>
              <a:rPr lang="cs-CZ" spc="-10" dirty="0"/>
              <a:t>s</a:t>
            </a:r>
            <a:r>
              <a:rPr spc="-10" dirty="0" err="1"/>
              <a:t>ation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21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621917"/>
            <a:ext cx="10706735" cy="4217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6350" indent="-180340" algn="just">
              <a:lnSpc>
                <a:spcPct val="130100"/>
              </a:lnSpc>
              <a:spcBef>
                <a:spcPts val="95"/>
              </a:spcBef>
              <a:buClr>
                <a:srgbClr val="0000DC"/>
              </a:buClr>
              <a:buChar char="—"/>
              <a:tabLst>
                <a:tab pos="193040" algn="l"/>
              </a:tabLst>
            </a:pPr>
            <a:r>
              <a:rPr lang="cs-CZ" sz="24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MP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used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stabili</a:t>
            </a:r>
            <a:r>
              <a:rPr lang="cs-CZ" sz="240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aggregate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demand,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i.e.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support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demand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through</a:t>
            </a:r>
            <a:r>
              <a:rPr sz="2400" spc="-3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6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expansionary</a:t>
            </a:r>
            <a:r>
              <a:rPr sz="2400" b="1" spc="6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MP</a:t>
            </a:r>
            <a:r>
              <a:rPr sz="2400" b="1" spc="6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6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recession</a:t>
            </a:r>
            <a:r>
              <a:rPr sz="2400" spc="6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6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restrictive</a:t>
            </a:r>
            <a:r>
              <a:rPr sz="2400" b="1" spc="6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MP</a:t>
            </a:r>
            <a:r>
              <a:rPr sz="2400" b="1" spc="6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when</a:t>
            </a:r>
            <a:r>
              <a:rPr sz="2400" spc="6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demand</a:t>
            </a:r>
            <a:r>
              <a:rPr sz="2400" spc="64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is </a:t>
            </a:r>
            <a:r>
              <a:rPr sz="2400" spc="-10" dirty="0">
                <a:latin typeface="Arial"/>
                <a:cs typeface="Arial"/>
              </a:rPr>
              <a:t>ballooning.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00DC"/>
              </a:buClr>
              <a:buFont typeface="Arial"/>
              <a:buChar char="—"/>
            </a:pPr>
            <a:endParaRPr sz="40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4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3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rationale</a:t>
            </a:r>
            <a:r>
              <a:rPr sz="2400" spc="3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3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counter-</a:t>
            </a:r>
            <a:r>
              <a:rPr sz="2400" dirty="0">
                <a:latin typeface="Arial"/>
                <a:cs typeface="Arial"/>
              </a:rPr>
              <a:t>cyclical</a:t>
            </a:r>
            <a:r>
              <a:rPr sz="2400" spc="3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MP</a:t>
            </a:r>
            <a:r>
              <a:rPr sz="2400" spc="3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goes</a:t>
            </a:r>
            <a:r>
              <a:rPr sz="2400" spc="2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back</a:t>
            </a:r>
            <a:r>
              <a:rPr sz="2400" spc="3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2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3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Great</a:t>
            </a:r>
            <a:r>
              <a:rPr sz="2400" spc="3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Depression </a:t>
            </a:r>
            <a:r>
              <a:rPr sz="2400" spc="-25" dirty="0">
                <a:latin typeface="Arial"/>
                <a:cs typeface="Arial"/>
              </a:rPr>
              <a:t>in</a:t>
            </a:r>
            <a:r>
              <a:rPr lang="cs-CZ"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1930s.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Arial"/>
              <a:cs typeface="Arial"/>
            </a:endParaRPr>
          </a:p>
          <a:p>
            <a:pPr marL="192405" marR="6350" indent="-180340">
              <a:lnSpc>
                <a:spcPct val="13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4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But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desirability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eﬀectiveness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counter-</a:t>
            </a:r>
            <a:r>
              <a:rPr sz="2400" dirty="0">
                <a:latin typeface="Arial"/>
                <a:cs typeface="Arial"/>
              </a:rPr>
              <a:t>cyclical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MP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debated</a:t>
            </a:r>
            <a:r>
              <a:rPr sz="2400" b="1" spc="3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because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time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lags</a:t>
            </a:r>
            <a:r>
              <a:rPr sz="2400" dirty="0">
                <a:latin typeface="Arial"/>
                <a:cs typeface="Arial"/>
              </a:rPr>
              <a:t> which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transform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MP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procyclical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policy.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1070528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sz="4000" dirty="0"/>
              <a:t>4. </a:t>
            </a:r>
            <a:r>
              <a:rPr sz="4000" dirty="0"/>
              <a:t>The</a:t>
            </a:r>
            <a:r>
              <a:rPr sz="4000" spc="-105" dirty="0"/>
              <a:t> </a:t>
            </a:r>
            <a:r>
              <a:rPr sz="4000" dirty="0"/>
              <a:t>objectives</a:t>
            </a:r>
            <a:r>
              <a:rPr sz="4000" spc="-120" dirty="0"/>
              <a:t> </a:t>
            </a:r>
            <a:r>
              <a:rPr sz="4000" dirty="0"/>
              <a:t>of</a:t>
            </a:r>
            <a:r>
              <a:rPr sz="4000" spc="-114" dirty="0"/>
              <a:t> </a:t>
            </a:r>
            <a:r>
              <a:rPr sz="4000" dirty="0"/>
              <a:t>MP:</a:t>
            </a:r>
            <a:r>
              <a:rPr sz="4000" spc="-155" dirty="0"/>
              <a:t> </a:t>
            </a:r>
            <a:r>
              <a:rPr sz="4000" dirty="0"/>
              <a:t>full</a:t>
            </a:r>
            <a:r>
              <a:rPr sz="4000" spc="-114" dirty="0"/>
              <a:t> </a:t>
            </a:r>
            <a:r>
              <a:rPr sz="4000" spc="-10" dirty="0"/>
              <a:t>employment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779170" y="1622331"/>
            <a:ext cx="5275950" cy="43033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5080" indent="-180340" algn="just">
              <a:lnSpc>
                <a:spcPct val="130000"/>
              </a:lnSpc>
              <a:spcBef>
                <a:spcPts val="95"/>
              </a:spcBef>
              <a:buClr>
                <a:srgbClr val="0000DC"/>
              </a:buClr>
              <a:buChar char="—"/>
              <a:tabLst>
                <a:tab pos="193040" algn="l"/>
              </a:tabLst>
            </a:pPr>
            <a:r>
              <a:rPr lang="cs-CZ" sz="2400" dirty="0">
                <a:latin typeface="Arial"/>
                <a:cs typeface="Arial"/>
              </a:rPr>
              <a:t> F</a:t>
            </a:r>
            <a:r>
              <a:rPr sz="2400" dirty="0" err="1">
                <a:latin typeface="Arial"/>
                <a:cs typeface="Arial"/>
              </a:rPr>
              <a:t>ull</a:t>
            </a:r>
            <a:r>
              <a:rPr sz="2400" spc="110" dirty="0">
                <a:latin typeface="Arial"/>
                <a:cs typeface="Arial"/>
              </a:rPr>
              <a:t>  </a:t>
            </a:r>
            <a:r>
              <a:rPr sz="2400" dirty="0">
                <a:latin typeface="Arial"/>
                <a:cs typeface="Arial"/>
              </a:rPr>
              <a:t>employment</a:t>
            </a:r>
            <a:r>
              <a:rPr sz="2400" spc="120" dirty="0">
                <a:latin typeface="Arial"/>
                <a:cs typeface="Arial"/>
              </a:rPr>
              <a:t>  </a:t>
            </a:r>
            <a:r>
              <a:rPr sz="2400" dirty="0">
                <a:latin typeface="Arial"/>
                <a:cs typeface="Arial"/>
              </a:rPr>
              <a:t>was</a:t>
            </a:r>
            <a:r>
              <a:rPr sz="2400" spc="120" dirty="0">
                <a:latin typeface="Arial"/>
                <a:cs typeface="Arial"/>
              </a:rPr>
              <a:t>  </a:t>
            </a:r>
            <a:r>
              <a:rPr sz="2400" dirty="0">
                <a:latin typeface="Arial"/>
                <a:cs typeface="Arial"/>
              </a:rPr>
              <a:t>one</a:t>
            </a:r>
            <a:r>
              <a:rPr sz="2400" spc="114" dirty="0">
                <a:latin typeface="Arial"/>
                <a:cs typeface="Arial"/>
              </a:rPr>
              <a:t> 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the</a:t>
            </a:r>
            <a:r>
              <a:rPr sz="2400" dirty="0">
                <a:latin typeface="Arial"/>
                <a:cs typeface="Arial"/>
              </a:rPr>
              <a:t> leading</a:t>
            </a:r>
            <a:r>
              <a:rPr sz="2400" spc="155" dirty="0">
                <a:latin typeface="Arial"/>
                <a:cs typeface="Arial"/>
              </a:rPr>
              <a:t>  </a:t>
            </a:r>
            <a:r>
              <a:rPr sz="2400" dirty="0">
                <a:latin typeface="Arial"/>
                <a:cs typeface="Arial"/>
              </a:rPr>
              <a:t>objectives</a:t>
            </a:r>
            <a:r>
              <a:rPr sz="2400" spc="155" dirty="0">
                <a:latin typeface="Arial"/>
                <a:cs typeface="Arial"/>
              </a:rPr>
              <a:t> 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155" dirty="0">
                <a:latin typeface="Arial"/>
                <a:cs typeface="Arial"/>
              </a:rPr>
              <a:t> 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155" dirty="0">
                <a:latin typeface="Arial"/>
                <a:cs typeface="Arial"/>
              </a:rPr>
              <a:t>  </a:t>
            </a:r>
            <a:r>
              <a:rPr sz="2400" spc="-10" dirty="0">
                <a:latin typeface="Arial"/>
                <a:cs typeface="Arial"/>
              </a:rPr>
              <a:t>central </a:t>
            </a:r>
            <a:r>
              <a:rPr sz="2400" dirty="0">
                <a:latin typeface="Arial"/>
                <a:cs typeface="Arial"/>
              </a:rPr>
              <a:t>bank</a:t>
            </a:r>
            <a:r>
              <a:rPr sz="2400" spc="3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(it</a:t>
            </a:r>
            <a:r>
              <a:rPr sz="2400" spc="3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was</a:t>
            </a:r>
            <a:r>
              <a:rPr sz="2400" spc="3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mostly</a:t>
            </a:r>
            <a:r>
              <a:rPr sz="2400" spc="3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abandoned</a:t>
            </a:r>
            <a:r>
              <a:rPr sz="2400" b="1" spc="37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at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end of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20th</a:t>
            </a:r>
            <a:r>
              <a:rPr sz="2400" spc="-10" dirty="0">
                <a:latin typeface="Arial"/>
                <a:cs typeface="Arial"/>
              </a:rPr>
              <a:t> century)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00DC"/>
              </a:buClr>
              <a:buFont typeface="Arial"/>
              <a:buChar char="—"/>
            </a:pPr>
            <a:endParaRPr sz="3250" dirty="0">
              <a:latin typeface="Arial"/>
              <a:cs typeface="Arial"/>
            </a:endParaRPr>
          </a:p>
          <a:p>
            <a:pPr marL="192405" marR="282575" indent="-180340">
              <a:lnSpc>
                <a:spcPct val="13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400" dirty="0">
                <a:latin typeface="Arial"/>
                <a:cs typeface="Arial"/>
              </a:rPr>
              <a:t> F</a:t>
            </a:r>
            <a:r>
              <a:rPr sz="2400" dirty="0" err="1">
                <a:latin typeface="Arial"/>
                <a:cs typeface="Arial"/>
              </a:rPr>
              <a:t>ull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employment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still 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relatively </a:t>
            </a:r>
            <a:r>
              <a:rPr sz="2400" dirty="0">
                <a:latin typeface="Arial"/>
                <a:cs typeface="Arial"/>
              </a:rPr>
              <a:t>important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objective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(most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central </a:t>
            </a:r>
            <a:r>
              <a:rPr sz="2400" dirty="0">
                <a:latin typeface="Arial"/>
                <a:cs typeface="Arial"/>
              </a:rPr>
              <a:t>banks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would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take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action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if </a:t>
            </a:r>
            <a:r>
              <a:rPr sz="2400" dirty="0">
                <a:latin typeface="Arial"/>
                <a:cs typeface="Arial"/>
              </a:rPr>
              <a:t>employment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starts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keeping </a:t>
            </a:r>
            <a:r>
              <a:rPr sz="2400" spc="-25" dirty="0">
                <a:latin typeface="Arial"/>
                <a:cs typeface="Arial"/>
              </a:rPr>
              <a:t>up)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6881" y="1345428"/>
            <a:ext cx="4674841" cy="479324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22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965565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dirty="0"/>
              <a:t>5.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objectives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MP:</a:t>
            </a:r>
            <a:r>
              <a:rPr spc="-15" dirty="0"/>
              <a:t> </a:t>
            </a:r>
            <a:r>
              <a:rPr dirty="0"/>
              <a:t>ﬁnancial</a:t>
            </a:r>
            <a:r>
              <a:rPr spc="-30" dirty="0"/>
              <a:t> </a:t>
            </a:r>
            <a:r>
              <a:rPr spc="-10" dirty="0"/>
              <a:t>stability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23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728597"/>
            <a:ext cx="10708005" cy="41081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9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2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Financial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stability</a:t>
            </a:r>
            <a:r>
              <a:rPr lang="cs-CZ" sz="2200" dirty="0">
                <a:latin typeface="Arial"/>
                <a:cs typeface="Arial"/>
              </a:rPr>
              <a:t> = a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proper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functioning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banks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financial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markets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"/>
              <a:buChar char="—"/>
            </a:pPr>
            <a:endParaRPr sz="24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46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2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Usually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not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formal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objective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"/>
              <a:buChar char="—"/>
            </a:pPr>
            <a:endParaRPr sz="24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46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2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Lender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last-</a:t>
            </a:r>
            <a:r>
              <a:rPr sz="2200" dirty="0">
                <a:latin typeface="Arial"/>
                <a:cs typeface="Arial"/>
              </a:rPr>
              <a:t>resort;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CB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regulates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controls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commercial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banks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"/>
              <a:buChar char="—"/>
            </a:pPr>
            <a:endParaRPr sz="24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46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2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Responsibility</a:t>
            </a:r>
            <a:r>
              <a:rPr sz="2200" spc="1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1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1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CB</a:t>
            </a:r>
            <a:r>
              <a:rPr sz="2200" spc="1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as</a:t>
            </a:r>
            <a:r>
              <a:rPr sz="2200" spc="1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1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lender</a:t>
            </a:r>
            <a:r>
              <a:rPr sz="2200" spc="1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1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last-</a:t>
            </a:r>
            <a:r>
              <a:rPr sz="2200" dirty="0">
                <a:latin typeface="Arial"/>
                <a:cs typeface="Arial"/>
              </a:rPr>
              <a:t>resort</a:t>
            </a:r>
            <a:r>
              <a:rPr sz="2200" spc="1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1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banks</a:t>
            </a:r>
            <a:r>
              <a:rPr sz="2200" spc="1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is</a:t>
            </a:r>
            <a:r>
              <a:rPr sz="2200" spc="1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inevitable,</a:t>
            </a:r>
            <a:r>
              <a:rPr sz="2200" spc="1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but</a:t>
            </a:r>
            <a:r>
              <a:rPr sz="2200" spc="1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should</a:t>
            </a:r>
            <a:r>
              <a:rPr lang="cs-CZ"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exerted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with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great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caution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because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of:</a:t>
            </a:r>
            <a:endParaRPr sz="2200" dirty="0">
              <a:latin typeface="Arial"/>
              <a:cs typeface="Arial"/>
            </a:endParaRPr>
          </a:p>
          <a:p>
            <a:pPr marL="443865" lvl="1" indent="-179070">
              <a:lnSpc>
                <a:spcPts val="2020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17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Moral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hazard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problem</a:t>
            </a:r>
            <a:endParaRPr sz="200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spcBef>
                <a:spcPts val="122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Possible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incompatibility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price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stability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95827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25" dirty="0"/>
              <a:t> </a:t>
            </a:r>
            <a:r>
              <a:rPr dirty="0"/>
              <a:t>mandates</a:t>
            </a:r>
            <a:r>
              <a:rPr spc="-6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four</a:t>
            </a:r>
            <a:r>
              <a:rPr spc="-45" dirty="0"/>
              <a:t> </a:t>
            </a:r>
            <a:r>
              <a:rPr dirty="0"/>
              <a:t>central</a:t>
            </a:r>
            <a:r>
              <a:rPr spc="-45" dirty="0"/>
              <a:t> </a:t>
            </a:r>
            <a:r>
              <a:rPr dirty="0"/>
              <a:t>banks:</a:t>
            </a:r>
            <a:r>
              <a:rPr spc="-25" dirty="0"/>
              <a:t> </a:t>
            </a:r>
            <a:r>
              <a:rPr dirty="0"/>
              <a:t>US</a:t>
            </a:r>
            <a:r>
              <a:rPr spc="-45" dirty="0"/>
              <a:t> </a:t>
            </a:r>
            <a:r>
              <a:rPr spc="-25" dirty="0"/>
              <a:t>Fed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691253"/>
            <a:ext cx="9262110" cy="3843360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99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800" dirty="0"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Legal</a:t>
            </a:r>
            <a:r>
              <a:rPr sz="28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vehicle</a:t>
            </a:r>
            <a:r>
              <a:rPr lang="cs-CZ" sz="2800" b="1" spc="-1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8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spcBef>
                <a:spcPts val="64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Full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Employment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Balanced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Growth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Act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(“Humphrey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Hawkins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Act”)</a:t>
            </a:r>
            <a:r>
              <a:rPr sz="2000" spc="-25" dirty="0">
                <a:latin typeface="Arial"/>
                <a:cs typeface="Arial"/>
              </a:rPr>
              <a:t> </a:t>
            </a:r>
            <a:endParaRPr lang="cs-CZ" sz="2000" spc="-25" dirty="0">
              <a:latin typeface="Arial"/>
              <a:cs typeface="Arial"/>
            </a:endParaRPr>
          </a:p>
          <a:p>
            <a:pPr marL="264795" lvl="1">
              <a:lnSpc>
                <a:spcPct val="100000"/>
              </a:lnSpc>
              <a:spcBef>
                <a:spcPts val="645"/>
              </a:spcBef>
              <a:buClr>
                <a:srgbClr val="0000DC"/>
              </a:buClr>
              <a:tabLst>
                <a:tab pos="443865" algn="l"/>
                <a:tab pos="444500" algn="l"/>
              </a:tabLst>
            </a:pP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1978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00DC"/>
              </a:buClr>
              <a:buFont typeface="Arial"/>
              <a:buChar char="—"/>
            </a:pPr>
            <a:endParaRPr sz="295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800" spc="-10" dirty="0"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Objectives:</a:t>
            </a:r>
          </a:p>
          <a:p>
            <a:pPr marL="443865" lvl="1" indent="-179070">
              <a:lnSpc>
                <a:spcPct val="100000"/>
              </a:lnSpc>
              <a:spcBef>
                <a:spcPts val="64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M</a:t>
            </a:r>
            <a:r>
              <a:rPr sz="2000" dirty="0" err="1">
                <a:latin typeface="Arial"/>
                <a:cs typeface="Arial"/>
              </a:rPr>
              <a:t>aximum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employment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(without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fixed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goal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employment)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000DC"/>
              </a:buClr>
              <a:buFont typeface="Arial"/>
              <a:buChar char="—"/>
            </a:pPr>
            <a:endParaRPr sz="205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S</a:t>
            </a:r>
            <a:r>
              <a:rPr sz="2000" dirty="0">
                <a:latin typeface="Arial"/>
                <a:cs typeface="Arial"/>
              </a:rPr>
              <a:t>table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prices,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meaning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low,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stable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inflation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(2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%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p.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a.)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000DC"/>
              </a:buClr>
              <a:buFont typeface="Arial"/>
              <a:buChar char="—"/>
            </a:pPr>
            <a:endParaRPr sz="205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lang="cs-CZ" sz="2000" dirty="0">
                <a:latin typeface="Arial"/>
                <a:cs typeface="Arial"/>
              </a:rPr>
              <a:t>F</a:t>
            </a:r>
            <a:r>
              <a:rPr sz="2000" dirty="0" err="1">
                <a:latin typeface="Arial"/>
                <a:cs typeface="Arial"/>
              </a:rPr>
              <a:t>inancial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stability)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96911" y="4492752"/>
            <a:ext cx="4742688" cy="228294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24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F6E5147-2956-4CE5-814A-E509A85A3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1524000"/>
            <a:ext cx="2381250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10036658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25" dirty="0"/>
              <a:t> </a:t>
            </a:r>
            <a:r>
              <a:rPr dirty="0"/>
              <a:t>mandates</a:t>
            </a:r>
            <a:r>
              <a:rPr spc="-70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four</a:t>
            </a:r>
            <a:r>
              <a:rPr spc="-45" dirty="0"/>
              <a:t> </a:t>
            </a:r>
            <a:r>
              <a:rPr dirty="0"/>
              <a:t>central</a:t>
            </a:r>
            <a:r>
              <a:rPr spc="-55" dirty="0"/>
              <a:t> </a:t>
            </a:r>
            <a:r>
              <a:rPr dirty="0"/>
              <a:t>banks:</a:t>
            </a:r>
            <a:r>
              <a:rPr spc="-20" dirty="0"/>
              <a:t> </a:t>
            </a:r>
            <a:r>
              <a:rPr spc="-25" dirty="0"/>
              <a:t>ECB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25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691253"/>
            <a:ext cx="10708640" cy="4074192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92405" indent="-180340">
              <a:spcBef>
                <a:spcPts val="99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800" dirty="0"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Legal vehicle</a:t>
            </a:r>
            <a:r>
              <a:rPr lang="cs-CZ" sz="28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8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spcBef>
                <a:spcPts val="64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EU Treaty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(since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Maastricht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Treaty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1992)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Article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127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00DC"/>
              </a:buClr>
              <a:buFont typeface="Arial"/>
              <a:buChar char="—"/>
            </a:pPr>
            <a:endParaRPr sz="295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800" spc="-10" dirty="0"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Objective</a:t>
            </a:r>
            <a:r>
              <a:rPr lang="cs-CZ" sz="28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8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spcBef>
                <a:spcPts val="64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To m</a:t>
            </a:r>
            <a:r>
              <a:rPr sz="2000" dirty="0" err="1">
                <a:latin typeface="Arial"/>
                <a:cs typeface="Arial"/>
              </a:rPr>
              <a:t>aintain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price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stability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(2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%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over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medium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term)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000DC"/>
              </a:buClr>
              <a:buFont typeface="Arial"/>
              <a:buChar char="—"/>
            </a:pPr>
            <a:endParaRPr sz="2050" dirty="0">
              <a:latin typeface="Arial"/>
              <a:cs typeface="Arial"/>
            </a:endParaRPr>
          </a:p>
          <a:p>
            <a:pPr marL="443865" marR="5080" lvl="1" indent="-178435" algn="just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W</a:t>
            </a:r>
            <a:r>
              <a:rPr sz="2000" dirty="0" err="1">
                <a:latin typeface="Arial"/>
                <a:cs typeface="Arial"/>
              </a:rPr>
              <a:t>ithout</a:t>
            </a:r>
            <a:r>
              <a:rPr sz="2000" spc="4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prejudice</a:t>
            </a:r>
            <a:r>
              <a:rPr sz="2000" spc="4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4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4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objective</a:t>
            </a:r>
            <a:r>
              <a:rPr sz="2000" spc="4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4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price</a:t>
            </a:r>
            <a:r>
              <a:rPr sz="2000" spc="4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stability,</a:t>
            </a:r>
            <a:r>
              <a:rPr sz="2000" spc="45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4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ECB</a:t>
            </a:r>
            <a:r>
              <a:rPr sz="2000" spc="4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shall</a:t>
            </a:r>
            <a:r>
              <a:rPr sz="2000" spc="45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support</a:t>
            </a:r>
            <a:r>
              <a:rPr sz="2000" spc="4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lang="cs-CZ" sz="2000" dirty="0">
                <a:latin typeface="Arial"/>
                <a:cs typeface="Arial"/>
              </a:rPr>
              <a:t> </a:t>
            </a:r>
            <a:r>
              <a:rPr lang="cs-CZ" sz="2000" dirty="0" err="1">
                <a:latin typeface="Arial"/>
                <a:cs typeface="Arial"/>
              </a:rPr>
              <a:t>general</a:t>
            </a:r>
            <a:r>
              <a:rPr sz="2000" spc="-2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economic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policies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EU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view to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contributing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 the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achievement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0" dirty="0">
                <a:latin typeface="Arial"/>
                <a:cs typeface="Arial"/>
              </a:rPr>
              <a:t> objectives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EU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000DC"/>
              </a:buClr>
              <a:buFont typeface="Arial"/>
              <a:buChar char="—"/>
            </a:pPr>
            <a:endParaRPr sz="205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F</a:t>
            </a:r>
            <a:r>
              <a:rPr sz="2000" dirty="0" err="1">
                <a:latin typeface="Arial"/>
                <a:cs typeface="Arial"/>
              </a:rPr>
              <a:t>inancial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stability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explicit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goal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ECB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B4E8464-E474-47CC-9695-DF30F3AA0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185" y="1641862"/>
            <a:ext cx="2343150" cy="19526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69416"/>
            <a:ext cx="1064387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The</a:t>
            </a:r>
            <a:r>
              <a:rPr sz="3300" spc="-35" dirty="0"/>
              <a:t> </a:t>
            </a:r>
            <a:r>
              <a:rPr sz="3300" dirty="0"/>
              <a:t>mandates</a:t>
            </a:r>
            <a:r>
              <a:rPr sz="3300" spc="-75" dirty="0"/>
              <a:t> </a:t>
            </a:r>
            <a:r>
              <a:rPr sz="3300" dirty="0"/>
              <a:t>of</a:t>
            </a:r>
            <a:r>
              <a:rPr sz="3300" spc="-50" dirty="0"/>
              <a:t> </a:t>
            </a:r>
            <a:r>
              <a:rPr sz="3300" dirty="0"/>
              <a:t>four</a:t>
            </a:r>
            <a:r>
              <a:rPr sz="3300" spc="-50" dirty="0"/>
              <a:t> </a:t>
            </a:r>
            <a:r>
              <a:rPr sz="3300" dirty="0"/>
              <a:t>central</a:t>
            </a:r>
            <a:r>
              <a:rPr sz="3300" spc="-50" dirty="0"/>
              <a:t> </a:t>
            </a:r>
            <a:r>
              <a:rPr sz="3300" dirty="0"/>
              <a:t>banks:</a:t>
            </a:r>
            <a:r>
              <a:rPr sz="3300" spc="-50" dirty="0"/>
              <a:t> </a:t>
            </a:r>
            <a:r>
              <a:rPr sz="3300" dirty="0"/>
              <a:t>Bank</a:t>
            </a:r>
            <a:r>
              <a:rPr sz="3300" spc="-60" dirty="0"/>
              <a:t> </a:t>
            </a:r>
            <a:r>
              <a:rPr sz="3300" dirty="0"/>
              <a:t>of</a:t>
            </a:r>
            <a:r>
              <a:rPr sz="3300" spc="-60" dirty="0"/>
              <a:t> </a:t>
            </a:r>
            <a:r>
              <a:rPr sz="3300" spc="-10" dirty="0"/>
              <a:t>England</a:t>
            </a:r>
            <a:endParaRPr sz="33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26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06094" y="1607736"/>
            <a:ext cx="10779810" cy="3850747"/>
          </a:xfrm>
          <a:prstGeom prst="rect">
            <a:avLst/>
          </a:prstGeom>
        </p:spPr>
        <p:txBody>
          <a:bodyPr vert="horz" wrap="square" lIns="0" tIns="209246" rIns="0" bIns="0" rtlCol="0">
            <a:spAutoFit/>
          </a:bodyPr>
          <a:lstStyle/>
          <a:p>
            <a:pPr marL="265430" indent="-180340">
              <a:lnSpc>
                <a:spcPct val="100000"/>
              </a:lnSpc>
              <a:spcBef>
                <a:spcPts val="990"/>
              </a:spcBef>
              <a:buClr>
                <a:srgbClr val="0000DC"/>
              </a:buClr>
              <a:buChar char="—"/>
              <a:tabLst>
                <a:tab pos="265430" algn="l"/>
                <a:tab pos="266065" algn="l"/>
              </a:tabLst>
            </a:pPr>
            <a:r>
              <a:rPr lang="cs-CZ" sz="2800" dirty="0"/>
              <a:t> </a:t>
            </a:r>
            <a:r>
              <a:rPr sz="2800" b="1" dirty="0">
                <a:solidFill>
                  <a:srgbClr val="FF0000"/>
                </a:solidFill>
              </a:rPr>
              <a:t>Legal vehicle</a:t>
            </a:r>
            <a:r>
              <a:rPr lang="cs-CZ" sz="2800" b="1" dirty="0">
                <a:solidFill>
                  <a:srgbClr val="FF0000"/>
                </a:solidFill>
              </a:rPr>
              <a:t>:</a:t>
            </a:r>
            <a:endParaRPr sz="2800" b="1" dirty="0">
              <a:solidFill>
                <a:srgbClr val="FF0000"/>
              </a:solidFill>
            </a:endParaRPr>
          </a:p>
          <a:p>
            <a:pPr marL="516890" lvl="1" indent="-179070">
              <a:lnSpc>
                <a:spcPct val="100000"/>
              </a:lnSpc>
              <a:spcBef>
                <a:spcPts val="645"/>
              </a:spcBef>
              <a:buClr>
                <a:srgbClr val="0000DC"/>
              </a:buClr>
              <a:buChar char="—"/>
              <a:tabLst>
                <a:tab pos="516890" algn="l"/>
                <a:tab pos="517525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Bank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England Act,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1998</a:t>
            </a:r>
            <a:endParaRPr sz="2000" dirty="0">
              <a:latin typeface="Arial"/>
              <a:cs typeface="Arial"/>
            </a:endParaRPr>
          </a:p>
          <a:p>
            <a:pPr marL="73025" lvl="1">
              <a:lnSpc>
                <a:spcPct val="100000"/>
              </a:lnSpc>
              <a:spcBef>
                <a:spcPts val="45"/>
              </a:spcBef>
              <a:buClr>
                <a:srgbClr val="0000DC"/>
              </a:buClr>
              <a:buFont typeface="Arial"/>
              <a:buChar char="—"/>
            </a:pPr>
            <a:endParaRPr sz="2950" dirty="0"/>
          </a:p>
          <a:p>
            <a:pPr marL="265430" indent="-180340">
              <a:lnSpc>
                <a:spcPct val="100000"/>
              </a:lnSpc>
              <a:buClr>
                <a:srgbClr val="0000DC"/>
              </a:buClr>
              <a:buChar char="—"/>
              <a:tabLst>
                <a:tab pos="265430" algn="l"/>
                <a:tab pos="266065" algn="l"/>
              </a:tabLst>
            </a:pPr>
            <a:r>
              <a:rPr lang="cs-CZ" sz="2800" spc="-10" dirty="0"/>
              <a:t> </a:t>
            </a:r>
            <a:r>
              <a:rPr sz="2800" b="1" dirty="0">
                <a:solidFill>
                  <a:srgbClr val="FF0000"/>
                </a:solidFill>
              </a:rPr>
              <a:t>Objective</a:t>
            </a:r>
            <a:r>
              <a:rPr lang="cs-CZ" sz="2800" b="1" dirty="0">
                <a:solidFill>
                  <a:srgbClr val="FF0000"/>
                </a:solidFill>
              </a:rPr>
              <a:t>:</a:t>
            </a:r>
            <a:endParaRPr sz="2800" b="1" dirty="0">
              <a:solidFill>
                <a:srgbClr val="FF0000"/>
              </a:solidFill>
            </a:endParaRPr>
          </a:p>
          <a:p>
            <a:pPr marL="516890" lvl="1" indent="-179070">
              <a:lnSpc>
                <a:spcPct val="100000"/>
              </a:lnSpc>
              <a:spcBef>
                <a:spcPts val="645"/>
              </a:spcBef>
              <a:buClr>
                <a:srgbClr val="0000DC"/>
              </a:buClr>
              <a:buChar char="—"/>
              <a:tabLst>
                <a:tab pos="516890" algn="l"/>
                <a:tab pos="517525" algn="l"/>
              </a:tabLst>
            </a:pPr>
            <a:r>
              <a:rPr lang="cs-CZ" sz="2000" dirty="0">
                <a:latin typeface="Arial"/>
                <a:cs typeface="Arial"/>
              </a:rPr>
              <a:t> P</a:t>
            </a:r>
            <a:r>
              <a:rPr sz="2000" dirty="0">
                <a:latin typeface="Arial"/>
                <a:cs typeface="Arial"/>
              </a:rPr>
              <a:t>rice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stability;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deﬁnition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price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stability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belongs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government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(2</a:t>
            </a:r>
            <a:r>
              <a:rPr sz="2000" spc="-25" dirty="0">
                <a:latin typeface="Arial"/>
                <a:cs typeface="Arial"/>
              </a:rPr>
              <a:t> %)</a:t>
            </a:r>
            <a:endParaRPr sz="2000" dirty="0">
              <a:latin typeface="Arial"/>
              <a:cs typeface="Arial"/>
            </a:endParaRPr>
          </a:p>
          <a:p>
            <a:pPr marL="73025" lvl="1">
              <a:lnSpc>
                <a:spcPct val="100000"/>
              </a:lnSpc>
              <a:spcBef>
                <a:spcPts val="40"/>
              </a:spcBef>
              <a:buClr>
                <a:srgbClr val="0000DC"/>
              </a:buClr>
              <a:buFont typeface="Arial"/>
              <a:buChar char="—"/>
            </a:pPr>
            <a:endParaRPr sz="2050" dirty="0"/>
          </a:p>
          <a:p>
            <a:pPr marL="516890" marR="5080" lvl="1" indent="-178435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516890" algn="l"/>
                <a:tab pos="517525" algn="l"/>
              </a:tabLst>
            </a:pPr>
            <a:r>
              <a:rPr lang="cs-CZ" sz="2000" dirty="0">
                <a:latin typeface="Arial"/>
                <a:cs typeface="Arial"/>
              </a:rPr>
              <a:t> W</a:t>
            </a:r>
            <a:r>
              <a:rPr sz="2000" dirty="0" err="1">
                <a:latin typeface="Arial"/>
                <a:cs typeface="Arial"/>
              </a:rPr>
              <a:t>ithout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prejudice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 the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objective of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price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stability,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shall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support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economic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policy </a:t>
            </a:r>
            <a:r>
              <a:rPr sz="2000" spc="-25" dirty="0">
                <a:latin typeface="Arial"/>
                <a:cs typeface="Arial"/>
              </a:rPr>
              <a:t>of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government,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including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objectives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growth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employment</a:t>
            </a:r>
            <a:endParaRPr sz="2000" dirty="0">
              <a:latin typeface="Arial"/>
              <a:cs typeface="Arial"/>
            </a:endParaRPr>
          </a:p>
          <a:p>
            <a:pPr marL="73025" lvl="1">
              <a:lnSpc>
                <a:spcPct val="100000"/>
              </a:lnSpc>
              <a:spcBef>
                <a:spcPts val="40"/>
              </a:spcBef>
              <a:buClr>
                <a:srgbClr val="0000DC"/>
              </a:buClr>
              <a:buFont typeface="Arial"/>
              <a:buChar char="—"/>
            </a:pPr>
            <a:endParaRPr sz="2050" dirty="0"/>
          </a:p>
          <a:p>
            <a:pPr marL="516890" lvl="1" indent="-179070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516890" algn="l"/>
                <a:tab pos="517525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lang="cs-CZ" sz="2000" dirty="0">
                <a:latin typeface="Arial"/>
                <a:cs typeface="Arial"/>
              </a:rPr>
              <a:t>F</a:t>
            </a:r>
            <a:r>
              <a:rPr sz="2000" dirty="0" err="1">
                <a:latin typeface="Arial"/>
                <a:cs typeface="Arial"/>
              </a:rPr>
              <a:t>inancial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stability)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CA86852-8CD5-469B-886F-2445BA425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1439778"/>
            <a:ext cx="2286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81608"/>
            <a:ext cx="99002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The</a:t>
            </a:r>
            <a:r>
              <a:rPr sz="3200" spc="-40" dirty="0"/>
              <a:t> </a:t>
            </a:r>
            <a:r>
              <a:rPr sz="3200" dirty="0"/>
              <a:t>mandates</a:t>
            </a:r>
            <a:r>
              <a:rPr sz="3200" spc="-30" dirty="0"/>
              <a:t> </a:t>
            </a:r>
            <a:r>
              <a:rPr sz="3200" dirty="0"/>
              <a:t>of</a:t>
            </a:r>
            <a:r>
              <a:rPr sz="3200" spc="-30" dirty="0"/>
              <a:t> </a:t>
            </a:r>
            <a:r>
              <a:rPr sz="3200" dirty="0"/>
              <a:t>four</a:t>
            </a:r>
            <a:r>
              <a:rPr sz="3200" spc="-40" dirty="0"/>
              <a:t> </a:t>
            </a:r>
            <a:r>
              <a:rPr sz="3200" dirty="0"/>
              <a:t>central</a:t>
            </a:r>
            <a:r>
              <a:rPr sz="3200" spc="-35" dirty="0"/>
              <a:t> </a:t>
            </a:r>
            <a:r>
              <a:rPr sz="3200" dirty="0"/>
              <a:t>banks:</a:t>
            </a:r>
            <a:r>
              <a:rPr sz="3200" spc="-35" dirty="0"/>
              <a:t> </a:t>
            </a:r>
            <a:r>
              <a:rPr sz="3200" dirty="0"/>
              <a:t>Bank</a:t>
            </a:r>
            <a:r>
              <a:rPr sz="3200" spc="-40" dirty="0"/>
              <a:t> </a:t>
            </a:r>
            <a:r>
              <a:rPr sz="3200" dirty="0"/>
              <a:t>of</a:t>
            </a:r>
            <a:r>
              <a:rPr sz="3200" spc="-25" dirty="0"/>
              <a:t> </a:t>
            </a:r>
            <a:r>
              <a:rPr sz="3200" spc="-10" dirty="0"/>
              <a:t>Japan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27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691253"/>
            <a:ext cx="10705465" cy="3348353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92405" indent="-180340">
              <a:spcBef>
                <a:spcPts val="99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8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Legal vehicle</a:t>
            </a:r>
            <a:r>
              <a:rPr lang="cs-CZ" sz="28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8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spcBef>
                <a:spcPts val="64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Bank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Japan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Law,</a:t>
            </a:r>
            <a:r>
              <a:rPr sz="2000" spc="-20" dirty="0">
                <a:latin typeface="Arial"/>
                <a:cs typeface="Arial"/>
              </a:rPr>
              <a:t> 1997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00DC"/>
              </a:buClr>
              <a:buFont typeface="Arial"/>
              <a:buChar char="—"/>
            </a:pPr>
            <a:endParaRPr sz="2950" dirty="0">
              <a:latin typeface="Arial"/>
              <a:cs typeface="Arial"/>
            </a:endParaRPr>
          </a:p>
          <a:p>
            <a:pPr marL="192405" indent="-180340">
              <a:spcBef>
                <a:spcPts val="99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8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Objectives</a:t>
            </a:r>
            <a:r>
              <a:rPr lang="cs-CZ" sz="28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8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443865" marR="5080" lvl="1" indent="-178435">
              <a:lnSpc>
                <a:spcPct val="100000"/>
              </a:lnSpc>
              <a:spcBef>
                <a:spcPts val="64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P</a:t>
            </a:r>
            <a:r>
              <a:rPr sz="2000" dirty="0">
                <a:latin typeface="Arial"/>
                <a:cs typeface="Arial"/>
              </a:rPr>
              <a:t>rice</a:t>
            </a:r>
            <a:r>
              <a:rPr sz="2000" spc="3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stability</a:t>
            </a:r>
            <a:r>
              <a:rPr sz="2000" spc="3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(inflation</a:t>
            </a:r>
            <a:r>
              <a:rPr sz="2000" spc="3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</a:t>
            </a:r>
            <a:r>
              <a:rPr sz="2000" spc="3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%</a:t>
            </a:r>
            <a:r>
              <a:rPr sz="2000" spc="3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p.a.),</a:t>
            </a:r>
            <a:r>
              <a:rPr sz="2000" spc="3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thereby</a:t>
            </a:r>
            <a:r>
              <a:rPr sz="2000" spc="3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contributing</a:t>
            </a:r>
            <a:r>
              <a:rPr lang="cs-CZ" sz="2000" dirty="0">
                <a:latin typeface="Arial"/>
                <a:cs typeface="Arial"/>
              </a:rPr>
              <a:t> </a:t>
            </a:r>
            <a:endParaRPr lang="cs-CZ" sz="2000" spc="350" dirty="0">
              <a:latin typeface="Arial"/>
              <a:cs typeface="Arial"/>
            </a:endParaRPr>
          </a:p>
          <a:p>
            <a:pPr marL="265430" marR="5080" lvl="1">
              <a:lnSpc>
                <a:spcPct val="100000"/>
              </a:lnSpc>
              <a:spcBef>
                <a:spcPts val="645"/>
              </a:spcBef>
              <a:buClr>
                <a:srgbClr val="0000DC"/>
              </a:buClr>
              <a:tabLst>
                <a:tab pos="443865" algn="l"/>
                <a:tab pos="444500" algn="l"/>
              </a:tabLst>
            </a:pPr>
            <a:r>
              <a:rPr sz="2000" dirty="0">
                <a:latin typeface="Arial"/>
                <a:cs typeface="Arial"/>
              </a:rPr>
              <a:t>to</a:t>
            </a:r>
            <a:r>
              <a:rPr sz="2000" spc="3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3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sound</a:t>
            </a:r>
            <a:r>
              <a:rPr sz="2000" spc="3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development</a:t>
            </a:r>
            <a:r>
              <a:rPr sz="2000" spc="3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32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national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economy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000DC"/>
              </a:buClr>
              <a:buFont typeface="Arial"/>
              <a:buChar char="—"/>
            </a:pPr>
            <a:endParaRPr sz="205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lang="cs-CZ" sz="2000" dirty="0">
                <a:latin typeface="Arial"/>
                <a:cs typeface="Arial"/>
              </a:rPr>
              <a:t>F</a:t>
            </a:r>
            <a:r>
              <a:rPr sz="2000" dirty="0" err="1">
                <a:latin typeface="Arial"/>
                <a:cs typeface="Arial"/>
              </a:rPr>
              <a:t>inancial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stability)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0F7D416-C9CB-4E44-838B-35C28AB3E1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20"/>
          <a:stretch/>
        </p:blipFill>
        <p:spPr>
          <a:xfrm>
            <a:off x="8534400" y="1195323"/>
            <a:ext cx="314119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706818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Mandates</a:t>
            </a:r>
            <a:r>
              <a:rPr spc="-60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CB:</a:t>
            </a:r>
            <a:r>
              <a:rPr spc="-25" dirty="0"/>
              <a:t> </a:t>
            </a:r>
            <a:r>
              <a:rPr dirty="0"/>
              <a:t>key</a:t>
            </a:r>
            <a:r>
              <a:rPr spc="10" dirty="0"/>
              <a:t> </a:t>
            </a:r>
            <a:r>
              <a:rPr spc="-10" dirty="0"/>
              <a:t>diﬀerences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28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06094" y="1607736"/>
            <a:ext cx="10779810" cy="43148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5430" marR="5080" indent="-180340">
              <a:lnSpc>
                <a:spcPct val="140000"/>
              </a:lnSpc>
              <a:spcBef>
                <a:spcPts val="95"/>
              </a:spcBef>
              <a:buClr>
                <a:srgbClr val="0000DC"/>
              </a:buClr>
              <a:buChar char="—"/>
              <a:tabLst>
                <a:tab pos="265430" algn="l"/>
                <a:tab pos="266065" algn="l"/>
              </a:tabLst>
            </a:pPr>
            <a:r>
              <a:rPr lang="cs-CZ" dirty="0"/>
              <a:t> </a:t>
            </a:r>
            <a:r>
              <a:rPr dirty="0"/>
              <a:t>US</a:t>
            </a:r>
            <a:r>
              <a:rPr spc="200" dirty="0"/>
              <a:t> </a:t>
            </a:r>
            <a:r>
              <a:rPr dirty="0"/>
              <a:t>Fed</a:t>
            </a:r>
            <a:r>
              <a:rPr spc="200" dirty="0"/>
              <a:t> </a:t>
            </a:r>
            <a:r>
              <a:rPr dirty="0"/>
              <a:t>has</a:t>
            </a:r>
            <a:r>
              <a:rPr spc="210" dirty="0"/>
              <a:t> </a:t>
            </a:r>
            <a:r>
              <a:rPr dirty="0"/>
              <a:t>dual</a:t>
            </a:r>
            <a:r>
              <a:rPr spc="185" dirty="0"/>
              <a:t> </a:t>
            </a:r>
            <a:r>
              <a:rPr dirty="0"/>
              <a:t>mandate</a:t>
            </a:r>
            <a:r>
              <a:rPr spc="210" dirty="0"/>
              <a:t> </a:t>
            </a:r>
            <a:r>
              <a:rPr dirty="0"/>
              <a:t>of</a:t>
            </a:r>
            <a:r>
              <a:rPr spc="190" dirty="0"/>
              <a:t> </a:t>
            </a:r>
            <a:r>
              <a:rPr b="1" dirty="0"/>
              <a:t>full</a:t>
            </a:r>
            <a:r>
              <a:rPr b="1" spc="195" dirty="0"/>
              <a:t> </a:t>
            </a:r>
            <a:r>
              <a:rPr b="1" dirty="0"/>
              <a:t>employment</a:t>
            </a:r>
            <a:r>
              <a:rPr b="1" spc="210" dirty="0"/>
              <a:t> </a:t>
            </a:r>
            <a:r>
              <a:rPr b="1" dirty="0"/>
              <a:t>and</a:t>
            </a:r>
            <a:r>
              <a:rPr b="1" spc="200" dirty="0"/>
              <a:t> </a:t>
            </a:r>
            <a:r>
              <a:rPr b="1" dirty="0"/>
              <a:t>price</a:t>
            </a:r>
            <a:r>
              <a:rPr b="1" spc="210" dirty="0"/>
              <a:t> </a:t>
            </a:r>
            <a:r>
              <a:rPr b="1" dirty="0"/>
              <a:t>stability,</a:t>
            </a:r>
            <a:r>
              <a:rPr spc="210" dirty="0"/>
              <a:t> </a:t>
            </a:r>
            <a:r>
              <a:rPr spc="-10" dirty="0"/>
              <a:t>while </a:t>
            </a:r>
            <a:r>
              <a:rPr dirty="0"/>
              <a:t>ECB</a:t>
            </a:r>
            <a:r>
              <a:rPr spc="-15" dirty="0"/>
              <a:t> </a:t>
            </a:r>
            <a:r>
              <a:rPr dirty="0"/>
              <a:t>and BoJ</a:t>
            </a:r>
            <a:r>
              <a:rPr spc="5" dirty="0"/>
              <a:t> </a:t>
            </a:r>
            <a:r>
              <a:rPr dirty="0"/>
              <a:t>have</a:t>
            </a:r>
            <a:r>
              <a:rPr spc="-15" dirty="0"/>
              <a:t> </a:t>
            </a:r>
            <a:r>
              <a:rPr spc="-25" dirty="0"/>
              <a:t>not</a:t>
            </a:r>
          </a:p>
          <a:p>
            <a:pPr marL="73025">
              <a:lnSpc>
                <a:spcPct val="100000"/>
              </a:lnSpc>
              <a:buClr>
                <a:srgbClr val="0000DC"/>
              </a:buClr>
              <a:buFont typeface="Arial"/>
              <a:buChar char="—"/>
            </a:pPr>
            <a:endParaRPr sz="2900" dirty="0"/>
          </a:p>
          <a:p>
            <a:pPr marL="265430" indent="-180340">
              <a:lnSpc>
                <a:spcPct val="100000"/>
              </a:lnSpc>
              <a:spcBef>
                <a:spcPts val="2285"/>
              </a:spcBef>
              <a:buClr>
                <a:srgbClr val="0000DC"/>
              </a:buClr>
              <a:buChar char="—"/>
              <a:tabLst>
                <a:tab pos="265430" algn="l"/>
                <a:tab pos="266065" algn="l"/>
              </a:tabLst>
            </a:pPr>
            <a:r>
              <a:rPr lang="cs-CZ" dirty="0"/>
              <a:t> </a:t>
            </a:r>
            <a:r>
              <a:rPr dirty="0"/>
              <a:t>ECB,</a:t>
            </a:r>
            <a:r>
              <a:rPr spc="-20" dirty="0"/>
              <a:t> </a:t>
            </a:r>
            <a:r>
              <a:rPr dirty="0"/>
              <a:t>Fed</a:t>
            </a:r>
            <a:r>
              <a:rPr spc="-20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BoJ</a:t>
            </a:r>
            <a:r>
              <a:rPr spc="-15" dirty="0"/>
              <a:t> </a:t>
            </a:r>
            <a:r>
              <a:rPr dirty="0"/>
              <a:t>decides</a:t>
            </a:r>
            <a:r>
              <a:rPr spc="-10" dirty="0"/>
              <a:t> </a:t>
            </a:r>
            <a:r>
              <a:rPr dirty="0"/>
              <a:t>on</a:t>
            </a:r>
            <a:r>
              <a:rPr spc="-10" dirty="0"/>
              <a:t> </a:t>
            </a:r>
            <a:r>
              <a:rPr dirty="0"/>
              <a:t>objectives,</a:t>
            </a:r>
            <a:r>
              <a:rPr spc="-30" dirty="0"/>
              <a:t> </a:t>
            </a:r>
            <a:r>
              <a:rPr dirty="0"/>
              <a:t>while</a:t>
            </a:r>
            <a:r>
              <a:rPr spc="-20" dirty="0"/>
              <a:t> </a:t>
            </a:r>
            <a:r>
              <a:rPr dirty="0"/>
              <a:t>BoE</a:t>
            </a:r>
            <a:r>
              <a:rPr spc="-5" dirty="0"/>
              <a:t> </a:t>
            </a:r>
            <a:r>
              <a:rPr dirty="0"/>
              <a:t>do</a:t>
            </a:r>
            <a:r>
              <a:rPr spc="-5" dirty="0"/>
              <a:t> </a:t>
            </a:r>
            <a:r>
              <a:rPr spc="-25" dirty="0"/>
              <a:t>not</a:t>
            </a:r>
          </a:p>
          <a:p>
            <a:pPr marL="73025">
              <a:lnSpc>
                <a:spcPct val="100000"/>
              </a:lnSpc>
              <a:spcBef>
                <a:spcPts val="50"/>
              </a:spcBef>
              <a:buClr>
                <a:srgbClr val="0000DC"/>
              </a:buClr>
              <a:buFont typeface="Arial"/>
              <a:buChar char="—"/>
            </a:pPr>
            <a:endParaRPr sz="3750" dirty="0"/>
          </a:p>
          <a:p>
            <a:pPr marL="265430" marR="5080" indent="-180340">
              <a:lnSpc>
                <a:spcPct val="140100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265430" algn="l"/>
                <a:tab pos="266065" algn="l"/>
                <a:tab pos="1303020" algn="l"/>
                <a:tab pos="2048510" algn="l"/>
                <a:tab pos="3658235" algn="l"/>
                <a:tab pos="4604385" algn="l"/>
                <a:tab pos="6358890" algn="l"/>
                <a:tab pos="6939915" algn="l"/>
                <a:tab pos="7611745" algn="l"/>
                <a:tab pos="8816975" algn="l"/>
                <a:tab pos="9747250" algn="l"/>
                <a:tab pos="10509250" algn="l"/>
              </a:tabLst>
            </a:pPr>
            <a:r>
              <a:rPr lang="cs-CZ" spc="-10" dirty="0"/>
              <a:t> </a:t>
            </a:r>
            <a:r>
              <a:rPr spc="-10" dirty="0"/>
              <a:t>Crisis</a:t>
            </a:r>
            <a:r>
              <a:rPr lang="cs-CZ" spc="-10" dirty="0"/>
              <a:t> </a:t>
            </a:r>
            <a:r>
              <a:rPr spc="-25" dirty="0"/>
              <a:t>has</a:t>
            </a:r>
            <a:r>
              <a:rPr lang="cs-CZ" spc="-25" dirty="0"/>
              <a:t> </a:t>
            </a:r>
            <a:r>
              <a:rPr spc="-10" dirty="0"/>
              <a:t>prompted</a:t>
            </a:r>
            <a:r>
              <a:rPr lang="cs-CZ" spc="-10" dirty="0"/>
              <a:t> </a:t>
            </a:r>
            <a:r>
              <a:rPr spc="-20" dirty="0"/>
              <a:t>fresh</a:t>
            </a:r>
            <a:r>
              <a:rPr lang="cs-CZ" spc="-20" dirty="0"/>
              <a:t> </a:t>
            </a:r>
            <a:r>
              <a:rPr spc="-10" dirty="0"/>
              <a:t>discussion</a:t>
            </a:r>
            <a:r>
              <a:rPr lang="cs-CZ" spc="-10" dirty="0"/>
              <a:t> </a:t>
            </a:r>
            <a:r>
              <a:rPr spc="-25" dirty="0"/>
              <a:t>on</a:t>
            </a:r>
            <a:r>
              <a:rPr lang="cs-CZ" spc="-25" dirty="0"/>
              <a:t> </a:t>
            </a:r>
            <a:r>
              <a:rPr lang="cs-CZ" spc="-25" dirty="0" err="1"/>
              <a:t>the</a:t>
            </a:r>
            <a:r>
              <a:rPr dirty="0"/>
              <a:t>	</a:t>
            </a:r>
            <a:r>
              <a:rPr spc="-10" dirty="0"/>
              <a:t>central</a:t>
            </a:r>
            <a:r>
              <a:rPr lang="cs-CZ" spc="-10" dirty="0"/>
              <a:t> </a:t>
            </a:r>
            <a:r>
              <a:rPr spc="-20" dirty="0"/>
              <a:t>bank</a:t>
            </a:r>
            <a:r>
              <a:rPr dirty="0"/>
              <a:t>	</a:t>
            </a:r>
            <a:r>
              <a:rPr spc="-20" dirty="0"/>
              <a:t>role</a:t>
            </a:r>
            <a:r>
              <a:rPr lang="cs-CZ" spc="-20" dirty="0"/>
              <a:t> </a:t>
            </a:r>
            <a:r>
              <a:rPr spc="-25" dirty="0"/>
              <a:t>in</a:t>
            </a:r>
            <a:r>
              <a:rPr lang="cs-CZ" spc="-25" dirty="0"/>
              <a:t> </a:t>
            </a:r>
            <a:r>
              <a:rPr dirty="0"/>
              <a:t>ﬁnancial</a:t>
            </a:r>
            <a:r>
              <a:rPr spc="-20" dirty="0"/>
              <a:t> </a:t>
            </a:r>
            <a:r>
              <a:rPr spc="-10" dirty="0"/>
              <a:t>stability</a:t>
            </a:r>
          </a:p>
          <a:p>
            <a:pPr marL="338455">
              <a:lnSpc>
                <a:spcPct val="100000"/>
              </a:lnSpc>
              <a:spcBef>
                <a:spcPts val="290"/>
              </a:spcBef>
              <a:tabLst>
                <a:tab pos="516890" algn="l"/>
              </a:tabLst>
            </a:pPr>
            <a:r>
              <a:rPr sz="1900" spc="-545" dirty="0">
                <a:solidFill>
                  <a:srgbClr val="0000DC"/>
                </a:solidFill>
              </a:rPr>
              <a:t>—</a:t>
            </a:r>
            <a:r>
              <a:rPr lang="cs-CZ" sz="1900" spc="-545" dirty="0">
                <a:solidFill>
                  <a:srgbClr val="0000DC"/>
                </a:solidFill>
              </a:rPr>
              <a:t>   	</a:t>
            </a:r>
            <a:r>
              <a:rPr sz="1900" dirty="0">
                <a:solidFill>
                  <a:srgbClr val="0000DC"/>
                </a:solidFill>
              </a:rPr>
              <a:t>	</a:t>
            </a:r>
            <a:r>
              <a:rPr sz="1900" dirty="0"/>
              <a:t>Example:</a:t>
            </a:r>
            <a:r>
              <a:rPr sz="1900" spc="-25" dirty="0"/>
              <a:t> </a:t>
            </a:r>
            <a:r>
              <a:rPr sz="1900" dirty="0"/>
              <a:t>creation</a:t>
            </a:r>
            <a:r>
              <a:rPr sz="1900" spc="-10" dirty="0"/>
              <a:t> </a:t>
            </a:r>
            <a:r>
              <a:rPr sz="1900" dirty="0"/>
              <a:t>in</a:t>
            </a:r>
            <a:r>
              <a:rPr sz="1900" spc="-55" dirty="0"/>
              <a:t> </a:t>
            </a:r>
            <a:r>
              <a:rPr sz="1900" dirty="0"/>
              <a:t>2011</a:t>
            </a:r>
            <a:r>
              <a:rPr sz="1900" spc="-30" dirty="0"/>
              <a:t> </a:t>
            </a:r>
            <a:r>
              <a:rPr sz="1900" dirty="0"/>
              <a:t>of</a:t>
            </a:r>
            <a:r>
              <a:rPr sz="1900" spc="-50" dirty="0"/>
              <a:t> </a:t>
            </a:r>
            <a:r>
              <a:rPr sz="1900" dirty="0"/>
              <a:t>European</a:t>
            </a:r>
            <a:r>
              <a:rPr sz="1900" spc="-10" dirty="0"/>
              <a:t> </a:t>
            </a:r>
            <a:r>
              <a:rPr sz="1900" dirty="0"/>
              <a:t>Systemic</a:t>
            </a:r>
            <a:r>
              <a:rPr sz="1900" spc="-45" dirty="0"/>
              <a:t> </a:t>
            </a:r>
            <a:r>
              <a:rPr sz="1900" dirty="0"/>
              <a:t>Risk</a:t>
            </a:r>
            <a:r>
              <a:rPr sz="1900" spc="-45" dirty="0"/>
              <a:t> </a:t>
            </a:r>
            <a:r>
              <a:rPr sz="1900" dirty="0"/>
              <a:t>Board</a:t>
            </a:r>
            <a:r>
              <a:rPr sz="1900" spc="-25" dirty="0"/>
              <a:t> </a:t>
            </a:r>
            <a:r>
              <a:rPr sz="1900" dirty="0"/>
              <a:t>chaired</a:t>
            </a:r>
            <a:r>
              <a:rPr sz="1900" spc="-30" dirty="0"/>
              <a:t> </a:t>
            </a:r>
            <a:r>
              <a:rPr sz="1900" dirty="0"/>
              <a:t>by</a:t>
            </a:r>
            <a:r>
              <a:rPr sz="1900" spc="-45" dirty="0"/>
              <a:t> </a:t>
            </a:r>
            <a:r>
              <a:rPr sz="1900" dirty="0"/>
              <a:t>ECB</a:t>
            </a:r>
            <a:r>
              <a:rPr sz="1900" spc="-50" dirty="0"/>
              <a:t> </a:t>
            </a:r>
            <a:r>
              <a:rPr sz="1900" spc="-10" dirty="0"/>
              <a:t>President</a:t>
            </a:r>
            <a:endParaRPr sz="19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99326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Standard</a:t>
            </a:r>
            <a:r>
              <a:rPr sz="4000" spc="-175" dirty="0"/>
              <a:t> </a:t>
            </a:r>
            <a:r>
              <a:rPr sz="4000" dirty="0"/>
              <a:t>instruments</a:t>
            </a:r>
            <a:r>
              <a:rPr sz="4000" spc="-140" dirty="0"/>
              <a:t> </a:t>
            </a:r>
            <a:r>
              <a:rPr sz="4000" dirty="0"/>
              <a:t>of</a:t>
            </a:r>
            <a:r>
              <a:rPr sz="4000" spc="-175" dirty="0"/>
              <a:t> </a:t>
            </a:r>
            <a:r>
              <a:rPr sz="4000" dirty="0"/>
              <a:t>monetary</a:t>
            </a:r>
            <a:r>
              <a:rPr sz="4000" spc="-150" dirty="0"/>
              <a:t> </a:t>
            </a:r>
            <a:r>
              <a:rPr sz="4000" spc="-10" dirty="0"/>
              <a:t>policy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29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728597"/>
            <a:ext cx="10600055" cy="3990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457200">
              <a:lnSpc>
                <a:spcPts val="2635"/>
              </a:lnSpc>
              <a:spcBef>
                <a:spcPts val="95"/>
              </a:spcBef>
              <a:buClr>
                <a:srgbClr val="0000DC"/>
              </a:buClr>
              <a:buFont typeface="+mj-lt"/>
              <a:buAutoNum type="arabicPeriod"/>
              <a:tabLst>
                <a:tab pos="192405" algn="l"/>
                <a:tab pos="193040" algn="l"/>
              </a:tabLst>
            </a:pPr>
            <a:r>
              <a:rPr lang="cs-CZ" sz="2200" b="1" dirty="0">
                <a:solidFill>
                  <a:srgbClr val="FF0000"/>
                </a:solidFill>
                <a:latin typeface="Arial"/>
                <a:cs typeface="Arial"/>
              </a:rPr>
              <a:t> O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pen market operations (refinancing operations)</a:t>
            </a:r>
          </a:p>
          <a:p>
            <a:pPr marL="443865" lvl="1" indent="-179070">
              <a:lnSpc>
                <a:spcPts val="1914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1600" dirty="0">
                <a:latin typeface="Arial"/>
                <a:cs typeface="Arial"/>
              </a:rPr>
              <a:t> U</a:t>
            </a:r>
            <a:r>
              <a:rPr sz="1600" dirty="0">
                <a:latin typeface="Arial"/>
                <a:cs typeface="Arial"/>
              </a:rPr>
              <a:t>sed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steering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interest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rates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economy</a:t>
            </a:r>
            <a:endParaRPr sz="1600" dirty="0">
              <a:latin typeface="Arial"/>
              <a:cs typeface="Arial"/>
            </a:endParaRPr>
          </a:p>
          <a:p>
            <a:pPr marL="443865" lvl="1" indent="-179070">
              <a:lnSpc>
                <a:spcPts val="1730"/>
              </a:lnSpc>
              <a:spcBef>
                <a:spcPts val="1150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1600" dirty="0">
                <a:latin typeface="Arial"/>
                <a:cs typeface="Arial"/>
              </a:rPr>
              <a:t> E</a:t>
            </a:r>
            <a:r>
              <a:rPr sz="1600" dirty="0" err="1">
                <a:latin typeface="Arial"/>
                <a:cs typeface="Arial"/>
              </a:rPr>
              <a:t>xecuted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form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repo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operations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(CB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accepts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liquidity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from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banks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return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transfers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eligible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securities</a:t>
            </a:r>
            <a:endParaRPr sz="1600" dirty="0">
              <a:latin typeface="Arial"/>
              <a:cs typeface="Arial"/>
            </a:endParaRPr>
          </a:p>
          <a:p>
            <a:pPr marL="443865">
              <a:lnSpc>
                <a:spcPts val="1730"/>
              </a:lnSpc>
            </a:pPr>
            <a:r>
              <a:rPr sz="1600" dirty="0">
                <a:latin typeface="Arial"/>
                <a:cs typeface="Arial"/>
              </a:rPr>
              <a:t>to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them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collateral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CB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provides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liquidity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commercial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banks)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 dirty="0">
              <a:latin typeface="Arial"/>
              <a:cs typeface="Arial"/>
            </a:endParaRPr>
          </a:p>
          <a:p>
            <a:pPr marL="469265" indent="-457200">
              <a:lnSpc>
                <a:spcPts val="2635"/>
              </a:lnSpc>
              <a:spcBef>
                <a:spcPts val="95"/>
              </a:spcBef>
              <a:buClr>
                <a:srgbClr val="0000DC"/>
              </a:buClr>
              <a:buFont typeface="+mj-lt"/>
              <a:buAutoNum type="arabicPeriod" startAt="2"/>
              <a:tabLst>
                <a:tab pos="192405" algn="l"/>
                <a:tab pos="193040" algn="l"/>
              </a:tabLst>
            </a:pPr>
            <a:r>
              <a:rPr lang="cs-CZ" sz="2200" b="1" dirty="0">
                <a:solidFill>
                  <a:srgbClr val="FF0000"/>
                </a:solidFill>
                <a:latin typeface="Arial"/>
                <a:cs typeface="Arial"/>
              </a:rPr>
              <a:t> A</a:t>
            </a:r>
            <a:r>
              <a:rPr sz="2200" b="1" dirty="0" err="1">
                <a:solidFill>
                  <a:srgbClr val="FF0000"/>
                </a:solidFill>
                <a:latin typeface="Arial"/>
                <a:cs typeface="Arial"/>
              </a:rPr>
              <a:t>utomatic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 facilities</a:t>
            </a:r>
          </a:p>
          <a:p>
            <a:pPr marL="443865" lvl="1" indent="-179070">
              <a:lnSpc>
                <a:spcPts val="1914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1600" dirty="0">
                <a:latin typeface="Arial"/>
                <a:cs typeface="Arial"/>
              </a:rPr>
              <a:t> U</a:t>
            </a:r>
            <a:r>
              <a:rPr sz="1600" dirty="0">
                <a:latin typeface="Arial"/>
                <a:cs typeface="Arial"/>
              </a:rPr>
              <a:t>sed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providing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depositing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liquidity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overnight</a:t>
            </a:r>
            <a:endParaRPr sz="1600" dirty="0">
              <a:latin typeface="Arial"/>
              <a:cs typeface="Arial"/>
            </a:endParaRPr>
          </a:p>
          <a:p>
            <a:pPr marL="855344">
              <a:lnSpc>
                <a:spcPct val="100000"/>
              </a:lnSpc>
              <a:spcBef>
                <a:spcPts val="195"/>
              </a:spcBef>
            </a:pPr>
            <a:r>
              <a:rPr sz="1200" dirty="0">
                <a:latin typeface="Arial"/>
                <a:cs typeface="Arial"/>
              </a:rPr>
              <a:t>deposit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facility: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commercial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banks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may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overnight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deposits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surplus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liquidity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 the</a:t>
            </a:r>
            <a:r>
              <a:rPr sz="1200" spc="-25" dirty="0">
                <a:latin typeface="Arial"/>
                <a:cs typeface="Arial"/>
              </a:rPr>
              <a:t> CB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855344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Arial"/>
                <a:cs typeface="Arial"/>
              </a:rPr>
              <a:t>marginal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lending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facility: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commercial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banks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may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overnight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obtain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liquidity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from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5" dirty="0">
                <a:latin typeface="Arial"/>
                <a:cs typeface="Arial"/>
              </a:rPr>
              <a:t> CB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 dirty="0">
              <a:latin typeface="Arial"/>
              <a:cs typeface="Arial"/>
            </a:endParaRPr>
          </a:p>
          <a:p>
            <a:pPr marL="469265" indent="-457200">
              <a:lnSpc>
                <a:spcPts val="2635"/>
              </a:lnSpc>
              <a:spcBef>
                <a:spcPts val="95"/>
              </a:spcBef>
              <a:buClr>
                <a:srgbClr val="0000DC"/>
              </a:buClr>
              <a:buFont typeface="+mj-lt"/>
              <a:buAutoNum type="arabicPeriod" startAt="3"/>
              <a:tabLst>
                <a:tab pos="192405" algn="l"/>
                <a:tab pos="193040" algn="l"/>
              </a:tabLst>
            </a:pPr>
            <a:r>
              <a:rPr lang="cs-CZ" sz="2200" b="1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200" b="1" dirty="0" err="1">
                <a:solidFill>
                  <a:srgbClr val="FF0000"/>
                </a:solidFill>
                <a:latin typeface="Arial"/>
                <a:cs typeface="Arial"/>
              </a:rPr>
              <a:t>inimum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 reserves</a:t>
            </a:r>
          </a:p>
          <a:p>
            <a:pPr marL="443865" lvl="1" indent="-179070">
              <a:lnSpc>
                <a:spcPts val="1914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1600" dirty="0">
                <a:latin typeface="Arial"/>
                <a:cs typeface="Arial"/>
              </a:rPr>
              <a:t> E</a:t>
            </a:r>
            <a:r>
              <a:rPr sz="1600" dirty="0">
                <a:latin typeface="Arial"/>
                <a:cs typeface="Arial"/>
              </a:rPr>
              <a:t>very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commercial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bank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required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hold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minimum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reserves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its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account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CB</a:t>
            </a:r>
            <a:endParaRPr sz="160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spcBef>
                <a:spcPts val="115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1600" dirty="0">
                <a:latin typeface="Arial"/>
                <a:cs typeface="Arial"/>
              </a:rPr>
              <a:t> T</a:t>
            </a:r>
            <a:r>
              <a:rPr sz="1600" dirty="0">
                <a:latin typeface="Arial"/>
                <a:cs typeface="Arial"/>
              </a:rPr>
              <a:t>he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role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declining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1550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/>
              <a:t>Terms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3</a:t>
            </a:fld>
            <a:r>
              <a:t>	Monetary</a:t>
            </a:r>
            <a:r>
              <a:rPr spc="-35"/>
              <a:t> </a:t>
            </a:r>
            <a:r>
              <a:rPr spc="-1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728597"/>
            <a:ext cx="9507830" cy="36695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95"/>
              </a:spcBef>
              <a:buClr>
                <a:srgbClr val="0000DC"/>
              </a:buClr>
              <a:buFont typeface="Arial"/>
              <a:buChar char="—"/>
              <a:tabLst>
                <a:tab pos="192405" algn="l"/>
                <a:tab pos="193040" algn="l"/>
              </a:tabLst>
            </a:pPr>
            <a:r>
              <a:rPr lang="cs-CZ" sz="2200" b="1">
                <a:latin typeface="Arial"/>
                <a:cs typeface="Arial"/>
              </a:rPr>
              <a:t> </a:t>
            </a:r>
            <a:r>
              <a:rPr lang="cs-CZ" sz="2200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200" b="1" err="1">
                <a:solidFill>
                  <a:srgbClr val="FF0000"/>
                </a:solidFill>
                <a:latin typeface="Arial"/>
                <a:cs typeface="Arial"/>
              </a:rPr>
              <a:t>nflation</a:t>
            </a:r>
            <a:r>
              <a:rPr sz="2200" b="1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=</a:t>
            </a:r>
            <a:r>
              <a:rPr sz="2200" spc="-4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an</a:t>
            </a:r>
            <a:r>
              <a:rPr sz="2200" spc="-4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increase</a:t>
            </a:r>
            <a:r>
              <a:rPr sz="2200" spc="-4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in</a:t>
            </a:r>
            <a:r>
              <a:rPr sz="2200" spc="-5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the</a:t>
            </a:r>
            <a:r>
              <a:rPr sz="2200" spc="-4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general</a:t>
            </a:r>
            <a:r>
              <a:rPr sz="2200" spc="-3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price</a:t>
            </a:r>
            <a:r>
              <a:rPr sz="2200" spc="-3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level</a:t>
            </a:r>
            <a:r>
              <a:rPr sz="2200" spc="-50">
                <a:latin typeface="Arial"/>
                <a:cs typeface="Arial"/>
              </a:rPr>
              <a:t> </a:t>
            </a:r>
            <a:endParaRPr lang="cs-CZ" sz="2200" spc="-5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spcBef>
                <a:spcPts val="95"/>
              </a:spcBef>
              <a:buClr>
                <a:srgbClr val="0000DC"/>
              </a:buClr>
              <a:tabLst>
                <a:tab pos="192405" algn="l"/>
                <a:tab pos="193040" algn="l"/>
              </a:tabLst>
            </a:pPr>
            <a:r>
              <a:rPr lang="cs-CZ" sz="2200">
                <a:latin typeface="Arial"/>
                <a:cs typeface="Arial"/>
              </a:rPr>
              <a:t>		</a:t>
            </a:r>
            <a:r>
              <a:rPr sz="2200">
                <a:latin typeface="Arial"/>
                <a:cs typeface="Arial"/>
              </a:rPr>
              <a:t>in</a:t>
            </a:r>
            <a:r>
              <a:rPr sz="2200" spc="-5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the</a:t>
            </a:r>
            <a:r>
              <a:rPr sz="2200" spc="-30">
                <a:latin typeface="Arial"/>
                <a:cs typeface="Arial"/>
              </a:rPr>
              <a:t> </a:t>
            </a:r>
            <a:r>
              <a:rPr sz="2200" spc="-10">
                <a:latin typeface="Arial"/>
                <a:cs typeface="Arial"/>
              </a:rPr>
              <a:t>economy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00DC"/>
              </a:buClr>
              <a:buFont typeface="Arial"/>
              <a:buChar char="—"/>
            </a:pPr>
            <a:endParaRPr sz="21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Font typeface="Arial"/>
              <a:buChar char="—"/>
              <a:tabLst>
                <a:tab pos="192405" algn="l"/>
                <a:tab pos="193040" algn="l"/>
              </a:tabLst>
            </a:pPr>
            <a:r>
              <a:rPr lang="cs-CZ" sz="2200" b="1">
                <a:latin typeface="Arial"/>
                <a:cs typeface="Arial"/>
              </a:rPr>
              <a:t> </a:t>
            </a:r>
            <a:r>
              <a:rPr lang="cs-CZ" sz="2200" b="1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200" b="1" err="1">
                <a:solidFill>
                  <a:srgbClr val="FF0000"/>
                </a:solidFill>
                <a:latin typeface="Arial"/>
                <a:cs typeface="Arial"/>
              </a:rPr>
              <a:t>eflation</a:t>
            </a:r>
            <a:r>
              <a:rPr sz="2200" b="1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=</a:t>
            </a:r>
            <a:r>
              <a:rPr sz="2200" spc="-6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price</a:t>
            </a:r>
            <a:r>
              <a:rPr sz="2200" spc="-6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level</a:t>
            </a:r>
            <a:r>
              <a:rPr sz="2200" spc="-60">
                <a:latin typeface="Arial"/>
                <a:cs typeface="Arial"/>
              </a:rPr>
              <a:t> </a:t>
            </a:r>
            <a:r>
              <a:rPr sz="2200" spc="-10">
                <a:latin typeface="Arial"/>
                <a:cs typeface="Arial"/>
              </a:rPr>
              <a:t>falls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00DC"/>
              </a:buClr>
              <a:buFont typeface="Arial"/>
              <a:buChar char="—"/>
            </a:pPr>
            <a:endParaRPr sz="21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Font typeface="Arial"/>
              <a:buChar char="—"/>
              <a:tabLst>
                <a:tab pos="192405" algn="l"/>
                <a:tab pos="193040" algn="l"/>
              </a:tabLst>
            </a:pPr>
            <a:r>
              <a:rPr lang="cs-CZ" sz="2200" b="1">
                <a:latin typeface="Arial"/>
                <a:cs typeface="Arial"/>
              </a:rPr>
              <a:t> </a:t>
            </a:r>
            <a:r>
              <a:rPr lang="cs-CZ" sz="2200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200" b="1" err="1">
                <a:solidFill>
                  <a:srgbClr val="FF0000"/>
                </a:solidFill>
                <a:latin typeface="Arial"/>
                <a:cs typeface="Arial"/>
              </a:rPr>
              <a:t>ising</a:t>
            </a:r>
            <a:r>
              <a:rPr sz="2200" b="1" spc="-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FF0000"/>
                </a:solidFill>
                <a:latin typeface="Arial"/>
                <a:cs typeface="Arial"/>
              </a:rPr>
              <a:t>inflation</a:t>
            </a:r>
            <a:r>
              <a:rPr sz="2200" b="1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=</a:t>
            </a:r>
            <a:r>
              <a:rPr sz="2200" spc="-6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the</a:t>
            </a:r>
            <a:r>
              <a:rPr sz="2200" spc="-5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price</a:t>
            </a:r>
            <a:r>
              <a:rPr sz="2200" spc="-6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level</a:t>
            </a:r>
            <a:r>
              <a:rPr sz="2200" spc="-6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is</a:t>
            </a:r>
            <a:r>
              <a:rPr sz="2200" spc="-5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increasing</a:t>
            </a:r>
            <a:r>
              <a:rPr sz="2200" spc="-6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at</a:t>
            </a:r>
            <a:r>
              <a:rPr sz="2200" spc="-6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an</a:t>
            </a:r>
            <a:r>
              <a:rPr sz="2200" spc="-4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increasing</a:t>
            </a:r>
            <a:r>
              <a:rPr sz="2200" spc="-65">
                <a:latin typeface="Arial"/>
                <a:cs typeface="Arial"/>
              </a:rPr>
              <a:t> </a:t>
            </a:r>
            <a:r>
              <a:rPr sz="2200" spc="-20">
                <a:latin typeface="Arial"/>
                <a:cs typeface="Arial"/>
              </a:rPr>
              <a:t>rate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00DC"/>
              </a:buClr>
              <a:buFont typeface="Arial"/>
              <a:buChar char="—"/>
            </a:pPr>
            <a:endParaRPr sz="21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Font typeface="Arial"/>
              <a:buChar char="—"/>
              <a:tabLst>
                <a:tab pos="192405" algn="l"/>
                <a:tab pos="193040" algn="l"/>
              </a:tabLst>
            </a:pPr>
            <a:r>
              <a:rPr lang="cs-CZ" sz="2200" b="1">
                <a:latin typeface="Arial"/>
                <a:cs typeface="Arial"/>
              </a:rPr>
              <a:t> </a:t>
            </a:r>
            <a:r>
              <a:rPr lang="cs-CZ" sz="2200" b="1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lang="cs-CZ" sz="2200" b="1" err="1">
                <a:solidFill>
                  <a:srgbClr val="FF0000"/>
                </a:solidFill>
                <a:latin typeface="Arial"/>
                <a:cs typeface="Arial"/>
              </a:rPr>
              <a:t>isinflation</a:t>
            </a:r>
            <a:r>
              <a:rPr lang="cs-CZ" sz="2200" b="1" spc="-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=</a:t>
            </a:r>
            <a:r>
              <a:rPr sz="2200" spc="-5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falling</a:t>
            </a:r>
            <a:r>
              <a:rPr sz="2200" spc="-5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inflation</a:t>
            </a:r>
            <a:r>
              <a:rPr sz="2200" spc="-6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(the</a:t>
            </a:r>
            <a:r>
              <a:rPr sz="2200" spc="-5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inflation</a:t>
            </a:r>
            <a:r>
              <a:rPr sz="2200" spc="-6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rate</a:t>
            </a:r>
            <a:r>
              <a:rPr sz="2200" spc="-4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is</a:t>
            </a:r>
            <a:r>
              <a:rPr sz="2200" spc="-60">
                <a:latin typeface="Arial"/>
                <a:cs typeface="Arial"/>
              </a:rPr>
              <a:t> </a:t>
            </a:r>
            <a:r>
              <a:rPr sz="2200" spc="-10">
                <a:latin typeface="Arial"/>
                <a:cs typeface="Arial"/>
              </a:rPr>
              <a:t>falling)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00DC"/>
              </a:buClr>
              <a:buFont typeface="Arial"/>
              <a:buChar char="—"/>
            </a:pPr>
            <a:endParaRPr sz="19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Font typeface="Arial"/>
              <a:buChar char="—"/>
              <a:tabLst>
                <a:tab pos="192405" algn="l"/>
                <a:tab pos="193040" algn="l"/>
              </a:tabLst>
            </a:pPr>
            <a:r>
              <a:rPr lang="cs-CZ" sz="2200" b="1">
                <a:latin typeface="Arial"/>
                <a:cs typeface="Arial"/>
              </a:rPr>
              <a:t> </a:t>
            </a:r>
            <a:r>
              <a:rPr lang="cs-CZ" sz="2200" b="1">
                <a:solidFill>
                  <a:srgbClr val="FF0000"/>
                </a:solidFill>
                <a:latin typeface="Arial"/>
                <a:cs typeface="Arial"/>
              </a:rPr>
              <a:t>Core</a:t>
            </a:r>
            <a:r>
              <a:rPr lang="cs-CZ" sz="2200" b="1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sz="2200" b="1">
                <a:solidFill>
                  <a:srgbClr val="FF0000"/>
                </a:solidFill>
                <a:latin typeface="Arial"/>
                <a:cs typeface="Arial"/>
              </a:rPr>
              <a:t>inflation</a:t>
            </a:r>
            <a:r>
              <a:rPr lang="cs-CZ" sz="2200" b="1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=</a:t>
            </a:r>
            <a:r>
              <a:rPr sz="2200" spc="-4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change</a:t>
            </a:r>
            <a:r>
              <a:rPr sz="2200" spc="-5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in</a:t>
            </a:r>
            <a:r>
              <a:rPr sz="2200" spc="-6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the</a:t>
            </a:r>
            <a:r>
              <a:rPr sz="2200" spc="-4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costs</a:t>
            </a:r>
            <a:r>
              <a:rPr sz="2200" spc="-5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of</a:t>
            </a:r>
            <a:r>
              <a:rPr sz="2200" spc="-5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goods</a:t>
            </a:r>
            <a:r>
              <a:rPr sz="2200" spc="-5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and</a:t>
            </a:r>
            <a:r>
              <a:rPr sz="2200" spc="-5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services</a:t>
            </a:r>
            <a:r>
              <a:rPr sz="2200" spc="-5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but</a:t>
            </a:r>
            <a:r>
              <a:rPr sz="2200" spc="-4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does</a:t>
            </a:r>
            <a:r>
              <a:rPr sz="2200" spc="-4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not</a:t>
            </a:r>
            <a:r>
              <a:rPr sz="2200" spc="-60">
                <a:latin typeface="Arial"/>
                <a:cs typeface="Arial"/>
              </a:rPr>
              <a:t> </a:t>
            </a:r>
            <a:r>
              <a:rPr sz="2200" spc="-10">
                <a:latin typeface="Arial"/>
                <a:cs typeface="Arial"/>
              </a:rPr>
              <a:t>include</a:t>
            </a:r>
            <a:r>
              <a:rPr lang="cs-CZ" sz="2200" spc="-1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those</a:t>
            </a:r>
            <a:r>
              <a:rPr sz="2200" spc="-45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from</a:t>
            </a:r>
            <a:r>
              <a:rPr sz="2200" spc="-3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the</a:t>
            </a:r>
            <a:r>
              <a:rPr sz="2200" spc="-5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food</a:t>
            </a:r>
            <a:r>
              <a:rPr sz="2200" spc="-5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and</a:t>
            </a:r>
            <a:r>
              <a:rPr sz="2200" spc="-30">
                <a:latin typeface="Arial"/>
                <a:cs typeface="Arial"/>
              </a:rPr>
              <a:t> </a:t>
            </a:r>
            <a:r>
              <a:rPr sz="2200">
                <a:latin typeface="Arial"/>
                <a:cs typeface="Arial"/>
              </a:rPr>
              <a:t>energy</a:t>
            </a:r>
            <a:r>
              <a:rPr sz="2200" spc="-45">
                <a:latin typeface="Arial"/>
                <a:cs typeface="Arial"/>
              </a:rPr>
              <a:t> </a:t>
            </a:r>
            <a:r>
              <a:rPr sz="2200" spc="-10">
                <a:latin typeface="Arial"/>
                <a:cs typeface="Arial"/>
              </a:rPr>
              <a:t>sector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8" name="Obrázek 7" descr="Staré knihy sklizně na řádku">
            <a:extLst>
              <a:ext uri="{FF2B5EF4-FFF2-40B4-BE49-F238E27FC236}">
                <a16:creationId xmlns:a16="http://schemas.microsoft.com/office/drawing/2014/main" id="{C219F235-81B4-43EF-8ABB-76C99B41F5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04800"/>
            <a:ext cx="44577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10778998" cy="577081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500"/>
              </a:spcBef>
            </a:pPr>
            <a:r>
              <a:rPr dirty="0"/>
              <a:t>CS</a:t>
            </a:r>
            <a:r>
              <a:rPr lang="cs-CZ" dirty="0"/>
              <a:t>:</a:t>
            </a:r>
            <a:r>
              <a:rPr spc="-25" dirty="0"/>
              <a:t> </a:t>
            </a:r>
            <a:r>
              <a:rPr dirty="0"/>
              <a:t>Instruments</a:t>
            </a:r>
            <a:r>
              <a:rPr spc="-2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European</a:t>
            </a:r>
            <a:r>
              <a:rPr spc="-20" dirty="0"/>
              <a:t> </a:t>
            </a:r>
            <a:r>
              <a:rPr dirty="0"/>
              <a:t>Central</a:t>
            </a:r>
            <a:r>
              <a:rPr spc="-30" dirty="0"/>
              <a:t> </a:t>
            </a:r>
            <a:r>
              <a:rPr spc="-20" dirty="0"/>
              <a:t>Bank </a:t>
            </a:r>
            <a:r>
              <a:rPr spc="-10" dirty="0"/>
              <a:t>(ECB)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30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 descr="These three rates are sometimes called leading interest rates"/>
          <p:cNvSpPr txBox="1"/>
          <p:nvPr/>
        </p:nvSpPr>
        <p:spPr>
          <a:xfrm>
            <a:off x="779170" y="1719453"/>
            <a:ext cx="11184230" cy="42473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18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Minimum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reserves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(1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%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demand deposits and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time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deposits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shorter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than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two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years)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"/>
              <a:buChar char="—"/>
            </a:pPr>
            <a:endParaRPr sz="2000" dirty="0">
              <a:latin typeface="Arial"/>
              <a:cs typeface="Arial"/>
            </a:endParaRPr>
          </a:p>
          <a:p>
            <a:pPr marL="192405" indent="-180340">
              <a:lnSpc>
                <a:spcPts val="2155"/>
              </a:lnSpc>
              <a:spcBef>
                <a:spcPts val="115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Two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overnight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standing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facilities:</a:t>
            </a:r>
            <a:endParaRPr sz="2000" dirty="0">
              <a:latin typeface="Arial"/>
              <a:cs typeface="Arial"/>
            </a:endParaRPr>
          </a:p>
          <a:p>
            <a:pPr marL="443865" indent="-179070">
              <a:lnSpc>
                <a:spcPts val="1555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b="1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Marginal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lending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facility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(high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rate):</a:t>
            </a:r>
            <a:r>
              <a:rPr lang="cs-CZ" sz="2000" dirty="0">
                <a:latin typeface="Arial"/>
                <a:cs typeface="Arial"/>
              </a:rPr>
              <a:t> 1.50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%</a:t>
            </a:r>
            <a:endParaRPr sz="200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spcBef>
                <a:spcPts val="93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Marginal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deposit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facility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</a:t>
            </a:r>
            <a:r>
              <a:rPr sz="2000" dirty="0">
                <a:latin typeface="Arial"/>
                <a:cs typeface="Arial"/>
              </a:rPr>
              <a:t>low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rate):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0.</a:t>
            </a:r>
            <a:r>
              <a:rPr lang="cs-CZ" sz="2000" dirty="0">
                <a:latin typeface="Arial"/>
                <a:cs typeface="Arial"/>
              </a:rPr>
              <a:t>75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%</a:t>
            </a:r>
            <a:endParaRPr sz="2000" dirty="0">
              <a:latin typeface="Arial"/>
              <a:cs typeface="Arial"/>
            </a:endParaRPr>
          </a:p>
          <a:p>
            <a:pPr lvl="7">
              <a:buClr>
                <a:srgbClr val="0000DC"/>
              </a:buClr>
            </a:pPr>
            <a:r>
              <a:rPr lang="cs-CZ" sz="2000" dirty="0">
                <a:latin typeface="Arial"/>
                <a:cs typeface="Arial"/>
              </a:rPr>
              <a:t>				</a:t>
            </a:r>
            <a:r>
              <a:rPr lang="cs-CZ" sz="1400" dirty="0">
                <a:latin typeface="Arial"/>
                <a:cs typeface="Arial"/>
              </a:rPr>
              <a:t>				</a:t>
            </a:r>
            <a:r>
              <a:rPr lang="en-US" sz="2000" dirty="0">
                <a:latin typeface="Arial"/>
                <a:cs typeface="Arial"/>
              </a:rPr>
              <a:t>These</a:t>
            </a:r>
            <a:r>
              <a:rPr lang="en-US" sz="2000" spc="28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three</a:t>
            </a:r>
            <a:r>
              <a:rPr lang="en-US" sz="2000" spc="29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rates</a:t>
            </a:r>
            <a:r>
              <a:rPr lang="en-US" sz="2000" spc="29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are</a:t>
            </a:r>
            <a:r>
              <a:rPr lang="en-US" sz="2000" spc="29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sometimes</a:t>
            </a:r>
            <a:r>
              <a:rPr lang="en-US" sz="2000" spc="285" dirty="0">
                <a:latin typeface="Arial"/>
                <a:cs typeface="Arial"/>
              </a:rPr>
              <a:t> </a:t>
            </a:r>
            <a:r>
              <a:rPr lang="cs-CZ" sz="2000" spc="285" dirty="0">
                <a:latin typeface="Arial"/>
                <a:cs typeface="Arial"/>
              </a:rPr>
              <a:t> 								</a:t>
            </a:r>
            <a:r>
              <a:rPr lang="en-US" sz="2000" dirty="0">
                <a:latin typeface="Arial"/>
                <a:cs typeface="Arial"/>
              </a:rPr>
              <a:t>called</a:t>
            </a:r>
            <a:r>
              <a:rPr lang="cs-CZ" sz="200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leading</a:t>
            </a:r>
            <a:r>
              <a:rPr lang="en-US" sz="2000" spc="29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interest</a:t>
            </a:r>
            <a:r>
              <a:rPr lang="en-US" sz="2000" spc="30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rates</a:t>
            </a:r>
            <a:endParaRPr sz="20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18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Weekly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reﬁnancing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operations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(competitive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bids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through</a:t>
            </a:r>
            <a:r>
              <a:rPr sz="2000" spc="-35" dirty="0">
                <a:latin typeface="Arial"/>
                <a:cs typeface="Arial"/>
              </a:rPr>
              <a:t> </a:t>
            </a:r>
            <a:endParaRPr lang="cs-CZ" sz="2000" spc="-35" dirty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buClr>
                <a:srgbClr val="0000DC"/>
              </a:buClr>
              <a:tabLst>
                <a:tab pos="192405" algn="l"/>
                <a:tab pos="193040" algn="l"/>
              </a:tabLst>
            </a:pPr>
            <a:r>
              <a:rPr lang="cs-CZ" sz="2000" dirty="0">
                <a:latin typeface="Arial"/>
                <a:cs typeface="Arial"/>
              </a:rPr>
              <a:t>w</a:t>
            </a:r>
            <a:r>
              <a:rPr sz="2000" dirty="0" err="1">
                <a:latin typeface="Arial"/>
                <a:cs typeface="Arial"/>
              </a:rPr>
              <a:t>hich</a:t>
            </a:r>
            <a:r>
              <a:rPr lang="cs-CZ" sz="20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ECB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provides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liquidity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against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collateral</a:t>
            </a:r>
            <a:r>
              <a:rPr lang="cs-CZ"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30" dirty="0">
                <a:latin typeface="Arial"/>
                <a:cs typeface="Arial"/>
              </a:rPr>
              <a:t> </a:t>
            </a:r>
            <a:endParaRPr lang="cs-CZ" sz="2000" spc="-30" dirty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buClr>
                <a:srgbClr val="0000DC"/>
              </a:buClr>
              <a:tabLst>
                <a:tab pos="192405" algn="l"/>
                <a:tab pos="193040" algn="l"/>
              </a:tabLst>
            </a:pPr>
            <a:r>
              <a:rPr sz="2000" b="1" dirty="0">
                <a:latin typeface="Arial"/>
                <a:cs typeface="Arial"/>
              </a:rPr>
              <a:t>reﬁnancing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rate</a:t>
            </a:r>
            <a:r>
              <a:rPr lang="cs-CZ" sz="2000" b="1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main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rate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Eurosystem):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lang="cs-CZ" sz="2000" spc="20" dirty="0">
                <a:latin typeface="Arial"/>
                <a:cs typeface="Arial"/>
              </a:rPr>
              <a:t>1.25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%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1800" spc="2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Interbank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rate</a:t>
            </a:r>
            <a:r>
              <a:rPr sz="1800" spc="2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(EURIBOR)</a:t>
            </a:r>
            <a:r>
              <a:rPr sz="1800" spc="6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ﬂuctuates</a:t>
            </a:r>
            <a:r>
              <a:rPr lang="cs-CZ"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between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ﬂoor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ceiling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rate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normal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time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close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reﬁnancing </a:t>
            </a:r>
            <a:r>
              <a:rPr sz="1800" spc="-10" dirty="0">
                <a:latin typeface="Arial"/>
                <a:cs typeface="Arial"/>
              </a:rPr>
              <a:t>rate.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id="{F46BEDBF-240F-436B-A8A6-E28C61B89819}"/>
              </a:ext>
            </a:extLst>
          </p:cNvPr>
          <p:cNvSpPr/>
          <p:nvPr/>
        </p:nvSpPr>
        <p:spPr>
          <a:xfrm>
            <a:off x="7315200" y="2844483"/>
            <a:ext cx="609600" cy="1752600"/>
          </a:xfrm>
          <a:prstGeom prst="rightBrace">
            <a:avLst>
              <a:gd name="adj1" fmla="val 38333"/>
              <a:gd name="adj2" fmla="val 45362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49091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Historical</a:t>
            </a:r>
            <a:r>
              <a:rPr sz="4000" spc="-114" dirty="0"/>
              <a:t> </a:t>
            </a:r>
            <a:r>
              <a:rPr sz="4000" dirty="0"/>
              <a:t>ECB</a:t>
            </a:r>
            <a:r>
              <a:rPr sz="4000" spc="-165" dirty="0"/>
              <a:t> </a:t>
            </a:r>
            <a:r>
              <a:rPr sz="4000" spc="-10" dirty="0"/>
              <a:t>rates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31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29CD5AB-A525-4167-AD7C-0905E0A0F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08" y="1216863"/>
            <a:ext cx="9572092" cy="488814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5641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Historical</a:t>
            </a:r>
            <a:r>
              <a:rPr sz="4000" spc="-165" dirty="0"/>
              <a:t> </a:t>
            </a:r>
            <a:r>
              <a:rPr sz="4000" dirty="0"/>
              <a:t>Euribor</a:t>
            </a:r>
            <a:r>
              <a:rPr sz="4000" spc="-190" dirty="0"/>
              <a:t> </a:t>
            </a:r>
            <a:r>
              <a:rPr sz="4000" spc="-10" dirty="0"/>
              <a:t>rates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32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993482F-90AA-4041-9023-49540C91D0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4" b="24444"/>
          <a:stretch/>
        </p:blipFill>
        <p:spPr>
          <a:xfrm>
            <a:off x="1957654" y="1143000"/>
            <a:ext cx="8276692" cy="553977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54762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Negative</a:t>
            </a:r>
            <a:r>
              <a:rPr sz="4000" spc="-155" dirty="0"/>
              <a:t> </a:t>
            </a:r>
            <a:r>
              <a:rPr sz="4000" dirty="0"/>
              <a:t>interest</a:t>
            </a:r>
            <a:r>
              <a:rPr sz="4000" spc="-160" dirty="0"/>
              <a:t> </a:t>
            </a:r>
            <a:r>
              <a:rPr sz="4000" spc="-10" dirty="0"/>
              <a:t>rates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33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618368"/>
            <a:ext cx="10516870" cy="41561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62865" indent="-180340">
              <a:lnSpc>
                <a:spcPct val="130000"/>
              </a:lnSpc>
              <a:spcBef>
                <a:spcPts val="9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600" dirty="0">
                <a:latin typeface="Arial"/>
                <a:cs typeface="Arial"/>
              </a:rPr>
              <a:t> W</a:t>
            </a:r>
            <a:r>
              <a:rPr sz="2600" dirty="0">
                <a:latin typeface="Arial"/>
                <a:cs typeface="Arial"/>
              </a:rPr>
              <a:t>hen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economy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slump,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nominal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interest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rate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zero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may</a:t>
            </a:r>
            <a:r>
              <a:rPr lang="cs-CZ" sz="2600" spc="-5" dirty="0">
                <a:latin typeface="Arial"/>
                <a:cs typeface="Arial"/>
              </a:rPr>
              <a:t> not</a:t>
            </a:r>
            <a:r>
              <a:rPr sz="2600" spc="-3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low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enough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get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economy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going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again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00DC"/>
              </a:buClr>
              <a:buFont typeface="Arial"/>
              <a:buChar char="—"/>
            </a:pPr>
            <a:endParaRPr sz="3500" dirty="0">
              <a:latin typeface="Arial"/>
              <a:cs typeface="Arial"/>
            </a:endParaRPr>
          </a:p>
          <a:p>
            <a:pPr marL="192405" marR="5080" indent="-180340">
              <a:lnSpc>
                <a:spcPct val="1301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en-US" sz="2600" dirty="0">
                <a:latin typeface="Arial"/>
                <a:cs typeface="Arial"/>
              </a:rPr>
              <a:t> Negative</a:t>
            </a:r>
            <a:r>
              <a:rPr lang="en-US" sz="2600" spc="-35" dirty="0">
                <a:latin typeface="Arial"/>
                <a:cs typeface="Arial"/>
              </a:rPr>
              <a:t> </a:t>
            </a:r>
            <a:r>
              <a:rPr lang="en-US" sz="2600" dirty="0">
                <a:latin typeface="Arial"/>
                <a:cs typeface="Arial"/>
              </a:rPr>
              <a:t>interest</a:t>
            </a:r>
            <a:r>
              <a:rPr lang="en-US" sz="2600" spc="-20" dirty="0">
                <a:latin typeface="Arial"/>
                <a:cs typeface="Arial"/>
              </a:rPr>
              <a:t> </a:t>
            </a:r>
            <a:r>
              <a:rPr lang="en-US" sz="2600" dirty="0">
                <a:latin typeface="Arial"/>
                <a:cs typeface="Arial"/>
              </a:rPr>
              <a:t>rate </a:t>
            </a:r>
            <a:r>
              <a:rPr lang="en-US" sz="2600" spc="-20" dirty="0">
                <a:latin typeface="Arial"/>
                <a:cs typeface="Arial"/>
              </a:rPr>
              <a:t> </a:t>
            </a:r>
            <a:r>
              <a:rPr lang="en-US" sz="2600" dirty="0">
                <a:latin typeface="Arial"/>
                <a:cs typeface="Arial"/>
              </a:rPr>
              <a:t>banks</a:t>
            </a:r>
            <a:r>
              <a:rPr lang="en-US" sz="2600" spc="-15" dirty="0">
                <a:latin typeface="Arial"/>
                <a:cs typeface="Arial"/>
              </a:rPr>
              <a:t> </a:t>
            </a:r>
            <a:r>
              <a:rPr lang="en-US" sz="2600" dirty="0">
                <a:latin typeface="Arial"/>
                <a:cs typeface="Arial"/>
              </a:rPr>
              <a:t>are</a:t>
            </a:r>
            <a:r>
              <a:rPr lang="en-US" sz="2600" spc="-5" dirty="0">
                <a:latin typeface="Arial"/>
                <a:cs typeface="Arial"/>
              </a:rPr>
              <a:t> </a:t>
            </a:r>
            <a:r>
              <a:rPr lang="en-US" sz="2600" dirty="0">
                <a:latin typeface="Arial"/>
                <a:cs typeface="Arial"/>
              </a:rPr>
              <a:t>more</a:t>
            </a:r>
            <a:r>
              <a:rPr lang="en-US" sz="2600" spc="-20" dirty="0">
                <a:latin typeface="Arial"/>
                <a:cs typeface="Arial"/>
              </a:rPr>
              <a:t> </a:t>
            </a:r>
            <a:r>
              <a:rPr lang="en-US" sz="2600" dirty="0">
                <a:latin typeface="Arial"/>
                <a:cs typeface="Arial"/>
              </a:rPr>
              <a:t>likely</a:t>
            </a:r>
            <a:r>
              <a:rPr lang="en-US" sz="2600" spc="-25" dirty="0">
                <a:latin typeface="Arial"/>
                <a:cs typeface="Arial"/>
              </a:rPr>
              <a:t> </a:t>
            </a:r>
            <a:r>
              <a:rPr lang="en-US" sz="2600" dirty="0">
                <a:latin typeface="Arial"/>
                <a:cs typeface="Arial"/>
              </a:rPr>
              <a:t>to </a:t>
            </a:r>
            <a:r>
              <a:rPr lang="en-US" sz="2600" dirty="0" err="1">
                <a:latin typeface="Arial"/>
                <a:cs typeface="Arial"/>
              </a:rPr>
              <a:t>charg</a:t>
            </a:r>
            <a:r>
              <a:rPr lang="cs-CZ" sz="2600" dirty="0">
                <a:latin typeface="Arial"/>
                <a:cs typeface="Arial"/>
              </a:rPr>
              <a:t>e</a:t>
            </a:r>
            <a:r>
              <a:rPr lang="en-US" sz="2600" spc="-15" dirty="0">
                <a:latin typeface="Arial"/>
                <a:cs typeface="Arial"/>
              </a:rPr>
              <a:t> </a:t>
            </a:r>
            <a:r>
              <a:rPr lang="en-US" sz="2600" dirty="0">
                <a:latin typeface="Arial"/>
                <a:cs typeface="Arial"/>
              </a:rPr>
              <a:t>lower</a:t>
            </a:r>
            <a:r>
              <a:rPr lang="en-US" sz="2600" spc="-20" dirty="0">
                <a:latin typeface="Arial"/>
                <a:cs typeface="Arial"/>
              </a:rPr>
              <a:t> </a:t>
            </a:r>
            <a:r>
              <a:rPr lang="en-US" sz="2600" spc="-10" dirty="0">
                <a:latin typeface="Arial"/>
                <a:cs typeface="Arial"/>
              </a:rPr>
              <a:t>interest </a:t>
            </a:r>
            <a:r>
              <a:rPr lang="en-US" sz="2600" dirty="0">
                <a:latin typeface="Arial"/>
                <a:cs typeface="Arial"/>
              </a:rPr>
              <a:t>rates</a:t>
            </a:r>
            <a:r>
              <a:rPr lang="en-US" sz="2600" spc="-5" dirty="0">
                <a:latin typeface="Arial"/>
                <a:cs typeface="Arial"/>
              </a:rPr>
              <a:t> </a:t>
            </a:r>
            <a:r>
              <a:rPr lang="en-US" sz="2600" dirty="0">
                <a:latin typeface="Arial"/>
                <a:cs typeface="Arial"/>
              </a:rPr>
              <a:t>on loans</a:t>
            </a:r>
            <a:r>
              <a:rPr lang="en-US" sz="2600" spc="-10" dirty="0">
                <a:latin typeface="Arial"/>
                <a:cs typeface="Arial"/>
              </a:rPr>
              <a:t> </a:t>
            </a:r>
            <a:r>
              <a:rPr lang="en-US" sz="2600" dirty="0">
                <a:latin typeface="Arial"/>
                <a:cs typeface="Arial"/>
              </a:rPr>
              <a:t>to</a:t>
            </a:r>
            <a:r>
              <a:rPr lang="en-US" sz="2600" spc="5" dirty="0">
                <a:latin typeface="Arial"/>
                <a:cs typeface="Arial"/>
              </a:rPr>
              <a:t> </a:t>
            </a:r>
            <a:r>
              <a:rPr lang="en-US" sz="2600" dirty="0">
                <a:latin typeface="Arial"/>
                <a:cs typeface="Arial"/>
              </a:rPr>
              <a:t>customers</a:t>
            </a:r>
            <a:r>
              <a:rPr lang="en-US" sz="2600" spc="-30" dirty="0">
                <a:latin typeface="Arial"/>
                <a:cs typeface="Arial"/>
              </a:rPr>
              <a:t> </a:t>
            </a:r>
            <a:r>
              <a:rPr lang="en-US" sz="2600" spc="-20" dirty="0">
                <a:latin typeface="Arial"/>
                <a:cs typeface="Arial"/>
              </a:rPr>
              <a:t> </a:t>
            </a:r>
            <a:r>
              <a:rPr lang="cs-CZ" sz="2600" spc="-20" dirty="0">
                <a:latin typeface="Arial"/>
                <a:cs typeface="Arial"/>
              </a:rPr>
              <a:t>		</a:t>
            </a:r>
            <a:r>
              <a:rPr lang="en-US" sz="2600" dirty="0">
                <a:latin typeface="Arial"/>
                <a:cs typeface="Arial"/>
              </a:rPr>
              <a:t>boost</a:t>
            </a:r>
            <a:r>
              <a:rPr lang="en-US" sz="2600" spc="-15" dirty="0">
                <a:latin typeface="Arial"/>
                <a:cs typeface="Arial"/>
              </a:rPr>
              <a:t> </a:t>
            </a:r>
            <a:r>
              <a:rPr lang="en-US" sz="2600" dirty="0">
                <a:latin typeface="Arial"/>
                <a:cs typeface="Arial"/>
              </a:rPr>
              <a:t>GDP</a:t>
            </a:r>
            <a:r>
              <a:rPr lang="en-US" sz="2600" spc="-15" dirty="0">
                <a:latin typeface="Arial"/>
                <a:cs typeface="Arial"/>
              </a:rPr>
              <a:t> </a:t>
            </a:r>
            <a:r>
              <a:rPr lang="en-US" sz="2600" dirty="0">
                <a:latin typeface="Arial"/>
                <a:cs typeface="Arial"/>
              </a:rPr>
              <a:t>growth</a:t>
            </a:r>
            <a:r>
              <a:rPr lang="en-US" sz="2600" spc="-5" dirty="0">
                <a:latin typeface="Arial"/>
                <a:cs typeface="Arial"/>
              </a:rPr>
              <a:t> </a:t>
            </a:r>
            <a:r>
              <a:rPr lang="en-US" sz="2600" dirty="0">
                <a:latin typeface="Arial"/>
                <a:cs typeface="Arial"/>
              </a:rPr>
              <a:t>and </a:t>
            </a:r>
            <a:r>
              <a:rPr lang="en-US" sz="2600" spc="-10" dirty="0">
                <a:latin typeface="Arial"/>
                <a:cs typeface="Arial"/>
              </a:rPr>
              <a:t>inflation</a:t>
            </a:r>
            <a:endParaRPr lang="en-US"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00DC"/>
              </a:buClr>
              <a:buFont typeface="Arial"/>
              <a:buChar char="—"/>
            </a:pPr>
            <a:endParaRPr sz="3500" dirty="0">
              <a:latin typeface="Arial"/>
              <a:cs typeface="Arial"/>
            </a:endParaRPr>
          </a:p>
          <a:p>
            <a:pPr marL="192405" marR="278130" indent="-180340">
              <a:lnSpc>
                <a:spcPct val="1301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600" dirty="0">
                <a:latin typeface="Arial"/>
                <a:cs typeface="Arial"/>
              </a:rPr>
              <a:t> I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raise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financial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instability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(it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can lead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housing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stock</a:t>
            </a:r>
            <a:r>
              <a:rPr sz="2600" spc="-10" dirty="0">
                <a:latin typeface="Arial"/>
                <a:cs typeface="Arial"/>
              </a:rPr>
              <a:t> market bubble)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108B6302-B1CE-40CB-965E-267BAAA1CEE3}"/>
              </a:ext>
            </a:extLst>
          </p:cNvPr>
          <p:cNvSpPr/>
          <p:nvPr/>
        </p:nvSpPr>
        <p:spPr>
          <a:xfrm>
            <a:off x="5410200" y="3810000"/>
            <a:ext cx="457200" cy="304800"/>
          </a:xfrm>
          <a:prstGeom prst="rightArrow">
            <a:avLst/>
          </a:prstGeom>
          <a:solidFill>
            <a:srgbClr val="000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59264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Quantitative</a:t>
            </a:r>
            <a:r>
              <a:rPr sz="4000" spc="-175" dirty="0"/>
              <a:t> </a:t>
            </a:r>
            <a:r>
              <a:rPr sz="4000" dirty="0"/>
              <a:t>easing</a:t>
            </a:r>
            <a:r>
              <a:rPr sz="4000" spc="-195" dirty="0"/>
              <a:t> </a:t>
            </a:r>
            <a:r>
              <a:rPr sz="4000" spc="-20" dirty="0"/>
              <a:t>(QE)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34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719453"/>
            <a:ext cx="11260430" cy="43832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2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sz="2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aggregate</a:t>
            </a:r>
            <a:r>
              <a:rPr sz="2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sz="2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2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buying</a:t>
            </a:r>
            <a:r>
              <a:rPr sz="2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assets,</a:t>
            </a:r>
            <a:r>
              <a:rPr sz="2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sz="2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sz="2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sz="2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sz="2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2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20" dirty="0">
                <a:latin typeface="Arial" panose="020B0604020202020204" pitchFamily="34" charset="0"/>
                <a:cs typeface="Arial" panose="020B0604020202020204" pitchFamily="34" charset="0"/>
              </a:rPr>
              <a:t>zero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"/>
              <a:buChar char="—"/>
            </a:pP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405" indent="-180340">
              <a:lnSpc>
                <a:spcPct val="100000"/>
              </a:lnSpc>
              <a:spcBef>
                <a:spcPts val="115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CB</a:t>
            </a:r>
            <a:r>
              <a:rPr sz="2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buys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bonds</a:t>
            </a:r>
            <a:r>
              <a:rPr sz="2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(both</a:t>
            </a:r>
            <a:r>
              <a:rPr sz="2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r>
              <a:rPr sz="2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corporate)</a:t>
            </a:r>
            <a:r>
              <a:rPr sz="2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sz="2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sz="2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  <a:r>
              <a:rPr sz="2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(it</a:t>
            </a:r>
            <a:r>
              <a:rPr sz="2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creates</a:t>
            </a:r>
            <a:r>
              <a:rPr sz="2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sz="2200" spc="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20" dirty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r>
              <a:rPr lang="cs-CZ" sz="2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money)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lang="cs-CZ" sz="2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2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decreases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sz="2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sz="2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2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bonds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cs-CZ" sz="2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sz="2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sz="22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sz="2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borrowing</a:t>
            </a:r>
            <a:r>
              <a:rPr sz="22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throught</a:t>
            </a:r>
            <a:r>
              <a:rPr sz="2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economy,</a:t>
            </a:r>
            <a:r>
              <a:rPr sz="2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spc="-25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cs-CZ" sz="2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22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boost</a:t>
            </a:r>
            <a:r>
              <a:rPr sz="2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spending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25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DE550A53-47B5-49C7-B8BD-3B7BED7B0E53}"/>
              </a:ext>
            </a:extLst>
          </p:cNvPr>
          <p:cNvSpPr/>
          <p:nvPr/>
        </p:nvSpPr>
        <p:spPr>
          <a:xfrm>
            <a:off x="990600" y="4038600"/>
            <a:ext cx="457200" cy="304800"/>
          </a:xfrm>
          <a:prstGeom prst="rightArrow">
            <a:avLst/>
          </a:prstGeom>
          <a:solidFill>
            <a:srgbClr val="000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C0EC96AF-68C1-43FE-BD05-325A77586CC7}"/>
              </a:ext>
            </a:extLst>
          </p:cNvPr>
          <p:cNvSpPr/>
          <p:nvPr/>
        </p:nvSpPr>
        <p:spPr>
          <a:xfrm>
            <a:off x="990600" y="5777971"/>
            <a:ext cx="457200" cy="304800"/>
          </a:xfrm>
          <a:prstGeom prst="rightArrow">
            <a:avLst/>
          </a:prstGeom>
          <a:solidFill>
            <a:srgbClr val="000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DE0B6386-F9BE-467E-B418-5444D0625DFA}"/>
              </a:ext>
            </a:extLst>
          </p:cNvPr>
          <p:cNvSpPr/>
          <p:nvPr/>
        </p:nvSpPr>
        <p:spPr>
          <a:xfrm>
            <a:off x="990600" y="4765852"/>
            <a:ext cx="457200" cy="304800"/>
          </a:xfrm>
          <a:prstGeom prst="rightArrow">
            <a:avLst/>
          </a:prstGeom>
          <a:solidFill>
            <a:srgbClr val="000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1049385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sz="4000" dirty="0"/>
              <a:t>CS: </a:t>
            </a:r>
            <a:r>
              <a:rPr sz="4000" dirty="0"/>
              <a:t>Quantitative</a:t>
            </a:r>
            <a:r>
              <a:rPr sz="4000" spc="-100" dirty="0"/>
              <a:t> </a:t>
            </a:r>
            <a:r>
              <a:rPr sz="4000" dirty="0"/>
              <a:t>easing</a:t>
            </a:r>
            <a:r>
              <a:rPr sz="4000" spc="-130" dirty="0"/>
              <a:t> </a:t>
            </a:r>
            <a:r>
              <a:rPr sz="4000" dirty="0"/>
              <a:t>(QE)</a:t>
            </a:r>
            <a:r>
              <a:rPr sz="4000" spc="-125" dirty="0"/>
              <a:t> </a:t>
            </a:r>
            <a:r>
              <a:rPr sz="4000" dirty="0"/>
              <a:t>in</a:t>
            </a:r>
            <a:r>
              <a:rPr lang="cs-CZ" sz="4000" dirty="0"/>
              <a:t> </a:t>
            </a:r>
            <a:r>
              <a:rPr lang="cs-CZ" sz="4000" dirty="0" err="1"/>
              <a:t>the</a:t>
            </a:r>
            <a:r>
              <a:rPr sz="4000" spc="-140" dirty="0"/>
              <a:t> </a:t>
            </a:r>
            <a:r>
              <a:rPr sz="4000" spc="-25" dirty="0"/>
              <a:t>UK</a:t>
            </a:r>
            <a:endParaRPr sz="40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54325" y="1646738"/>
            <a:ext cx="6316985" cy="396639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79170" y="1768220"/>
            <a:ext cx="3761104" cy="346825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2009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Financial </a:t>
            </a:r>
            <a:r>
              <a:rPr sz="2000" spc="-10" dirty="0">
                <a:latin typeface="Arial"/>
                <a:cs typeface="Arial"/>
              </a:rPr>
              <a:t>crisis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"/>
              <a:buChar char="—"/>
            </a:pP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00DC"/>
              </a:buClr>
              <a:buFont typeface="Arial"/>
              <a:buChar char="—"/>
            </a:pPr>
            <a:endParaRPr sz="195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2012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Eurozone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debt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crisis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"/>
              <a:buChar char="—"/>
            </a:pP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00DC"/>
              </a:buClr>
              <a:buFont typeface="Arial"/>
              <a:buChar char="—"/>
            </a:pPr>
            <a:endParaRPr sz="195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2016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Brexit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referendum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result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"/>
              <a:buChar char="—"/>
            </a:pP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00DC"/>
              </a:buClr>
              <a:buFont typeface="Arial"/>
              <a:buChar char="—"/>
            </a:pPr>
            <a:endParaRPr sz="195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2020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Coronavirus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pandemic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35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94961" y="6059433"/>
            <a:ext cx="148607" cy="23281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47311" y="6059433"/>
            <a:ext cx="117757" cy="23562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77224" y="6059433"/>
            <a:ext cx="126170" cy="23281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1626761" y="6059436"/>
            <a:ext cx="100965" cy="233045"/>
          </a:xfrm>
          <a:custGeom>
            <a:avLst/>
            <a:gdLst/>
            <a:ahLst/>
            <a:cxnLst/>
            <a:rect l="l" t="t" r="r" b="b"/>
            <a:pathLst>
              <a:path w="100965" h="233045">
                <a:moveTo>
                  <a:pt x="100939" y="0"/>
                </a:moveTo>
                <a:lnTo>
                  <a:pt x="0" y="0"/>
                </a:lnTo>
                <a:lnTo>
                  <a:pt x="0" y="11226"/>
                </a:lnTo>
                <a:lnTo>
                  <a:pt x="30848" y="11226"/>
                </a:lnTo>
                <a:lnTo>
                  <a:pt x="30848" y="218795"/>
                </a:lnTo>
                <a:lnTo>
                  <a:pt x="0" y="218795"/>
                </a:lnTo>
                <a:lnTo>
                  <a:pt x="0" y="232816"/>
                </a:lnTo>
                <a:lnTo>
                  <a:pt x="100939" y="232816"/>
                </a:lnTo>
                <a:lnTo>
                  <a:pt x="100939" y="218795"/>
                </a:lnTo>
                <a:lnTo>
                  <a:pt x="67284" y="218795"/>
                </a:lnTo>
                <a:lnTo>
                  <a:pt x="67284" y="11226"/>
                </a:lnTo>
                <a:lnTo>
                  <a:pt x="100939" y="11226"/>
                </a:lnTo>
                <a:lnTo>
                  <a:pt x="100939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17390" y="6393637"/>
            <a:ext cx="112395" cy="235585"/>
          </a:xfrm>
          <a:custGeom>
            <a:avLst/>
            <a:gdLst/>
            <a:ahLst/>
            <a:cxnLst/>
            <a:rect l="l" t="t" r="r" b="b"/>
            <a:pathLst>
              <a:path w="112395" h="235584">
                <a:moveTo>
                  <a:pt x="112153" y="0"/>
                </a:moveTo>
                <a:lnTo>
                  <a:pt x="0" y="0"/>
                </a:lnTo>
                <a:lnTo>
                  <a:pt x="0" y="16522"/>
                </a:lnTo>
                <a:lnTo>
                  <a:pt x="0" y="102895"/>
                </a:lnTo>
                <a:lnTo>
                  <a:pt x="0" y="120675"/>
                </a:lnTo>
                <a:lnTo>
                  <a:pt x="0" y="218490"/>
                </a:lnTo>
                <a:lnTo>
                  <a:pt x="0" y="235000"/>
                </a:lnTo>
                <a:lnTo>
                  <a:pt x="112153" y="235000"/>
                </a:lnTo>
                <a:lnTo>
                  <a:pt x="112153" y="218490"/>
                </a:lnTo>
                <a:lnTo>
                  <a:pt x="19621" y="218490"/>
                </a:lnTo>
                <a:lnTo>
                  <a:pt x="19621" y="120675"/>
                </a:lnTo>
                <a:lnTo>
                  <a:pt x="109347" y="120675"/>
                </a:lnTo>
                <a:lnTo>
                  <a:pt x="109347" y="102895"/>
                </a:lnTo>
                <a:lnTo>
                  <a:pt x="19621" y="102895"/>
                </a:lnTo>
                <a:lnTo>
                  <a:pt x="19621" y="16522"/>
                </a:lnTo>
                <a:lnTo>
                  <a:pt x="112153" y="16522"/>
                </a:lnTo>
                <a:lnTo>
                  <a:pt x="112153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50112" y="6390425"/>
            <a:ext cx="114956" cy="24122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382836" y="6390425"/>
            <a:ext cx="114956" cy="24122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12749" y="6393227"/>
            <a:ext cx="126170" cy="23562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07542" y="637108"/>
            <a:ext cx="729345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</a:t>
            </a:r>
            <a:r>
              <a:rPr sz="3600" b="1" spc="-7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channels</a:t>
            </a:r>
            <a:r>
              <a:rPr sz="3600" b="1" spc="-15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3600" b="1" spc="-11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spc="-25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36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79170" y="1604116"/>
            <a:ext cx="10708640" cy="3331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>
              <a:lnSpc>
                <a:spcPct val="150000"/>
              </a:lnSpc>
              <a:spcBef>
                <a:spcPts val="95"/>
              </a:spcBef>
              <a:tabLst>
                <a:tab pos="192405" algn="l"/>
              </a:tabLst>
            </a:pPr>
            <a:r>
              <a:rPr lang="cs-CZ" sz="2400" dirty="0">
                <a:latin typeface="Arial"/>
                <a:cs typeface="Arial"/>
              </a:rPr>
              <a:t>=  </a:t>
            </a:r>
            <a:r>
              <a:rPr lang="cs-CZ" sz="2400" dirty="0" err="1">
                <a:latin typeface="Arial"/>
                <a:cs typeface="Arial"/>
              </a:rPr>
              <a:t>the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way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monetary</a:t>
            </a:r>
            <a:r>
              <a:rPr sz="2400" spc="20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policy</a:t>
            </a:r>
            <a:r>
              <a:rPr sz="2400" spc="2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decisions</a:t>
            </a:r>
            <a:r>
              <a:rPr sz="2400" spc="1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aﬀect</a:t>
            </a:r>
            <a:r>
              <a:rPr sz="2400" spc="1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output</a:t>
            </a:r>
            <a:r>
              <a:rPr lang="cs-CZ" sz="2400" spc="210" dirty="0">
                <a:latin typeface="Arial"/>
                <a:cs typeface="Arial"/>
              </a:rPr>
              <a:t> and </a:t>
            </a:r>
            <a:r>
              <a:rPr sz="2400" spc="-10" dirty="0">
                <a:latin typeface="Arial"/>
                <a:cs typeface="Arial"/>
              </a:rPr>
              <a:t>inﬂation</a:t>
            </a:r>
            <a:endParaRPr lang="cs-CZ" sz="2400" spc="-10" dirty="0">
              <a:latin typeface="Arial"/>
              <a:cs typeface="Arial"/>
            </a:endParaRPr>
          </a:p>
          <a:p>
            <a:pPr marL="12065" marR="5080">
              <a:lnSpc>
                <a:spcPct val="150000"/>
              </a:lnSpc>
              <a:spcBef>
                <a:spcPts val="95"/>
              </a:spcBef>
              <a:tabLst>
                <a:tab pos="192405" algn="l"/>
              </a:tabLst>
            </a:pPr>
            <a:endParaRPr lang="cs-CZ" sz="2400" spc="-10" dirty="0">
              <a:latin typeface="Arial"/>
              <a:cs typeface="Arial"/>
            </a:endParaRPr>
          </a:p>
          <a:p>
            <a:pPr marL="469265" marR="5080" indent="-457200">
              <a:lnSpc>
                <a:spcPct val="150000"/>
              </a:lnSpc>
              <a:spcBef>
                <a:spcPts val="95"/>
              </a:spcBef>
              <a:buAutoNum type="arabicParenR"/>
              <a:tabLst>
                <a:tab pos="192405" algn="l"/>
              </a:tabLst>
            </a:pPr>
            <a:r>
              <a:rPr lang="cs-CZ" sz="2400" spc="-10" dirty="0" err="1">
                <a:latin typeface="Arial"/>
                <a:cs typeface="Arial"/>
              </a:rPr>
              <a:t>Interest</a:t>
            </a:r>
            <a:r>
              <a:rPr lang="cs-CZ" sz="2400" spc="-10" dirty="0">
                <a:latin typeface="Arial"/>
                <a:cs typeface="Arial"/>
              </a:rPr>
              <a:t> </a:t>
            </a:r>
            <a:r>
              <a:rPr lang="cs-CZ" sz="2400" spc="-10" dirty="0" err="1">
                <a:latin typeface="Arial"/>
                <a:cs typeface="Arial"/>
              </a:rPr>
              <a:t>rate</a:t>
            </a:r>
            <a:endParaRPr lang="cs-CZ" sz="2400" spc="-10" dirty="0">
              <a:latin typeface="Arial"/>
              <a:cs typeface="Arial"/>
            </a:endParaRPr>
          </a:p>
          <a:p>
            <a:pPr marL="469265" marR="5080" indent="-457200">
              <a:lnSpc>
                <a:spcPct val="150000"/>
              </a:lnSpc>
              <a:spcBef>
                <a:spcPts val="95"/>
              </a:spcBef>
              <a:buAutoNum type="arabicParenR"/>
              <a:tabLst>
                <a:tab pos="192405" algn="l"/>
              </a:tabLst>
            </a:pPr>
            <a:r>
              <a:rPr lang="cs-CZ" sz="2400" spc="-10" dirty="0" err="1">
                <a:latin typeface="Arial"/>
                <a:cs typeface="Arial"/>
              </a:rPr>
              <a:t>Asset-price</a:t>
            </a:r>
            <a:endParaRPr lang="cs-CZ" sz="2400" spc="-10" dirty="0">
              <a:latin typeface="Arial"/>
              <a:cs typeface="Arial"/>
            </a:endParaRPr>
          </a:p>
          <a:p>
            <a:pPr marL="469265" marR="5080" indent="-457200">
              <a:lnSpc>
                <a:spcPct val="150000"/>
              </a:lnSpc>
              <a:spcBef>
                <a:spcPts val="95"/>
              </a:spcBef>
              <a:buAutoNum type="arabicParenR"/>
              <a:tabLst>
                <a:tab pos="192405" algn="l"/>
              </a:tabLst>
            </a:pPr>
            <a:r>
              <a:rPr lang="cs-CZ" sz="2400" spc="-10" dirty="0" err="1">
                <a:latin typeface="Arial"/>
                <a:cs typeface="Arial"/>
              </a:rPr>
              <a:t>Credit</a:t>
            </a:r>
            <a:endParaRPr lang="cs-CZ" sz="2400" spc="-10" dirty="0">
              <a:latin typeface="Arial"/>
              <a:cs typeface="Arial"/>
            </a:endParaRPr>
          </a:p>
          <a:p>
            <a:pPr marL="469265" marR="5080" indent="-457200">
              <a:lnSpc>
                <a:spcPct val="150000"/>
              </a:lnSpc>
              <a:spcBef>
                <a:spcPts val="95"/>
              </a:spcBef>
              <a:buAutoNum type="arabicParenR"/>
              <a:tabLst>
                <a:tab pos="192405" algn="l"/>
              </a:tabLst>
            </a:pPr>
            <a:r>
              <a:rPr lang="cs-CZ" sz="2400" spc="-10" dirty="0" err="1">
                <a:latin typeface="Arial"/>
                <a:cs typeface="Arial"/>
              </a:rPr>
              <a:t>Foreign-exchange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14" name="Grafický objekt 13" descr="Na dolétajícím papíře">
            <a:extLst>
              <a:ext uri="{FF2B5EF4-FFF2-40B4-BE49-F238E27FC236}">
                <a16:creationId xmlns:a16="http://schemas.microsoft.com/office/drawing/2014/main" id="{5D28C588-44E5-421A-B8F9-C2D4F79BA9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54761" y="1603838"/>
            <a:ext cx="4572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660765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dirty="0"/>
              <a:t>1.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interest</a:t>
            </a:r>
            <a:r>
              <a:rPr spc="-65" dirty="0"/>
              <a:t> </a:t>
            </a:r>
            <a:r>
              <a:rPr dirty="0"/>
              <a:t>rate</a:t>
            </a:r>
            <a:r>
              <a:rPr spc="-110" dirty="0"/>
              <a:t> </a:t>
            </a:r>
            <a:r>
              <a:rPr spc="-10" dirty="0"/>
              <a:t>channel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37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691253"/>
            <a:ext cx="10709910" cy="2666114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99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8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Traditional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Keynesian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channel:</a:t>
            </a:r>
            <a:endParaRPr sz="2800" dirty="0">
              <a:latin typeface="Arial"/>
              <a:cs typeface="Arial"/>
            </a:endParaRPr>
          </a:p>
          <a:p>
            <a:pPr marL="443865" marR="5080" lvl="1" indent="-178435" algn="just">
              <a:lnSpc>
                <a:spcPct val="100000"/>
              </a:lnSpc>
              <a:spcBef>
                <a:spcPts val="645"/>
              </a:spcBef>
              <a:buClr>
                <a:srgbClr val="0000DC"/>
              </a:buClr>
              <a:buChar char="—"/>
              <a:tabLst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Monetary</a:t>
            </a:r>
            <a:r>
              <a:rPr sz="2200" spc="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expansion</a:t>
            </a:r>
            <a:r>
              <a:rPr sz="2200" spc="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presence</a:t>
            </a:r>
            <a:r>
              <a:rPr sz="2200" spc="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nominal</a:t>
            </a:r>
            <a:r>
              <a:rPr sz="2200" spc="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rigidities</a:t>
            </a:r>
            <a:r>
              <a:rPr sz="2200" spc="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leads</a:t>
            </a:r>
            <a:r>
              <a:rPr sz="2200" spc="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fall</a:t>
            </a:r>
            <a:r>
              <a:rPr sz="2200" spc="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interest</a:t>
            </a:r>
            <a:r>
              <a:rPr lang="cs-CZ" sz="2200" spc="50" dirty="0">
                <a:latin typeface="Arial"/>
                <a:cs typeface="Arial"/>
              </a:rPr>
              <a:t> </a:t>
            </a:r>
            <a:r>
              <a:rPr lang="cs-CZ" sz="2200" spc="50" dirty="0" err="1">
                <a:latin typeface="Arial"/>
                <a:cs typeface="Arial"/>
              </a:rPr>
              <a:t>rate</a:t>
            </a:r>
            <a:r>
              <a:rPr sz="2200" spc="-380" dirty="0">
                <a:latin typeface="Arial"/>
                <a:cs typeface="Arial"/>
              </a:rPr>
              <a:t>,</a:t>
            </a:r>
            <a:r>
              <a:rPr sz="2200" dirty="0">
                <a:latin typeface="Arial"/>
                <a:cs typeface="Arial"/>
              </a:rPr>
              <a:t> hence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revival of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investment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 </a:t>
            </a:r>
            <a:r>
              <a:rPr sz="2200" spc="-10" dirty="0">
                <a:latin typeface="Arial"/>
                <a:cs typeface="Arial"/>
              </a:rPr>
              <a:t>durable-</a:t>
            </a:r>
            <a:r>
              <a:rPr sz="2200" dirty="0">
                <a:latin typeface="Arial"/>
                <a:cs typeface="Arial"/>
              </a:rPr>
              <a:t>goods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consumption and via multiplier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aﬀect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to </a:t>
            </a:r>
            <a:r>
              <a:rPr sz="2200" dirty="0">
                <a:latin typeface="Arial"/>
                <a:cs typeface="Arial"/>
              </a:rPr>
              <a:t>rise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aggregate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demand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(AD)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lang="cs-CZ" sz="2200" spc="-30" dirty="0">
                <a:latin typeface="Arial"/>
                <a:cs typeface="Arial"/>
              </a:rPr>
              <a:t>		</a:t>
            </a:r>
            <a:r>
              <a:rPr sz="2200" spc="-10" dirty="0">
                <a:latin typeface="Arial"/>
                <a:cs typeface="Arial"/>
              </a:rPr>
              <a:t>inflation</a:t>
            </a:r>
            <a:endParaRPr sz="22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000DC"/>
              </a:buClr>
              <a:buFont typeface="Arial"/>
              <a:buChar char="—"/>
            </a:pPr>
            <a:endParaRPr sz="2200" dirty="0">
              <a:latin typeface="Arial"/>
              <a:cs typeface="Arial"/>
            </a:endParaRPr>
          </a:p>
          <a:p>
            <a:pPr marL="443865" marR="5715" lvl="1" indent="-178435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20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Uncertainty: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CB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can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directly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aﬀect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overnight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nominal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interest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rate,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while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AD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rather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depends </a:t>
            </a:r>
            <a:r>
              <a:rPr sz="2200" dirty="0">
                <a:latin typeface="Arial"/>
                <a:cs typeface="Arial"/>
              </a:rPr>
              <a:t>on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expected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real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long-</a:t>
            </a:r>
            <a:r>
              <a:rPr sz="2200" dirty="0">
                <a:latin typeface="Arial"/>
                <a:cs typeface="Arial"/>
              </a:rPr>
              <a:t>term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interest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rates.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2F3BCA31-B76E-4A4A-AF69-8102A99239A6}"/>
              </a:ext>
            </a:extLst>
          </p:cNvPr>
          <p:cNvSpPr/>
          <p:nvPr/>
        </p:nvSpPr>
        <p:spPr>
          <a:xfrm>
            <a:off x="8153400" y="3034470"/>
            <a:ext cx="457200" cy="304800"/>
          </a:xfrm>
          <a:prstGeom prst="rightArrow">
            <a:avLst/>
          </a:prstGeom>
          <a:solidFill>
            <a:srgbClr val="000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637905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dirty="0"/>
              <a:t>2.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asset-</a:t>
            </a:r>
            <a:r>
              <a:rPr dirty="0"/>
              <a:t>price</a:t>
            </a:r>
            <a:r>
              <a:rPr spc="-80" dirty="0"/>
              <a:t> </a:t>
            </a:r>
            <a:r>
              <a:rPr spc="-10" dirty="0"/>
              <a:t>channel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38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604116"/>
            <a:ext cx="10708640" cy="2319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5080" indent="-180340">
              <a:lnSpc>
                <a:spcPct val="150000"/>
              </a:lnSpc>
              <a:spcBef>
                <a:spcPts val="9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  <a:tab pos="1198245" algn="l"/>
                <a:tab pos="2373630" algn="l"/>
                <a:tab pos="3072765" algn="l"/>
                <a:tab pos="4060190" algn="l"/>
                <a:tab pos="4964430" algn="l"/>
                <a:tab pos="5951855" algn="l"/>
                <a:tab pos="6704965" algn="l"/>
                <a:tab pos="7202170" algn="l"/>
                <a:tab pos="9023350" algn="l"/>
                <a:tab pos="9758045" algn="l"/>
                <a:tab pos="10169525" algn="l"/>
              </a:tabLst>
            </a:pPr>
            <a:r>
              <a:rPr lang="cs-CZ" sz="2200" spc="-20" dirty="0">
                <a:latin typeface="Arial"/>
                <a:cs typeface="Arial"/>
              </a:rPr>
              <a:t> </a:t>
            </a:r>
            <a:r>
              <a:rPr lang="en-US" sz="2200" spc="-20" dirty="0">
                <a:latin typeface="Arial"/>
                <a:cs typeface="Arial"/>
              </a:rPr>
              <a:t>Lower</a:t>
            </a:r>
            <a:r>
              <a:rPr lang="en-US" sz="2200" dirty="0">
                <a:latin typeface="Arial"/>
                <a:cs typeface="Arial"/>
              </a:rPr>
              <a:t>	</a:t>
            </a:r>
            <a:r>
              <a:rPr lang="en-US" sz="2200" spc="-10" dirty="0">
                <a:latin typeface="Arial"/>
                <a:cs typeface="Arial"/>
              </a:rPr>
              <a:t>interest</a:t>
            </a:r>
            <a:r>
              <a:rPr lang="en-US" sz="2200" dirty="0">
                <a:latin typeface="Arial"/>
                <a:cs typeface="Arial"/>
              </a:rPr>
              <a:t>	</a:t>
            </a:r>
            <a:r>
              <a:rPr lang="en-US" sz="2200" spc="-20" dirty="0">
                <a:latin typeface="Arial"/>
                <a:cs typeface="Arial"/>
              </a:rPr>
              <a:t>rate</a:t>
            </a:r>
            <a:r>
              <a:rPr lang="en-US" sz="2200" dirty="0">
                <a:latin typeface="Arial"/>
                <a:cs typeface="Arial"/>
              </a:rPr>
              <a:t>	</a:t>
            </a:r>
            <a:r>
              <a:rPr lang="en-US" sz="2200" spc="-10" dirty="0">
                <a:latin typeface="Arial"/>
                <a:cs typeface="Arial"/>
              </a:rPr>
              <a:t>raises</a:t>
            </a:r>
            <a:r>
              <a:rPr lang="en-US" sz="2200" dirty="0">
                <a:latin typeface="Arial"/>
                <a:cs typeface="Arial"/>
              </a:rPr>
              <a:t>	</a:t>
            </a:r>
            <a:r>
              <a:rPr lang="en-US" sz="2200" spc="-10" dirty="0">
                <a:latin typeface="Arial"/>
                <a:cs typeface="Arial"/>
              </a:rPr>
              <a:t>asset</a:t>
            </a:r>
            <a:r>
              <a:rPr lang="en-US" sz="2200" dirty="0">
                <a:latin typeface="Arial"/>
                <a:cs typeface="Arial"/>
              </a:rPr>
              <a:t>	</a:t>
            </a:r>
            <a:r>
              <a:rPr lang="en-US" sz="2200" spc="-10" dirty="0">
                <a:latin typeface="Arial"/>
                <a:cs typeface="Arial"/>
              </a:rPr>
              <a:t>prices</a:t>
            </a:r>
            <a:r>
              <a:rPr lang="en-US" sz="2200" dirty="0">
                <a:latin typeface="Arial"/>
                <a:cs typeface="Arial"/>
              </a:rPr>
              <a:t>	</a:t>
            </a:r>
            <a:r>
              <a:rPr lang="en-US" sz="2200" spc="-20" dirty="0">
                <a:latin typeface="Arial"/>
                <a:cs typeface="Arial"/>
              </a:rPr>
              <a:t>held</a:t>
            </a:r>
            <a:r>
              <a:rPr lang="en-US" sz="2200" dirty="0">
                <a:latin typeface="Arial"/>
                <a:cs typeface="Arial"/>
              </a:rPr>
              <a:t>	</a:t>
            </a:r>
            <a:r>
              <a:rPr lang="en-US" sz="2200" spc="-25" dirty="0">
                <a:latin typeface="Arial"/>
                <a:cs typeface="Arial"/>
              </a:rPr>
              <a:t>by</a:t>
            </a:r>
            <a:r>
              <a:rPr lang="cs-CZ" sz="2200" spc="-25" dirty="0">
                <a:latin typeface="Arial"/>
                <a:cs typeface="Arial"/>
              </a:rPr>
              <a:t> </a:t>
            </a:r>
            <a:r>
              <a:rPr lang="cs-CZ" sz="2200" spc="-25" dirty="0" err="1">
                <a:latin typeface="Arial"/>
                <a:cs typeface="Arial"/>
              </a:rPr>
              <a:t>households</a:t>
            </a:r>
            <a:r>
              <a:rPr lang="cs-CZ" sz="2200" spc="-25" dirty="0">
                <a:latin typeface="Arial"/>
                <a:cs typeface="Arial"/>
              </a:rPr>
              <a:t> </a:t>
            </a:r>
            <a:r>
              <a:rPr lang="en-US" sz="2200" spc="-25" dirty="0">
                <a:latin typeface="Arial"/>
                <a:cs typeface="Arial"/>
              </a:rPr>
              <a:t>who</a:t>
            </a:r>
            <a:r>
              <a:rPr lang="cs-CZ" sz="2200" spc="-25" dirty="0">
                <a:latin typeface="Arial"/>
                <a:cs typeface="Arial"/>
              </a:rPr>
              <a:t> </a:t>
            </a:r>
            <a:r>
              <a:rPr lang="en-US" sz="2200" spc="-25" dirty="0">
                <a:latin typeface="Arial"/>
                <a:cs typeface="Arial"/>
              </a:rPr>
              <a:t>in</a:t>
            </a:r>
            <a:r>
              <a:rPr lang="en-US" sz="2200" dirty="0">
                <a:latin typeface="Arial"/>
                <a:cs typeface="Arial"/>
              </a:rPr>
              <a:t>	turn</a:t>
            </a:r>
            <a:r>
              <a:rPr lang="en-US" sz="2200" spc="-2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partially</a:t>
            </a:r>
            <a:r>
              <a:rPr lang="en-US" sz="2200" spc="1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consume</a:t>
            </a:r>
            <a:r>
              <a:rPr lang="en-US" sz="2200" spc="-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this</a:t>
            </a:r>
            <a:r>
              <a:rPr lang="en-US" sz="2200" spc="-3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extra</a:t>
            </a:r>
            <a:r>
              <a:rPr lang="en-US" sz="2200" spc="-1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wealth, which </a:t>
            </a:r>
            <a:r>
              <a:rPr lang="en-US" sz="2200" spc="-20" dirty="0">
                <a:latin typeface="Arial"/>
                <a:cs typeface="Arial"/>
              </a:rPr>
              <a:t>then </a:t>
            </a:r>
            <a:r>
              <a:rPr lang="en-US" sz="2200" dirty="0">
                <a:latin typeface="Arial"/>
                <a:cs typeface="Arial"/>
              </a:rPr>
              <a:t>stimulates</a:t>
            </a:r>
            <a:r>
              <a:rPr lang="en-US" sz="2200" spc="-2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AD</a:t>
            </a:r>
            <a:r>
              <a:rPr lang="en-US" sz="2200" spc="-20" dirty="0">
                <a:latin typeface="Arial"/>
                <a:cs typeface="Arial"/>
              </a:rPr>
              <a:t> </a:t>
            </a:r>
            <a:r>
              <a:rPr lang="cs-CZ" sz="2200" spc="-20" dirty="0">
                <a:latin typeface="Arial"/>
                <a:cs typeface="Arial"/>
              </a:rPr>
              <a:t>	</a:t>
            </a:r>
            <a:r>
              <a:rPr lang="en-US" sz="2200" spc="-10" dirty="0">
                <a:latin typeface="Arial"/>
                <a:cs typeface="Arial"/>
              </a:rPr>
              <a:t>inflation</a:t>
            </a:r>
            <a:endParaRPr lang="en-US"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Font typeface="Arial"/>
              <a:buChar char="—"/>
            </a:pPr>
            <a:endParaRPr lang="en-US" sz="2200" dirty="0">
              <a:latin typeface="Arial"/>
              <a:cs typeface="Arial"/>
            </a:endParaRPr>
          </a:p>
          <a:p>
            <a:pPr marL="192405" marR="6350" indent="-180340">
              <a:lnSpc>
                <a:spcPct val="150100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  <a:tab pos="887094" algn="l"/>
                <a:tab pos="2565400" algn="l"/>
                <a:tab pos="2990850" algn="l"/>
                <a:tab pos="3633470" algn="l"/>
                <a:tab pos="4874260" algn="l"/>
                <a:tab pos="5535930" algn="l"/>
                <a:tab pos="7028180" algn="l"/>
                <a:tab pos="7520305" algn="l"/>
                <a:tab pos="7861934" algn="l"/>
                <a:tab pos="9846310" algn="l"/>
                <a:tab pos="10269855" algn="l"/>
              </a:tabLst>
            </a:pPr>
            <a:r>
              <a:rPr lang="cs-CZ" sz="2200" spc="-5" dirty="0">
                <a:latin typeface="Arial"/>
                <a:cs typeface="Arial"/>
              </a:rPr>
              <a:t> </a:t>
            </a:r>
            <a:r>
              <a:rPr lang="en-US" sz="2200" spc="-5" dirty="0">
                <a:latin typeface="Arial"/>
                <a:cs typeface="Arial"/>
              </a:rPr>
              <a:t>Th</a:t>
            </a:r>
            <a:r>
              <a:rPr lang="en-US" sz="2200" dirty="0">
                <a:latin typeface="Arial"/>
                <a:cs typeface="Arial"/>
              </a:rPr>
              <a:t>e	</a:t>
            </a:r>
            <a:r>
              <a:rPr lang="en-US" sz="2200" spc="-5" dirty="0">
                <a:latin typeface="Arial"/>
                <a:cs typeface="Arial"/>
              </a:rPr>
              <a:t>importanc</a:t>
            </a:r>
            <a:r>
              <a:rPr lang="en-US" sz="2200" dirty="0">
                <a:latin typeface="Arial"/>
                <a:cs typeface="Arial"/>
              </a:rPr>
              <a:t>e</a:t>
            </a:r>
            <a:r>
              <a:rPr lang="cs-CZ" sz="2200" dirty="0">
                <a:latin typeface="Arial"/>
                <a:cs typeface="Arial"/>
              </a:rPr>
              <a:t> </a:t>
            </a:r>
            <a:r>
              <a:rPr lang="en-US" sz="2200" spc="-5" dirty="0">
                <a:latin typeface="Arial"/>
                <a:cs typeface="Arial"/>
              </a:rPr>
              <a:t>o</a:t>
            </a:r>
            <a:r>
              <a:rPr lang="en-US" sz="2200" dirty="0">
                <a:latin typeface="Arial"/>
                <a:cs typeface="Arial"/>
              </a:rPr>
              <a:t>f</a:t>
            </a:r>
            <a:r>
              <a:rPr lang="cs-CZ" sz="2200" dirty="0">
                <a:latin typeface="Arial"/>
                <a:cs typeface="Arial"/>
              </a:rPr>
              <a:t>  </a:t>
            </a:r>
            <a:r>
              <a:rPr lang="en-US" sz="2200" dirty="0">
                <a:latin typeface="Arial"/>
                <a:cs typeface="Arial"/>
              </a:rPr>
              <a:t>t</a:t>
            </a:r>
            <a:r>
              <a:rPr lang="en-US" sz="2200" spc="-10" dirty="0">
                <a:latin typeface="Arial"/>
                <a:cs typeface="Arial"/>
              </a:rPr>
              <a:t>h</a:t>
            </a:r>
            <a:r>
              <a:rPr lang="en-US" sz="2200" spc="-5" dirty="0">
                <a:latin typeface="Arial"/>
                <a:cs typeface="Arial"/>
              </a:rPr>
              <a:t>i</a:t>
            </a:r>
            <a:r>
              <a:rPr lang="en-US" sz="2200" dirty="0">
                <a:latin typeface="Arial"/>
                <a:cs typeface="Arial"/>
              </a:rPr>
              <a:t>s	chann</a:t>
            </a:r>
            <a:r>
              <a:rPr lang="en-US" sz="2200" spc="5" dirty="0">
                <a:latin typeface="Arial"/>
                <a:cs typeface="Arial"/>
              </a:rPr>
              <a:t>e</a:t>
            </a:r>
            <a:r>
              <a:rPr lang="en-US" sz="2200" dirty="0">
                <a:latin typeface="Arial"/>
                <a:cs typeface="Arial"/>
              </a:rPr>
              <a:t>l	</a:t>
            </a:r>
            <a:r>
              <a:rPr lang="en-US" sz="2200" spc="-5" dirty="0">
                <a:latin typeface="Arial"/>
                <a:cs typeface="Arial"/>
              </a:rPr>
              <a:t>ha</a:t>
            </a:r>
            <a:r>
              <a:rPr lang="en-US" sz="2200" dirty="0">
                <a:latin typeface="Arial"/>
                <a:cs typeface="Arial"/>
              </a:rPr>
              <a:t>s	</a:t>
            </a:r>
            <a:r>
              <a:rPr lang="en-US" sz="2200" spc="-5" dirty="0">
                <a:latin typeface="Arial"/>
                <a:cs typeface="Arial"/>
              </a:rPr>
              <a:t>i</a:t>
            </a:r>
            <a:r>
              <a:rPr lang="en-US" sz="2200" spc="-10" dirty="0">
                <a:latin typeface="Arial"/>
                <a:cs typeface="Arial"/>
              </a:rPr>
              <a:t>n</a:t>
            </a:r>
            <a:r>
              <a:rPr lang="en-US" sz="2200" dirty="0">
                <a:latin typeface="Arial"/>
                <a:cs typeface="Arial"/>
              </a:rPr>
              <a:t>cr</a:t>
            </a:r>
            <a:r>
              <a:rPr lang="en-US" sz="2200" spc="10" dirty="0">
                <a:latin typeface="Arial"/>
                <a:cs typeface="Arial"/>
              </a:rPr>
              <a:t>e</a:t>
            </a:r>
            <a:r>
              <a:rPr lang="en-US" sz="2200" spc="-5" dirty="0">
                <a:latin typeface="Arial"/>
                <a:cs typeface="Arial"/>
              </a:rPr>
              <a:t>ase</a:t>
            </a:r>
            <a:r>
              <a:rPr lang="en-US" sz="2200" dirty="0">
                <a:latin typeface="Arial"/>
                <a:cs typeface="Arial"/>
              </a:rPr>
              <a:t>d	</a:t>
            </a:r>
            <a:r>
              <a:rPr lang="en-US" sz="2200" spc="-5" dirty="0">
                <a:latin typeface="Arial"/>
                <a:cs typeface="Arial"/>
              </a:rPr>
              <a:t>a</a:t>
            </a:r>
            <a:r>
              <a:rPr lang="en-US" sz="2200" dirty="0">
                <a:latin typeface="Arial"/>
                <a:cs typeface="Arial"/>
              </a:rPr>
              <a:t>s	a	conse</a:t>
            </a:r>
            <a:r>
              <a:rPr lang="en-US" sz="2200" spc="-10" dirty="0">
                <a:latin typeface="Arial"/>
                <a:cs typeface="Arial"/>
              </a:rPr>
              <a:t>q</a:t>
            </a:r>
            <a:r>
              <a:rPr lang="en-US" sz="2200" spc="5" dirty="0">
                <a:latin typeface="Arial"/>
                <a:cs typeface="Arial"/>
              </a:rPr>
              <a:t>ue</a:t>
            </a:r>
            <a:r>
              <a:rPr lang="en-US" sz="2200" spc="-5" dirty="0">
                <a:latin typeface="Arial"/>
                <a:cs typeface="Arial"/>
              </a:rPr>
              <a:t>nc</a:t>
            </a:r>
            <a:r>
              <a:rPr lang="en-US" sz="2200" dirty="0">
                <a:latin typeface="Arial"/>
                <a:cs typeface="Arial"/>
              </a:rPr>
              <a:t>e	</a:t>
            </a:r>
            <a:r>
              <a:rPr lang="en-US" sz="2200" spc="-5" dirty="0">
                <a:latin typeface="Arial"/>
                <a:cs typeface="Arial"/>
              </a:rPr>
              <a:t>o</a:t>
            </a:r>
            <a:r>
              <a:rPr lang="en-US" sz="2200" dirty="0">
                <a:latin typeface="Arial"/>
                <a:cs typeface="Arial"/>
              </a:rPr>
              <a:t>f	the                           </a:t>
            </a:r>
            <a:r>
              <a:rPr lang="en-US" sz="2200" spc="-5" dirty="0">
                <a:latin typeface="Arial"/>
                <a:cs typeface="Arial"/>
              </a:rPr>
              <a:t>ge</a:t>
            </a:r>
            <a:r>
              <a:rPr lang="en-US" sz="2200" spc="-10" dirty="0">
                <a:latin typeface="Arial"/>
                <a:cs typeface="Arial"/>
              </a:rPr>
              <a:t>n</a:t>
            </a:r>
            <a:r>
              <a:rPr lang="en-US" sz="2200" spc="-5" dirty="0">
                <a:latin typeface="Arial"/>
                <a:cs typeface="Arial"/>
              </a:rPr>
              <a:t>era</a:t>
            </a:r>
            <a:r>
              <a:rPr lang="en-US" sz="2200" dirty="0">
                <a:latin typeface="Arial"/>
                <a:cs typeface="Arial"/>
              </a:rPr>
              <a:t>l</a:t>
            </a:r>
            <a:r>
              <a:rPr lang="en-US" sz="2200" spc="2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rise </a:t>
            </a:r>
            <a:r>
              <a:rPr lang="en-US" sz="2200" spc="-10" dirty="0">
                <a:latin typeface="Arial"/>
                <a:cs typeface="Arial"/>
              </a:rPr>
              <a:t>i</a:t>
            </a:r>
            <a:r>
              <a:rPr lang="en-US" sz="2200" dirty="0">
                <a:latin typeface="Arial"/>
                <a:cs typeface="Arial"/>
              </a:rPr>
              <a:t>n</a:t>
            </a:r>
            <a:r>
              <a:rPr lang="en-US" sz="2200" spc="1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the</a:t>
            </a:r>
            <a:r>
              <a:rPr lang="en-US" sz="2200" spc="-10" dirty="0">
                <a:latin typeface="Arial"/>
                <a:cs typeface="Arial"/>
              </a:rPr>
              <a:t> </a:t>
            </a:r>
            <a:r>
              <a:rPr lang="en-US" sz="2200" spc="-5" dirty="0">
                <a:latin typeface="Arial"/>
                <a:cs typeface="Arial"/>
              </a:rPr>
              <a:t>w</a:t>
            </a:r>
            <a:r>
              <a:rPr lang="en-US" sz="2200" spc="-10" dirty="0">
                <a:latin typeface="Arial"/>
                <a:cs typeface="Arial"/>
              </a:rPr>
              <a:t>e</a:t>
            </a:r>
            <a:r>
              <a:rPr lang="en-US" sz="2200" spc="-5" dirty="0">
                <a:latin typeface="Arial"/>
                <a:cs typeface="Arial"/>
              </a:rPr>
              <a:t>a</a:t>
            </a:r>
            <a:r>
              <a:rPr lang="en-US" sz="2200" spc="-10" dirty="0">
                <a:latin typeface="Arial"/>
                <a:cs typeface="Arial"/>
              </a:rPr>
              <a:t>l</a:t>
            </a:r>
            <a:r>
              <a:rPr lang="en-US" sz="2200" dirty="0">
                <a:latin typeface="Arial"/>
                <a:cs typeface="Arial"/>
              </a:rPr>
              <a:t>th-</a:t>
            </a:r>
            <a:r>
              <a:rPr lang="en-US" sz="2200" spc="5" dirty="0">
                <a:latin typeface="Arial"/>
                <a:cs typeface="Arial"/>
              </a:rPr>
              <a:t>t</a:t>
            </a:r>
            <a:r>
              <a:rPr lang="en-US" sz="2200" spc="-5" dirty="0">
                <a:latin typeface="Arial"/>
                <a:cs typeface="Arial"/>
              </a:rPr>
              <a:t>o</a:t>
            </a:r>
            <a:r>
              <a:rPr lang="en-US" sz="2200" dirty="0">
                <a:latin typeface="Arial"/>
                <a:cs typeface="Arial"/>
              </a:rPr>
              <a:t>-</a:t>
            </a:r>
            <a:r>
              <a:rPr lang="en-US" sz="2200" spc="-5" dirty="0">
                <a:latin typeface="Arial"/>
                <a:cs typeface="Arial"/>
              </a:rPr>
              <a:t>i</a:t>
            </a:r>
            <a:r>
              <a:rPr lang="en-US" sz="2200" spc="-10" dirty="0">
                <a:latin typeface="Arial"/>
                <a:cs typeface="Arial"/>
              </a:rPr>
              <a:t>n</a:t>
            </a:r>
            <a:r>
              <a:rPr lang="en-US" sz="2200" dirty="0">
                <a:latin typeface="Arial"/>
                <a:cs typeface="Arial"/>
              </a:rPr>
              <a:t>come</a:t>
            </a:r>
            <a:r>
              <a:rPr lang="en-US" sz="2200" spc="3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rati</a:t>
            </a:r>
            <a:r>
              <a:rPr lang="en-US" sz="2200" spc="-5" dirty="0">
                <a:latin typeface="Arial"/>
                <a:cs typeface="Arial"/>
              </a:rPr>
              <a:t>o</a:t>
            </a:r>
            <a:r>
              <a:rPr lang="en-US" sz="2200" dirty="0">
                <a:latin typeface="Arial"/>
                <a:cs typeface="Arial"/>
              </a:rPr>
              <a:t>.</a:t>
            </a: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11E2040A-7B33-4107-A29E-F980B85B8FC8}"/>
              </a:ext>
            </a:extLst>
          </p:cNvPr>
          <p:cNvSpPr/>
          <p:nvPr/>
        </p:nvSpPr>
        <p:spPr>
          <a:xfrm>
            <a:off x="8991600" y="2209800"/>
            <a:ext cx="457200" cy="304800"/>
          </a:xfrm>
          <a:prstGeom prst="rightArrow">
            <a:avLst/>
          </a:prstGeom>
          <a:solidFill>
            <a:srgbClr val="000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569325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dirty="0"/>
              <a:t>3.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credit</a:t>
            </a:r>
            <a:r>
              <a:rPr spc="-135" dirty="0"/>
              <a:t> </a:t>
            </a:r>
            <a:r>
              <a:rPr spc="-10" dirty="0"/>
              <a:t>channel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39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591315"/>
            <a:ext cx="10706100" cy="11035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5080" indent="-180340">
              <a:lnSpc>
                <a:spcPct val="150000"/>
              </a:lnSpc>
              <a:spcBef>
                <a:spcPts val="95"/>
              </a:spcBef>
              <a:tabLst>
                <a:tab pos="192405" algn="l"/>
                <a:tab pos="1341120" algn="l"/>
                <a:tab pos="2691765" algn="l"/>
                <a:tab pos="3662679" algn="l"/>
                <a:tab pos="5266055" algn="l"/>
                <a:tab pos="7265670" algn="l"/>
                <a:tab pos="8395335" algn="l"/>
                <a:tab pos="8872220" algn="l"/>
                <a:tab pos="9823450" algn="l"/>
              </a:tabLst>
            </a:pPr>
            <a:r>
              <a:rPr sz="2800" spc="-5" dirty="0">
                <a:solidFill>
                  <a:srgbClr val="0000DC"/>
                </a:solidFill>
                <a:latin typeface="Arial"/>
                <a:cs typeface="Arial"/>
              </a:rPr>
              <a:t>—</a:t>
            </a:r>
            <a:r>
              <a:rPr lang="cs-CZ" sz="2800" spc="-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10" dirty="0">
                <a:latin typeface="Arial"/>
                <a:cs typeface="Arial"/>
              </a:rPr>
              <a:t>we</a:t>
            </a:r>
            <a:r>
              <a:rPr sz="2200" spc="-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10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5" dirty="0">
                <a:latin typeface="Arial"/>
                <a:cs typeface="Arial"/>
              </a:rPr>
              <a:t>t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lang="cs-CZ" sz="2200" spc="-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t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s</a:t>
            </a:r>
            <a:r>
              <a:rPr lang="cs-CZ" sz="2200" spc="-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stimul</a:t>
            </a:r>
            <a:r>
              <a:rPr sz="2200" spc="5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te</a:t>
            </a:r>
            <a:r>
              <a:rPr lang="cs-CZ" sz="2200" spc="-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5" dirty="0">
                <a:latin typeface="Arial"/>
                <a:cs typeface="Arial"/>
              </a:rPr>
              <a:t>mmer</a:t>
            </a:r>
            <a:r>
              <a:rPr sz="2200" spc="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lang="cs-CZ"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bank</a:t>
            </a:r>
            <a:r>
              <a:rPr sz="2200" spc="-5" dirty="0">
                <a:latin typeface="Arial"/>
                <a:cs typeface="Arial"/>
              </a:rPr>
              <a:t>s</a:t>
            </a:r>
            <a:r>
              <a:rPr lang="cs-CZ" sz="2200" spc="-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to</a:t>
            </a:r>
            <a:r>
              <a:rPr lang="cs-CZ" sz="2200" spc="-5" dirty="0">
                <a:latin typeface="Arial"/>
                <a:cs typeface="Arial"/>
              </a:rPr>
              <a:t> </a:t>
            </a:r>
            <a:r>
              <a:rPr lang="cs-CZ" sz="2200" spc="-5" dirty="0" err="1">
                <a:latin typeface="Arial"/>
                <a:cs typeface="Arial"/>
              </a:rPr>
              <a:t>release</a:t>
            </a:r>
            <a:r>
              <a:rPr lang="cs-CZ" sz="2200" spc="-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-10" dirty="0">
                <a:latin typeface="Arial"/>
                <a:cs typeface="Arial"/>
              </a:rPr>
              <a:t>edit                       </a:t>
            </a:r>
            <a:r>
              <a:rPr sz="2200" spc="-5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10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-5" dirty="0">
                <a:latin typeface="Arial"/>
                <a:cs typeface="Arial"/>
              </a:rPr>
              <a:t>tr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in</a:t>
            </a:r>
            <a:r>
              <a:rPr sz="2200" dirty="0">
                <a:latin typeface="Arial"/>
                <a:cs typeface="Arial"/>
              </a:rPr>
              <a:t>t</a:t>
            </a:r>
            <a:r>
              <a:rPr sz="2200" spc="-5" dirty="0">
                <a:latin typeface="Arial"/>
                <a:cs typeface="Arial"/>
              </a:rPr>
              <a:t>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</a:t>
            </a:r>
            <a:r>
              <a:rPr sz="2200" spc="-5" dirty="0">
                <a:latin typeface="Arial"/>
                <a:cs typeface="Arial"/>
              </a:rPr>
              <a:t>d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hence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to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st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mul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te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-10" dirty="0">
                <a:latin typeface="Arial"/>
                <a:cs typeface="Arial"/>
              </a:rPr>
              <a:t>ed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-10" dirty="0">
                <a:latin typeface="Arial"/>
                <a:cs typeface="Arial"/>
              </a:rPr>
              <a:t>pp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5" dirty="0">
                <a:latin typeface="Arial"/>
                <a:cs typeface="Arial"/>
              </a:rPr>
              <a:t>y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lang="cs-CZ" sz="2200" spc="-1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D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lang="cs-CZ" sz="2200" spc="5" dirty="0">
                <a:latin typeface="Arial"/>
                <a:cs typeface="Arial"/>
              </a:rPr>
              <a:t>		</a:t>
            </a:r>
            <a:r>
              <a:rPr sz="2200" spc="-10" dirty="0">
                <a:latin typeface="Arial"/>
                <a:cs typeface="Arial"/>
              </a:rPr>
              <a:t>in</a:t>
            </a:r>
            <a:r>
              <a:rPr sz="2200" dirty="0">
                <a:latin typeface="Arial"/>
                <a:cs typeface="Arial"/>
              </a:rPr>
              <a:t>f</a:t>
            </a:r>
            <a:r>
              <a:rPr sz="2200" spc="-10" dirty="0">
                <a:latin typeface="Arial"/>
                <a:cs typeface="Arial"/>
              </a:rPr>
              <a:t>la</a:t>
            </a:r>
            <a:r>
              <a:rPr sz="2200" dirty="0">
                <a:latin typeface="Arial"/>
                <a:cs typeface="Arial"/>
              </a:rPr>
              <a:t>t</a:t>
            </a:r>
            <a:r>
              <a:rPr sz="2200" spc="-10" dirty="0">
                <a:latin typeface="Arial"/>
                <a:cs typeface="Arial"/>
              </a:rPr>
              <a:t>ion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2EF502E3-B29C-48E5-BF75-F3CA3482B8E2}"/>
              </a:ext>
            </a:extLst>
          </p:cNvPr>
          <p:cNvSpPr/>
          <p:nvPr/>
        </p:nvSpPr>
        <p:spPr>
          <a:xfrm>
            <a:off x="7239000" y="2390087"/>
            <a:ext cx="457200" cy="304800"/>
          </a:xfrm>
          <a:prstGeom prst="rightArrow">
            <a:avLst/>
          </a:prstGeom>
          <a:solidFill>
            <a:srgbClr val="000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09A4F138-0E95-4D79-8B7E-38F30AB3E51C}"/>
              </a:ext>
            </a:extLst>
          </p:cNvPr>
          <p:cNvSpPr/>
          <p:nvPr/>
        </p:nvSpPr>
        <p:spPr>
          <a:xfrm>
            <a:off x="8763000" y="2390087"/>
            <a:ext cx="457200" cy="304800"/>
          </a:xfrm>
          <a:prstGeom prst="rightArrow">
            <a:avLst/>
          </a:prstGeom>
          <a:solidFill>
            <a:srgbClr val="000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38FC549A-E581-40D4-B113-DDFDE2448022}"/>
              </a:ext>
            </a:extLst>
          </p:cNvPr>
          <p:cNvSpPr/>
          <p:nvPr/>
        </p:nvSpPr>
        <p:spPr>
          <a:xfrm>
            <a:off x="1447800" y="2819400"/>
            <a:ext cx="9296400" cy="8382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ject 3"/>
          <p:cNvSpPr txBox="1"/>
          <p:nvPr/>
        </p:nvSpPr>
        <p:spPr>
          <a:xfrm>
            <a:off x="779170" y="1722501"/>
            <a:ext cx="10698480" cy="48865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105"/>
              </a:spcBef>
              <a:buClr>
                <a:srgbClr val="0000DC"/>
              </a:buClr>
              <a:buFont typeface="+mj-lt"/>
              <a:buAutoNum type="arabicPeriod"/>
              <a:tabLst>
                <a:tab pos="192405" algn="l"/>
                <a:tab pos="193040" algn="l"/>
              </a:tabLst>
            </a:pPr>
            <a:r>
              <a:rPr lang="cs-CZ" sz="2000" b="1" dirty="0">
                <a:latin typeface="Arial"/>
                <a:cs typeface="Arial"/>
              </a:rPr>
              <a:t> R</a:t>
            </a:r>
            <a:r>
              <a:rPr sz="2000" b="1" dirty="0" err="1">
                <a:latin typeface="Arial"/>
                <a:cs typeface="Arial"/>
              </a:rPr>
              <a:t>edistributing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income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creditors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those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nominally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fixed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incomes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debtors</a:t>
            </a:r>
            <a:endParaRPr sz="2000" dirty="0">
              <a:latin typeface="Arial"/>
              <a:cs typeface="Arial"/>
            </a:endParaRPr>
          </a:p>
          <a:p>
            <a:pPr marL="264795" lvl="1">
              <a:lnSpc>
                <a:spcPct val="100000"/>
              </a:lnSpc>
              <a:buClr>
                <a:srgbClr val="0000DC"/>
              </a:buClr>
              <a:tabLst>
                <a:tab pos="443865" algn="l"/>
                <a:tab pos="444500" algn="l"/>
              </a:tabLst>
            </a:pPr>
            <a:r>
              <a:rPr lang="cs-CZ" sz="1400" dirty="0">
                <a:latin typeface="Arial"/>
                <a:cs typeface="Arial"/>
              </a:rPr>
              <a:t> </a:t>
            </a:r>
            <a:r>
              <a:rPr lang="cs-CZ" sz="2000" dirty="0">
                <a:latin typeface="Arial"/>
                <a:cs typeface="Arial"/>
              </a:rPr>
              <a:t>= </a:t>
            </a:r>
            <a:r>
              <a:rPr sz="2000" dirty="0">
                <a:latin typeface="Arial"/>
                <a:cs typeface="Arial"/>
              </a:rPr>
              <a:t>decline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nominally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fixed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incomes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(like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pensioners)</a:t>
            </a:r>
            <a:endParaRPr sz="2000" dirty="0">
              <a:latin typeface="Arial"/>
              <a:cs typeface="Arial"/>
            </a:endParaRPr>
          </a:p>
          <a:p>
            <a:pPr marL="264795" lvl="1">
              <a:lnSpc>
                <a:spcPct val="100000"/>
              </a:lnSpc>
              <a:spcBef>
                <a:spcPts val="1005"/>
              </a:spcBef>
              <a:buClr>
                <a:srgbClr val="0000DC"/>
              </a:buClr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= </a:t>
            </a:r>
            <a:r>
              <a:rPr sz="2000" dirty="0">
                <a:latin typeface="Arial"/>
                <a:cs typeface="Arial"/>
              </a:rPr>
              <a:t>decline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real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interest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rates</a:t>
            </a:r>
            <a:endParaRPr sz="2000" dirty="0">
              <a:latin typeface="Arial"/>
              <a:cs typeface="Arial"/>
            </a:endParaRPr>
          </a:p>
          <a:p>
            <a:pPr marL="1083944" indent="-2286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cs-CZ" sz="15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855344">
              <a:lnSpc>
                <a:spcPct val="100000"/>
              </a:lnSpc>
              <a:spcBef>
                <a:spcPts val="300"/>
              </a:spcBef>
            </a:pP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real</a:t>
            </a:r>
            <a:r>
              <a:rPr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interest</a:t>
            </a:r>
            <a:r>
              <a:rPr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rate</a:t>
            </a:r>
            <a:r>
              <a:rPr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(%)</a:t>
            </a:r>
            <a:r>
              <a:rPr lang="cs-CZ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nominal</a:t>
            </a:r>
            <a:r>
              <a:rPr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interest</a:t>
            </a:r>
            <a:r>
              <a:rPr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rate</a:t>
            </a:r>
            <a:r>
              <a:rPr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(%)</a:t>
            </a:r>
            <a:r>
              <a:rPr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−</a:t>
            </a:r>
            <a:r>
              <a:rPr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inflation</a:t>
            </a:r>
            <a:r>
              <a:rPr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rate</a:t>
            </a:r>
            <a:r>
              <a:rPr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(%)</a:t>
            </a:r>
            <a:r>
              <a:rPr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(Fisher</a:t>
            </a:r>
            <a:r>
              <a:rPr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equation)</a:t>
            </a:r>
            <a:endParaRPr dirty="0">
              <a:solidFill>
                <a:srgbClr val="FF000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35"/>
              </a:spcBef>
              <a:buFont typeface="+mj-lt"/>
              <a:buAutoNum type="arabicPeriod"/>
            </a:pPr>
            <a:endParaRPr sz="1400" dirty="0">
              <a:latin typeface="Arial"/>
              <a:cs typeface="Arial"/>
            </a:endParaRPr>
          </a:p>
          <a:p>
            <a:pPr marL="12065" marR="261620">
              <a:lnSpc>
                <a:spcPct val="130000"/>
              </a:lnSpc>
              <a:spcBef>
                <a:spcPts val="5"/>
              </a:spcBef>
              <a:buClr>
                <a:srgbClr val="0000DC"/>
              </a:buClr>
              <a:tabLst>
                <a:tab pos="192405" algn="l"/>
                <a:tab pos="19304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</a:p>
          <a:p>
            <a:pPr marL="469265" marR="261620" indent="-457200">
              <a:lnSpc>
                <a:spcPct val="130000"/>
              </a:lnSpc>
              <a:spcBef>
                <a:spcPts val="5"/>
              </a:spcBef>
              <a:buClr>
                <a:srgbClr val="0000DC"/>
              </a:buClr>
              <a:buFont typeface="+mj-lt"/>
              <a:buAutoNum type="arabicPeriod" startAt="2"/>
              <a:tabLst>
                <a:tab pos="192405" algn="l"/>
                <a:tab pos="193040" algn="l"/>
              </a:tabLst>
            </a:pPr>
            <a:r>
              <a:rPr lang="cs-CZ" sz="2000" spc="-35" dirty="0">
                <a:latin typeface="Arial"/>
                <a:cs typeface="Arial"/>
              </a:rPr>
              <a:t>Big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price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changes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create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uncertainty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make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more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difficult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households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firms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make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decisions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based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prices</a:t>
            </a:r>
            <a:r>
              <a:rPr lang="cs-CZ" sz="2000" spc="-10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469265" indent="-457200">
              <a:lnSpc>
                <a:spcPct val="100000"/>
              </a:lnSpc>
              <a:buClr>
                <a:srgbClr val="0000DC"/>
              </a:buClr>
              <a:buFont typeface="+mj-lt"/>
              <a:buAutoNum type="arabicPeriod" startAt="2"/>
              <a:tabLst>
                <a:tab pos="192405" algn="l"/>
                <a:tab pos="193040" algn="l"/>
              </a:tabLst>
            </a:pPr>
            <a:r>
              <a:rPr lang="cs-CZ" sz="2000" b="1" i="1" dirty="0">
                <a:latin typeface="Arial"/>
                <a:cs typeface="Arial"/>
              </a:rPr>
              <a:t>M</a:t>
            </a:r>
            <a:r>
              <a:rPr sz="2000" b="1" i="1" dirty="0" err="1">
                <a:latin typeface="Arial"/>
                <a:cs typeface="Arial"/>
              </a:rPr>
              <a:t>enu</a:t>
            </a:r>
            <a:r>
              <a:rPr sz="2000" b="1" i="1" spc="-3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costs</a:t>
            </a:r>
            <a:r>
              <a:rPr sz="2000" b="1" i="1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resources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setting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changing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prices)</a:t>
            </a:r>
            <a:endParaRPr lang="cs-CZ" sz="2000" spc="-10" dirty="0">
              <a:latin typeface="Arial"/>
              <a:cs typeface="Arial"/>
            </a:endParaRPr>
          </a:p>
          <a:p>
            <a:pPr marL="469265" indent="-457200">
              <a:buClr>
                <a:srgbClr val="0000DC"/>
              </a:buClr>
              <a:buFont typeface="+mj-lt"/>
              <a:buAutoNum type="arabicPeriod" startAt="2"/>
              <a:tabLst>
                <a:tab pos="192405" algn="l"/>
                <a:tab pos="193040" algn="l"/>
              </a:tabLst>
            </a:pPr>
            <a:r>
              <a:rPr lang="en-US" sz="2000" b="1" i="1" dirty="0">
                <a:latin typeface="Arial"/>
                <a:cs typeface="Arial"/>
              </a:rPr>
              <a:t>Shoe</a:t>
            </a:r>
            <a:r>
              <a:rPr lang="en-US" sz="2000" b="1" i="1" spc="-25" dirty="0">
                <a:latin typeface="Arial"/>
                <a:cs typeface="Arial"/>
              </a:rPr>
              <a:t> </a:t>
            </a:r>
            <a:r>
              <a:rPr lang="en-US" sz="2000" b="1" i="1" dirty="0">
                <a:latin typeface="Arial"/>
                <a:cs typeface="Arial"/>
              </a:rPr>
              <a:t>leather</a:t>
            </a:r>
            <a:r>
              <a:rPr lang="en-US" sz="2000" b="1" i="1" spc="-30" dirty="0">
                <a:latin typeface="Arial"/>
                <a:cs typeface="Arial"/>
              </a:rPr>
              <a:t> </a:t>
            </a:r>
            <a:r>
              <a:rPr lang="en-US" sz="2000" b="1" i="1" dirty="0">
                <a:latin typeface="Arial"/>
                <a:cs typeface="Arial"/>
              </a:rPr>
              <a:t>cost</a:t>
            </a:r>
            <a:r>
              <a:rPr lang="cs-CZ" sz="2000" b="1" i="1" dirty="0">
                <a:latin typeface="Arial"/>
                <a:cs typeface="Arial"/>
              </a:rPr>
              <a:t>s</a:t>
            </a:r>
            <a:r>
              <a:rPr lang="en-US" sz="2000" b="1" i="1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(inflation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increases</a:t>
            </a:r>
            <a:r>
              <a:rPr lang="en-US" sz="2000" spc="-5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the</a:t>
            </a:r>
            <a:r>
              <a:rPr lang="en-US" sz="2000" spc="-3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opportunity</a:t>
            </a:r>
            <a:r>
              <a:rPr lang="en-US" sz="2000" spc="-4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cost</a:t>
            </a:r>
            <a:r>
              <a:rPr lang="en-US" sz="2000" spc="-4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of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holding cash;</a:t>
            </a:r>
            <a:r>
              <a:rPr lang="en-US" sz="2000" spc="-5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it</a:t>
            </a:r>
            <a:r>
              <a:rPr lang="en-US" sz="2000" spc="-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is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still</a:t>
            </a:r>
            <a:r>
              <a:rPr lang="en-US" sz="2000" spc="-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needed</a:t>
            </a:r>
            <a:r>
              <a:rPr lang="en-US" sz="2000" spc="-35" dirty="0">
                <a:latin typeface="Arial"/>
                <a:cs typeface="Arial"/>
              </a:rPr>
              <a:t> </a:t>
            </a:r>
            <a:r>
              <a:rPr lang="en-US" sz="2000" spc="-25" dirty="0">
                <a:latin typeface="Arial"/>
                <a:cs typeface="Arial"/>
              </a:rPr>
              <a:t>to </a:t>
            </a:r>
            <a:r>
              <a:rPr lang="en-US" sz="2000" dirty="0">
                <a:latin typeface="Arial"/>
                <a:cs typeface="Arial"/>
              </a:rPr>
              <a:t>carry</a:t>
            </a:r>
            <a:r>
              <a:rPr lang="en-US" sz="2000" spc="-4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out</a:t>
            </a:r>
            <a:r>
              <a:rPr lang="en-US" sz="2000" spc="-3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transaction</a:t>
            </a:r>
            <a:r>
              <a:rPr lang="en-US" sz="2000" spc="-50" dirty="0">
                <a:latin typeface="Arial"/>
                <a:cs typeface="Arial"/>
              </a:rPr>
              <a:t> </a:t>
            </a:r>
            <a:r>
              <a:rPr lang="cs-CZ" sz="2000" spc="-50" dirty="0">
                <a:latin typeface="Arial"/>
                <a:cs typeface="Arial"/>
              </a:rPr>
              <a:t>	</a:t>
            </a:r>
            <a:r>
              <a:rPr lang="en-US" sz="2000" spc="-30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“</a:t>
            </a:r>
            <a:r>
              <a:rPr lang="en-US" sz="2000" dirty="0">
                <a:latin typeface="Arial"/>
                <a:cs typeface="Arial"/>
              </a:rPr>
              <a:t>more</a:t>
            </a:r>
            <a:r>
              <a:rPr lang="en-US" sz="2000" spc="-3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trips</a:t>
            </a:r>
            <a:r>
              <a:rPr lang="en-US" sz="2000" spc="-4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to</a:t>
            </a:r>
            <a:r>
              <a:rPr lang="cs-CZ" sz="2000" dirty="0">
                <a:latin typeface="Arial"/>
                <a:cs typeface="Arial"/>
              </a:rPr>
              <a:t> a</a:t>
            </a:r>
            <a:r>
              <a:rPr lang="en-US" sz="2000" spc="-10" dirty="0">
                <a:latin typeface="Arial"/>
                <a:cs typeface="Arial"/>
              </a:rPr>
              <a:t> bank“ </a:t>
            </a:r>
            <a:endParaRPr lang="cs-CZ" sz="2000" spc="-10" dirty="0">
              <a:latin typeface="Arial"/>
              <a:cs typeface="Arial"/>
            </a:endParaRPr>
          </a:p>
          <a:p>
            <a:pPr marL="469265" indent="-457200">
              <a:lnSpc>
                <a:spcPct val="100000"/>
              </a:lnSpc>
              <a:buClr>
                <a:srgbClr val="0000DC"/>
              </a:buClr>
              <a:buFont typeface="+mj-lt"/>
              <a:buAutoNum type="arabicPeriod" startAt="2"/>
              <a:tabLst>
                <a:tab pos="192405" algn="l"/>
                <a:tab pos="193040" algn="l"/>
              </a:tabLst>
            </a:pPr>
            <a:endParaRPr sz="2000" dirty="0">
              <a:latin typeface="Arial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50"/>
              </a:spcBef>
              <a:buClr>
                <a:srgbClr val="0000DC"/>
              </a:buClr>
              <a:buFont typeface="+mj-lt"/>
              <a:buAutoNum type="arabicPeriod" startAt="2"/>
            </a:pPr>
            <a:endParaRPr sz="1750" dirty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tabLst>
                <a:tab pos="192405" algn="l"/>
                <a:tab pos="193040" algn="l"/>
              </a:tabLst>
            </a:pPr>
            <a:endParaRPr lang="cs-CZ" sz="20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935085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What’s</a:t>
            </a:r>
            <a:r>
              <a:rPr sz="4000" spc="-110" dirty="0"/>
              <a:t> </a:t>
            </a:r>
            <a:r>
              <a:rPr sz="4000" dirty="0"/>
              <a:t>wrong</a:t>
            </a:r>
            <a:r>
              <a:rPr sz="4000" spc="-125" dirty="0"/>
              <a:t> </a:t>
            </a:r>
            <a:r>
              <a:rPr sz="4000" dirty="0"/>
              <a:t>with</a:t>
            </a:r>
            <a:r>
              <a:rPr sz="4000" spc="-120" dirty="0"/>
              <a:t> </a:t>
            </a:r>
            <a:r>
              <a:rPr sz="4000" spc="-10" dirty="0"/>
              <a:t>inflation?</a:t>
            </a:r>
            <a:r>
              <a:rPr lang="cs-CZ" sz="4000" spc="-10" dirty="0"/>
              <a:t> </a:t>
            </a:r>
            <a:endParaRPr sz="40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4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3E6124B0-D8B1-49BE-A7B3-4198174AF6CF}"/>
              </a:ext>
            </a:extLst>
          </p:cNvPr>
          <p:cNvSpPr/>
          <p:nvPr/>
        </p:nvSpPr>
        <p:spPr>
          <a:xfrm>
            <a:off x="4876800" y="5410200"/>
            <a:ext cx="457200" cy="304800"/>
          </a:xfrm>
          <a:prstGeom prst="rightArrow">
            <a:avLst/>
          </a:prstGeom>
          <a:solidFill>
            <a:srgbClr val="000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Obsah obrázku text, nástroj&#10;&#10;Popis byl vytvořen automaticky">
            <a:extLst>
              <a:ext uri="{FF2B5EF4-FFF2-40B4-BE49-F238E27FC236}">
                <a16:creationId xmlns:a16="http://schemas.microsoft.com/office/drawing/2014/main" id="{5AEE6CA4-9A1F-4360-A10C-7B2089F16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75" y="-30099"/>
            <a:ext cx="3095625" cy="147637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797925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dirty="0"/>
              <a:t>4.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foreign-</a:t>
            </a:r>
            <a:r>
              <a:rPr dirty="0"/>
              <a:t>exchange</a:t>
            </a:r>
            <a:r>
              <a:rPr spc="-55" dirty="0"/>
              <a:t> </a:t>
            </a:r>
            <a:r>
              <a:rPr spc="-10" dirty="0"/>
              <a:t>channel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40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618368"/>
            <a:ext cx="10709275" cy="374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5080" indent="-180340">
              <a:lnSpc>
                <a:spcPct val="130000"/>
              </a:lnSpc>
              <a:spcBef>
                <a:spcPts val="9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  <a:tab pos="1187450" algn="l"/>
                <a:tab pos="1850389" algn="l"/>
                <a:tab pos="3140075" algn="l"/>
                <a:tab pos="4005579" algn="l"/>
                <a:tab pos="5407660" algn="l"/>
                <a:tab pos="5997575" algn="l"/>
                <a:tab pos="6755130" algn="l"/>
                <a:tab pos="8284209" algn="l"/>
                <a:tab pos="9391015" algn="l"/>
              </a:tabLst>
            </a:pPr>
            <a:r>
              <a:rPr lang="cs-CZ" sz="2600" spc="-10" dirty="0">
                <a:latin typeface="Arial"/>
                <a:cs typeface="Arial"/>
              </a:rPr>
              <a:t> </a:t>
            </a:r>
            <a:r>
              <a:rPr lang="cs-CZ" sz="2200" spc="-10" dirty="0" err="1">
                <a:latin typeface="Arial"/>
                <a:cs typeface="Arial"/>
              </a:rPr>
              <a:t>With</a:t>
            </a:r>
            <a:r>
              <a:rPr lang="cs-CZ" sz="2200" spc="-10" dirty="0">
                <a:latin typeface="Arial"/>
                <a:cs typeface="Arial"/>
              </a:rPr>
              <a:t> a l</a:t>
            </a:r>
            <a:r>
              <a:rPr sz="2200" spc="-10" dirty="0" err="1">
                <a:latin typeface="Arial"/>
                <a:cs typeface="Arial"/>
              </a:rPr>
              <a:t>ower</a:t>
            </a:r>
            <a:r>
              <a:rPr lang="cs-CZ" sz="2200" spc="-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interest</a:t>
            </a:r>
            <a:r>
              <a:rPr lang="cs-CZ" sz="2200" spc="-1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rate,</a:t>
            </a:r>
            <a:r>
              <a:rPr lang="cs-CZ"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demand</a:t>
            </a:r>
            <a:r>
              <a:rPr lang="cs-CZ" sz="2200" spc="-1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for</a:t>
            </a:r>
            <a:r>
              <a:rPr lang="cs-CZ" sz="2200" spc="-2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that</a:t>
            </a:r>
            <a:r>
              <a:rPr lang="cs-CZ"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country’s</a:t>
            </a:r>
            <a:r>
              <a:rPr lang="cs-CZ" sz="2200" spc="-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bonds</a:t>
            </a:r>
            <a:r>
              <a:rPr lang="cs-CZ" sz="2200" spc="-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declines</a:t>
            </a:r>
            <a:r>
              <a:rPr lang="cs-CZ" sz="2200" spc="-10" dirty="0">
                <a:latin typeface="Arial"/>
                <a:cs typeface="Arial"/>
              </a:rPr>
              <a:t> =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international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investors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are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less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attracted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lang="cs-CZ" sz="2200" spc="-10" dirty="0">
                <a:latin typeface="Arial"/>
                <a:cs typeface="Arial"/>
              </a:rPr>
              <a:t>by </a:t>
            </a:r>
            <a:r>
              <a:rPr lang="cs-CZ" sz="2200" spc="-10" dirty="0" err="1">
                <a:latin typeface="Arial"/>
                <a:cs typeface="Arial"/>
              </a:rPr>
              <a:t>the</a:t>
            </a:r>
            <a:r>
              <a:rPr lang="cs-CZ" sz="2200" spc="-10" dirty="0">
                <a:latin typeface="Arial"/>
                <a:cs typeface="Arial"/>
              </a:rPr>
              <a:t> </a:t>
            </a:r>
            <a:r>
              <a:rPr lang="cs-CZ" sz="2200" spc="-10" dirty="0" err="1">
                <a:latin typeface="Arial"/>
                <a:cs typeface="Arial"/>
              </a:rPr>
              <a:t>country´s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financial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assets</a:t>
            </a:r>
            <a:endParaRPr sz="2200" dirty="0">
              <a:latin typeface="Arial"/>
              <a:cs typeface="Arial"/>
            </a:endParaRPr>
          </a:p>
          <a:p>
            <a:pPr marL="443865" marR="6985" indent="-178435">
              <a:lnSpc>
                <a:spcPct val="80000"/>
              </a:lnSpc>
              <a:spcBef>
                <a:spcPts val="439"/>
              </a:spcBef>
              <a:tabLst>
                <a:tab pos="443865" algn="l"/>
              </a:tabLst>
            </a:pPr>
            <a:r>
              <a:rPr sz="2200" spc="-1900" dirty="0">
                <a:solidFill>
                  <a:srgbClr val="0000DC"/>
                </a:solidFill>
                <a:latin typeface="Arial"/>
                <a:cs typeface="Arial"/>
              </a:rPr>
              <a:t>—</a:t>
            </a:r>
            <a:r>
              <a:rPr lang="cs-CZ" sz="2200" spc="-1900" dirty="0">
                <a:solidFill>
                  <a:srgbClr val="0000DC"/>
                </a:solidFill>
                <a:latin typeface="Arial"/>
                <a:cs typeface="Arial"/>
              </a:rPr>
              <a:t>		</a:t>
            </a:r>
            <a:r>
              <a:rPr sz="2200" dirty="0">
                <a:latin typeface="Arial"/>
                <a:cs typeface="Arial"/>
              </a:rPr>
              <a:t>with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demand</a:t>
            </a:r>
            <a:r>
              <a:rPr sz="2200" spc="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bonds</a:t>
            </a:r>
            <a:r>
              <a:rPr sz="2200" spc="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lower,</a:t>
            </a:r>
            <a:r>
              <a:rPr sz="2200" spc="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demand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currency</a:t>
            </a:r>
            <a:r>
              <a:rPr sz="2200" spc="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buy</a:t>
            </a:r>
            <a:r>
              <a:rPr sz="2200" spc="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those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bonds</a:t>
            </a:r>
            <a:r>
              <a:rPr sz="2200" spc="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declines</a:t>
            </a:r>
            <a:r>
              <a:rPr sz="2200" spc="55" dirty="0">
                <a:latin typeface="Arial"/>
                <a:cs typeface="Arial"/>
              </a:rPr>
              <a:t> </a:t>
            </a:r>
            <a:r>
              <a:rPr lang="cs-CZ" sz="2200" spc="55" dirty="0">
                <a:latin typeface="Arial"/>
                <a:cs typeface="Arial"/>
              </a:rPr>
              <a:t>	</a:t>
            </a:r>
            <a:r>
              <a:rPr sz="2200" spc="200" dirty="0">
                <a:latin typeface="Arial"/>
                <a:cs typeface="Arial"/>
              </a:rPr>
              <a:t>  </a:t>
            </a:r>
            <a:r>
              <a:rPr lang="cs-CZ" sz="2200" spc="200" dirty="0">
                <a:latin typeface="Arial"/>
                <a:cs typeface="Arial"/>
              </a:rPr>
              <a:t>	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decline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demand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currency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will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lead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depreciation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00" dirty="0">
              <a:latin typeface="Arial"/>
              <a:cs typeface="Arial"/>
            </a:endParaRPr>
          </a:p>
          <a:p>
            <a:pPr marL="192405" marR="8890" indent="-180340">
              <a:lnSpc>
                <a:spcPct val="13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  <a:tab pos="1190625" algn="l"/>
                <a:tab pos="2242185" algn="l"/>
                <a:tab pos="3182620" algn="l"/>
                <a:tab pos="4712970" algn="l"/>
                <a:tab pos="5380355" algn="l"/>
                <a:tab pos="6673215" algn="l"/>
                <a:tab pos="8002270" algn="l"/>
                <a:tab pos="8578215" algn="l"/>
              </a:tabLst>
            </a:pPr>
            <a:r>
              <a:rPr lang="cs-CZ" sz="2200" spc="-10" dirty="0">
                <a:latin typeface="Arial"/>
                <a:cs typeface="Arial"/>
              </a:rPr>
              <a:t> L</a:t>
            </a:r>
            <a:r>
              <a:rPr sz="2200" spc="-10" dirty="0" err="1">
                <a:latin typeface="Arial"/>
                <a:cs typeface="Arial"/>
              </a:rPr>
              <a:t>ower</a:t>
            </a:r>
            <a:r>
              <a:rPr lang="cs-CZ" sz="2200" spc="-10" dirty="0">
                <a:latin typeface="Arial"/>
                <a:cs typeface="Arial"/>
              </a:rPr>
              <a:t> </a:t>
            </a:r>
            <a:r>
              <a:rPr lang="cs-CZ" sz="2200" spc="-10" dirty="0" err="1">
                <a:latin typeface="Arial"/>
                <a:cs typeface="Arial"/>
              </a:rPr>
              <a:t>interest</a:t>
            </a:r>
            <a:r>
              <a:rPr lang="cs-CZ" sz="2200" spc="-1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rates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10" dirty="0">
                <a:latin typeface="Arial"/>
                <a:cs typeface="Arial"/>
              </a:rPr>
              <a:t>stimulate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25" dirty="0">
                <a:latin typeface="Arial"/>
                <a:cs typeface="Arial"/>
              </a:rPr>
              <a:t>net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10" dirty="0">
                <a:latin typeface="Arial"/>
                <a:cs typeface="Arial"/>
              </a:rPr>
              <a:t>exports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10" dirty="0">
                <a:latin typeface="Arial"/>
                <a:cs typeface="Arial"/>
              </a:rPr>
              <a:t>through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25" dirty="0">
                <a:latin typeface="Arial"/>
                <a:cs typeface="Arial"/>
              </a:rPr>
              <a:t>an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10" dirty="0">
                <a:latin typeface="Arial"/>
                <a:cs typeface="Arial"/>
              </a:rPr>
              <a:t>exchange-</a:t>
            </a:r>
            <a:r>
              <a:rPr sz="2200" spc="-20" dirty="0">
                <a:latin typeface="Arial"/>
                <a:cs typeface="Arial"/>
              </a:rPr>
              <a:t>rate </a:t>
            </a:r>
            <a:r>
              <a:rPr sz="2200" dirty="0">
                <a:latin typeface="Arial"/>
                <a:cs typeface="Arial"/>
              </a:rPr>
              <a:t>depreciation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(</a:t>
            </a:r>
            <a:r>
              <a:rPr sz="2200" b="1" spc="-10" dirty="0">
                <a:latin typeface="Arial"/>
                <a:cs typeface="Arial"/>
              </a:rPr>
              <a:t>Mundell-Fleming</a:t>
            </a:r>
            <a:r>
              <a:rPr sz="2200" spc="-10" dirty="0">
                <a:latin typeface="Arial"/>
                <a:cs typeface="Arial"/>
              </a:rPr>
              <a:t>)</a:t>
            </a:r>
            <a:endParaRPr sz="22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endParaRPr lang="cs-CZ" sz="22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200" dirty="0">
                <a:latin typeface="Arial"/>
                <a:cs typeface="Arial"/>
              </a:rPr>
              <a:t> I</a:t>
            </a:r>
            <a:r>
              <a:rPr sz="2200" dirty="0" err="1">
                <a:latin typeface="Arial"/>
                <a:cs typeface="Arial"/>
              </a:rPr>
              <a:t>mportant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 small</a:t>
            </a:r>
            <a:r>
              <a:rPr lang="cs-CZ" sz="2200">
                <a:latin typeface="Arial"/>
                <a:cs typeface="Arial"/>
              </a:rPr>
              <a:t> and</a:t>
            </a:r>
            <a:r>
              <a:rPr sz="2200" spc="-3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open </a:t>
            </a:r>
            <a:r>
              <a:rPr sz="2200" spc="-10" dirty="0">
                <a:latin typeface="Arial"/>
                <a:cs typeface="Arial"/>
              </a:rPr>
              <a:t>economies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137D6D39-53C8-40EB-B47B-58A2DDBD2A75}"/>
              </a:ext>
            </a:extLst>
          </p:cNvPr>
          <p:cNvSpPr/>
          <p:nvPr/>
        </p:nvSpPr>
        <p:spPr>
          <a:xfrm>
            <a:off x="3581400" y="2895600"/>
            <a:ext cx="457200" cy="304800"/>
          </a:xfrm>
          <a:prstGeom prst="rightArrow">
            <a:avLst/>
          </a:prstGeom>
          <a:solidFill>
            <a:srgbClr val="000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1011285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Bank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England</a:t>
            </a:r>
            <a:r>
              <a:rPr lang="cs-CZ" dirty="0"/>
              <a:t> - </a:t>
            </a:r>
            <a:r>
              <a:rPr dirty="0"/>
              <a:t>transmission</a:t>
            </a:r>
            <a:r>
              <a:rPr spc="-100" dirty="0"/>
              <a:t> </a:t>
            </a:r>
            <a:r>
              <a:rPr spc="-10" dirty="0"/>
              <a:t>mechanism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0638" y="1471085"/>
            <a:ext cx="7409859" cy="508091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41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47358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Reference</a:t>
            </a:r>
            <a:r>
              <a:rPr sz="4000" spc="-210" dirty="0"/>
              <a:t> </a:t>
            </a:r>
            <a:r>
              <a:rPr sz="4000" spc="-10" dirty="0"/>
              <a:t>textbook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42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905000"/>
            <a:ext cx="7221830" cy="1738296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75"/>
              </a:spcBef>
              <a:tabLst>
                <a:tab pos="192405" algn="l"/>
              </a:tabLst>
            </a:pPr>
            <a:r>
              <a:rPr sz="2800" spc="-1435" dirty="0">
                <a:solidFill>
                  <a:srgbClr val="0000DC"/>
                </a:solidFill>
                <a:latin typeface="Arial"/>
                <a:cs typeface="Arial"/>
              </a:rPr>
              <a:t>—</a:t>
            </a: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	</a:t>
            </a:r>
            <a:r>
              <a:rPr lang="cs-CZ" sz="2800" dirty="0">
                <a:solidFill>
                  <a:srgbClr val="0000DC"/>
                </a:solidFill>
                <a:latin typeface="Arial"/>
                <a:cs typeface="Arial"/>
              </a:rPr>
              <a:t>   </a:t>
            </a:r>
            <a:r>
              <a:rPr sz="2800" spc="-20" dirty="0" err="1">
                <a:latin typeface="Arial"/>
                <a:cs typeface="Arial"/>
              </a:rPr>
              <a:t>Benassy-</a:t>
            </a:r>
            <a:r>
              <a:rPr sz="2800" dirty="0" err="1">
                <a:latin typeface="Arial"/>
                <a:cs typeface="Arial"/>
              </a:rPr>
              <a:t>Quéré</a:t>
            </a:r>
            <a:r>
              <a:rPr sz="2800" dirty="0">
                <a:latin typeface="Arial"/>
                <a:cs typeface="Arial"/>
              </a:rPr>
              <a:t>,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A.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et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al.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Economic</a:t>
            </a:r>
            <a:r>
              <a:rPr sz="2800" i="1" spc="-2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Policy:</a:t>
            </a:r>
            <a:r>
              <a:rPr sz="2800" i="1" spc="-5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Theory</a:t>
            </a:r>
            <a:r>
              <a:rPr sz="2800" i="1" spc="-3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and</a:t>
            </a:r>
            <a:r>
              <a:rPr sz="2800" i="1" spc="-45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practise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1680"/>
              </a:spcBef>
            </a:pPr>
            <a:r>
              <a:rPr sz="2800" dirty="0">
                <a:latin typeface="Arial"/>
                <a:cs typeface="Arial"/>
              </a:rPr>
              <a:t>Oxford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University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Press,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2010.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b="1" i="1" dirty="0">
                <a:latin typeface="Arial"/>
                <a:cs typeface="Arial"/>
              </a:rPr>
              <a:t>Chap.</a:t>
            </a:r>
            <a:r>
              <a:rPr sz="2800" b="1" i="1" spc="-65" dirty="0">
                <a:latin typeface="Arial"/>
                <a:cs typeface="Arial"/>
              </a:rPr>
              <a:t> </a:t>
            </a:r>
            <a:r>
              <a:rPr sz="2800" b="1" i="1" spc="-25" dirty="0">
                <a:latin typeface="Arial"/>
                <a:cs typeface="Arial"/>
              </a:rPr>
              <a:t>4.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5" name="Picture 4" descr="j0299125">
            <a:extLst>
              <a:ext uri="{FF2B5EF4-FFF2-40B4-BE49-F238E27FC236}">
                <a16:creationId xmlns:a16="http://schemas.microsoft.com/office/drawing/2014/main" id="{3E889C53-371D-4FB5-86C3-ACBBCC52E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600" y="762000"/>
            <a:ext cx="2926936" cy="483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80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37721" y="2019316"/>
            <a:ext cx="727710" cy="1153160"/>
          </a:xfrm>
          <a:custGeom>
            <a:avLst/>
            <a:gdLst/>
            <a:ahLst/>
            <a:cxnLst/>
            <a:rect l="l" t="t" r="r" b="b"/>
            <a:pathLst>
              <a:path w="727710" h="1153160">
                <a:moveTo>
                  <a:pt x="178430" y="0"/>
                </a:moveTo>
                <a:lnTo>
                  <a:pt x="0" y="0"/>
                </a:lnTo>
                <a:lnTo>
                  <a:pt x="0" y="1152767"/>
                </a:lnTo>
                <a:lnTo>
                  <a:pt x="178430" y="1152767"/>
                </a:lnTo>
                <a:lnTo>
                  <a:pt x="178430" y="0"/>
                </a:lnTo>
                <a:close/>
              </a:path>
              <a:path w="727710" h="1153160">
                <a:moveTo>
                  <a:pt x="247058" y="0"/>
                </a:moveTo>
                <a:lnTo>
                  <a:pt x="192156" y="0"/>
                </a:lnTo>
                <a:lnTo>
                  <a:pt x="301960" y="1152767"/>
                </a:lnTo>
                <a:lnTo>
                  <a:pt x="356858" y="1152767"/>
                </a:lnTo>
                <a:lnTo>
                  <a:pt x="247058" y="0"/>
                </a:lnTo>
                <a:close/>
              </a:path>
              <a:path w="727710" h="1153160">
                <a:moveTo>
                  <a:pt x="535309" y="0"/>
                </a:moveTo>
                <a:lnTo>
                  <a:pt x="480369" y="0"/>
                </a:lnTo>
                <a:lnTo>
                  <a:pt x="370584" y="1152767"/>
                </a:lnTo>
                <a:lnTo>
                  <a:pt x="425486" y="1152767"/>
                </a:lnTo>
                <a:lnTo>
                  <a:pt x="535309" y="0"/>
                </a:lnTo>
                <a:close/>
              </a:path>
              <a:path w="727710" h="1153160">
                <a:moveTo>
                  <a:pt x="727457" y="0"/>
                </a:moveTo>
                <a:lnTo>
                  <a:pt x="549020" y="0"/>
                </a:lnTo>
                <a:lnTo>
                  <a:pt x="549020" y="1152767"/>
                </a:lnTo>
                <a:lnTo>
                  <a:pt x="727457" y="1152767"/>
                </a:lnTo>
                <a:lnTo>
                  <a:pt x="7274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73019" y="2019316"/>
            <a:ext cx="576580" cy="1153160"/>
          </a:xfrm>
          <a:custGeom>
            <a:avLst/>
            <a:gdLst/>
            <a:ahLst/>
            <a:cxnLst/>
            <a:rect l="l" t="t" r="r" b="b"/>
            <a:pathLst>
              <a:path w="576579" h="1153160">
                <a:moveTo>
                  <a:pt x="576445" y="0"/>
                </a:moveTo>
                <a:lnTo>
                  <a:pt x="398008" y="0"/>
                </a:lnTo>
                <a:lnTo>
                  <a:pt x="398008" y="878296"/>
                </a:lnTo>
                <a:lnTo>
                  <a:pt x="386645" y="918602"/>
                </a:lnTo>
                <a:lnTo>
                  <a:pt x="358558" y="953763"/>
                </a:lnTo>
                <a:lnTo>
                  <a:pt x="322750" y="978632"/>
                </a:lnTo>
                <a:lnTo>
                  <a:pt x="288222" y="988066"/>
                </a:lnTo>
                <a:lnTo>
                  <a:pt x="247910" y="978632"/>
                </a:lnTo>
                <a:lnTo>
                  <a:pt x="212745" y="953763"/>
                </a:lnTo>
                <a:lnTo>
                  <a:pt x="187871" y="918602"/>
                </a:lnTo>
                <a:lnTo>
                  <a:pt x="178436" y="878296"/>
                </a:lnTo>
                <a:lnTo>
                  <a:pt x="178436" y="0"/>
                </a:lnTo>
                <a:lnTo>
                  <a:pt x="0" y="0"/>
                </a:lnTo>
                <a:lnTo>
                  <a:pt x="0" y="878296"/>
                </a:lnTo>
                <a:lnTo>
                  <a:pt x="3994" y="925992"/>
                </a:lnTo>
                <a:lnTo>
                  <a:pt x="15482" y="970068"/>
                </a:lnTo>
                <a:lnTo>
                  <a:pt x="33723" y="1010194"/>
                </a:lnTo>
                <a:lnTo>
                  <a:pt x="57975" y="1046041"/>
                </a:lnTo>
                <a:lnTo>
                  <a:pt x="87498" y="1077277"/>
                </a:lnTo>
                <a:lnTo>
                  <a:pt x="121550" y="1103574"/>
                </a:lnTo>
                <a:lnTo>
                  <a:pt x="159390" y="1124601"/>
                </a:lnTo>
                <a:lnTo>
                  <a:pt x="200276" y="1140029"/>
                </a:lnTo>
                <a:lnTo>
                  <a:pt x="243467" y="1149527"/>
                </a:lnTo>
                <a:lnTo>
                  <a:pt x="288222" y="1152767"/>
                </a:lnTo>
                <a:lnTo>
                  <a:pt x="332978" y="1149527"/>
                </a:lnTo>
                <a:lnTo>
                  <a:pt x="376169" y="1140029"/>
                </a:lnTo>
                <a:lnTo>
                  <a:pt x="417055" y="1124601"/>
                </a:lnTo>
                <a:lnTo>
                  <a:pt x="454895" y="1103574"/>
                </a:lnTo>
                <a:lnTo>
                  <a:pt x="488946" y="1077277"/>
                </a:lnTo>
                <a:lnTo>
                  <a:pt x="518469" y="1046041"/>
                </a:lnTo>
                <a:lnTo>
                  <a:pt x="542722" y="1010194"/>
                </a:lnTo>
                <a:lnTo>
                  <a:pt x="560963" y="970068"/>
                </a:lnTo>
                <a:lnTo>
                  <a:pt x="572451" y="925992"/>
                </a:lnTo>
                <a:lnTo>
                  <a:pt x="576445" y="878296"/>
                </a:lnTo>
                <a:lnTo>
                  <a:pt x="5764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98487" y="2019316"/>
            <a:ext cx="617855" cy="1153160"/>
          </a:xfrm>
          <a:custGeom>
            <a:avLst/>
            <a:gdLst/>
            <a:ahLst/>
            <a:cxnLst/>
            <a:rect l="l" t="t" r="r" b="b"/>
            <a:pathLst>
              <a:path w="617854" h="1153160">
                <a:moveTo>
                  <a:pt x="192148" y="0"/>
                </a:moveTo>
                <a:lnTo>
                  <a:pt x="0" y="0"/>
                </a:lnTo>
                <a:lnTo>
                  <a:pt x="0" y="1152767"/>
                </a:lnTo>
                <a:lnTo>
                  <a:pt x="192148" y="1152767"/>
                </a:lnTo>
                <a:lnTo>
                  <a:pt x="192148" y="0"/>
                </a:lnTo>
                <a:close/>
              </a:path>
              <a:path w="617854" h="1153160">
                <a:moveTo>
                  <a:pt x="260799" y="0"/>
                </a:moveTo>
                <a:lnTo>
                  <a:pt x="192148" y="0"/>
                </a:lnTo>
                <a:lnTo>
                  <a:pt x="370585" y="1152767"/>
                </a:lnTo>
                <a:lnTo>
                  <a:pt x="425478" y="1152767"/>
                </a:lnTo>
                <a:lnTo>
                  <a:pt x="260799" y="0"/>
                </a:lnTo>
                <a:close/>
              </a:path>
              <a:path w="617854" h="1153160">
                <a:moveTo>
                  <a:pt x="617626" y="0"/>
                </a:moveTo>
                <a:lnTo>
                  <a:pt x="439189" y="0"/>
                </a:lnTo>
                <a:lnTo>
                  <a:pt x="439190" y="1152767"/>
                </a:lnTo>
                <a:lnTo>
                  <a:pt x="617626" y="1152767"/>
                </a:lnTo>
                <a:lnTo>
                  <a:pt x="6176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25" y="2019261"/>
            <a:ext cx="494665" cy="1153160"/>
          </a:xfrm>
          <a:custGeom>
            <a:avLst/>
            <a:gdLst/>
            <a:ahLst/>
            <a:cxnLst/>
            <a:rect l="l" t="t" r="r" b="b"/>
            <a:pathLst>
              <a:path w="494665" h="1153160">
                <a:moveTo>
                  <a:pt x="494131" y="0"/>
                </a:moveTo>
                <a:lnTo>
                  <a:pt x="0" y="0"/>
                </a:lnTo>
                <a:lnTo>
                  <a:pt x="0" y="54610"/>
                </a:lnTo>
                <a:lnTo>
                  <a:pt x="151015" y="54610"/>
                </a:lnTo>
                <a:lnTo>
                  <a:pt x="151015" y="1084503"/>
                </a:lnTo>
                <a:lnTo>
                  <a:pt x="0" y="1084503"/>
                </a:lnTo>
                <a:lnTo>
                  <a:pt x="0" y="1153071"/>
                </a:lnTo>
                <a:lnTo>
                  <a:pt x="494131" y="1153071"/>
                </a:lnTo>
                <a:lnTo>
                  <a:pt x="494131" y="1084503"/>
                </a:lnTo>
                <a:lnTo>
                  <a:pt x="329399" y="1084503"/>
                </a:lnTo>
                <a:lnTo>
                  <a:pt x="329399" y="54610"/>
                </a:lnTo>
                <a:lnTo>
                  <a:pt x="494131" y="54610"/>
                </a:lnTo>
                <a:lnTo>
                  <a:pt x="49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47515" y="3666324"/>
            <a:ext cx="549275" cy="1153160"/>
          </a:xfrm>
          <a:custGeom>
            <a:avLst/>
            <a:gdLst/>
            <a:ahLst/>
            <a:cxnLst/>
            <a:rect l="l" t="t" r="r" b="b"/>
            <a:pathLst>
              <a:path w="549275" h="1153160">
                <a:moveTo>
                  <a:pt x="549008" y="0"/>
                </a:moveTo>
                <a:lnTo>
                  <a:pt x="0" y="0"/>
                </a:lnTo>
                <a:lnTo>
                  <a:pt x="0" y="82550"/>
                </a:lnTo>
                <a:lnTo>
                  <a:pt x="0" y="507961"/>
                </a:lnTo>
                <a:lnTo>
                  <a:pt x="0" y="590511"/>
                </a:lnTo>
                <a:lnTo>
                  <a:pt x="0" y="1070533"/>
                </a:lnTo>
                <a:lnTo>
                  <a:pt x="0" y="1153083"/>
                </a:lnTo>
                <a:lnTo>
                  <a:pt x="549008" y="1153083"/>
                </a:lnTo>
                <a:lnTo>
                  <a:pt x="549008" y="1070533"/>
                </a:lnTo>
                <a:lnTo>
                  <a:pt x="96088" y="1070533"/>
                </a:lnTo>
                <a:lnTo>
                  <a:pt x="96088" y="590511"/>
                </a:lnTo>
                <a:lnTo>
                  <a:pt x="535292" y="590511"/>
                </a:lnTo>
                <a:lnTo>
                  <a:pt x="535292" y="507961"/>
                </a:lnTo>
                <a:lnTo>
                  <a:pt x="96088" y="507961"/>
                </a:lnTo>
                <a:lnTo>
                  <a:pt x="96075" y="82550"/>
                </a:lnTo>
                <a:lnTo>
                  <a:pt x="549008" y="82550"/>
                </a:lnTo>
                <a:lnTo>
                  <a:pt x="5490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86731" y="3652384"/>
            <a:ext cx="563245" cy="1166495"/>
          </a:xfrm>
          <a:custGeom>
            <a:avLst/>
            <a:gdLst/>
            <a:ahLst/>
            <a:cxnLst/>
            <a:rect l="l" t="t" r="r" b="b"/>
            <a:pathLst>
              <a:path w="563245" h="1166495">
                <a:moveTo>
                  <a:pt x="274511" y="0"/>
                </a:moveTo>
                <a:lnTo>
                  <a:pt x="225336" y="4443"/>
                </a:lnTo>
                <a:lnTo>
                  <a:pt x="178983" y="17245"/>
                </a:lnTo>
                <a:lnTo>
                  <a:pt x="136244" y="37615"/>
                </a:lnTo>
                <a:lnTo>
                  <a:pt x="97910" y="64763"/>
                </a:lnTo>
                <a:lnTo>
                  <a:pt x="64772" y="97896"/>
                </a:lnTo>
                <a:lnTo>
                  <a:pt x="37621" y="136224"/>
                </a:lnTo>
                <a:lnTo>
                  <a:pt x="17247" y="178957"/>
                </a:lnTo>
                <a:lnTo>
                  <a:pt x="4443" y="225302"/>
                </a:lnTo>
                <a:lnTo>
                  <a:pt x="0" y="274470"/>
                </a:lnTo>
                <a:lnTo>
                  <a:pt x="0" y="892015"/>
                </a:lnTo>
                <a:lnTo>
                  <a:pt x="4443" y="944801"/>
                </a:lnTo>
                <a:lnTo>
                  <a:pt x="17248" y="993068"/>
                </a:lnTo>
                <a:lnTo>
                  <a:pt x="37621" y="1036365"/>
                </a:lnTo>
                <a:lnTo>
                  <a:pt x="64772" y="1074241"/>
                </a:lnTo>
                <a:lnTo>
                  <a:pt x="97911" y="1106243"/>
                </a:lnTo>
                <a:lnTo>
                  <a:pt x="136245" y="1131920"/>
                </a:lnTo>
                <a:lnTo>
                  <a:pt x="178983" y="1150820"/>
                </a:lnTo>
                <a:lnTo>
                  <a:pt x="225336" y="1162491"/>
                </a:lnTo>
                <a:lnTo>
                  <a:pt x="274511" y="1166482"/>
                </a:lnTo>
                <a:lnTo>
                  <a:pt x="322598" y="1163243"/>
                </a:lnTo>
                <a:lnTo>
                  <a:pt x="367723" y="1153747"/>
                </a:lnTo>
                <a:lnTo>
                  <a:pt x="409390" y="1138322"/>
                </a:lnTo>
                <a:lnTo>
                  <a:pt x="447106" y="1117298"/>
                </a:lnTo>
                <a:lnTo>
                  <a:pt x="480377" y="1091004"/>
                </a:lnTo>
                <a:lnTo>
                  <a:pt x="508707" y="1059770"/>
                </a:lnTo>
                <a:lnTo>
                  <a:pt x="531602" y="1023925"/>
                </a:lnTo>
                <a:lnTo>
                  <a:pt x="548567" y="983798"/>
                </a:lnTo>
                <a:lnTo>
                  <a:pt x="559109" y="939718"/>
                </a:lnTo>
                <a:lnTo>
                  <a:pt x="562733" y="891586"/>
                </a:lnTo>
                <a:lnTo>
                  <a:pt x="562733" y="864568"/>
                </a:lnTo>
                <a:lnTo>
                  <a:pt x="480371" y="864997"/>
                </a:lnTo>
                <a:lnTo>
                  <a:pt x="480371" y="892015"/>
                </a:lnTo>
                <a:lnTo>
                  <a:pt x="474729" y="937226"/>
                </a:lnTo>
                <a:lnTo>
                  <a:pt x="458763" y="978116"/>
                </a:lnTo>
                <a:lnTo>
                  <a:pt x="433915" y="1013724"/>
                </a:lnTo>
                <a:lnTo>
                  <a:pt x="401625" y="1043091"/>
                </a:lnTo>
                <a:lnTo>
                  <a:pt x="363334" y="1065256"/>
                </a:lnTo>
                <a:lnTo>
                  <a:pt x="320482" y="1079259"/>
                </a:lnTo>
                <a:lnTo>
                  <a:pt x="274511" y="1084140"/>
                </a:lnTo>
                <a:lnTo>
                  <a:pt x="233616" y="1079259"/>
                </a:lnTo>
                <a:lnTo>
                  <a:pt x="194402" y="1065256"/>
                </a:lnTo>
                <a:lnTo>
                  <a:pt x="158549" y="1043091"/>
                </a:lnTo>
                <a:lnTo>
                  <a:pt x="127738" y="1013724"/>
                </a:lnTo>
                <a:lnTo>
                  <a:pt x="103650" y="978116"/>
                </a:lnTo>
                <a:lnTo>
                  <a:pt x="87964" y="937226"/>
                </a:lnTo>
                <a:lnTo>
                  <a:pt x="82362" y="892015"/>
                </a:lnTo>
                <a:lnTo>
                  <a:pt x="82362" y="274470"/>
                </a:lnTo>
                <a:lnTo>
                  <a:pt x="87964" y="229250"/>
                </a:lnTo>
                <a:lnTo>
                  <a:pt x="103650" y="188358"/>
                </a:lnTo>
                <a:lnTo>
                  <a:pt x="127738" y="152751"/>
                </a:lnTo>
                <a:lnTo>
                  <a:pt x="158549" y="123388"/>
                </a:lnTo>
                <a:lnTo>
                  <a:pt x="194402" y="101228"/>
                </a:lnTo>
                <a:lnTo>
                  <a:pt x="233616" y="87229"/>
                </a:lnTo>
                <a:lnTo>
                  <a:pt x="274511" y="82350"/>
                </a:lnTo>
                <a:lnTo>
                  <a:pt x="320482" y="87229"/>
                </a:lnTo>
                <a:lnTo>
                  <a:pt x="363334" y="101228"/>
                </a:lnTo>
                <a:lnTo>
                  <a:pt x="401625" y="123388"/>
                </a:lnTo>
                <a:lnTo>
                  <a:pt x="433915" y="152751"/>
                </a:lnTo>
                <a:lnTo>
                  <a:pt x="458763" y="188358"/>
                </a:lnTo>
                <a:lnTo>
                  <a:pt x="474729" y="229250"/>
                </a:lnTo>
                <a:lnTo>
                  <a:pt x="480371" y="274470"/>
                </a:lnTo>
                <a:lnTo>
                  <a:pt x="480371" y="315645"/>
                </a:lnTo>
                <a:lnTo>
                  <a:pt x="562733" y="315645"/>
                </a:lnTo>
                <a:lnTo>
                  <a:pt x="562733" y="274470"/>
                </a:lnTo>
                <a:lnTo>
                  <a:pt x="559109" y="230105"/>
                </a:lnTo>
                <a:lnTo>
                  <a:pt x="548567" y="187962"/>
                </a:lnTo>
                <a:lnTo>
                  <a:pt x="531601" y="148618"/>
                </a:lnTo>
                <a:lnTo>
                  <a:pt x="508706" y="112648"/>
                </a:lnTo>
                <a:lnTo>
                  <a:pt x="480376" y="80630"/>
                </a:lnTo>
                <a:lnTo>
                  <a:pt x="447106" y="53141"/>
                </a:lnTo>
                <a:lnTo>
                  <a:pt x="409390" y="30757"/>
                </a:lnTo>
                <a:lnTo>
                  <a:pt x="367722" y="14054"/>
                </a:lnTo>
                <a:lnTo>
                  <a:pt x="322598" y="3609"/>
                </a:lnTo>
                <a:lnTo>
                  <a:pt x="2745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25957" y="3652384"/>
            <a:ext cx="563245" cy="1166495"/>
          </a:xfrm>
          <a:custGeom>
            <a:avLst/>
            <a:gdLst/>
            <a:ahLst/>
            <a:cxnLst/>
            <a:rect l="l" t="t" r="r" b="b"/>
            <a:pathLst>
              <a:path w="563245" h="1166495">
                <a:moveTo>
                  <a:pt x="288222" y="0"/>
                </a:moveTo>
                <a:lnTo>
                  <a:pt x="240124" y="3238"/>
                </a:lnTo>
                <a:lnTo>
                  <a:pt x="194993" y="12733"/>
                </a:lnTo>
                <a:lnTo>
                  <a:pt x="153322" y="28157"/>
                </a:lnTo>
                <a:lnTo>
                  <a:pt x="115607" y="49179"/>
                </a:lnTo>
                <a:lnTo>
                  <a:pt x="82339" y="75472"/>
                </a:lnTo>
                <a:lnTo>
                  <a:pt x="54013" y="106706"/>
                </a:lnTo>
                <a:lnTo>
                  <a:pt x="31123" y="142551"/>
                </a:lnTo>
                <a:lnTo>
                  <a:pt x="14161" y="182680"/>
                </a:lnTo>
                <a:lnTo>
                  <a:pt x="3622" y="226763"/>
                </a:lnTo>
                <a:lnTo>
                  <a:pt x="0" y="274470"/>
                </a:lnTo>
                <a:lnTo>
                  <a:pt x="0" y="892015"/>
                </a:lnTo>
                <a:lnTo>
                  <a:pt x="3622" y="939718"/>
                </a:lnTo>
                <a:lnTo>
                  <a:pt x="14161" y="983798"/>
                </a:lnTo>
                <a:lnTo>
                  <a:pt x="31123" y="1023925"/>
                </a:lnTo>
                <a:lnTo>
                  <a:pt x="54013" y="1059770"/>
                </a:lnTo>
                <a:lnTo>
                  <a:pt x="82339" y="1091004"/>
                </a:lnTo>
                <a:lnTo>
                  <a:pt x="115607" y="1117298"/>
                </a:lnTo>
                <a:lnTo>
                  <a:pt x="153322" y="1138322"/>
                </a:lnTo>
                <a:lnTo>
                  <a:pt x="194993" y="1153747"/>
                </a:lnTo>
                <a:lnTo>
                  <a:pt x="240124" y="1163243"/>
                </a:lnTo>
                <a:lnTo>
                  <a:pt x="288222" y="1166482"/>
                </a:lnTo>
                <a:lnTo>
                  <a:pt x="337397" y="1162491"/>
                </a:lnTo>
                <a:lnTo>
                  <a:pt x="383750" y="1150820"/>
                </a:lnTo>
                <a:lnTo>
                  <a:pt x="426488" y="1131920"/>
                </a:lnTo>
                <a:lnTo>
                  <a:pt x="464823" y="1106243"/>
                </a:lnTo>
                <a:lnTo>
                  <a:pt x="487710" y="1084140"/>
                </a:lnTo>
                <a:lnTo>
                  <a:pt x="288222" y="1084140"/>
                </a:lnTo>
                <a:lnTo>
                  <a:pt x="242234" y="1079979"/>
                </a:lnTo>
                <a:lnTo>
                  <a:pt x="199370" y="1067656"/>
                </a:lnTo>
                <a:lnTo>
                  <a:pt x="161070" y="1047411"/>
                </a:lnTo>
                <a:lnTo>
                  <a:pt x="128775" y="1019484"/>
                </a:lnTo>
                <a:lnTo>
                  <a:pt x="103924" y="984116"/>
                </a:lnTo>
                <a:lnTo>
                  <a:pt x="87958" y="941546"/>
                </a:lnTo>
                <a:lnTo>
                  <a:pt x="82316" y="892015"/>
                </a:lnTo>
                <a:lnTo>
                  <a:pt x="82316" y="274470"/>
                </a:lnTo>
                <a:lnTo>
                  <a:pt x="87958" y="229250"/>
                </a:lnTo>
                <a:lnTo>
                  <a:pt x="103924" y="188358"/>
                </a:lnTo>
                <a:lnTo>
                  <a:pt x="128775" y="152751"/>
                </a:lnTo>
                <a:lnTo>
                  <a:pt x="161070" y="123388"/>
                </a:lnTo>
                <a:lnTo>
                  <a:pt x="199370" y="101228"/>
                </a:lnTo>
                <a:lnTo>
                  <a:pt x="242234" y="87229"/>
                </a:lnTo>
                <a:lnTo>
                  <a:pt x="288222" y="82350"/>
                </a:lnTo>
                <a:lnTo>
                  <a:pt x="487724" y="82350"/>
                </a:lnTo>
                <a:lnTo>
                  <a:pt x="464822" y="60234"/>
                </a:lnTo>
                <a:lnTo>
                  <a:pt x="426488" y="34558"/>
                </a:lnTo>
                <a:lnTo>
                  <a:pt x="383749" y="15660"/>
                </a:lnTo>
                <a:lnTo>
                  <a:pt x="337397" y="3990"/>
                </a:lnTo>
                <a:lnTo>
                  <a:pt x="288222" y="0"/>
                </a:lnTo>
                <a:close/>
              </a:path>
              <a:path w="563245" h="1166495">
                <a:moveTo>
                  <a:pt x="487724" y="82350"/>
                </a:moveTo>
                <a:lnTo>
                  <a:pt x="288222" y="82350"/>
                </a:lnTo>
                <a:lnTo>
                  <a:pt x="329117" y="87229"/>
                </a:lnTo>
                <a:lnTo>
                  <a:pt x="368331" y="101228"/>
                </a:lnTo>
                <a:lnTo>
                  <a:pt x="404184" y="123388"/>
                </a:lnTo>
                <a:lnTo>
                  <a:pt x="434995" y="152751"/>
                </a:lnTo>
                <a:lnTo>
                  <a:pt x="459083" y="188358"/>
                </a:lnTo>
                <a:lnTo>
                  <a:pt x="474769" y="229250"/>
                </a:lnTo>
                <a:lnTo>
                  <a:pt x="480371" y="274470"/>
                </a:lnTo>
                <a:lnTo>
                  <a:pt x="480371" y="892015"/>
                </a:lnTo>
                <a:lnTo>
                  <a:pt x="474769" y="941546"/>
                </a:lnTo>
                <a:lnTo>
                  <a:pt x="459083" y="984116"/>
                </a:lnTo>
                <a:lnTo>
                  <a:pt x="434995" y="1019484"/>
                </a:lnTo>
                <a:lnTo>
                  <a:pt x="404184" y="1047411"/>
                </a:lnTo>
                <a:lnTo>
                  <a:pt x="368331" y="1067656"/>
                </a:lnTo>
                <a:lnTo>
                  <a:pt x="329117" y="1079979"/>
                </a:lnTo>
                <a:lnTo>
                  <a:pt x="288222" y="1084140"/>
                </a:lnTo>
                <a:lnTo>
                  <a:pt x="487710" y="1084140"/>
                </a:lnTo>
                <a:lnTo>
                  <a:pt x="525112" y="1036365"/>
                </a:lnTo>
                <a:lnTo>
                  <a:pt x="545485" y="993068"/>
                </a:lnTo>
                <a:lnTo>
                  <a:pt x="558290" y="944801"/>
                </a:lnTo>
                <a:lnTo>
                  <a:pt x="562733" y="892015"/>
                </a:lnTo>
                <a:lnTo>
                  <a:pt x="562733" y="274470"/>
                </a:lnTo>
                <a:lnTo>
                  <a:pt x="558289" y="221680"/>
                </a:lnTo>
                <a:lnTo>
                  <a:pt x="545485" y="173409"/>
                </a:lnTo>
                <a:lnTo>
                  <a:pt x="525112" y="130111"/>
                </a:lnTo>
                <a:lnTo>
                  <a:pt x="497961" y="92235"/>
                </a:lnTo>
                <a:lnTo>
                  <a:pt x="487724" y="82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51425" y="3666093"/>
            <a:ext cx="617855" cy="1153160"/>
          </a:xfrm>
          <a:custGeom>
            <a:avLst/>
            <a:gdLst/>
            <a:ahLst/>
            <a:cxnLst/>
            <a:rect l="l" t="t" r="r" b="b"/>
            <a:pathLst>
              <a:path w="617854" h="1153160">
                <a:moveTo>
                  <a:pt x="96074" y="0"/>
                </a:moveTo>
                <a:lnTo>
                  <a:pt x="0" y="0"/>
                </a:lnTo>
                <a:lnTo>
                  <a:pt x="0" y="1152775"/>
                </a:lnTo>
                <a:lnTo>
                  <a:pt x="96074" y="1152775"/>
                </a:lnTo>
                <a:lnTo>
                  <a:pt x="96074" y="0"/>
                </a:lnTo>
                <a:close/>
              </a:path>
              <a:path w="617854" h="1153160">
                <a:moveTo>
                  <a:pt x="164678" y="0"/>
                </a:moveTo>
                <a:lnTo>
                  <a:pt x="96074" y="0"/>
                </a:lnTo>
                <a:lnTo>
                  <a:pt x="452948" y="1152775"/>
                </a:lnTo>
                <a:lnTo>
                  <a:pt x="521552" y="1152775"/>
                </a:lnTo>
                <a:lnTo>
                  <a:pt x="164678" y="0"/>
                </a:lnTo>
                <a:close/>
              </a:path>
              <a:path w="617854" h="1153160">
                <a:moveTo>
                  <a:pt x="617626" y="0"/>
                </a:moveTo>
                <a:lnTo>
                  <a:pt x="521552" y="0"/>
                </a:lnTo>
                <a:lnTo>
                  <a:pt x="521552" y="1152775"/>
                </a:lnTo>
                <a:lnTo>
                  <a:pt x="617626" y="1152775"/>
                </a:lnTo>
                <a:lnTo>
                  <a:pt x="6176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919845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What’s</a:t>
            </a:r>
            <a:r>
              <a:rPr sz="4000" spc="-110" dirty="0"/>
              <a:t> </a:t>
            </a:r>
            <a:r>
              <a:rPr sz="4000" dirty="0"/>
              <a:t>wrong</a:t>
            </a:r>
            <a:r>
              <a:rPr sz="4000" spc="-125" dirty="0"/>
              <a:t> </a:t>
            </a:r>
            <a:r>
              <a:rPr sz="4000" dirty="0"/>
              <a:t>with</a:t>
            </a:r>
            <a:r>
              <a:rPr sz="4000" spc="-120" dirty="0"/>
              <a:t> </a:t>
            </a:r>
            <a:r>
              <a:rPr sz="4000" spc="-10" dirty="0"/>
              <a:t>deflation?</a:t>
            </a:r>
            <a:r>
              <a:rPr lang="cs-CZ" sz="4000" spc="-10" dirty="0"/>
              <a:t> </a:t>
            </a:r>
            <a:endParaRPr sz="40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5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4385" y="2133600"/>
            <a:ext cx="10803230" cy="32900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304165" indent="-457200">
              <a:lnSpc>
                <a:spcPct val="150000"/>
              </a:lnSpc>
              <a:spcBef>
                <a:spcPts val="95"/>
              </a:spcBef>
              <a:buClr>
                <a:srgbClr val="0000DC"/>
              </a:buClr>
              <a:buFont typeface="+mj-lt"/>
              <a:buAutoNum type="arabicPeriod"/>
              <a:tabLst>
                <a:tab pos="192405" algn="l"/>
                <a:tab pos="193040" algn="l"/>
              </a:tabLst>
            </a:pPr>
            <a:r>
              <a:rPr lang="cs-CZ" sz="240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hen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prices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falling,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households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will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postpone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consumption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(because </a:t>
            </a:r>
            <a:r>
              <a:rPr sz="2400" dirty="0">
                <a:latin typeface="Arial"/>
                <a:cs typeface="Arial"/>
              </a:rPr>
              <a:t>they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expect goods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will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cheaper in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future)</a:t>
            </a:r>
            <a:endParaRPr lang="cs-CZ" sz="2400" dirty="0">
              <a:latin typeface="Arial"/>
              <a:cs typeface="Arial"/>
            </a:endParaRPr>
          </a:p>
          <a:p>
            <a:pPr marL="469265" marR="5080" indent="-457200">
              <a:lnSpc>
                <a:spcPct val="150100"/>
              </a:lnSpc>
              <a:spcBef>
                <a:spcPts val="5"/>
              </a:spcBef>
              <a:buClr>
                <a:srgbClr val="0000DC"/>
              </a:buClr>
              <a:buFont typeface="+mj-lt"/>
              <a:buAutoNum type="arabicPeriod"/>
              <a:tabLst>
                <a:tab pos="192405" algn="l"/>
                <a:tab pos="193040" algn="l"/>
              </a:tabLst>
            </a:pPr>
            <a:r>
              <a:rPr lang="cs-CZ" sz="2400" b="1" dirty="0">
                <a:latin typeface="Arial"/>
                <a:cs typeface="Arial"/>
              </a:rPr>
              <a:t>R</a:t>
            </a:r>
            <a:r>
              <a:rPr sz="2400" b="1" dirty="0" err="1">
                <a:latin typeface="Arial"/>
                <a:cs typeface="Arial"/>
              </a:rPr>
              <a:t>edistributing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income from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debtors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creditors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those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nominally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fixed </a:t>
            </a:r>
            <a:r>
              <a:rPr sz="2400" spc="-10" dirty="0">
                <a:latin typeface="Arial"/>
                <a:cs typeface="Arial"/>
              </a:rPr>
              <a:t>incomes</a:t>
            </a:r>
            <a:endParaRPr lang="cs-CZ" sz="2400" dirty="0">
              <a:latin typeface="Arial"/>
              <a:cs typeface="Arial"/>
            </a:endParaRPr>
          </a:p>
          <a:p>
            <a:pPr marL="264795" lvl="1">
              <a:lnSpc>
                <a:spcPct val="100000"/>
              </a:lnSpc>
              <a:spcBef>
                <a:spcPts val="550"/>
              </a:spcBef>
              <a:buClr>
                <a:srgbClr val="0000DC"/>
              </a:buClr>
              <a:tabLst>
                <a:tab pos="443865" algn="l"/>
                <a:tab pos="444500" algn="l"/>
              </a:tabLst>
            </a:pPr>
            <a:r>
              <a:rPr lang="cs-CZ" sz="1800" dirty="0">
                <a:latin typeface="Arial"/>
                <a:cs typeface="Arial"/>
              </a:rPr>
              <a:t>= </a:t>
            </a:r>
            <a:r>
              <a:rPr lang="cs-CZ" dirty="0">
                <a:latin typeface="Arial"/>
                <a:cs typeface="Arial"/>
              </a:rPr>
              <a:t>I</a:t>
            </a:r>
            <a:r>
              <a:rPr sz="1800" dirty="0" err="1">
                <a:latin typeface="Arial"/>
                <a:cs typeface="Arial"/>
              </a:rPr>
              <a:t>ncrease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nominally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fixed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incomes</a:t>
            </a:r>
            <a:r>
              <a:rPr sz="1800" spc="-10" dirty="0">
                <a:latin typeface="Arial"/>
                <a:cs typeface="Arial"/>
              </a:rPr>
              <a:t> </a:t>
            </a:r>
            <a:endParaRPr lang="cs-CZ" sz="1800" spc="-10" dirty="0">
              <a:latin typeface="Arial"/>
              <a:cs typeface="Arial"/>
            </a:endParaRPr>
          </a:p>
          <a:p>
            <a:pPr marL="264795" lvl="1">
              <a:lnSpc>
                <a:spcPct val="100000"/>
              </a:lnSpc>
              <a:spcBef>
                <a:spcPts val="550"/>
              </a:spcBef>
              <a:buClr>
                <a:srgbClr val="0000DC"/>
              </a:buClr>
              <a:tabLst>
                <a:tab pos="443865" algn="l"/>
                <a:tab pos="444500" algn="l"/>
              </a:tabLst>
            </a:pPr>
            <a:r>
              <a:rPr lang="cs-CZ" spc="-10" dirty="0">
                <a:latin typeface="Arial"/>
                <a:cs typeface="Arial"/>
              </a:rPr>
              <a:t>	</a:t>
            </a:r>
            <a:r>
              <a:rPr sz="1800" dirty="0">
                <a:latin typeface="Arial"/>
                <a:cs typeface="Arial"/>
              </a:rPr>
              <a:t>(like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pensioners)</a:t>
            </a:r>
            <a:endParaRPr lang="cs-CZ" spc="-10" dirty="0">
              <a:latin typeface="Arial"/>
              <a:cs typeface="Arial"/>
            </a:endParaRPr>
          </a:p>
          <a:p>
            <a:pPr marL="264795" lvl="1">
              <a:lnSpc>
                <a:spcPct val="100000"/>
              </a:lnSpc>
              <a:spcBef>
                <a:spcPts val="550"/>
              </a:spcBef>
              <a:buClr>
                <a:srgbClr val="0000DC"/>
              </a:buClr>
              <a:tabLst>
                <a:tab pos="443865" algn="l"/>
                <a:tab pos="444500" algn="l"/>
              </a:tabLst>
            </a:pPr>
            <a:r>
              <a:rPr lang="cs-CZ" sz="1800" spc="-10" dirty="0">
                <a:latin typeface="Arial"/>
                <a:cs typeface="Arial"/>
              </a:rPr>
              <a:t>= </a:t>
            </a:r>
            <a:r>
              <a:rPr lang="cs-CZ" spc="-10" dirty="0">
                <a:latin typeface="Arial"/>
                <a:cs typeface="Arial"/>
              </a:rPr>
              <a:t>I</a:t>
            </a:r>
            <a:r>
              <a:rPr sz="1800" dirty="0" err="1">
                <a:latin typeface="Arial"/>
                <a:cs typeface="Arial"/>
              </a:rPr>
              <a:t>ncrease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interest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rates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66E86E2-2712-437D-9D13-914ADC084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095" y="76200"/>
            <a:ext cx="2409825" cy="18954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A3E9EA6-B91E-4D32-A14F-6015FEE7B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632" y="3779022"/>
            <a:ext cx="5286375" cy="29051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9398000" cy="1082675"/>
          </a:xfrm>
        </p:spPr>
        <p:txBody>
          <a:bodyPr vert="horz" wrap="square" lIns="0" tIns="0" rIns="0" bIns="0" rtlCol="0">
            <a:normAutofit/>
          </a:bodyPr>
          <a:lstStyle/>
          <a:p>
            <a:pPr marL="12700">
              <a:spcBef>
                <a:spcPts val="95"/>
              </a:spcBef>
            </a:pPr>
            <a:r>
              <a:rPr lang="cs-CZ" b="1" i="0">
                <a:latin typeface="Arial"/>
                <a:ea typeface="+mj-ea"/>
                <a:cs typeface="Arial"/>
              </a:rPr>
              <a:t>Inflation</a:t>
            </a:r>
            <a:r>
              <a:rPr lang="cs-CZ" b="1" i="0" spc="-85">
                <a:latin typeface="Arial"/>
                <a:ea typeface="+mj-ea"/>
                <a:cs typeface="Arial"/>
              </a:rPr>
              <a:t> </a:t>
            </a:r>
            <a:r>
              <a:rPr lang="cs-CZ" b="1" i="0">
                <a:latin typeface="Arial"/>
                <a:ea typeface="+mj-ea"/>
                <a:cs typeface="Arial"/>
              </a:rPr>
              <a:t>x</a:t>
            </a:r>
            <a:r>
              <a:rPr lang="cs-CZ" b="1" i="0" spc="-90">
                <a:latin typeface="Arial"/>
                <a:ea typeface="+mj-ea"/>
                <a:cs typeface="Arial"/>
              </a:rPr>
              <a:t> </a:t>
            </a:r>
            <a:r>
              <a:rPr lang="cs-CZ" b="1" i="0" spc="-10">
                <a:latin typeface="Arial"/>
                <a:ea typeface="+mj-ea"/>
                <a:cs typeface="Arial"/>
              </a:rPr>
              <a:t>deflation</a:t>
            </a:r>
            <a:endParaRPr lang="cs-CZ" b="1" i="0">
              <a:latin typeface="Arial"/>
              <a:ea typeface="+mj-ea"/>
              <a:cs typeface="Arial"/>
            </a:endParaRPr>
          </a:p>
        </p:txBody>
      </p:sp>
      <p:sp>
        <p:nvSpPr>
          <p:cNvPr id="4" name="object 4" hidden="1"/>
          <p:cNvSpPr txBox="1">
            <a:spLocks noGrp="1"/>
          </p:cNvSpPr>
          <p:nvPr>
            <p:ph type="sldNum" sz="quarter" idx="7"/>
          </p:nvPr>
        </p:nvSpPr>
        <p:spPr>
          <a:xfrm>
            <a:off x="375818" y="6261413"/>
            <a:ext cx="144018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spcAft>
                <a:spcPts val="600"/>
              </a:spcAft>
              <a:tabLst>
                <a:tab pos="344170" algn="l"/>
              </a:tabLst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  <a:spcAft>
                  <a:spcPts val="600"/>
                </a:spcAft>
                <a:tabLst>
                  <a:tab pos="344170" algn="l"/>
                </a:tabLst>
              </a:pPr>
              <a:t>6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  <a:endParaRPr lang="cs-CZ" spc="-1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D7E9EDD8-6DD5-1292-6140-ACDC4B19CE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0259785"/>
              </p:ext>
            </p:extLst>
          </p:nvPr>
        </p:nvGraphicFramePr>
        <p:xfrm>
          <a:off x="533400" y="1577340"/>
          <a:ext cx="11049000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58540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35" dirty="0"/>
              <a:t> </a:t>
            </a:r>
            <a:r>
              <a:rPr dirty="0"/>
              <a:t>do</a:t>
            </a:r>
            <a:r>
              <a:rPr spc="-10" dirty="0"/>
              <a:t> </a:t>
            </a:r>
            <a:r>
              <a:rPr dirty="0"/>
              <a:t>central</a:t>
            </a:r>
            <a:r>
              <a:rPr spc="-60" dirty="0"/>
              <a:t> </a:t>
            </a:r>
            <a:r>
              <a:rPr dirty="0"/>
              <a:t>banks</a:t>
            </a:r>
            <a:r>
              <a:rPr spc="-55" dirty="0"/>
              <a:t> </a:t>
            </a:r>
            <a:r>
              <a:rPr spc="-25" dirty="0"/>
              <a:t>do?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7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631670"/>
            <a:ext cx="10706100" cy="44837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Central</a:t>
            </a:r>
            <a:r>
              <a:rPr sz="2400" b="1" spc="2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ban</a:t>
            </a:r>
            <a:r>
              <a:rPr lang="cs-CZ" sz="2400" b="1" dirty="0">
                <a:solidFill>
                  <a:srgbClr val="FF0000"/>
                </a:solidFill>
                <a:latin typeface="Arial"/>
                <a:cs typeface="Arial"/>
              </a:rPr>
              <a:t>k </a:t>
            </a:r>
            <a:r>
              <a:rPr lang="cs-CZ" sz="2000" dirty="0">
                <a:latin typeface="Arial"/>
                <a:cs typeface="Arial"/>
              </a:rPr>
              <a:t>=</a:t>
            </a:r>
            <a:r>
              <a:rPr sz="2000" spc="2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2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institution</a:t>
            </a:r>
            <a:r>
              <a:rPr sz="2000" spc="2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that</a:t>
            </a:r>
            <a:r>
              <a:rPr sz="2000" spc="2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manages</a:t>
            </a:r>
            <a:r>
              <a:rPr sz="2000" spc="2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2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currency</a:t>
            </a:r>
            <a:r>
              <a:rPr sz="2000" spc="2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2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monetary</a:t>
            </a:r>
            <a:r>
              <a:rPr sz="2000" spc="2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policy,</a:t>
            </a:r>
            <a:r>
              <a:rPr sz="2000" spc="2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2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oversees </a:t>
            </a:r>
            <a:r>
              <a:rPr sz="2000" dirty="0">
                <a:latin typeface="Arial"/>
                <a:cs typeface="Arial"/>
              </a:rPr>
              <a:t>their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commercial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banking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system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cs-CZ" sz="22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cs-CZ" sz="2200" b="1" dirty="0" err="1">
                <a:latin typeface="Arial"/>
                <a:cs typeface="Arial"/>
              </a:rPr>
              <a:t>Tasks</a:t>
            </a:r>
            <a:r>
              <a:rPr lang="cs-CZ" sz="2200" b="1" dirty="0">
                <a:latin typeface="Arial"/>
                <a:cs typeface="Arial"/>
              </a:rPr>
              <a:t> to:</a:t>
            </a:r>
            <a:endParaRPr sz="2200" b="1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31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000" dirty="0">
                <a:latin typeface="Arial"/>
                <a:cs typeface="Arial"/>
              </a:rPr>
              <a:t> I</a:t>
            </a:r>
            <a:r>
              <a:rPr sz="2000" dirty="0" err="1">
                <a:latin typeface="Arial"/>
                <a:cs typeface="Arial"/>
              </a:rPr>
              <a:t>ssue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banknotes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"/>
              <a:buChar char="—"/>
            </a:pPr>
            <a:endParaRPr sz="22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31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lang="cs-CZ" sz="2000" dirty="0">
                <a:highlight>
                  <a:srgbClr val="00FFFF"/>
                </a:highlight>
                <a:latin typeface="Arial"/>
                <a:cs typeface="Arial"/>
              </a:rPr>
              <a:t>P</a:t>
            </a:r>
            <a:r>
              <a:rPr sz="2000" dirty="0" err="1">
                <a:highlight>
                  <a:srgbClr val="00FFFF"/>
                </a:highlight>
                <a:latin typeface="Arial"/>
                <a:cs typeface="Arial"/>
              </a:rPr>
              <a:t>rovide</a:t>
            </a:r>
            <a:r>
              <a:rPr sz="2000" spc="-40" dirty="0">
                <a:highlight>
                  <a:srgbClr val="00FFFF"/>
                </a:highlight>
                <a:latin typeface="Arial"/>
                <a:cs typeface="Arial"/>
              </a:rPr>
              <a:t> </a:t>
            </a:r>
            <a:r>
              <a:rPr sz="2000" dirty="0">
                <a:highlight>
                  <a:srgbClr val="00FFFF"/>
                </a:highlight>
                <a:latin typeface="Arial"/>
                <a:cs typeface="Arial"/>
              </a:rPr>
              <a:t>banks</a:t>
            </a:r>
            <a:r>
              <a:rPr sz="2000" spc="-55" dirty="0">
                <a:highlight>
                  <a:srgbClr val="00FFFF"/>
                </a:highlight>
                <a:latin typeface="Arial"/>
                <a:cs typeface="Arial"/>
              </a:rPr>
              <a:t> </a:t>
            </a:r>
            <a:r>
              <a:rPr sz="2000" dirty="0">
                <a:highlight>
                  <a:srgbClr val="00FFFF"/>
                </a:highlight>
                <a:latin typeface="Arial"/>
                <a:cs typeface="Arial"/>
              </a:rPr>
              <a:t>with</a:t>
            </a:r>
            <a:r>
              <a:rPr sz="2000" spc="-25" dirty="0">
                <a:highlight>
                  <a:srgbClr val="00FFFF"/>
                </a:highlight>
                <a:latin typeface="Arial"/>
                <a:cs typeface="Arial"/>
              </a:rPr>
              <a:t> </a:t>
            </a:r>
            <a:r>
              <a:rPr sz="2000" spc="-10" dirty="0">
                <a:highlight>
                  <a:srgbClr val="00FFFF"/>
                </a:highlight>
                <a:latin typeface="Arial"/>
                <a:cs typeface="Arial"/>
              </a:rPr>
              <a:t>liquidity</a:t>
            </a:r>
            <a:endParaRPr sz="2000" dirty="0">
              <a:highlight>
                <a:srgbClr val="00FFFF"/>
              </a:highlight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"/>
              <a:buChar char="—"/>
            </a:pPr>
            <a:endParaRPr sz="22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31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lang="cs-CZ" sz="2000" dirty="0">
                <a:highlight>
                  <a:srgbClr val="00FFFF"/>
                </a:highlight>
                <a:latin typeface="Arial"/>
                <a:cs typeface="Arial"/>
              </a:rPr>
              <a:t>I</a:t>
            </a:r>
            <a:r>
              <a:rPr sz="2000" dirty="0" err="1">
                <a:highlight>
                  <a:srgbClr val="00FFFF"/>
                </a:highlight>
                <a:latin typeface="Arial"/>
                <a:cs typeface="Arial"/>
              </a:rPr>
              <a:t>mpose</a:t>
            </a:r>
            <a:r>
              <a:rPr sz="2000" spc="-35" dirty="0">
                <a:highlight>
                  <a:srgbClr val="00FFFF"/>
                </a:highlight>
                <a:latin typeface="Arial"/>
                <a:cs typeface="Arial"/>
              </a:rPr>
              <a:t> </a:t>
            </a:r>
            <a:r>
              <a:rPr sz="2000" dirty="0">
                <a:highlight>
                  <a:srgbClr val="00FFFF"/>
                </a:highlight>
                <a:latin typeface="Arial"/>
                <a:cs typeface="Arial"/>
              </a:rPr>
              <a:t>compulsory</a:t>
            </a:r>
            <a:r>
              <a:rPr sz="2000" spc="-40" dirty="0">
                <a:highlight>
                  <a:srgbClr val="00FFFF"/>
                </a:highlight>
                <a:latin typeface="Arial"/>
                <a:cs typeface="Arial"/>
              </a:rPr>
              <a:t> </a:t>
            </a:r>
            <a:r>
              <a:rPr sz="2000" dirty="0">
                <a:highlight>
                  <a:srgbClr val="00FFFF"/>
                </a:highlight>
                <a:latin typeface="Arial"/>
                <a:cs typeface="Arial"/>
              </a:rPr>
              <a:t>reserves</a:t>
            </a:r>
            <a:r>
              <a:rPr sz="2000" spc="-30" dirty="0">
                <a:highlight>
                  <a:srgbClr val="00FFFF"/>
                </a:highlight>
                <a:latin typeface="Arial"/>
                <a:cs typeface="Arial"/>
              </a:rPr>
              <a:t> </a:t>
            </a:r>
            <a:r>
              <a:rPr sz="2000" dirty="0">
                <a:highlight>
                  <a:srgbClr val="00FFFF"/>
                </a:highlight>
                <a:latin typeface="Arial"/>
                <a:cs typeface="Arial"/>
              </a:rPr>
              <a:t>on</a:t>
            </a:r>
            <a:r>
              <a:rPr sz="2000" spc="-15" dirty="0">
                <a:highlight>
                  <a:srgbClr val="00FFFF"/>
                </a:highlight>
                <a:latin typeface="Arial"/>
                <a:cs typeface="Arial"/>
              </a:rPr>
              <a:t> </a:t>
            </a:r>
            <a:r>
              <a:rPr sz="2000" dirty="0">
                <a:highlight>
                  <a:srgbClr val="00FFFF"/>
                </a:highlight>
                <a:latin typeface="Arial"/>
                <a:cs typeface="Arial"/>
              </a:rPr>
              <a:t>commercial</a:t>
            </a:r>
            <a:r>
              <a:rPr sz="2000" spc="-30" dirty="0">
                <a:highlight>
                  <a:srgbClr val="00FFFF"/>
                </a:highlight>
                <a:latin typeface="Arial"/>
                <a:cs typeface="Arial"/>
              </a:rPr>
              <a:t> </a:t>
            </a:r>
            <a:r>
              <a:rPr sz="2000" spc="-10" dirty="0">
                <a:highlight>
                  <a:srgbClr val="00FFFF"/>
                </a:highlight>
                <a:latin typeface="Arial"/>
                <a:cs typeface="Arial"/>
              </a:rPr>
              <a:t>banks</a:t>
            </a:r>
            <a:endParaRPr sz="2000" dirty="0">
              <a:highlight>
                <a:srgbClr val="00FFFF"/>
              </a:highlight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"/>
              <a:buChar char="—"/>
            </a:pPr>
            <a:endParaRPr sz="22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31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lang="cs-CZ" sz="2000" dirty="0">
                <a:highlight>
                  <a:srgbClr val="00FFFF"/>
                </a:highlight>
                <a:latin typeface="Arial"/>
                <a:cs typeface="Arial"/>
              </a:rPr>
              <a:t>A</a:t>
            </a:r>
            <a:r>
              <a:rPr sz="2000" dirty="0" err="1">
                <a:highlight>
                  <a:srgbClr val="00FFFF"/>
                </a:highlight>
                <a:latin typeface="Arial"/>
                <a:cs typeface="Arial"/>
              </a:rPr>
              <a:t>ct</a:t>
            </a:r>
            <a:r>
              <a:rPr sz="2000" spc="-35" dirty="0">
                <a:highlight>
                  <a:srgbClr val="00FFFF"/>
                </a:highlight>
                <a:latin typeface="Arial"/>
                <a:cs typeface="Arial"/>
              </a:rPr>
              <a:t> </a:t>
            </a:r>
            <a:r>
              <a:rPr sz="2000" dirty="0">
                <a:highlight>
                  <a:srgbClr val="00FFFF"/>
                </a:highlight>
                <a:latin typeface="Arial"/>
                <a:cs typeface="Arial"/>
              </a:rPr>
              <a:t>as</a:t>
            </a:r>
            <a:r>
              <a:rPr sz="2000" spc="-20" dirty="0">
                <a:highlight>
                  <a:srgbClr val="00FFFF"/>
                </a:highlight>
                <a:latin typeface="Arial"/>
                <a:cs typeface="Arial"/>
              </a:rPr>
              <a:t> </a:t>
            </a:r>
            <a:r>
              <a:rPr sz="2000" dirty="0">
                <a:highlight>
                  <a:srgbClr val="00FFFF"/>
                </a:highlight>
                <a:latin typeface="Arial"/>
                <a:cs typeface="Arial"/>
              </a:rPr>
              <a:t>’lender</a:t>
            </a:r>
            <a:r>
              <a:rPr sz="2000" spc="-25" dirty="0">
                <a:highlight>
                  <a:srgbClr val="00FFFF"/>
                </a:highlight>
                <a:latin typeface="Arial"/>
                <a:cs typeface="Arial"/>
              </a:rPr>
              <a:t> </a:t>
            </a:r>
            <a:r>
              <a:rPr sz="2000" dirty="0">
                <a:highlight>
                  <a:srgbClr val="00FFFF"/>
                </a:highlight>
                <a:latin typeface="Arial"/>
                <a:cs typeface="Arial"/>
              </a:rPr>
              <a:t>of</a:t>
            </a:r>
            <a:r>
              <a:rPr sz="2000" spc="-15" dirty="0">
                <a:highlight>
                  <a:srgbClr val="00FFFF"/>
                </a:highlight>
                <a:latin typeface="Arial"/>
                <a:cs typeface="Arial"/>
              </a:rPr>
              <a:t> </a:t>
            </a:r>
            <a:r>
              <a:rPr sz="2000" dirty="0">
                <a:highlight>
                  <a:srgbClr val="00FFFF"/>
                </a:highlight>
                <a:latin typeface="Arial"/>
                <a:cs typeface="Arial"/>
              </a:rPr>
              <a:t>last</a:t>
            </a:r>
            <a:r>
              <a:rPr sz="2000" spc="-30" dirty="0">
                <a:highlight>
                  <a:srgbClr val="00FFFF"/>
                </a:highlight>
                <a:latin typeface="Arial"/>
                <a:cs typeface="Arial"/>
              </a:rPr>
              <a:t> </a:t>
            </a:r>
            <a:r>
              <a:rPr sz="2000" dirty="0">
                <a:highlight>
                  <a:srgbClr val="00FFFF"/>
                </a:highlight>
                <a:latin typeface="Arial"/>
                <a:cs typeface="Arial"/>
              </a:rPr>
              <a:t>resort’</a:t>
            </a:r>
            <a:r>
              <a:rPr sz="2000" spc="-40" dirty="0">
                <a:highlight>
                  <a:srgbClr val="00FFFF"/>
                </a:highlight>
                <a:latin typeface="Arial"/>
                <a:cs typeface="Arial"/>
              </a:rPr>
              <a:t> </a:t>
            </a:r>
            <a:r>
              <a:rPr sz="2000" dirty="0">
                <a:highlight>
                  <a:srgbClr val="00FFFF"/>
                </a:highlight>
                <a:latin typeface="Arial"/>
                <a:cs typeface="Arial"/>
              </a:rPr>
              <a:t>to</a:t>
            </a:r>
            <a:r>
              <a:rPr sz="2000" spc="-10" dirty="0">
                <a:highlight>
                  <a:srgbClr val="00FFFF"/>
                </a:highlight>
                <a:latin typeface="Arial"/>
                <a:cs typeface="Arial"/>
              </a:rPr>
              <a:t> banks</a:t>
            </a:r>
            <a:endParaRPr sz="2000" dirty="0">
              <a:highlight>
                <a:srgbClr val="00FFFF"/>
              </a:highlight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1102725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dirty="0"/>
              <a:t>a + b) </a:t>
            </a:r>
            <a:r>
              <a:rPr dirty="0"/>
              <a:t>Liquidity</a:t>
            </a:r>
            <a:r>
              <a:rPr spc="-125" dirty="0"/>
              <a:t> </a:t>
            </a:r>
            <a:r>
              <a:rPr spc="-10" dirty="0"/>
              <a:t>provision</a:t>
            </a:r>
            <a:r>
              <a:rPr lang="cs-CZ" spc="-10" dirty="0"/>
              <a:t> + </a:t>
            </a:r>
            <a:r>
              <a:rPr lang="cs-CZ" spc="-10" dirty="0" err="1"/>
              <a:t>reserve</a:t>
            </a:r>
            <a:r>
              <a:rPr lang="cs-CZ" spc="-10" dirty="0"/>
              <a:t> </a:t>
            </a:r>
            <a:r>
              <a:rPr lang="cs-CZ" spc="-10" dirty="0" err="1"/>
              <a:t>requirements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8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676400"/>
            <a:ext cx="10707370" cy="44191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tabLst>
                <a:tab pos="192405" algn="l"/>
                <a:tab pos="193040" algn="l"/>
              </a:tabLst>
            </a:pPr>
            <a:r>
              <a:rPr lang="cs-CZ" sz="2000" dirty="0">
                <a:latin typeface="Arial"/>
                <a:cs typeface="Arial"/>
              </a:rPr>
              <a:t>= 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maintain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price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stability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promote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safe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efficient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payment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system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cs-CZ"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Liquidity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provided</a:t>
            </a:r>
            <a:r>
              <a:rPr sz="2000" b="1" spc="-10" dirty="0">
                <a:latin typeface="Arial"/>
                <a:cs typeface="Arial"/>
              </a:rPr>
              <a:t> through:</a:t>
            </a:r>
            <a:endParaRPr sz="2000" b="1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4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000" dirty="0">
                <a:latin typeface="Arial"/>
                <a:cs typeface="Arial"/>
              </a:rPr>
              <a:t> O</a:t>
            </a:r>
            <a:r>
              <a:rPr sz="2000" dirty="0">
                <a:latin typeface="Arial"/>
                <a:cs typeface="Arial"/>
              </a:rPr>
              <a:t>pen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market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operations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(purchases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ﬁnancial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assets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by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CB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commercial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banks)</a:t>
            </a:r>
            <a:endParaRPr sz="2000" dirty="0">
              <a:latin typeface="Arial"/>
              <a:cs typeface="Arial"/>
            </a:endParaRPr>
          </a:p>
          <a:p>
            <a:pPr marL="192405" marR="5080" indent="-180340" algn="just">
              <a:lnSpc>
                <a:spcPct val="130000"/>
              </a:lnSpc>
              <a:buClr>
                <a:srgbClr val="0000DC"/>
              </a:buClr>
              <a:buChar char="—"/>
              <a:tabLst>
                <a:tab pos="193040" algn="l"/>
              </a:tabLst>
            </a:pPr>
            <a:r>
              <a:rPr lang="cs-CZ" sz="2000" dirty="0">
                <a:latin typeface="Arial"/>
                <a:cs typeface="Arial"/>
              </a:rPr>
              <a:t> R</a:t>
            </a:r>
            <a:r>
              <a:rPr sz="2000" dirty="0" err="1">
                <a:latin typeface="Arial"/>
                <a:cs typeface="Arial"/>
              </a:rPr>
              <a:t>epurchase</a:t>
            </a:r>
            <a:r>
              <a:rPr sz="2000" spc="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agreements</a:t>
            </a:r>
            <a:r>
              <a:rPr sz="2000" spc="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repos</a:t>
            </a:r>
            <a:r>
              <a:rPr sz="2000" spc="1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(short-</a:t>
            </a:r>
            <a:r>
              <a:rPr sz="2000" dirty="0">
                <a:latin typeface="Arial"/>
                <a:cs typeface="Arial"/>
              </a:rPr>
              <a:t>term</a:t>
            </a:r>
            <a:r>
              <a:rPr sz="2000" spc="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agreement</a:t>
            </a:r>
            <a:r>
              <a:rPr sz="2000" spc="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between</a:t>
            </a:r>
            <a:r>
              <a:rPr sz="2000" spc="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CB</a:t>
            </a:r>
            <a:r>
              <a:rPr sz="2000" spc="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commercial</a:t>
            </a:r>
            <a:r>
              <a:rPr sz="2000" spc="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bank</a:t>
            </a:r>
            <a:r>
              <a:rPr sz="2000" spc="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under</a:t>
            </a:r>
            <a:r>
              <a:rPr sz="2000" spc="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which</a:t>
            </a:r>
            <a:r>
              <a:rPr sz="2000" spc="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commercial</a:t>
            </a:r>
            <a:r>
              <a:rPr lang="cs-CZ" sz="2000" spc="135" dirty="0">
                <a:latin typeface="Arial"/>
                <a:cs typeface="Arial"/>
              </a:rPr>
              <a:t> bank</a:t>
            </a:r>
            <a:r>
              <a:rPr sz="2000" dirty="0">
                <a:latin typeface="Arial"/>
                <a:cs typeface="Arial"/>
              </a:rPr>
              <a:t> sells</a:t>
            </a:r>
            <a:r>
              <a:rPr sz="2000" spc="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security</a:t>
            </a:r>
            <a:r>
              <a:rPr sz="2000" spc="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CB</a:t>
            </a:r>
            <a:r>
              <a:rPr sz="2000" spc="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CB</a:t>
            </a:r>
            <a:r>
              <a:rPr sz="2000" spc="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provides</a:t>
            </a:r>
            <a:r>
              <a:rPr sz="2000" spc="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commercial</a:t>
            </a:r>
            <a:r>
              <a:rPr sz="2000" spc="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bank</a:t>
            </a:r>
            <a:r>
              <a:rPr sz="2000" spc="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liquidity;</a:t>
            </a:r>
            <a:r>
              <a:rPr sz="2000" spc="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CB</a:t>
            </a:r>
            <a:r>
              <a:rPr sz="2000" spc="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holds</a:t>
            </a:r>
            <a:r>
              <a:rPr sz="2000" spc="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corresponding</a:t>
            </a:r>
            <a:r>
              <a:rPr sz="2000" spc="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assets</a:t>
            </a:r>
            <a:r>
              <a:rPr sz="2000" spc="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14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ﬁxed </a:t>
            </a:r>
            <a:r>
              <a:rPr sz="2000" spc="-10" dirty="0">
                <a:latin typeface="Arial"/>
                <a:cs typeface="Arial"/>
              </a:rPr>
              <a:t>period)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In so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doing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central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banks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price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liquidity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 control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 quantity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base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money.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CB</a:t>
            </a:r>
            <a:r>
              <a:rPr sz="2000" spc="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</a:t>
            </a:r>
            <a:r>
              <a:rPr sz="2000" spc="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also</a:t>
            </a:r>
            <a:r>
              <a:rPr sz="2000" spc="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inﬂuence</a:t>
            </a:r>
            <a:r>
              <a:rPr sz="2000" spc="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banks’</a:t>
            </a:r>
            <a:r>
              <a:rPr sz="2000" spc="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lending</a:t>
            </a:r>
            <a:r>
              <a:rPr sz="2000" spc="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behaviour</a:t>
            </a:r>
            <a:r>
              <a:rPr sz="2000" spc="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through</a:t>
            </a:r>
            <a:r>
              <a:rPr sz="2000" spc="10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reserve</a:t>
            </a:r>
            <a:r>
              <a:rPr sz="2000" b="1" spc="114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requirements</a:t>
            </a:r>
            <a:r>
              <a:rPr sz="2000" b="1" spc="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(the</a:t>
            </a:r>
            <a:r>
              <a:rPr sz="2000" spc="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amount</a:t>
            </a:r>
            <a:r>
              <a:rPr sz="2000" spc="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funds</a:t>
            </a:r>
            <a:r>
              <a:rPr sz="2000" spc="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that</a:t>
            </a:r>
            <a:r>
              <a:rPr sz="2000" spc="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bank</a:t>
            </a:r>
            <a:r>
              <a:rPr sz="2000" spc="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holds</a:t>
            </a:r>
            <a:r>
              <a:rPr sz="2000" spc="12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in</a:t>
            </a:r>
            <a:r>
              <a:rPr lang="cs-CZ"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reserve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ensure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that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 able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meet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liabilities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case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sudden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withdrawals).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698865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sz="4000" dirty="0"/>
              <a:t>c) </a:t>
            </a:r>
            <a:r>
              <a:rPr sz="4000" dirty="0"/>
              <a:t>Lender</a:t>
            </a:r>
            <a:r>
              <a:rPr sz="4000" spc="-95" dirty="0"/>
              <a:t> </a:t>
            </a:r>
            <a:r>
              <a:rPr sz="4000" dirty="0"/>
              <a:t>of</a:t>
            </a:r>
            <a:r>
              <a:rPr sz="4000" spc="-85" dirty="0"/>
              <a:t> </a:t>
            </a:r>
            <a:r>
              <a:rPr sz="4000" dirty="0"/>
              <a:t>last</a:t>
            </a:r>
            <a:r>
              <a:rPr sz="4000" spc="-80" dirty="0"/>
              <a:t> </a:t>
            </a:r>
            <a:r>
              <a:rPr sz="4000" spc="-10" dirty="0"/>
              <a:t>resort</a:t>
            </a:r>
            <a:endParaRPr sz="40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9</a:t>
            </a:fld>
            <a:r>
              <a:rPr dirty="0"/>
              <a:t>	Monetary</a:t>
            </a:r>
            <a:r>
              <a:rPr spc="-3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627403"/>
            <a:ext cx="10600690" cy="4008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159385" indent="-180340">
              <a:lnSpc>
                <a:spcPct val="130000"/>
              </a:lnSpc>
              <a:spcBef>
                <a:spcPts val="10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2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Banks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turn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their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lender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last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resort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when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they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cannot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get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funding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they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need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their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daily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business.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00DC"/>
              </a:buClr>
              <a:buFont typeface="Arial"/>
              <a:buChar char="—"/>
            </a:pPr>
            <a:endParaRPr sz="2950" dirty="0">
              <a:latin typeface="Arial"/>
              <a:cs typeface="Arial"/>
            </a:endParaRPr>
          </a:p>
          <a:p>
            <a:pPr marL="192405" marR="5080" indent="-180340">
              <a:lnSpc>
                <a:spcPct val="13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2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This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can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happen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periods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financial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crisis,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when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banks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may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have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doubts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about </a:t>
            </a:r>
            <a:r>
              <a:rPr sz="2200" dirty="0">
                <a:latin typeface="Arial"/>
                <a:cs typeface="Arial"/>
              </a:rPr>
              <a:t>lending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each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other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lots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people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may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suddenly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want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withdraw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their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money </a:t>
            </a:r>
            <a:r>
              <a:rPr sz="2200" dirty="0">
                <a:latin typeface="Arial"/>
                <a:cs typeface="Arial"/>
              </a:rPr>
              <a:t>from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their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bank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account.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"/>
              <a:buChar char="—"/>
            </a:pPr>
            <a:endParaRPr sz="24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46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2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CB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helps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protect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people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businesses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from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difficulties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that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can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arise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when</a:t>
            </a:r>
            <a:endParaRPr sz="2200" dirty="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795"/>
              </a:spcBef>
            </a:pPr>
            <a:r>
              <a:rPr sz="2200" dirty="0">
                <a:latin typeface="Arial"/>
                <a:cs typeface="Arial"/>
              </a:rPr>
              <a:t>banks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are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trouble.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2438</TotalTime>
  <Words>2812</Words>
  <Application>Microsoft Office PowerPoint</Application>
  <PresentationFormat>Širokoúhlá obrazovka</PresentationFormat>
  <Paragraphs>349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7" baseType="lpstr">
      <vt:lpstr>Calibri</vt:lpstr>
      <vt:lpstr>Arial</vt:lpstr>
      <vt:lpstr>Tahoma</vt:lpstr>
      <vt:lpstr>Office Theme</vt:lpstr>
      <vt:lpstr>Prezentace aplikace PowerPoint</vt:lpstr>
      <vt:lpstr>Overview</vt:lpstr>
      <vt:lpstr>Terms</vt:lpstr>
      <vt:lpstr>What’s wrong with inflation? </vt:lpstr>
      <vt:lpstr>What’s wrong with deflation? </vt:lpstr>
      <vt:lpstr>Inflation x deflation</vt:lpstr>
      <vt:lpstr>What do central banks do?</vt:lpstr>
      <vt:lpstr>a + b) Liquidity provision + reserve requirements</vt:lpstr>
      <vt:lpstr>c) Lender of last resort</vt:lpstr>
      <vt:lpstr>Central bank credibility</vt:lpstr>
      <vt:lpstr>Communication</vt:lpstr>
      <vt:lpstr>Importance of CB independence</vt:lpstr>
      <vt:lpstr>CB independence</vt:lpstr>
      <vt:lpstr>CB independence and inﬂation</vt:lpstr>
      <vt:lpstr>Central bank independence</vt:lpstr>
      <vt:lpstr>Central bank independence</vt:lpstr>
      <vt:lpstr>The objectives of monetary policy</vt:lpstr>
      <vt:lpstr>1. The objectives of MP: price stability (1/2)</vt:lpstr>
      <vt:lpstr>The objectives of MP: price stability (2/2)</vt:lpstr>
      <vt:lpstr>2. The objectives of MP: exchange rate stability</vt:lpstr>
      <vt:lpstr>3. The objectives of MP: output stabilisation</vt:lpstr>
      <vt:lpstr>4. The objectives of MP: full employment</vt:lpstr>
      <vt:lpstr>5. The objectives of MP: ﬁnancial stability</vt:lpstr>
      <vt:lpstr>The mandates of four central banks: US Fed</vt:lpstr>
      <vt:lpstr>The mandates of four central banks: ECB</vt:lpstr>
      <vt:lpstr>The mandates of four central banks: Bank of England</vt:lpstr>
      <vt:lpstr>The mandates of four central banks: Bank of Japan</vt:lpstr>
      <vt:lpstr>Mandates of CB: key diﬀerences</vt:lpstr>
      <vt:lpstr>Standard instruments of monetary policy</vt:lpstr>
      <vt:lpstr>CS: Instruments of European Central Bank (ECB)</vt:lpstr>
      <vt:lpstr>Historical ECB rates</vt:lpstr>
      <vt:lpstr>Historical Euribor rates</vt:lpstr>
      <vt:lpstr>Negative interest rates</vt:lpstr>
      <vt:lpstr>Quantitative easing (QE)</vt:lpstr>
      <vt:lpstr>CS: Quantitative easing (QE) in the UK</vt:lpstr>
      <vt:lpstr>Prezentace aplikace PowerPoint</vt:lpstr>
      <vt:lpstr>1. The interest rate channel</vt:lpstr>
      <vt:lpstr>2. The asset-price channel</vt:lpstr>
      <vt:lpstr>3. The credit channel</vt:lpstr>
      <vt:lpstr>4. The foreign-exchange channel</vt:lpstr>
      <vt:lpstr>Bank of England - transmission mechanism</vt:lpstr>
      <vt:lpstr>Reference textbook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Policy</dc:title>
  <dc:creator>Ondřej Špetík</dc:creator>
  <cp:lastModifiedBy>Monika Jandová</cp:lastModifiedBy>
  <cp:revision>2</cp:revision>
  <dcterms:created xsi:type="dcterms:W3CDTF">2022-07-29T03:50:21Z</dcterms:created>
  <dcterms:modified xsi:type="dcterms:W3CDTF">2022-10-18T15:06:06Z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2021-10-27T00:00:00Z</vt:filetime>
  </property>
  <property fmtid="{D5CDD505-2E9C-101B-9397-08002B2CF9AE}" pid="3" name="Creator">
    <vt:lpwstr>Microsoft® PowerPoint® pro Microsoft 365</vt:lpwstr>
  </property>
  <property fmtid="{D5CDD505-2E9C-101B-9397-08002B2CF9AE}" pid="4" name="LastSaved">
    <vt:filetime>2022-07-29T00:00:00Z</vt:filetime>
  </property>
</Properties>
</file>