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97" r:id="rId2"/>
    <p:sldId id="39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400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4CE1180-34DA-4D5D-9733-FAC721A72229}">
          <p14:sldIdLst>
            <p14:sldId id="397"/>
            <p14:sldId id="399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400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307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9765" y="414575"/>
            <a:ext cx="265430" cy="415925"/>
          </a:xfrm>
          <a:custGeom>
            <a:avLst/>
            <a:gdLst/>
            <a:ahLst/>
            <a:cxnLst/>
            <a:rect l="l" t="t" r="r" b="b"/>
            <a:pathLst>
              <a:path w="265430" h="415925">
                <a:moveTo>
                  <a:pt x="65066" y="0"/>
                </a:moveTo>
                <a:lnTo>
                  <a:pt x="0" y="0"/>
                </a:lnTo>
                <a:lnTo>
                  <a:pt x="0" y="415502"/>
                </a:lnTo>
                <a:lnTo>
                  <a:pt x="65066" y="415502"/>
                </a:lnTo>
                <a:lnTo>
                  <a:pt x="65066" y="0"/>
                </a:lnTo>
                <a:close/>
              </a:path>
              <a:path w="265430" h="415925">
                <a:moveTo>
                  <a:pt x="90570" y="0"/>
                </a:moveTo>
                <a:lnTo>
                  <a:pt x="70549" y="0"/>
                </a:lnTo>
                <a:lnTo>
                  <a:pt x="110113" y="415502"/>
                </a:lnTo>
                <a:lnTo>
                  <a:pt x="130132" y="415502"/>
                </a:lnTo>
                <a:lnTo>
                  <a:pt x="90570" y="0"/>
                </a:lnTo>
                <a:close/>
              </a:path>
              <a:path w="265430" h="415925">
                <a:moveTo>
                  <a:pt x="194728" y="0"/>
                </a:moveTo>
                <a:lnTo>
                  <a:pt x="174694" y="0"/>
                </a:lnTo>
                <a:lnTo>
                  <a:pt x="135137" y="415502"/>
                </a:lnTo>
                <a:lnTo>
                  <a:pt x="155158" y="415502"/>
                </a:lnTo>
                <a:lnTo>
                  <a:pt x="194728" y="0"/>
                </a:lnTo>
                <a:close/>
              </a:path>
              <a:path w="265430" h="415925">
                <a:moveTo>
                  <a:pt x="265275" y="0"/>
                </a:moveTo>
                <a:lnTo>
                  <a:pt x="200206" y="0"/>
                </a:lnTo>
                <a:lnTo>
                  <a:pt x="200206" y="415502"/>
                </a:lnTo>
                <a:lnTo>
                  <a:pt x="265275" y="415502"/>
                </a:lnTo>
                <a:lnTo>
                  <a:pt x="265275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70230" y="414575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19" h="421005">
                <a:moveTo>
                  <a:pt x="65069" y="0"/>
                </a:moveTo>
                <a:lnTo>
                  <a:pt x="0" y="0"/>
                </a:lnTo>
                <a:lnTo>
                  <a:pt x="0" y="320395"/>
                </a:lnTo>
                <a:lnTo>
                  <a:pt x="8680" y="359270"/>
                </a:lnTo>
                <a:lnTo>
                  <a:pt x="31907" y="391106"/>
                </a:lnTo>
                <a:lnTo>
                  <a:pt x="65456" y="412619"/>
                </a:lnTo>
                <a:lnTo>
                  <a:pt x="105103" y="420520"/>
                </a:lnTo>
                <a:lnTo>
                  <a:pt x="144751" y="412619"/>
                </a:lnTo>
                <a:lnTo>
                  <a:pt x="178300" y="391107"/>
                </a:lnTo>
                <a:lnTo>
                  <a:pt x="201526" y="359270"/>
                </a:lnTo>
                <a:lnTo>
                  <a:pt x="202382" y="355437"/>
                </a:lnTo>
                <a:lnTo>
                  <a:pt x="105103" y="355437"/>
                </a:lnTo>
                <a:lnTo>
                  <a:pt x="90403" y="352699"/>
                </a:lnTo>
                <a:lnTo>
                  <a:pt x="77579" y="344797"/>
                </a:lnTo>
                <a:lnTo>
                  <a:pt x="68509" y="332200"/>
                </a:lnTo>
                <a:lnTo>
                  <a:pt x="65069" y="315377"/>
                </a:lnTo>
                <a:lnTo>
                  <a:pt x="65069" y="0"/>
                </a:lnTo>
                <a:close/>
              </a:path>
              <a:path w="210819" h="421005">
                <a:moveTo>
                  <a:pt x="210207" y="0"/>
                </a:moveTo>
                <a:lnTo>
                  <a:pt x="145138" y="0"/>
                </a:lnTo>
                <a:lnTo>
                  <a:pt x="145138" y="315377"/>
                </a:lnTo>
                <a:lnTo>
                  <a:pt x="140994" y="332200"/>
                </a:lnTo>
                <a:lnTo>
                  <a:pt x="130752" y="344797"/>
                </a:lnTo>
                <a:lnTo>
                  <a:pt x="117694" y="352699"/>
                </a:lnTo>
                <a:lnTo>
                  <a:pt x="105103" y="355437"/>
                </a:lnTo>
                <a:lnTo>
                  <a:pt x="202382" y="355437"/>
                </a:lnTo>
                <a:lnTo>
                  <a:pt x="210207" y="320395"/>
                </a:lnTo>
                <a:lnTo>
                  <a:pt x="21020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80645" y="414575"/>
            <a:ext cx="225425" cy="415925"/>
          </a:xfrm>
          <a:custGeom>
            <a:avLst/>
            <a:gdLst/>
            <a:ahLst/>
            <a:cxnLst/>
            <a:rect l="l" t="t" r="r" b="b"/>
            <a:pathLst>
              <a:path w="225425" h="415925">
                <a:moveTo>
                  <a:pt x="70069" y="0"/>
                </a:moveTo>
                <a:lnTo>
                  <a:pt x="0" y="0"/>
                </a:lnTo>
                <a:lnTo>
                  <a:pt x="0" y="415502"/>
                </a:lnTo>
                <a:lnTo>
                  <a:pt x="51385" y="415502"/>
                </a:lnTo>
                <a:lnTo>
                  <a:pt x="70069" y="402861"/>
                </a:lnTo>
                <a:lnTo>
                  <a:pt x="70069" y="0"/>
                </a:lnTo>
                <a:close/>
              </a:path>
              <a:path w="225425" h="415925">
                <a:moveTo>
                  <a:pt x="95820" y="0"/>
                </a:moveTo>
                <a:lnTo>
                  <a:pt x="70845" y="0"/>
                </a:lnTo>
                <a:lnTo>
                  <a:pt x="127201" y="364206"/>
                </a:lnTo>
                <a:lnTo>
                  <a:pt x="146012" y="351479"/>
                </a:lnTo>
                <a:lnTo>
                  <a:pt x="95820" y="0"/>
                </a:lnTo>
                <a:close/>
              </a:path>
              <a:path w="225425" h="415925">
                <a:moveTo>
                  <a:pt x="225224" y="0"/>
                </a:moveTo>
                <a:lnTo>
                  <a:pt x="160155" y="0"/>
                </a:lnTo>
                <a:lnTo>
                  <a:pt x="160155" y="341910"/>
                </a:lnTo>
                <a:lnTo>
                  <a:pt x="225224" y="297885"/>
                </a:lnTo>
                <a:lnTo>
                  <a:pt x="225224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6095" y="414575"/>
            <a:ext cx="180189" cy="11162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59806" y="1010305"/>
            <a:ext cx="200660" cy="410209"/>
          </a:xfrm>
          <a:custGeom>
            <a:avLst/>
            <a:gdLst/>
            <a:ahLst/>
            <a:cxnLst/>
            <a:rect l="l" t="t" r="r" b="b"/>
            <a:pathLst>
              <a:path w="200659" h="410209">
                <a:moveTo>
                  <a:pt x="200200" y="0"/>
                </a:moveTo>
                <a:lnTo>
                  <a:pt x="0" y="0"/>
                </a:lnTo>
                <a:lnTo>
                  <a:pt x="0" y="409907"/>
                </a:lnTo>
                <a:lnTo>
                  <a:pt x="35036" y="386202"/>
                </a:lnTo>
                <a:lnTo>
                  <a:pt x="35036" y="215269"/>
                </a:lnTo>
                <a:lnTo>
                  <a:pt x="195200" y="215269"/>
                </a:lnTo>
                <a:lnTo>
                  <a:pt x="195200" y="185229"/>
                </a:lnTo>
                <a:lnTo>
                  <a:pt x="35036" y="185229"/>
                </a:lnTo>
                <a:lnTo>
                  <a:pt x="35036" y="30040"/>
                </a:lnTo>
                <a:lnTo>
                  <a:pt x="200200" y="30040"/>
                </a:lnTo>
                <a:lnTo>
                  <a:pt x="200200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5231" y="1005304"/>
            <a:ext cx="164518" cy="1338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7542" y="653872"/>
            <a:ext cx="1077691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‹#›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‹#›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9170" y="1607772"/>
            <a:ext cx="4144645" cy="4095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‹#›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‹#›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‹#›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94961" y="6059433"/>
            <a:ext cx="148607" cy="23281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7311" y="6059433"/>
            <a:ext cx="117757" cy="2356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77224" y="6059433"/>
            <a:ext cx="126170" cy="23281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626761" y="6059436"/>
            <a:ext cx="100965" cy="233045"/>
          </a:xfrm>
          <a:custGeom>
            <a:avLst/>
            <a:gdLst/>
            <a:ahLst/>
            <a:cxnLst/>
            <a:rect l="l" t="t" r="r" b="b"/>
            <a:pathLst>
              <a:path w="100965" h="233045">
                <a:moveTo>
                  <a:pt x="100939" y="0"/>
                </a:moveTo>
                <a:lnTo>
                  <a:pt x="0" y="0"/>
                </a:lnTo>
                <a:lnTo>
                  <a:pt x="0" y="11226"/>
                </a:lnTo>
                <a:lnTo>
                  <a:pt x="30848" y="11226"/>
                </a:lnTo>
                <a:lnTo>
                  <a:pt x="30848" y="218795"/>
                </a:lnTo>
                <a:lnTo>
                  <a:pt x="0" y="218795"/>
                </a:lnTo>
                <a:lnTo>
                  <a:pt x="0" y="232816"/>
                </a:lnTo>
                <a:lnTo>
                  <a:pt x="100939" y="232816"/>
                </a:lnTo>
                <a:lnTo>
                  <a:pt x="100939" y="218795"/>
                </a:lnTo>
                <a:lnTo>
                  <a:pt x="67284" y="218795"/>
                </a:lnTo>
                <a:lnTo>
                  <a:pt x="67284" y="11226"/>
                </a:lnTo>
                <a:lnTo>
                  <a:pt x="100939" y="11226"/>
                </a:lnTo>
                <a:lnTo>
                  <a:pt x="100939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917390" y="6393637"/>
            <a:ext cx="112395" cy="235585"/>
          </a:xfrm>
          <a:custGeom>
            <a:avLst/>
            <a:gdLst/>
            <a:ahLst/>
            <a:cxnLst/>
            <a:rect l="l" t="t" r="r" b="b"/>
            <a:pathLst>
              <a:path w="112395" h="235584">
                <a:moveTo>
                  <a:pt x="112153" y="0"/>
                </a:moveTo>
                <a:lnTo>
                  <a:pt x="0" y="0"/>
                </a:lnTo>
                <a:lnTo>
                  <a:pt x="0" y="16522"/>
                </a:lnTo>
                <a:lnTo>
                  <a:pt x="0" y="102895"/>
                </a:lnTo>
                <a:lnTo>
                  <a:pt x="0" y="120675"/>
                </a:lnTo>
                <a:lnTo>
                  <a:pt x="0" y="218490"/>
                </a:lnTo>
                <a:lnTo>
                  <a:pt x="0" y="235000"/>
                </a:lnTo>
                <a:lnTo>
                  <a:pt x="112153" y="235000"/>
                </a:lnTo>
                <a:lnTo>
                  <a:pt x="112153" y="218490"/>
                </a:lnTo>
                <a:lnTo>
                  <a:pt x="19621" y="218490"/>
                </a:lnTo>
                <a:lnTo>
                  <a:pt x="19621" y="120675"/>
                </a:lnTo>
                <a:lnTo>
                  <a:pt x="109347" y="120675"/>
                </a:lnTo>
                <a:lnTo>
                  <a:pt x="109347" y="102895"/>
                </a:lnTo>
                <a:lnTo>
                  <a:pt x="19621" y="102895"/>
                </a:lnTo>
                <a:lnTo>
                  <a:pt x="19621" y="16522"/>
                </a:lnTo>
                <a:lnTo>
                  <a:pt x="112153" y="16522"/>
                </a:lnTo>
                <a:lnTo>
                  <a:pt x="11215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150112" y="6390425"/>
            <a:ext cx="114956" cy="24122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382836" y="6390425"/>
            <a:ext cx="114956" cy="24122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612749" y="6393227"/>
            <a:ext cx="126170" cy="235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352" y="771524"/>
            <a:ext cx="10969294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4824" y="1601946"/>
            <a:ext cx="10782350" cy="428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5818" y="6261413"/>
            <a:ext cx="1453514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0DC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‹#›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52" descr="Graf v dokumentu a pero">
            <a:extLst>
              <a:ext uri="{FF2B5EF4-FFF2-40B4-BE49-F238E27FC236}">
                <a16:creationId xmlns:a16="http://schemas.microsoft.com/office/drawing/2014/main" id="{FCE07509-5F51-45B2-B39D-9A60BDEB9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26" r="-1" b="13525"/>
          <a:stretch/>
        </p:blipFill>
        <p:spPr>
          <a:xfrm>
            <a:off x="1" y="1764873"/>
            <a:ext cx="12192000" cy="5153741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419763" y="414533"/>
            <a:ext cx="265430" cy="415925"/>
          </a:xfrm>
          <a:custGeom>
            <a:avLst/>
            <a:gdLst/>
            <a:ahLst/>
            <a:cxnLst/>
            <a:rect l="l" t="t" r="r" b="b"/>
            <a:pathLst>
              <a:path w="265430" h="415925">
                <a:moveTo>
                  <a:pt x="265275" y="415524"/>
                </a:moveTo>
                <a:lnTo>
                  <a:pt x="200204" y="415524"/>
                </a:lnTo>
                <a:lnTo>
                  <a:pt x="200204" y="0"/>
                </a:lnTo>
                <a:lnTo>
                  <a:pt x="265275" y="0"/>
                </a:lnTo>
                <a:lnTo>
                  <a:pt x="265275" y="415524"/>
                </a:lnTo>
                <a:close/>
              </a:path>
              <a:path w="265430" h="415925">
                <a:moveTo>
                  <a:pt x="155158" y="415524"/>
                </a:moveTo>
                <a:lnTo>
                  <a:pt x="135137" y="415524"/>
                </a:lnTo>
                <a:lnTo>
                  <a:pt x="174703" y="0"/>
                </a:lnTo>
                <a:lnTo>
                  <a:pt x="194723" y="0"/>
                </a:lnTo>
                <a:lnTo>
                  <a:pt x="155158" y="415524"/>
                </a:lnTo>
                <a:close/>
              </a:path>
              <a:path w="265430" h="415925">
                <a:moveTo>
                  <a:pt x="130137" y="415524"/>
                </a:moveTo>
                <a:lnTo>
                  <a:pt x="110112" y="415524"/>
                </a:lnTo>
                <a:lnTo>
                  <a:pt x="70552" y="0"/>
                </a:lnTo>
                <a:lnTo>
                  <a:pt x="90572" y="0"/>
                </a:lnTo>
                <a:lnTo>
                  <a:pt x="130137" y="415524"/>
                </a:lnTo>
                <a:close/>
              </a:path>
              <a:path w="265430" h="415925">
                <a:moveTo>
                  <a:pt x="65066" y="415524"/>
                </a:moveTo>
                <a:lnTo>
                  <a:pt x="0" y="415524"/>
                </a:lnTo>
                <a:lnTo>
                  <a:pt x="0" y="0"/>
                </a:lnTo>
                <a:lnTo>
                  <a:pt x="65066" y="0"/>
                </a:lnTo>
                <a:lnTo>
                  <a:pt x="65066" y="415524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0224" y="41454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19" h="421005">
                <a:moveTo>
                  <a:pt x="105107" y="420520"/>
                </a:moveTo>
                <a:lnTo>
                  <a:pt x="65457" y="412619"/>
                </a:lnTo>
                <a:lnTo>
                  <a:pt x="31907" y="391107"/>
                </a:lnTo>
                <a:lnTo>
                  <a:pt x="8680" y="359270"/>
                </a:lnTo>
                <a:lnTo>
                  <a:pt x="0" y="320392"/>
                </a:lnTo>
                <a:lnTo>
                  <a:pt x="0" y="0"/>
                </a:lnTo>
                <a:lnTo>
                  <a:pt x="65066" y="0"/>
                </a:lnTo>
                <a:lnTo>
                  <a:pt x="65066" y="315386"/>
                </a:lnTo>
                <a:lnTo>
                  <a:pt x="68507" y="332204"/>
                </a:lnTo>
                <a:lnTo>
                  <a:pt x="77579" y="344798"/>
                </a:lnTo>
                <a:lnTo>
                  <a:pt x="90404" y="352699"/>
                </a:lnTo>
                <a:lnTo>
                  <a:pt x="105107" y="355437"/>
                </a:lnTo>
                <a:lnTo>
                  <a:pt x="202389" y="355437"/>
                </a:lnTo>
                <a:lnTo>
                  <a:pt x="201533" y="359270"/>
                </a:lnTo>
                <a:lnTo>
                  <a:pt x="178306" y="391107"/>
                </a:lnTo>
                <a:lnTo>
                  <a:pt x="144757" y="412619"/>
                </a:lnTo>
                <a:lnTo>
                  <a:pt x="105107" y="420520"/>
                </a:lnTo>
                <a:close/>
              </a:path>
              <a:path w="210819" h="421005">
                <a:moveTo>
                  <a:pt x="202389" y="355437"/>
                </a:moveTo>
                <a:lnTo>
                  <a:pt x="105107" y="355437"/>
                </a:lnTo>
                <a:lnTo>
                  <a:pt x="117698" y="352699"/>
                </a:lnTo>
                <a:lnTo>
                  <a:pt x="130758" y="344798"/>
                </a:lnTo>
                <a:lnTo>
                  <a:pt x="141003" y="332204"/>
                </a:lnTo>
                <a:lnTo>
                  <a:pt x="145148" y="315386"/>
                </a:lnTo>
                <a:lnTo>
                  <a:pt x="145148" y="0"/>
                </a:lnTo>
                <a:lnTo>
                  <a:pt x="210214" y="0"/>
                </a:lnTo>
                <a:lnTo>
                  <a:pt x="210214" y="320392"/>
                </a:lnTo>
                <a:lnTo>
                  <a:pt x="202389" y="355437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641" y="414540"/>
            <a:ext cx="225425" cy="415925"/>
          </a:xfrm>
          <a:custGeom>
            <a:avLst/>
            <a:gdLst/>
            <a:ahLst/>
            <a:cxnLst/>
            <a:rect l="l" t="t" r="r" b="b"/>
            <a:pathLst>
              <a:path w="225425" h="415925">
                <a:moveTo>
                  <a:pt x="70071" y="415515"/>
                </a:moveTo>
                <a:lnTo>
                  <a:pt x="0" y="415515"/>
                </a:lnTo>
                <a:lnTo>
                  <a:pt x="0" y="0"/>
                </a:lnTo>
                <a:lnTo>
                  <a:pt x="70071" y="0"/>
                </a:lnTo>
                <a:lnTo>
                  <a:pt x="70071" y="415515"/>
                </a:lnTo>
                <a:close/>
              </a:path>
              <a:path w="225425" h="415925">
                <a:moveTo>
                  <a:pt x="155158" y="415515"/>
                </a:moveTo>
                <a:lnTo>
                  <a:pt x="135137" y="415515"/>
                </a:lnTo>
                <a:lnTo>
                  <a:pt x="70848" y="0"/>
                </a:lnTo>
                <a:lnTo>
                  <a:pt x="95814" y="0"/>
                </a:lnTo>
                <a:lnTo>
                  <a:pt x="155158" y="415515"/>
                </a:lnTo>
                <a:close/>
              </a:path>
              <a:path w="225425" h="415925">
                <a:moveTo>
                  <a:pt x="225229" y="415515"/>
                </a:moveTo>
                <a:lnTo>
                  <a:pt x="160163" y="415515"/>
                </a:lnTo>
                <a:lnTo>
                  <a:pt x="160163" y="0"/>
                </a:lnTo>
                <a:lnTo>
                  <a:pt x="225229" y="0"/>
                </a:lnTo>
                <a:lnTo>
                  <a:pt x="225229" y="41551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6095" y="414540"/>
            <a:ext cx="180340" cy="415925"/>
          </a:xfrm>
          <a:custGeom>
            <a:avLst/>
            <a:gdLst/>
            <a:ahLst/>
            <a:cxnLst/>
            <a:rect l="l" t="t" r="r" b="b"/>
            <a:pathLst>
              <a:path w="180339" h="415925">
                <a:moveTo>
                  <a:pt x="180174" y="0"/>
                </a:moveTo>
                <a:lnTo>
                  <a:pt x="0" y="0"/>
                </a:lnTo>
                <a:lnTo>
                  <a:pt x="0" y="20015"/>
                </a:lnTo>
                <a:lnTo>
                  <a:pt x="55054" y="20015"/>
                </a:lnTo>
                <a:lnTo>
                  <a:pt x="55054" y="390486"/>
                </a:lnTo>
                <a:lnTo>
                  <a:pt x="0" y="390486"/>
                </a:lnTo>
                <a:lnTo>
                  <a:pt x="0" y="415518"/>
                </a:lnTo>
                <a:lnTo>
                  <a:pt x="180174" y="415518"/>
                </a:lnTo>
                <a:lnTo>
                  <a:pt x="180174" y="390486"/>
                </a:lnTo>
                <a:lnTo>
                  <a:pt x="120116" y="390486"/>
                </a:lnTo>
                <a:lnTo>
                  <a:pt x="120116" y="20015"/>
                </a:lnTo>
                <a:lnTo>
                  <a:pt x="180174" y="20015"/>
                </a:lnTo>
                <a:lnTo>
                  <a:pt x="180174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803" y="1010284"/>
            <a:ext cx="200660" cy="421005"/>
          </a:xfrm>
          <a:custGeom>
            <a:avLst/>
            <a:gdLst/>
            <a:ahLst/>
            <a:cxnLst/>
            <a:rect l="l" t="t" r="r" b="b"/>
            <a:pathLst>
              <a:path w="200659" h="421005">
                <a:moveTo>
                  <a:pt x="200202" y="0"/>
                </a:moveTo>
                <a:lnTo>
                  <a:pt x="0" y="0"/>
                </a:lnTo>
                <a:lnTo>
                  <a:pt x="0" y="30480"/>
                </a:lnTo>
                <a:lnTo>
                  <a:pt x="0" y="185445"/>
                </a:lnTo>
                <a:lnTo>
                  <a:pt x="0" y="214655"/>
                </a:lnTo>
                <a:lnTo>
                  <a:pt x="0" y="389940"/>
                </a:lnTo>
                <a:lnTo>
                  <a:pt x="0" y="420420"/>
                </a:lnTo>
                <a:lnTo>
                  <a:pt x="200202" y="420420"/>
                </a:lnTo>
                <a:lnTo>
                  <a:pt x="200202" y="389940"/>
                </a:lnTo>
                <a:lnTo>
                  <a:pt x="35026" y="389940"/>
                </a:lnTo>
                <a:lnTo>
                  <a:pt x="35026" y="214655"/>
                </a:lnTo>
                <a:lnTo>
                  <a:pt x="195199" y="214655"/>
                </a:lnTo>
                <a:lnTo>
                  <a:pt x="195199" y="185445"/>
                </a:lnTo>
                <a:lnTo>
                  <a:pt x="35026" y="185445"/>
                </a:lnTo>
                <a:lnTo>
                  <a:pt x="35026" y="30480"/>
                </a:lnTo>
                <a:lnTo>
                  <a:pt x="200202" y="30480"/>
                </a:lnTo>
                <a:lnTo>
                  <a:pt x="200202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5229" y="1005271"/>
            <a:ext cx="205740" cy="431165"/>
          </a:xfrm>
          <a:custGeom>
            <a:avLst/>
            <a:gdLst/>
            <a:ahLst/>
            <a:cxnLst/>
            <a:rect l="l" t="t" r="r" b="b"/>
            <a:pathLst>
              <a:path w="205740" h="431165">
                <a:moveTo>
                  <a:pt x="100102" y="430548"/>
                </a:moveTo>
                <a:lnTo>
                  <a:pt x="61234" y="422647"/>
                </a:lnTo>
                <a:lnTo>
                  <a:pt x="29405" y="401136"/>
                </a:lnTo>
                <a:lnTo>
                  <a:pt x="7898" y="369298"/>
                </a:lnTo>
                <a:lnTo>
                  <a:pt x="0" y="330421"/>
                </a:lnTo>
                <a:lnTo>
                  <a:pt x="0" y="100127"/>
                </a:lnTo>
                <a:lnTo>
                  <a:pt x="7898" y="61249"/>
                </a:lnTo>
                <a:lnTo>
                  <a:pt x="29405" y="29412"/>
                </a:lnTo>
                <a:lnTo>
                  <a:pt x="61234" y="7900"/>
                </a:lnTo>
                <a:lnTo>
                  <a:pt x="100102" y="0"/>
                </a:lnTo>
                <a:lnTo>
                  <a:pt x="141863" y="7900"/>
                </a:lnTo>
                <a:lnTo>
                  <a:pt x="175178" y="29412"/>
                </a:lnTo>
                <a:lnTo>
                  <a:pt x="197232" y="61249"/>
                </a:lnTo>
                <a:lnTo>
                  <a:pt x="205209" y="100127"/>
                </a:lnTo>
                <a:lnTo>
                  <a:pt x="205209" y="115146"/>
                </a:lnTo>
                <a:lnTo>
                  <a:pt x="175178" y="115146"/>
                </a:lnTo>
                <a:lnTo>
                  <a:pt x="175178" y="100127"/>
                </a:lnTo>
                <a:lnTo>
                  <a:pt x="169078" y="74391"/>
                </a:lnTo>
                <a:lnTo>
                  <a:pt x="152655" y="51941"/>
                </a:lnTo>
                <a:lnTo>
                  <a:pt x="128725" y="36061"/>
                </a:lnTo>
                <a:lnTo>
                  <a:pt x="100102" y="30038"/>
                </a:lnTo>
                <a:lnTo>
                  <a:pt x="74372" y="36061"/>
                </a:lnTo>
                <a:lnTo>
                  <a:pt x="51927" y="51941"/>
                </a:lnTo>
                <a:lnTo>
                  <a:pt x="36052" y="74391"/>
                </a:lnTo>
                <a:lnTo>
                  <a:pt x="30030" y="100127"/>
                </a:lnTo>
                <a:lnTo>
                  <a:pt x="30030" y="325414"/>
                </a:lnTo>
                <a:lnTo>
                  <a:pt x="36052" y="353262"/>
                </a:lnTo>
                <a:lnTo>
                  <a:pt x="51927" y="375478"/>
                </a:lnTo>
                <a:lnTo>
                  <a:pt x="74372" y="390184"/>
                </a:lnTo>
                <a:lnTo>
                  <a:pt x="100102" y="395503"/>
                </a:lnTo>
                <a:lnTo>
                  <a:pt x="128725" y="390184"/>
                </a:lnTo>
                <a:lnTo>
                  <a:pt x="152655" y="375478"/>
                </a:lnTo>
                <a:lnTo>
                  <a:pt x="169078" y="353262"/>
                </a:lnTo>
                <a:lnTo>
                  <a:pt x="175178" y="325414"/>
                </a:lnTo>
                <a:lnTo>
                  <a:pt x="175178" y="315401"/>
                </a:lnTo>
                <a:lnTo>
                  <a:pt x="205209" y="315401"/>
                </a:lnTo>
                <a:lnTo>
                  <a:pt x="205209" y="330421"/>
                </a:lnTo>
                <a:lnTo>
                  <a:pt x="197232" y="369298"/>
                </a:lnTo>
                <a:lnTo>
                  <a:pt x="175178" y="401136"/>
                </a:lnTo>
                <a:lnTo>
                  <a:pt x="141863" y="422647"/>
                </a:lnTo>
                <a:lnTo>
                  <a:pt x="100102" y="430548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0653" y="1005271"/>
            <a:ext cx="205740" cy="431165"/>
          </a:xfrm>
          <a:custGeom>
            <a:avLst/>
            <a:gdLst/>
            <a:ahLst/>
            <a:cxnLst/>
            <a:rect l="l" t="t" r="r" b="b"/>
            <a:pathLst>
              <a:path w="205740" h="431165">
                <a:moveTo>
                  <a:pt x="105107" y="430548"/>
                </a:moveTo>
                <a:lnTo>
                  <a:pt x="63345" y="422647"/>
                </a:lnTo>
                <a:lnTo>
                  <a:pt x="30030" y="401136"/>
                </a:lnTo>
                <a:lnTo>
                  <a:pt x="7976" y="369298"/>
                </a:lnTo>
                <a:lnTo>
                  <a:pt x="0" y="330421"/>
                </a:lnTo>
                <a:lnTo>
                  <a:pt x="0" y="100127"/>
                </a:lnTo>
                <a:lnTo>
                  <a:pt x="7976" y="61249"/>
                </a:lnTo>
                <a:lnTo>
                  <a:pt x="30030" y="29412"/>
                </a:lnTo>
                <a:lnTo>
                  <a:pt x="63345" y="7900"/>
                </a:lnTo>
                <a:lnTo>
                  <a:pt x="105107" y="0"/>
                </a:lnTo>
                <a:lnTo>
                  <a:pt x="143975" y="7900"/>
                </a:lnTo>
                <a:lnTo>
                  <a:pt x="175804" y="29412"/>
                </a:lnTo>
                <a:lnTo>
                  <a:pt x="176227" y="30038"/>
                </a:lnTo>
                <a:lnTo>
                  <a:pt x="105107" y="30038"/>
                </a:lnTo>
                <a:lnTo>
                  <a:pt x="76484" y="35357"/>
                </a:lnTo>
                <a:lnTo>
                  <a:pt x="52553" y="50063"/>
                </a:lnTo>
                <a:lnTo>
                  <a:pt x="36130" y="72279"/>
                </a:lnTo>
                <a:lnTo>
                  <a:pt x="30030" y="100127"/>
                </a:lnTo>
                <a:lnTo>
                  <a:pt x="30030" y="325414"/>
                </a:lnTo>
                <a:lnTo>
                  <a:pt x="36130" y="355374"/>
                </a:lnTo>
                <a:lnTo>
                  <a:pt x="52553" y="377355"/>
                </a:lnTo>
                <a:lnTo>
                  <a:pt x="76484" y="390888"/>
                </a:lnTo>
                <a:lnTo>
                  <a:pt x="105107" y="395503"/>
                </a:lnTo>
                <a:lnTo>
                  <a:pt x="179608" y="395503"/>
                </a:lnTo>
                <a:lnTo>
                  <a:pt x="175804" y="401136"/>
                </a:lnTo>
                <a:lnTo>
                  <a:pt x="143975" y="422647"/>
                </a:lnTo>
                <a:lnTo>
                  <a:pt x="105107" y="430548"/>
                </a:lnTo>
                <a:close/>
              </a:path>
              <a:path w="205740" h="431165">
                <a:moveTo>
                  <a:pt x="179608" y="395503"/>
                </a:moveTo>
                <a:lnTo>
                  <a:pt x="105107" y="395503"/>
                </a:lnTo>
                <a:lnTo>
                  <a:pt x="130836" y="390888"/>
                </a:lnTo>
                <a:lnTo>
                  <a:pt x="153281" y="377355"/>
                </a:lnTo>
                <a:lnTo>
                  <a:pt x="169156" y="355374"/>
                </a:lnTo>
                <a:lnTo>
                  <a:pt x="175178" y="325414"/>
                </a:lnTo>
                <a:lnTo>
                  <a:pt x="175178" y="100127"/>
                </a:lnTo>
                <a:lnTo>
                  <a:pt x="169156" y="72279"/>
                </a:lnTo>
                <a:lnTo>
                  <a:pt x="153281" y="50063"/>
                </a:lnTo>
                <a:lnTo>
                  <a:pt x="130836" y="35357"/>
                </a:lnTo>
                <a:lnTo>
                  <a:pt x="105107" y="30038"/>
                </a:lnTo>
                <a:lnTo>
                  <a:pt x="176227" y="30038"/>
                </a:lnTo>
                <a:lnTo>
                  <a:pt x="197310" y="61249"/>
                </a:lnTo>
                <a:lnTo>
                  <a:pt x="205209" y="100127"/>
                </a:lnTo>
                <a:lnTo>
                  <a:pt x="205209" y="330421"/>
                </a:lnTo>
                <a:lnTo>
                  <a:pt x="197310" y="369298"/>
                </a:lnTo>
                <a:lnTo>
                  <a:pt x="179608" y="395503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1070" y="1010279"/>
            <a:ext cx="225425" cy="421005"/>
          </a:xfrm>
          <a:custGeom>
            <a:avLst/>
            <a:gdLst/>
            <a:ahLst/>
            <a:cxnLst/>
            <a:rect l="l" t="t" r="r" b="b"/>
            <a:pathLst>
              <a:path w="225425" h="421005">
                <a:moveTo>
                  <a:pt x="35035" y="420535"/>
                </a:moveTo>
                <a:lnTo>
                  <a:pt x="0" y="420535"/>
                </a:lnTo>
                <a:lnTo>
                  <a:pt x="0" y="0"/>
                </a:lnTo>
                <a:lnTo>
                  <a:pt x="35035" y="0"/>
                </a:lnTo>
                <a:lnTo>
                  <a:pt x="35035" y="420535"/>
                </a:lnTo>
                <a:close/>
              </a:path>
              <a:path w="225425" h="421005">
                <a:moveTo>
                  <a:pt x="190194" y="420535"/>
                </a:moveTo>
                <a:lnTo>
                  <a:pt x="165168" y="420535"/>
                </a:lnTo>
                <a:lnTo>
                  <a:pt x="35035" y="0"/>
                </a:lnTo>
                <a:lnTo>
                  <a:pt x="60061" y="0"/>
                </a:lnTo>
                <a:lnTo>
                  <a:pt x="190194" y="420535"/>
                </a:lnTo>
                <a:close/>
              </a:path>
              <a:path w="225425" h="421005">
                <a:moveTo>
                  <a:pt x="225229" y="420535"/>
                </a:moveTo>
                <a:lnTo>
                  <a:pt x="190194" y="420535"/>
                </a:lnTo>
                <a:lnTo>
                  <a:pt x="190194" y="0"/>
                </a:lnTo>
                <a:lnTo>
                  <a:pt x="225229" y="0"/>
                </a:lnTo>
                <a:lnTo>
                  <a:pt x="225229" y="42053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13782" y="2565660"/>
            <a:ext cx="8686799" cy="278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cs-CZ" sz="9000" b="1" cap="small" dirty="0" err="1">
                <a:solidFill>
                  <a:srgbClr val="3D3DE4"/>
                </a:solidFill>
                <a:latin typeface="+mj-lt"/>
              </a:rPr>
              <a:t>Foreign</a:t>
            </a:r>
            <a:r>
              <a:rPr lang="cs-CZ" sz="9000" b="1" cap="small" dirty="0">
                <a:solidFill>
                  <a:srgbClr val="3D3DE4"/>
                </a:solidFill>
                <a:latin typeface="+mj-lt"/>
              </a:rPr>
              <a:t> </a:t>
            </a:r>
            <a:r>
              <a:rPr lang="cs-CZ" sz="9000" b="1" cap="small" dirty="0" err="1">
                <a:solidFill>
                  <a:srgbClr val="3D3DE4"/>
                </a:solidFill>
                <a:latin typeface="+mj-lt"/>
              </a:rPr>
              <a:t>exchange</a:t>
            </a:r>
            <a:r>
              <a:rPr lang="cs-CZ" sz="9000" b="1" cap="small" dirty="0">
                <a:solidFill>
                  <a:srgbClr val="3D3DE4"/>
                </a:solidFill>
                <a:latin typeface="+mj-lt"/>
              </a:rPr>
              <a:t> &amp; </a:t>
            </a:r>
            <a:r>
              <a:rPr lang="cs-CZ" sz="9000" b="1" cap="small" dirty="0" err="1">
                <a:solidFill>
                  <a:srgbClr val="3D3DE4"/>
                </a:solidFill>
                <a:latin typeface="+mj-lt"/>
              </a:rPr>
              <a:t>growth</a:t>
            </a:r>
            <a:r>
              <a:rPr lang="cs-CZ" sz="9000" b="1" cap="small" dirty="0">
                <a:solidFill>
                  <a:srgbClr val="3D3DE4"/>
                </a:solidFill>
                <a:latin typeface="+mj-lt"/>
              </a:rPr>
              <a:t> </a:t>
            </a:r>
            <a:r>
              <a:rPr lang="cs-CZ" sz="9000" b="1" cap="small" dirty="0" err="1">
                <a:solidFill>
                  <a:srgbClr val="3D3DE4"/>
                </a:solidFill>
                <a:latin typeface="+mj-lt"/>
              </a:rPr>
              <a:t>policy</a:t>
            </a:r>
            <a:endParaRPr lang="en-US" sz="9000" b="1" cap="small" dirty="0">
              <a:solidFill>
                <a:srgbClr val="3D3DE4"/>
              </a:solidFill>
              <a:latin typeface="+mj-lt"/>
            </a:endParaRP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314A8F30-51EE-4F24-9243-FA1732F35263}"/>
              </a:ext>
            </a:extLst>
          </p:cNvPr>
          <p:cNvSpPr txBox="1">
            <a:spLocks/>
          </p:cNvSpPr>
          <p:nvPr/>
        </p:nvSpPr>
        <p:spPr>
          <a:xfrm>
            <a:off x="419762" y="5257800"/>
            <a:ext cx="10553037" cy="124426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kern="0" dirty="0">
                <a:solidFill>
                  <a:srgbClr val="3D3D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</a:t>
            </a:r>
          </a:p>
          <a:p>
            <a:endParaRPr lang="cs-CZ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94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81608"/>
            <a:ext cx="97904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Currency</a:t>
            </a:r>
            <a:r>
              <a:rPr sz="3200" spc="-35" dirty="0"/>
              <a:t> </a:t>
            </a:r>
            <a:r>
              <a:rPr sz="3200" dirty="0"/>
              <a:t>convertibility</a:t>
            </a:r>
            <a:r>
              <a:rPr sz="3200" spc="-50" dirty="0"/>
              <a:t> </a:t>
            </a:r>
            <a:r>
              <a:rPr sz="3200" dirty="0"/>
              <a:t>and</a:t>
            </a:r>
            <a:r>
              <a:rPr sz="3200" spc="-25" dirty="0"/>
              <a:t> </a:t>
            </a:r>
            <a:r>
              <a:rPr sz="3200" spc="-5" dirty="0"/>
              <a:t>exchange</a:t>
            </a:r>
            <a:r>
              <a:rPr sz="3200" spc="-35" dirty="0"/>
              <a:t> </a:t>
            </a:r>
            <a:r>
              <a:rPr sz="3200" dirty="0"/>
              <a:t>rate</a:t>
            </a:r>
            <a:r>
              <a:rPr sz="3200" spc="-25" dirty="0"/>
              <a:t> </a:t>
            </a:r>
            <a:r>
              <a:rPr sz="3200" spc="-5" dirty="0"/>
              <a:t>regimes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10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170" y="1621917"/>
            <a:ext cx="10707370" cy="4305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 algn="just">
              <a:lnSpc>
                <a:spcPct val="130100"/>
              </a:lnSpc>
              <a:spcBef>
                <a:spcPts val="95"/>
              </a:spcBef>
            </a:pPr>
            <a:r>
              <a:rPr sz="2400" dirty="0">
                <a:solidFill>
                  <a:srgbClr val="0000DC"/>
                </a:solidFill>
                <a:latin typeface="Arial MT"/>
                <a:cs typeface="Arial MT"/>
              </a:rPr>
              <a:t>- </a:t>
            </a:r>
            <a:r>
              <a:rPr sz="2400" dirty="0">
                <a:latin typeface="Arial MT"/>
                <a:cs typeface="Arial MT"/>
              </a:rPr>
              <a:t>When the domestic </a:t>
            </a:r>
            <a:r>
              <a:rPr sz="2400" spc="-5" dirty="0">
                <a:latin typeface="Arial MT"/>
                <a:cs typeface="Arial MT"/>
              </a:rPr>
              <a:t>currency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at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least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partially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convertible,</a:t>
            </a:r>
            <a:r>
              <a:rPr sz="2400" spc="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its </a:t>
            </a:r>
            <a:r>
              <a:rPr sz="2400" spc="-5" dirty="0">
                <a:latin typeface="Arial MT"/>
                <a:cs typeface="Arial MT"/>
              </a:rPr>
              <a:t>price </a:t>
            </a:r>
            <a:r>
              <a:rPr sz="2400" dirty="0">
                <a:latin typeface="Arial MT"/>
                <a:cs typeface="Arial MT"/>
              </a:rPr>
              <a:t>can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either be </a:t>
            </a:r>
            <a:r>
              <a:rPr sz="2400" dirty="0">
                <a:latin typeface="Arial MT"/>
                <a:cs typeface="Arial MT"/>
              </a:rPr>
              <a:t>set freely </a:t>
            </a:r>
            <a:r>
              <a:rPr sz="2400" spc="-5" dirty="0">
                <a:latin typeface="Arial MT"/>
                <a:cs typeface="Arial MT"/>
              </a:rPr>
              <a:t>by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b="1" dirty="0">
                <a:latin typeface="Arial"/>
                <a:cs typeface="Arial"/>
              </a:rPr>
              <a:t>market </a:t>
            </a:r>
            <a:r>
              <a:rPr sz="2400" spc="-5" dirty="0">
                <a:latin typeface="Arial MT"/>
                <a:cs typeface="Arial MT"/>
              </a:rPr>
              <a:t>or managed by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b="1" spc="-5" dirty="0">
                <a:latin typeface="Arial"/>
                <a:cs typeface="Arial"/>
              </a:rPr>
              <a:t>government </a:t>
            </a:r>
            <a:r>
              <a:rPr sz="2400" spc="-5" dirty="0">
                <a:latin typeface="Arial MT"/>
                <a:cs typeface="Arial MT"/>
              </a:rPr>
              <a:t>and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b="1" spc="-5" dirty="0">
                <a:latin typeface="Arial"/>
                <a:cs typeface="Arial"/>
              </a:rPr>
              <a:t>central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bank</a:t>
            </a:r>
            <a:r>
              <a:rPr sz="2400" spc="-5" dirty="0">
                <a:latin typeface="Arial MT"/>
                <a:cs typeface="Arial MT"/>
              </a:rPr>
              <a:t>.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Governments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need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make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two </a:t>
            </a:r>
            <a:r>
              <a:rPr sz="2400" spc="-5" dirty="0">
                <a:latin typeface="Arial MT"/>
                <a:cs typeface="Arial MT"/>
              </a:rPr>
              <a:t>crucial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decisions:</a:t>
            </a:r>
            <a:endParaRPr sz="2400" dirty="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spcBef>
                <a:spcPts val="86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400" spc="-5" dirty="0">
                <a:latin typeface="Arial MT"/>
                <a:cs typeface="Arial MT"/>
              </a:rPr>
              <a:t>on</a:t>
            </a:r>
            <a:r>
              <a:rPr sz="2400" spc="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8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conditions</a:t>
            </a:r>
            <a:r>
              <a:rPr sz="2400" spc="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8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exchanging</a:t>
            </a:r>
            <a:r>
              <a:rPr sz="2400" spc="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8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domestic</a:t>
            </a:r>
            <a:r>
              <a:rPr sz="2400" spc="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currency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8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foreign</a:t>
            </a:r>
            <a:r>
              <a:rPr sz="2400" spc="8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currencies</a:t>
            </a:r>
            <a:endParaRPr sz="2400" dirty="0">
              <a:latin typeface="Arial MT"/>
              <a:cs typeface="Arial MT"/>
            </a:endParaRPr>
          </a:p>
          <a:p>
            <a:pPr marL="192405">
              <a:lnSpc>
                <a:spcPct val="100000"/>
              </a:lnSpc>
              <a:spcBef>
                <a:spcPts val="865"/>
              </a:spcBef>
            </a:pPr>
            <a:r>
              <a:rPr sz="2400" dirty="0">
                <a:latin typeface="Arial MT"/>
                <a:cs typeface="Arial MT"/>
              </a:rPr>
              <a:t>=&gt;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i="1" spc="-5" dirty="0">
                <a:latin typeface="Arial"/>
                <a:cs typeface="Arial"/>
              </a:rPr>
              <a:t>currency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convertibility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400" spc="-5" dirty="0">
                <a:latin typeface="Arial MT"/>
                <a:cs typeface="Arial MT"/>
              </a:rPr>
              <a:t>on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extent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exchange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rate </a:t>
            </a:r>
            <a:r>
              <a:rPr sz="2400" spc="-5" dirty="0">
                <a:latin typeface="Arial MT"/>
                <a:cs typeface="Arial MT"/>
              </a:rPr>
              <a:t>flexibility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=&gt;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i="1" spc="-5" dirty="0">
                <a:latin typeface="Arial"/>
                <a:cs typeface="Arial"/>
              </a:rPr>
              <a:t>exchange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rate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regime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B86DD7F7-53F1-4D7E-B13C-02E2F96F4393}"/>
              </a:ext>
            </a:extLst>
          </p:cNvPr>
          <p:cNvSpPr/>
          <p:nvPr/>
        </p:nvSpPr>
        <p:spPr>
          <a:xfrm>
            <a:off x="914400" y="4876800"/>
            <a:ext cx="685800" cy="381000"/>
          </a:xfrm>
          <a:prstGeom prst="rightArrow">
            <a:avLst/>
          </a:prstGeom>
          <a:solidFill>
            <a:srgbClr val="0000DC"/>
          </a:solidFill>
          <a:ln>
            <a:solidFill>
              <a:srgbClr val="000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5003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Currency</a:t>
            </a:r>
            <a:r>
              <a:rPr sz="3600" spc="-50" dirty="0"/>
              <a:t> </a:t>
            </a:r>
            <a:r>
              <a:rPr sz="3600" spc="-5" dirty="0"/>
              <a:t>convertibility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11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170" y="1618368"/>
            <a:ext cx="10709275" cy="4258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 algn="just">
              <a:lnSpc>
                <a:spcPct val="13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3040" algn="l"/>
              </a:tabLst>
            </a:pPr>
            <a:r>
              <a:rPr sz="2600" dirty="0">
                <a:latin typeface="Arial MT"/>
                <a:cs typeface="Arial MT"/>
              </a:rPr>
              <a:t>Currency </a:t>
            </a:r>
            <a:r>
              <a:rPr sz="2600" spc="-5" dirty="0">
                <a:latin typeface="Arial MT"/>
                <a:cs typeface="Arial MT"/>
              </a:rPr>
              <a:t>is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b="1" spc="-5" dirty="0">
                <a:latin typeface="Arial"/>
                <a:cs typeface="Arial"/>
              </a:rPr>
              <a:t>nonconvertible </a:t>
            </a:r>
            <a:r>
              <a:rPr sz="2600" spc="-5" dirty="0">
                <a:latin typeface="Arial MT"/>
                <a:cs typeface="Arial MT"/>
              </a:rPr>
              <a:t>if </a:t>
            </a:r>
            <a:r>
              <a:rPr sz="2600" dirty="0">
                <a:latin typeface="Arial MT"/>
                <a:cs typeface="Arial MT"/>
              </a:rPr>
              <a:t>the government set the value of the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exchange-rate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submit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foreign-exchange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transactions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to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prior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authorization</a:t>
            </a:r>
            <a:r>
              <a:rPr sz="2600" spc="-5" dirty="0">
                <a:latin typeface="Arial MT"/>
                <a:cs typeface="Arial MT"/>
              </a:rPr>
              <a:t> (e.g.,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Soviet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bloc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before 1990).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0DC"/>
              </a:buClr>
              <a:buFont typeface="Arial MT"/>
              <a:buChar char="—"/>
            </a:pPr>
            <a:endParaRPr sz="4300">
              <a:latin typeface="Arial MT"/>
              <a:cs typeface="Arial MT"/>
            </a:endParaRPr>
          </a:p>
          <a:p>
            <a:pPr marL="192405" indent="-180340" algn="just">
              <a:lnSpc>
                <a:spcPts val="3110"/>
              </a:lnSpc>
              <a:buClr>
                <a:srgbClr val="0000DC"/>
              </a:buClr>
              <a:buChar char="—"/>
              <a:tabLst>
                <a:tab pos="193040" algn="l"/>
              </a:tabLst>
            </a:pPr>
            <a:r>
              <a:rPr sz="2600" spc="-5" dirty="0">
                <a:latin typeface="Arial MT"/>
                <a:cs typeface="Arial MT"/>
              </a:rPr>
              <a:t>In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all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other cases,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currency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is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convertible.</a:t>
            </a:r>
            <a:endParaRPr sz="2600">
              <a:latin typeface="Arial MT"/>
              <a:cs typeface="Arial MT"/>
            </a:endParaRPr>
          </a:p>
          <a:p>
            <a:pPr marL="443865" marR="6985" lvl="1" indent="-178435">
              <a:lnSpc>
                <a:spcPts val="1820"/>
              </a:lnSpc>
              <a:spcBef>
                <a:spcPts val="434"/>
              </a:spcBef>
              <a:buClr>
                <a:srgbClr val="0000DC"/>
              </a:buClr>
              <a:buFont typeface="Arial MT"/>
              <a:buChar char="—"/>
              <a:tabLst>
                <a:tab pos="443865" algn="l"/>
                <a:tab pos="444500" algn="l"/>
                <a:tab pos="1402080" algn="l"/>
                <a:tab pos="2458720" algn="l"/>
                <a:tab pos="4617085" algn="l"/>
                <a:tab pos="5673090" algn="l"/>
                <a:tab pos="6586220" algn="l"/>
                <a:tab pos="9023350" algn="l"/>
                <a:tab pos="10489565" algn="l"/>
              </a:tabLst>
            </a:pPr>
            <a:r>
              <a:rPr sz="1900" b="1" spc="-5" dirty="0">
                <a:latin typeface="Arial"/>
                <a:cs typeface="Arial"/>
              </a:rPr>
              <a:t>c</a:t>
            </a:r>
            <a:r>
              <a:rPr sz="1900" b="1" dirty="0">
                <a:latin typeface="Arial"/>
                <a:cs typeface="Arial"/>
              </a:rPr>
              <a:t>u</a:t>
            </a:r>
            <a:r>
              <a:rPr sz="1900" b="1" spc="-5" dirty="0">
                <a:latin typeface="Arial"/>
                <a:cs typeface="Arial"/>
              </a:rPr>
              <a:t>rre</a:t>
            </a:r>
            <a:r>
              <a:rPr sz="1900" b="1" dirty="0">
                <a:latin typeface="Arial"/>
                <a:cs typeface="Arial"/>
              </a:rPr>
              <a:t>n</a:t>
            </a:r>
            <a:r>
              <a:rPr sz="1900" b="1" spc="-5" dirty="0">
                <a:latin typeface="Arial"/>
                <a:cs typeface="Arial"/>
              </a:rPr>
              <a:t>t</a:t>
            </a:r>
            <a:r>
              <a:rPr sz="1900" b="1" dirty="0">
                <a:latin typeface="Arial"/>
                <a:cs typeface="Arial"/>
              </a:rPr>
              <a:t>	</a:t>
            </a:r>
            <a:r>
              <a:rPr sz="1900" b="1" spc="5" dirty="0">
                <a:latin typeface="Arial"/>
                <a:cs typeface="Arial"/>
              </a:rPr>
              <a:t>a</a:t>
            </a:r>
            <a:r>
              <a:rPr sz="1900" b="1" spc="-5" dirty="0">
                <a:latin typeface="Arial"/>
                <a:cs typeface="Arial"/>
              </a:rPr>
              <a:t>cc</a:t>
            </a:r>
            <a:r>
              <a:rPr sz="1900" b="1" spc="10" dirty="0">
                <a:latin typeface="Arial"/>
                <a:cs typeface="Arial"/>
              </a:rPr>
              <a:t>o</a:t>
            </a:r>
            <a:r>
              <a:rPr sz="1900" b="1" spc="-5" dirty="0">
                <a:latin typeface="Arial"/>
                <a:cs typeface="Arial"/>
              </a:rPr>
              <a:t>u</a:t>
            </a:r>
            <a:r>
              <a:rPr sz="1900" b="1" dirty="0">
                <a:latin typeface="Arial"/>
                <a:cs typeface="Arial"/>
              </a:rPr>
              <a:t>n</a:t>
            </a:r>
            <a:r>
              <a:rPr sz="1900" b="1" spc="-5" dirty="0">
                <a:latin typeface="Arial"/>
                <a:cs typeface="Arial"/>
              </a:rPr>
              <a:t>t</a:t>
            </a:r>
            <a:r>
              <a:rPr sz="1900" b="1" dirty="0">
                <a:latin typeface="Arial"/>
                <a:cs typeface="Arial"/>
              </a:rPr>
              <a:t>	</a:t>
            </a:r>
            <a:r>
              <a:rPr sz="1900" b="1" spc="-5" dirty="0">
                <a:latin typeface="Arial"/>
                <a:cs typeface="Arial"/>
              </a:rPr>
              <a:t>c</a:t>
            </a:r>
            <a:r>
              <a:rPr sz="1900" b="1" dirty="0">
                <a:latin typeface="Arial"/>
                <a:cs typeface="Arial"/>
              </a:rPr>
              <a:t>o</a:t>
            </a:r>
            <a:r>
              <a:rPr sz="1900" b="1" spc="20" dirty="0">
                <a:latin typeface="Arial"/>
                <a:cs typeface="Arial"/>
              </a:rPr>
              <a:t>n</a:t>
            </a:r>
            <a:r>
              <a:rPr sz="1900" b="1" spc="-40" dirty="0">
                <a:latin typeface="Arial"/>
                <a:cs typeface="Arial"/>
              </a:rPr>
              <a:t>v</a:t>
            </a:r>
            <a:r>
              <a:rPr sz="1900" b="1" spc="5" dirty="0">
                <a:latin typeface="Arial"/>
                <a:cs typeface="Arial"/>
              </a:rPr>
              <a:t>e</a:t>
            </a:r>
            <a:r>
              <a:rPr sz="1900" b="1" spc="-5" dirty="0">
                <a:latin typeface="Arial"/>
                <a:cs typeface="Arial"/>
              </a:rPr>
              <a:t>rti</a:t>
            </a:r>
            <a:r>
              <a:rPr sz="1900" b="1" dirty="0">
                <a:latin typeface="Arial"/>
                <a:cs typeface="Arial"/>
              </a:rPr>
              <a:t>b</a:t>
            </a:r>
            <a:r>
              <a:rPr sz="1900" b="1" spc="-5" dirty="0">
                <a:latin typeface="Arial"/>
                <a:cs typeface="Arial"/>
              </a:rPr>
              <a:t>ili</a:t>
            </a:r>
            <a:r>
              <a:rPr sz="1900" b="1" spc="10" dirty="0">
                <a:latin typeface="Arial"/>
                <a:cs typeface="Arial"/>
              </a:rPr>
              <a:t>t</a:t>
            </a:r>
            <a:r>
              <a:rPr sz="1900" b="1" spc="-20" dirty="0">
                <a:latin typeface="Arial"/>
                <a:cs typeface="Arial"/>
              </a:rPr>
              <a:t>y</a:t>
            </a:r>
            <a:r>
              <a:rPr sz="1900" spc="-5" dirty="0">
                <a:latin typeface="Arial MT"/>
                <a:cs typeface="Arial MT"/>
              </a:rPr>
              <a:t>: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the</a:t>
            </a:r>
            <a:r>
              <a:rPr sz="1900" dirty="0">
                <a:latin typeface="Arial MT"/>
                <a:cs typeface="Arial MT"/>
              </a:rPr>
              <a:t>	c</a:t>
            </a:r>
            <a:r>
              <a:rPr sz="1900" spc="-5" dirty="0">
                <a:latin typeface="Arial MT"/>
                <a:cs typeface="Arial MT"/>
              </a:rPr>
              <a:t>u</a:t>
            </a:r>
            <a:r>
              <a:rPr sz="1900" spc="10" dirty="0">
                <a:latin typeface="Arial MT"/>
                <a:cs typeface="Arial MT"/>
              </a:rPr>
              <a:t>r</a:t>
            </a:r>
            <a:r>
              <a:rPr sz="1900" spc="-5" dirty="0">
                <a:latin typeface="Arial MT"/>
                <a:cs typeface="Arial MT"/>
              </a:rPr>
              <a:t>ren</a:t>
            </a:r>
            <a:r>
              <a:rPr sz="1900" spc="5" dirty="0">
                <a:latin typeface="Arial MT"/>
                <a:cs typeface="Arial MT"/>
              </a:rPr>
              <a:t>c</a:t>
            </a:r>
            <a:r>
              <a:rPr sz="1900" spc="-5" dirty="0">
                <a:latin typeface="Arial MT"/>
                <a:cs typeface="Arial MT"/>
              </a:rPr>
              <a:t>y</a:t>
            </a:r>
            <a:r>
              <a:rPr sz="1900" dirty="0">
                <a:latin typeface="Arial MT"/>
                <a:cs typeface="Arial MT"/>
              </a:rPr>
              <a:t>	</a:t>
            </a:r>
            <a:r>
              <a:rPr sz="1900" spc="-5" dirty="0">
                <a:latin typeface="Arial MT"/>
                <a:cs typeface="Arial MT"/>
              </a:rPr>
              <a:t>c</a:t>
            </a:r>
            <a:r>
              <a:rPr sz="1900" spc="5" dirty="0">
                <a:latin typeface="Arial MT"/>
                <a:cs typeface="Arial MT"/>
              </a:rPr>
              <a:t>a</a:t>
            </a:r>
            <a:r>
              <a:rPr sz="1900" spc="-5" dirty="0">
                <a:latin typeface="Arial MT"/>
                <a:cs typeface="Arial MT"/>
              </a:rPr>
              <a:t>n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be</a:t>
            </a:r>
            <a:r>
              <a:rPr sz="1900" dirty="0">
                <a:latin typeface="Arial MT"/>
                <a:cs typeface="Arial MT"/>
              </a:rPr>
              <a:t>	</a:t>
            </a:r>
            <a:r>
              <a:rPr sz="1900" spc="-5" dirty="0">
                <a:latin typeface="Arial MT"/>
                <a:cs typeface="Arial MT"/>
              </a:rPr>
              <a:t>exc</a:t>
            </a:r>
            <a:r>
              <a:rPr sz="1900" spc="10" dirty="0">
                <a:latin typeface="Arial MT"/>
                <a:cs typeface="Arial MT"/>
              </a:rPr>
              <a:t>h</a:t>
            </a:r>
            <a:r>
              <a:rPr sz="1900" spc="-5" dirty="0">
                <a:latin typeface="Arial MT"/>
                <a:cs typeface="Arial MT"/>
              </a:rPr>
              <a:t>a</a:t>
            </a:r>
            <a:r>
              <a:rPr sz="1900" spc="10" dirty="0">
                <a:latin typeface="Arial MT"/>
                <a:cs typeface="Arial MT"/>
              </a:rPr>
              <a:t>n</a:t>
            </a:r>
            <a:r>
              <a:rPr sz="1900" spc="-5" dirty="0">
                <a:latin typeface="Arial MT"/>
                <a:cs typeface="Arial MT"/>
              </a:rPr>
              <a:t>g</a:t>
            </a:r>
            <a:r>
              <a:rPr sz="1900" spc="10" dirty="0">
                <a:latin typeface="Arial MT"/>
                <a:cs typeface="Arial MT"/>
              </a:rPr>
              <a:t>e</a:t>
            </a:r>
            <a:r>
              <a:rPr sz="1900" spc="-5" dirty="0">
                <a:latin typeface="Arial MT"/>
                <a:cs typeface="Arial MT"/>
              </a:rPr>
              <a:t>d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7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fr</a:t>
            </a:r>
            <a:r>
              <a:rPr sz="1900" dirty="0">
                <a:latin typeface="Arial MT"/>
                <a:cs typeface="Arial MT"/>
              </a:rPr>
              <a:t>e</a:t>
            </a:r>
            <a:r>
              <a:rPr sz="1900" spc="5" dirty="0">
                <a:latin typeface="Arial MT"/>
                <a:cs typeface="Arial MT"/>
              </a:rPr>
              <a:t>e</a:t>
            </a:r>
            <a:r>
              <a:rPr sz="1900" spc="-5" dirty="0">
                <a:latin typeface="Arial MT"/>
                <a:cs typeface="Arial MT"/>
              </a:rPr>
              <a:t>ly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for</a:t>
            </a:r>
            <a:r>
              <a:rPr sz="1900" dirty="0">
                <a:latin typeface="Arial MT"/>
                <a:cs typeface="Arial MT"/>
              </a:rPr>
              <a:t>	</a:t>
            </a:r>
            <a:r>
              <a:rPr sz="1900" spc="-5" dirty="0">
                <a:latin typeface="Arial MT"/>
                <a:cs typeface="Arial MT"/>
              </a:rPr>
              <a:t>t</a:t>
            </a:r>
            <a:r>
              <a:rPr sz="1900" spc="5" dirty="0">
                <a:latin typeface="Arial MT"/>
                <a:cs typeface="Arial MT"/>
              </a:rPr>
              <a:t>h</a:t>
            </a:r>
            <a:r>
              <a:rPr sz="1900" spc="-5" dirty="0">
                <a:latin typeface="Arial MT"/>
                <a:cs typeface="Arial MT"/>
              </a:rPr>
              <a:t>e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pu</a:t>
            </a:r>
            <a:r>
              <a:rPr sz="1900" spc="10" dirty="0">
                <a:latin typeface="Arial MT"/>
                <a:cs typeface="Arial MT"/>
              </a:rPr>
              <a:t>r</a:t>
            </a:r>
            <a:r>
              <a:rPr sz="1900" spc="-5" dirty="0">
                <a:latin typeface="Arial MT"/>
                <a:cs typeface="Arial MT"/>
              </a:rPr>
              <a:t>po</a:t>
            </a:r>
            <a:r>
              <a:rPr sz="1900" spc="5" dirty="0">
                <a:latin typeface="Arial MT"/>
                <a:cs typeface="Arial MT"/>
              </a:rPr>
              <a:t>s</a:t>
            </a:r>
            <a:r>
              <a:rPr sz="1900" spc="-5" dirty="0">
                <a:latin typeface="Arial MT"/>
                <a:cs typeface="Arial MT"/>
              </a:rPr>
              <a:t>e</a:t>
            </a:r>
            <a:r>
              <a:rPr sz="1900" dirty="0">
                <a:latin typeface="Arial MT"/>
                <a:cs typeface="Arial MT"/>
              </a:rPr>
              <a:t>	</a:t>
            </a:r>
            <a:r>
              <a:rPr sz="1900" spc="5" dirty="0">
                <a:latin typeface="Arial MT"/>
                <a:cs typeface="Arial MT"/>
              </a:rPr>
              <a:t>of  </a:t>
            </a:r>
            <a:r>
              <a:rPr sz="1900" spc="-5" dirty="0">
                <a:latin typeface="Arial MT"/>
                <a:cs typeface="Arial MT"/>
              </a:rPr>
              <a:t>importing</a:t>
            </a:r>
            <a:r>
              <a:rPr sz="1900" spc="4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good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and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services,</a:t>
            </a:r>
            <a:r>
              <a:rPr sz="1900" spc="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current</a:t>
            </a:r>
            <a:r>
              <a:rPr sz="1900" spc="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transfers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and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factor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income</a:t>
            </a:r>
            <a:endParaRPr sz="1900">
              <a:latin typeface="Arial MT"/>
              <a:cs typeface="Arial MT"/>
            </a:endParaRPr>
          </a:p>
          <a:p>
            <a:pPr marL="443865" lvl="1" indent="-179070">
              <a:lnSpc>
                <a:spcPts val="2055"/>
              </a:lnSpc>
              <a:spcBef>
                <a:spcPts val="1385"/>
              </a:spcBef>
              <a:buClr>
                <a:srgbClr val="0000DC"/>
              </a:buClr>
              <a:buFont typeface="Arial MT"/>
              <a:buChar char="—"/>
              <a:tabLst>
                <a:tab pos="443865" algn="l"/>
                <a:tab pos="444500" algn="l"/>
                <a:tab pos="1553210" algn="l"/>
                <a:tab pos="2611120" algn="l"/>
                <a:tab pos="4310380" algn="l"/>
                <a:tab pos="5031740" algn="l"/>
                <a:tab pos="6517640" algn="l"/>
                <a:tab pos="7506970" algn="l"/>
                <a:tab pos="8926830" algn="l"/>
                <a:tab pos="9460865" algn="l"/>
                <a:tab pos="10114915" algn="l"/>
              </a:tabLst>
            </a:pPr>
            <a:r>
              <a:rPr sz="1900" b="1" spc="-5" dirty="0">
                <a:latin typeface="Arial"/>
                <a:cs typeface="Arial"/>
              </a:rPr>
              <a:t>fi</a:t>
            </a:r>
            <a:r>
              <a:rPr sz="1900" b="1" dirty="0">
                <a:latin typeface="Arial"/>
                <a:cs typeface="Arial"/>
              </a:rPr>
              <a:t>n</a:t>
            </a:r>
            <a:r>
              <a:rPr sz="1900" b="1" spc="-5" dirty="0">
                <a:latin typeface="Arial"/>
                <a:cs typeface="Arial"/>
              </a:rPr>
              <a:t>ancial</a:t>
            </a:r>
            <a:r>
              <a:rPr sz="1900" b="1" dirty="0">
                <a:latin typeface="Arial"/>
                <a:cs typeface="Arial"/>
              </a:rPr>
              <a:t>	</a:t>
            </a:r>
            <a:r>
              <a:rPr sz="1900" b="1" spc="-5" dirty="0">
                <a:latin typeface="Arial"/>
                <a:cs typeface="Arial"/>
              </a:rPr>
              <a:t>a</a:t>
            </a:r>
            <a:r>
              <a:rPr sz="1900" b="1" spc="5" dirty="0">
                <a:latin typeface="Arial"/>
                <a:cs typeface="Arial"/>
              </a:rPr>
              <a:t>cc</a:t>
            </a:r>
            <a:r>
              <a:rPr sz="1900" b="1" spc="-5" dirty="0">
                <a:latin typeface="Arial"/>
                <a:cs typeface="Arial"/>
              </a:rPr>
              <a:t>o</a:t>
            </a:r>
            <a:r>
              <a:rPr sz="1900" b="1" dirty="0">
                <a:latin typeface="Arial"/>
                <a:cs typeface="Arial"/>
              </a:rPr>
              <a:t>u</a:t>
            </a:r>
            <a:r>
              <a:rPr sz="1900" b="1" spc="-5" dirty="0">
                <a:latin typeface="Arial"/>
                <a:cs typeface="Arial"/>
              </a:rPr>
              <a:t>nt</a:t>
            </a:r>
            <a:r>
              <a:rPr sz="1900" b="1" dirty="0">
                <a:latin typeface="Arial"/>
                <a:cs typeface="Arial"/>
              </a:rPr>
              <a:t>	</a:t>
            </a:r>
            <a:r>
              <a:rPr sz="1900" b="1" spc="-5" dirty="0">
                <a:latin typeface="Arial"/>
                <a:cs typeface="Arial"/>
              </a:rPr>
              <a:t>co</a:t>
            </a:r>
            <a:r>
              <a:rPr sz="1900" b="1" spc="25" dirty="0">
                <a:latin typeface="Arial"/>
                <a:cs typeface="Arial"/>
              </a:rPr>
              <a:t>n</a:t>
            </a:r>
            <a:r>
              <a:rPr sz="1900" b="1" spc="-45" dirty="0">
                <a:latin typeface="Arial"/>
                <a:cs typeface="Arial"/>
              </a:rPr>
              <a:t>v</a:t>
            </a:r>
            <a:r>
              <a:rPr sz="1900" b="1" spc="5" dirty="0">
                <a:latin typeface="Arial"/>
                <a:cs typeface="Arial"/>
              </a:rPr>
              <a:t>e</a:t>
            </a:r>
            <a:r>
              <a:rPr sz="1900" b="1" spc="-5" dirty="0">
                <a:latin typeface="Arial"/>
                <a:cs typeface="Arial"/>
              </a:rPr>
              <a:t>r</a:t>
            </a:r>
            <a:r>
              <a:rPr sz="1900" b="1" spc="10" dirty="0">
                <a:latin typeface="Arial"/>
                <a:cs typeface="Arial"/>
              </a:rPr>
              <a:t>t</a:t>
            </a:r>
            <a:r>
              <a:rPr sz="1900" b="1" spc="-5" dirty="0">
                <a:latin typeface="Arial"/>
                <a:cs typeface="Arial"/>
              </a:rPr>
              <a:t>ibili</a:t>
            </a:r>
            <a:r>
              <a:rPr sz="1900" b="1" spc="10" dirty="0">
                <a:latin typeface="Arial"/>
                <a:cs typeface="Arial"/>
              </a:rPr>
              <a:t>t</a:t>
            </a:r>
            <a:r>
              <a:rPr sz="1900" b="1" spc="-25" dirty="0">
                <a:latin typeface="Arial"/>
                <a:cs typeface="Arial"/>
              </a:rPr>
              <a:t>y</a:t>
            </a:r>
            <a:r>
              <a:rPr sz="1900" spc="-5" dirty="0">
                <a:latin typeface="Arial MT"/>
                <a:cs typeface="Arial MT"/>
              </a:rPr>
              <a:t>:</a:t>
            </a:r>
            <a:r>
              <a:rPr sz="1900" dirty="0">
                <a:latin typeface="Arial MT"/>
                <a:cs typeface="Arial MT"/>
              </a:rPr>
              <a:t>	</a:t>
            </a:r>
            <a:r>
              <a:rPr sz="1900" spc="-5" dirty="0">
                <a:latin typeface="Arial MT"/>
                <a:cs typeface="Arial MT"/>
              </a:rPr>
              <a:t>d</a:t>
            </a:r>
            <a:r>
              <a:rPr sz="1900" spc="5" dirty="0">
                <a:latin typeface="Arial MT"/>
                <a:cs typeface="Arial MT"/>
              </a:rPr>
              <a:t>i</a:t>
            </a:r>
            <a:r>
              <a:rPr sz="1900" spc="-5" dirty="0">
                <a:latin typeface="Arial MT"/>
                <a:cs typeface="Arial MT"/>
              </a:rPr>
              <a:t>rect</a:t>
            </a:r>
            <a:r>
              <a:rPr sz="1900" dirty="0">
                <a:latin typeface="Arial MT"/>
                <a:cs typeface="Arial MT"/>
              </a:rPr>
              <a:t>	</a:t>
            </a:r>
            <a:r>
              <a:rPr sz="1900" spc="-5" dirty="0">
                <a:latin typeface="Arial MT"/>
                <a:cs typeface="Arial MT"/>
              </a:rPr>
              <a:t>in</a:t>
            </a:r>
            <a:r>
              <a:rPr sz="1900" dirty="0">
                <a:latin typeface="Arial MT"/>
                <a:cs typeface="Arial MT"/>
              </a:rPr>
              <a:t>v</a:t>
            </a:r>
            <a:r>
              <a:rPr sz="1900" spc="-5" dirty="0">
                <a:latin typeface="Arial MT"/>
                <a:cs typeface="Arial MT"/>
              </a:rPr>
              <a:t>estm</a:t>
            </a:r>
            <a:r>
              <a:rPr sz="1900" spc="5" dirty="0">
                <a:latin typeface="Arial MT"/>
                <a:cs typeface="Arial MT"/>
              </a:rPr>
              <a:t>e</a:t>
            </a:r>
            <a:r>
              <a:rPr sz="1900" spc="-5" dirty="0">
                <a:latin typeface="Arial MT"/>
                <a:cs typeface="Arial MT"/>
              </a:rPr>
              <a:t>nts,</a:t>
            </a:r>
            <a:r>
              <a:rPr sz="1900" dirty="0">
                <a:latin typeface="Arial MT"/>
                <a:cs typeface="Arial MT"/>
              </a:rPr>
              <a:t>	</a:t>
            </a:r>
            <a:r>
              <a:rPr sz="1900" spc="-5" dirty="0">
                <a:latin typeface="Arial MT"/>
                <a:cs typeface="Arial MT"/>
              </a:rPr>
              <a:t>portf</a:t>
            </a:r>
            <a:r>
              <a:rPr sz="1900" spc="10" dirty="0">
                <a:latin typeface="Arial MT"/>
                <a:cs typeface="Arial MT"/>
              </a:rPr>
              <a:t>o</a:t>
            </a:r>
            <a:r>
              <a:rPr sz="1900" spc="-5" dirty="0">
                <a:latin typeface="Arial MT"/>
                <a:cs typeface="Arial MT"/>
              </a:rPr>
              <a:t>l</a:t>
            </a:r>
            <a:r>
              <a:rPr sz="1900" dirty="0">
                <a:latin typeface="Arial MT"/>
                <a:cs typeface="Arial MT"/>
              </a:rPr>
              <a:t>i</a:t>
            </a:r>
            <a:r>
              <a:rPr sz="1900" spc="-5" dirty="0">
                <a:latin typeface="Arial MT"/>
                <a:cs typeface="Arial MT"/>
              </a:rPr>
              <a:t>o</a:t>
            </a:r>
            <a:r>
              <a:rPr sz="1900" dirty="0">
                <a:latin typeface="Arial MT"/>
                <a:cs typeface="Arial MT"/>
              </a:rPr>
              <a:t>	i</a:t>
            </a:r>
            <a:r>
              <a:rPr sz="1900" spc="-5" dirty="0">
                <a:latin typeface="Arial MT"/>
                <a:cs typeface="Arial MT"/>
              </a:rPr>
              <a:t>n</a:t>
            </a:r>
            <a:r>
              <a:rPr sz="1900" dirty="0">
                <a:latin typeface="Arial MT"/>
                <a:cs typeface="Arial MT"/>
              </a:rPr>
              <a:t>v</a:t>
            </a:r>
            <a:r>
              <a:rPr sz="1900" spc="-5" dirty="0">
                <a:latin typeface="Arial MT"/>
                <a:cs typeface="Arial MT"/>
              </a:rPr>
              <a:t>e</a:t>
            </a:r>
            <a:r>
              <a:rPr sz="1900" dirty="0">
                <a:latin typeface="Arial MT"/>
                <a:cs typeface="Arial MT"/>
              </a:rPr>
              <a:t>s</a:t>
            </a:r>
            <a:r>
              <a:rPr sz="1900" spc="-5" dirty="0">
                <a:latin typeface="Arial MT"/>
                <a:cs typeface="Arial MT"/>
              </a:rPr>
              <a:t>tments</a:t>
            </a:r>
            <a:r>
              <a:rPr sz="1900" dirty="0">
                <a:latin typeface="Arial MT"/>
                <a:cs typeface="Arial MT"/>
              </a:rPr>
              <a:t>	</a:t>
            </a:r>
            <a:r>
              <a:rPr sz="1900" spc="-5" dirty="0">
                <a:latin typeface="Arial MT"/>
                <a:cs typeface="Arial MT"/>
              </a:rPr>
              <a:t>a</a:t>
            </a:r>
            <a:r>
              <a:rPr sz="1900" spc="10" dirty="0">
                <a:latin typeface="Arial MT"/>
                <a:cs typeface="Arial MT"/>
              </a:rPr>
              <a:t>n</a:t>
            </a:r>
            <a:r>
              <a:rPr sz="1900" spc="-5" dirty="0">
                <a:latin typeface="Arial MT"/>
                <a:cs typeface="Arial MT"/>
              </a:rPr>
              <a:t>d</a:t>
            </a:r>
            <a:r>
              <a:rPr sz="1900" dirty="0">
                <a:latin typeface="Arial MT"/>
                <a:cs typeface="Arial MT"/>
              </a:rPr>
              <a:t>	</a:t>
            </a:r>
            <a:r>
              <a:rPr sz="1900" spc="5" dirty="0">
                <a:latin typeface="Arial MT"/>
                <a:cs typeface="Arial MT"/>
              </a:rPr>
              <a:t>b</a:t>
            </a:r>
            <a:r>
              <a:rPr sz="1900" spc="-5" dirty="0">
                <a:latin typeface="Arial MT"/>
                <a:cs typeface="Arial MT"/>
              </a:rPr>
              <a:t>ank</a:t>
            </a:r>
            <a:r>
              <a:rPr sz="1900" dirty="0">
                <a:latin typeface="Arial MT"/>
                <a:cs typeface="Arial MT"/>
              </a:rPr>
              <a:t>	</a:t>
            </a:r>
            <a:r>
              <a:rPr sz="1900" spc="-5" dirty="0">
                <a:latin typeface="Arial MT"/>
                <a:cs typeface="Arial MT"/>
              </a:rPr>
              <a:t>l</a:t>
            </a:r>
            <a:r>
              <a:rPr sz="1900" dirty="0">
                <a:latin typeface="Arial MT"/>
                <a:cs typeface="Arial MT"/>
              </a:rPr>
              <a:t>o</a:t>
            </a:r>
            <a:r>
              <a:rPr sz="1900" spc="-5" dirty="0">
                <a:latin typeface="Arial MT"/>
                <a:cs typeface="Arial MT"/>
              </a:rPr>
              <a:t>a</a:t>
            </a:r>
            <a:r>
              <a:rPr sz="1900" spc="5" dirty="0">
                <a:latin typeface="Arial MT"/>
                <a:cs typeface="Arial MT"/>
              </a:rPr>
              <a:t>n</a:t>
            </a:r>
            <a:r>
              <a:rPr sz="1900" spc="-5" dirty="0">
                <a:latin typeface="Arial MT"/>
                <a:cs typeface="Arial MT"/>
              </a:rPr>
              <a:t>s</a:t>
            </a:r>
            <a:endParaRPr sz="1900">
              <a:latin typeface="Arial MT"/>
              <a:cs typeface="Arial MT"/>
            </a:endParaRPr>
          </a:p>
          <a:p>
            <a:pPr marL="443865">
              <a:lnSpc>
                <a:spcPts val="2055"/>
              </a:lnSpc>
            </a:pPr>
            <a:r>
              <a:rPr sz="1900" spc="-5" dirty="0">
                <a:latin typeface="Arial MT"/>
                <a:cs typeface="Arial MT"/>
              </a:rPr>
              <a:t>without</a:t>
            </a:r>
            <a:r>
              <a:rPr sz="1900" spc="3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restriction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(=&gt;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i="1" spc="-5" dirty="0">
                <a:latin typeface="Arial"/>
                <a:cs typeface="Arial"/>
              </a:rPr>
              <a:t>capital</a:t>
            </a:r>
            <a:r>
              <a:rPr sz="1900" i="1" spc="35" dirty="0">
                <a:latin typeface="Arial"/>
                <a:cs typeface="Arial"/>
              </a:rPr>
              <a:t> </a:t>
            </a:r>
            <a:r>
              <a:rPr sz="1900" i="1" spc="-5" dirty="0">
                <a:latin typeface="Arial"/>
                <a:cs typeface="Arial"/>
              </a:rPr>
              <a:t>mobility</a:t>
            </a:r>
            <a:r>
              <a:rPr sz="1900" spc="-5" dirty="0">
                <a:latin typeface="Arial MT"/>
                <a:cs typeface="Arial MT"/>
              </a:rPr>
              <a:t>)</a:t>
            </a:r>
            <a:endParaRPr sz="1900">
              <a:latin typeface="Arial MT"/>
              <a:cs typeface="Arial MT"/>
            </a:endParaRPr>
          </a:p>
          <a:p>
            <a:pPr marL="855344">
              <a:lnSpc>
                <a:spcPct val="100000"/>
              </a:lnSpc>
              <a:spcBef>
                <a:spcPts val="10"/>
              </a:spcBef>
            </a:pPr>
            <a:r>
              <a:rPr sz="1400" spc="-5" dirty="0">
                <a:latin typeface="Arial MT"/>
                <a:cs typeface="Arial MT"/>
              </a:rPr>
              <a:t>Capital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1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actually</a:t>
            </a:r>
            <a:r>
              <a:rPr sz="1400" spc="1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never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fully</a:t>
            </a:r>
            <a:r>
              <a:rPr sz="1400" spc="1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mobile,</a:t>
            </a:r>
            <a:r>
              <a:rPr sz="1400" spc="1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because</a:t>
            </a:r>
            <a:r>
              <a:rPr sz="1400" spc="1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there</a:t>
            </a:r>
            <a:r>
              <a:rPr sz="1400" spc="1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are</a:t>
            </a:r>
            <a:r>
              <a:rPr sz="1400" spc="1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valid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reasons</a:t>
            </a:r>
            <a:r>
              <a:rPr sz="1400" spc="1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for</a:t>
            </a:r>
            <a:r>
              <a:rPr sz="1400" spc="1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control</a:t>
            </a:r>
            <a:r>
              <a:rPr sz="1400" spc="1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(e.g.,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fight</a:t>
            </a:r>
            <a:r>
              <a:rPr sz="1400" spc="1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against</a:t>
            </a:r>
            <a:r>
              <a:rPr sz="1400" spc="1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money</a:t>
            </a:r>
            <a:r>
              <a:rPr sz="1400" spc="1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laundering</a:t>
            </a:r>
            <a:r>
              <a:rPr sz="1400" spc="14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and</a:t>
            </a:r>
            <a:endParaRPr sz="1400">
              <a:latin typeface="Arial MT"/>
              <a:cs typeface="Arial MT"/>
            </a:endParaRPr>
          </a:p>
          <a:p>
            <a:pPr marL="855344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latin typeface="Arial MT"/>
                <a:cs typeface="Arial MT"/>
              </a:rPr>
              <a:t>terrorist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finance)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42665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Financial</a:t>
            </a:r>
            <a:r>
              <a:rPr sz="3600" spc="-35" dirty="0"/>
              <a:t> </a:t>
            </a:r>
            <a:r>
              <a:rPr sz="3600" spc="-5" dirty="0"/>
              <a:t>openness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45616" y="2949922"/>
            <a:ext cx="5081875" cy="337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80340" algn="just">
              <a:lnSpc>
                <a:spcPct val="140000"/>
              </a:lnSpc>
              <a:spcBef>
                <a:spcPts val="105"/>
              </a:spcBef>
            </a:pPr>
            <a:r>
              <a:rPr sz="1700" spc="-1685" dirty="0">
                <a:solidFill>
                  <a:srgbClr val="0000DC"/>
                </a:solidFill>
                <a:latin typeface="Arial MT"/>
                <a:cs typeface="Arial MT"/>
              </a:rPr>
              <a:t>—  </a:t>
            </a:r>
            <a:r>
              <a:rPr sz="1700" spc="-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Wh</a:t>
            </a:r>
            <a:r>
              <a:rPr sz="1700" spc="-15" dirty="0">
                <a:latin typeface="Arial MT"/>
                <a:cs typeface="Arial MT"/>
              </a:rPr>
              <a:t>i</a:t>
            </a:r>
            <a:r>
              <a:rPr sz="1700" dirty="0">
                <a:latin typeface="Arial MT"/>
                <a:cs typeface="Arial MT"/>
              </a:rPr>
              <a:t>le </a:t>
            </a:r>
            <a:r>
              <a:rPr sz="1700" spc="-8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advan</a:t>
            </a:r>
            <a:r>
              <a:rPr sz="1700" spc="-10" dirty="0">
                <a:latin typeface="Arial MT"/>
                <a:cs typeface="Arial MT"/>
              </a:rPr>
              <a:t>c</a:t>
            </a:r>
            <a:r>
              <a:rPr sz="1700" spc="10" dirty="0">
                <a:latin typeface="Arial MT"/>
                <a:cs typeface="Arial MT"/>
              </a:rPr>
              <a:t>e</a:t>
            </a:r>
            <a:r>
              <a:rPr sz="1700" dirty="0">
                <a:latin typeface="Arial MT"/>
                <a:cs typeface="Arial MT"/>
              </a:rPr>
              <a:t>d 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ec</a:t>
            </a:r>
            <a:r>
              <a:rPr sz="1700" spc="5" dirty="0">
                <a:latin typeface="Arial MT"/>
                <a:cs typeface="Arial MT"/>
              </a:rPr>
              <a:t>o</a:t>
            </a:r>
            <a:r>
              <a:rPr sz="1700" dirty="0">
                <a:latin typeface="Arial MT"/>
                <a:cs typeface="Arial MT"/>
              </a:rPr>
              <a:t>no</a:t>
            </a:r>
            <a:r>
              <a:rPr sz="1700" spc="-5" dirty="0">
                <a:latin typeface="Arial MT"/>
                <a:cs typeface="Arial MT"/>
              </a:rPr>
              <a:t>m</a:t>
            </a:r>
            <a:r>
              <a:rPr sz="1700" dirty="0">
                <a:latin typeface="Arial MT"/>
                <a:cs typeface="Arial MT"/>
              </a:rPr>
              <a:t>ies 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10" dirty="0">
                <a:latin typeface="Arial MT"/>
                <a:cs typeface="Arial MT"/>
              </a:rPr>
              <a:t>h</a:t>
            </a:r>
            <a:r>
              <a:rPr sz="1700" dirty="0">
                <a:latin typeface="Arial MT"/>
                <a:cs typeface="Arial MT"/>
              </a:rPr>
              <a:t>ave </a:t>
            </a:r>
            <a:r>
              <a:rPr sz="1700" spc="-8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libe</a:t>
            </a:r>
            <a:r>
              <a:rPr sz="1700" spc="-10" dirty="0">
                <a:latin typeface="Arial MT"/>
                <a:cs typeface="Arial MT"/>
              </a:rPr>
              <a:t>r</a:t>
            </a:r>
            <a:r>
              <a:rPr sz="1700" dirty="0">
                <a:latin typeface="Arial MT"/>
                <a:cs typeface="Arial MT"/>
              </a:rPr>
              <a:t>alized  capital </a:t>
            </a:r>
            <a:r>
              <a:rPr sz="1700" spc="-5" dirty="0">
                <a:latin typeface="Arial MT"/>
                <a:cs typeface="Arial MT"/>
              </a:rPr>
              <a:t>flows </a:t>
            </a:r>
            <a:r>
              <a:rPr sz="1700" dirty="0">
                <a:latin typeface="Arial MT"/>
                <a:cs typeface="Arial MT"/>
              </a:rPr>
              <a:t>in </a:t>
            </a:r>
            <a:r>
              <a:rPr sz="1700" spc="-5" dirty="0">
                <a:latin typeface="Arial MT"/>
                <a:cs typeface="Arial MT"/>
              </a:rPr>
              <a:t>the </a:t>
            </a:r>
            <a:r>
              <a:rPr sz="1700" dirty="0">
                <a:latin typeface="Arial MT"/>
                <a:cs typeface="Arial MT"/>
              </a:rPr>
              <a:t>1980s, this movement </a:t>
            </a:r>
            <a:r>
              <a:rPr sz="1700" spc="5" dirty="0">
                <a:latin typeface="Arial MT"/>
                <a:cs typeface="Arial MT"/>
              </a:rPr>
              <a:t>is 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still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incomplete in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developing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countries.</a:t>
            </a:r>
            <a:endParaRPr sz="17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4510" y="1095843"/>
            <a:ext cx="5294038" cy="477609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12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8484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The </a:t>
            </a:r>
            <a:r>
              <a:rPr sz="3600" dirty="0"/>
              <a:t>pros</a:t>
            </a:r>
            <a:r>
              <a:rPr sz="3600" spc="-20" dirty="0"/>
              <a:t> </a:t>
            </a:r>
            <a:r>
              <a:rPr sz="3600" dirty="0"/>
              <a:t>and</a:t>
            </a:r>
            <a:r>
              <a:rPr sz="3600" spc="-5" dirty="0"/>
              <a:t> </a:t>
            </a:r>
            <a:r>
              <a:rPr sz="3600" dirty="0"/>
              <a:t>cons</a:t>
            </a:r>
            <a:r>
              <a:rPr sz="3600" spc="-20" dirty="0"/>
              <a:t> </a:t>
            </a:r>
            <a:r>
              <a:rPr sz="3600" spc="-5" dirty="0"/>
              <a:t>of</a:t>
            </a:r>
            <a:r>
              <a:rPr sz="3600" dirty="0"/>
              <a:t> capital</a:t>
            </a:r>
            <a:r>
              <a:rPr sz="3600" spc="-25" dirty="0"/>
              <a:t> </a:t>
            </a:r>
            <a:r>
              <a:rPr sz="3600" spc="-5" dirty="0"/>
              <a:t>openness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13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170" y="1589824"/>
            <a:ext cx="10706100" cy="357314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800" spc="-5" dirty="0">
                <a:latin typeface="Arial MT"/>
                <a:cs typeface="Arial MT"/>
              </a:rPr>
              <a:t>Theoretical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advantages:</a:t>
            </a:r>
            <a:endParaRPr sz="2800">
              <a:latin typeface="Arial MT"/>
              <a:cs typeface="Arial MT"/>
            </a:endParaRPr>
          </a:p>
          <a:p>
            <a:pPr marL="192405" marR="5080" indent="-180340">
              <a:lnSpc>
                <a:spcPct val="130100"/>
              </a:lnSpc>
              <a:spcBef>
                <a:spcPts val="13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100" spc="-10" dirty="0">
                <a:latin typeface="Arial MT"/>
                <a:cs typeface="Arial MT"/>
              </a:rPr>
              <a:t>enables</a:t>
            </a:r>
            <a:r>
              <a:rPr sz="2100" spc="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the</a:t>
            </a:r>
            <a:r>
              <a:rPr sz="2100" spc="4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capital</a:t>
            </a:r>
            <a:r>
              <a:rPr sz="2100" spc="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to</a:t>
            </a:r>
            <a:r>
              <a:rPr sz="2100" spc="4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flow</a:t>
            </a:r>
            <a:r>
              <a:rPr sz="2100" spc="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to</a:t>
            </a:r>
            <a:r>
              <a:rPr sz="2100" spc="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the</a:t>
            </a:r>
            <a:r>
              <a:rPr sz="2100" spc="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most</a:t>
            </a:r>
            <a:r>
              <a:rPr sz="2100" spc="5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efficient</a:t>
            </a:r>
            <a:r>
              <a:rPr sz="2100" spc="4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places</a:t>
            </a:r>
            <a:r>
              <a:rPr sz="2100" spc="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–</a:t>
            </a:r>
            <a:r>
              <a:rPr sz="2100" spc="4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helping</a:t>
            </a:r>
            <a:r>
              <a:rPr sz="2100" spc="4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both</a:t>
            </a:r>
            <a:r>
              <a:rPr sz="2100" spc="4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investors</a:t>
            </a:r>
            <a:r>
              <a:rPr sz="2100" spc="5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as</a:t>
            </a:r>
            <a:r>
              <a:rPr sz="2100" spc="5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well</a:t>
            </a:r>
            <a:r>
              <a:rPr sz="2100" spc="45" dirty="0">
                <a:latin typeface="Arial MT"/>
                <a:cs typeface="Arial MT"/>
              </a:rPr>
              <a:t> </a:t>
            </a:r>
            <a:r>
              <a:rPr sz="2100" spc="-25" dirty="0">
                <a:latin typeface="Arial MT"/>
                <a:cs typeface="Arial MT"/>
              </a:rPr>
              <a:t>as </a:t>
            </a:r>
            <a:r>
              <a:rPr sz="2100" spc="-57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all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stakeholders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0DC"/>
              </a:buClr>
              <a:buFont typeface="Arial MT"/>
              <a:buChar char="—"/>
            </a:pPr>
            <a:endParaRPr sz="195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100" spc="-5" dirty="0">
                <a:latin typeface="Arial MT"/>
                <a:cs typeface="Arial MT"/>
              </a:rPr>
              <a:t>allows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emerging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economies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to</a:t>
            </a:r>
            <a:r>
              <a:rPr sz="2100" spc="-5" dirty="0">
                <a:latin typeface="Arial MT"/>
                <a:cs typeface="Arial MT"/>
              </a:rPr>
              <a:t> grow</a:t>
            </a:r>
            <a:r>
              <a:rPr sz="2100" dirty="0">
                <a:latin typeface="Arial MT"/>
                <a:cs typeface="Arial MT"/>
              </a:rPr>
              <a:t> faster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0DC"/>
              </a:buClr>
              <a:buFont typeface="Arial MT"/>
              <a:buChar char="—"/>
            </a:pPr>
            <a:endParaRPr sz="195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100" spc="-5" dirty="0">
                <a:latin typeface="Arial MT"/>
                <a:cs typeface="Arial MT"/>
              </a:rPr>
              <a:t>capital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flows</a:t>
            </a:r>
            <a:r>
              <a:rPr sz="2100" spc="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from</a:t>
            </a:r>
            <a:r>
              <a:rPr sz="2100" spc="1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capital rich</a:t>
            </a:r>
            <a:r>
              <a:rPr sz="2100" dirty="0">
                <a:latin typeface="Arial MT"/>
                <a:cs typeface="Arial MT"/>
              </a:rPr>
              <a:t> to</a:t>
            </a:r>
            <a:r>
              <a:rPr sz="2100" spc="1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capital poor</a:t>
            </a:r>
            <a:r>
              <a:rPr sz="2100" spc="1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countries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as</a:t>
            </a:r>
            <a:r>
              <a:rPr sz="2100" spc="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they</a:t>
            </a:r>
            <a:r>
              <a:rPr sz="2100" spc="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should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have</a:t>
            </a:r>
            <a:r>
              <a:rPr sz="2100" spc="1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higher returns</a:t>
            </a:r>
            <a:endParaRPr sz="210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1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1400" dirty="0">
                <a:latin typeface="Arial MT"/>
                <a:cs typeface="Arial MT"/>
              </a:rPr>
              <a:t>reduce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cost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capital</a:t>
            </a:r>
            <a:endParaRPr sz="140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100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1400" spc="-5" dirty="0">
                <a:latin typeface="Arial MT"/>
                <a:cs typeface="Arial MT"/>
              </a:rPr>
              <a:t>enable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investments</a:t>
            </a:r>
            <a:endParaRPr sz="140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101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1400" dirty="0">
                <a:latin typeface="Arial MT"/>
                <a:cs typeface="Arial MT"/>
              </a:rPr>
              <a:t>increase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growth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8484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The </a:t>
            </a:r>
            <a:r>
              <a:rPr sz="3600" dirty="0"/>
              <a:t>pros</a:t>
            </a:r>
            <a:r>
              <a:rPr sz="3600" spc="-20" dirty="0"/>
              <a:t> </a:t>
            </a:r>
            <a:r>
              <a:rPr sz="3600" dirty="0"/>
              <a:t>and</a:t>
            </a:r>
            <a:r>
              <a:rPr sz="3600" spc="-5" dirty="0"/>
              <a:t> </a:t>
            </a:r>
            <a:r>
              <a:rPr sz="3600" dirty="0"/>
              <a:t>cons</a:t>
            </a:r>
            <a:r>
              <a:rPr sz="3600" spc="-20" dirty="0"/>
              <a:t> </a:t>
            </a:r>
            <a:r>
              <a:rPr sz="3600" spc="-5" dirty="0"/>
              <a:t>of</a:t>
            </a:r>
            <a:r>
              <a:rPr sz="3600" dirty="0"/>
              <a:t> capital</a:t>
            </a:r>
            <a:r>
              <a:rPr sz="3600" spc="-25" dirty="0"/>
              <a:t> </a:t>
            </a:r>
            <a:r>
              <a:rPr sz="3600" spc="-5" dirty="0"/>
              <a:t>openness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14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170" y="1583480"/>
            <a:ext cx="10709910" cy="4190365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3100" spc="-5" dirty="0">
                <a:latin typeface="Arial MT"/>
                <a:cs typeface="Arial MT"/>
              </a:rPr>
              <a:t>Potential</a:t>
            </a:r>
            <a:r>
              <a:rPr sz="3100" spc="-2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problems:</a:t>
            </a:r>
            <a:endParaRPr sz="310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spcBef>
                <a:spcPts val="100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  <a:tab pos="1297305" algn="l"/>
                <a:tab pos="2233295" algn="l"/>
                <a:tab pos="2607945" algn="l"/>
                <a:tab pos="4171950" algn="l"/>
                <a:tab pos="4869815" algn="l"/>
                <a:tab pos="6688455" algn="l"/>
                <a:tab pos="7098030" algn="l"/>
                <a:tab pos="8472805" algn="l"/>
                <a:tab pos="9881235" algn="l"/>
                <a:tab pos="10206355" algn="l"/>
              </a:tabLst>
            </a:pPr>
            <a:r>
              <a:rPr sz="2400" dirty="0">
                <a:latin typeface="Arial MT"/>
                <a:cs typeface="Arial MT"/>
              </a:rPr>
              <a:t>Cap</a:t>
            </a:r>
            <a:r>
              <a:rPr sz="2400" spc="-10" dirty="0">
                <a:latin typeface="Arial MT"/>
                <a:cs typeface="Arial MT"/>
              </a:rPr>
              <a:t>i</a:t>
            </a:r>
            <a:r>
              <a:rPr sz="2400" dirty="0">
                <a:latin typeface="Arial MT"/>
                <a:cs typeface="Arial MT"/>
              </a:rPr>
              <a:t>t</a:t>
            </a:r>
            <a:r>
              <a:rPr sz="2400" spc="5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l	inf</a:t>
            </a:r>
            <a:r>
              <a:rPr sz="2400" spc="10" dirty="0">
                <a:latin typeface="Arial MT"/>
                <a:cs typeface="Arial MT"/>
              </a:rPr>
              <a:t>l</a:t>
            </a:r>
            <a:r>
              <a:rPr sz="2400" dirty="0">
                <a:latin typeface="Arial MT"/>
                <a:cs typeface="Arial MT"/>
              </a:rPr>
              <a:t>ow	</a:t>
            </a:r>
            <a:r>
              <a:rPr sz="2400" spc="-10" dirty="0">
                <a:latin typeface="Arial MT"/>
                <a:cs typeface="Arial MT"/>
              </a:rPr>
              <a:t>i</a:t>
            </a:r>
            <a:r>
              <a:rPr sz="2400" dirty="0">
                <a:latin typeface="Arial MT"/>
                <a:cs typeface="Arial MT"/>
              </a:rPr>
              <a:t>s	co</a:t>
            </a:r>
            <a:r>
              <a:rPr sz="2400" spc="10" dirty="0">
                <a:latin typeface="Arial MT"/>
                <a:cs typeface="Arial MT"/>
              </a:rPr>
              <a:t>n</a:t>
            </a:r>
            <a:r>
              <a:rPr sz="2400" dirty="0">
                <a:latin typeface="Arial MT"/>
                <a:cs typeface="Arial MT"/>
              </a:rPr>
              <a:t>n</a:t>
            </a:r>
            <a:r>
              <a:rPr sz="2400" spc="-10" dirty="0">
                <a:latin typeface="Arial MT"/>
                <a:cs typeface="Arial MT"/>
              </a:rPr>
              <a:t>e</a:t>
            </a:r>
            <a:r>
              <a:rPr sz="2400" dirty="0">
                <a:latin typeface="Arial MT"/>
                <a:cs typeface="Arial MT"/>
              </a:rPr>
              <a:t>cted	with	a</a:t>
            </a:r>
            <a:r>
              <a:rPr sz="2400" spc="-10" dirty="0">
                <a:latin typeface="Arial MT"/>
                <a:cs typeface="Arial MT"/>
              </a:rPr>
              <a:t>p</a:t>
            </a:r>
            <a:r>
              <a:rPr sz="2400" dirty="0">
                <a:latin typeface="Arial MT"/>
                <a:cs typeface="Arial MT"/>
              </a:rPr>
              <a:t>preci</a:t>
            </a:r>
            <a:r>
              <a:rPr sz="2400" spc="10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tion	</a:t>
            </a:r>
            <a:r>
              <a:rPr sz="2400" spc="-5" dirty="0">
                <a:latin typeface="Arial MT"/>
                <a:cs typeface="Arial MT"/>
              </a:rPr>
              <a:t>o</a:t>
            </a:r>
            <a:r>
              <a:rPr sz="2400" dirty="0">
                <a:latin typeface="Arial MT"/>
                <a:cs typeface="Arial MT"/>
              </a:rPr>
              <a:t>f	d</a:t>
            </a:r>
            <a:r>
              <a:rPr sz="2400" spc="-10" dirty="0">
                <a:latin typeface="Arial MT"/>
                <a:cs typeface="Arial MT"/>
              </a:rPr>
              <a:t>o</a:t>
            </a:r>
            <a:r>
              <a:rPr sz="2400" dirty="0">
                <a:latin typeface="Arial MT"/>
                <a:cs typeface="Arial MT"/>
              </a:rPr>
              <a:t>mestic	currenc</a:t>
            </a:r>
            <a:r>
              <a:rPr sz="2400" spc="-5" dirty="0">
                <a:latin typeface="Arial MT"/>
                <a:cs typeface="Arial MT"/>
              </a:rPr>
              <a:t>y</a:t>
            </a:r>
            <a:r>
              <a:rPr sz="2400" dirty="0">
                <a:latin typeface="Arial MT"/>
                <a:cs typeface="Arial MT"/>
              </a:rPr>
              <a:t>.	</a:t>
            </a:r>
            <a:r>
              <a:rPr sz="2400" spc="-10" dirty="0">
                <a:latin typeface="Arial MT"/>
                <a:cs typeface="Arial MT"/>
              </a:rPr>
              <a:t>I</a:t>
            </a:r>
            <a:r>
              <a:rPr sz="2400" dirty="0">
                <a:latin typeface="Arial MT"/>
                <a:cs typeface="Arial MT"/>
              </a:rPr>
              <a:t>t	</a:t>
            </a:r>
            <a:r>
              <a:rPr sz="2400" spc="-15" dirty="0">
                <a:latin typeface="Arial MT"/>
                <a:cs typeface="Arial MT"/>
              </a:rPr>
              <a:t>c</a:t>
            </a:r>
            <a:r>
              <a:rPr sz="2400" dirty="0">
                <a:latin typeface="Arial MT"/>
                <a:cs typeface="Arial MT"/>
              </a:rPr>
              <a:t>an</a:t>
            </a:r>
            <a:endParaRPr sz="2400">
              <a:latin typeface="Arial MT"/>
              <a:cs typeface="Arial MT"/>
            </a:endParaRPr>
          </a:p>
          <a:p>
            <a:pPr marL="192405">
              <a:lnSpc>
                <a:spcPct val="100000"/>
              </a:lnSpc>
              <a:spcBef>
                <a:spcPts val="870"/>
              </a:spcBef>
            </a:pPr>
            <a:r>
              <a:rPr sz="2400" spc="-5" dirty="0">
                <a:latin typeface="Arial MT"/>
                <a:cs typeface="Arial MT"/>
              </a:rPr>
              <a:t>make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domestic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manufacturers </a:t>
            </a:r>
            <a:r>
              <a:rPr sz="2400" spc="-5" dirty="0">
                <a:latin typeface="Arial MT"/>
                <a:cs typeface="Arial MT"/>
              </a:rPr>
              <a:t>less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competitive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global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markets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5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400" spc="-5" dirty="0">
                <a:latin typeface="Arial MT"/>
                <a:cs typeface="Arial MT"/>
              </a:rPr>
              <a:t>Fear</a:t>
            </a:r>
            <a:r>
              <a:rPr sz="2400" spc="30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</a:t>
            </a:r>
            <a:r>
              <a:rPr sz="2400" spc="295" dirty="0">
                <a:latin typeface="Arial MT"/>
                <a:cs typeface="Arial MT"/>
              </a:rPr>
              <a:t> </a:t>
            </a:r>
            <a:r>
              <a:rPr sz="2400" i="1" spc="-5" dirty="0">
                <a:latin typeface="Arial"/>
                <a:cs typeface="Arial"/>
              </a:rPr>
              <a:t>hot</a:t>
            </a:r>
            <a:r>
              <a:rPr sz="2400" i="1" spc="29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money</a:t>
            </a:r>
            <a:r>
              <a:rPr sz="2400" spc="-5" dirty="0">
                <a:latin typeface="Arial MT"/>
                <a:cs typeface="Arial MT"/>
              </a:rPr>
              <a:t>;</a:t>
            </a:r>
            <a:r>
              <a:rPr sz="2400" spc="30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inflows</a:t>
            </a:r>
            <a:r>
              <a:rPr sz="2400" spc="3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3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consequently</a:t>
            </a:r>
            <a:r>
              <a:rPr sz="2400" spc="3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sudden</a:t>
            </a:r>
            <a:r>
              <a:rPr sz="2400" spc="28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outflows</a:t>
            </a:r>
            <a:r>
              <a:rPr sz="2400" spc="3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</a:t>
            </a:r>
            <a:r>
              <a:rPr sz="2400" spc="2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funds</a:t>
            </a:r>
            <a:r>
              <a:rPr sz="2400" spc="3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can</a:t>
            </a:r>
            <a:endParaRPr sz="2400">
              <a:latin typeface="Arial MT"/>
              <a:cs typeface="Arial MT"/>
            </a:endParaRPr>
          </a:p>
          <a:p>
            <a:pPr marL="192405">
              <a:lnSpc>
                <a:spcPct val="100000"/>
              </a:lnSpc>
              <a:spcBef>
                <a:spcPts val="865"/>
              </a:spcBef>
            </a:pPr>
            <a:r>
              <a:rPr sz="2400" spc="-5" dirty="0">
                <a:latin typeface="Arial MT"/>
                <a:cs typeface="Arial MT"/>
              </a:rPr>
              <a:t>cause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huge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economic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crisis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400" spc="-5" dirty="0">
                <a:latin typeface="Arial MT"/>
                <a:cs typeface="Arial MT"/>
              </a:rPr>
              <a:t>Fear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large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capital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inflows,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that can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cause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price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bubbles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Arial MT"/>
              <a:buChar char="—"/>
            </a:pPr>
            <a:endParaRPr sz="225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400" spc="-5" dirty="0">
                <a:latin typeface="Arial MT"/>
                <a:cs typeface="Arial MT"/>
              </a:rPr>
              <a:t>Fear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loss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monetary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autonomy;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impossible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trinity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9100" y="6274113"/>
            <a:ext cx="1020444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5" dirty="0">
                <a:solidFill>
                  <a:srgbClr val="0000DC"/>
                </a:solidFill>
                <a:latin typeface="Arial MT"/>
                <a:cs typeface="Arial MT"/>
              </a:rPr>
              <a:t>x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chan</a:t>
            </a:r>
            <a:r>
              <a:rPr sz="1200" spc="-15" dirty="0">
                <a:solidFill>
                  <a:srgbClr val="0000DC"/>
                </a:solidFill>
                <a:latin typeface="Arial MT"/>
                <a:cs typeface="Arial MT"/>
              </a:rPr>
              <a:t>g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e</a:t>
            </a:r>
            <a:r>
              <a:rPr sz="1200" spc="-3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00DC"/>
                </a:solidFill>
                <a:latin typeface="Arial MT"/>
                <a:cs typeface="Arial MT"/>
              </a:rPr>
              <a:t>P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ol</a:t>
            </a:r>
            <a:r>
              <a:rPr sz="1200" spc="-10" dirty="0">
                <a:solidFill>
                  <a:srgbClr val="0000DC"/>
                </a:solidFill>
                <a:latin typeface="Arial MT"/>
                <a:cs typeface="Arial MT"/>
              </a:rPr>
              <a:t>i</a:t>
            </a:r>
            <a:r>
              <a:rPr sz="1200" dirty="0">
                <a:solidFill>
                  <a:srgbClr val="0000DC"/>
                </a:solidFill>
                <a:latin typeface="Arial MT"/>
                <a:cs typeface="Arial MT"/>
              </a:rPr>
              <a:t>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218" y="6246977"/>
            <a:ext cx="1000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770" algn="l"/>
              </a:tabLst>
            </a:pPr>
            <a:r>
              <a:rPr sz="1200" dirty="0">
                <a:solidFill>
                  <a:srgbClr val="0000DC"/>
                </a:solidFill>
                <a:latin typeface="Arial MT"/>
                <a:cs typeface="Arial MT"/>
              </a:rPr>
              <a:t>14	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Foreign-E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5057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Exchange-rate</a:t>
            </a:r>
            <a:r>
              <a:rPr sz="3600" spc="-40" dirty="0"/>
              <a:t> </a:t>
            </a:r>
            <a:r>
              <a:rPr sz="3600" dirty="0"/>
              <a:t>regimes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7508" y="2927604"/>
            <a:ext cx="9563100" cy="35524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9170" y="1365961"/>
            <a:ext cx="10707370" cy="174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1500" dirty="0">
                <a:latin typeface="Arial MT"/>
                <a:cs typeface="Arial MT"/>
              </a:rPr>
              <a:t>Large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exchange-rate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fluctuations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are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source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uncertainty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for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economy</a:t>
            </a: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 MT"/>
              <a:buChar char="—"/>
            </a:pPr>
            <a:endParaRPr sz="2000">
              <a:latin typeface="Arial MT"/>
              <a:cs typeface="Arial MT"/>
            </a:endParaRPr>
          </a:p>
          <a:p>
            <a:pPr marL="192405" marR="5080" indent="-180340">
              <a:lnSpc>
                <a:spcPct val="13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1500" dirty="0">
                <a:latin typeface="Arial MT"/>
                <a:cs typeface="Arial MT"/>
              </a:rPr>
              <a:t>In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developing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countries,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foreign</a:t>
            </a:r>
            <a:r>
              <a:rPr sz="1500" dirty="0">
                <a:latin typeface="Arial MT"/>
                <a:cs typeface="Arial MT"/>
              </a:rPr>
              <a:t> liabilities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are</a:t>
            </a:r>
            <a:r>
              <a:rPr sz="1500" dirty="0">
                <a:latin typeface="Arial MT"/>
                <a:cs typeface="Arial MT"/>
              </a:rPr>
              <a:t> denominated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in</a:t>
            </a:r>
            <a:r>
              <a:rPr sz="1500" dirty="0">
                <a:latin typeface="Arial MT"/>
                <a:cs typeface="Arial MT"/>
              </a:rPr>
              <a:t> key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foreign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currencies</a:t>
            </a:r>
            <a:r>
              <a:rPr sz="1500" dirty="0">
                <a:latin typeface="Arial MT"/>
                <a:cs typeface="Arial MT"/>
              </a:rPr>
              <a:t> =&gt;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depreciation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of</a:t>
            </a:r>
            <a:r>
              <a:rPr sz="1500" spc="40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41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domestic </a:t>
            </a:r>
            <a:r>
              <a:rPr sz="1500" spc="-40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currency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raises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5" dirty="0">
                <a:latin typeface="Arial MT"/>
                <a:cs typeface="Arial MT"/>
              </a:rPr>
              <a:t> value</a:t>
            </a:r>
            <a:r>
              <a:rPr sz="1500" spc="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external</a:t>
            </a:r>
            <a:r>
              <a:rPr sz="1500" dirty="0">
                <a:latin typeface="Arial MT"/>
                <a:cs typeface="Arial MT"/>
              </a:rPr>
              <a:t> debt.</a:t>
            </a: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 MT"/>
              <a:cs typeface="Arial MT"/>
            </a:endParaRPr>
          </a:p>
          <a:p>
            <a:pPr marL="274320">
              <a:lnSpc>
                <a:spcPct val="100000"/>
              </a:lnSpc>
            </a:pPr>
            <a:r>
              <a:rPr sz="1500" dirty="0">
                <a:latin typeface="Arial MT"/>
                <a:cs typeface="Arial MT"/>
              </a:rPr>
              <a:t>=&gt;</a:t>
            </a:r>
            <a:r>
              <a:rPr sz="1500" spc="-5" dirty="0">
                <a:latin typeface="Arial MT"/>
                <a:cs typeface="Arial MT"/>
              </a:rPr>
              <a:t> governments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may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to </a:t>
            </a:r>
            <a:r>
              <a:rPr sz="1500" spc="-5" dirty="0">
                <a:latin typeface="Arial MT"/>
                <a:cs typeface="Arial MT"/>
              </a:rPr>
              <a:t>wish</a:t>
            </a:r>
            <a:r>
              <a:rPr sz="1500" spc="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to reduce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 </a:t>
            </a:r>
            <a:r>
              <a:rPr sz="1500" spc="-5" dirty="0">
                <a:latin typeface="Arial MT"/>
                <a:cs typeface="Arial MT"/>
              </a:rPr>
              <a:t>extent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exchange-rate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fluctuations.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5057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Exchange-rate</a:t>
            </a:r>
            <a:r>
              <a:rPr sz="3600" spc="-40" dirty="0"/>
              <a:t> </a:t>
            </a:r>
            <a:r>
              <a:rPr sz="3600" dirty="0"/>
              <a:t>regimes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16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170" y="1631670"/>
            <a:ext cx="10708640" cy="3933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7620" indent="-180340" algn="just">
              <a:lnSpc>
                <a:spcPct val="130000"/>
              </a:lnSpc>
              <a:spcBef>
                <a:spcPts val="100"/>
              </a:spcBef>
              <a:buClr>
                <a:srgbClr val="0000DC"/>
              </a:buClr>
              <a:buFont typeface="Arial MT"/>
              <a:buChar char="—"/>
              <a:tabLst>
                <a:tab pos="193040" algn="l"/>
              </a:tabLst>
            </a:pPr>
            <a:r>
              <a:rPr sz="2000" b="1" spc="-5" dirty="0">
                <a:latin typeface="Arial"/>
                <a:cs typeface="Arial"/>
              </a:rPr>
              <a:t>Dollarization,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euroization</a:t>
            </a:r>
            <a:r>
              <a:rPr sz="2000" spc="-5" dirty="0">
                <a:latin typeface="Arial MT"/>
                <a:cs typeface="Arial MT"/>
              </a:rPr>
              <a:t>:</a:t>
            </a:r>
            <a:r>
              <a:rPr sz="2000" dirty="0">
                <a:latin typeface="Arial MT"/>
                <a:cs typeface="Arial MT"/>
              </a:rPr>
              <a:t> the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currency</a:t>
            </a:r>
            <a:r>
              <a:rPr sz="2000" dirty="0">
                <a:latin typeface="Arial MT"/>
                <a:cs typeface="Arial MT"/>
              </a:rPr>
              <a:t> of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another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country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circulates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as</a:t>
            </a:r>
            <a:r>
              <a:rPr sz="2000" spc="-5" dirty="0">
                <a:latin typeface="Arial MT"/>
                <a:cs typeface="Arial MT"/>
              </a:rPr>
              <a:t> the</a:t>
            </a:r>
            <a:r>
              <a:rPr sz="2000" dirty="0">
                <a:latin typeface="Arial MT"/>
                <a:cs typeface="Arial MT"/>
              </a:rPr>
              <a:t> sole</a:t>
            </a:r>
            <a:r>
              <a:rPr sz="2000" spc="55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legal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tender: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dollar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(e.g.,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Panama,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Ecuador),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euro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(e.g.,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Montenegro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San Marino).</a:t>
            </a:r>
            <a:endParaRPr sz="2000">
              <a:latin typeface="Arial MT"/>
              <a:cs typeface="Arial MT"/>
            </a:endParaRPr>
          </a:p>
          <a:p>
            <a:pPr marL="265430">
              <a:lnSpc>
                <a:spcPts val="1510"/>
              </a:lnSpc>
              <a:tabLst>
                <a:tab pos="443865" algn="l"/>
              </a:tabLst>
            </a:pPr>
            <a:r>
              <a:rPr sz="1400" spc="-1390" dirty="0">
                <a:solidFill>
                  <a:srgbClr val="0000DC"/>
                </a:solidFill>
                <a:latin typeface="Arial MT"/>
                <a:cs typeface="Arial MT"/>
              </a:rPr>
              <a:t>—	</a:t>
            </a:r>
            <a:r>
              <a:rPr sz="1400" spc="-5" dirty="0">
                <a:latin typeface="Arial MT"/>
                <a:cs typeface="Arial MT"/>
              </a:rPr>
              <a:t>Countries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are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unable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to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control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domestic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money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supply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its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central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bank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is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left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with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the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sole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mission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performing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technical</a:t>
            </a:r>
            <a:endParaRPr sz="1400">
              <a:latin typeface="Arial MT"/>
              <a:cs typeface="Arial MT"/>
            </a:endParaRPr>
          </a:p>
          <a:p>
            <a:pPr marL="443865">
              <a:lnSpc>
                <a:spcPts val="1510"/>
              </a:lnSpc>
            </a:pPr>
            <a:r>
              <a:rPr sz="1400" dirty="0">
                <a:latin typeface="Arial MT"/>
                <a:cs typeface="Arial MT"/>
              </a:rPr>
              <a:t>tasks.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 marL="192405" marR="6350" indent="-180340" algn="just">
              <a:lnSpc>
                <a:spcPct val="130000"/>
              </a:lnSpc>
              <a:spcBef>
                <a:spcPts val="1060"/>
              </a:spcBef>
              <a:buClr>
                <a:srgbClr val="0000DC"/>
              </a:buClr>
              <a:buFont typeface="Arial MT"/>
              <a:buChar char="—"/>
              <a:tabLst>
                <a:tab pos="193040" algn="l"/>
              </a:tabLst>
            </a:pPr>
            <a:r>
              <a:rPr sz="2000" b="1" dirty="0">
                <a:latin typeface="Arial"/>
                <a:cs typeface="Arial"/>
              </a:rPr>
              <a:t>Currency board</a:t>
            </a:r>
            <a:r>
              <a:rPr sz="2000" dirty="0">
                <a:latin typeface="Arial MT"/>
                <a:cs typeface="Arial MT"/>
              </a:rPr>
              <a:t>: explicit legislative </a:t>
            </a:r>
            <a:r>
              <a:rPr sz="2000" spc="-5" dirty="0">
                <a:latin typeface="Arial MT"/>
                <a:cs typeface="Arial MT"/>
              </a:rPr>
              <a:t>commitment to </a:t>
            </a:r>
            <a:r>
              <a:rPr sz="2000" dirty="0">
                <a:latin typeface="Arial MT"/>
                <a:cs typeface="Arial MT"/>
              </a:rPr>
              <a:t>exchange </a:t>
            </a:r>
            <a:r>
              <a:rPr sz="2000" spc="-5" dirty="0">
                <a:latin typeface="Arial MT"/>
                <a:cs typeface="Arial MT"/>
              </a:rPr>
              <a:t>domestic currency </a:t>
            </a:r>
            <a:r>
              <a:rPr sz="2000" dirty="0">
                <a:latin typeface="Arial MT"/>
                <a:cs typeface="Arial MT"/>
              </a:rPr>
              <a:t>at a </a:t>
            </a:r>
            <a:r>
              <a:rPr sz="2000" spc="-5" dirty="0">
                <a:latin typeface="Arial MT"/>
                <a:cs typeface="Arial MT"/>
              </a:rPr>
              <a:t>fixed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rate, issuance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domestic currency </a:t>
            </a:r>
            <a:r>
              <a:rPr sz="2000" spc="-10" dirty="0">
                <a:latin typeface="Arial MT"/>
                <a:cs typeface="Arial MT"/>
              </a:rPr>
              <a:t>is </a:t>
            </a:r>
            <a:r>
              <a:rPr sz="2000" spc="-5" dirty="0">
                <a:latin typeface="Arial MT"/>
                <a:cs typeface="Arial MT"/>
              </a:rPr>
              <a:t>backed </a:t>
            </a:r>
            <a:r>
              <a:rPr sz="2000" dirty="0">
                <a:latin typeface="Arial MT"/>
                <a:cs typeface="Arial MT"/>
              </a:rPr>
              <a:t>by </a:t>
            </a:r>
            <a:r>
              <a:rPr sz="2000" spc="-5" dirty="0">
                <a:latin typeface="Arial MT"/>
                <a:cs typeface="Arial MT"/>
              </a:rPr>
              <a:t>foreign assets </a:t>
            </a:r>
            <a:r>
              <a:rPr sz="2000" dirty="0">
                <a:latin typeface="Arial MT"/>
                <a:cs typeface="Arial MT"/>
              </a:rPr>
              <a:t>only </a:t>
            </a:r>
            <a:r>
              <a:rPr sz="2000" spc="-5" dirty="0">
                <a:latin typeface="Arial MT"/>
                <a:cs typeface="Arial MT"/>
              </a:rPr>
              <a:t>(e.g., </a:t>
            </a:r>
            <a:r>
              <a:rPr sz="2000" dirty="0">
                <a:latin typeface="Arial MT"/>
                <a:cs typeface="Arial MT"/>
              </a:rPr>
              <a:t>Bosnia </a:t>
            </a:r>
            <a:r>
              <a:rPr sz="2000" spc="-5" dirty="0">
                <a:latin typeface="Arial MT"/>
                <a:cs typeface="Arial MT"/>
              </a:rPr>
              <a:t>and </a:t>
            </a:r>
            <a:r>
              <a:rPr sz="2000" dirty="0">
                <a:latin typeface="Arial MT"/>
                <a:cs typeface="Arial MT"/>
              </a:rPr>
              <a:t> Hercegovina,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Bulgaria).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220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spcBef>
                <a:spcPts val="1310"/>
              </a:spcBef>
              <a:buClr>
                <a:srgbClr val="0000DC"/>
              </a:buClr>
              <a:buFont typeface="Arial MT"/>
              <a:buChar char="—"/>
              <a:tabLst>
                <a:tab pos="192405" algn="l"/>
                <a:tab pos="193040" algn="l"/>
              </a:tabLst>
            </a:pPr>
            <a:r>
              <a:rPr sz="2000" b="1" dirty="0">
                <a:latin typeface="Arial"/>
                <a:cs typeface="Arial"/>
              </a:rPr>
              <a:t>Fixed</a:t>
            </a:r>
            <a:r>
              <a:rPr sz="2000" b="1" spc="8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exchange</a:t>
            </a:r>
            <a:r>
              <a:rPr sz="2000" b="1" spc="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rates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9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country</a:t>
            </a:r>
            <a:r>
              <a:rPr sz="2000" spc="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pegs</a:t>
            </a:r>
            <a:r>
              <a:rPr sz="2000" spc="8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its</a:t>
            </a:r>
            <a:r>
              <a:rPr sz="2000" spc="7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currency</a:t>
            </a:r>
            <a:r>
              <a:rPr sz="2000" spc="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within</a:t>
            </a:r>
            <a:r>
              <a:rPr sz="2000" spc="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margins</a:t>
            </a:r>
            <a:r>
              <a:rPr sz="2000" spc="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+/-</a:t>
            </a:r>
            <a:r>
              <a:rPr sz="2000" spc="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</a:t>
            </a:r>
            <a:r>
              <a:rPr sz="2000" spc="85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%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</a:t>
            </a:r>
            <a:r>
              <a:rPr sz="2000" spc="9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less</a:t>
            </a:r>
            <a:r>
              <a:rPr sz="2000" spc="9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vis-à-</a:t>
            </a:r>
            <a:endParaRPr sz="2000">
              <a:latin typeface="Arial MT"/>
              <a:cs typeface="Arial MT"/>
            </a:endParaRPr>
          </a:p>
          <a:p>
            <a:pPr marL="192405">
              <a:lnSpc>
                <a:spcPct val="100000"/>
              </a:lnSpc>
              <a:spcBef>
                <a:spcPts val="720"/>
              </a:spcBef>
            </a:pPr>
            <a:r>
              <a:rPr sz="2000" spc="-5" dirty="0">
                <a:latin typeface="Arial MT"/>
                <a:cs typeface="Arial MT"/>
              </a:rPr>
              <a:t>vis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another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currency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basket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currencies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(e.g.,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Mali,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Niger).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03961"/>
            <a:ext cx="5057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Exchange-rate</a:t>
            </a:r>
            <a:r>
              <a:rPr sz="3600" spc="-40" dirty="0"/>
              <a:t> </a:t>
            </a:r>
            <a:r>
              <a:rPr sz="3600" dirty="0"/>
              <a:t>regimes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17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170" y="1627403"/>
            <a:ext cx="10708005" cy="4385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6985" indent="-180340" algn="just">
              <a:lnSpc>
                <a:spcPct val="130100"/>
              </a:lnSpc>
              <a:spcBef>
                <a:spcPts val="95"/>
              </a:spcBef>
              <a:buClr>
                <a:srgbClr val="0000DC"/>
              </a:buClr>
              <a:buFont typeface="Arial MT"/>
              <a:buChar char="—"/>
              <a:tabLst>
                <a:tab pos="193040" algn="l"/>
              </a:tabLst>
            </a:pPr>
            <a:r>
              <a:rPr sz="2200" b="1" spc="-5" dirty="0">
                <a:latin typeface="Arial"/>
                <a:cs typeface="Arial"/>
              </a:rPr>
              <a:t>Soft </a:t>
            </a:r>
            <a:r>
              <a:rPr sz="2200" b="1" dirty="0">
                <a:latin typeface="Arial"/>
                <a:cs typeface="Arial"/>
              </a:rPr>
              <a:t>pegs with fluctuation band</a:t>
            </a:r>
            <a:r>
              <a:rPr sz="2200" dirty="0">
                <a:latin typeface="Arial MT"/>
                <a:cs typeface="Arial MT"/>
              </a:rPr>
              <a:t>: </a:t>
            </a:r>
            <a:r>
              <a:rPr sz="2200" spc="-5" dirty="0">
                <a:latin typeface="Arial MT"/>
                <a:cs typeface="Arial MT"/>
              </a:rPr>
              <a:t>the value of the </a:t>
            </a:r>
            <a:r>
              <a:rPr sz="2200" dirty="0">
                <a:latin typeface="Arial MT"/>
                <a:cs typeface="Arial MT"/>
              </a:rPr>
              <a:t>currency </a:t>
            </a:r>
            <a:r>
              <a:rPr sz="2200" spc="-5" dirty="0">
                <a:latin typeface="Arial MT"/>
                <a:cs typeface="Arial MT"/>
              </a:rPr>
              <a:t>is maintained within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certain margins of fluctuation of </a:t>
            </a:r>
            <a:r>
              <a:rPr sz="2200" dirty="0">
                <a:latin typeface="Arial MT"/>
                <a:cs typeface="Arial MT"/>
              </a:rPr>
              <a:t>more </a:t>
            </a:r>
            <a:r>
              <a:rPr sz="2200" spc="-5" dirty="0">
                <a:latin typeface="Arial MT"/>
                <a:cs typeface="Arial MT"/>
              </a:rPr>
              <a:t>than +/- 1 % around a fixed central rate </a:t>
            </a:r>
            <a:r>
              <a:rPr sz="2200" dirty="0">
                <a:latin typeface="Arial MT"/>
                <a:cs typeface="Arial MT"/>
              </a:rPr>
              <a:t>(e.g., 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Denmark).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 MT"/>
              <a:buChar char="—"/>
            </a:pPr>
            <a:endParaRPr sz="2950">
              <a:latin typeface="Arial MT"/>
              <a:cs typeface="Arial MT"/>
            </a:endParaRPr>
          </a:p>
          <a:p>
            <a:pPr marL="192405" marR="5080" indent="-180340" algn="just">
              <a:lnSpc>
                <a:spcPct val="130000"/>
              </a:lnSpc>
              <a:buClr>
                <a:srgbClr val="0000DC"/>
              </a:buClr>
              <a:buFont typeface="Arial MT"/>
              <a:buChar char="—"/>
              <a:tabLst>
                <a:tab pos="193040" algn="l"/>
              </a:tabLst>
            </a:pPr>
            <a:r>
              <a:rPr sz="2200" b="1" spc="-5" dirty="0">
                <a:latin typeface="Arial"/>
                <a:cs typeface="Arial"/>
              </a:rPr>
              <a:t>Managed </a:t>
            </a:r>
            <a:r>
              <a:rPr sz="2200" b="1" dirty="0">
                <a:latin typeface="Arial"/>
                <a:cs typeface="Arial"/>
              </a:rPr>
              <a:t>floating</a:t>
            </a:r>
            <a:r>
              <a:rPr sz="2200" dirty="0">
                <a:latin typeface="Arial MT"/>
                <a:cs typeface="Arial MT"/>
              </a:rPr>
              <a:t>: </a:t>
            </a:r>
            <a:r>
              <a:rPr sz="2200" spc="-5" dirty="0">
                <a:latin typeface="Arial MT"/>
                <a:cs typeface="Arial MT"/>
              </a:rPr>
              <a:t>The </a:t>
            </a:r>
            <a:r>
              <a:rPr sz="2200" spc="-10" dirty="0">
                <a:latin typeface="Arial MT"/>
                <a:cs typeface="Arial MT"/>
              </a:rPr>
              <a:t>CB </a:t>
            </a:r>
            <a:r>
              <a:rPr sz="2200" dirty="0">
                <a:latin typeface="Arial MT"/>
                <a:cs typeface="Arial MT"/>
              </a:rPr>
              <a:t>attempts </a:t>
            </a:r>
            <a:r>
              <a:rPr sz="2200" spc="-5" dirty="0">
                <a:latin typeface="Arial MT"/>
                <a:cs typeface="Arial MT"/>
              </a:rPr>
              <a:t>to influence the exchange rate </a:t>
            </a:r>
            <a:r>
              <a:rPr sz="2200" dirty="0">
                <a:latin typeface="Arial MT"/>
                <a:cs typeface="Arial MT"/>
              </a:rPr>
              <a:t>without </a:t>
            </a:r>
            <a:r>
              <a:rPr sz="2200" spc="-5" dirty="0">
                <a:latin typeface="Arial MT"/>
                <a:cs typeface="Arial MT"/>
              </a:rPr>
              <a:t>having a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specific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exchange</a:t>
            </a:r>
            <a:r>
              <a:rPr sz="2200" dirty="0">
                <a:latin typeface="Arial MT"/>
                <a:cs typeface="Arial MT"/>
              </a:rPr>
              <a:t> rate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path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5" dirty="0">
                <a:latin typeface="Arial MT"/>
                <a:cs typeface="Arial MT"/>
              </a:rPr>
              <a:t>or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target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(e.g.,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Albania,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Chile,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Hungrary,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Moldova,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Ukraine)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 MT"/>
              <a:buChar char="—"/>
            </a:pPr>
            <a:endParaRPr sz="2950">
              <a:latin typeface="Arial MT"/>
              <a:cs typeface="Arial MT"/>
            </a:endParaRPr>
          </a:p>
          <a:p>
            <a:pPr marL="192405" marR="6985" indent="-180340" algn="just">
              <a:lnSpc>
                <a:spcPct val="130000"/>
              </a:lnSpc>
              <a:spcBef>
                <a:spcPts val="5"/>
              </a:spcBef>
              <a:buClr>
                <a:srgbClr val="0000DC"/>
              </a:buClr>
              <a:buFont typeface="Arial MT"/>
              <a:buChar char="—"/>
              <a:tabLst>
                <a:tab pos="193040" algn="l"/>
              </a:tabLst>
            </a:pPr>
            <a:r>
              <a:rPr sz="2200" b="1" spc="-5" dirty="0">
                <a:latin typeface="Arial"/>
                <a:cs typeface="Arial"/>
              </a:rPr>
              <a:t>Free </a:t>
            </a:r>
            <a:r>
              <a:rPr sz="2200" b="1" dirty="0">
                <a:latin typeface="Arial"/>
                <a:cs typeface="Arial"/>
              </a:rPr>
              <a:t>floating</a:t>
            </a:r>
            <a:r>
              <a:rPr sz="2200" dirty="0">
                <a:latin typeface="Arial MT"/>
                <a:cs typeface="Arial MT"/>
              </a:rPr>
              <a:t>: </a:t>
            </a:r>
            <a:r>
              <a:rPr sz="2200" spc="-5" dirty="0">
                <a:latin typeface="Arial MT"/>
                <a:cs typeface="Arial MT"/>
              </a:rPr>
              <a:t>the exchange rate is fully </a:t>
            </a:r>
            <a:r>
              <a:rPr sz="2200" dirty="0">
                <a:latin typeface="Arial MT"/>
                <a:cs typeface="Arial MT"/>
              </a:rPr>
              <a:t>market-determined </a:t>
            </a:r>
            <a:r>
              <a:rPr sz="2200" spc="-5" dirty="0">
                <a:latin typeface="Arial MT"/>
                <a:cs typeface="Arial MT"/>
              </a:rPr>
              <a:t>(e.g., Czech Republic,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eurozone,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USA,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United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Kingdom,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Poland)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285" y="614629"/>
            <a:ext cx="5057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Exchange-rate</a:t>
            </a:r>
            <a:r>
              <a:rPr sz="3600" spc="-40" dirty="0"/>
              <a:t> </a:t>
            </a:r>
            <a:r>
              <a:rPr sz="3600" dirty="0"/>
              <a:t>regimes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1752600" y="1595366"/>
            <a:ext cx="8868156" cy="4262754"/>
            <a:chOff x="2180844" y="1379219"/>
            <a:chExt cx="7200900" cy="44837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0844" y="1379219"/>
              <a:ext cx="7200900" cy="44836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02764" y="1421891"/>
              <a:ext cx="7024116" cy="43053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18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7338" y="310388"/>
            <a:ext cx="8966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Exchange-rate</a:t>
            </a:r>
            <a:r>
              <a:rPr sz="3600" spc="10" dirty="0"/>
              <a:t> </a:t>
            </a:r>
            <a:r>
              <a:rPr sz="3600" spc="-5" dirty="0"/>
              <a:t>regimes</a:t>
            </a:r>
            <a:r>
              <a:rPr sz="3600" spc="-10" dirty="0"/>
              <a:t> </a:t>
            </a:r>
            <a:r>
              <a:rPr sz="3600" dirty="0"/>
              <a:t>–</a:t>
            </a:r>
            <a:r>
              <a:rPr sz="3600" spc="5" dirty="0"/>
              <a:t> </a:t>
            </a:r>
            <a:r>
              <a:rPr sz="3600" spc="-5" dirty="0"/>
              <a:t>Czech</a:t>
            </a:r>
            <a:r>
              <a:rPr sz="3600" spc="10" dirty="0"/>
              <a:t> </a:t>
            </a:r>
            <a:r>
              <a:rPr sz="3600" spc="-5" dirty="0"/>
              <a:t>Republic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1692" y="1215470"/>
            <a:ext cx="7851152" cy="49604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19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52" descr="Graf v dokumentu a pero">
            <a:extLst>
              <a:ext uri="{FF2B5EF4-FFF2-40B4-BE49-F238E27FC236}">
                <a16:creationId xmlns:a16="http://schemas.microsoft.com/office/drawing/2014/main" id="{FCE07509-5F51-45B2-B39D-9A60BDEB9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26" r="-1" b="13525"/>
          <a:stretch/>
        </p:blipFill>
        <p:spPr>
          <a:xfrm>
            <a:off x="1" y="1764873"/>
            <a:ext cx="12192000" cy="5153741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419763" y="414533"/>
            <a:ext cx="265430" cy="415925"/>
          </a:xfrm>
          <a:custGeom>
            <a:avLst/>
            <a:gdLst/>
            <a:ahLst/>
            <a:cxnLst/>
            <a:rect l="l" t="t" r="r" b="b"/>
            <a:pathLst>
              <a:path w="265430" h="415925">
                <a:moveTo>
                  <a:pt x="265275" y="415524"/>
                </a:moveTo>
                <a:lnTo>
                  <a:pt x="200204" y="415524"/>
                </a:lnTo>
                <a:lnTo>
                  <a:pt x="200204" y="0"/>
                </a:lnTo>
                <a:lnTo>
                  <a:pt x="265275" y="0"/>
                </a:lnTo>
                <a:lnTo>
                  <a:pt x="265275" y="415524"/>
                </a:lnTo>
                <a:close/>
              </a:path>
              <a:path w="265430" h="415925">
                <a:moveTo>
                  <a:pt x="155158" y="415524"/>
                </a:moveTo>
                <a:lnTo>
                  <a:pt x="135137" y="415524"/>
                </a:lnTo>
                <a:lnTo>
                  <a:pt x="174703" y="0"/>
                </a:lnTo>
                <a:lnTo>
                  <a:pt x="194723" y="0"/>
                </a:lnTo>
                <a:lnTo>
                  <a:pt x="155158" y="415524"/>
                </a:lnTo>
                <a:close/>
              </a:path>
              <a:path w="265430" h="415925">
                <a:moveTo>
                  <a:pt x="130137" y="415524"/>
                </a:moveTo>
                <a:lnTo>
                  <a:pt x="110112" y="415524"/>
                </a:lnTo>
                <a:lnTo>
                  <a:pt x="70552" y="0"/>
                </a:lnTo>
                <a:lnTo>
                  <a:pt x="90572" y="0"/>
                </a:lnTo>
                <a:lnTo>
                  <a:pt x="130137" y="415524"/>
                </a:lnTo>
                <a:close/>
              </a:path>
              <a:path w="265430" h="415925">
                <a:moveTo>
                  <a:pt x="65066" y="415524"/>
                </a:moveTo>
                <a:lnTo>
                  <a:pt x="0" y="415524"/>
                </a:lnTo>
                <a:lnTo>
                  <a:pt x="0" y="0"/>
                </a:lnTo>
                <a:lnTo>
                  <a:pt x="65066" y="0"/>
                </a:lnTo>
                <a:lnTo>
                  <a:pt x="65066" y="415524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0224" y="41454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19" h="421005">
                <a:moveTo>
                  <a:pt x="105107" y="420520"/>
                </a:moveTo>
                <a:lnTo>
                  <a:pt x="65457" y="412619"/>
                </a:lnTo>
                <a:lnTo>
                  <a:pt x="31907" y="391107"/>
                </a:lnTo>
                <a:lnTo>
                  <a:pt x="8680" y="359270"/>
                </a:lnTo>
                <a:lnTo>
                  <a:pt x="0" y="320392"/>
                </a:lnTo>
                <a:lnTo>
                  <a:pt x="0" y="0"/>
                </a:lnTo>
                <a:lnTo>
                  <a:pt x="65066" y="0"/>
                </a:lnTo>
                <a:lnTo>
                  <a:pt x="65066" y="315386"/>
                </a:lnTo>
                <a:lnTo>
                  <a:pt x="68507" y="332204"/>
                </a:lnTo>
                <a:lnTo>
                  <a:pt x="77579" y="344798"/>
                </a:lnTo>
                <a:lnTo>
                  <a:pt x="90404" y="352699"/>
                </a:lnTo>
                <a:lnTo>
                  <a:pt x="105107" y="355437"/>
                </a:lnTo>
                <a:lnTo>
                  <a:pt x="202389" y="355437"/>
                </a:lnTo>
                <a:lnTo>
                  <a:pt x="201533" y="359270"/>
                </a:lnTo>
                <a:lnTo>
                  <a:pt x="178306" y="391107"/>
                </a:lnTo>
                <a:lnTo>
                  <a:pt x="144757" y="412619"/>
                </a:lnTo>
                <a:lnTo>
                  <a:pt x="105107" y="420520"/>
                </a:lnTo>
                <a:close/>
              </a:path>
              <a:path w="210819" h="421005">
                <a:moveTo>
                  <a:pt x="202389" y="355437"/>
                </a:moveTo>
                <a:lnTo>
                  <a:pt x="105107" y="355437"/>
                </a:lnTo>
                <a:lnTo>
                  <a:pt x="117698" y="352699"/>
                </a:lnTo>
                <a:lnTo>
                  <a:pt x="130758" y="344798"/>
                </a:lnTo>
                <a:lnTo>
                  <a:pt x="141003" y="332204"/>
                </a:lnTo>
                <a:lnTo>
                  <a:pt x="145148" y="315386"/>
                </a:lnTo>
                <a:lnTo>
                  <a:pt x="145148" y="0"/>
                </a:lnTo>
                <a:lnTo>
                  <a:pt x="210214" y="0"/>
                </a:lnTo>
                <a:lnTo>
                  <a:pt x="210214" y="320392"/>
                </a:lnTo>
                <a:lnTo>
                  <a:pt x="202389" y="355437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641" y="414540"/>
            <a:ext cx="225425" cy="415925"/>
          </a:xfrm>
          <a:custGeom>
            <a:avLst/>
            <a:gdLst/>
            <a:ahLst/>
            <a:cxnLst/>
            <a:rect l="l" t="t" r="r" b="b"/>
            <a:pathLst>
              <a:path w="225425" h="415925">
                <a:moveTo>
                  <a:pt x="70071" y="415515"/>
                </a:moveTo>
                <a:lnTo>
                  <a:pt x="0" y="415515"/>
                </a:lnTo>
                <a:lnTo>
                  <a:pt x="0" y="0"/>
                </a:lnTo>
                <a:lnTo>
                  <a:pt x="70071" y="0"/>
                </a:lnTo>
                <a:lnTo>
                  <a:pt x="70071" y="415515"/>
                </a:lnTo>
                <a:close/>
              </a:path>
              <a:path w="225425" h="415925">
                <a:moveTo>
                  <a:pt x="155158" y="415515"/>
                </a:moveTo>
                <a:lnTo>
                  <a:pt x="135137" y="415515"/>
                </a:lnTo>
                <a:lnTo>
                  <a:pt x="70848" y="0"/>
                </a:lnTo>
                <a:lnTo>
                  <a:pt x="95814" y="0"/>
                </a:lnTo>
                <a:lnTo>
                  <a:pt x="155158" y="415515"/>
                </a:lnTo>
                <a:close/>
              </a:path>
              <a:path w="225425" h="415925">
                <a:moveTo>
                  <a:pt x="225229" y="415515"/>
                </a:moveTo>
                <a:lnTo>
                  <a:pt x="160163" y="415515"/>
                </a:lnTo>
                <a:lnTo>
                  <a:pt x="160163" y="0"/>
                </a:lnTo>
                <a:lnTo>
                  <a:pt x="225229" y="0"/>
                </a:lnTo>
                <a:lnTo>
                  <a:pt x="225229" y="41551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6095" y="414540"/>
            <a:ext cx="180340" cy="415925"/>
          </a:xfrm>
          <a:custGeom>
            <a:avLst/>
            <a:gdLst/>
            <a:ahLst/>
            <a:cxnLst/>
            <a:rect l="l" t="t" r="r" b="b"/>
            <a:pathLst>
              <a:path w="180339" h="415925">
                <a:moveTo>
                  <a:pt x="180174" y="0"/>
                </a:moveTo>
                <a:lnTo>
                  <a:pt x="0" y="0"/>
                </a:lnTo>
                <a:lnTo>
                  <a:pt x="0" y="20015"/>
                </a:lnTo>
                <a:lnTo>
                  <a:pt x="55054" y="20015"/>
                </a:lnTo>
                <a:lnTo>
                  <a:pt x="55054" y="390486"/>
                </a:lnTo>
                <a:lnTo>
                  <a:pt x="0" y="390486"/>
                </a:lnTo>
                <a:lnTo>
                  <a:pt x="0" y="415518"/>
                </a:lnTo>
                <a:lnTo>
                  <a:pt x="180174" y="415518"/>
                </a:lnTo>
                <a:lnTo>
                  <a:pt x="180174" y="390486"/>
                </a:lnTo>
                <a:lnTo>
                  <a:pt x="120116" y="390486"/>
                </a:lnTo>
                <a:lnTo>
                  <a:pt x="120116" y="20015"/>
                </a:lnTo>
                <a:lnTo>
                  <a:pt x="180174" y="20015"/>
                </a:lnTo>
                <a:lnTo>
                  <a:pt x="180174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803" y="1010284"/>
            <a:ext cx="200660" cy="421005"/>
          </a:xfrm>
          <a:custGeom>
            <a:avLst/>
            <a:gdLst/>
            <a:ahLst/>
            <a:cxnLst/>
            <a:rect l="l" t="t" r="r" b="b"/>
            <a:pathLst>
              <a:path w="200659" h="421005">
                <a:moveTo>
                  <a:pt x="200202" y="0"/>
                </a:moveTo>
                <a:lnTo>
                  <a:pt x="0" y="0"/>
                </a:lnTo>
                <a:lnTo>
                  <a:pt x="0" y="30480"/>
                </a:lnTo>
                <a:lnTo>
                  <a:pt x="0" y="185445"/>
                </a:lnTo>
                <a:lnTo>
                  <a:pt x="0" y="214655"/>
                </a:lnTo>
                <a:lnTo>
                  <a:pt x="0" y="389940"/>
                </a:lnTo>
                <a:lnTo>
                  <a:pt x="0" y="420420"/>
                </a:lnTo>
                <a:lnTo>
                  <a:pt x="200202" y="420420"/>
                </a:lnTo>
                <a:lnTo>
                  <a:pt x="200202" y="389940"/>
                </a:lnTo>
                <a:lnTo>
                  <a:pt x="35026" y="389940"/>
                </a:lnTo>
                <a:lnTo>
                  <a:pt x="35026" y="214655"/>
                </a:lnTo>
                <a:lnTo>
                  <a:pt x="195199" y="214655"/>
                </a:lnTo>
                <a:lnTo>
                  <a:pt x="195199" y="185445"/>
                </a:lnTo>
                <a:lnTo>
                  <a:pt x="35026" y="185445"/>
                </a:lnTo>
                <a:lnTo>
                  <a:pt x="35026" y="30480"/>
                </a:lnTo>
                <a:lnTo>
                  <a:pt x="200202" y="30480"/>
                </a:lnTo>
                <a:lnTo>
                  <a:pt x="200202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5229" y="1005271"/>
            <a:ext cx="205740" cy="431165"/>
          </a:xfrm>
          <a:custGeom>
            <a:avLst/>
            <a:gdLst/>
            <a:ahLst/>
            <a:cxnLst/>
            <a:rect l="l" t="t" r="r" b="b"/>
            <a:pathLst>
              <a:path w="205740" h="431165">
                <a:moveTo>
                  <a:pt x="100102" y="430548"/>
                </a:moveTo>
                <a:lnTo>
                  <a:pt x="61234" y="422647"/>
                </a:lnTo>
                <a:lnTo>
                  <a:pt x="29405" y="401136"/>
                </a:lnTo>
                <a:lnTo>
                  <a:pt x="7898" y="369298"/>
                </a:lnTo>
                <a:lnTo>
                  <a:pt x="0" y="330421"/>
                </a:lnTo>
                <a:lnTo>
                  <a:pt x="0" y="100127"/>
                </a:lnTo>
                <a:lnTo>
                  <a:pt x="7898" y="61249"/>
                </a:lnTo>
                <a:lnTo>
                  <a:pt x="29405" y="29412"/>
                </a:lnTo>
                <a:lnTo>
                  <a:pt x="61234" y="7900"/>
                </a:lnTo>
                <a:lnTo>
                  <a:pt x="100102" y="0"/>
                </a:lnTo>
                <a:lnTo>
                  <a:pt x="141863" y="7900"/>
                </a:lnTo>
                <a:lnTo>
                  <a:pt x="175178" y="29412"/>
                </a:lnTo>
                <a:lnTo>
                  <a:pt x="197232" y="61249"/>
                </a:lnTo>
                <a:lnTo>
                  <a:pt x="205209" y="100127"/>
                </a:lnTo>
                <a:lnTo>
                  <a:pt x="205209" y="115146"/>
                </a:lnTo>
                <a:lnTo>
                  <a:pt x="175178" y="115146"/>
                </a:lnTo>
                <a:lnTo>
                  <a:pt x="175178" y="100127"/>
                </a:lnTo>
                <a:lnTo>
                  <a:pt x="169078" y="74391"/>
                </a:lnTo>
                <a:lnTo>
                  <a:pt x="152655" y="51941"/>
                </a:lnTo>
                <a:lnTo>
                  <a:pt x="128725" y="36061"/>
                </a:lnTo>
                <a:lnTo>
                  <a:pt x="100102" y="30038"/>
                </a:lnTo>
                <a:lnTo>
                  <a:pt x="74372" y="36061"/>
                </a:lnTo>
                <a:lnTo>
                  <a:pt x="51927" y="51941"/>
                </a:lnTo>
                <a:lnTo>
                  <a:pt x="36052" y="74391"/>
                </a:lnTo>
                <a:lnTo>
                  <a:pt x="30030" y="100127"/>
                </a:lnTo>
                <a:lnTo>
                  <a:pt x="30030" y="325414"/>
                </a:lnTo>
                <a:lnTo>
                  <a:pt x="36052" y="353262"/>
                </a:lnTo>
                <a:lnTo>
                  <a:pt x="51927" y="375478"/>
                </a:lnTo>
                <a:lnTo>
                  <a:pt x="74372" y="390184"/>
                </a:lnTo>
                <a:lnTo>
                  <a:pt x="100102" y="395503"/>
                </a:lnTo>
                <a:lnTo>
                  <a:pt x="128725" y="390184"/>
                </a:lnTo>
                <a:lnTo>
                  <a:pt x="152655" y="375478"/>
                </a:lnTo>
                <a:lnTo>
                  <a:pt x="169078" y="353262"/>
                </a:lnTo>
                <a:lnTo>
                  <a:pt x="175178" y="325414"/>
                </a:lnTo>
                <a:lnTo>
                  <a:pt x="175178" y="315401"/>
                </a:lnTo>
                <a:lnTo>
                  <a:pt x="205209" y="315401"/>
                </a:lnTo>
                <a:lnTo>
                  <a:pt x="205209" y="330421"/>
                </a:lnTo>
                <a:lnTo>
                  <a:pt x="197232" y="369298"/>
                </a:lnTo>
                <a:lnTo>
                  <a:pt x="175178" y="401136"/>
                </a:lnTo>
                <a:lnTo>
                  <a:pt x="141863" y="422647"/>
                </a:lnTo>
                <a:lnTo>
                  <a:pt x="100102" y="430548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0653" y="1005271"/>
            <a:ext cx="205740" cy="431165"/>
          </a:xfrm>
          <a:custGeom>
            <a:avLst/>
            <a:gdLst/>
            <a:ahLst/>
            <a:cxnLst/>
            <a:rect l="l" t="t" r="r" b="b"/>
            <a:pathLst>
              <a:path w="205740" h="431165">
                <a:moveTo>
                  <a:pt x="105107" y="430548"/>
                </a:moveTo>
                <a:lnTo>
                  <a:pt x="63345" y="422647"/>
                </a:lnTo>
                <a:lnTo>
                  <a:pt x="30030" y="401136"/>
                </a:lnTo>
                <a:lnTo>
                  <a:pt x="7976" y="369298"/>
                </a:lnTo>
                <a:lnTo>
                  <a:pt x="0" y="330421"/>
                </a:lnTo>
                <a:lnTo>
                  <a:pt x="0" y="100127"/>
                </a:lnTo>
                <a:lnTo>
                  <a:pt x="7976" y="61249"/>
                </a:lnTo>
                <a:lnTo>
                  <a:pt x="30030" y="29412"/>
                </a:lnTo>
                <a:lnTo>
                  <a:pt x="63345" y="7900"/>
                </a:lnTo>
                <a:lnTo>
                  <a:pt x="105107" y="0"/>
                </a:lnTo>
                <a:lnTo>
                  <a:pt x="143975" y="7900"/>
                </a:lnTo>
                <a:lnTo>
                  <a:pt x="175804" y="29412"/>
                </a:lnTo>
                <a:lnTo>
                  <a:pt x="176227" y="30038"/>
                </a:lnTo>
                <a:lnTo>
                  <a:pt x="105107" y="30038"/>
                </a:lnTo>
                <a:lnTo>
                  <a:pt x="76484" y="35357"/>
                </a:lnTo>
                <a:lnTo>
                  <a:pt x="52553" y="50063"/>
                </a:lnTo>
                <a:lnTo>
                  <a:pt x="36130" y="72279"/>
                </a:lnTo>
                <a:lnTo>
                  <a:pt x="30030" y="100127"/>
                </a:lnTo>
                <a:lnTo>
                  <a:pt x="30030" y="325414"/>
                </a:lnTo>
                <a:lnTo>
                  <a:pt x="36130" y="355374"/>
                </a:lnTo>
                <a:lnTo>
                  <a:pt x="52553" y="377355"/>
                </a:lnTo>
                <a:lnTo>
                  <a:pt x="76484" y="390888"/>
                </a:lnTo>
                <a:lnTo>
                  <a:pt x="105107" y="395503"/>
                </a:lnTo>
                <a:lnTo>
                  <a:pt x="179608" y="395503"/>
                </a:lnTo>
                <a:lnTo>
                  <a:pt x="175804" y="401136"/>
                </a:lnTo>
                <a:lnTo>
                  <a:pt x="143975" y="422647"/>
                </a:lnTo>
                <a:lnTo>
                  <a:pt x="105107" y="430548"/>
                </a:lnTo>
                <a:close/>
              </a:path>
              <a:path w="205740" h="431165">
                <a:moveTo>
                  <a:pt x="179608" y="395503"/>
                </a:moveTo>
                <a:lnTo>
                  <a:pt x="105107" y="395503"/>
                </a:lnTo>
                <a:lnTo>
                  <a:pt x="130836" y="390888"/>
                </a:lnTo>
                <a:lnTo>
                  <a:pt x="153281" y="377355"/>
                </a:lnTo>
                <a:lnTo>
                  <a:pt x="169156" y="355374"/>
                </a:lnTo>
                <a:lnTo>
                  <a:pt x="175178" y="325414"/>
                </a:lnTo>
                <a:lnTo>
                  <a:pt x="175178" y="100127"/>
                </a:lnTo>
                <a:lnTo>
                  <a:pt x="169156" y="72279"/>
                </a:lnTo>
                <a:lnTo>
                  <a:pt x="153281" y="50063"/>
                </a:lnTo>
                <a:lnTo>
                  <a:pt x="130836" y="35357"/>
                </a:lnTo>
                <a:lnTo>
                  <a:pt x="105107" y="30038"/>
                </a:lnTo>
                <a:lnTo>
                  <a:pt x="176227" y="30038"/>
                </a:lnTo>
                <a:lnTo>
                  <a:pt x="197310" y="61249"/>
                </a:lnTo>
                <a:lnTo>
                  <a:pt x="205209" y="100127"/>
                </a:lnTo>
                <a:lnTo>
                  <a:pt x="205209" y="330421"/>
                </a:lnTo>
                <a:lnTo>
                  <a:pt x="197310" y="369298"/>
                </a:lnTo>
                <a:lnTo>
                  <a:pt x="179608" y="395503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1070" y="1010279"/>
            <a:ext cx="225425" cy="421005"/>
          </a:xfrm>
          <a:custGeom>
            <a:avLst/>
            <a:gdLst/>
            <a:ahLst/>
            <a:cxnLst/>
            <a:rect l="l" t="t" r="r" b="b"/>
            <a:pathLst>
              <a:path w="225425" h="421005">
                <a:moveTo>
                  <a:pt x="35035" y="420535"/>
                </a:moveTo>
                <a:lnTo>
                  <a:pt x="0" y="420535"/>
                </a:lnTo>
                <a:lnTo>
                  <a:pt x="0" y="0"/>
                </a:lnTo>
                <a:lnTo>
                  <a:pt x="35035" y="0"/>
                </a:lnTo>
                <a:lnTo>
                  <a:pt x="35035" y="420535"/>
                </a:lnTo>
                <a:close/>
              </a:path>
              <a:path w="225425" h="421005">
                <a:moveTo>
                  <a:pt x="190194" y="420535"/>
                </a:moveTo>
                <a:lnTo>
                  <a:pt x="165168" y="420535"/>
                </a:lnTo>
                <a:lnTo>
                  <a:pt x="35035" y="0"/>
                </a:lnTo>
                <a:lnTo>
                  <a:pt x="60061" y="0"/>
                </a:lnTo>
                <a:lnTo>
                  <a:pt x="190194" y="420535"/>
                </a:lnTo>
                <a:close/>
              </a:path>
              <a:path w="225425" h="421005">
                <a:moveTo>
                  <a:pt x="225229" y="420535"/>
                </a:moveTo>
                <a:lnTo>
                  <a:pt x="190194" y="420535"/>
                </a:lnTo>
                <a:lnTo>
                  <a:pt x="190194" y="0"/>
                </a:lnTo>
                <a:lnTo>
                  <a:pt x="225229" y="0"/>
                </a:lnTo>
                <a:lnTo>
                  <a:pt x="225229" y="42053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13782" y="2565660"/>
            <a:ext cx="8686799" cy="278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cs-CZ" sz="9000" b="1" cap="small" dirty="0" err="1">
                <a:solidFill>
                  <a:srgbClr val="3D3DE4"/>
                </a:solidFill>
                <a:latin typeface="+mj-lt"/>
              </a:rPr>
              <a:t>Foreign</a:t>
            </a:r>
            <a:r>
              <a:rPr lang="cs-CZ" sz="9000" b="1" cap="small" dirty="0">
                <a:solidFill>
                  <a:srgbClr val="3D3DE4"/>
                </a:solidFill>
                <a:latin typeface="+mj-lt"/>
              </a:rPr>
              <a:t> </a:t>
            </a:r>
            <a:r>
              <a:rPr lang="cs-CZ" sz="9000" b="1" cap="small" dirty="0" err="1">
                <a:solidFill>
                  <a:srgbClr val="3D3DE4"/>
                </a:solidFill>
                <a:latin typeface="+mj-lt"/>
              </a:rPr>
              <a:t>exchange</a:t>
            </a:r>
            <a:r>
              <a:rPr lang="cs-CZ" sz="9000" b="1" cap="small" dirty="0">
                <a:solidFill>
                  <a:srgbClr val="3D3DE4"/>
                </a:solidFill>
                <a:latin typeface="+mj-lt"/>
              </a:rPr>
              <a:t> </a:t>
            </a:r>
            <a:r>
              <a:rPr lang="cs-CZ" sz="9000" b="1" cap="small" dirty="0" err="1">
                <a:solidFill>
                  <a:srgbClr val="3D3DE4"/>
                </a:solidFill>
                <a:latin typeface="+mj-lt"/>
              </a:rPr>
              <a:t>policy</a:t>
            </a:r>
            <a:endParaRPr lang="en-US" sz="9000" b="1" cap="small" dirty="0">
              <a:solidFill>
                <a:srgbClr val="3D3DE4"/>
              </a:solidFill>
              <a:latin typeface="+mj-lt"/>
            </a:endParaRP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314A8F30-51EE-4F24-9243-FA1732F35263}"/>
              </a:ext>
            </a:extLst>
          </p:cNvPr>
          <p:cNvSpPr txBox="1">
            <a:spLocks/>
          </p:cNvSpPr>
          <p:nvPr/>
        </p:nvSpPr>
        <p:spPr>
          <a:xfrm>
            <a:off x="419762" y="5257800"/>
            <a:ext cx="10553037" cy="124426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kern="0" dirty="0">
                <a:solidFill>
                  <a:srgbClr val="3D3D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</a:t>
            </a:r>
          </a:p>
          <a:p>
            <a:endParaRPr lang="cs-CZ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55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Exchange</a:t>
            </a:r>
            <a:r>
              <a:rPr dirty="0"/>
              <a:t> </a:t>
            </a:r>
            <a:r>
              <a:rPr spc="-5" dirty="0"/>
              <a:t>Rate</a:t>
            </a:r>
            <a:r>
              <a:rPr spc="5" dirty="0"/>
              <a:t> </a:t>
            </a:r>
            <a:r>
              <a:rPr spc="-5" dirty="0"/>
              <a:t>Regime</a:t>
            </a:r>
            <a:r>
              <a:rPr spc="20" dirty="0"/>
              <a:t> </a:t>
            </a:r>
            <a:r>
              <a:rPr spc="-5" dirty="0"/>
              <a:t>Dilemma:</a:t>
            </a:r>
            <a:r>
              <a:rPr spc="15" dirty="0"/>
              <a:t> </a:t>
            </a:r>
            <a:r>
              <a:rPr spc="-5" dirty="0"/>
              <a:t>the</a:t>
            </a:r>
            <a:r>
              <a:rPr spc="20" dirty="0"/>
              <a:t> </a:t>
            </a:r>
            <a:r>
              <a:rPr spc="-5" dirty="0"/>
              <a:t>pros</a:t>
            </a:r>
            <a:r>
              <a:rPr spc="15" dirty="0"/>
              <a:t> </a:t>
            </a:r>
            <a:r>
              <a:rPr spc="-5" dirty="0"/>
              <a:t>and</a:t>
            </a:r>
            <a:r>
              <a:rPr spc="5" dirty="0"/>
              <a:t> </a:t>
            </a:r>
            <a:r>
              <a:rPr spc="-5" dirty="0"/>
              <a:t>cons</a:t>
            </a:r>
            <a:r>
              <a:rPr dirty="0"/>
              <a:t> </a:t>
            </a:r>
            <a:r>
              <a:rPr spc="-5" dirty="0"/>
              <a:t>of</a:t>
            </a:r>
            <a:r>
              <a:rPr spc="15" dirty="0"/>
              <a:t> </a:t>
            </a:r>
            <a:r>
              <a:rPr spc="-5" dirty="0"/>
              <a:t>fixed</a:t>
            </a:r>
            <a:r>
              <a:rPr spc="25" dirty="0"/>
              <a:t> </a:t>
            </a:r>
            <a:r>
              <a:rPr spc="-5" dirty="0"/>
              <a:t>regime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20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170" y="1621917"/>
            <a:ext cx="10708640" cy="4403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7620" indent="-180340">
              <a:lnSpc>
                <a:spcPct val="130000"/>
              </a:lnSpc>
              <a:spcBef>
                <a:spcPts val="10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400" spc="-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8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risk</a:t>
            </a:r>
            <a:r>
              <a:rPr sz="2400" spc="9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</a:t>
            </a:r>
            <a:r>
              <a:rPr sz="2400" spc="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speculative</a:t>
            </a:r>
            <a:r>
              <a:rPr sz="2400" spc="10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attacks</a:t>
            </a:r>
            <a:r>
              <a:rPr sz="2400" spc="9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when</a:t>
            </a:r>
            <a:r>
              <a:rPr sz="2400" spc="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9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firmness</a:t>
            </a:r>
            <a:r>
              <a:rPr sz="2400" spc="9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</a:t>
            </a:r>
            <a:r>
              <a:rPr sz="2400" spc="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7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commitment</a:t>
            </a:r>
            <a:r>
              <a:rPr sz="2400" spc="1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spc="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being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questioned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that </a:t>
            </a:r>
            <a:r>
              <a:rPr sz="2400" spc="-5" dirty="0">
                <a:latin typeface="Arial MT"/>
                <a:cs typeface="Arial MT"/>
              </a:rPr>
              <a:t>can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lead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currency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crisis.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00DC"/>
              </a:buClr>
              <a:buFont typeface="Arial MT"/>
              <a:buChar char="—"/>
            </a:pPr>
            <a:endParaRPr sz="4000" dirty="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4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 country must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keep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large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quantities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 foreign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currency.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00DC"/>
              </a:buClr>
              <a:buFont typeface="Arial MT"/>
              <a:buChar char="—"/>
            </a:pPr>
            <a:endParaRPr sz="3250" dirty="0">
              <a:latin typeface="Arial MT"/>
              <a:cs typeface="Arial MT"/>
            </a:endParaRPr>
          </a:p>
          <a:p>
            <a:pPr marL="192405" marR="5080" indent="-180340">
              <a:lnSpc>
                <a:spcPct val="13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  <a:tab pos="718185" algn="l"/>
                <a:tab pos="2362835" algn="l"/>
                <a:tab pos="2787650" algn="l"/>
                <a:tab pos="3128010" algn="l"/>
                <a:tab pos="3941445" algn="l"/>
                <a:tab pos="4636770" algn="l"/>
                <a:tab pos="4976495" algn="l"/>
                <a:tab pos="6146800" algn="l"/>
                <a:tab pos="7453630" algn="l"/>
                <a:tab pos="8248650" algn="l"/>
                <a:tab pos="8843010" algn="l"/>
                <a:tab pos="9267190" algn="l"/>
                <a:tab pos="10455910" algn="l"/>
              </a:tabLst>
            </a:pPr>
            <a:r>
              <a:rPr lang="cs-CZ" sz="2400" spc="-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</a:t>
            </a:r>
            <a:r>
              <a:rPr sz="2400" dirty="0">
                <a:latin typeface="Arial MT"/>
                <a:cs typeface="Arial MT"/>
              </a:rPr>
              <a:t>y</a:t>
            </a:r>
            <a:r>
              <a:rPr lang="cs-CZ" sz="24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comm</a:t>
            </a:r>
            <a:r>
              <a:rPr sz="2400" spc="-5" dirty="0">
                <a:latin typeface="Arial MT"/>
                <a:cs typeface="Arial MT"/>
              </a:rPr>
              <a:t>itting</a:t>
            </a:r>
            <a:r>
              <a:rPr sz="2400" dirty="0">
                <a:latin typeface="Arial MT"/>
                <a:cs typeface="Arial MT"/>
              </a:rPr>
              <a:t>	to	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	fi</a:t>
            </a:r>
            <a:r>
              <a:rPr sz="2400" spc="-15" dirty="0">
                <a:latin typeface="Arial MT"/>
                <a:cs typeface="Arial MT"/>
              </a:rPr>
              <a:t>x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spc="-5" dirty="0">
                <a:latin typeface="Arial MT"/>
                <a:cs typeface="Arial MT"/>
              </a:rPr>
              <a:t>d</a:t>
            </a:r>
            <a:r>
              <a:rPr sz="2400" dirty="0">
                <a:latin typeface="Arial MT"/>
                <a:cs typeface="Arial MT"/>
              </a:rPr>
              <a:t>	rate	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	country	commits	i</a:t>
            </a:r>
            <a:r>
              <a:rPr sz="2400" spc="-15" dirty="0">
                <a:latin typeface="Arial MT"/>
                <a:cs typeface="Arial MT"/>
              </a:rPr>
              <a:t>t</a:t>
            </a:r>
            <a:r>
              <a:rPr sz="2400" dirty="0">
                <a:latin typeface="Arial MT"/>
                <a:cs typeface="Arial MT"/>
              </a:rPr>
              <a:t>self	</a:t>
            </a:r>
            <a:r>
              <a:rPr sz="2400" spc="-5" dirty="0">
                <a:latin typeface="Arial MT"/>
                <a:cs typeface="Arial MT"/>
              </a:rPr>
              <a:t>no</a:t>
            </a:r>
            <a:r>
              <a:rPr sz="2400" dirty="0">
                <a:latin typeface="Arial MT"/>
                <a:cs typeface="Arial MT"/>
              </a:rPr>
              <a:t>t	</a:t>
            </a:r>
            <a:r>
              <a:rPr sz="2400" spc="5" dirty="0">
                <a:latin typeface="Arial MT"/>
                <a:cs typeface="Arial MT"/>
              </a:rPr>
              <a:t>t</a:t>
            </a:r>
            <a:r>
              <a:rPr sz="2400" dirty="0">
                <a:latin typeface="Arial MT"/>
                <a:cs typeface="Arial MT"/>
              </a:rPr>
              <a:t>o	</a:t>
            </a:r>
            <a:r>
              <a:rPr sz="2400" spc="-5" dirty="0">
                <a:latin typeface="Arial MT"/>
                <a:cs typeface="Arial MT"/>
              </a:rPr>
              <a:t>en</a:t>
            </a:r>
            <a:r>
              <a:rPr sz="2400" spc="-15" dirty="0">
                <a:latin typeface="Arial MT"/>
                <a:cs typeface="Arial MT"/>
              </a:rPr>
              <a:t>g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5" dirty="0">
                <a:latin typeface="Arial MT"/>
                <a:cs typeface="Arial MT"/>
              </a:rPr>
              <a:t>ge</a:t>
            </a:r>
            <a:r>
              <a:rPr sz="2400" dirty="0">
                <a:latin typeface="Arial MT"/>
                <a:cs typeface="Arial MT"/>
              </a:rPr>
              <a:t>	in  </a:t>
            </a:r>
            <a:r>
              <a:rPr sz="2400" spc="-5" dirty="0">
                <a:latin typeface="Arial MT"/>
                <a:cs typeface="Arial MT"/>
              </a:rPr>
              <a:t>inflationary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policies.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00DC"/>
              </a:buClr>
              <a:buFont typeface="Arial MT"/>
              <a:buChar char="—"/>
            </a:pPr>
            <a:endParaRPr sz="4000" dirty="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400" spc="-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CB</a:t>
            </a:r>
            <a:r>
              <a:rPr sz="2400" dirty="0">
                <a:latin typeface="Arial MT"/>
                <a:cs typeface="Arial MT"/>
              </a:rPr>
              <a:t> must </a:t>
            </a:r>
            <a:r>
              <a:rPr sz="2400" spc="-5" dirty="0">
                <a:latin typeface="Arial MT"/>
                <a:cs typeface="Arial MT"/>
              </a:rPr>
              <a:t>give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up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independent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monetary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policy.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6908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The</a:t>
            </a:r>
            <a:r>
              <a:rPr sz="3600" spc="-5" dirty="0"/>
              <a:t> benefits</a:t>
            </a:r>
            <a:r>
              <a:rPr sz="3600" dirty="0"/>
              <a:t> </a:t>
            </a:r>
            <a:r>
              <a:rPr sz="3600" spc="-10" dirty="0"/>
              <a:t>of</a:t>
            </a:r>
            <a:r>
              <a:rPr sz="3600" spc="-5" dirty="0"/>
              <a:t> </a:t>
            </a:r>
            <a:r>
              <a:rPr sz="3600" dirty="0"/>
              <a:t>pegs: </a:t>
            </a:r>
            <a:r>
              <a:rPr sz="3600" spc="-5" dirty="0"/>
              <a:t>credibility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8800" y="1654530"/>
            <a:ext cx="6450523" cy="41403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21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757808"/>
            <a:ext cx="10780395" cy="5007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0000DC"/>
                </a:solidFill>
                <a:latin typeface="Arial"/>
                <a:cs typeface="Arial"/>
              </a:rPr>
              <a:t>The</a:t>
            </a:r>
            <a:r>
              <a:rPr sz="2600" b="1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DC"/>
                </a:solidFill>
                <a:latin typeface="Arial"/>
                <a:cs typeface="Arial"/>
              </a:rPr>
              <a:t>Exchange</a:t>
            </a:r>
            <a:r>
              <a:rPr sz="2600" b="1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DC"/>
                </a:solidFill>
                <a:latin typeface="Arial"/>
                <a:cs typeface="Arial"/>
              </a:rPr>
              <a:t>Rate</a:t>
            </a:r>
            <a:r>
              <a:rPr sz="2600" b="1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DC"/>
                </a:solidFill>
                <a:latin typeface="Arial"/>
                <a:cs typeface="Arial"/>
              </a:rPr>
              <a:t>Regime</a:t>
            </a:r>
            <a:r>
              <a:rPr sz="2600" b="1" spc="-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DC"/>
                </a:solidFill>
                <a:latin typeface="Arial"/>
                <a:cs typeface="Arial"/>
              </a:rPr>
              <a:t>Dilemma:</a:t>
            </a:r>
            <a:r>
              <a:rPr sz="2600" b="1" spc="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DC"/>
                </a:solidFill>
                <a:latin typeface="Arial"/>
                <a:cs typeface="Arial"/>
              </a:rPr>
              <a:t>the</a:t>
            </a:r>
            <a:r>
              <a:rPr sz="2600" b="1" spc="-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DC"/>
                </a:solidFill>
                <a:latin typeface="Arial"/>
                <a:cs typeface="Arial"/>
              </a:rPr>
              <a:t>pros</a:t>
            </a:r>
            <a:r>
              <a:rPr sz="2600" b="1" spc="-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DC"/>
                </a:solidFill>
                <a:latin typeface="Arial"/>
                <a:cs typeface="Arial"/>
              </a:rPr>
              <a:t>and</a:t>
            </a:r>
            <a:r>
              <a:rPr sz="2600" b="1" spc="-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DC"/>
                </a:solidFill>
                <a:latin typeface="Arial"/>
                <a:cs typeface="Arial"/>
              </a:rPr>
              <a:t>cons</a:t>
            </a:r>
            <a:r>
              <a:rPr sz="2600" b="1" spc="-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DC"/>
                </a:solidFill>
                <a:latin typeface="Arial"/>
                <a:cs typeface="Arial"/>
              </a:rPr>
              <a:t>of</a:t>
            </a:r>
            <a:r>
              <a:rPr sz="2600" b="1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DC"/>
                </a:solidFill>
                <a:latin typeface="Arial"/>
                <a:cs typeface="Arial"/>
              </a:rPr>
              <a:t>floating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950">
              <a:latin typeface="Arial"/>
              <a:cs typeface="Arial"/>
            </a:endParaRPr>
          </a:p>
          <a:p>
            <a:pPr marL="264160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263525" algn="l"/>
                <a:tab pos="264160" algn="l"/>
              </a:tabLst>
            </a:pPr>
            <a:r>
              <a:rPr sz="2600" dirty="0">
                <a:latin typeface="Arial MT"/>
                <a:cs typeface="Arial MT"/>
              </a:rPr>
              <a:t>Large exchange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rate fluctuations are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major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source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uncertainty.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00DC"/>
              </a:buClr>
              <a:buFont typeface="Arial MT"/>
              <a:buChar char="—"/>
            </a:pPr>
            <a:endParaRPr sz="3500">
              <a:latin typeface="Arial MT"/>
              <a:cs typeface="Arial MT"/>
            </a:endParaRPr>
          </a:p>
          <a:p>
            <a:pPr marL="263525" marR="5080" indent="-180340">
              <a:lnSpc>
                <a:spcPct val="130000"/>
              </a:lnSpc>
              <a:buClr>
                <a:srgbClr val="0000DC"/>
              </a:buClr>
              <a:buChar char="—"/>
              <a:tabLst>
                <a:tab pos="263525" algn="l"/>
                <a:tab pos="264160" algn="l"/>
                <a:tab pos="1943100" algn="l"/>
                <a:tab pos="2722245" algn="l"/>
                <a:tab pos="4605020" algn="l"/>
                <a:tab pos="5622925" algn="l"/>
                <a:tab pos="6291580" algn="l"/>
                <a:tab pos="7566025" algn="l"/>
                <a:tab pos="8564245" algn="l"/>
                <a:tab pos="9048115" algn="l"/>
                <a:tab pos="10213975" algn="l"/>
              </a:tabLst>
            </a:pPr>
            <a:r>
              <a:rPr sz="2600" dirty="0">
                <a:latin typeface="Arial MT"/>
                <a:cs typeface="Arial MT"/>
              </a:rPr>
              <a:t>Exch</a:t>
            </a:r>
            <a:r>
              <a:rPr sz="2600" spc="5" dirty="0">
                <a:latin typeface="Arial MT"/>
                <a:cs typeface="Arial MT"/>
              </a:rPr>
              <a:t>a</a:t>
            </a:r>
            <a:r>
              <a:rPr sz="2600" dirty="0">
                <a:latin typeface="Arial MT"/>
                <a:cs typeface="Arial MT"/>
              </a:rPr>
              <a:t>n</a:t>
            </a:r>
            <a:r>
              <a:rPr sz="2600" spc="5" dirty="0">
                <a:latin typeface="Arial MT"/>
                <a:cs typeface="Arial MT"/>
              </a:rPr>
              <a:t>g</a:t>
            </a:r>
            <a:r>
              <a:rPr sz="2600" dirty="0">
                <a:latin typeface="Arial MT"/>
                <a:cs typeface="Arial MT"/>
              </a:rPr>
              <a:t>e	rate	fluctu</a:t>
            </a:r>
            <a:r>
              <a:rPr sz="2600" spc="5" dirty="0">
                <a:latin typeface="Arial MT"/>
                <a:cs typeface="Arial MT"/>
              </a:rPr>
              <a:t>a</a:t>
            </a:r>
            <a:r>
              <a:rPr sz="2600" dirty="0">
                <a:latin typeface="Arial MT"/>
                <a:cs typeface="Arial MT"/>
              </a:rPr>
              <a:t>tions	affect	the	relative	value	of	</a:t>
            </a:r>
            <a:r>
              <a:rPr sz="2600" spc="10" dirty="0">
                <a:latin typeface="Arial MT"/>
                <a:cs typeface="Arial MT"/>
              </a:rPr>
              <a:t>a</a:t>
            </a:r>
            <a:r>
              <a:rPr sz="2600" dirty="0">
                <a:latin typeface="Arial MT"/>
                <a:cs typeface="Arial MT"/>
              </a:rPr>
              <a:t>ssets	and  liabilities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=&gt;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depreciation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raises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 value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external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debt.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00DC"/>
              </a:buClr>
              <a:buFont typeface="Arial MT"/>
              <a:buChar char="—"/>
            </a:pPr>
            <a:endParaRPr sz="4300">
              <a:latin typeface="Arial MT"/>
              <a:cs typeface="Arial MT"/>
            </a:endParaRPr>
          </a:p>
          <a:p>
            <a:pPr marL="264160" indent="-18034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263525" algn="l"/>
                <a:tab pos="264160" algn="l"/>
              </a:tabLst>
            </a:pPr>
            <a:r>
              <a:rPr sz="2600" dirty="0">
                <a:latin typeface="Arial MT"/>
                <a:cs typeface="Arial MT"/>
              </a:rPr>
              <a:t>Monetary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independence of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CB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is</a:t>
            </a:r>
            <a:r>
              <a:rPr sz="2600" dirty="0">
                <a:latin typeface="Arial MT"/>
                <a:cs typeface="Arial MT"/>
              </a:rPr>
              <a:t> sustained.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00DC"/>
              </a:buClr>
              <a:buFont typeface="Arial MT"/>
              <a:buChar char="—"/>
            </a:pPr>
            <a:endParaRPr sz="4300">
              <a:latin typeface="Arial MT"/>
              <a:cs typeface="Arial MT"/>
            </a:endParaRPr>
          </a:p>
          <a:p>
            <a:pPr marL="264160" indent="-18034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263525" algn="l"/>
                <a:tab pos="264160" algn="l"/>
              </a:tabLst>
            </a:pPr>
            <a:r>
              <a:rPr sz="2600" dirty="0">
                <a:latin typeface="Arial MT"/>
                <a:cs typeface="Arial MT"/>
              </a:rPr>
              <a:t>Countries are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better able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to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absorb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economic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shocks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22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E99606EF-B5F1-48DB-AE07-48003B2438BE}"/>
              </a:ext>
            </a:extLst>
          </p:cNvPr>
          <p:cNvSpPr/>
          <p:nvPr/>
        </p:nvSpPr>
        <p:spPr>
          <a:xfrm>
            <a:off x="914400" y="5029200"/>
            <a:ext cx="685800" cy="381000"/>
          </a:xfrm>
          <a:prstGeom prst="rightArrow">
            <a:avLst/>
          </a:prstGeom>
          <a:solidFill>
            <a:srgbClr val="0000DC"/>
          </a:solidFill>
          <a:ln>
            <a:solidFill>
              <a:srgbClr val="000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81608"/>
            <a:ext cx="106013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Convertibility</a:t>
            </a:r>
            <a:r>
              <a:rPr sz="3200" spc="-40" dirty="0"/>
              <a:t> </a:t>
            </a:r>
            <a:r>
              <a:rPr sz="3200" dirty="0"/>
              <a:t>and</a:t>
            </a:r>
            <a:r>
              <a:rPr sz="3200" spc="-20" dirty="0"/>
              <a:t> </a:t>
            </a:r>
            <a:r>
              <a:rPr sz="3200" spc="-5" dirty="0"/>
              <a:t>exchange-rate</a:t>
            </a:r>
            <a:r>
              <a:rPr sz="3200" spc="-45" dirty="0"/>
              <a:t> </a:t>
            </a:r>
            <a:r>
              <a:rPr sz="3200" spc="-5" dirty="0"/>
              <a:t>regime:</a:t>
            </a:r>
            <a:r>
              <a:rPr sz="3200" spc="-15" dirty="0"/>
              <a:t> </a:t>
            </a:r>
            <a:r>
              <a:rPr sz="3200" dirty="0"/>
              <a:t>a</a:t>
            </a:r>
            <a:r>
              <a:rPr sz="3200" spc="5" dirty="0"/>
              <a:t> </a:t>
            </a:r>
            <a:r>
              <a:rPr sz="3200" dirty="0"/>
              <a:t>joint</a:t>
            </a:r>
            <a:r>
              <a:rPr sz="3200" spc="-15" dirty="0"/>
              <a:t> </a:t>
            </a:r>
            <a:r>
              <a:rPr sz="3200" spc="-5" dirty="0"/>
              <a:t>choice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79170" y="4800260"/>
            <a:ext cx="10706100" cy="105092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5"/>
              </a:spcBef>
              <a:tabLst>
                <a:tab pos="179705" algn="l"/>
                <a:tab pos="615315" algn="l"/>
                <a:tab pos="1848485" algn="l"/>
                <a:tab pos="2995930" algn="l"/>
                <a:tab pos="5245735" algn="l"/>
                <a:tab pos="6209030" algn="l"/>
                <a:tab pos="6780530" algn="l"/>
                <a:tab pos="8693150" algn="l"/>
                <a:tab pos="9467850" algn="l"/>
                <a:tab pos="9868535" algn="l"/>
              </a:tabLst>
            </a:pPr>
            <a:r>
              <a:rPr sz="2400" spc="-2380" dirty="0">
                <a:solidFill>
                  <a:srgbClr val="0000DC"/>
                </a:solidFill>
                <a:latin typeface="Arial MT"/>
                <a:cs typeface="Arial MT"/>
              </a:rPr>
              <a:t>—	</a:t>
            </a:r>
            <a:r>
              <a:rPr sz="2400" dirty="0">
                <a:latin typeface="Arial MT"/>
                <a:cs typeface="Arial MT"/>
              </a:rPr>
              <a:t>A	</a:t>
            </a:r>
            <a:r>
              <a:rPr sz="2400" spc="-5" dirty="0">
                <a:latin typeface="Arial MT"/>
                <a:cs typeface="Arial MT"/>
              </a:rPr>
              <a:t>country	cannot	</a:t>
            </a:r>
            <a:r>
              <a:rPr sz="2400" dirty="0">
                <a:latin typeface="Arial MT"/>
                <a:cs typeface="Arial MT"/>
              </a:rPr>
              <a:t>simultaneously	</a:t>
            </a:r>
            <a:r>
              <a:rPr sz="2400" spc="-5" dirty="0">
                <a:latin typeface="Arial MT"/>
                <a:cs typeface="Arial MT"/>
              </a:rPr>
              <a:t>enjoy	an	independent	</a:t>
            </a:r>
            <a:r>
              <a:rPr sz="2400" spc="-10" dirty="0">
                <a:latin typeface="Arial MT"/>
                <a:cs typeface="Arial MT"/>
              </a:rPr>
              <a:t>MP,	</a:t>
            </a:r>
            <a:r>
              <a:rPr sz="2400" dirty="0">
                <a:latin typeface="Arial MT"/>
                <a:cs typeface="Arial MT"/>
              </a:rPr>
              <a:t>a	</a:t>
            </a:r>
            <a:r>
              <a:rPr sz="2400" spc="-5" dirty="0">
                <a:latin typeface="Arial MT"/>
                <a:cs typeface="Arial MT"/>
              </a:rPr>
              <a:t>stable</a:t>
            </a:r>
            <a:endParaRPr sz="2400">
              <a:latin typeface="Arial MT"/>
              <a:cs typeface="Arial MT"/>
            </a:endParaRPr>
          </a:p>
          <a:p>
            <a:pPr marR="46355" algn="ctr">
              <a:lnSpc>
                <a:spcPct val="100000"/>
              </a:lnSpc>
              <a:spcBef>
                <a:spcPts val="1155"/>
              </a:spcBef>
            </a:pPr>
            <a:r>
              <a:rPr sz="2400" spc="-5" dirty="0">
                <a:latin typeface="Arial MT"/>
                <a:cs typeface="Arial MT"/>
              </a:rPr>
              <a:t>exchange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rate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perfectly </a:t>
            </a:r>
            <a:r>
              <a:rPr sz="2400" spc="-5" dirty="0">
                <a:latin typeface="Arial MT"/>
                <a:cs typeface="Arial MT"/>
              </a:rPr>
              <a:t>mobile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capital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</a:t>
            </a:r>
            <a:r>
              <a:rPr sz="2400" b="1" dirty="0">
                <a:latin typeface="Arial"/>
                <a:cs typeface="Arial"/>
              </a:rPr>
              <a:t>Mundell’s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impossible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trinity</a:t>
            </a:r>
            <a:r>
              <a:rPr sz="2400" spc="-5" dirty="0">
                <a:latin typeface="Arial MT"/>
                <a:cs typeface="Arial MT"/>
              </a:rPr>
              <a:t>)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8650" y="1698950"/>
            <a:ext cx="5458808" cy="26413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23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07516"/>
            <a:ext cx="103098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Regime </a:t>
            </a:r>
            <a:r>
              <a:rPr sz="3000" dirty="0"/>
              <a:t>choice:</a:t>
            </a:r>
            <a:r>
              <a:rPr sz="3000" spc="-10" dirty="0"/>
              <a:t> </a:t>
            </a:r>
            <a:r>
              <a:rPr sz="3000" dirty="0"/>
              <a:t>the optimum</a:t>
            </a:r>
            <a:r>
              <a:rPr sz="3000" spc="20" dirty="0"/>
              <a:t> </a:t>
            </a:r>
            <a:r>
              <a:rPr sz="3000" spc="-5" dirty="0"/>
              <a:t>currency</a:t>
            </a:r>
            <a:r>
              <a:rPr sz="3000" spc="-30" dirty="0"/>
              <a:t> </a:t>
            </a:r>
            <a:r>
              <a:rPr sz="3000" spc="-5" dirty="0"/>
              <a:t>area</a:t>
            </a:r>
            <a:r>
              <a:rPr sz="3000" spc="-10" dirty="0"/>
              <a:t> </a:t>
            </a:r>
            <a:r>
              <a:rPr sz="3000" dirty="0"/>
              <a:t>theory </a:t>
            </a:r>
            <a:r>
              <a:rPr sz="3000" spc="-5" dirty="0"/>
              <a:t>(OCA)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24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170" y="1591315"/>
            <a:ext cx="10707370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 algn="just">
              <a:lnSpc>
                <a:spcPct val="150000"/>
              </a:lnSpc>
              <a:spcBef>
                <a:spcPts val="95"/>
              </a:spcBef>
            </a:pPr>
            <a:r>
              <a:rPr sz="2800" spc="-2775" dirty="0">
                <a:solidFill>
                  <a:srgbClr val="0000DC"/>
                </a:solidFill>
                <a:latin typeface="Arial MT"/>
                <a:cs typeface="Arial MT"/>
              </a:rPr>
              <a:t>— </a:t>
            </a:r>
            <a:r>
              <a:rPr sz="2800" spc="-14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lang="cs-CZ" sz="2800" spc="-140" dirty="0">
                <a:solidFill>
                  <a:srgbClr val="0000DC"/>
                </a:solidFill>
                <a:latin typeface="Arial MT"/>
                <a:cs typeface="Arial MT"/>
              </a:rPr>
              <a:t> 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11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OC</a:t>
            </a:r>
            <a:r>
              <a:rPr sz="2800" spc="-5" dirty="0">
                <a:latin typeface="Arial MT"/>
                <a:cs typeface="Arial MT"/>
              </a:rPr>
              <a:t>A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10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</a:t>
            </a:r>
            <a:r>
              <a:rPr sz="2800" spc="5" dirty="0">
                <a:latin typeface="Arial MT"/>
                <a:cs typeface="Arial MT"/>
              </a:rPr>
              <a:t>h</a:t>
            </a:r>
            <a:r>
              <a:rPr sz="2800" spc="-5" dirty="0">
                <a:latin typeface="Arial MT"/>
                <a:cs typeface="Arial MT"/>
              </a:rPr>
              <a:t>e</a:t>
            </a:r>
            <a:r>
              <a:rPr sz="2800" spc="5" dirty="0">
                <a:latin typeface="Arial MT"/>
                <a:cs typeface="Arial MT"/>
              </a:rPr>
              <a:t>o</a:t>
            </a:r>
            <a:r>
              <a:rPr sz="2800" spc="-5" dirty="0">
                <a:latin typeface="Arial MT"/>
                <a:cs typeface="Arial MT"/>
              </a:rPr>
              <a:t>ry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114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</a:t>
            </a:r>
            <a:r>
              <a:rPr sz="2800" dirty="0">
                <a:latin typeface="Arial MT"/>
                <a:cs typeface="Arial MT"/>
              </a:rPr>
              <a:t>r</a:t>
            </a:r>
            <a:r>
              <a:rPr sz="2800" spc="-5" dirty="0">
                <a:latin typeface="Arial MT"/>
                <a:cs typeface="Arial MT"/>
              </a:rPr>
              <a:t>e</a:t>
            </a:r>
            <a:r>
              <a:rPr sz="2800" dirty="0">
                <a:latin typeface="Arial MT"/>
                <a:cs typeface="Arial MT"/>
              </a:rPr>
              <a:t>d</a:t>
            </a:r>
            <a:r>
              <a:rPr sz="2800" spc="-5" dirty="0">
                <a:latin typeface="Arial MT"/>
                <a:cs typeface="Arial MT"/>
              </a:rPr>
              <a:t>i</a:t>
            </a:r>
            <a:r>
              <a:rPr sz="2800" dirty="0">
                <a:latin typeface="Arial MT"/>
                <a:cs typeface="Arial MT"/>
              </a:rPr>
              <a:t>c</a:t>
            </a:r>
            <a:r>
              <a:rPr sz="2800" spc="-5" dirty="0">
                <a:latin typeface="Arial MT"/>
                <a:cs typeface="Arial MT"/>
              </a:rPr>
              <a:t>ts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1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</a:t>
            </a:r>
            <a:r>
              <a:rPr sz="2800" spc="5" dirty="0">
                <a:latin typeface="Arial MT"/>
                <a:cs typeface="Arial MT"/>
              </a:rPr>
              <a:t>a</a:t>
            </a:r>
            <a:r>
              <a:rPr sz="2800" spc="-5" dirty="0">
                <a:latin typeface="Arial MT"/>
                <a:cs typeface="Arial MT"/>
              </a:rPr>
              <a:t>t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114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fixed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1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exchang</a:t>
            </a:r>
            <a:r>
              <a:rPr sz="2800" spc="-5" dirty="0">
                <a:latin typeface="Arial MT"/>
                <a:cs typeface="Arial MT"/>
              </a:rPr>
              <a:t>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1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-5" dirty="0">
                <a:latin typeface="Arial MT"/>
                <a:cs typeface="Arial MT"/>
              </a:rPr>
              <a:t>t</a:t>
            </a:r>
            <a:r>
              <a:rPr sz="2800" spc="10" dirty="0">
                <a:latin typeface="Arial MT"/>
                <a:cs typeface="Arial MT"/>
              </a:rPr>
              <a:t>e</a:t>
            </a:r>
            <a:r>
              <a:rPr sz="2800" spc="-5" dirty="0">
                <a:latin typeface="Arial MT"/>
                <a:cs typeface="Arial MT"/>
              </a:rPr>
              <a:t>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1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ar</a:t>
            </a:r>
            <a:r>
              <a:rPr sz="2800" spc="-5" dirty="0">
                <a:latin typeface="Arial MT"/>
                <a:cs typeface="Arial MT"/>
              </a:rPr>
              <a:t>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11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</a:t>
            </a:r>
            <a:r>
              <a:rPr sz="2800" spc="-5" dirty="0">
                <a:latin typeface="Arial MT"/>
                <a:cs typeface="Arial MT"/>
              </a:rPr>
              <a:t>o</a:t>
            </a:r>
            <a:r>
              <a:rPr sz="2800" dirty="0">
                <a:latin typeface="Arial MT"/>
                <a:cs typeface="Arial MT"/>
              </a:rPr>
              <a:t>s</a:t>
            </a:r>
            <a:r>
              <a:rPr sz="2800" spc="-5" dirty="0">
                <a:latin typeface="Arial MT"/>
                <a:cs typeface="Arial MT"/>
              </a:rPr>
              <a:t>t  </a:t>
            </a:r>
            <a:r>
              <a:rPr sz="2800" dirty="0">
                <a:latin typeface="Arial MT"/>
                <a:cs typeface="Arial MT"/>
              </a:rPr>
              <a:t>appropriate </a:t>
            </a:r>
            <a:r>
              <a:rPr sz="2800" spc="-5" dirty="0">
                <a:latin typeface="Arial MT"/>
                <a:cs typeface="Arial MT"/>
              </a:rPr>
              <a:t>for areas </a:t>
            </a:r>
            <a:r>
              <a:rPr sz="2800" dirty="0">
                <a:latin typeface="Arial MT"/>
                <a:cs typeface="Arial MT"/>
              </a:rPr>
              <a:t>closely integrated through international trade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 factor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movements.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9805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The</a:t>
            </a:r>
            <a:r>
              <a:rPr sz="3600" spc="-5" dirty="0"/>
              <a:t> optimum</a:t>
            </a:r>
            <a:r>
              <a:rPr sz="3600" dirty="0"/>
              <a:t> currency</a:t>
            </a:r>
            <a:r>
              <a:rPr sz="3600" spc="-25" dirty="0"/>
              <a:t> </a:t>
            </a:r>
            <a:r>
              <a:rPr sz="3600" dirty="0"/>
              <a:t>area</a:t>
            </a:r>
            <a:r>
              <a:rPr sz="3600" spc="-10" dirty="0"/>
              <a:t> </a:t>
            </a:r>
            <a:r>
              <a:rPr sz="3600" dirty="0"/>
              <a:t>theory</a:t>
            </a:r>
            <a:r>
              <a:rPr sz="3600" spc="-5" dirty="0"/>
              <a:t> </a:t>
            </a:r>
            <a:r>
              <a:rPr sz="3600" dirty="0"/>
              <a:t>–</a:t>
            </a:r>
            <a:r>
              <a:rPr sz="3600" spc="-10" dirty="0"/>
              <a:t> </a:t>
            </a:r>
            <a:r>
              <a:rPr sz="3600" spc="-5" dirty="0"/>
              <a:t>benefits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25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170" y="1591315"/>
            <a:ext cx="10704830" cy="31870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715" indent="-180340">
              <a:lnSpc>
                <a:spcPct val="15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  <a:tab pos="1393190" algn="l"/>
                <a:tab pos="2274570" algn="l"/>
                <a:tab pos="3773804" algn="l"/>
                <a:tab pos="4439920" algn="l"/>
                <a:tab pos="6451600" algn="l"/>
                <a:tab pos="8246109" algn="l"/>
                <a:tab pos="9010015" algn="l"/>
              </a:tabLst>
            </a:pPr>
            <a:r>
              <a:rPr lang="cs-CZ" sz="2800" spc="-5" dirty="0">
                <a:latin typeface="Arial MT"/>
                <a:cs typeface="Arial MT"/>
              </a:rPr>
              <a:t> S</a:t>
            </a:r>
            <a:r>
              <a:rPr sz="2800" dirty="0" err="1">
                <a:latin typeface="Arial MT"/>
                <a:cs typeface="Arial MT"/>
              </a:rPr>
              <a:t>a</a:t>
            </a:r>
            <a:r>
              <a:rPr sz="2800" spc="-5" dirty="0" err="1">
                <a:latin typeface="Arial MT"/>
                <a:cs typeface="Arial MT"/>
              </a:rPr>
              <a:t>v</a:t>
            </a:r>
            <a:r>
              <a:rPr sz="2800" dirty="0" err="1">
                <a:latin typeface="Arial MT"/>
                <a:cs typeface="Arial MT"/>
              </a:rPr>
              <a:t>i</a:t>
            </a:r>
            <a:r>
              <a:rPr sz="2800" spc="-5" dirty="0" err="1">
                <a:latin typeface="Arial MT"/>
                <a:cs typeface="Arial MT"/>
              </a:rPr>
              <a:t>ng</a:t>
            </a:r>
            <a:r>
              <a:rPr lang="cs-CZ" sz="2800" spc="-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from</a:t>
            </a:r>
            <a:r>
              <a:rPr lang="cs-CZ" sz="2800" spc="-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</a:t>
            </a:r>
            <a:r>
              <a:rPr sz="2800" dirty="0">
                <a:latin typeface="Arial MT"/>
                <a:cs typeface="Arial MT"/>
              </a:rPr>
              <a:t>v</a:t>
            </a:r>
            <a:r>
              <a:rPr sz="2800" spc="-5" dirty="0">
                <a:latin typeface="Arial MT"/>
                <a:cs typeface="Arial MT"/>
              </a:rPr>
              <a:t>o</a:t>
            </a:r>
            <a:r>
              <a:rPr sz="2800" dirty="0">
                <a:latin typeface="Arial MT"/>
                <a:cs typeface="Arial MT"/>
              </a:rPr>
              <a:t>i</a:t>
            </a:r>
            <a:r>
              <a:rPr sz="2800" spc="5" dirty="0">
                <a:latin typeface="Arial MT"/>
                <a:cs typeface="Arial MT"/>
              </a:rPr>
              <a:t>d</a:t>
            </a:r>
            <a:r>
              <a:rPr sz="2800" spc="-5" dirty="0">
                <a:latin typeface="Arial MT"/>
                <a:cs typeface="Arial MT"/>
              </a:rPr>
              <a:t>i</a:t>
            </a:r>
            <a:r>
              <a:rPr sz="2800" dirty="0">
                <a:latin typeface="Arial MT"/>
                <a:cs typeface="Arial MT"/>
              </a:rPr>
              <a:t>n</a:t>
            </a:r>
            <a:r>
              <a:rPr sz="2800" spc="-5" dirty="0">
                <a:latin typeface="Arial MT"/>
                <a:cs typeface="Arial MT"/>
              </a:rPr>
              <a:t>g</a:t>
            </a:r>
            <a:r>
              <a:rPr lang="cs-CZ" sz="2800" spc="-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" dirty="0">
                <a:latin typeface="Arial MT"/>
                <a:cs typeface="Arial MT"/>
              </a:rPr>
              <a:t>unc</a:t>
            </a:r>
            <a:r>
              <a:rPr sz="2800" dirty="0">
                <a:latin typeface="Arial MT"/>
                <a:cs typeface="Arial MT"/>
              </a:rPr>
              <a:t>e</a:t>
            </a:r>
            <a:r>
              <a:rPr sz="2800" spc="-5" dirty="0">
                <a:latin typeface="Arial MT"/>
                <a:cs typeface="Arial MT"/>
              </a:rPr>
              <a:t>rt</a:t>
            </a:r>
            <a:r>
              <a:rPr sz="2800" spc="5" dirty="0">
                <a:latin typeface="Arial MT"/>
                <a:cs typeface="Arial MT"/>
              </a:rPr>
              <a:t>a</a:t>
            </a:r>
            <a:r>
              <a:rPr sz="2800" spc="-5" dirty="0">
                <a:latin typeface="Arial MT"/>
                <a:cs typeface="Arial MT"/>
              </a:rPr>
              <a:t>i</a:t>
            </a:r>
            <a:r>
              <a:rPr sz="2800" dirty="0">
                <a:latin typeface="Arial MT"/>
                <a:cs typeface="Arial MT"/>
              </a:rPr>
              <a:t>n</a:t>
            </a:r>
            <a:r>
              <a:rPr sz="2800" spc="-5" dirty="0">
                <a:latin typeface="Arial MT"/>
                <a:cs typeface="Arial MT"/>
              </a:rPr>
              <a:t>t</a:t>
            </a:r>
            <a:r>
              <a:rPr sz="2800" dirty="0">
                <a:latin typeface="Arial MT"/>
                <a:cs typeface="Arial MT"/>
              </a:rPr>
              <a:t>y</a:t>
            </a:r>
            <a:r>
              <a:rPr sz="2800" spc="-5" dirty="0">
                <a:latin typeface="Arial MT"/>
                <a:cs typeface="Arial MT"/>
              </a:rPr>
              <a:t>,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" dirty="0">
                <a:latin typeface="Arial MT"/>
                <a:cs typeface="Arial MT"/>
              </a:rPr>
              <a:t>c</a:t>
            </a:r>
            <a:r>
              <a:rPr sz="2800" dirty="0">
                <a:latin typeface="Arial MT"/>
                <a:cs typeface="Arial MT"/>
              </a:rPr>
              <a:t>o</a:t>
            </a:r>
            <a:r>
              <a:rPr sz="2800" spc="-5" dirty="0">
                <a:latin typeface="Arial MT"/>
                <a:cs typeface="Arial MT"/>
              </a:rPr>
              <a:t>nf</a:t>
            </a:r>
            <a:r>
              <a:rPr sz="2800" spc="5" dirty="0">
                <a:latin typeface="Arial MT"/>
                <a:cs typeface="Arial MT"/>
              </a:rPr>
              <a:t>u</a:t>
            </a:r>
            <a:r>
              <a:rPr sz="2800" spc="-5" dirty="0">
                <a:latin typeface="Arial MT"/>
                <a:cs typeface="Arial MT"/>
              </a:rPr>
              <a:t>sion,</a:t>
            </a:r>
            <a:r>
              <a:rPr sz="2800" dirty="0">
                <a:latin typeface="Arial MT"/>
                <a:cs typeface="Arial MT"/>
              </a:rPr>
              <a:t>	an</a:t>
            </a:r>
            <a:r>
              <a:rPr sz="2800" spc="-5" dirty="0">
                <a:latin typeface="Arial MT"/>
                <a:cs typeface="Arial MT"/>
              </a:rPr>
              <a:t>d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" dirty="0">
                <a:latin typeface="Arial MT"/>
                <a:cs typeface="Arial MT"/>
              </a:rPr>
              <a:t>c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-5" dirty="0">
                <a:latin typeface="Arial MT"/>
                <a:cs typeface="Arial MT"/>
              </a:rPr>
              <a:t>l</a:t>
            </a:r>
            <a:r>
              <a:rPr sz="2800" dirty="0">
                <a:latin typeface="Arial MT"/>
                <a:cs typeface="Arial MT"/>
              </a:rPr>
              <a:t>c</a:t>
            </a:r>
            <a:r>
              <a:rPr sz="2800" spc="-5" dirty="0">
                <a:latin typeface="Arial MT"/>
                <a:cs typeface="Arial MT"/>
              </a:rPr>
              <a:t>u</a:t>
            </a:r>
            <a:r>
              <a:rPr sz="2800" dirty="0">
                <a:latin typeface="Arial MT"/>
                <a:cs typeface="Arial MT"/>
              </a:rPr>
              <a:t>l</a:t>
            </a:r>
            <a:r>
              <a:rPr sz="2800" spc="-5" dirty="0">
                <a:latin typeface="Arial MT"/>
                <a:cs typeface="Arial MT"/>
              </a:rPr>
              <a:t>at</a:t>
            </a:r>
            <a:r>
              <a:rPr sz="2800" dirty="0">
                <a:latin typeface="Arial MT"/>
                <a:cs typeface="Arial MT"/>
              </a:rPr>
              <a:t>i</a:t>
            </a:r>
            <a:r>
              <a:rPr sz="2800" spc="-5" dirty="0">
                <a:latin typeface="Arial MT"/>
                <a:cs typeface="Arial MT"/>
              </a:rPr>
              <a:t>on  and</a:t>
            </a:r>
            <a:r>
              <a:rPr sz="2800" dirty="0">
                <a:latin typeface="Arial MT"/>
                <a:cs typeface="Arial MT"/>
              </a:rPr>
              <a:t> transaction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costs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that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arise </a:t>
            </a:r>
            <a:r>
              <a:rPr sz="2800" spc="-5" dirty="0">
                <a:latin typeface="Arial MT"/>
                <a:cs typeface="Arial MT"/>
              </a:rPr>
              <a:t>when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exchange</a:t>
            </a:r>
            <a:r>
              <a:rPr sz="2800" dirty="0">
                <a:latin typeface="Arial MT"/>
                <a:cs typeface="Arial MT"/>
              </a:rPr>
              <a:t> rates float</a:t>
            </a: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 MT"/>
              <a:buChar char="—"/>
            </a:pPr>
            <a:endParaRPr sz="4350" dirty="0">
              <a:latin typeface="Arial MT"/>
              <a:cs typeface="Arial MT"/>
            </a:endParaRPr>
          </a:p>
          <a:p>
            <a:pPr marL="192405" marR="5080" indent="-180340">
              <a:lnSpc>
                <a:spcPct val="15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dirty="0">
                <a:latin typeface="Arial MT"/>
                <a:cs typeface="Arial MT"/>
              </a:rPr>
              <a:t> A</a:t>
            </a:r>
            <a:r>
              <a:rPr sz="2800" dirty="0">
                <a:latin typeface="Arial MT"/>
                <a:cs typeface="Arial MT"/>
              </a:rPr>
              <a:t>re</a:t>
            </a:r>
            <a:r>
              <a:rPr sz="2800" spc="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higher,</a:t>
            </a:r>
            <a:r>
              <a:rPr sz="2800" spc="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7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higher</a:t>
            </a:r>
            <a:r>
              <a:rPr sz="2800" spc="9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degree</a:t>
            </a:r>
            <a:r>
              <a:rPr sz="2800" spc="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economic</a:t>
            </a:r>
            <a:r>
              <a:rPr sz="2800" spc="1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integration</a:t>
            </a:r>
            <a:r>
              <a:rPr sz="2800" spc="9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between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joining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country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fixed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exchange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rate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area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9248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The</a:t>
            </a:r>
            <a:r>
              <a:rPr sz="3600" spc="-10" dirty="0"/>
              <a:t> </a:t>
            </a:r>
            <a:r>
              <a:rPr sz="3600" spc="-5" dirty="0"/>
              <a:t>optimum </a:t>
            </a:r>
            <a:r>
              <a:rPr sz="3600" dirty="0"/>
              <a:t>currency</a:t>
            </a:r>
            <a:r>
              <a:rPr sz="3600" spc="-25" dirty="0"/>
              <a:t> </a:t>
            </a:r>
            <a:r>
              <a:rPr sz="3600" dirty="0"/>
              <a:t>area</a:t>
            </a:r>
            <a:r>
              <a:rPr sz="3600" spc="-20" dirty="0"/>
              <a:t> </a:t>
            </a:r>
            <a:r>
              <a:rPr sz="3600" dirty="0"/>
              <a:t>theory</a:t>
            </a:r>
            <a:r>
              <a:rPr sz="3600" spc="-10" dirty="0"/>
              <a:t> </a:t>
            </a:r>
            <a:r>
              <a:rPr sz="3600" dirty="0"/>
              <a:t>–</a:t>
            </a:r>
            <a:r>
              <a:rPr sz="3600" spc="-10" dirty="0"/>
              <a:t> </a:t>
            </a:r>
            <a:r>
              <a:rPr sz="3600" dirty="0"/>
              <a:t>costs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26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170" y="1591315"/>
            <a:ext cx="10707370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 algn="just">
              <a:lnSpc>
                <a:spcPct val="15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3040" algn="l"/>
              </a:tabLst>
            </a:pPr>
            <a:r>
              <a:rPr sz="2800" dirty="0">
                <a:latin typeface="Arial MT"/>
                <a:cs typeface="Arial MT"/>
              </a:rPr>
              <a:t>arise because </a:t>
            </a:r>
            <a:r>
              <a:rPr sz="2800" spc="-5" dirty="0">
                <a:latin typeface="Arial MT"/>
                <a:cs typeface="Arial MT"/>
              </a:rPr>
              <a:t>a country that </a:t>
            </a:r>
            <a:r>
              <a:rPr sz="2800" dirty="0">
                <a:latin typeface="Arial MT"/>
                <a:cs typeface="Arial MT"/>
              </a:rPr>
              <a:t>joins </a:t>
            </a:r>
            <a:r>
              <a:rPr sz="2800" spc="-5" dirty="0">
                <a:latin typeface="Arial MT"/>
                <a:cs typeface="Arial MT"/>
              </a:rPr>
              <a:t>an </a:t>
            </a:r>
            <a:r>
              <a:rPr sz="2800" dirty="0">
                <a:latin typeface="Arial MT"/>
                <a:cs typeface="Arial MT"/>
              </a:rPr>
              <a:t>exchange </a:t>
            </a:r>
            <a:r>
              <a:rPr sz="2800" spc="-5" dirty="0">
                <a:latin typeface="Arial MT"/>
                <a:cs typeface="Arial MT"/>
              </a:rPr>
              <a:t>rate </a:t>
            </a:r>
            <a:r>
              <a:rPr sz="2800" dirty="0">
                <a:latin typeface="Arial MT"/>
                <a:cs typeface="Arial MT"/>
              </a:rPr>
              <a:t>area </a:t>
            </a:r>
            <a:r>
              <a:rPr sz="2800" spc="-5" dirty="0">
                <a:latin typeface="Arial MT"/>
                <a:cs typeface="Arial MT"/>
              </a:rPr>
              <a:t>gives </a:t>
            </a:r>
            <a:r>
              <a:rPr sz="2800" dirty="0">
                <a:latin typeface="Arial MT"/>
                <a:cs typeface="Arial MT"/>
              </a:rPr>
              <a:t>up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its ability to use </a:t>
            </a:r>
            <a:r>
              <a:rPr sz="2800" spc="-10" dirty="0">
                <a:latin typeface="Arial MT"/>
                <a:cs typeface="Arial MT"/>
              </a:rPr>
              <a:t>the </a:t>
            </a:r>
            <a:r>
              <a:rPr sz="2800" spc="-5" dirty="0">
                <a:latin typeface="Arial MT"/>
                <a:cs typeface="Arial MT"/>
              </a:rPr>
              <a:t>exchange </a:t>
            </a:r>
            <a:r>
              <a:rPr sz="2800" dirty="0">
                <a:latin typeface="Arial MT"/>
                <a:cs typeface="Arial MT"/>
              </a:rPr>
              <a:t>rate </a:t>
            </a:r>
            <a:r>
              <a:rPr sz="2800" spc="-5" dirty="0">
                <a:latin typeface="Arial MT"/>
                <a:cs typeface="Arial MT"/>
              </a:rPr>
              <a:t>and </a:t>
            </a:r>
            <a:r>
              <a:rPr sz="2800" dirty="0">
                <a:latin typeface="Arial MT"/>
                <a:cs typeface="Arial MT"/>
              </a:rPr>
              <a:t>monetary </a:t>
            </a:r>
            <a:r>
              <a:rPr sz="2800" spc="-5" dirty="0">
                <a:latin typeface="Arial MT"/>
                <a:cs typeface="Arial MT"/>
              </a:rPr>
              <a:t>policy for the </a:t>
            </a:r>
            <a:r>
              <a:rPr sz="2800" dirty="0">
                <a:latin typeface="Arial MT"/>
                <a:cs typeface="Arial MT"/>
              </a:rPr>
              <a:t> purpose of stabilizing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output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employment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00DC"/>
              </a:buClr>
              <a:buFont typeface="Arial MT"/>
              <a:buChar char="—"/>
            </a:pPr>
            <a:endParaRPr sz="4350">
              <a:latin typeface="Arial MT"/>
              <a:cs typeface="Arial MT"/>
            </a:endParaRPr>
          </a:p>
          <a:p>
            <a:pPr marL="192405" marR="7620" indent="-180340" algn="just">
              <a:lnSpc>
                <a:spcPct val="150100"/>
              </a:lnSpc>
              <a:buClr>
                <a:srgbClr val="0000DC"/>
              </a:buClr>
              <a:buChar char="—"/>
              <a:tabLst>
                <a:tab pos="193040" algn="l"/>
              </a:tabLst>
            </a:pPr>
            <a:r>
              <a:rPr sz="2800" dirty="0">
                <a:latin typeface="Arial MT"/>
                <a:cs typeface="Arial MT"/>
              </a:rPr>
              <a:t>are</a:t>
            </a:r>
            <a:r>
              <a:rPr sz="2800" spc="1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lower,</a:t>
            </a:r>
            <a:r>
              <a:rPr sz="2800" spc="2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2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higher</a:t>
            </a:r>
            <a:r>
              <a:rPr sz="2800" spc="204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20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degree</a:t>
            </a:r>
            <a:r>
              <a:rPr sz="2800" spc="1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19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economic</a:t>
            </a:r>
            <a:r>
              <a:rPr sz="2800" spc="2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integration</a:t>
            </a:r>
            <a:r>
              <a:rPr sz="2800" spc="2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between </a:t>
            </a:r>
            <a:r>
              <a:rPr sz="2800" spc="-77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country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fixed</a:t>
            </a:r>
            <a:r>
              <a:rPr sz="2800" dirty="0">
                <a:latin typeface="Arial MT"/>
                <a:cs typeface="Arial MT"/>
              </a:rPr>
              <a:t> exchange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rate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area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that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it </a:t>
            </a:r>
            <a:r>
              <a:rPr sz="2800" dirty="0">
                <a:latin typeface="Arial MT"/>
                <a:cs typeface="Arial MT"/>
              </a:rPr>
              <a:t>joins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95789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The</a:t>
            </a:r>
            <a:r>
              <a:rPr sz="3600" spc="-10" dirty="0"/>
              <a:t> </a:t>
            </a:r>
            <a:r>
              <a:rPr sz="3600" spc="-5" dirty="0"/>
              <a:t>optimum </a:t>
            </a:r>
            <a:r>
              <a:rPr sz="3600" dirty="0"/>
              <a:t>currency</a:t>
            </a:r>
            <a:r>
              <a:rPr sz="3600" spc="-25" dirty="0"/>
              <a:t> </a:t>
            </a:r>
            <a:r>
              <a:rPr sz="3600" dirty="0"/>
              <a:t>area</a:t>
            </a:r>
            <a:r>
              <a:rPr sz="3600" spc="-20" dirty="0"/>
              <a:t> </a:t>
            </a:r>
            <a:r>
              <a:rPr sz="3600" dirty="0"/>
              <a:t>theory</a:t>
            </a:r>
            <a:r>
              <a:rPr sz="3600" spc="-10" dirty="0"/>
              <a:t> </a:t>
            </a:r>
            <a:r>
              <a:rPr sz="3600" dirty="0"/>
              <a:t>–</a:t>
            </a:r>
            <a:r>
              <a:rPr sz="3600" spc="-10" dirty="0"/>
              <a:t> </a:t>
            </a:r>
            <a:r>
              <a:rPr sz="3600" dirty="0"/>
              <a:t>criteria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27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779170" y="1607772"/>
            <a:ext cx="9888830" cy="4370877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92405" indent="-180340">
              <a:lnSpc>
                <a:spcPct val="150000"/>
              </a:lnSpc>
              <a:spcBef>
                <a:spcPts val="147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dirty="0"/>
              <a:t> </a:t>
            </a:r>
            <a:r>
              <a:rPr dirty="0"/>
              <a:t>Degree</a:t>
            </a:r>
            <a:r>
              <a:rPr spc="-5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spc="-5" dirty="0"/>
              <a:t>trade</a:t>
            </a:r>
            <a:r>
              <a:rPr spc="-45" dirty="0"/>
              <a:t> </a:t>
            </a:r>
            <a:r>
              <a:rPr dirty="0"/>
              <a:t>openness</a:t>
            </a:r>
            <a:r>
              <a:rPr spc="-25" dirty="0"/>
              <a:t> </a:t>
            </a:r>
            <a:r>
              <a:rPr spc="-5" dirty="0"/>
              <a:t>and</a:t>
            </a:r>
            <a:r>
              <a:rPr lang="cs-CZ" spc="-5" dirty="0"/>
              <a:t> </a:t>
            </a:r>
            <a:r>
              <a:rPr dirty="0"/>
              <a:t>integration</a:t>
            </a:r>
          </a:p>
          <a:p>
            <a:pPr marL="192405" indent="-180340">
              <a:lnSpc>
                <a:spcPct val="15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dirty="0"/>
              <a:t> </a:t>
            </a:r>
            <a:r>
              <a:rPr dirty="0"/>
              <a:t>Product</a:t>
            </a:r>
            <a:r>
              <a:rPr spc="-80" dirty="0"/>
              <a:t> </a:t>
            </a:r>
            <a:r>
              <a:rPr dirty="0"/>
              <a:t>diversification</a:t>
            </a:r>
          </a:p>
          <a:p>
            <a:pPr marL="192405" indent="-180340">
              <a:lnSpc>
                <a:spcPct val="15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dirty="0"/>
              <a:t> </a:t>
            </a:r>
            <a:r>
              <a:rPr dirty="0" err="1"/>
              <a:t>Labour</a:t>
            </a:r>
            <a:r>
              <a:rPr spc="-75" dirty="0"/>
              <a:t> </a:t>
            </a:r>
            <a:r>
              <a:rPr dirty="0"/>
              <a:t>mobility</a:t>
            </a:r>
          </a:p>
          <a:p>
            <a:pPr marL="192405" indent="-180340">
              <a:lnSpc>
                <a:spcPct val="15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dirty="0"/>
              <a:t> </a:t>
            </a:r>
            <a:r>
              <a:rPr dirty="0"/>
              <a:t>Wage</a:t>
            </a:r>
            <a:r>
              <a:rPr spc="-65" dirty="0"/>
              <a:t> </a:t>
            </a:r>
            <a:r>
              <a:rPr dirty="0"/>
              <a:t>flexibility</a:t>
            </a:r>
          </a:p>
          <a:p>
            <a:pPr marL="192405" indent="-180340">
              <a:lnSpc>
                <a:spcPct val="15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dirty="0"/>
              <a:t> </a:t>
            </a:r>
            <a:r>
              <a:rPr dirty="0"/>
              <a:t>Level</a:t>
            </a:r>
            <a:r>
              <a:rPr spc="-5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debt</a:t>
            </a:r>
            <a:endParaRPr lang="cs-CZ" dirty="0"/>
          </a:p>
          <a:p>
            <a:pPr marL="192405" indent="-180340">
              <a:lnSpc>
                <a:spcPct val="15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dirty="0"/>
              <a:t> </a:t>
            </a:r>
            <a:r>
              <a:rPr lang="cs-CZ" dirty="0" err="1"/>
              <a:t>Fiscal</a:t>
            </a:r>
            <a:r>
              <a:rPr lang="cs-CZ" spc="-55" dirty="0"/>
              <a:t> </a:t>
            </a:r>
            <a:r>
              <a:rPr lang="cs-CZ" dirty="0"/>
              <a:t>transfer</a:t>
            </a:r>
            <a:r>
              <a:rPr lang="cs-CZ" spc="-65" dirty="0"/>
              <a:t> </a:t>
            </a:r>
            <a:r>
              <a:rPr lang="cs-CZ" dirty="0" err="1"/>
              <a:t>possible</a:t>
            </a:r>
            <a:endParaRPr lang="cs-CZ" dirty="0"/>
          </a:p>
          <a:p>
            <a:pPr marL="192405" indent="-180340">
              <a:lnSpc>
                <a:spcPct val="15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pc="-5" dirty="0"/>
              <a:t> </a:t>
            </a:r>
            <a:r>
              <a:rPr lang="cs-CZ" spc="-5" dirty="0" err="1"/>
              <a:t>Homogenous</a:t>
            </a:r>
            <a:r>
              <a:rPr lang="cs-CZ" spc="-50" dirty="0"/>
              <a:t> </a:t>
            </a:r>
            <a:r>
              <a:rPr lang="cs-CZ" dirty="0" err="1"/>
              <a:t>policy</a:t>
            </a:r>
            <a:r>
              <a:rPr lang="cs-CZ" dirty="0"/>
              <a:t> </a:t>
            </a:r>
            <a:r>
              <a:rPr lang="cs-CZ" dirty="0" err="1"/>
              <a:t>preferences</a:t>
            </a:r>
            <a:endParaRPr lang="cs-CZ" dirty="0"/>
          </a:p>
          <a:p>
            <a:pPr marL="192405" indent="-180340">
              <a:lnSpc>
                <a:spcPct val="15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dirty="0"/>
              <a:t> </a:t>
            </a:r>
            <a:r>
              <a:rPr lang="en-US" dirty="0"/>
              <a:t>High </a:t>
            </a:r>
            <a:r>
              <a:rPr lang="en-US" spc="-10" dirty="0"/>
              <a:t>de</a:t>
            </a:r>
            <a:r>
              <a:rPr lang="en-US" dirty="0"/>
              <a:t>g</a:t>
            </a:r>
            <a:r>
              <a:rPr lang="en-US" spc="-10" dirty="0"/>
              <a:t>re</a:t>
            </a:r>
            <a:r>
              <a:rPr lang="en-US" dirty="0"/>
              <a:t>e</a:t>
            </a:r>
            <a:r>
              <a:rPr lang="cs-CZ" dirty="0"/>
              <a:t> </a:t>
            </a:r>
            <a:r>
              <a:rPr lang="en-US" dirty="0"/>
              <a:t>of</a:t>
            </a:r>
            <a:r>
              <a:rPr lang="cs-CZ" dirty="0"/>
              <a:t> </a:t>
            </a:r>
            <a:r>
              <a:rPr lang="en-US" spc="-15" dirty="0"/>
              <a:t>s</a:t>
            </a:r>
            <a:r>
              <a:rPr lang="en-US" dirty="0"/>
              <a:t>ol</a:t>
            </a:r>
            <a:r>
              <a:rPr lang="en-US" spc="-10" dirty="0"/>
              <a:t>id</a:t>
            </a:r>
            <a:r>
              <a:rPr lang="en-US" dirty="0"/>
              <a:t>a</a:t>
            </a:r>
            <a:r>
              <a:rPr lang="en-US" spc="-10" dirty="0"/>
              <a:t>r</a:t>
            </a:r>
            <a:r>
              <a:rPr lang="en-US" dirty="0"/>
              <a:t>ity	</a:t>
            </a:r>
            <a:r>
              <a:rPr lang="en-US" spc="-10" dirty="0"/>
              <a:t>w</a:t>
            </a:r>
            <a:r>
              <a:rPr lang="en-US" dirty="0"/>
              <a:t>ith other  nations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9221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Is</a:t>
            </a:r>
            <a:r>
              <a:rPr sz="3600" spc="-10" dirty="0"/>
              <a:t> </a:t>
            </a:r>
            <a:r>
              <a:rPr sz="3600" spc="-5" dirty="0"/>
              <a:t>the </a:t>
            </a:r>
            <a:r>
              <a:rPr sz="3600" dirty="0"/>
              <a:t>euro</a:t>
            </a:r>
            <a:r>
              <a:rPr sz="3600" spc="-5" dirty="0"/>
              <a:t> </a:t>
            </a:r>
            <a:r>
              <a:rPr sz="3600" dirty="0"/>
              <a:t>area</a:t>
            </a:r>
            <a:r>
              <a:rPr sz="3600" spc="-20" dirty="0"/>
              <a:t> </a:t>
            </a:r>
            <a:r>
              <a:rPr sz="3600" dirty="0"/>
              <a:t>an</a:t>
            </a:r>
            <a:r>
              <a:rPr sz="3600" spc="-5" dirty="0"/>
              <a:t> optimal</a:t>
            </a:r>
            <a:r>
              <a:rPr sz="3600" spc="-20" dirty="0"/>
              <a:t> </a:t>
            </a:r>
            <a:r>
              <a:rPr sz="3600" dirty="0"/>
              <a:t>currency</a:t>
            </a:r>
            <a:r>
              <a:rPr sz="3600" spc="-20" dirty="0"/>
              <a:t> </a:t>
            </a:r>
            <a:r>
              <a:rPr sz="3600" dirty="0"/>
              <a:t>area?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28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170" y="1772792"/>
            <a:ext cx="7851775" cy="45595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spc="-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Degree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dirty="0">
                <a:latin typeface="Arial MT"/>
                <a:cs typeface="Arial MT"/>
              </a:rPr>
              <a:t> trade openness and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integration</a:t>
            </a:r>
            <a:r>
              <a:rPr sz="2800" spc="5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–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high</a:t>
            </a:r>
            <a:endParaRPr sz="2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3100" dirty="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spcBef>
                <a:spcPts val="248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spc="-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Product </a:t>
            </a:r>
            <a:r>
              <a:rPr sz="2800" dirty="0">
                <a:latin typeface="Arial MT"/>
                <a:cs typeface="Arial MT"/>
              </a:rPr>
              <a:t>diversification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– high</a:t>
            </a:r>
            <a:endParaRPr sz="2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3100" dirty="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spcBef>
                <a:spcPts val="248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dirty="0">
                <a:latin typeface="Arial MT"/>
                <a:cs typeface="Arial MT"/>
              </a:rPr>
              <a:t> </a:t>
            </a:r>
            <a:r>
              <a:rPr sz="2800" dirty="0" err="1">
                <a:latin typeface="Arial MT"/>
                <a:cs typeface="Arial MT"/>
              </a:rPr>
              <a:t>Labour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mobility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– low</a:t>
            </a:r>
            <a:endParaRPr sz="2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3100" dirty="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spcBef>
                <a:spcPts val="248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spc="-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Wage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flexibility</a:t>
            </a:r>
            <a:r>
              <a:rPr sz="2800" spc="-5" dirty="0">
                <a:latin typeface="Arial MT"/>
                <a:cs typeface="Arial MT"/>
              </a:rPr>
              <a:t> –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low</a:t>
            </a:r>
            <a:endParaRPr sz="2800" dirty="0">
              <a:latin typeface="Arial MT"/>
              <a:cs typeface="Arial M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387B30C-23D3-4894-97F3-8895C7B07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48" y="1447800"/>
            <a:ext cx="2394128" cy="239412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9221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Is</a:t>
            </a:r>
            <a:r>
              <a:rPr sz="3600" spc="-10" dirty="0"/>
              <a:t> </a:t>
            </a:r>
            <a:r>
              <a:rPr sz="3600" spc="-5" dirty="0"/>
              <a:t>the </a:t>
            </a:r>
            <a:r>
              <a:rPr sz="3600" dirty="0"/>
              <a:t>euro</a:t>
            </a:r>
            <a:r>
              <a:rPr sz="3600" spc="-5" dirty="0"/>
              <a:t> </a:t>
            </a:r>
            <a:r>
              <a:rPr sz="3600" dirty="0"/>
              <a:t>area</a:t>
            </a:r>
            <a:r>
              <a:rPr sz="3600" spc="-20" dirty="0"/>
              <a:t> </a:t>
            </a:r>
            <a:r>
              <a:rPr sz="3600" dirty="0"/>
              <a:t>an</a:t>
            </a:r>
            <a:r>
              <a:rPr sz="3600" spc="-5" dirty="0"/>
              <a:t> optimal</a:t>
            </a:r>
            <a:r>
              <a:rPr sz="3600" spc="-20" dirty="0"/>
              <a:t> </a:t>
            </a:r>
            <a:r>
              <a:rPr sz="3600" dirty="0"/>
              <a:t>currency</a:t>
            </a:r>
            <a:r>
              <a:rPr sz="3600" spc="-20" dirty="0"/>
              <a:t> </a:t>
            </a:r>
            <a:r>
              <a:rPr sz="3600" dirty="0"/>
              <a:t>area?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29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170" y="1772792"/>
            <a:ext cx="9730105" cy="45595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Level of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debt </a:t>
            </a:r>
            <a:r>
              <a:rPr sz="2800" spc="-5" dirty="0">
                <a:latin typeface="Arial MT"/>
                <a:cs typeface="Arial MT"/>
              </a:rPr>
              <a:t>–</a:t>
            </a:r>
            <a:r>
              <a:rPr sz="2800" dirty="0">
                <a:latin typeface="Arial MT"/>
                <a:cs typeface="Arial MT"/>
              </a:rPr>
              <a:t> varies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from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low to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high</a:t>
            </a:r>
            <a:endParaRPr sz="2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3100" dirty="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spcBef>
                <a:spcPts val="248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spc="-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Fiscal</a:t>
            </a:r>
            <a:r>
              <a:rPr sz="2800" dirty="0">
                <a:latin typeface="Arial MT"/>
                <a:cs typeface="Arial MT"/>
              </a:rPr>
              <a:t> transfer possible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– limited</a:t>
            </a:r>
            <a:endParaRPr sz="2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3100" dirty="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spcBef>
                <a:spcPts val="248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spc="-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Homogenous</a:t>
            </a:r>
            <a:r>
              <a:rPr sz="2800" spc="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policy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preferences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–</a:t>
            </a:r>
            <a:r>
              <a:rPr sz="2800" dirty="0">
                <a:latin typeface="Arial MT"/>
                <a:cs typeface="Arial MT"/>
              </a:rPr>
              <a:t> regional/limited</a:t>
            </a:r>
          </a:p>
          <a:p>
            <a:pPr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3100" dirty="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spcBef>
                <a:spcPts val="248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spc="-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High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degree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solidarity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with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other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nations</a:t>
            </a:r>
            <a:r>
              <a:rPr sz="2800" spc="-5" dirty="0">
                <a:latin typeface="Arial MT"/>
                <a:cs typeface="Arial MT"/>
              </a:rPr>
              <a:t> –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regional/limited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98B470-D2E7-4D58-90C6-CD10F762D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48" y="1524000"/>
            <a:ext cx="2394128" cy="23941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1753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Content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3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170" y="1736217"/>
            <a:ext cx="4881245" cy="400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indent="-180340">
              <a:lnSpc>
                <a:spcPts val="3110"/>
              </a:lnSpc>
              <a:spcBef>
                <a:spcPts val="10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600" dirty="0">
                <a:latin typeface="Arial MT"/>
                <a:cs typeface="Arial MT"/>
              </a:rPr>
              <a:t>Foreign-Exchange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Policy</a:t>
            </a:r>
            <a:endParaRPr sz="2600">
              <a:latin typeface="Arial MT"/>
              <a:cs typeface="Arial MT"/>
            </a:endParaRPr>
          </a:p>
          <a:p>
            <a:pPr marL="443865" lvl="1" indent="-179070">
              <a:lnSpc>
                <a:spcPts val="227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1900" spc="-5" dirty="0">
                <a:latin typeface="Arial MT"/>
                <a:cs typeface="Arial MT"/>
              </a:rPr>
              <a:t>History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of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monetary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system</a:t>
            </a:r>
            <a:endParaRPr sz="190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137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1900" spc="-5" dirty="0">
                <a:latin typeface="Arial MT"/>
                <a:cs typeface="Arial MT"/>
              </a:rPr>
              <a:t>Convertibility</a:t>
            </a:r>
            <a:r>
              <a:rPr sz="1900" spc="4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and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Exchange-rate</a:t>
            </a:r>
            <a:r>
              <a:rPr sz="1900" spc="6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regimes</a:t>
            </a:r>
            <a:endParaRPr sz="190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136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1900" spc="-5" dirty="0">
                <a:latin typeface="Arial MT"/>
                <a:cs typeface="Arial MT"/>
              </a:rPr>
              <a:t>Theory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of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optimum</a:t>
            </a:r>
            <a:r>
              <a:rPr sz="1900" spc="3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currency</a:t>
            </a:r>
            <a:r>
              <a:rPr sz="1900" spc="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areas</a:t>
            </a:r>
            <a:endParaRPr sz="190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137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1900" spc="-5" dirty="0">
                <a:latin typeface="Arial MT"/>
                <a:cs typeface="Arial MT"/>
              </a:rPr>
              <a:t>Balance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of</a:t>
            </a:r>
            <a:r>
              <a:rPr sz="1900" spc="-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payments</a:t>
            </a:r>
            <a:endParaRPr sz="19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0000DC"/>
              </a:buClr>
              <a:buFont typeface="Arial MT"/>
              <a:buChar char="—"/>
            </a:pPr>
            <a:endParaRPr sz="2000">
              <a:latin typeface="Arial MT"/>
              <a:cs typeface="Arial MT"/>
            </a:endParaRPr>
          </a:p>
          <a:p>
            <a:pPr marL="192405" indent="-180340">
              <a:lnSpc>
                <a:spcPts val="311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600" dirty="0">
                <a:latin typeface="Arial MT"/>
                <a:cs typeface="Arial MT"/>
              </a:rPr>
              <a:t>Growth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Policies</a:t>
            </a:r>
            <a:endParaRPr sz="2600">
              <a:latin typeface="Arial MT"/>
              <a:cs typeface="Arial MT"/>
            </a:endParaRPr>
          </a:p>
          <a:p>
            <a:pPr marL="443865" lvl="1" indent="-179070">
              <a:lnSpc>
                <a:spcPts val="227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1900" spc="-5" dirty="0">
                <a:latin typeface="Arial MT"/>
                <a:cs typeface="Arial MT"/>
              </a:rPr>
              <a:t>Measuring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growth</a:t>
            </a:r>
            <a:endParaRPr sz="190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137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1900" spc="-5" dirty="0">
                <a:latin typeface="Arial MT"/>
                <a:cs typeface="Arial MT"/>
              </a:rPr>
              <a:t>Stylized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facts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about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growth</a:t>
            </a:r>
            <a:endParaRPr sz="190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137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1900" spc="-5" dirty="0">
                <a:latin typeface="Arial MT"/>
                <a:cs typeface="Arial MT"/>
              </a:rPr>
              <a:t>Growth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enhancing</a:t>
            </a:r>
            <a:r>
              <a:rPr sz="1900" spc="4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policies</a:t>
            </a:r>
            <a:endParaRPr sz="1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9221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Is</a:t>
            </a:r>
            <a:r>
              <a:rPr sz="3600" spc="-10" dirty="0"/>
              <a:t> </a:t>
            </a:r>
            <a:r>
              <a:rPr sz="3600" spc="-5" dirty="0"/>
              <a:t>the </a:t>
            </a:r>
            <a:r>
              <a:rPr sz="3600" dirty="0"/>
              <a:t>euro</a:t>
            </a:r>
            <a:r>
              <a:rPr sz="3600" spc="-5" dirty="0"/>
              <a:t> </a:t>
            </a:r>
            <a:r>
              <a:rPr sz="3600" dirty="0"/>
              <a:t>area</a:t>
            </a:r>
            <a:r>
              <a:rPr sz="3600" spc="-20" dirty="0"/>
              <a:t> </a:t>
            </a:r>
            <a:r>
              <a:rPr sz="3600" dirty="0"/>
              <a:t>an</a:t>
            </a:r>
            <a:r>
              <a:rPr sz="3600" spc="-5" dirty="0"/>
              <a:t> optimal</a:t>
            </a:r>
            <a:r>
              <a:rPr sz="3600" spc="-20" dirty="0"/>
              <a:t> </a:t>
            </a:r>
            <a:r>
              <a:rPr sz="3600" dirty="0"/>
              <a:t>currency</a:t>
            </a:r>
            <a:r>
              <a:rPr sz="3600" spc="-20" dirty="0"/>
              <a:t> </a:t>
            </a:r>
            <a:r>
              <a:rPr sz="3600" dirty="0"/>
              <a:t>area?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30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04824" y="1601946"/>
            <a:ext cx="10782350" cy="43374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0" marR="6985" indent="-180340">
              <a:lnSpc>
                <a:spcPct val="14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266700" algn="l"/>
                <a:tab pos="267335" algn="l"/>
              </a:tabLst>
            </a:pPr>
            <a:r>
              <a:rPr sz="2800" spc="-5" dirty="0"/>
              <a:t>The</a:t>
            </a:r>
            <a:r>
              <a:rPr sz="2800" spc="260" dirty="0"/>
              <a:t> </a:t>
            </a:r>
            <a:r>
              <a:rPr sz="2800" dirty="0"/>
              <a:t>Euro</a:t>
            </a:r>
            <a:r>
              <a:rPr sz="2800" spc="275" dirty="0"/>
              <a:t> </a:t>
            </a:r>
            <a:r>
              <a:rPr sz="2800" spc="-5" dirty="0"/>
              <a:t>Zone</a:t>
            </a:r>
            <a:r>
              <a:rPr sz="2800" spc="265" dirty="0"/>
              <a:t> </a:t>
            </a:r>
            <a:r>
              <a:rPr sz="2800" dirty="0"/>
              <a:t>does</a:t>
            </a:r>
            <a:r>
              <a:rPr sz="2800" spc="265" dirty="0"/>
              <a:t> </a:t>
            </a:r>
            <a:r>
              <a:rPr sz="2800" dirty="0"/>
              <a:t>not</a:t>
            </a:r>
            <a:r>
              <a:rPr sz="2800" spc="260" dirty="0"/>
              <a:t> </a:t>
            </a:r>
            <a:r>
              <a:rPr sz="2800" spc="-5" dirty="0"/>
              <a:t>come</a:t>
            </a:r>
            <a:r>
              <a:rPr sz="2800" spc="254" dirty="0"/>
              <a:t> </a:t>
            </a:r>
            <a:r>
              <a:rPr sz="2800" spc="-5" dirty="0"/>
              <a:t>close</a:t>
            </a:r>
            <a:r>
              <a:rPr sz="2800" spc="275" dirty="0"/>
              <a:t> </a:t>
            </a:r>
            <a:r>
              <a:rPr sz="2800" spc="-5" dirty="0"/>
              <a:t>to</a:t>
            </a:r>
            <a:r>
              <a:rPr sz="2800" spc="265" dirty="0"/>
              <a:t> </a:t>
            </a:r>
            <a:r>
              <a:rPr sz="2800" spc="-5" dirty="0"/>
              <a:t>an</a:t>
            </a:r>
            <a:r>
              <a:rPr sz="2800" spc="260" dirty="0"/>
              <a:t> </a:t>
            </a:r>
            <a:r>
              <a:rPr sz="2800" spc="-10" dirty="0"/>
              <a:t>OCA</a:t>
            </a:r>
            <a:r>
              <a:rPr sz="2800" spc="245" dirty="0"/>
              <a:t> </a:t>
            </a:r>
            <a:r>
              <a:rPr sz="2800" dirty="0"/>
              <a:t>by</a:t>
            </a:r>
            <a:r>
              <a:rPr sz="2800" spc="265" dirty="0"/>
              <a:t> </a:t>
            </a:r>
            <a:r>
              <a:rPr sz="2800" dirty="0"/>
              <a:t>most</a:t>
            </a:r>
            <a:r>
              <a:rPr sz="2800" spc="270" dirty="0"/>
              <a:t> </a:t>
            </a:r>
            <a:r>
              <a:rPr sz="2800" spc="-5" dirty="0"/>
              <a:t>criteria, </a:t>
            </a:r>
            <a:r>
              <a:rPr sz="2800" spc="-765" dirty="0"/>
              <a:t> </a:t>
            </a:r>
            <a:r>
              <a:rPr sz="2800" spc="-5" dirty="0"/>
              <a:t>because</a:t>
            </a:r>
            <a:r>
              <a:rPr lang="cs-CZ" sz="2800" spc="-5" dirty="0"/>
              <a:t>:</a:t>
            </a:r>
            <a:endParaRPr sz="2800" dirty="0"/>
          </a:p>
          <a:p>
            <a:pPr marL="518159" marR="5080" lvl="1" indent="-178435">
              <a:lnSpc>
                <a:spcPts val="2160"/>
              </a:lnSpc>
              <a:spcBef>
                <a:spcPts val="595"/>
              </a:spcBef>
              <a:buClr>
                <a:srgbClr val="0000DC"/>
              </a:buClr>
              <a:buChar char="—"/>
              <a:tabLst>
                <a:tab pos="518159" algn="l"/>
                <a:tab pos="518795" algn="l"/>
              </a:tabLst>
            </a:pPr>
            <a:r>
              <a:rPr lang="cs-CZ" sz="20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2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core</a:t>
            </a:r>
            <a:r>
              <a:rPr sz="2000" spc="2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group</a:t>
            </a:r>
            <a:r>
              <a:rPr sz="2000" spc="2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2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EU</a:t>
            </a:r>
            <a:r>
              <a:rPr sz="2000" spc="229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countries</a:t>
            </a:r>
            <a:r>
              <a:rPr sz="2000" spc="2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are</a:t>
            </a:r>
            <a:r>
              <a:rPr sz="2000" spc="2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broadly</a:t>
            </a:r>
            <a:r>
              <a:rPr sz="2000" spc="2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similar</a:t>
            </a:r>
            <a:r>
              <a:rPr sz="2000" spc="2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(Germany</a:t>
            </a:r>
            <a:r>
              <a:rPr sz="2000" spc="2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+</a:t>
            </a:r>
            <a:r>
              <a:rPr sz="2000" spc="2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France</a:t>
            </a:r>
            <a:r>
              <a:rPr sz="2000" spc="2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+</a:t>
            </a:r>
            <a:r>
              <a:rPr sz="2000" spc="2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Netherlands</a:t>
            </a:r>
            <a:r>
              <a:rPr sz="2000" spc="2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+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Belgium)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but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peripheral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countries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have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big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structural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differences</a:t>
            </a:r>
          </a:p>
          <a:p>
            <a:pPr marL="518159" lvl="1" indent="-179070">
              <a:lnSpc>
                <a:spcPct val="100000"/>
              </a:lnSpc>
              <a:spcBef>
                <a:spcPts val="1889"/>
              </a:spcBef>
              <a:buClr>
                <a:srgbClr val="0000DC"/>
              </a:buClr>
              <a:buChar char="—"/>
              <a:tabLst>
                <a:tab pos="518159" algn="l"/>
                <a:tab pos="518795" algn="l"/>
              </a:tabLst>
            </a:pPr>
            <a:r>
              <a:rPr lang="cs-CZ" sz="20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There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barriers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mobility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labour</a:t>
            </a:r>
          </a:p>
          <a:p>
            <a:pPr marL="518159" lvl="1" indent="-179070">
              <a:lnSpc>
                <a:spcPct val="100000"/>
              </a:lnSpc>
              <a:spcBef>
                <a:spcPts val="1920"/>
              </a:spcBef>
              <a:buClr>
                <a:srgbClr val="0000DC"/>
              </a:buClr>
              <a:buChar char="—"/>
              <a:tabLst>
                <a:tab pos="518159" algn="l"/>
                <a:tab pos="518795" algn="l"/>
              </a:tabLst>
            </a:pPr>
            <a:r>
              <a:rPr lang="cs-CZ" sz="20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Price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wage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flexibility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is</a:t>
            </a:r>
            <a:r>
              <a:rPr sz="2000" dirty="0">
                <a:latin typeface="Arial MT"/>
                <a:cs typeface="Arial MT"/>
              </a:rPr>
              <a:t> rather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low</a:t>
            </a:r>
          </a:p>
          <a:p>
            <a:pPr marL="518159" lvl="1" indent="-179070">
              <a:lnSpc>
                <a:spcPct val="100000"/>
              </a:lnSpc>
              <a:spcBef>
                <a:spcPts val="1920"/>
              </a:spcBef>
              <a:buClr>
                <a:srgbClr val="0000DC"/>
              </a:buClr>
              <a:buChar char="—"/>
              <a:tabLst>
                <a:tab pos="518159" algn="l"/>
                <a:tab pos="518795" algn="l"/>
              </a:tabLst>
            </a:pPr>
            <a:r>
              <a:rPr lang="cs-CZ" sz="20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role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fiscal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transfers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is </a:t>
            </a:r>
            <a:r>
              <a:rPr sz="2000" dirty="0">
                <a:latin typeface="Arial MT"/>
                <a:cs typeface="Arial MT"/>
              </a:rPr>
              <a:t>limited</a:t>
            </a:r>
          </a:p>
          <a:p>
            <a:pPr marL="74295">
              <a:lnSpc>
                <a:spcPct val="100000"/>
              </a:lnSpc>
              <a:spcBef>
                <a:spcPts val="15"/>
              </a:spcBef>
            </a:pPr>
            <a:endParaRPr sz="2550" dirty="0"/>
          </a:p>
          <a:p>
            <a:pPr marL="86995">
              <a:lnSpc>
                <a:spcPct val="100000"/>
              </a:lnSpc>
            </a:pPr>
            <a:r>
              <a:rPr lang="cs-CZ" sz="2800" spc="-5" dirty="0">
                <a:solidFill>
                  <a:srgbClr val="0000DC"/>
                </a:solidFill>
                <a:latin typeface="Symbol"/>
              </a:rPr>
              <a:t>		</a:t>
            </a:r>
            <a:r>
              <a:rPr sz="2800" b="1" spc="-5" dirty="0">
                <a:solidFill>
                  <a:srgbClr val="FF0000"/>
                </a:solidFill>
              </a:rPr>
              <a:t>Euro</a:t>
            </a:r>
            <a:r>
              <a:rPr sz="2800" b="1" spc="10" dirty="0">
                <a:solidFill>
                  <a:srgbClr val="FF0000"/>
                </a:solidFill>
              </a:rPr>
              <a:t> </a:t>
            </a:r>
            <a:r>
              <a:rPr sz="2800" b="1" spc="-5" dirty="0">
                <a:solidFill>
                  <a:srgbClr val="FF0000"/>
                </a:solidFill>
              </a:rPr>
              <a:t>is</a:t>
            </a:r>
            <a:r>
              <a:rPr sz="2800" b="1" spc="5" dirty="0">
                <a:solidFill>
                  <a:srgbClr val="FF0000"/>
                </a:solidFill>
              </a:rPr>
              <a:t> </a:t>
            </a:r>
            <a:r>
              <a:rPr sz="2800" b="1" spc="-5" dirty="0">
                <a:solidFill>
                  <a:srgbClr val="FF0000"/>
                </a:solidFill>
              </a:rPr>
              <a:t>more</a:t>
            </a:r>
            <a:r>
              <a:rPr sz="2800" b="1" spc="25" dirty="0">
                <a:solidFill>
                  <a:srgbClr val="FF0000"/>
                </a:solidFill>
              </a:rPr>
              <a:t> </a:t>
            </a:r>
            <a:r>
              <a:rPr lang="cs-CZ" sz="2800" b="1" spc="25" dirty="0">
                <a:solidFill>
                  <a:srgbClr val="FF0000"/>
                </a:solidFill>
              </a:rPr>
              <a:t>a </a:t>
            </a:r>
            <a:r>
              <a:rPr sz="2800" b="1" spc="-5" dirty="0">
                <a:solidFill>
                  <a:srgbClr val="FF0000"/>
                </a:solidFill>
              </a:rPr>
              <a:t>political</a:t>
            </a:r>
            <a:r>
              <a:rPr sz="2800" b="1" spc="10" dirty="0">
                <a:solidFill>
                  <a:srgbClr val="FF0000"/>
                </a:solidFill>
              </a:rPr>
              <a:t> </a:t>
            </a:r>
            <a:r>
              <a:rPr sz="2800" b="1" dirty="0">
                <a:solidFill>
                  <a:srgbClr val="FF0000"/>
                </a:solidFill>
              </a:rPr>
              <a:t>than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an</a:t>
            </a:r>
            <a:r>
              <a:rPr sz="2800" b="1" spc="10" dirty="0">
                <a:solidFill>
                  <a:srgbClr val="FF0000"/>
                </a:solidFill>
              </a:rPr>
              <a:t> </a:t>
            </a:r>
            <a:r>
              <a:rPr sz="2800" b="1" spc="-5" dirty="0">
                <a:solidFill>
                  <a:srgbClr val="FF0000"/>
                </a:solidFill>
              </a:rPr>
              <a:t>economic</a:t>
            </a:r>
            <a:r>
              <a:rPr sz="2800" b="1" spc="30" dirty="0">
                <a:solidFill>
                  <a:srgbClr val="FF0000"/>
                </a:solidFill>
              </a:rPr>
              <a:t> </a:t>
            </a:r>
            <a:r>
              <a:rPr sz="2800" b="1" dirty="0">
                <a:solidFill>
                  <a:srgbClr val="FF0000"/>
                </a:solidFill>
              </a:rPr>
              <a:t>project</a:t>
            </a:r>
            <a:endParaRPr sz="2800" b="1" dirty="0">
              <a:solidFill>
                <a:srgbClr val="FF0000"/>
              </a:solidFill>
              <a:latin typeface="Symbol"/>
              <a:cs typeface="Symbol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E2FD319C-554F-4860-8C43-87AC843F779C}"/>
              </a:ext>
            </a:extLst>
          </p:cNvPr>
          <p:cNvSpPr/>
          <p:nvPr/>
        </p:nvSpPr>
        <p:spPr>
          <a:xfrm>
            <a:off x="1524000" y="5497049"/>
            <a:ext cx="685800" cy="381000"/>
          </a:xfrm>
          <a:prstGeom prst="rightArrow">
            <a:avLst/>
          </a:prstGeom>
          <a:solidFill>
            <a:srgbClr val="0000DC"/>
          </a:solidFill>
          <a:ln>
            <a:solidFill>
              <a:srgbClr val="000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52" descr="Graf v dokumentu a pero">
            <a:extLst>
              <a:ext uri="{FF2B5EF4-FFF2-40B4-BE49-F238E27FC236}">
                <a16:creationId xmlns:a16="http://schemas.microsoft.com/office/drawing/2014/main" id="{FCE07509-5F51-45B2-B39D-9A60BDEB9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26" r="-1" b="13525"/>
          <a:stretch/>
        </p:blipFill>
        <p:spPr>
          <a:xfrm>
            <a:off x="1" y="1764873"/>
            <a:ext cx="12192000" cy="5153741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419763" y="414533"/>
            <a:ext cx="265430" cy="415925"/>
          </a:xfrm>
          <a:custGeom>
            <a:avLst/>
            <a:gdLst/>
            <a:ahLst/>
            <a:cxnLst/>
            <a:rect l="l" t="t" r="r" b="b"/>
            <a:pathLst>
              <a:path w="265430" h="415925">
                <a:moveTo>
                  <a:pt x="265275" y="415524"/>
                </a:moveTo>
                <a:lnTo>
                  <a:pt x="200204" y="415524"/>
                </a:lnTo>
                <a:lnTo>
                  <a:pt x="200204" y="0"/>
                </a:lnTo>
                <a:lnTo>
                  <a:pt x="265275" y="0"/>
                </a:lnTo>
                <a:lnTo>
                  <a:pt x="265275" y="415524"/>
                </a:lnTo>
                <a:close/>
              </a:path>
              <a:path w="265430" h="415925">
                <a:moveTo>
                  <a:pt x="155158" y="415524"/>
                </a:moveTo>
                <a:lnTo>
                  <a:pt x="135137" y="415524"/>
                </a:lnTo>
                <a:lnTo>
                  <a:pt x="174703" y="0"/>
                </a:lnTo>
                <a:lnTo>
                  <a:pt x="194723" y="0"/>
                </a:lnTo>
                <a:lnTo>
                  <a:pt x="155158" y="415524"/>
                </a:lnTo>
                <a:close/>
              </a:path>
              <a:path w="265430" h="415925">
                <a:moveTo>
                  <a:pt x="130137" y="415524"/>
                </a:moveTo>
                <a:lnTo>
                  <a:pt x="110112" y="415524"/>
                </a:lnTo>
                <a:lnTo>
                  <a:pt x="70552" y="0"/>
                </a:lnTo>
                <a:lnTo>
                  <a:pt x="90572" y="0"/>
                </a:lnTo>
                <a:lnTo>
                  <a:pt x="130137" y="415524"/>
                </a:lnTo>
                <a:close/>
              </a:path>
              <a:path w="265430" h="415925">
                <a:moveTo>
                  <a:pt x="65066" y="415524"/>
                </a:moveTo>
                <a:lnTo>
                  <a:pt x="0" y="415524"/>
                </a:lnTo>
                <a:lnTo>
                  <a:pt x="0" y="0"/>
                </a:lnTo>
                <a:lnTo>
                  <a:pt x="65066" y="0"/>
                </a:lnTo>
                <a:lnTo>
                  <a:pt x="65066" y="415524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0224" y="41454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19" h="421005">
                <a:moveTo>
                  <a:pt x="105107" y="420520"/>
                </a:moveTo>
                <a:lnTo>
                  <a:pt x="65457" y="412619"/>
                </a:lnTo>
                <a:lnTo>
                  <a:pt x="31907" y="391107"/>
                </a:lnTo>
                <a:lnTo>
                  <a:pt x="8680" y="359270"/>
                </a:lnTo>
                <a:lnTo>
                  <a:pt x="0" y="320392"/>
                </a:lnTo>
                <a:lnTo>
                  <a:pt x="0" y="0"/>
                </a:lnTo>
                <a:lnTo>
                  <a:pt x="65066" y="0"/>
                </a:lnTo>
                <a:lnTo>
                  <a:pt x="65066" y="315386"/>
                </a:lnTo>
                <a:lnTo>
                  <a:pt x="68507" y="332204"/>
                </a:lnTo>
                <a:lnTo>
                  <a:pt x="77579" y="344798"/>
                </a:lnTo>
                <a:lnTo>
                  <a:pt x="90404" y="352699"/>
                </a:lnTo>
                <a:lnTo>
                  <a:pt x="105107" y="355437"/>
                </a:lnTo>
                <a:lnTo>
                  <a:pt x="202389" y="355437"/>
                </a:lnTo>
                <a:lnTo>
                  <a:pt x="201533" y="359270"/>
                </a:lnTo>
                <a:lnTo>
                  <a:pt x="178306" y="391107"/>
                </a:lnTo>
                <a:lnTo>
                  <a:pt x="144757" y="412619"/>
                </a:lnTo>
                <a:lnTo>
                  <a:pt x="105107" y="420520"/>
                </a:lnTo>
                <a:close/>
              </a:path>
              <a:path w="210819" h="421005">
                <a:moveTo>
                  <a:pt x="202389" y="355437"/>
                </a:moveTo>
                <a:lnTo>
                  <a:pt x="105107" y="355437"/>
                </a:lnTo>
                <a:lnTo>
                  <a:pt x="117698" y="352699"/>
                </a:lnTo>
                <a:lnTo>
                  <a:pt x="130758" y="344798"/>
                </a:lnTo>
                <a:lnTo>
                  <a:pt x="141003" y="332204"/>
                </a:lnTo>
                <a:lnTo>
                  <a:pt x="145148" y="315386"/>
                </a:lnTo>
                <a:lnTo>
                  <a:pt x="145148" y="0"/>
                </a:lnTo>
                <a:lnTo>
                  <a:pt x="210214" y="0"/>
                </a:lnTo>
                <a:lnTo>
                  <a:pt x="210214" y="320392"/>
                </a:lnTo>
                <a:lnTo>
                  <a:pt x="202389" y="355437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641" y="414540"/>
            <a:ext cx="225425" cy="415925"/>
          </a:xfrm>
          <a:custGeom>
            <a:avLst/>
            <a:gdLst/>
            <a:ahLst/>
            <a:cxnLst/>
            <a:rect l="l" t="t" r="r" b="b"/>
            <a:pathLst>
              <a:path w="225425" h="415925">
                <a:moveTo>
                  <a:pt x="70071" y="415515"/>
                </a:moveTo>
                <a:lnTo>
                  <a:pt x="0" y="415515"/>
                </a:lnTo>
                <a:lnTo>
                  <a:pt x="0" y="0"/>
                </a:lnTo>
                <a:lnTo>
                  <a:pt x="70071" y="0"/>
                </a:lnTo>
                <a:lnTo>
                  <a:pt x="70071" y="415515"/>
                </a:lnTo>
                <a:close/>
              </a:path>
              <a:path w="225425" h="415925">
                <a:moveTo>
                  <a:pt x="155158" y="415515"/>
                </a:moveTo>
                <a:lnTo>
                  <a:pt x="135137" y="415515"/>
                </a:lnTo>
                <a:lnTo>
                  <a:pt x="70848" y="0"/>
                </a:lnTo>
                <a:lnTo>
                  <a:pt x="95814" y="0"/>
                </a:lnTo>
                <a:lnTo>
                  <a:pt x="155158" y="415515"/>
                </a:lnTo>
                <a:close/>
              </a:path>
              <a:path w="225425" h="415925">
                <a:moveTo>
                  <a:pt x="225229" y="415515"/>
                </a:moveTo>
                <a:lnTo>
                  <a:pt x="160163" y="415515"/>
                </a:lnTo>
                <a:lnTo>
                  <a:pt x="160163" y="0"/>
                </a:lnTo>
                <a:lnTo>
                  <a:pt x="225229" y="0"/>
                </a:lnTo>
                <a:lnTo>
                  <a:pt x="225229" y="41551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6095" y="414540"/>
            <a:ext cx="180340" cy="415925"/>
          </a:xfrm>
          <a:custGeom>
            <a:avLst/>
            <a:gdLst/>
            <a:ahLst/>
            <a:cxnLst/>
            <a:rect l="l" t="t" r="r" b="b"/>
            <a:pathLst>
              <a:path w="180339" h="415925">
                <a:moveTo>
                  <a:pt x="180174" y="0"/>
                </a:moveTo>
                <a:lnTo>
                  <a:pt x="0" y="0"/>
                </a:lnTo>
                <a:lnTo>
                  <a:pt x="0" y="20015"/>
                </a:lnTo>
                <a:lnTo>
                  <a:pt x="55054" y="20015"/>
                </a:lnTo>
                <a:lnTo>
                  <a:pt x="55054" y="390486"/>
                </a:lnTo>
                <a:lnTo>
                  <a:pt x="0" y="390486"/>
                </a:lnTo>
                <a:lnTo>
                  <a:pt x="0" y="415518"/>
                </a:lnTo>
                <a:lnTo>
                  <a:pt x="180174" y="415518"/>
                </a:lnTo>
                <a:lnTo>
                  <a:pt x="180174" y="390486"/>
                </a:lnTo>
                <a:lnTo>
                  <a:pt x="120116" y="390486"/>
                </a:lnTo>
                <a:lnTo>
                  <a:pt x="120116" y="20015"/>
                </a:lnTo>
                <a:lnTo>
                  <a:pt x="180174" y="20015"/>
                </a:lnTo>
                <a:lnTo>
                  <a:pt x="180174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803" y="1010284"/>
            <a:ext cx="200660" cy="421005"/>
          </a:xfrm>
          <a:custGeom>
            <a:avLst/>
            <a:gdLst/>
            <a:ahLst/>
            <a:cxnLst/>
            <a:rect l="l" t="t" r="r" b="b"/>
            <a:pathLst>
              <a:path w="200659" h="421005">
                <a:moveTo>
                  <a:pt x="200202" y="0"/>
                </a:moveTo>
                <a:lnTo>
                  <a:pt x="0" y="0"/>
                </a:lnTo>
                <a:lnTo>
                  <a:pt x="0" y="30480"/>
                </a:lnTo>
                <a:lnTo>
                  <a:pt x="0" y="185445"/>
                </a:lnTo>
                <a:lnTo>
                  <a:pt x="0" y="214655"/>
                </a:lnTo>
                <a:lnTo>
                  <a:pt x="0" y="389940"/>
                </a:lnTo>
                <a:lnTo>
                  <a:pt x="0" y="420420"/>
                </a:lnTo>
                <a:lnTo>
                  <a:pt x="200202" y="420420"/>
                </a:lnTo>
                <a:lnTo>
                  <a:pt x="200202" y="389940"/>
                </a:lnTo>
                <a:lnTo>
                  <a:pt x="35026" y="389940"/>
                </a:lnTo>
                <a:lnTo>
                  <a:pt x="35026" y="214655"/>
                </a:lnTo>
                <a:lnTo>
                  <a:pt x="195199" y="214655"/>
                </a:lnTo>
                <a:lnTo>
                  <a:pt x="195199" y="185445"/>
                </a:lnTo>
                <a:lnTo>
                  <a:pt x="35026" y="185445"/>
                </a:lnTo>
                <a:lnTo>
                  <a:pt x="35026" y="30480"/>
                </a:lnTo>
                <a:lnTo>
                  <a:pt x="200202" y="30480"/>
                </a:lnTo>
                <a:lnTo>
                  <a:pt x="200202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5229" y="1005271"/>
            <a:ext cx="205740" cy="431165"/>
          </a:xfrm>
          <a:custGeom>
            <a:avLst/>
            <a:gdLst/>
            <a:ahLst/>
            <a:cxnLst/>
            <a:rect l="l" t="t" r="r" b="b"/>
            <a:pathLst>
              <a:path w="205740" h="431165">
                <a:moveTo>
                  <a:pt x="100102" y="430548"/>
                </a:moveTo>
                <a:lnTo>
                  <a:pt x="61234" y="422647"/>
                </a:lnTo>
                <a:lnTo>
                  <a:pt x="29405" y="401136"/>
                </a:lnTo>
                <a:lnTo>
                  <a:pt x="7898" y="369298"/>
                </a:lnTo>
                <a:lnTo>
                  <a:pt x="0" y="330421"/>
                </a:lnTo>
                <a:lnTo>
                  <a:pt x="0" y="100127"/>
                </a:lnTo>
                <a:lnTo>
                  <a:pt x="7898" y="61249"/>
                </a:lnTo>
                <a:lnTo>
                  <a:pt x="29405" y="29412"/>
                </a:lnTo>
                <a:lnTo>
                  <a:pt x="61234" y="7900"/>
                </a:lnTo>
                <a:lnTo>
                  <a:pt x="100102" y="0"/>
                </a:lnTo>
                <a:lnTo>
                  <a:pt x="141863" y="7900"/>
                </a:lnTo>
                <a:lnTo>
                  <a:pt x="175178" y="29412"/>
                </a:lnTo>
                <a:lnTo>
                  <a:pt x="197232" y="61249"/>
                </a:lnTo>
                <a:lnTo>
                  <a:pt x="205209" y="100127"/>
                </a:lnTo>
                <a:lnTo>
                  <a:pt x="205209" y="115146"/>
                </a:lnTo>
                <a:lnTo>
                  <a:pt x="175178" y="115146"/>
                </a:lnTo>
                <a:lnTo>
                  <a:pt x="175178" y="100127"/>
                </a:lnTo>
                <a:lnTo>
                  <a:pt x="169078" y="74391"/>
                </a:lnTo>
                <a:lnTo>
                  <a:pt x="152655" y="51941"/>
                </a:lnTo>
                <a:lnTo>
                  <a:pt x="128725" y="36061"/>
                </a:lnTo>
                <a:lnTo>
                  <a:pt x="100102" y="30038"/>
                </a:lnTo>
                <a:lnTo>
                  <a:pt x="74372" y="36061"/>
                </a:lnTo>
                <a:lnTo>
                  <a:pt x="51927" y="51941"/>
                </a:lnTo>
                <a:lnTo>
                  <a:pt x="36052" y="74391"/>
                </a:lnTo>
                <a:lnTo>
                  <a:pt x="30030" y="100127"/>
                </a:lnTo>
                <a:lnTo>
                  <a:pt x="30030" y="325414"/>
                </a:lnTo>
                <a:lnTo>
                  <a:pt x="36052" y="353262"/>
                </a:lnTo>
                <a:lnTo>
                  <a:pt x="51927" y="375478"/>
                </a:lnTo>
                <a:lnTo>
                  <a:pt x="74372" y="390184"/>
                </a:lnTo>
                <a:lnTo>
                  <a:pt x="100102" y="395503"/>
                </a:lnTo>
                <a:lnTo>
                  <a:pt x="128725" y="390184"/>
                </a:lnTo>
                <a:lnTo>
                  <a:pt x="152655" y="375478"/>
                </a:lnTo>
                <a:lnTo>
                  <a:pt x="169078" y="353262"/>
                </a:lnTo>
                <a:lnTo>
                  <a:pt x="175178" y="325414"/>
                </a:lnTo>
                <a:lnTo>
                  <a:pt x="175178" y="315401"/>
                </a:lnTo>
                <a:lnTo>
                  <a:pt x="205209" y="315401"/>
                </a:lnTo>
                <a:lnTo>
                  <a:pt x="205209" y="330421"/>
                </a:lnTo>
                <a:lnTo>
                  <a:pt x="197232" y="369298"/>
                </a:lnTo>
                <a:lnTo>
                  <a:pt x="175178" y="401136"/>
                </a:lnTo>
                <a:lnTo>
                  <a:pt x="141863" y="422647"/>
                </a:lnTo>
                <a:lnTo>
                  <a:pt x="100102" y="430548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0653" y="1005271"/>
            <a:ext cx="205740" cy="431165"/>
          </a:xfrm>
          <a:custGeom>
            <a:avLst/>
            <a:gdLst/>
            <a:ahLst/>
            <a:cxnLst/>
            <a:rect l="l" t="t" r="r" b="b"/>
            <a:pathLst>
              <a:path w="205740" h="431165">
                <a:moveTo>
                  <a:pt x="105107" y="430548"/>
                </a:moveTo>
                <a:lnTo>
                  <a:pt x="63345" y="422647"/>
                </a:lnTo>
                <a:lnTo>
                  <a:pt x="30030" y="401136"/>
                </a:lnTo>
                <a:lnTo>
                  <a:pt x="7976" y="369298"/>
                </a:lnTo>
                <a:lnTo>
                  <a:pt x="0" y="330421"/>
                </a:lnTo>
                <a:lnTo>
                  <a:pt x="0" y="100127"/>
                </a:lnTo>
                <a:lnTo>
                  <a:pt x="7976" y="61249"/>
                </a:lnTo>
                <a:lnTo>
                  <a:pt x="30030" y="29412"/>
                </a:lnTo>
                <a:lnTo>
                  <a:pt x="63345" y="7900"/>
                </a:lnTo>
                <a:lnTo>
                  <a:pt x="105107" y="0"/>
                </a:lnTo>
                <a:lnTo>
                  <a:pt x="143975" y="7900"/>
                </a:lnTo>
                <a:lnTo>
                  <a:pt x="175804" y="29412"/>
                </a:lnTo>
                <a:lnTo>
                  <a:pt x="176227" y="30038"/>
                </a:lnTo>
                <a:lnTo>
                  <a:pt x="105107" y="30038"/>
                </a:lnTo>
                <a:lnTo>
                  <a:pt x="76484" y="35357"/>
                </a:lnTo>
                <a:lnTo>
                  <a:pt x="52553" y="50063"/>
                </a:lnTo>
                <a:lnTo>
                  <a:pt x="36130" y="72279"/>
                </a:lnTo>
                <a:lnTo>
                  <a:pt x="30030" y="100127"/>
                </a:lnTo>
                <a:lnTo>
                  <a:pt x="30030" y="325414"/>
                </a:lnTo>
                <a:lnTo>
                  <a:pt x="36130" y="355374"/>
                </a:lnTo>
                <a:lnTo>
                  <a:pt x="52553" y="377355"/>
                </a:lnTo>
                <a:lnTo>
                  <a:pt x="76484" y="390888"/>
                </a:lnTo>
                <a:lnTo>
                  <a:pt x="105107" y="395503"/>
                </a:lnTo>
                <a:lnTo>
                  <a:pt x="179608" y="395503"/>
                </a:lnTo>
                <a:lnTo>
                  <a:pt x="175804" y="401136"/>
                </a:lnTo>
                <a:lnTo>
                  <a:pt x="143975" y="422647"/>
                </a:lnTo>
                <a:lnTo>
                  <a:pt x="105107" y="430548"/>
                </a:lnTo>
                <a:close/>
              </a:path>
              <a:path w="205740" h="431165">
                <a:moveTo>
                  <a:pt x="179608" y="395503"/>
                </a:moveTo>
                <a:lnTo>
                  <a:pt x="105107" y="395503"/>
                </a:lnTo>
                <a:lnTo>
                  <a:pt x="130836" y="390888"/>
                </a:lnTo>
                <a:lnTo>
                  <a:pt x="153281" y="377355"/>
                </a:lnTo>
                <a:lnTo>
                  <a:pt x="169156" y="355374"/>
                </a:lnTo>
                <a:lnTo>
                  <a:pt x="175178" y="325414"/>
                </a:lnTo>
                <a:lnTo>
                  <a:pt x="175178" y="100127"/>
                </a:lnTo>
                <a:lnTo>
                  <a:pt x="169156" y="72279"/>
                </a:lnTo>
                <a:lnTo>
                  <a:pt x="153281" y="50063"/>
                </a:lnTo>
                <a:lnTo>
                  <a:pt x="130836" y="35357"/>
                </a:lnTo>
                <a:lnTo>
                  <a:pt x="105107" y="30038"/>
                </a:lnTo>
                <a:lnTo>
                  <a:pt x="176227" y="30038"/>
                </a:lnTo>
                <a:lnTo>
                  <a:pt x="197310" y="61249"/>
                </a:lnTo>
                <a:lnTo>
                  <a:pt x="205209" y="100127"/>
                </a:lnTo>
                <a:lnTo>
                  <a:pt x="205209" y="330421"/>
                </a:lnTo>
                <a:lnTo>
                  <a:pt x="197310" y="369298"/>
                </a:lnTo>
                <a:lnTo>
                  <a:pt x="179608" y="395503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1070" y="1010279"/>
            <a:ext cx="225425" cy="421005"/>
          </a:xfrm>
          <a:custGeom>
            <a:avLst/>
            <a:gdLst/>
            <a:ahLst/>
            <a:cxnLst/>
            <a:rect l="l" t="t" r="r" b="b"/>
            <a:pathLst>
              <a:path w="225425" h="421005">
                <a:moveTo>
                  <a:pt x="35035" y="420535"/>
                </a:moveTo>
                <a:lnTo>
                  <a:pt x="0" y="420535"/>
                </a:lnTo>
                <a:lnTo>
                  <a:pt x="0" y="0"/>
                </a:lnTo>
                <a:lnTo>
                  <a:pt x="35035" y="0"/>
                </a:lnTo>
                <a:lnTo>
                  <a:pt x="35035" y="420535"/>
                </a:lnTo>
                <a:close/>
              </a:path>
              <a:path w="225425" h="421005">
                <a:moveTo>
                  <a:pt x="190194" y="420535"/>
                </a:moveTo>
                <a:lnTo>
                  <a:pt x="165168" y="420535"/>
                </a:lnTo>
                <a:lnTo>
                  <a:pt x="35035" y="0"/>
                </a:lnTo>
                <a:lnTo>
                  <a:pt x="60061" y="0"/>
                </a:lnTo>
                <a:lnTo>
                  <a:pt x="190194" y="420535"/>
                </a:lnTo>
                <a:close/>
              </a:path>
              <a:path w="225425" h="421005">
                <a:moveTo>
                  <a:pt x="225229" y="420535"/>
                </a:moveTo>
                <a:lnTo>
                  <a:pt x="190194" y="420535"/>
                </a:lnTo>
                <a:lnTo>
                  <a:pt x="190194" y="0"/>
                </a:lnTo>
                <a:lnTo>
                  <a:pt x="225229" y="0"/>
                </a:lnTo>
                <a:lnTo>
                  <a:pt x="225229" y="42053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13782" y="2565660"/>
            <a:ext cx="8686799" cy="139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cs-CZ" sz="9000" b="1" cap="small" dirty="0" err="1">
                <a:solidFill>
                  <a:srgbClr val="3D3DE4"/>
                </a:solidFill>
                <a:latin typeface="+mj-lt"/>
              </a:rPr>
              <a:t>growth</a:t>
            </a:r>
            <a:r>
              <a:rPr lang="cs-CZ" sz="9000" b="1" cap="small" dirty="0">
                <a:solidFill>
                  <a:srgbClr val="3D3DE4"/>
                </a:solidFill>
                <a:latin typeface="+mj-lt"/>
              </a:rPr>
              <a:t> </a:t>
            </a:r>
            <a:r>
              <a:rPr lang="cs-CZ" sz="9000" b="1" cap="small" dirty="0" err="1">
                <a:solidFill>
                  <a:srgbClr val="3D3DE4"/>
                </a:solidFill>
                <a:latin typeface="+mj-lt"/>
              </a:rPr>
              <a:t>policy</a:t>
            </a:r>
            <a:endParaRPr lang="en-US" sz="9000" b="1" cap="small" dirty="0">
              <a:solidFill>
                <a:srgbClr val="3D3DE4"/>
              </a:solidFill>
              <a:latin typeface="+mj-lt"/>
            </a:endParaRP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314A8F30-51EE-4F24-9243-FA1732F35263}"/>
              </a:ext>
            </a:extLst>
          </p:cNvPr>
          <p:cNvSpPr txBox="1">
            <a:spLocks/>
          </p:cNvSpPr>
          <p:nvPr/>
        </p:nvSpPr>
        <p:spPr>
          <a:xfrm>
            <a:off x="419762" y="5257800"/>
            <a:ext cx="10553037" cy="124426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kern="0" dirty="0">
                <a:solidFill>
                  <a:srgbClr val="3D3D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VII.</a:t>
            </a:r>
          </a:p>
          <a:p>
            <a:endParaRPr lang="cs-CZ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09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6985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Growth</a:t>
            </a:r>
            <a:r>
              <a:rPr sz="3600" dirty="0"/>
              <a:t> vs.</a:t>
            </a:r>
            <a:r>
              <a:rPr sz="3600" spc="5" dirty="0"/>
              <a:t> </a:t>
            </a:r>
            <a:r>
              <a:rPr sz="3600" spc="-5" dirty="0"/>
              <a:t>stabilization</a:t>
            </a:r>
            <a:r>
              <a:rPr sz="3600" spc="5" dirty="0"/>
              <a:t> </a:t>
            </a:r>
            <a:r>
              <a:rPr sz="3600" spc="-5" dirty="0"/>
              <a:t>policies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32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18368"/>
            <a:ext cx="10708640" cy="4098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6985" indent="-180340" algn="just">
              <a:lnSpc>
                <a:spcPct val="13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3040" algn="l"/>
              </a:tabLst>
            </a:pPr>
            <a:r>
              <a:rPr sz="2600" dirty="0">
                <a:latin typeface="Arial MT"/>
                <a:cs typeface="Arial MT"/>
              </a:rPr>
              <a:t>Stabilization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policy</a:t>
            </a:r>
            <a:r>
              <a:rPr sz="2600" dirty="0">
                <a:latin typeface="Arial MT"/>
                <a:cs typeface="Arial MT"/>
              </a:rPr>
              <a:t> seeks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to</a:t>
            </a:r>
            <a:r>
              <a:rPr sz="2600" dirty="0">
                <a:latin typeface="Arial MT"/>
                <a:cs typeface="Arial MT"/>
              </a:rPr>
              <a:t> mitigate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short-term</a:t>
            </a:r>
            <a:r>
              <a:rPr sz="2600" dirty="0">
                <a:latin typeface="Arial MT"/>
                <a:cs typeface="Arial MT"/>
              </a:rPr>
              <a:t> cyclical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fluctuations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whereas</a:t>
            </a:r>
            <a:r>
              <a:rPr sz="2600" spc="3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growth</a:t>
            </a:r>
            <a:r>
              <a:rPr sz="2600" spc="36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policies</a:t>
            </a:r>
            <a:r>
              <a:rPr sz="2600" spc="3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aim</a:t>
            </a:r>
            <a:r>
              <a:rPr sz="2600" spc="3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at</a:t>
            </a:r>
            <a:r>
              <a:rPr sz="2600" spc="3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raising</a:t>
            </a:r>
            <a:r>
              <a:rPr sz="2600" spc="3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potential</a:t>
            </a:r>
            <a:r>
              <a:rPr sz="2600" spc="3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level</a:t>
            </a:r>
            <a:r>
              <a:rPr sz="2600" spc="3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3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production</a:t>
            </a:r>
            <a:r>
              <a:rPr sz="2600" spc="355" dirty="0">
                <a:latin typeface="Arial MT"/>
                <a:cs typeface="Arial MT"/>
              </a:rPr>
              <a:t> </a:t>
            </a:r>
            <a:r>
              <a:rPr sz="2600" spc="-15" dirty="0">
                <a:latin typeface="Arial MT"/>
                <a:cs typeface="Arial MT"/>
              </a:rPr>
              <a:t>in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long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run.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DC"/>
              </a:buClr>
              <a:buFont typeface="Arial MT"/>
              <a:buChar char="—"/>
            </a:pPr>
            <a:endParaRPr sz="3500">
              <a:latin typeface="Arial MT"/>
              <a:cs typeface="Arial MT"/>
            </a:endParaRPr>
          </a:p>
          <a:p>
            <a:pPr marL="192405" marR="5080" indent="-180340" algn="just">
              <a:lnSpc>
                <a:spcPct val="13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193040" algn="l"/>
              </a:tabLst>
            </a:pPr>
            <a:r>
              <a:rPr sz="2600" dirty="0">
                <a:latin typeface="Arial MT"/>
                <a:cs typeface="Arial MT"/>
              </a:rPr>
              <a:t>But, there are interrelations between long-term trends and short-term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fluctuations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because of:</a:t>
            </a:r>
            <a:endParaRPr sz="2600">
              <a:latin typeface="Arial MT"/>
              <a:cs typeface="Arial MT"/>
            </a:endParaRPr>
          </a:p>
          <a:p>
            <a:pPr marL="443865" lvl="1" indent="-179070">
              <a:lnSpc>
                <a:spcPts val="2260"/>
              </a:lnSpc>
              <a:buClr>
                <a:srgbClr val="0000DC"/>
              </a:buClr>
              <a:buFont typeface="Arial MT"/>
              <a:buChar char="—"/>
              <a:tabLst>
                <a:tab pos="443865" algn="l"/>
                <a:tab pos="444500" algn="l"/>
              </a:tabLst>
            </a:pPr>
            <a:r>
              <a:rPr sz="1900" i="1" spc="-5" dirty="0">
                <a:latin typeface="Arial"/>
                <a:cs typeface="Arial"/>
              </a:rPr>
              <a:t>precautionary</a:t>
            </a:r>
            <a:r>
              <a:rPr sz="1900" i="1" spc="60" dirty="0">
                <a:latin typeface="Arial"/>
                <a:cs typeface="Arial"/>
              </a:rPr>
              <a:t> </a:t>
            </a:r>
            <a:r>
              <a:rPr sz="1900" i="1" spc="-5" dirty="0">
                <a:latin typeface="Arial"/>
                <a:cs typeface="Arial"/>
              </a:rPr>
              <a:t>behaviour</a:t>
            </a:r>
            <a:r>
              <a:rPr sz="1900" spc="-5" dirty="0">
                <a:latin typeface="Arial MT"/>
                <a:cs typeface="Arial MT"/>
              </a:rPr>
              <a:t>:</a:t>
            </a:r>
            <a:r>
              <a:rPr sz="1900" spc="5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excessive</a:t>
            </a:r>
            <a:r>
              <a:rPr sz="1900" spc="4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inflation</a:t>
            </a:r>
            <a:r>
              <a:rPr sz="1900" spc="4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is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bad</a:t>
            </a:r>
            <a:r>
              <a:rPr sz="1900" spc="3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for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long-term</a:t>
            </a:r>
            <a:r>
              <a:rPr sz="1900" spc="5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growth</a:t>
            </a:r>
            <a:endParaRPr sz="1900">
              <a:latin typeface="Arial MT"/>
              <a:cs typeface="Arial MT"/>
            </a:endParaRPr>
          </a:p>
          <a:p>
            <a:pPr marL="443865" marR="7620" lvl="1" indent="-178435">
              <a:lnSpc>
                <a:spcPts val="1820"/>
              </a:lnSpc>
              <a:spcBef>
                <a:spcPts val="1810"/>
              </a:spcBef>
              <a:buClr>
                <a:srgbClr val="0000DC"/>
              </a:buClr>
              <a:buFont typeface="Arial MT"/>
              <a:buChar char="—"/>
              <a:tabLst>
                <a:tab pos="443865" algn="l"/>
                <a:tab pos="444500" algn="l"/>
                <a:tab pos="2162810" algn="l"/>
                <a:tab pos="3448050" algn="l"/>
                <a:tab pos="4100195" algn="l"/>
                <a:tab pos="4432300" algn="l"/>
                <a:tab pos="5883275" algn="l"/>
                <a:tab pos="6860540" algn="l"/>
                <a:tab pos="8149590" algn="l"/>
                <a:tab pos="8682990" algn="l"/>
                <a:tab pos="9271635" algn="l"/>
                <a:tab pos="10264140" algn="l"/>
              </a:tabLst>
            </a:pPr>
            <a:r>
              <a:rPr sz="1900" i="1" spc="-5" dirty="0">
                <a:latin typeface="Arial"/>
                <a:cs typeface="Arial"/>
              </a:rPr>
              <a:t>u</a:t>
            </a:r>
            <a:r>
              <a:rPr sz="1900" i="1" spc="5" dirty="0">
                <a:latin typeface="Arial"/>
                <a:cs typeface="Arial"/>
              </a:rPr>
              <a:t>ne</a:t>
            </a:r>
            <a:r>
              <a:rPr sz="1900" i="1" spc="-15" dirty="0">
                <a:latin typeface="Arial"/>
                <a:cs typeface="Arial"/>
              </a:rPr>
              <a:t>m</a:t>
            </a:r>
            <a:r>
              <a:rPr sz="1900" i="1" spc="5" dirty="0">
                <a:latin typeface="Arial"/>
                <a:cs typeface="Arial"/>
              </a:rPr>
              <a:t>p</a:t>
            </a:r>
            <a:r>
              <a:rPr sz="1900" i="1" spc="-5" dirty="0">
                <a:latin typeface="Arial"/>
                <a:cs typeface="Arial"/>
              </a:rPr>
              <a:t>l</a:t>
            </a:r>
            <a:r>
              <a:rPr sz="1900" i="1" spc="5" dirty="0">
                <a:latin typeface="Arial"/>
                <a:cs typeface="Arial"/>
              </a:rPr>
              <a:t>o</a:t>
            </a:r>
            <a:r>
              <a:rPr sz="1900" i="1" dirty="0">
                <a:latin typeface="Arial"/>
                <a:cs typeface="Arial"/>
              </a:rPr>
              <a:t>y</a:t>
            </a:r>
            <a:r>
              <a:rPr sz="1900" i="1" spc="-15" dirty="0">
                <a:latin typeface="Arial"/>
                <a:cs typeface="Arial"/>
              </a:rPr>
              <a:t>m</a:t>
            </a:r>
            <a:r>
              <a:rPr sz="1900" i="1" spc="5" dirty="0">
                <a:latin typeface="Arial"/>
                <a:cs typeface="Arial"/>
              </a:rPr>
              <a:t>en</a:t>
            </a:r>
            <a:r>
              <a:rPr sz="1900" i="1" spc="-5" dirty="0">
                <a:latin typeface="Arial"/>
                <a:cs typeface="Arial"/>
              </a:rPr>
              <a:t>t</a:t>
            </a:r>
            <a:r>
              <a:rPr sz="1900" i="1" dirty="0">
                <a:latin typeface="Arial"/>
                <a:cs typeface="Arial"/>
              </a:rPr>
              <a:t>	</a:t>
            </a:r>
            <a:r>
              <a:rPr sz="1900" i="1" spc="-5" dirty="0">
                <a:latin typeface="Arial"/>
                <a:cs typeface="Arial"/>
              </a:rPr>
              <a:t>hyste</a:t>
            </a:r>
            <a:r>
              <a:rPr sz="1900" i="1" spc="10" dirty="0">
                <a:latin typeface="Arial"/>
                <a:cs typeface="Arial"/>
              </a:rPr>
              <a:t>r</a:t>
            </a:r>
            <a:r>
              <a:rPr sz="1900" i="1" spc="-5" dirty="0">
                <a:latin typeface="Arial"/>
                <a:cs typeface="Arial"/>
              </a:rPr>
              <a:t>esis</a:t>
            </a:r>
            <a:r>
              <a:rPr sz="1900" spc="-5" dirty="0">
                <a:latin typeface="Arial MT"/>
                <a:cs typeface="Arial MT"/>
              </a:rPr>
              <a:t>:</a:t>
            </a:r>
            <a:r>
              <a:rPr sz="1900" dirty="0">
                <a:latin typeface="Arial MT"/>
                <a:cs typeface="Arial MT"/>
              </a:rPr>
              <a:t>	</a:t>
            </a:r>
            <a:r>
              <a:rPr sz="1900" spc="-5" dirty="0">
                <a:latin typeface="Arial MT"/>
                <a:cs typeface="Arial MT"/>
              </a:rPr>
              <a:t>ski</a:t>
            </a:r>
            <a:r>
              <a:rPr sz="1900" dirty="0">
                <a:latin typeface="Arial MT"/>
                <a:cs typeface="Arial MT"/>
              </a:rPr>
              <a:t>l</a:t>
            </a:r>
            <a:r>
              <a:rPr sz="1900" spc="-5" dirty="0">
                <a:latin typeface="Arial MT"/>
                <a:cs typeface="Arial MT"/>
              </a:rPr>
              <a:t>ls</a:t>
            </a:r>
            <a:r>
              <a:rPr sz="1900" dirty="0">
                <a:latin typeface="Arial MT"/>
                <a:cs typeface="Arial MT"/>
              </a:rPr>
              <a:t>	</a:t>
            </a:r>
            <a:r>
              <a:rPr sz="1900" spc="-5" dirty="0">
                <a:latin typeface="Arial MT"/>
                <a:cs typeface="Arial MT"/>
              </a:rPr>
              <a:t>of</a:t>
            </a:r>
            <a:r>
              <a:rPr sz="1900" dirty="0">
                <a:latin typeface="Arial MT"/>
                <a:cs typeface="Arial MT"/>
              </a:rPr>
              <a:t>	</a:t>
            </a:r>
            <a:r>
              <a:rPr sz="1900" spc="-5" dirty="0">
                <a:latin typeface="Arial MT"/>
                <a:cs typeface="Arial MT"/>
              </a:rPr>
              <a:t>u</a:t>
            </a:r>
            <a:r>
              <a:rPr sz="1900" spc="5" dirty="0">
                <a:latin typeface="Arial MT"/>
                <a:cs typeface="Arial MT"/>
              </a:rPr>
              <a:t>ne</a:t>
            </a:r>
            <a:r>
              <a:rPr sz="1900" spc="-5" dirty="0">
                <a:latin typeface="Arial MT"/>
                <a:cs typeface="Arial MT"/>
              </a:rPr>
              <a:t>mp</a:t>
            </a:r>
            <a:r>
              <a:rPr sz="1900" dirty="0">
                <a:latin typeface="Arial MT"/>
                <a:cs typeface="Arial MT"/>
              </a:rPr>
              <a:t>l</a:t>
            </a:r>
            <a:r>
              <a:rPr sz="1900" spc="-5" dirty="0">
                <a:latin typeface="Arial MT"/>
                <a:cs typeface="Arial MT"/>
              </a:rPr>
              <a:t>oy</a:t>
            </a:r>
            <a:r>
              <a:rPr sz="1900" spc="5" dirty="0">
                <a:latin typeface="Arial MT"/>
                <a:cs typeface="Arial MT"/>
              </a:rPr>
              <a:t>e</a:t>
            </a:r>
            <a:r>
              <a:rPr sz="1900" spc="-5" dirty="0">
                <a:latin typeface="Arial MT"/>
                <a:cs typeface="Arial MT"/>
              </a:rPr>
              <a:t>d</a:t>
            </a:r>
            <a:r>
              <a:rPr sz="1900" dirty="0">
                <a:latin typeface="Arial MT"/>
                <a:cs typeface="Arial MT"/>
              </a:rPr>
              <a:t>	</a:t>
            </a:r>
            <a:r>
              <a:rPr sz="1900" spc="-5" dirty="0">
                <a:latin typeface="Arial MT"/>
                <a:cs typeface="Arial MT"/>
              </a:rPr>
              <a:t>wo</a:t>
            </a:r>
            <a:r>
              <a:rPr sz="1900" spc="10" dirty="0">
                <a:latin typeface="Arial MT"/>
                <a:cs typeface="Arial MT"/>
              </a:rPr>
              <a:t>r</a:t>
            </a:r>
            <a:r>
              <a:rPr sz="1900" dirty="0">
                <a:latin typeface="Arial MT"/>
                <a:cs typeface="Arial MT"/>
              </a:rPr>
              <a:t>k</a:t>
            </a:r>
            <a:r>
              <a:rPr sz="1900" spc="-5" dirty="0">
                <a:latin typeface="Arial MT"/>
                <a:cs typeface="Arial MT"/>
              </a:rPr>
              <a:t>ers</a:t>
            </a:r>
            <a:r>
              <a:rPr sz="1900" dirty="0">
                <a:latin typeface="Arial MT"/>
                <a:cs typeface="Arial MT"/>
              </a:rPr>
              <a:t>	</a:t>
            </a:r>
            <a:r>
              <a:rPr sz="1900" spc="5" dirty="0">
                <a:latin typeface="Arial MT"/>
                <a:cs typeface="Arial MT"/>
              </a:rPr>
              <a:t>d</a:t>
            </a:r>
            <a:r>
              <a:rPr sz="1900" spc="-5" dirty="0">
                <a:latin typeface="Arial MT"/>
                <a:cs typeface="Arial MT"/>
              </a:rPr>
              <a:t>ete</a:t>
            </a:r>
            <a:r>
              <a:rPr sz="1900" spc="10" dirty="0">
                <a:latin typeface="Arial MT"/>
                <a:cs typeface="Arial MT"/>
              </a:rPr>
              <a:t>r</a:t>
            </a:r>
            <a:r>
              <a:rPr sz="1900" spc="-5" dirty="0">
                <a:latin typeface="Arial MT"/>
                <a:cs typeface="Arial MT"/>
              </a:rPr>
              <a:t>io</a:t>
            </a:r>
            <a:r>
              <a:rPr sz="1900" spc="10" dirty="0">
                <a:latin typeface="Arial MT"/>
                <a:cs typeface="Arial MT"/>
              </a:rPr>
              <a:t>r</a:t>
            </a:r>
            <a:r>
              <a:rPr sz="1900" spc="-5" dirty="0">
                <a:latin typeface="Arial MT"/>
                <a:cs typeface="Arial MT"/>
              </a:rPr>
              <a:t>a</a:t>
            </a:r>
            <a:r>
              <a:rPr sz="1900" spc="5" dirty="0">
                <a:latin typeface="Arial MT"/>
                <a:cs typeface="Arial MT"/>
              </a:rPr>
              <a:t>t</a:t>
            </a:r>
            <a:r>
              <a:rPr sz="1900" spc="-5" dirty="0">
                <a:latin typeface="Arial MT"/>
                <a:cs typeface="Arial MT"/>
              </a:rPr>
              <a:t>e</a:t>
            </a:r>
            <a:r>
              <a:rPr sz="1900" dirty="0">
                <a:latin typeface="Arial MT"/>
                <a:cs typeface="Arial MT"/>
              </a:rPr>
              <a:t>	</a:t>
            </a:r>
            <a:r>
              <a:rPr sz="1900" spc="5" dirty="0">
                <a:latin typeface="Arial MT"/>
                <a:cs typeface="Arial MT"/>
              </a:rPr>
              <a:t>a</a:t>
            </a:r>
            <a:r>
              <a:rPr sz="1900" spc="-5" dirty="0">
                <a:latin typeface="Arial MT"/>
                <a:cs typeface="Arial MT"/>
              </a:rPr>
              <a:t>nd</a:t>
            </a:r>
            <a:r>
              <a:rPr sz="1900" dirty="0">
                <a:latin typeface="Arial MT"/>
                <a:cs typeface="Arial MT"/>
              </a:rPr>
              <a:t>	</a:t>
            </a:r>
            <a:r>
              <a:rPr sz="1900" spc="5" dirty="0">
                <a:latin typeface="Arial MT"/>
                <a:cs typeface="Arial MT"/>
              </a:rPr>
              <a:t>t</a:t>
            </a:r>
            <a:r>
              <a:rPr sz="1900" spc="-5" dirty="0">
                <a:latin typeface="Arial MT"/>
                <a:cs typeface="Arial MT"/>
              </a:rPr>
              <a:t>hey</a:t>
            </a:r>
            <a:r>
              <a:rPr sz="1900" dirty="0">
                <a:latin typeface="Arial MT"/>
                <a:cs typeface="Arial MT"/>
              </a:rPr>
              <a:t>	</a:t>
            </a:r>
            <a:r>
              <a:rPr sz="1900" spc="5" dirty="0">
                <a:latin typeface="Arial MT"/>
                <a:cs typeface="Arial MT"/>
              </a:rPr>
              <a:t>b</a:t>
            </a:r>
            <a:r>
              <a:rPr sz="1900" spc="-5" dirty="0">
                <a:latin typeface="Arial MT"/>
                <a:cs typeface="Arial MT"/>
              </a:rPr>
              <a:t>ec</a:t>
            </a:r>
            <a:r>
              <a:rPr sz="1900" spc="5" dirty="0">
                <a:latin typeface="Arial MT"/>
                <a:cs typeface="Arial MT"/>
              </a:rPr>
              <a:t>o</a:t>
            </a:r>
            <a:r>
              <a:rPr sz="1900" spc="-5" dirty="0">
                <a:latin typeface="Arial MT"/>
                <a:cs typeface="Arial MT"/>
              </a:rPr>
              <a:t>me</a:t>
            </a:r>
            <a:r>
              <a:rPr sz="1900" dirty="0">
                <a:latin typeface="Arial MT"/>
                <a:cs typeface="Arial MT"/>
              </a:rPr>
              <a:t>	</a:t>
            </a:r>
            <a:r>
              <a:rPr sz="1900" spc="-5" dirty="0">
                <a:latin typeface="Arial MT"/>
                <a:cs typeface="Arial MT"/>
              </a:rPr>
              <a:t>less  employable</a:t>
            </a:r>
            <a:r>
              <a:rPr sz="1900" spc="4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even</a:t>
            </a:r>
            <a:r>
              <a:rPr sz="1900" spc="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in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boom</a:t>
            </a:r>
            <a:endParaRPr sz="1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4961" y="6059433"/>
            <a:ext cx="148607" cy="2328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7311" y="6059433"/>
            <a:ext cx="117757" cy="23562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77224" y="6059433"/>
            <a:ext cx="126170" cy="23281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626761" y="6059436"/>
            <a:ext cx="100965" cy="233045"/>
          </a:xfrm>
          <a:custGeom>
            <a:avLst/>
            <a:gdLst/>
            <a:ahLst/>
            <a:cxnLst/>
            <a:rect l="l" t="t" r="r" b="b"/>
            <a:pathLst>
              <a:path w="100965" h="233045">
                <a:moveTo>
                  <a:pt x="100939" y="0"/>
                </a:moveTo>
                <a:lnTo>
                  <a:pt x="0" y="0"/>
                </a:lnTo>
                <a:lnTo>
                  <a:pt x="0" y="11226"/>
                </a:lnTo>
                <a:lnTo>
                  <a:pt x="30848" y="11226"/>
                </a:lnTo>
                <a:lnTo>
                  <a:pt x="30848" y="218795"/>
                </a:lnTo>
                <a:lnTo>
                  <a:pt x="0" y="218795"/>
                </a:lnTo>
                <a:lnTo>
                  <a:pt x="0" y="232816"/>
                </a:lnTo>
                <a:lnTo>
                  <a:pt x="100939" y="232816"/>
                </a:lnTo>
                <a:lnTo>
                  <a:pt x="100939" y="218795"/>
                </a:lnTo>
                <a:lnTo>
                  <a:pt x="67284" y="218795"/>
                </a:lnTo>
                <a:lnTo>
                  <a:pt x="67284" y="11226"/>
                </a:lnTo>
                <a:lnTo>
                  <a:pt x="100939" y="11226"/>
                </a:lnTo>
                <a:lnTo>
                  <a:pt x="100939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17390" y="6393637"/>
            <a:ext cx="112395" cy="235585"/>
          </a:xfrm>
          <a:custGeom>
            <a:avLst/>
            <a:gdLst/>
            <a:ahLst/>
            <a:cxnLst/>
            <a:rect l="l" t="t" r="r" b="b"/>
            <a:pathLst>
              <a:path w="112395" h="235584">
                <a:moveTo>
                  <a:pt x="112153" y="0"/>
                </a:moveTo>
                <a:lnTo>
                  <a:pt x="0" y="0"/>
                </a:lnTo>
                <a:lnTo>
                  <a:pt x="0" y="16522"/>
                </a:lnTo>
                <a:lnTo>
                  <a:pt x="0" y="102895"/>
                </a:lnTo>
                <a:lnTo>
                  <a:pt x="0" y="120675"/>
                </a:lnTo>
                <a:lnTo>
                  <a:pt x="0" y="218490"/>
                </a:lnTo>
                <a:lnTo>
                  <a:pt x="0" y="235000"/>
                </a:lnTo>
                <a:lnTo>
                  <a:pt x="112153" y="235000"/>
                </a:lnTo>
                <a:lnTo>
                  <a:pt x="112153" y="218490"/>
                </a:lnTo>
                <a:lnTo>
                  <a:pt x="19621" y="218490"/>
                </a:lnTo>
                <a:lnTo>
                  <a:pt x="19621" y="120675"/>
                </a:lnTo>
                <a:lnTo>
                  <a:pt x="109347" y="120675"/>
                </a:lnTo>
                <a:lnTo>
                  <a:pt x="109347" y="102895"/>
                </a:lnTo>
                <a:lnTo>
                  <a:pt x="19621" y="102895"/>
                </a:lnTo>
                <a:lnTo>
                  <a:pt x="19621" y="16522"/>
                </a:lnTo>
                <a:lnTo>
                  <a:pt x="112153" y="16522"/>
                </a:lnTo>
                <a:lnTo>
                  <a:pt x="11215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50112" y="6390425"/>
            <a:ext cx="114956" cy="2412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82836" y="6390425"/>
            <a:ext cx="114956" cy="2412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12749" y="6393227"/>
            <a:ext cx="126170" cy="23562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7542" y="653872"/>
            <a:ext cx="43357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0" dirty="0">
                <a:solidFill>
                  <a:srgbClr val="0000DC"/>
                </a:solidFill>
                <a:latin typeface="Arial"/>
                <a:cs typeface="Arial"/>
              </a:rPr>
              <a:t>Wh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y</a:t>
            </a:r>
            <a:r>
              <a:rPr sz="3600" b="1" spc="-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spc="-20" dirty="0">
                <a:solidFill>
                  <a:srgbClr val="0000DC"/>
                </a:solidFill>
                <a:latin typeface="Arial"/>
                <a:cs typeface="Arial"/>
              </a:rPr>
              <a:t>g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r</a:t>
            </a:r>
            <a:r>
              <a:rPr sz="3600" b="1" spc="-30" dirty="0">
                <a:solidFill>
                  <a:srgbClr val="0000DC"/>
                </a:solidFill>
                <a:latin typeface="Arial"/>
                <a:cs typeface="Arial"/>
              </a:rPr>
              <a:t>o</a:t>
            </a:r>
            <a:r>
              <a:rPr sz="3600" b="1" spc="-20" dirty="0">
                <a:solidFill>
                  <a:srgbClr val="0000DC"/>
                </a:solidFill>
                <a:latin typeface="Arial"/>
                <a:cs typeface="Arial"/>
              </a:rPr>
              <a:t>w</a:t>
            </a:r>
            <a:r>
              <a:rPr sz="3600" b="1" spc="-15" dirty="0">
                <a:solidFill>
                  <a:srgbClr val="0000DC"/>
                </a:solidFill>
                <a:latin typeface="Arial"/>
                <a:cs typeface="Arial"/>
              </a:rPr>
              <a:t>t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h</a:t>
            </a:r>
            <a:r>
              <a:rPr sz="3600" b="1" spc="-39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spc="-25" dirty="0">
                <a:solidFill>
                  <a:srgbClr val="0000DC"/>
                </a:solidFill>
                <a:latin typeface="Arial"/>
                <a:cs typeface="Arial"/>
              </a:rPr>
              <a:t>ma</a:t>
            </a:r>
            <a:r>
              <a:rPr sz="3600" b="1" spc="-30" dirty="0">
                <a:solidFill>
                  <a:srgbClr val="0000DC"/>
                </a:solidFill>
                <a:latin typeface="Arial"/>
                <a:cs typeface="Arial"/>
              </a:rPr>
              <a:t>tt</a:t>
            </a:r>
            <a:r>
              <a:rPr sz="3600" b="1" spc="-25" dirty="0">
                <a:solidFill>
                  <a:srgbClr val="0000DC"/>
                </a:solidFill>
                <a:latin typeface="Arial"/>
                <a:cs typeface="Arial"/>
              </a:rPr>
              <a:t>er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9170" y="1591315"/>
            <a:ext cx="10704195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 algn="just">
              <a:lnSpc>
                <a:spcPct val="150000"/>
              </a:lnSpc>
              <a:spcBef>
                <a:spcPts val="95"/>
              </a:spcBef>
            </a:pPr>
            <a:r>
              <a:rPr sz="2800" spc="-2775" dirty="0">
                <a:solidFill>
                  <a:srgbClr val="0000DC"/>
                </a:solidFill>
                <a:latin typeface="Arial MT"/>
                <a:cs typeface="Arial MT"/>
              </a:rPr>
              <a:t>—</a:t>
            </a:r>
            <a:r>
              <a:rPr sz="2800" spc="64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Anything </a:t>
            </a:r>
            <a:r>
              <a:rPr sz="2800" dirty="0">
                <a:latin typeface="Arial MT"/>
                <a:cs typeface="Arial MT"/>
              </a:rPr>
              <a:t>that </a:t>
            </a:r>
            <a:r>
              <a:rPr sz="2800" spc="-5" dirty="0">
                <a:latin typeface="Arial MT"/>
                <a:cs typeface="Arial MT"/>
              </a:rPr>
              <a:t>effects the </a:t>
            </a:r>
            <a:r>
              <a:rPr sz="2800" dirty="0">
                <a:latin typeface="Arial MT"/>
                <a:cs typeface="Arial MT"/>
              </a:rPr>
              <a:t>long-run rate of </a:t>
            </a:r>
            <a:r>
              <a:rPr sz="2800" spc="-5" dirty="0">
                <a:latin typeface="Arial MT"/>
                <a:cs typeface="Arial MT"/>
              </a:rPr>
              <a:t>economic </a:t>
            </a:r>
            <a:r>
              <a:rPr sz="2800" dirty="0">
                <a:latin typeface="Arial MT"/>
                <a:cs typeface="Arial MT"/>
              </a:rPr>
              <a:t>growth </a:t>
            </a:r>
            <a:r>
              <a:rPr sz="2800" spc="-5" dirty="0">
                <a:latin typeface="Arial MT"/>
                <a:cs typeface="Arial MT"/>
              </a:rPr>
              <a:t>– </a:t>
            </a:r>
            <a:r>
              <a:rPr sz="2800" dirty="0">
                <a:latin typeface="Arial MT"/>
                <a:cs typeface="Arial MT"/>
              </a:rPr>
              <a:t>even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by a </a:t>
            </a:r>
            <a:r>
              <a:rPr sz="2800" dirty="0">
                <a:latin typeface="Arial MT"/>
                <a:cs typeface="Arial MT"/>
              </a:rPr>
              <a:t>tiny amount </a:t>
            </a:r>
            <a:r>
              <a:rPr sz="2800" spc="-5" dirty="0">
                <a:latin typeface="Arial MT"/>
                <a:cs typeface="Arial MT"/>
              </a:rPr>
              <a:t>– will have huge </a:t>
            </a:r>
            <a:r>
              <a:rPr sz="2800" dirty="0">
                <a:latin typeface="Arial MT"/>
                <a:cs typeface="Arial MT"/>
              </a:rPr>
              <a:t>effects </a:t>
            </a:r>
            <a:r>
              <a:rPr sz="2800" spc="-5" dirty="0">
                <a:latin typeface="Arial MT"/>
                <a:cs typeface="Arial MT"/>
              </a:rPr>
              <a:t>on living </a:t>
            </a:r>
            <a:r>
              <a:rPr sz="2800" dirty="0">
                <a:latin typeface="Arial MT"/>
                <a:cs typeface="Arial MT"/>
              </a:rPr>
              <a:t>standards </a:t>
            </a:r>
            <a:r>
              <a:rPr sz="2800" spc="-5" dirty="0">
                <a:latin typeface="Arial MT"/>
                <a:cs typeface="Arial MT"/>
              </a:rPr>
              <a:t>in the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long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run.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43414" y="3183225"/>
            <a:ext cx="7771412" cy="2761927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33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83716"/>
            <a:ext cx="1036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Three</a:t>
            </a:r>
            <a:r>
              <a:rPr sz="2400" dirty="0"/>
              <a:t> </a:t>
            </a:r>
            <a:r>
              <a:rPr sz="2400" spc="-5" dirty="0"/>
              <a:t>stories</a:t>
            </a:r>
            <a:r>
              <a:rPr sz="2400" spc="10" dirty="0"/>
              <a:t> </a:t>
            </a:r>
            <a:r>
              <a:rPr sz="2400" spc="-5" dirty="0"/>
              <a:t>of</a:t>
            </a:r>
            <a:r>
              <a:rPr sz="2400" spc="10" dirty="0"/>
              <a:t> </a:t>
            </a:r>
            <a:r>
              <a:rPr sz="2400" spc="-5" dirty="0"/>
              <a:t>economic</a:t>
            </a:r>
            <a:r>
              <a:rPr sz="2400" spc="10" dirty="0"/>
              <a:t> </a:t>
            </a:r>
            <a:r>
              <a:rPr sz="2400" dirty="0"/>
              <a:t>growth:</a:t>
            </a:r>
            <a:r>
              <a:rPr sz="2400" spc="-30" dirty="0"/>
              <a:t> </a:t>
            </a:r>
            <a:r>
              <a:rPr sz="2400" spc="-5" dirty="0"/>
              <a:t>success,</a:t>
            </a:r>
            <a:r>
              <a:rPr sz="2400" spc="25" dirty="0"/>
              <a:t> </a:t>
            </a:r>
            <a:r>
              <a:rPr sz="2400" spc="-5" dirty="0"/>
              <a:t>disappointment</a:t>
            </a:r>
            <a:r>
              <a:rPr sz="2400" spc="-10" dirty="0"/>
              <a:t> </a:t>
            </a:r>
            <a:r>
              <a:rPr sz="2400" dirty="0"/>
              <a:t>and failure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7947" y="1408175"/>
            <a:ext cx="7862316" cy="48204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34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4368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Economic</a:t>
            </a:r>
            <a:r>
              <a:rPr sz="4000" spc="-25" dirty="0"/>
              <a:t> </a:t>
            </a:r>
            <a:r>
              <a:rPr sz="4000" spc="-5" dirty="0"/>
              <a:t>Growth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900" y="1987676"/>
            <a:ext cx="5913464" cy="28726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52843" y="1455419"/>
            <a:ext cx="4941876" cy="324764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35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6223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Measuring</a:t>
            </a:r>
            <a:r>
              <a:rPr sz="3600" spc="-30" dirty="0"/>
              <a:t> </a:t>
            </a:r>
            <a:r>
              <a:rPr sz="3600" spc="-5" dirty="0"/>
              <a:t>economic</a:t>
            </a:r>
            <a:r>
              <a:rPr sz="3600" spc="-15" dirty="0"/>
              <a:t> </a:t>
            </a:r>
            <a:r>
              <a:rPr sz="3600" spc="-5" dirty="0"/>
              <a:t>growth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36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31670"/>
            <a:ext cx="10706100" cy="4373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30000"/>
              </a:lnSpc>
              <a:spcBef>
                <a:spcPts val="10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000" dirty="0">
                <a:latin typeface="Arial MT"/>
                <a:cs typeface="Arial MT"/>
              </a:rPr>
              <a:t>GDP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per</a:t>
            </a:r>
            <a:r>
              <a:rPr sz="2000" spc="7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person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(per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capita)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corresponds</a:t>
            </a:r>
            <a:r>
              <a:rPr sz="2000" spc="8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</a:t>
            </a:r>
            <a:r>
              <a:rPr sz="2000" spc="7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7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average</a:t>
            </a:r>
            <a:r>
              <a:rPr sz="2000" spc="7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standard</a:t>
            </a:r>
            <a:r>
              <a:rPr sz="2000" spc="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living</a:t>
            </a:r>
            <a:r>
              <a:rPr sz="2000" spc="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(GDP</a:t>
            </a:r>
            <a:r>
              <a:rPr sz="2000" spc="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(nominal)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x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GDP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(PPP))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220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spcBef>
                <a:spcPts val="131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000" dirty="0">
                <a:latin typeface="Arial MT"/>
                <a:cs typeface="Arial MT"/>
              </a:rPr>
              <a:t>GNP,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HDI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(GNP,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life</a:t>
            </a:r>
            <a:r>
              <a:rPr sz="2000" dirty="0">
                <a:latin typeface="Arial MT"/>
                <a:cs typeface="Arial MT"/>
              </a:rPr>
              <a:t> expectancy,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access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</a:t>
            </a:r>
            <a:r>
              <a:rPr sz="2000" dirty="0">
                <a:latin typeface="Arial MT"/>
                <a:cs typeface="Arial MT"/>
              </a:rPr>
              <a:t> public,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education)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220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spcBef>
                <a:spcPts val="131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000" dirty="0">
                <a:latin typeface="Arial MT"/>
                <a:cs typeface="Arial MT"/>
              </a:rPr>
              <a:t>Labour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productivity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reflects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effectiveness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production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system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220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spcBef>
                <a:spcPts val="131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000" dirty="0">
                <a:latin typeface="Arial MT"/>
                <a:cs typeface="Arial MT"/>
              </a:rPr>
              <a:t>Comparability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issues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(prices,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exchange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rates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...)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220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spcBef>
                <a:spcPts val="131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000" dirty="0">
                <a:latin typeface="Arial MT"/>
                <a:cs typeface="Arial MT"/>
              </a:rPr>
              <a:t>GDP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person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is</a:t>
            </a:r>
            <a:r>
              <a:rPr sz="2000" dirty="0">
                <a:latin typeface="Arial MT"/>
                <a:cs typeface="Arial MT"/>
              </a:rPr>
              <a:t> not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well-being</a:t>
            </a:r>
            <a:endParaRPr sz="2000">
              <a:latin typeface="Arial MT"/>
              <a:cs typeface="Arial MT"/>
            </a:endParaRPr>
          </a:p>
          <a:p>
            <a:pPr marL="265430">
              <a:lnSpc>
                <a:spcPct val="100000"/>
              </a:lnSpc>
              <a:spcBef>
                <a:spcPts val="1345"/>
              </a:spcBef>
              <a:tabLst>
                <a:tab pos="443865" algn="l"/>
              </a:tabLst>
            </a:pPr>
            <a:r>
              <a:rPr sz="1400" spc="-1390" dirty="0">
                <a:solidFill>
                  <a:srgbClr val="0000DC"/>
                </a:solidFill>
                <a:latin typeface="Arial MT"/>
                <a:cs typeface="Arial MT"/>
              </a:rPr>
              <a:t>—	</a:t>
            </a:r>
            <a:r>
              <a:rPr sz="1400" dirty="0">
                <a:latin typeface="Arial MT"/>
                <a:cs typeface="Arial MT"/>
              </a:rPr>
              <a:t>correction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for: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pollution,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working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time, </a:t>
            </a:r>
            <a:r>
              <a:rPr sz="1400" dirty="0">
                <a:latin typeface="Arial MT"/>
                <a:cs typeface="Arial MT"/>
              </a:rPr>
              <a:t>life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expectancy, precariousness,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inequality, sustainability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9856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67065" algn="l"/>
              </a:tabLst>
            </a:pPr>
            <a:r>
              <a:rPr sz="3600" dirty="0"/>
              <a:t>Eco</a:t>
            </a:r>
            <a:r>
              <a:rPr sz="3600" spc="-15" dirty="0"/>
              <a:t>n</a:t>
            </a:r>
            <a:r>
              <a:rPr sz="3600" dirty="0"/>
              <a:t>omic gro</a:t>
            </a:r>
            <a:r>
              <a:rPr sz="3600" spc="-15" dirty="0"/>
              <a:t>w</a:t>
            </a:r>
            <a:r>
              <a:rPr sz="3600" dirty="0"/>
              <a:t>th: CPEs vs.</a:t>
            </a:r>
            <a:r>
              <a:rPr sz="3600" spc="-15" dirty="0"/>
              <a:t> </a:t>
            </a:r>
            <a:r>
              <a:rPr sz="3600" dirty="0"/>
              <a:t>Western	Europe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7800" y="1386816"/>
            <a:ext cx="6136420" cy="464173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37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81178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" dirty="0"/>
              <a:t>Some</a:t>
            </a:r>
            <a:r>
              <a:rPr sz="4000" spc="70" dirty="0"/>
              <a:t> </a:t>
            </a:r>
            <a:r>
              <a:rPr sz="4000" spc="-25" dirty="0"/>
              <a:t>stylized</a:t>
            </a:r>
            <a:r>
              <a:rPr sz="4000" spc="-80" dirty="0"/>
              <a:t> </a:t>
            </a:r>
            <a:r>
              <a:rPr sz="4000" spc="-15" dirty="0"/>
              <a:t>facts</a:t>
            </a:r>
            <a:r>
              <a:rPr sz="4000" spc="-30" dirty="0"/>
              <a:t> </a:t>
            </a:r>
            <a:r>
              <a:rPr sz="4000" spc="5" dirty="0"/>
              <a:t>about</a:t>
            </a:r>
            <a:r>
              <a:rPr sz="4000" spc="380" dirty="0"/>
              <a:t> </a:t>
            </a:r>
            <a:r>
              <a:rPr sz="4000" spc="-15" dirty="0"/>
              <a:t>growth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23722" y="1685925"/>
            <a:ext cx="7750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05" algn="l"/>
              </a:tabLst>
            </a:pPr>
            <a:r>
              <a:rPr sz="2400" spc="-2380" dirty="0">
                <a:solidFill>
                  <a:srgbClr val="0000DC"/>
                </a:solidFill>
                <a:latin typeface="Arial MT"/>
                <a:cs typeface="Arial MT"/>
              </a:rPr>
              <a:t>—	</a:t>
            </a:r>
            <a:r>
              <a:rPr sz="2400" spc="-5" dirty="0">
                <a:latin typeface="Arial MT"/>
                <a:cs typeface="Arial MT"/>
              </a:rPr>
              <a:t>Growth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recent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phenomenon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by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historical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standards.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237232"/>
            <a:ext cx="11751945" cy="4360545"/>
            <a:chOff x="0" y="2237232"/>
            <a:chExt cx="11751945" cy="43605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37232"/>
              <a:ext cx="6124955" cy="42108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2075" y="2458212"/>
              <a:ext cx="5809487" cy="413918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38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61937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" dirty="0"/>
              <a:t>Convergence</a:t>
            </a:r>
            <a:r>
              <a:rPr sz="3600" spc="60" dirty="0"/>
              <a:t> </a:t>
            </a:r>
            <a:r>
              <a:rPr sz="3600" spc="10" dirty="0"/>
              <a:t>and</a:t>
            </a:r>
            <a:r>
              <a:rPr sz="3600" spc="35" dirty="0"/>
              <a:t> </a:t>
            </a:r>
            <a:r>
              <a:rPr sz="3600" spc="10" dirty="0"/>
              <a:t>inequality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79170" y="1604116"/>
            <a:ext cx="10708005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>
              <a:lnSpc>
                <a:spcPct val="15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400" spc="-2380" dirty="0">
                <a:solidFill>
                  <a:srgbClr val="0000DC"/>
                </a:solidFill>
                <a:latin typeface="Arial MT"/>
                <a:cs typeface="Arial MT"/>
              </a:rPr>
              <a:t>—	</a:t>
            </a:r>
            <a:r>
              <a:rPr sz="2400" spc="-5" dirty="0">
                <a:latin typeface="Arial MT"/>
                <a:cs typeface="Arial MT"/>
              </a:rPr>
              <a:t>Some</a:t>
            </a:r>
            <a:r>
              <a:rPr sz="2400" spc="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countries</a:t>
            </a:r>
            <a:r>
              <a:rPr sz="2400" spc="7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have</a:t>
            </a:r>
            <a:r>
              <a:rPr sz="2400" spc="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caught</a:t>
            </a:r>
            <a:r>
              <a:rPr sz="2400" spc="8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up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towards</a:t>
            </a:r>
            <a:r>
              <a:rPr sz="2400" spc="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richest</a:t>
            </a:r>
            <a:r>
              <a:rPr sz="2400" spc="8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countries,</a:t>
            </a:r>
            <a:r>
              <a:rPr sz="2400" spc="7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some</a:t>
            </a:r>
            <a:r>
              <a:rPr sz="2400" spc="7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have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not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even</a:t>
            </a:r>
            <a:r>
              <a:rPr sz="2400" dirty="0">
                <a:latin typeface="Arial MT"/>
                <a:cs typeface="Arial MT"/>
              </a:rPr>
              <a:t> further </a:t>
            </a:r>
            <a:r>
              <a:rPr sz="2400" spc="-5" dirty="0">
                <a:latin typeface="Arial MT"/>
                <a:cs typeface="Arial MT"/>
              </a:rPr>
              <a:t>diverged.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2807" y="2926079"/>
            <a:ext cx="8407908" cy="33025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39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8559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Monetary</a:t>
            </a:r>
            <a:r>
              <a:rPr sz="3600" spc="10" dirty="0"/>
              <a:t> </a:t>
            </a:r>
            <a:r>
              <a:rPr sz="3600" spc="-5" dirty="0"/>
              <a:t>policy</a:t>
            </a:r>
            <a:r>
              <a:rPr sz="3600" spc="10" dirty="0"/>
              <a:t> </a:t>
            </a:r>
            <a:r>
              <a:rPr sz="3600" dirty="0"/>
              <a:t>x</a:t>
            </a:r>
            <a:r>
              <a:rPr sz="3600" spc="10" dirty="0"/>
              <a:t> </a:t>
            </a:r>
            <a:r>
              <a:rPr sz="3600" spc="-5" dirty="0"/>
              <a:t>exchange-rate</a:t>
            </a:r>
            <a:r>
              <a:rPr sz="3600" spc="-15" dirty="0"/>
              <a:t> </a:t>
            </a:r>
            <a:r>
              <a:rPr sz="3600" spc="-5" dirty="0"/>
              <a:t>policy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4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170" y="1618368"/>
            <a:ext cx="10709275" cy="41066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715" indent="-180340">
              <a:lnSpc>
                <a:spcPct val="13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  <a:tab pos="841375" algn="l"/>
                <a:tab pos="1177925" algn="l"/>
                <a:tab pos="2524125" algn="l"/>
                <a:tab pos="3467735" algn="l"/>
                <a:tab pos="3895725" algn="l"/>
                <a:tab pos="5316220" algn="l"/>
                <a:tab pos="6038850" algn="l"/>
                <a:tab pos="7809865" algn="l"/>
                <a:tab pos="8863330" algn="l"/>
                <a:tab pos="9291955" algn="l"/>
                <a:tab pos="10437495" algn="l"/>
              </a:tabLst>
            </a:pPr>
            <a:r>
              <a:rPr lang="cs-CZ" sz="2600" dirty="0">
                <a:latin typeface="Arial MT"/>
                <a:cs typeface="Arial MT"/>
              </a:rPr>
              <a:t> </a:t>
            </a:r>
            <a:r>
              <a:rPr sz="2200" b="1" dirty="0">
                <a:solidFill>
                  <a:srgbClr val="FF0000"/>
                </a:solidFill>
                <a:cs typeface="Arial MT"/>
              </a:rPr>
              <a:t>MP</a:t>
            </a:r>
            <a:r>
              <a:rPr sz="2200" dirty="0">
                <a:cs typeface="Arial MT"/>
              </a:rPr>
              <a:t>	</a:t>
            </a:r>
            <a:r>
              <a:rPr lang="cs-CZ" sz="2200" dirty="0">
                <a:cs typeface="Arial MT"/>
              </a:rPr>
              <a:t>= </a:t>
            </a:r>
            <a:r>
              <a:rPr sz="2200" b="1" dirty="0">
                <a:cs typeface="Arial"/>
              </a:rPr>
              <a:t>in</a:t>
            </a:r>
            <a:r>
              <a:rPr sz="2200" b="1" spc="-15" dirty="0">
                <a:cs typeface="Arial"/>
              </a:rPr>
              <a:t>t</a:t>
            </a:r>
            <a:r>
              <a:rPr sz="2200" b="1" dirty="0">
                <a:cs typeface="Arial"/>
              </a:rPr>
              <a:t>ern</a:t>
            </a:r>
            <a:r>
              <a:rPr sz="2200" b="1" spc="5" dirty="0">
                <a:cs typeface="Arial"/>
              </a:rPr>
              <a:t>a</a:t>
            </a:r>
            <a:r>
              <a:rPr sz="2200" b="1" dirty="0">
                <a:cs typeface="Arial"/>
              </a:rPr>
              <a:t>l</a:t>
            </a:r>
            <a:r>
              <a:rPr lang="cs-CZ" sz="2200" b="1" dirty="0">
                <a:cs typeface="Arial"/>
              </a:rPr>
              <a:t> </a:t>
            </a:r>
            <a:r>
              <a:rPr sz="2200" dirty="0">
                <a:cs typeface="Arial MT"/>
              </a:rPr>
              <a:t>v</a:t>
            </a:r>
            <a:r>
              <a:rPr sz="2200" spc="5" dirty="0">
                <a:cs typeface="Arial MT"/>
              </a:rPr>
              <a:t>a</a:t>
            </a:r>
            <a:r>
              <a:rPr sz="2200" dirty="0">
                <a:cs typeface="Arial MT"/>
              </a:rPr>
              <a:t>l</a:t>
            </a:r>
            <a:r>
              <a:rPr sz="2200" spc="-15" dirty="0">
                <a:cs typeface="Arial MT"/>
              </a:rPr>
              <a:t>u</a:t>
            </a:r>
            <a:r>
              <a:rPr sz="2200" dirty="0">
                <a:cs typeface="Arial MT"/>
              </a:rPr>
              <a:t>e</a:t>
            </a:r>
            <a:r>
              <a:rPr lang="cs-CZ" sz="2200" dirty="0">
                <a:cs typeface="Arial MT"/>
              </a:rPr>
              <a:t> </a:t>
            </a:r>
            <a:r>
              <a:rPr sz="2200" dirty="0">
                <a:cs typeface="Arial MT"/>
              </a:rPr>
              <a:t>of</a:t>
            </a:r>
            <a:r>
              <a:rPr lang="cs-CZ" sz="2200" dirty="0">
                <a:cs typeface="Arial MT"/>
              </a:rPr>
              <a:t> </a:t>
            </a:r>
            <a:r>
              <a:rPr sz="2200" dirty="0">
                <a:cs typeface="Arial MT"/>
              </a:rPr>
              <a:t>c</a:t>
            </a:r>
            <a:r>
              <a:rPr sz="2200" spc="5" dirty="0">
                <a:cs typeface="Arial MT"/>
              </a:rPr>
              <a:t>u</a:t>
            </a:r>
            <a:r>
              <a:rPr sz="2200" dirty="0">
                <a:cs typeface="Arial MT"/>
              </a:rPr>
              <a:t>rr</a:t>
            </a:r>
            <a:r>
              <a:rPr sz="2200" spc="-15" dirty="0">
                <a:cs typeface="Arial MT"/>
              </a:rPr>
              <a:t>e</a:t>
            </a:r>
            <a:r>
              <a:rPr sz="2200" dirty="0">
                <a:cs typeface="Arial MT"/>
              </a:rPr>
              <a:t>ncy</a:t>
            </a:r>
            <a:r>
              <a:rPr lang="cs-CZ" sz="2200" dirty="0">
                <a:cs typeface="Arial MT"/>
              </a:rPr>
              <a:t> </a:t>
            </a:r>
            <a:r>
              <a:rPr sz="2200" dirty="0">
                <a:cs typeface="Arial MT"/>
              </a:rPr>
              <a:t>(the</a:t>
            </a:r>
            <a:r>
              <a:rPr lang="cs-CZ" sz="2200" dirty="0">
                <a:cs typeface="Arial MT"/>
              </a:rPr>
              <a:t> </a:t>
            </a:r>
            <a:r>
              <a:rPr sz="2200" dirty="0">
                <a:cs typeface="Arial MT"/>
              </a:rPr>
              <a:t>p</a:t>
            </a:r>
            <a:r>
              <a:rPr sz="2200" spc="5" dirty="0">
                <a:cs typeface="Arial MT"/>
              </a:rPr>
              <a:t>u</a:t>
            </a:r>
            <a:r>
              <a:rPr sz="2200" dirty="0">
                <a:cs typeface="Arial MT"/>
              </a:rPr>
              <a:t>rchasing</a:t>
            </a:r>
            <a:r>
              <a:rPr lang="cs-CZ" sz="2200" dirty="0">
                <a:cs typeface="Arial MT"/>
              </a:rPr>
              <a:t> </a:t>
            </a:r>
            <a:r>
              <a:rPr sz="2200" dirty="0" err="1">
                <a:cs typeface="Arial MT"/>
              </a:rPr>
              <a:t>powe</a:t>
            </a:r>
            <a:r>
              <a:rPr lang="cs-CZ" sz="2200" dirty="0">
                <a:cs typeface="Arial MT"/>
              </a:rPr>
              <a:t>r </a:t>
            </a:r>
            <a:r>
              <a:rPr sz="2200" spc="5" dirty="0">
                <a:cs typeface="Arial MT"/>
              </a:rPr>
              <a:t>o</a:t>
            </a:r>
            <a:r>
              <a:rPr sz="2200" dirty="0">
                <a:cs typeface="Arial MT"/>
              </a:rPr>
              <a:t>f</a:t>
            </a:r>
            <a:r>
              <a:rPr lang="cs-CZ" sz="2200" dirty="0">
                <a:cs typeface="Arial MT"/>
              </a:rPr>
              <a:t> </a:t>
            </a:r>
            <a:r>
              <a:rPr sz="2200" dirty="0">
                <a:cs typeface="Arial MT"/>
              </a:rPr>
              <a:t>mo</a:t>
            </a:r>
            <a:r>
              <a:rPr sz="2200" spc="5" dirty="0">
                <a:cs typeface="Arial MT"/>
              </a:rPr>
              <a:t>n</a:t>
            </a:r>
            <a:r>
              <a:rPr sz="2200" dirty="0">
                <a:cs typeface="Arial MT"/>
              </a:rPr>
              <a:t>ey</a:t>
            </a:r>
            <a:r>
              <a:rPr lang="cs-CZ" sz="2200" dirty="0">
                <a:cs typeface="Arial MT"/>
              </a:rPr>
              <a:t> </a:t>
            </a:r>
            <a:r>
              <a:rPr sz="2200" spc="-5" dirty="0">
                <a:cs typeface="Arial MT"/>
              </a:rPr>
              <a:t>in  </a:t>
            </a:r>
            <a:r>
              <a:rPr sz="2200" dirty="0">
                <a:cs typeface="Arial MT"/>
              </a:rPr>
              <a:t>terms</a:t>
            </a:r>
            <a:r>
              <a:rPr sz="2200" spc="-15" dirty="0">
                <a:cs typeface="Arial MT"/>
              </a:rPr>
              <a:t> </a:t>
            </a:r>
            <a:r>
              <a:rPr sz="2200" dirty="0">
                <a:cs typeface="Arial MT"/>
              </a:rPr>
              <a:t>of</a:t>
            </a:r>
            <a:r>
              <a:rPr sz="2200" spc="5" dirty="0">
                <a:cs typeface="Arial MT"/>
              </a:rPr>
              <a:t> </a:t>
            </a:r>
            <a:r>
              <a:rPr sz="2200" dirty="0">
                <a:cs typeface="Arial MT"/>
              </a:rPr>
              <a:t>goods</a:t>
            </a:r>
            <a:r>
              <a:rPr sz="2200" spc="-10" dirty="0">
                <a:cs typeface="Arial MT"/>
              </a:rPr>
              <a:t> </a:t>
            </a:r>
            <a:r>
              <a:rPr sz="2200" dirty="0">
                <a:cs typeface="Arial MT"/>
              </a:rPr>
              <a:t>and services</a:t>
            </a:r>
            <a:r>
              <a:rPr sz="2200" spc="-20" dirty="0">
                <a:cs typeface="Arial MT"/>
              </a:rPr>
              <a:t> </a:t>
            </a:r>
            <a:r>
              <a:rPr sz="2200" dirty="0">
                <a:cs typeface="Arial MT"/>
              </a:rPr>
              <a:t>produced</a:t>
            </a:r>
            <a:r>
              <a:rPr sz="2200" spc="-10" dirty="0">
                <a:cs typeface="Arial MT"/>
              </a:rPr>
              <a:t> </a:t>
            </a:r>
            <a:r>
              <a:rPr sz="2200" b="1" spc="-5" dirty="0">
                <a:cs typeface="Arial"/>
              </a:rPr>
              <a:t>locally</a:t>
            </a:r>
            <a:r>
              <a:rPr sz="2200" spc="-5" dirty="0">
                <a:cs typeface="Arial MT"/>
              </a:rPr>
              <a:t>)</a:t>
            </a:r>
            <a:endParaRPr sz="2200" dirty="0"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DC"/>
              </a:buClr>
              <a:buFont typeface="Arial MT"/>
              <a:buChar char="—"/>
            </a:pPr>
            <a:endParaRPr lang="en-US" sz="2200" dirty="0">
              <a:cs typeface="Arial MT"/>
            </a:endParaRPr>
          </a:p>
          <a:p>
            <a:pPr marL="192405" marR="7620" indent="-180340">
              <a:lnSpc>
                <a:spcPct val="1301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en-US" sz="2200" dirty="0">
                <a:cs typeface="Arial MT"/>
              </a:rPr>
              <a:t> </a:t>
            </a:r>
            <a:r>
              <a:rPr lang="en-US" sz="2200" b="1" dirty="0">
                <a:solidFill>
                  <a:srgbClr val="FF0000"/>
                </a:solidFill>
                <a:cs typeface="Arial MT"/>
              </a:rPr>
              <a:t>E-RP</a:t>
            </a:r>
            <a:r>
              <a:rPr lang="en-US" sz="2200" spc="210" dirty="0">
                <a:cs typeface="Arial MT"/>
              </a:rPr>
              <a:t> =</a:t>
            </a:r>
            <a:r>
              <a:rPr lang="en-US" sz="2200" spc="215" dirty="0">
                <a:cs typeface="Arial MT"/>
              </a:rPr>
              <a:t> </a:t>
            </a:r>
            <a:r>
              <a:rPr lang="en-US" sz="2200" b="1" dirty="0">
                <a:cs typeface="Arial"/>
              </a:rPr>
              <a:t>external</a:t>
            </a:r>
            <a:r>
              <a:rPr lang="en-US" sz="2200" b="1" spc="210" dirty="0">
                <a:cs typeface="Arial"/>
              </a:rPr>
              <a:t> </a:t>
            </a:r>
            <a:r>
              <a:rPr lang="en-US" sz="2200" dirty="0">
                <a:cs typeface="Arial MT"/>
              </a:rPr>
              <a:t>value</a:t>
            </a:r>
            <a:r>
              <a:rPr lang="en-US" sz="2200" spc="215" dirty="0">
                <a:cs typeface="Arial MT"/>
              </a:rPr>
              <a:t> </a:t>
            </a:r>
            <a:r>
              <a:rPr lang="en-US" sz="2200" dirty="0">
                <a:cs typeface="Arial MT"/>
              </a:rPr>
              <a:t>of</a:t>
            </a:r>
            <a:r>
              <a:rPr lang="en-US" sz="2200" spc="204" dirty="0">
                <a:cs typeface="Arial MT"/>
              </a:rPr>
              <a:t> </a:t>
            </a:r>
            <a:r>
              <a:rPr lang="en-US" sz="2200" dirty="0">
                <a:cs typeface="Arial MT"/>
              </a:rPr>
              <a:t>currency</a:t>
            </a:r>
            <a:r>
              <a:rPr lang="en-US" sz="2200" spc="215" dirty="0">
                <a:cs typeface="Arial MT"/>
              </a:rPr>
              <a:t> </a:t>
            </a:r>
            <a:r>
              <a:rPr lang="en-US" sz="2200" dirty="0">
                <a:cs typeface="Arial MT"/>
              </a:rPr>
              <a:t>(the</a:t>
            </a:r>
            <a:r>
              <a:rPr lang="en-US" sz="2200" spc="210" dirty="0">
                <a:cs typeface="Arial MT"/>
              </a:rPr>
              <a:t> </a:t>
            </a:r>
            <a:r>
              <a:rPr lang="en-US" sz="2200" dirty="0">
                <a:cs typeface="Arial MT"/>
              </a:rPr>
              <a:t>purchasing</a:t>
            </a:r>
            <a:r>
              <a:rPr lang="en-US" sz="2200" spc="215" dirty="0">
                <a:cs typeface="Arial MT"/>
              </a:rPr>
              <a:t> </a:t>
            </a:r>
            <a:r>
              <a:rPr lang="en-US" sz="2200" dirty="0">
                <a:cs typeface="Arial MT"/>
              </a:rPr>
              <a:t>power</a:t>
            </a:r>
            <a:r>
              <a:rPr lang="en-US" sz="2200" spc="210" dirty="0">
                <a:cs typeface="Arial MT"/>
              </a:rPr>
              <a:t> </a:t>
            </a:r>
            <a:r>
              <a:rPr lang="en-US" sz="2200" spc="-5" dirty="0">
                <a:cs typeface="Arial MT"/>
              </a:rPr>
              <a:t>of</a:t>
            </a:r>
            <a:r>
              <a:rPr lang="en-US" sz="2200" spc="210" dirty="0">
                <a:cs typeface="Arial MT"/>
              </a:rPr>
              <a:t> </a:t>
            </a:r>
            <a:r>
              <a:rPr lang="en-US" sz="2200" dirty="0">
                <a:cs typeface="Arial MT"/>
              </a:rPr>
              <a:t>money</a:t>
            </a:r>
            <a:r>
              <a:rPr lang="en-US" sz="2200" spc="220" dirty="0">
                <a:cs typeface="Arial MT"/>
              </a:rPr>
              <a:t> </a:t>
            </a:r>
            <a:r>
              <a:rPr lang="en-US" sz="2200" spc="-15" dirty="0">
                <a:cs typeface="Arial MT"/>
              </a:rPr>
              <a:t>in </a:t>
            </a:r>
            <a:r>
              <a:rPr lang="en-US" sz="2200" spc="-705" dirty="0">
                <a:cs typeface="Arial MT"/>
              </a:rPr>
              <a:t> </a:t>
            </a:r>
            <a:r>
              <a:rPr lang="en-US" sz="2200" dirty="0">
                <a:cs typeface="Arial MT"/>
              </a:rPr>
              <a:t>terms</a:t>
            </a:r>
            <a:r>
              <a:rPr lang="en-US" sz="2200" spc="-10" dirty="0">
                <a:cs typeface="Arial MT"/>
              </a:rPr>
              <a:t> </a:t>
            </a:r>
            <a:r>
              <a:rPr lang="en-US" sz="2200" dirty="0">
                <a:cs typeface="Arial MT"/>
              </a:rPr>
              <a:t>of</a:t>
            </a:r>
            <a:r>
              <a:rPr lang="en-US" sz="2200" spc="5" dirty="0">
                <a:cs typeface="Arial MT"/>
              </a:rPr>
              <a:t> </a:t>
            </a:r>
            <a:r>
              <a:rPr lang="en-US" sz="2200" dirty="0">
                <a:cs typeface="Arial MT"/>
              </a:rPr>
              <a:t>goods</a:t>
            </a:r>
            <a:r>
              <a:rPr lang="en-US" sz="2200" spc="-10" dirty="0">
                <a:cs typeface="Arial MT"/>
              </a:rPr>
              <a:t> </a:t>
            </a:r>
            <a:r>
              <a:rPr lang="en-US" sz="2200" dirty="0">
                <a:cs typeface="Arial MT"/>
              </a:rPr>
              <a:t>and services</a:t>
            </a:r>
            <a:r>
              <a:rPr lang="en-US" sz="2200" spc="-25" dirty="0">
                <a:cs typeface="Arial MT"/>
              </a:rPr>
              <a:t> </a:t>
            </a:r>
            <a:r>
              <a:rPr lang="en-US" sz="2200" dirty="0">
                <a:cs typeface="Arial MT"/>
              </a:rPr>
              <a:t>produced</a:t>
            </a:r>
            <a:r>
              <a:rPr lang="en-US" sz="2200" spc="-5" dirty="0">
                <a:cs typeface="Arial MT"/>
              </a:rPr>
              <a:t> </a:t>
            </a:r>
            <a:r>
              <a:rPr lang="en-US" sz="2200" b="1" dirty="0">
                <a:cs typeface="Arial"/>
              </a:rPr>
              <a:t>abroad</a:t>
            </a:r>
            <a:r>
              <a:rPr lang="en-US" sz="2200" dirty="0">
                <a:cs typeface="Arial MT"/>
              </a:rPr>
              <a:t>)</a:t>
            </a:r>
          </a:p>
          <a:p>
            <a:pPr marL="196850">
              <a:lnSpc>
                <a:spcPct val="100000"/>
              </a:lnSpc>
              <a:spcBef>
                <a:spcPts val="935"/>
              </a:spcBef>
            </a:pPr>
            <a:r>
              <a:rPr sz="2200" dirty="0">
                <a:cs typeface="Arial MT"/>
              </a:rPr>
              <a:t>+</a:t>
            </a:r>
            <a:r>
              <a:rPr sz="2200" spc="-15" dirty="0">
                <a:cs typeface="Arial MT"/>
              </a:rPr>
              <a:t> </a:t>
            </a:r>
            <a:r>
              <a:rPr lang="cs-CZ" sz="2200" spc="-15" dirty="0">
                <a:cs typeface="Arial MT"/>
              </a:rPr>
              <a:t>E</a:t>
            </a:r>
            <a:r>
              <a:rPr sz="2200" dirty="0" err="1">
                <a:cs typeface="Arial MT"/>
              </a:rPr>
              <a:t>xchange</a:t>
            </a:r>
            <a:r>
              <a:rPr sz="2200" spc="-10" dirty="0">
                <a:cs typeface="Arial MT"/>
              </a:rPr>
              <a:t> </a:t>
            </a:r>
            <a:r>
              <a:rPr sz="2200" dirty="0">
                <a:cs typeface="Arial MT"/>
              </a:rPr>
              <a:t>rate</a:t>
            </a:r>
            <a:r>
              <a:rPr sz="2200" spc="15" dirty="0">
                <a:cs typeface="Arial MT"/>
              </a:rPr>
              <a:t> </a:t>
            </a:r>
            <a:r>
              <a:rPr sz="2200" spc="-5" dirty="0">
                <a:cs typeface="Arial MT"/>
              </a:rPr>
              <a:t>is</a:t>
            </a:r>
            <a:r>
              <a:rPr lang="cs-CZ" sz="2200" spc="-5" dirty="0">
                <a:cs typeface="Arial MT"/>
              </a:rPr>
              <a:t> </a:t>
            </a:r>
            <a:r>
              <a:rPr lang="cs-CZ" sz="2200" spc="-5" dirty="0" err="1">
                <a:cs typeface="Arial MT"/>
              </a:rPr>
              <a:t>an</a:t>
            </a:r>
            <a:r>
              <a:rPr sz="2200" spc="-10" dirty="0">
                <a:cs typeface="Arial MT"/>
              </a:rPr>
              <a:t> </a:t>
            </a:r>
            <a:r>
              <a:rPr sz="2200" b="1" dirty="0">
                <a:cs typeface="Arial MT"/>
              </a:rPr>
              <a:t>important transmission</a:t>
            </a:r>
            <a:r>
              <a:rPr sz="2200" b="1" spc="-25" dirty="0">
                <a:cs typeface="Arial MT"/>
              </a:rPr>
              <a:t> </a:t>
            </a:r>
            <a:r>
              <a:rPr sz="2200" b="1" dirty="0">
                <a:cs typeface="Arial MT"/>
              </a:rPr>
              <a:t>channel</a:t>
            </a:r>
            <a:endParaRPr lang="cs-CZ" sz="2200" b="1" dirty="0">
              <a:cs typeface="Arial MT"/>
            </a:endParaRPr>
          </a:p>
          <a:p>
            <a:pPr marL="196850">
              <a:lnSpc>
                <a:spcPct val="100000"/>
              </a:lnSpc>
              <a:spcBef>
                <a:spcPts val="935"/>
              </a:spcBef>
            </a:pPr>
            <a:endParaRPr sz="2200" b="1" dirty="0">
              <a:cs typeface="Arial MT"/>
            </a:endParaRPr>
          </a:p>
          <a:p>
            <a:pPr marL="855344" marR="5080">
              <a:lnSpc>
                <a:spcPts val="4060"/>
              </a:lnSpc>
              <a:spcBef>
                <a:spcPts val="95"/>
              </a:spcBef>
            </a:pPr>
            <a:r>
              <a:rPr sz="2200" spc="135" dirty="0">
                <a:cs typeface="Arial MT"/>
              </a:rPr>
              <a:t> </a:t>
            </a:r>
            <a:r>
              <a:rPr lang="cs-CZ" sz="2200" spc="135" dirty="0">
                <a:cs typeface="Arial MT"/>
              </a:rPr>
              <a:t>T</a:t>
            </a:r>
            <a:r>
              <a:rPr sz="2200" dirty="0">
                <a:cs typeface="Arial MT"/>
              </a:rPr>
              <a:t>here</a:t>
            </a:r>
            <a:r>
              <a:rPr sz="2200" spc="135" dirty="0">
                <a:cs typeface="Arial MT"/>
              </a:rPr>
              <a:t> </a:t>
            </a:r>
            <a:r>
              <a:rPr sz="2200" dirty="0">
                <a:cs typeface="Arial MT"/>
              </a:rPr>
              <a:t>cannot</a:t>
            </a:r>
            <a:r>
              <a:rPr sz="2200" spc="130" dirty="0">
                <a:cs typeface="Arial MT"/>
              </a:rPr>
              <a:t> </a:t>
            </a:r>
            <a:r>
              <a:rPr sz="2200" dirty="0">
                <a:cs typeface="Arial MT"/>
              </a:rPr>
              <a:t>be</a:t>
            </a:r>
            <a:r>
              <a:rPr sz="2200" spc="135" dirty="0">
                <a:cs typeface="Arial MT"/>
              </a:rPr>
              <a:t> </a:t>
            </a:r>
            <a:r>
              <a:rPr lang="cs-CZ" sz="2200" spc="135" dirty="0">
                <a:cs typeface="Arial MT"/>
              </a:rPr>
              <a:t>a </a:t>
            </a:r>
            <a:r>
              <a:rPr sz="2200" dirty="0">
                <a:cs typeface="Arial MT"/>
              </a:rPr>
              <a:t>long-term</a:t>
            </a:r>
            <a:r>
              <a:rPr sz="2200" spc="114" dirty="0">
                <a:cs typeface="Arial MT"/>
              </a:rPr>
              <a:t> </a:t>
            </a:r>
            <a:r>
              <a:rPr sz="2200" dirty="0">
                <a:cs typeface="Arial MT"/>
              </a:rPr>
              <a:t>divergence</a:t>
            </a:r>
            <a:r>
              <a:rPr sz="2200" spc="140" dirty="0">
                <a:cs typeface="Arial MT"/>
              </a:rPr>
              <a:t> </a:t>
            </a:r>
            <a:r>
              <a:rPr sz="2200" dirty="0">
                <a:cs typeface="Arial MT"/>
              </a:rPr>
              <a:t>between</a:t>
            </a:r>
            <a:r>
              <a:rPr sz="2200" spc="125" dirty="0">
                <a:cs typeface="Arial MT"/>
              </a:rPr>
              <a:t> </a:t>
            </a:r>
            <a:r>
              <a:rPr sz="2200" dirty="0">
                <a:cs typeface="Arial MT"/>
              </a:rPr>
              <a:t>the</a:t>
            </a:r>
            <a:r>
              <a:rPr sz="2200" spc="135" dirty="0">
                <a:cs typeface="Arial MT"/>
              </a:rPr>
              <a:t> </a:t>
            </a:r>
            <a:r>
              <a:rPr sz="2200" dirty="0">
                <a:cs typeface="Arial MT"/>
              </a:rPr>
              <a:t>internal</a:t>
            </a:r>
            <a:r>
              <a:rPr sz="2200" spc="130" dirty="0">
                <a:cs typeface="Arial MT"/>
              </a:rPr>
              <a:t> </a:t>
            </a:r>
            <a:r>
              <a:rPr sz="2200" dirty="0">
                <a:cs typeface="Arial MT"/>
              </a:rPr>
              <a:t>and </a:t>
            </a:r>
            <a:r>
              <a:rPr sz="2200" spc="-705" dirty="0">
                <a:cs typeface="Arial MT"/>
              </a:rPr>
              <a:t> </a:t>
            </a:r>
            <a:r>
              <a:rPr sz="2200" dirty="0">
                <a:cs typeface="Arial MT"/>
              </a:rPr>
              <a:t>external</a:t>
            </a:r>
            <a:r>
              <a:rPr sz="2200" spc="-15" dirty="0">
                <a:cs typeface="Arial MT"/>
              </a:rPr>
              <a:t> </a:t>
            </a:r>
            <a:r>
              <a:rPr sz="2200" dirty="0">
                <a:cs typeface="Arial MT"/>
              </a:rPr>
              <a:t>purchasing</a:t>
            </a:r>
            <a:r>
              <a:rPr sz="2200" spc="-15" dirty="0">
                <a:cs typeface="Arial MT"/>
              </a:rPr>
              <a:t> </a:t>
            </a:r>
            <a:r>
              <a:rPr sz="2200" dirty="0">
                <a:cs typeface="Arial MT"/>
              </a:rPr>
              <a:t>power</a:t>
            </a:r>
            <a:r>
              <a:rPr sz="2200" spc="-20" dirty="0">
                <a:cs typeface="Arial MT"/>
              </a:rPr>
              <a:t> </a:t>
            </a:r>
            <a:r>
              <a:rPr sz="2200" dirty="0">
                <a:cs typeface="Arial MT"/>
              </a:rPr>
              <a:t>of</a:t>
            </a:r>
            <a:r>
              <a:rPr sz="2200" spc="5" dirty="0">
                <a:cs typeface="Arial MT"/>
              </a:rPr>
              <a:t> </a:t>
            </a:r>
            <a:r>
              <a:rPr sz="2200" dirty="0">
                <a:cs typeface="Arial MT"/>
              </a:rPr>
              <a:t>a currency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B305F0F1-7D79-4E2A-8A8A-8322283F48B5}"/>
              </a:ext>
            </a:extLst>
          </p:cNvPr>
          <p:cNvSpPr/>
          <p:nvPr/>
        </p:nvSpPr>
        <p:spPr>
          <a:xfrm>
            <a:off x="779170" y="4800600"/>
            <a:ext cx="685800" cy="381000"/>
          </a:xfrm>
          <a:prstGeom prst="rightArrow">
            <a:avLst/>
          </a:prstGeom>
          <a:solidFill>
            <a:srgbClr val="0000DC"/>
          </a:solidFill>
          <a:ln>
            <a:solidFill>
              <a:srgbClr val="000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61937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" dirty="0"/>
              <a:t>Convergence</a:t>
            </a:r>
            <a:r>
              <a:rPr sz="3600" spc="60" dirty="0"/>
              <a:t> </a:t>
            </a:r>
            <a:r>
              <a:rPr sz="3600" spc="10" dirty="0"/>
              <a:t>and</a:t>
            </a:r>
            <a:r>
              <a:rPr sz="3600" spc="35" dirty="0"/>
              <a:t> </a:t>
            </a:r>
            <a:r>
              <a:rPr sz="3600" spc="10" dirty="0"/>
              <a:t>inequality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40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804797"/>
            <a:ext cx="10705465" cy="3622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5"/>
              </a:spcBef>
              <a:buClr>
                <a:srgbClr val="0000DC"/>
              </a:buClr>
              <a:buFont typeface="Arial MT"/>
              <a:buChar char="—"/>
              <a:tabLst>
                <a:tab pos="192405" algn="l"/>
                <a:tab pos="193040" algn="l"/>
              </a:tabLst>
            </a:pPr>
            <a:r>
              <a:rPr sz="2800" b="1" spc="-5" dirty="0">
                <a:latin typeface="Arial"/>
                <a:cs typeface="Arial"/>
              </a:rPr>
              <a:t>Who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benefits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from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the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increase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of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world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income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and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wealth?</a:t>
            </a:r>
            <a:endParaRPr sz="2800">
              <a:latin typeface="Arial"/>
              <a:cs typeface="Arial"/>
            </a:endParaRPr>
          </a:p>
          <a:p>
            <a:pPr marL="192405" marR="6350" indent="-180340">
              <a:lnSpc>
                <a:spcPct val="150000"/>
              </a:lnSpc>
              <a:spcBef>
                <a:spcPts val="240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800" spc="-10" dirty="0">
                <a:latin typeface="Arial MT"/>
                <a:cs typeface="Arial MT"/>
              </a:rPr>
              <a:t>No</a:t>
            </a:r>
            <a:r>
              <a:rPr sz="2800" spc="3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stable</a:t>
            </a:r>
            <a:r>
              <a:rPr sz="2800" spc="3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relationship</a:t>
            </a:r>
            <a:r>
              <a:rPr sz="2800" spc="3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between</a:t>
            </a:r>
            <a:r>
              <a:rPr sz="2800" spc="3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inequality</a:t>
            </a:r>
            <a:r>
              <a:rPr sz="2800" spc="3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</a:t>
            </a:r>
            <a:r>
              <a:rPr sz="2800" spc="3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growth,</a:t>
            </a:r>
            <a:r>
              <a:rPr sz="2800" spc="3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but</a:t>
            </a:r>
            <a:r>
              <a:rPr sz="2800" spc="2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growth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tends</a:t>
            </a:r>
            <a:r>
              <a:rPr sz="2800" spc="-5" dirty="0">
                <a:latin typeface="Arial MT"/>
                <a:cs typeface="Arial MT"/>
              </a:rPr>
              <a:t> to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increase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inequality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within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rich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countries.</a:t>
            </a:r>
            <a:endParaRPr sz="2800">
              <a:latin typeface="Arial MT"/>
              <a:cs typeface="Arial MT"/>
            </a:endParaRPr>
          </a:p>
          <a:p>
            <a:pPr marL="192405" marR="5080" indent="-180340">
              <a:lnSpc>
                <a:spcPct val="150100"/>
              </a:lnSpc>
              <a:spcBef>
                <a:spcPts val="240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  <a:tab pos="7256780" algn="l"/>
                <a:tab pos="8727440" algn="l"/>
                <a:tab pos="9624060" algn="l"/>
              </a:tabLst>
            </a:pPr>
            <a:r>
              <a:rPr sz="2800" spc="-5" dirty="0">
                <a:latin typeface="Arial MT"/>
                <a:cs typeface="Arial MT"/>
              </a:rPr>
              <a:t>Among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advance</a:t>
            </a:r>
            <a:r>
              <a:rPr sz="2800" spc="-5" dirty="0">
                <a:latin typeface="Arial MT"/>
                <a:cs typeface="Arial MT"/>
              </a:rPr>
              <a:t>d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</a:t>
            </a:r>
            <a:r>
              <a:rPr sz="2800" dirty="0">
                <a:latin typeface="Arial MT"/>
                <a:cs typeface="Arial MT"/>
              </a:rPr>
              <a:t>c</a:t>
            </a:r>
            <a:r>
              <a:rPr sz="2800" spc="-5" dirty="0">
                <a:latin typeface="Arial MT"/>
                <a:cs typeface="Arial MT"/>
              </a:rPr>
              <a:t>o</a:t>
            </a:r>
            <a:r>
              <a:rPr sz="2800" dirty="0">
                <a:latin typeface="Arial MT"/>
                <a:cs typeface="Arial MT"/>
              </a:rPr>
              <a:t>n</a:t>
            </a:r>
            <a:r>
              <a:rPr sz="2800" spc="-5" dirty="0">
                <a:latin typeface="Arial MT"/>
                <a:cs typeface="Arial MT"/>
              </a:rPr>
              <a:t>omi</a:t>
            </a:r>
            <a:r>
              <a:rPr sz="2800" spc="5" dirty="0">
                <a:latin typeface="Arial MT"/>
                <a:cs typeface="Arial MT"/>
              </a:rPr>
              <a:t>e</a:t>
            </a:r>
            <a:r>
              <a:rPr sz="2800" spc="-5" dirty="0">
                <a:latin typeface="Arial MT"/>
                <a:cs typeface="Arial MT"/>
              </a:rPr>
              <a:t>s,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te</a:t>
            </a:r>
            <a:r>
              <a:rPr sz="2800" spc="5" dirty="0">
                <a:latin typeface="Arial MT"/>
                <a:cs typeface="Arial MT"/>
              </a:rPr>
              <a:t>c</a:t>
            </a:r>
            <a:r>
              <a:rPr sz="2800" spc="-5" dirty="0">
                <a:latin typeface="Arial MT"/>
                <a:cs typeface="Arial MT"/>
              </a:rPr>
              <a:t>h</a:t>
            </a:r>
            <a:r>
              <a:rPr sz="2800" dirty="0">
                <a:latin typeface="Arial MT"/>
                <a:cs typeface="Arial MT"/>
              </a:rPr>
              <a:t>n</a:t>
            </a:r>
            <a:r>
              <a:rPr sz="2800" spc="-5" dirty="0">
                <a:latin typeface="Arial MT"/>
                <a:cs typeface="Arial MT"/>
              </a:rPr>
              <a:t>o</a:t>
            </a:r>
            <a:r>
              <a:rPr sz="2800" dirty="0">
                <a:latin typeface="Arial MT"/>
                <a:cs typeface="Arial MT"/>
              </a:rPr>
              <a:t>l</a:t>
            </a:r>
            <a:r>
              <a:rPr sz="2800" spc="-5" dirty="0">
                <a:latin typeface="Arial MT"/>
                <a:cs typeface="Arial MT"/>
              </a:rPr>
              <a:t>o</a:t>
            </a:r>
            <a:r>
              <a:rPr sz="2800" dirty="0">
                <a:latin typeface="Arial MT"/>
                <a:cs typeface="Arial MT"/>
              </a:rPr>
              <a:t>g</a:t>
            </a:r>
            <a:r>
              <a:rPr sz="2800" spc="-5" dirty="0">
                <a:latin typeface="Arial MT"/>
                <a:cs typeface="Arial MT"/>
              </a:rPr>
              <a:t>i</a:t>
            </a:r>
            <a:r>
              <a:rPr sz="2800" dirty="0">
                <a:latin typeface="Arial MT"/>
                <a:cs typeface="Arial MT"/>
              </a:rPr>
              <a:t>c</a:t>
            </a:r>
            <a:r>
              <a:rPr sz="2800" spc="-5" dirty="0">
                <a:latin typeface="Arial MT"/>
                <a:cs typeface="Arial MT"/>
              </a:rPr>
              <a:t>al</a:t>
            </a:r>
            <a:r>
              <a:rPr sz="2800" dirty="0">
                <a:latin typeface="Arial MT"/>
                <a:cs typeface="Arial MT"/>
              </a:rPr>
              <a:t>	chang</a:t>
            </a:r>
            <a:r>
              <a:rPr sz="2800" spc="-5" dirty="0">
                <a:latin typeface="Arial MT"/>
                <a:cs typeface="Arial MT"/>
              </a:rPr>
              <a:t>e</a:t>
            </a:r>
            <a:r>
              <a:rPr sz="2800" dirty="0">
                <a:latin typeface="Arial MT"/>
                <a:cs typeface="Arial MT"/>
              </a:rPr>
              <a:t>	an</a:t>
            </a:r>
            <a:r>
              <a:rPr sz="2800" spc="-5" dirty="0">
                <a:latin typeface="Arial MT"/>
                <a:cs typeface="Arial MT"/>
              </a:rPr>
              <a:t>d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" dirty="0">
                <a:latin typeface="Arial MT"/>
                <a:cs typeface="Arial MT"/>
              </a:rPr>
              <a:t>g</a:t>
            </a:r>
            <a:r>
              <a:rPr sz="2800" dirty="0">
                <a:latin typeface="Arial MT"/>
                <a:cs typeface="Arial MT"/>
              </a:rPr>
              <a:t>r</a:t>
            </a:r>
            <a:r>
              <a:rPr sz="2800" spc="5" dirty="0">
                <a:latin typeface="Arial MT"/>
                <a:cs typeface="Arial MT"/>
              </a:rPr>
              <a:t>o</a:t>
            </a:r>
            <a:r>
              <a:rPr sz="2800" spc="-5" dirty="0">
                <a:latin typeface="Arial MT"/>
                <a:cs typeface="Arial MT"/>
              </a:rPr>
              <a:t>wth  may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increase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income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inequalities.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07516"/>
            <a:ext cx="100857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Growth</a:t>
            </a:r>
            <a:r>
              <a:rPr sz="3000" spc="20" dirty="0"/>
              <a:t> </a:t>
            </a:r>
            <a:r>
              <a:rPr sz="3000" dirty="0"/>
              <a:t>and</a:t>
            </a:r>
            <a:r>
              <a:rPr sz="3000" spc="5" dirty="0"/>
              <a:t> </a:t>
            </a:r>
            <a:r>
              <a:rPr sz="3000" dirty="0"/>
              <a:t>income</a:t>
            </a:r>
            <a:r>
              <a:rPr sz="3000" spc="5" dirty="0"/>
              <a:t> </a:t>
            </a:r>
            <a:r>
              <a:rPr sz="3000" spc="-5" dirty="0"/>
              <a:t>distribution:</a:t>
            </a:r>
            <a:r>
              <a:rPr sz="3000" spc="35" dirty="0"/>
              <a:t> </a:t>
            </a:r>
            <a:r>
              <a:rPr sz="3000" spc="-5" dirty="0"/>
              <a:t>a</a:t>
            </a:r>
            <a:r>
              <a:rPr sz="3000" spc="5" dirty="0"/>
              <a:t> </a:t>
            </a:r>
            <a:r>
              <a:rPr sz="3000" dirty="0"/>
              <a:t>two</a:t>
            </a:r>
            <a:r>
              <a:rPr sz="3000" spc="20" dirty="0"/>
              <a:t> </a:t>
            </a:r>
            <a:r>
              <a:rPr sz="3000" dirty="0"/>
              <a:t>way</a:t>
            </a:r>
            <a:r>
              <a:rPr sz="3000" spc="-10" dirty="0"/>
              <a:t> </a:t>
            </a:r>
            <a:r>
              <a:rPr sz="3000" spc="-5" dirty="0"/>
              <a:t>relationship</a:t>
            </a:r>
            <a:endParaRPr sz="3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41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716658"/>
            <a:ext cx="10466070" cy="39693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53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800" spc="-5" dirty="0">
                <a:latin typeface="Arial MT"/>
                <a:cs typeface="Arial MT"/>
              </a:rPr>
              <a:t>Growth →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inequality</a:t>
            </a:r>
            <a:endParaRPr sz="280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32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2000" dirty="0">
                <a:latin typeface="Arial MT"/>
                <a:cs typeface="Arial MT"/>
              </a:rPr>
              <a:t>Kuznets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(1955):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U-shaped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relationship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between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development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level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income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inequality</a:t>
            </a:r>
            <a:endParaRPr sz="200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192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2000" dirty="0">
                <a:latin typeface="Arial MT"/>
                <a:cs typeface="Arial MT"/>
              </a:rPr>
              <a:t>Unequal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access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finance,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education</a:t>
            </a:r>
            <a:endParaRPr sz="2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2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0000DC"/>
              </a:buClr>
              <a:buFont typeface="Arial MT"/>
              <a:buChar char="—"/>
            </a:pPr>
            <a:endParaRPr sz="255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800" dirty="0">
                <a:latin typeface="Arial MT"/>
                <a:cs typeface="Arial MT"/>
              </a:rPr>
              <a:t>Inequality</a:t>
            </a:r>
            <a:r>
              <a:rPr sz="2800" spc="-5" dirty="0">
                <a:latin typeface="Arial MT"/>
                <a:cs typeface="Arial MT"/>
              </a:rPr>
              <a:t> →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growth</a:t>
            </a:r>
            <a:endParaRPr sz="280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32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2000" dirty="0">
                <a:latin typeface="Arial MT"/>
                <a:cs typeface="Arial MT"/>
              </a:rPr>
              <a:t>Inequality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→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inequality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opportunities</a:t>
            </a:r>
            <a:endParaRPr sz="200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192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2000" dirty="0">
                <a:latin typeface="Arial MT"/>
                <a:cs typeface="Arial MT"/>
              </a:rPr>
              <a:t>Risk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political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instability/deadlock</a:t>
            </a:r>
            <a:endParaRPr sz="200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192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2000" dirty="0">
                <a:latin typeface="Arial MT"/>
                <a:cs typeface="Arial MT"/>
              </a:rPr>
              <a:t>Demand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redistributive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taxation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(Alesina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Rodrik,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1994)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6932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Growth </a:t>
            </a:r>
            <a:r>
              <a:rPr sz="3600" dirty="0"/>
              <a:t>and</a:t>
            </a:r>
            <a:r>
              <a:rPr sz="3600" spc="-5" dirty="0"/>
              <a:t> income distribution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2220" y="1738746"/>
            <a:ext cx="7619552" cy="45375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42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98069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Theoretical</a:t>
            </a:r>
            <a:r>
              <a:rPr sz="3600" dirty="0"/>
              <a:t> </a:t>
            </a:r>
            <a:r>
              <a:rPr sz="3600" spc="-5" dirty="0"/>
              <a:t>background</a:t>
            </a:r>
            <a:r>
              <a:rPr sz="3600" spc="10" dirty="0"/>
              <a:t> </a:t>
            </a:r>
            <a:r>
              <a:rPr sz="3600" dirty="0"/>
              <a:t>–</a:t>
            </a:r>
            <a:r>
              <a:rPr sz="3600" spc="-5" dirty="0"/>
              <a:t> growth</a:t>
            </a:r>
            <a:r>
              <a:rPr sz="3600" spc="20" dirty="0"/>
              <a:t> </a:t>
            </a:r>
            <a:r>
              <a:rPr sz="3600" dirty="0"/>
              <a:t>accounting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4311" y="2170405"/>
            <a:ext cx="8658225" cy="22759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49323" y="4789170"/>
            <a:ext cx="12211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ahoma"/>
                <a:cs typeface="Tahoma"/>
              </a:rPr>
              <a:t>Solow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(1956)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43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5206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Theoretical</a:t>
            </a:r>
            <a:r>
              <a:rPr sz="3600" spc="-15" dirty="0"/>
              <a:t> </a:t>
            </a:r>
            <a:r>
              <a:rPr sz="3600" spc="-5" dirty="0"/>
              <a:t>background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44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0" marR="5080" indent="-180340">
              <a:lnSpc>
                <a:spcPct val="14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266700" algn="l"/>
                <a:tab pos="267335" algn="l"/>
              </a:tabLst>
            </a:pPr>
            <a:r>
              <a:rPr dirty="0"/>
              <a:t>In</a:t>
            </a:r>
            <a:r>
              <a:rPr spc="65" dirty="0"/>
              <a:t> </a:t>
            </a:r>
            <a:r>
              <a:rPr dirty="0"/>
              <a:t>the</a:t>
            </a:r>
            <a:r>
              <a:rPr spc="85" dirty="0"/>
              <a:t> </a:t>
            </a:r>
            <a:r>
              <a:rPr dirty="0"/>
              <a:t>short</a:t>
            </a:r>
            <a:r>
              <a:rPr spc="80" dirty="0"/>
              <a:t> </a:t>
            </a:r>
            <a:r>
              <a:rPr spc="-5" dirty="0"/>
              <a:t>run</a:t>
            </a:r>
            <a:r>
              <a:rPr spc="90" dirty="0"/>
              <a:t> </a:t>
            </a:r>
            <a:r>
              <a:rPr spc="-5" dirty="0"/>
              <a:t>(a</a:t>
            </a:r>
            <a:r>
              <a:rPr spc="55" dirty="0"/>
              <a:t> </a:t>
            </a:r>
            <a:r>
              <a:rPr dirty="0"/>
              <a:t>few</a:t>
            </a:r>
            <a:r>
              <a:rPr spc="95" dirty="0"/>
              <a:t> </a:t>
            </a:r>
            <a:r>
              <a:rPr dirty="0"/>
              <a:t>months</a:t>
            </a:r>
            <a:r>
              <a:rPr spc="80" dirty="0"/>
              <a:t> </a:t>
            </a:r>
            <a:r>
              <a:rPr dirty="0"/>
              <a:t>to</a:t>
            </a:r>
            <a:r>
              <a:rPr spc="60" dirty="0"/>
              <a:t> </a:t>
            </a:r>
            <a:r>
              <a:rPr spc="-5" dirty="0"/>
              <a:t>a</a:t>
            </a:r>
            <a:r>
              <a:rPr spc="85" dirty="0"/>
              <a:t> </a:t>
            </a:r>
            <a:r>
              <a:rPr dirty="0"/>
              <a:t>few</a:t>
            </a:r>
            <a:r>
              <a:rPr spc="80" dirty="0"/>
              <a:t> </a:t>
            </a:r>
            <a:r>
              <a:rPr dirty="0"/>
              <a:t>years),</a:t>
            </a:r>
            <a:r>
              <a:rPr spc="85" dirty="0"/>
              <a:t> </a:t>
            </a:r>
            <a:r>
              <a:rPr spc="-5" dirty="0"/>
              <a:t>potential</a:t>
            </a:r>
            <a:r>
              <a:rPr spc="75" dirty="0"/>
              <a:t> </a:t>
            </a:r>
            <a:r>
              <a:rPr dirty="0"/>
              <a:t>output</a:t>
            </a:r>
            <a:r>
              <a:rPr spc="85" dirty="0"/>
              <a:t> </a:t>
            </a:r>
            <a:r>
              <a:rPr spc="-5" dirty="0"/>
              <a:t>is</a:t>
            </a:r>
            <a:r>
              <a:rPr spc="75" dirty="0"/>
              <a:t> </a:t>
            </a:r>
            <a:r>
              <a:rPr dirty="0"/>
              <a:t>exogenous; </a:t>
            </a:r>
            <a:r>
              <a:rPr spc="-650" dirty="0"/>
              <a:t> </a:t>
            </a:r>
            <a:r>
              <a:rPr spc="-5" dirty="0"/>
              <a:t>growth</a:t>
            </a:r>
            <a:r>
              <a:rPr spc="10" dirty="0"/>
              <a:t> </a:t>
            </a:r>
            <a:r>
              <a:rPr spc="-5" dirty="0"/>
              <a:t>is</a:t>
            </a:r>
            <a:r>
              <a:rPr spc="5" dirty="0"/>
              <a:t> </a:t>
            </a:r>
            <a:r>
              <a:rPr spc="-5" dirty="0"/>
              <a:t>dominated</a:t>
            </a:r>
            <a:r>
              <a:rPr spc="30" dirty="0"/>
              <a:t> </a:t>
            </a:r>
            <a:r>
              <a:rPr spc="-5" dirty="0"/>
              <a:t>by</a:t>
            </a:r>
            <a:r>
              <a:rPr spc="5" dirty="0"/>
              <a:t> </a:t>
            </a:r>
            <a:r>
              <a:rPr spc="-5" dirty="0"/>
              <a:t>cyclical</a:t>
            </a:r>
            <a:r>
              <a:rPr spc="35" dirty="0"/>
              <a:t> </a:t>
            </a:r>
            <a:r>
              <a:rPr spc="-5" dirty="0"/>
              <a:t>fluctuations</a:t>
            </a:r>
            <a:r>
              <a:rPr spc="10" dirty="0"/>
              <a:t> </a:t>
            </a:r>
            <a:r>
              <a:rPr spc="-5" dirty="0"/>
              <a:t>and</a:t>
            </a:r>
            <a:r>
              <a:rPr spc="20" dirty="0"/>
              <a:t> </a:t>
            </a:r>
            <a:r>
              <a:rPr spc="-5" dirty="0"/>
              <a:t>by</a:t>
            </a:r>
            <a:r>
              <a:rPr spc="5" dirty="0"/>
              <a:t> </a:t>
            </a:r>
            <a:r>
              <a:rPr spc="-5" dirty="0"/>
              <a:t>stabilization</a:t>
            </a:r>
            <a:r>
              <a:rPr spc="45" dirty="0"/>
              <a:t> </a:t>
            </a:r>
            <a:r>
              <a:rPr spc="-5" dirty="0"/>
              <a:t>policies</a:t>
            </a:r>
          </a:p>
          <a:p>
            <a:pPr marL="74295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Arial MT"/>
              <a:buChar char="—"/>
            </a:pPr>
            <a:endParaRPr sz="3500"/>
          </a:p>
          <a:p>
            <a:pPr marL="266700" marR="5715" indent="-180340">
              <a:lnSpc>
                <a:spcPct val="140100"/>
              </a:lnSpc>
              <a:buClr>
                <a:srgbClr val="0000DC"/>
              </a:buClr>
              <a:buChar char="—"/>
              <a:tabLst>
                <a:tab pos="266700" algn="l"/>
                <a:tab pos="267335" algn="l"/>
              </a:tabLst>
            </a:pPr>
            <a:r>
              <a:rPr dirty="0"/>
              <a:t>In</a:t>
            </a:r>
            <a:r>
              <a:rPr spc="150" dirty="0"/>
              <a:t> </a:t>
            </a:r>
            <a:r>
              <a:rPr dirty="0"/>
              <a:t>the</a:t>
            </a:r>
            <a:r>
              <a:rPr spc="150" dirty="0"/>
              <a:t> </a:t>
            </a:r>
            <a:r>
              <a:rPr spc="-5" dirty="0"/>
              <a:t>medium</a:t>
            </a:r>
            <a:r>
              <a:rPr spc="170" dirty="0"/>
              <a:t> </a:t>
            </a:r>
            <a:r>
              <a:rPr spc="-5" dirty="0"/>
              <a:t>run</a:t>
            </a:r>
            <a:r>
              <a:rPr spc="150" dirty="0"/>
              <a:t> </a:t>
            </a:r>
            <a:r>
              <a:rPr spc="-5" dirty="0"/>
              <a:t>(a</a:t>
            </a:r>
            <a:r>
              <a:rPr spc="150" dirty="0"/>
              <a:t> </a:t>
            </a:r>
            <a:r>
              <a:rPr spc="-5" dirty="0"/>
              <a:t>few</a:t>
            </a:r>
            <a:r>
              <a:rPr spc="160" dirty="0"/>
              <a:t> </a:t>
            </a:r>
            <a:r>
              <a:rPr dirty="0"/>
              <a:t>years),</a:t>
            </a:r>
            <a:r>
              <a:rPr spc="150" dirty="0"/>
              <a:t> </a:t>
            </a:r>
            <a:r>
              <a:rPr dirty="0"/>
              <a:t>governments</a:t>
            </a:r>
            <a:r>
              <a:rPr spc="165" dirty="0"/>
              <a:t> </a:t>
            </a:r>
            <a:r>
              <a:rPr spc="-5" dirty="0"/>
              <a:t>can</a:t>
            </a:r>
            <a:r>
              <a:rPr spc="160" dirty="0"/>
              <a:t> </a:t>
            </a:r>
            <a:r>
              <a:rPr spc="-5" dirty="0"/>
              <a:t>influence</a:t>
            </a:r>
            <a:r>
              <a:rPr spc="160" dirty="0"/>
              <a:t> </a:t>
            </a:r>
            <a:r>
              <a:rPr spc="-5" dirty="0"/>
              <a:t>potential</a:t>
            </a:r>
            <a:r>
              <a:rPr spc="160" dirty="0"/>
              <a:t> </a:t>
            </a:r>
            <a:r>
              <a:rPr dirty="0"/>
              <a:t>output </a:t>
            </a:r>
            <a:r>
              <a:rPr spc="-655" dirty="0"/>
              <a:t> </a:t>
            </a:r>
            <a:r>
              <a:rPr spc="-5" dirty="0"/>
              <a:t>through</a:t>
            </a:r>
            <a:r>
              <a:rPr dirty="0"/>
              <a:t> </a:t>
            </a:r>
            <a:r>
              <a:rPr spc="-5" dirty="0"/>
              <a:t>investment</a:t>
            </a:r>
            <a:r>
              <a:rPr spc="10" dirty="0"/>
              <a:t> </a:t>
            </a:r>
            <a:r>
              <a:rPr spc="-5" dirty="0"/>
              <a:t>and</a:t>
            </a:r>
            <a:r>
              <a:rPr spc="10" dirty="0"/>
              <a:t> </a:t>
            </a:r>
            <a:r>
              <a:rPr spc="-5" dirty="0"/>
              <a:t>labour</a:t>
            </a:r>
            <a:r>
              <a:rPr spc="20" dirty="0"/>
              <a:t> </a:t>
            </a:r>
            <a:r>
              <a:rPr spc="-5" dirty="0"/>
              <a:t>supply</a:t>
            </a:r>
          </a:p>
          <a:p>
            <a:pPr marL="74295"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2700"/>
          </a:p>
          <a:p>
            <a:pPr marL="266700" indent="-180340">
              <a:lnSpc>
                <a:spcPct val="100000"/>
              </a:lnSpc>
              <a:spcBef>
                <a:spcPts val="2080"/>
              </a:spcBef>
              <a:buClr>
                <a:srgbClr val="0000DC"/>
              </a:buClr>
              <a:buChar char="—"/>
              <a:tabLst>
                <a:tab pos="266700" algn="l"/>
                <a:tab pos="267335" algn="l"/>
              </a:tabLst>
            </a:pPr>
            <a:r>
              <a:rPr dirty="0"/>
              <a:t>In</a:t>
            </a:r>
            <a:r>
              <a:rPr spc="95" dirty="0"/>
              <a:t> </a:t>
            </a:r>
            <a:r>
              <a:rPr dirty="0"/>
              <a:t>the</a:t>
            </a:r>
            <a:r>
              <a:rPr spc="105" dirty="0"/>
              <a:t> </a:t>
            </a:r>
            <a:r>
              <a:rPr spc="-5" dirty="0"/>
              <a:t>long</a:t>
            </a:r>
            <a:r>
              <a:rPr spc="105" dirty="0"/>
              <a:t> </a:t>
            </a:r>
            <a:r>
              <a:rPr dirty="0"/>
              <a:t>run</a:t>
            </a:r>
            <a:r>
              <a:rPr spc="110" dirty="0"/>
              <a:t> </a:t>
            </a:r>
            <a:r>
              <a:rPr dirty="0"/>
              <a:t>(many</a:t>
            </a:r>
            <a:r>
              <a:rPr spc="95" dirty="0"/>
              <a:t> </a:t>
            </a:r>
            <a:r>
              <a:rPr spc="-5" dirty="0"/>
              <a:t>years),</a:t>
            </a:r>
            <a:r>
              <a:rPr spc="110" dirty="0"/>
              <a:t> </a:t>
            </a:r>
            <a:r>
              <a:rPr spc="-5" dirty="0"/>
              <a:t>GDP</a:t>
            </a:r>
            <a:r>
              <a:rPr spc="100" dirty="0"/>
              <a:t> </a:t>
            </a:r>
            <a:r>
              <a:rPr spc="-5" dirty="0"/>
              <a:t>and</a:t>
            </a:r>
            <a:r>
              <a:rPr spc="105" dirty="0"/>
              <a:t> </a:t>
            </a:r>
            <a:r>
              <a:rPr dirty="0"/>
              <a:t>the</a:t>
            </a:r>
            <a:r>
              <a:rPr spc="105" dirty="0"/>
              <a:t> </a:t>
            </a:r>
            <a:r>
              <a:rPr dirty="0"/>
              <a:t>labour/capital</a:t>
            </a:r>
            <a:r>
              <a:rPr spc="105" dirty="0"/>
              <a:t> </a:t>
            </a:r>
            <a:r>
              <a:rPr dirty="0"/>
              <a:t>mix</a:t>
            </a:r>
            <a:r>
              <a:rPr spc="100" dirty="0"/>
              <a:t> </a:t>
            </a:r>
            <a:r>
              <a:rPr dirty="0"/>
              <a:t>are</a:t>
            </a:r>
            <a:r>
              <a:rPr spc="100" dirty="0"/>
              <a:t> </a:t>
            </a:r>
            <a:r>
              <a:rPr dirty="0"/>
              <a:t>determined</a:t>
            </a:r>
          </a:p>
          <a:p>
            <a:pPr marL="266700">
              <a:lnSpc>
                <a:spcPct val="100000"/>
              </a:lnSpc>
              <a:spcBef>
                <a:spcPts val="1155"/>
              </a:spcBef>
            </a:pPr>
            <a:r>
              <a:rPr spc="-5" dirty="0"/>
              <a:t>by</a:t>
            </a:r>
            <a:r>
              <a:rPr spc="10" dirty="0"/>
              <a:t> </a:t>
            </a:r>
            <a:r>
              <a:rPr spc="-5" dirty="0"/>
              <a:t>demography,</a:t>
            </a:r>
            <a:r>
              <a:rPr spc="20" dirty="0"/>
              <a:t> </a:t>
            </a:r>
            <a:r>
              <a:rPr spc="-5" dirty="0"/>
              <a:t>technology,</a:t>
            </a:r>
            <a:r>
              <a:rPr spc="25" dirty="0"/>
              <a:t> </a:t>
            </a:r>
            <a:r>
              <a:rPr spc="-5" dirty="0"/>
              <a:t>institutions</a:t>
            </a:r>
            <a:r>
              <a:rPr spc="20" dirty="0"/>
              <a:t> </a:t>
            </a:r>
            <a:r>
              <a:rPr spc="-5" dirty="0"/>
              <a:t>and</a:t>
            </a:r>
            <a:r>
              <a:rPr spc="5" dirty="0"/>
              <a:t> </a:t>
            </a:r>
            <a:r>
              <a:rPr dirty="0"/>
              <a:t>market</a:t>
            </a:r>
            <a:r>
              <a:rPr spc="5" dirty="0"/>
              <a:t> </a:t>
            </a:r>
            <a:r>
              <a:rPr dirty="0"/>
              <a:t>structures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17532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Policies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45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2154" y="1672208"/>
            <a:ext cx="169989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105"/>
              </a:spcBef>
              <a:buClr>
                <a:srgbClr val="0000DC"/>
              </a:buClr>
              <a:buChar char="—"/>
              <a:tabLst>
                <a:tab pos="190500" algn="l"/>
                <a:tab pos="191135" algn="l"/>
              </a:tabLst>
            </a:pPr>
            <a:r>
              <a:rPr sz="2000" dirty="0">
                <a:latin typeface="Arial MT"/>
                <a:cs typeface="Arial MT"/>
              </a:rPr>
              <a:t>Education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 MT"/>
              <a:buChar char="—"/>
            </a:pPr>
            <a:endParaRPr sz="2050">
              <a:latin typeface="Arial MT"/>
              <a:cs typeface="Arial MT"/>
            </a:endParaRPr>
          </a:p>
          <a:p>
            <a:pPr marL="190500" indent="-178435">
              <a:lnSpc>
                <a:spcPct val="100000"/>
              </a:lnSpc>
              <a:buClr>
                <a:srgbClr val="0000DC"/>
              </a:buClr>
              <a:buChar char="—"/>
              <a:tabLst>
                <a:tab pos="190500" algn="l"/>
                <a:tab pos="191135" algn="l"/>
              </a:tabLst>
            </a:pPr>
            <a:r>
              <a:rPr sz="2000" dirty="0">
                <a:latin typeface="Arial MT"/>
                <a:cs typeface="Arial MT"/>
              </a:rPr>
              <a:t>Research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00DC"/>
              </a:buClr>
              <a:buFont typeface="Arial MT"/>
              <a:buChar char="—"/>
            </a:pPr>
            <a:endParaRPr sz="2050">
              <a:latin typeface="Arial MT"/>
              <a:cs typeface="Arial MT"/>
            </a:endParaRPr>
          </a:p>
          <a:p>
            <a:pPr marL="190500" indent="-178435">
              <a:lnSpc>
                <a:spcPct val="100000"/>
              </a:lnSpc>
              <a:buClr>
                <a:srgbClr val="0000DC"/>
              </a:buClr>
              <a:buChar char="—"/>
              <a:tabLst>
                <a:tab pos="190500" algn="l"/>
                <a:tab pos="191135" algn="l"/>
              </a:tabLst>
            </a:pPr>
            <a:r>
              <a:rPr sz="2000" spc="-5" dirty="0">
                <a:latin typeface="Arial MT"/>
                <a:cs typeface="Arial MT"/>
              </a:rPr>
              <a:t>Infrastructure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170" y="3969511"/>
            <a:ext cx="2142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spc="-2775" dirty="0">
                <a:solidFill>
                  <a:srgbClr val="0000DC"/>
                </a:solidFill>
                <a:latin typeface="Arial MT"/>
                <a:cs typeface="Arial MT"/>
              </a:rPr>
              <a:t>—	</a:t>
            </a:r>
            <a:r>
              <a:rPr sz="2800" spc="-5" dirty="0">
                <a:latin typeface="Arial MT"/>
                <a:cs typeface="Arial MT"/>
              </a:rPr>
              <a:t>Externalities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43707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Policies</a:t>
            </a:r>
            <a:r>
              <a:rPr sz="3600" spc="-25" dirty="0"/>
              <a:t> </a:t>
            </a:r>
            <a:r>
              <a:rPr sz="3600" dirty="0"/>
              <a:t>-</a:t>
            </a:r>
            <a:r>
              <a:rPr sz="3600" spc="-30" dirty="0"/>
              <a:t> </a:t>
            </a:r>
            <a:r>
              <a:rPr sz="3600" dirty="0"/>
              <a:t>Education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46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04116"/>
            <a:ext cx="10708005" cy="3317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>
              <a:lnSpc>
                <a:spcPct val="15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  <a:tab pos="1208405" algn="l"/>
                <a:tab pos="2615565" algn="l"/>
                <a:tab pos="3021330" algn="l"/>
                <a:tab pos="4241800" algn="l"/>
                <a:tab pos="4749800" algn="l"/>
                <a:tab pos="5680710" algn="l"/>
                <a:tab pos="7341870" algn="l"/>
                <a:tab pos="8035290" algn="l"/>
                <a:tab pos="9308465" algn="l"/>
                <a:tab pos="10442575" algn="l"/>
              </a:tabLst>
            </a:pPr>
            <a:r>
              <a:rPr sz="2400" spc="-5" dirty="0">
                <a:latin typeface="Arial MT"/>
                <a:cs typeface="Arial MT"/>
              </a:rPr>
              <a:t>P</a:t>
            </a:r>
            <a:r>
              <a:rPr sz="2400" spc="-15" dirty="0">
                <a:latin typeface="Arial MT"/>
                <a:cs typeface="Arial MT"/>
              </a:rPr>
              <a:t>u</a:t>
            </a:r>
            <a:r>
              <a:rPr sz="2400" dirty="0">
                <a:latin typeface="Arial MT"/>
                <a:cs typeface="Arial MT"/>
              </a:rPr>
              <a:t>b</a:t>
            </a:r>
            <a:r>
              <a:rPr sz="2400" spc="-5" dirty="0">
                <a:latin typeface="Arial MT"/>
                <a:cs typeface="Arial MT"/>
              </a:rPr>
              <a:t>lic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" dirty="0">
                <a:latin typeface="Arial MT"/>
                <a:cs typeface="Arial MT"/>
              </a:rPr>
              <a:t>financing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i</a:t>
            </a:r>
            <a:r>
              <a:rPr sz="2400" spc="-5" dirty="0">
                <a:latin typeface="Arial MT"/>
                <a:cs typeface="Arial MT"/>
              </a:rPr>
              <a:t>s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" dirty="0">
                <a:latin typeface="Arial MT"/>
                <a:cs typeface="Arial MT"/>
              </a:rPr>
              <a:t>j</a:t>
            </a:r>
            <a:r>
              <a:rPr sz="2400" dirty="0">
                <a:latin typeface="Arial MT"/>
                <a:cs typeface="Arial MT"/>
              </a:rPr>
              <a:t>u</a:t>
            </a:r>
            <a:r>
              <a:rPr sz="2400" spc="-5" dirty="0">
                <a:latin typeface="Arial MT"/>
                <a:cs typeface="Arial MT"/>
              </a:rPr>
              <a:t>stified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" dirty="0">
                <a:latin typeface="Arial MT"/>
                <a:cs typeface="Arial MT"/>
              </a:rPr>
              <a:t>by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" dirty="0">
                <a:latin typeface="Arial MT"/>
                <a:cs typeface="Arial MT"/>
              </a:rPr>
              <a:t>credit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" dirty="0">
                <a:latin typeface="Arial MT"/>
                <a:cs typeface="Arial MT"/>
              </a:rPr>
              <a:t>con</a:t>
            </a:r>
            <a:r>
              <a:rPr sz="2400" dirty="0">
                <a:latin typeface="Arial MT"/>
                <a:cs typeface="Arial MT"/>
              </a:rPr>
              <a:t>st</a:t>
            </a:r>
            <a:r>
              <a:rPr sz="2400" spc="5" dirty="0">
                <a:latin typeface="Arial MT"/>
                <a:cs typeface="Arial MT"/>
              </a:rPr>
              <a:t>r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spc="-15" dirty="0">
                <a:latin typeface="Arial MT"/>
                <a:cs typeface="Arial MT"/>
              </a:rPr>
              <a:t>i</a:t>
            </a:r>
            <a:r>
              <a:rPr sz="2400" dirty="0">
                <a:latin typeface="Arial MT"/>
                <a:cs typeface="Arial MT"/>
              </a:rPr>
              <a:t>nts	</a:t>
            </a:r>
            <a:r>
              <a:rPr sz="2400" spc="-10" dirty="0">
                <a:latin typeface="Arial MT"/>
                <a:cs typeface="Arial MT"/>
              </a:rPr>
              <a:t>an</a:t>
            </a:r>
            <a:r>
              <a:rPr sz="2400" spc="-5" dirty="0">
                <a:latin typeface="Arial MT"/>
                <a:cs typeface="Arial MT"/>
              </a:rPr>
              <a:t>d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" dirty="0">
                <a:latin typeface="Arial MT"/>
                <a:cs typeface="Arial MT"/>
              </a:rPr>
              <a:t>un</a:t>
            </a:r>
            <a:r>
              <a:rPr sz="2400" spc="-15" dirty="0">
                <a:latin typeface="Arial MT"/>
                <a:cs typeface="Arial MT"/>
              </a:rPr>
              <a:t>e</a:t>
            </a:r>
            <a:r>
              <a:rPr sz="2400" dirty="0">
                <a:latin typeface="Arial MT"/>
                <a:cs typeface="Arial MT"/>
              </a:rPr>
              <a:t>q</a:t>
            </a:r>
            <a:r>
              <a:rPr sz="2400" spc="-5" dirty="0">
                <a:latin typeface="Arial MT"/>
                <a:cs typeface="Arial MT"/>
              </a:rPr>
              <a:t>ual</a:t>
            </a:r>
            <a:r>
              <a:rPr sz="2400" dirty="0">
                <a:latin typeface="Arial MT"/>
                <a:cs typeface="Arial MT"/>
              </a:rPr>
              <a:t>	access	</a:t>
            </a:r>
            <a:r>
              <a:rPr sz="2400" spc="-10" dirty="0">
                <a:latin typeface="Arial MT"/>
                <a:cs typeface="Arial MT"/>
              </a:rPr>
              <a:t>to  </a:t>
            </a:r>
            <a:r>
              <a:rPr sz="2400" spc="-5" dirty="0">
                <a:latin typeface="Arial MT"/>
                <a:cs typeface="Arial MT"/>
              </a:rPr>
              <a:t>knowledge.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difficult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assess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private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social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return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5" dirty="0">
                <a:latin typeface="Arial MT"/>
                <a:cs typeface="Arial MT"/>
              </a:rPr>
              <a:t> human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capital</a:t>
            </a:r>
            <a:endParaRPr sz="2400">
              <a:latin typeface="Arial MT"/>
              <a:cs typeface="Arial MT"/>
            </a:endParaRPr>
          </a:p>
          <a:p>
            <a:pPr marL="443865" marR="6350" indent="-178435" algn="just">
              <a:lnSpc>
                <a:spcPct val="100000"/>
              </a:lnSpc>
              <a:spcBef>
                <a:spcPts val="555"/>
              </a:spcBef>
            </a:pPr>
            <a:r>
              <a:rPr sz="1800" spc="-1785" dirty="0">
                <a:solidFill>
                  <a:srgbClr val="0000DC"/>
                </a:solidFill>
                <a:latin typeface="Arial MT"/>
                <a:cs typeface="Arial MT"/>
              </a:rPr>
              <a:t>—</a:t>
            </a:r>
            <a:r>
              <a:rPr sz="1800" spc="91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It </a:t>
            </a:r>
            <a:r>
              <a:rPr sz="1800" spc="-5" dirty="0">
                <a:latin typeface="Arial MT"/>
                <a:cs typeface="Arial MT"/>
              </a:rPr>
              <a:t>is difficult </a:t>
            </a:r>
            <a:r>
              <a:rPr sz="1800" dirty="0">
                <a:latin typeface="Arial MT"/>
                <a:cs typeface="Arial MT"/>
              </a:rPr>
              <a:t>to know </a:t>
            </a:r>
            <a:r>
              <a:rPr sz="1800" spc="-10" dirty="0">
                <a:latin typeface="Arial MT"/>
                <a:cs typeface="Arial MT"/>
              </a:rPr>
              <a:t>which </a:t>
            </a:r>
            <a:r>
              <a:rPr sz="1800" dirty="0">
                <a:latin typeface="Arial MT"/>
                <a:cs typeface="Arial MT"/>
              </a:rPr>
              <a:t>part </a:t>
            </a:r>
            <a:r>
              <a:rPr sz="1800" spc="-5" dirty="0">
                <a:latin typeface="Arial MT"/>
                <a:cs typeface="Arial MT"/>
              </a:rPr>
              <a:t>of </a:t>
            </a:r>
            <a:r>
              <a:rPr sz="1800" dirty="0">
                <a:latin typeface="Arial MT"/>
                <a:cs typeface="Arial MT"/>
              </a:rPr>
              <a:t>the supplementary </a:t>
            </a:r>
            <a:r>
              <a:rPr sz="1800" spc="-10" dirty="0">
                <a:latin typeface="Arial MT"/>
                <a:cs typeface="Arial MT"/>
              </a:rPr>
              <a:t>wage </a:t>
            </a:r>
            <a:r>
              <a:rPr sz="1800" spc="-5" dirty="0">
                <a:latin typeface="Arial MT"/>
                <a:cs typeface="Arial MT"/>
              </a:rPr>
              <a:t>income generated </a:t>
            </a:r>
            <a:r>
              <a:rPr sz="1800" dirty="0">
                <a:latin typeface="Arial MT"/>
                <a:cs typeface="Arial MT"/>
              </a:rPr>
              <a:t>by </a:t>
            </a:r>
            <a:r>
              <a:rPr sz="1800" spc="-5" dirty="0">
                <a:latin typeface="Arial MT"/>
                <a:cs typeface="Arial MT"/>
              </a:rPr>
              <a:t>an additional year of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higher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education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measures</a:t>
            </a:r>
            <a:r>
              <a:rPr sz="1800" dirty="0">
                <a:latin typeface="Arial MT"/>
                <a:cs typeface="Arial MT"/>
              </a:rPr>
              <a:t> the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marginal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yield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study,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pre-existing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talent,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rent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accruing</a:t>
            </a:r>
            <a:r>
              <a:rPr sz="1800" dirty="0">
                <a:latin typeface="Arial MT"/>
                <a:cs typeface="Arial MT"/>
              </a:rPr>
              <a:t> to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belonging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 particular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social,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ethnic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gender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group</a:t>
            </a:r>
            <a:endParaRPr sz="1800">
              <a:latin typeface="Arial MT"/>
              <a:cs typeface="Arial MT"/>
            </a:endParaRPr>
          </a:p>
          <a:p>
            <a:pPr marL="192405" marR="6350" indent="-180340">
              <a:lnSpc>
                <a:spcPct val="150000"/>
              </a:lnSpc>
              <a:spcBef>
                <a:spcPts val="161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  <a:tab pos="2084705" algn="l"/>
                <a:tab pos="3452495" algn="l"/>
                <a:tab pos="4648835" algn="l"/>
                <a:tab pos="5371465" algn="l"/>
                <a:tab pos="6008370" algn="l"/>
                <a:tab pos="6459220" algn="l"/>
                <a:tab pos="7249159" algn="l"/>
                <a:tab pos="9209405" algn="l"/>
                <a:tab pos="9761220" algn="l"/>
              </a:tabLst>
            </a:pPr>
            <a:r>
              <a:rPr sz="2400" spc="-5" dirty="0">
                <a:latin typeface="Arial MT"/>
                <a:cs typeface="Arial MT"/>
              </a:rPr>
              <a:t>Discrepancy	betwe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spc="-5" dirty="0">
                <a:latin typeface="Arial MT"/>
                <a:cs typeface="Arial MT"/>
              </a:rPr>
              <a:t>n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" dirty="0">
                <a:latin typeface="Arial MT"/>
                <a:cs typeface="Arial MT"/>
              </a:rPr>
              <a:t>E</a:t>
            </a:r>
            <a:r>
              <a:rPr sz="2400" spc="-15" dirty="0">
                <a:latin typeface="Arial MT"/>
                <a:cs typeface="Arial MT"/>
              </a:rPr>
              <a:t>u</a:t>
            </a:r>
            <a:r>
              <a:rPr sz="2400" spc="-5" dirty="0">
                <a:latin typeface="Arial MT"/>
                <a:cs typeface="Arial MT"/>
              </a:rPr>
              <a:t>rope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an</a:t>
            </a:r>
            <a:r>
              <a:rPr sz="2400" spc="-5" dirty="0">
                <a:latin typeface="Arial MT"/>
                <a:cs typeface="Arial MT"/>
              </a:rPr>
              <a:t>d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U</a:t>
            </a:r>
            <a:r>
              <a:rPr sz="2400" spc="-5" dirty="0">
                <a:latin typeface="Arial MT"/>
                <a:cs typeface="Arial MT"/>
              </a:rPr>
              <a:t>S</a:t>
            </a:r>
            <a:r>
              <a:rPr sz="2400" dirty="0">
                <a:latin typeface="Arial MT"/>
                <a:cs typeface="Arial MT"/>
              </a:rPr>
              <a:t>	i</a:t>
            </a:r>
            <a:r>
              <a:rPr sz="2400" spc="-5" dirty="0">
                <a:latin typeface="Arial MT"/>
                <a:cs typeface="Arial MT"/>
              </a:rPr>
              <a:t>n</a:t>
            </a:r>
            <a:r>
              <a:rPr sz="2400" dirty="0">
                <a:latin typeface="Arial MT"/>
                <a:cs typeface="Arial MT"/>
              </a:rPr>
              <a:t>	tot</a:t>
            </a:r>
            <a:r>
              <a:rPr sz="2400" spc="-5" dirty="0">
                <a:latin typeface="Arial MT"/>
                <a:cs typeface="Arial MT"/>
              </a:rPr>
              <a:t>al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" dirty="0">
                <a:latin typeface="Arial MT"/>
                <a:cs typeface="Arial MT"/>
              </a:rPr>
              <a:t>expen</a:t>
            </a:r>
            <a:r>
              <a:rPr sz="2400" dirty="0">
                <a:latin typeface="Arial MT"/>
                <a:cs typeface="Arial MT"/>
              </a:rPr>
              <a:t>d</a:t>
            </a:r>
            <a:r>
              <a:rPr sz="2400" spc="-5" dirty="0">
                <a:latin typeface="Arial MT"/>
                <a:cs typeface="Arial MT"/>
              </a:rPr>
              <a:t>itures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o</a:t>
            </a:r>
            <a:r>
              <a:rPr sz="2400" spc="-5" dirty="0">
                <a:latin typeface="Arial MT"/>
                <a:cs typeface="Arial MT"/>
              </a:rPr>
              <a:t>n</a:t>
            </a:r>
            <a:r>
              <a:rPr sz="2400" dirty="0">
                <a:latin typeface="Arial MT"/>
                <a:cs typeface="Arial MT"/>
              </a:rPr>
              <a:t>	tertiary  </a:t>
            </a:r>
            <a:r>
              <a:rPr sz="2400" spc="-5" dirty="0">
                <a:latin typeface="Arial MT"/>
                <a:cs typeface="Arial MT"/>
              </a:rPr>
              <a:t>education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8712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Spending</a:t>
            </a:r>
            <a:r>
              <a:rPr sz="3600" spc="5" dirty="0"/>
              <a:t> </a:t>
            </a:r>
            <a:r>
              <a:rPr sz="3600" dirty="0"/>
              <a:t>on tertiary</a:t>
            </a:r>
            <a:r>
              <a:rPr sz="3600" spc="-25" dirty="0"/>
              <a:t> </a:t>
            </a:r>
            <a:r>
              <a:rPr sz="3600" spc="-5" dirty="0"/>
              <a:t>education</a:t>
            </a:r>
            <a:r>
              <a:rPr sz="3600" dirty="0"/>
              <a:t> (% </a:t>
            </a:r>
            <a:r>
              <a:rPr sz="3600" spc="-5" dirty="0"/>
              <a:t>GDP)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7860" y="1837944"/>
            <a:ext cx="7491984" cy="41925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47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4392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R&amp;D</a:t>
            </a:r>
            <a:r>
              <a:rPr sz="3600" spc="-30" dirty="0"/>
              <a:t> </a:t>
            </a:r>
            <a:r>
              <a:rPr sz="3600" spc="-5" dirty="0"/>
              <a:t>and</a:t>
            </a:r>
            <a:r>
              <a:rPr sz="3600" spc="-25" dirty="0"/>
              <a:t> </a:t>
            </a:r>
            <a:r>
              <a:rPr sz="3600" spc="-5" dirty="0"/>
              <a:t>innovation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48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2398" rIns="0" bIns="0" rtlCol="0">
            <a:spAutoFit/>
          </a:bodyPr>
          <a:lstStyle/>
          <a:p>
            <a:pPr marL="266700" indent="-18034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Char char="—"/>
              <a:tabLst>
                <a:tab pos="266700" algn="l"/>
                <a:tab pos="267335" algn="l"/>
              </a:tabLst>
            </a:pPr>
            <a:r>
              <a:rPr spc="-5" dirty="0"/>
              <a:t>Social</a:t>
            </a:r>
            <a:r>
              <a:rPr spc="25" dirty="0"/>
              <a:t> </a:t>
            </a:r>
            <a:r>
              <a:rPr dirty="0"/>
              <a:t>return</a:t>
            </a:r>
            <a:r>
              <a:rPr spc="-5" dirty="0"/>
              <a:t> on</a:t>
            </a:r>
            <a:r>
              <a:rPr spc="5" dirty="0"/>
              <a:t> </a:t>
            </a:r>
            <a:r>
              <a:rPr spc="-5" dirty="0"/>
              <a:t>research</a:t>
            </a:r>
            <a:r>
              <a:rPr spc="20" dirty="0"/>
              <a:t> </a:t>
            </a:r>
            <a:r>
              <a:rPr spc="-5" dirty="0"/>
              <a:t>spending</a:t>
            </a:r>
            <a:r>
              <a:rPr spc="35" dirty="0"/>
              <a:t> </a:t>
            </a:r>
            <a:r>
              <a:rPr spc="-5" dirty="0"/>
              <a:t>generally</a:t>
            </a:r>
            <a:r>
              <a:rPr spc="45" dirty="0"/>
              <a:t> </a:t>
            </a:r>
            <a:r>
              <a:rPr spc="-5" dirty="0"/>
              <a:t>exceeds</a:t>
            </a:r>
            <a:r>
              <a:rPr spc="25" dirty="0"/>
              <a:t> </a:t>
            </a:r>
            <a:r>
              <a:rPr dirty="0"/>
              <a:t>its</a:t>
            </a:r>
            <a:r>
              <a:rPr spc="-5" dirty="0"/>
              <a:t> private</a:t>
            </a:r>
            <a:r>
              <a:rPr spc="20" dirty="0"/>
              <a:t> </a:t>
            </a:r>
            <a:r>
              <a:rPr dirty="0"/>
              <a:t>return</a:t>
            </a:r>
          </a:p>
          <a:p>
            <a:pPr marL="74295">
              <a:lnSpc>
                <a:spcPct val="100000"/>
              </a:lnSpc>
              <a:spcBef>
                <a:spcPts val="20"/>
              </a:spcBef>
              <a:buClr>
                <a:srgbClr val="0000DC"/>
              </a:buClr>
              <a:buFont typeface="Arial MT"/>
              <a:buChar char="—"/>
            </a:pPr>
            <a:endParaRPr sz="2150"/>
          </a:p>
          <a:p>
            <a:pPr marL="266700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266700" algn="l"/>
                <a:tab pos="267335" algn="l"/>
              </a:tabLst>
            </a:pPr>
            <a:r>
              <a:rPr dirty="0"/>
              <a:t>Market</a:t>
            </a:r>
            <a:r>
              <a:rPr spc="15" dirty="0"/>
              <a:t> </a:t>
            </a:r>
            <a:r>
              <a:rPr spc="-5" dirty="0"/>
              <a:t>imperfection:</a:t>
            </a:r>
            <a:r>
              <a:rPr spc="30" dirty="0"/>
              <a:t> </a:t>
            </a:r>
            <a:r>
              <a:rPr dirty="0"/>
              <a:t>investments</a:t>
            </a:r>
            <a:r>
              <a:rPr spc="15" dirty="0"/>
              <a:t> </a:t>
            </a:r>
            <a:r>
              <a:rPr dirty="0"/>
              <a:t>to</a:t>
            </a:r>
            <a:r>
              <a:rPr spc="25" dirty="0"/>
              <a:t> </a:t>
            </a:r>
            <a:r>
              <a:rPr spc="-10" dirty="0"/>
              <a:t>R&amp;D</a:t>
            </a:r>
            <a:r>
              <a:rPr spc="20" dirty="0"/>
              <a:t> </a:t>
            </a:r>
            <a:r>
              <a:rPr dirty="0"/>
              <a:t>are</a:t>
            </a:r>
            <a:r>
              <a:rPr spc="25" dirty="0"/>
              <a:t> </a:t>
            </a:r>
            <a:r>
              <a:rPr dirty="0"/>
              <a:t>constrained</a:t>
            </a:r>
            <a:r>
              <a:rPr spc="30" dirty="0"/>
              <a:t> </a:t>
            </a:r>
            <a:r>
              <a:rPr spc="-5" dirty="0"/>
              <a:t>by</a:t>
            </a:r>
            <a:r>
              <a:rPr spc="25" dirty="0"/>
              <a:t> </a:t>
            </a:r>
            <a:r>
              <a:rPr dirty="0"/>
              <a:t>the</a:t>
            </a:r>
            <a:r>
              <a:rPr spc="25" dirty="0"/>
              <a:t> </a:t>
            </a:r>
            <a:r>
              <a:rPr dirty="0"/>
              <a:t>unavailability</a:t>
            </a:r>
          </a:p>
          <a:p>
            <a:pPr marL="266700">
              <a:lnSpc>
                <a:spcPct val="100000"/>
              </a:lnSpc>
              <a:spcBef>
                <a:spcPts val="869"/>
              </a:spcBef>
            </a:pPr>
            <a:r>
              <a:rPr spc="-5" dirty="0"/>
              <a:t>of</a:t>
            </a:r>
            <a:r>
              <a:rPr spc="-40" dirty="0"/>
              <a:t> </a:t>
            </a:r>
            <a:r>
              <a:rPr spc="-5" dirty="0"/>
              <a:t>funds</a:t>
            </a:r>
          </a:p>
          <a:p>
            <a:pPr marL="74295">
              <a:lnSpc>
                <a:spcPct val="100000"/>
              </a:lnSpc>
              <a:spcBef>
                <a:spcPts val="20"/>
              </a:spcBef>
            </a:pPr>
            <a:endParaRPr sz="2150"/>
          </a:p>
          <a:p>
            <a:pPr marL="86995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0000DC"/>
                </a:solidFill>
                <a:latin typeface="Symbol"/>
                <a:cs typeface="Symbol"/>
              </a:rPr>
              <a:t></a:t>
            </a:r>
            <a:r>
              <a:rPr spc="55" dirty="0">
                <a:solidFill>
                  <a:srgbClr val="0000DC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Public</a:t>
            </a:r>
            <a:r>
              <a:rPr spc="30" dirty="0"/>
              <a:t> </a:t>
            </a:r>
            <a:r>
              <a:rPr spc="-5" dirty="0"/>
              <a:t>funding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5" dirty="0"/>
              <a:t> </a:t>
            </a:r>
            <a:r>
              <a:rPr dirty="0"/>
              <a:t>fundamental</a:t>
            </a:r>
            <a:r>
              <a:rPr spc="10" dirty="0"/>
              <a:t> </a:t>
            </a:r>
            <a:r>
              <a:rPr spc="-5" dirty="0"/>
              <a:t>research</a:t>
            </a:r>
            <a:r>
              <a:rPr spc="10" dirty="0"/>
              <a:t> </a:t>
            </a:r>
            <a:r>
              <a:rPr spc="-5" dirty="0"/>
              <a:t>and</a:t>
            </a:r>
            <a:r>
              <a:rPr spc="20" dirty="0"/>
              <a:t> </a:t>
            </a:r>
            <a:r>
              <a:rPr spc="-5" dirty="0"/>
              <a:t>university</a:t>
            </a:r>
            <a:r>
              <a:rPr spc="20" dirty="0"/>
              <a:t> </a:t>
            </a:r>
            <a:r>
              <a:rPr spc="-5" dirty="0"/>
              <a:t>clusters</a:t>
            </a:r>
          </a:p>
          <a:p>
            <a:pPr marL="86995">
              <a:lnSpc>
                <a:spcPct val="100000"/>
              </a:lnSpc>
              <a:spcBef>
                <a:spcPts val="2495"/>
              </a:spcBef>
            </a:pPr>
            <a:r>
              <a:rPr dirty="0">
                <a:solidFill>
                  <a:srgbClr val="0000DC"/>
                </a:solidFill>
                <a:latin typeface="Symbol"/>
                <a:cs typeface="Symbol"/>
              </a:rPr>
              <a:t></a:t>
            </a:r>
            <a:r>
              <a:rPr spc="55" dirty="0">
                <a:solidFill>
                  <a:srgbClr val="0000DC"/>
                </a:solidFill>
                <a:latin typeface="Times New Roman"/>
                <a:cs typeface="Times New Roman"/>
              </a:rPr>
              <a:t> </a:t>
            </a:r>
            <a:r>
              <a:rPr dirty="0"/>
              <a:t>Incentives to</a:t>
            </a:r>
            <a:r>
              <a:rPr spc="-10" dirty="0"/>
              <a:t> </a:t>
            </a:r>
            <a:r>
              <a:rPr spc="-5" dirty="0"/>
              <a:t>private</a:t>
            </a:r>
            <a:r>
              <a:rPr spc="10" dirty="0"/>
              <a:t> </a:t>
            </a:r>
            <a:r>
              <a:rPr spc="-5" dirty="0"/>
              <a:t>funding</a:t>
            </a:r>
            <a:r>
              <a:rPr spc="10" dirty="0"/>
              <a:t> </a:t>
            </a:r>
            <a:r>
              <a:rPr dirty="0"/>
              <a:t>of </a:t>
            </a:r>
            <a:r>
              <a:rPr spc="-5" dirty="0"/>
              <a:t>applied</a:t>
            </a:r>
            <a:r>
              <a:rPr spc="35" dirty="0"/>
              <a:t> </a:t>
            </a:r>
            <a:r>
              <a:rPr spc="-5" dirty="0"/>
              <a:t>research</a:t>
            </a:r>
          </a:p>
          <a:p>
            <a:pPr marL="518159" lvl="1" indent="-17907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518159" algn="l"/>
                <a:tab pos="518795" algn="l"/>
              </a:tabLst>
            </a:pPr>
            <a:r>
              <a:rPr sz="1700" spc="-5" dirty="0">
                <a:latin typeface="Arial MT"/>
                <a:cs typeface="Arial MT"/>
              </a:rPr>
              <a:t>Intellectual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protection</a:t>
            </a:r>
            <a:endParaRPr sz="1700">
              <a:latin typeface="Arial MT"/>
              <a:cs typeface="Arial MT"/>
            </a:endParaRPr>
          </a:p>
          <a:p>
            <a:pPr marL="518159" lvl="1" indent="-179070">
              <a:lnSpc>
                <a:spcPct val="100000"/>
              </a:lnSpc>
              <a:spcBef>
                <a:spcPts val="1225"/>
              </a:spcBef>
              <a:buClr>
                <a:srgbClr val="0000DC"/>
              </a:buClr>
              <a:buChar char="—"/>
              <a:tabLst>
                <a:tab pos="518159" algn="l"/>
                <a:tab pos="518795" algn="l"/>
              </a:tabLst>
            </a:pPr>
            <a:r>
              <a:rPr sz="1700" dirty="0">
                <a:latin typeface="Arial MT"/>
                <a:cs typeface="Arial MT"/>
              </a:rPr>
              <a:t>Innovation-friendly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competition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regime</a:t>
            </a:r>
            <a:endParaRPr sz="1700">
              <a:latin typeface="Arial MT"/>
              <a:cs typeface="Arial MT"/>
            </a:endParaRPr>
          </a:p>
          <a:p>
            <a:pPr marL="518159" lvl="1" indent="-179070">
              <a:lnSpc>
                <a:spcPct val="100000"/>
              </a:lnSpc>
              <a:spcBef>
                <a:spcPts val="1225"/>
              </a:spcBef>
              <a:buClr>
                <a:srgbClr val="0000DC"/>
              </a:buClr>
              <a:buChar char="—"/>
              <a:tabLst>
                <a:tab pos="518159" algn="l"/>
                <a:tab pos="518795" algn="l"/>
              </a:tabLst>
            </a:pPr>
            <a:r>
              <a:rPr sz="1700" spc="5" dirty="0">
                <a:latin typeface="Arial MT"/>
                <a:cs typeface="Arial MT"/>
              </a:rPr>
              <a:t>Tax</a:t>
            </a:r>
            <a:r>
              <a:rPr sz="1700" spc="-6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rebates</a:t>
            </a:r>
            <a:endParaRPr sz="1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4241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Unequal</a:t>
            </a:r>
            <a:r>
              <a:rPr sz="3600" spc="-30" dirty="0"/>
              <a:t> </a:t>
            </a:r>
            <a:r>
              <a:rPr sz="3600" dirty="0"/>
              <a:t>R&amp;D</a:t>
            </a:r>
            <a:r>
              <a:rPr sz="3600" spc="-40" dirty="0"/>
              <a:t> </a:t>
            </a:r>
            <a:r>
              <a:rPr sz="3600" dirty="0"/>
              <a:t>effort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49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716658"/>
            <a:ext cx="8126095" cy="42437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53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800" spc="-5" dirty="0">
                <a:latin typeface="Arial MT"/>
                <a:cs typeface="Arial MT"/>
              </a:rPr>
              <a:t>R&amp;D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expenditures:</a:t>
            </a:r>
            <a:endParaRPr sz="280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32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2000" dirty="0">
                <a:latin typeface="Arial MT"/>
                <a:cs typeface="Arial MT"/>
              </a:rPr>
              <a:t>Discrepancy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among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countries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(see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next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slide)</a:t>
            </a:r>
            <a:endParaRPr sz="2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0000DC"/>
              </a:buClr>
              <a:buFont typeface="Arial MT"/>
              <a:buChar char="—"/>
            </a:pPr>
            <a:endParaRPr sz="255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800" spc="-5" dirty="0">
                <a:latin typeface="Arial MT"/>
                <a:cs typeface="Arial MT"/>
              </a:rPr>
              <a:t>Different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dynamics:</a:t>
            </a:r>
            <a:endParaRPr sz="280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32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2000" dirty="0">
                <a:latin typeface="Arial MT"/>
                <a:cs typeface="Arial MT"/>
              </a:rPr>
              <a:t>US: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new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innovating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SMEs</a:t>
            </a:r>
            <a:endParaRPr sz="200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192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2000" dirty="0">
                <a:latin typeface="Arial MT"/>
                <a:cs typeface="Arial MT"/>
              </a:rPr>
              <a:t>EU: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firms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already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place</a:t>
            </a:r>
            <a:endParaRPr sz="2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0000DC"/>
              </a:buClr>
              <a:buFont typeface="Arial MT"/>
              <a:buChar char="—"/>
            </a:pPr>
            <a:endParaRPr sz="255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US,</a:t>
            </a:r>
            <a:r>
              <a:rPr sz="2800" dirty="0">
                <a:latin typeface="Arial MT"/>
                <a:cs typeface="Arial MT"/>
              </a:rPr>
              <a:t> innovating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firm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creation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encouraged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by:</a:t>
            </a:r>
            <a:endParaRPr sz="280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32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2000" dirty="0">
                <a:latin typeface="Arial MT"/>
                <a:cs typeface="Arial MT"/>
              </a:rPr>
              <a:t>risk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capital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initial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public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offerings</a:t>
            </a:r>
            <a:endParaRPr sz="200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192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2000" dirty="0">
                <a:latin typeface="Arial MT"/>
                <a:cs typeface="Arial MT"/>
              </a:rPr>
              <a:t>lower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entry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cost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81608"/>
            <a:ext cx="9631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Brief</a:t>
            </a:r>
            <a:r>
              <a:rPr sz="3200" spc="-25" dirty="0"/>
              <a:t> </a:t>
            </a:r>
            <a:r>
              <a:rPr sz="3200" dirty="0"/>
              <a:t>history</a:t>
            </a:r>
            <a:r>
              <a:rPr sz="3200" spc="-30" dirty="0"/>
              <a:t> </a:t>
            </a:r>
            <a:r>
              <a:rPr sz="3200" dirty="0"/>
              <a:t>of</a:t>
            </a:r>
            <a:r>
              <a:rPr sz="3200" spc="-25" dirty="0"/>
              <a:t> </a:t>
            </a:r>
            <a:r>
              <a:rPr sz="3200" dirty="0"/>
              <a:t>the</a:t>
            </a:r>
            <a:r>
              <a:rPr sz="3200" spc="-30" dirty="0"/>
              <a:t> </a:t>
            </a:r>
            <a:r>
              <a:rPr sz="3200" dirty="0"/>
              <a:t>international</a:t>
            </a:r>
            <a:r>
              <a:rPr sz="3200" spc="-65" dirty="0"/>
              <a:t> </a:t>
            </a:r>
            <a:r>
              <a:rPr sz="3200" dirty="0"/>
              <a:t>monetary</a:t>
            </a:r>
            <a:r>
              <a:rPr sz="3200" spc="-30" dirty="0"/>
              <a:t> </a:t>
            </a:r>
            <a:r>
              <a:rPr sz="3200" spc="-5" dirty="0"/>
              <a:t>system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5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170" y="1604116"/>
            <a:ext cx="10708640" cy="24121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2405" marR="5080" indent="-180340" algn="just">
              <a:lnSpc>
                <a:spcPct val="150100"/>
              </a:lnSpc>
              <a:spcBef>
                <a:spcPts val="90"/>
              </a:spcBef>
            </a:pPr>
            <a:r>
              <a:rPr sz="2200" spc="-2380" dirty="0">
                <a:solidFill>
                  <a:srgbClr val="0000DC"/>
                </a:solidFill>
                <a:latin typeface="Arial MT"/>
                <a:cs typeface="Arial MT"/>
              </a:rPr>
              <a:t>—</a:t>
            </a:r>
            <a:r>
              <a:rPr sz="2200" spc="75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lang="cs-CZ" sz="2200" spc="75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System </a:t>
            </a:r>
            <a:r>
              <a:rPr sz="2200" spc="-5" dirty="0">
                <a:latin typeface="Arial MT"/>
                <a:cs typeface="Arial MT"/>
              </a:rPr>
              <a:t>of Gold Standard was </a:t>
            </a:r>
            <a:r>
              <a:rPr sz="2200" dirty="0">
                <a:latin typeface="Arial MT"/>
                <a:cs typeface="Arial MT"/>
              </a:rPr>
              <a:t>extended to </a:t>
            </a:r>
            <a:r>
              <a:rPr sz="2200" spc="-5" dirty="0">
                <a:latin typeface="Arial MT"/>
                <a:cs typeface="Arial MT"/>
              </a:rPr>
              <a:t>all major economies </a:t>
            </a:r>
            <a:r>
              <a:rPr sz="2200" dirty="0">
                <a:latin typeface="Arial MT"/>
                <a:cs typeface="Arial MT"/>
              </a:rPr>
              <a:t>in the 1880s 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 </a:t>
            </a:r>
            <a:r>
              <a:rPr sz="2200" dirty="0">
                <a:latin typeface="Arial MT"/>
                <a:cs typeface="Arial MT"/>
              </a:rPr>
              <a:t>lasted </a:t>
            </a:r>
            <a:r>
              <a:rPr sz="2200" spc="-5" dirty="0">
                <a:latin typeface="Arial MT"/>
                <a:cs typeface="Arial MT"/>
              </a:rPr>
              <a:t>until WWI: </a:t>
            </a:r>
            <a:r>
              <a:rPr sz="2200" dirty="0">
                <a:latin typeface="Arial MT"/>
                <a:cs typeface="Arial MT"/>
              </a:rPr>
              <a:t>value </a:t>
            </a:r>
            <a:r>
              <a:rPr sz="2200" spc="-5" dirty="0">
                <a:latin typeface="Arial MT"/>
                <a:cs typeface="Arial MT"/>
              </a:rPr>
              <a:t>of national </a:t>
            </a:r>
            <a:r>
              <a:rPr sz="2200" dirty="0">
                <a:latin typeface="Arial MT"/>
                <a:cs typeface="Arial MT"/>
              </a:rPr>
              <a:t>currency </a:t>
            </a:r>
            <a:r>
              <a:rPr sz="2200" spc="-5" dirty="0">
                <a:latin typeface="Arial MT"/>
                <a:cs typeface="Arial MT"/>
              </a:rPr>
              <a:t>was </a:t>
            </a:r>
            <a:r>
              <a:rPr sz="2200" dirty="0">
                <a:latin typeface="Arial MT"/>
                <a:cs typeface="Arial MT"/>
              </a:rPr>
              <a:t>determined </a:t>
            </a:r>
            <a:r>
              <a:rPr sz="2200" spc="-5" dirty="0">
                <a:latin typeface="Arial MT"/>
                <a:cs typeface="Arial MT"/>
              </a:rPr>
              <a:t>by </a:t>
            </a:r>
            <a:r>
              <a:rPr sz="2200" dirty="0">
                <a:latin typeface="Arial MT"/>
                <a:cs typeface="Arial MT"/>
              </a:rPr>
              <a:t>a </a:t>
            </a:r>
            <a:r>
              <a:rPr sz="2200" spc="-5" dirty="0">
                <a:latin typeface="Arial MT"/>
                <a:cs typeface="Arial MT"/>
              </a:rPr>
              <a:t>given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gold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weight</a:t>
            </a:r>
            <a:endParaRPr sz="2200" dirty="0">
              <a:latin typeface="Arial MT"/>
              <a:cs typeface="Arial MT"/>
            </a:endParaRPr>
          </a:p>
          <a:p>
            <a:pPr marL="855344" algn="just">
              <a:lnSpc>
                <a:spcPct val="100000"/>
              </a:lnSpc>
              <a:spcBef>
                <a:spcPts val="1440"/>
              </a:spcBef>
            </a:pPr>
            <a:r>
              <a:rPr lang="cs-CZ" sz="2200" spc="-5" dirty="0">
                <a:latin typeface="Arial MT"/>
                <a:cs typeface="Arial MT"/>
              </a:rPr>
              <a:t>F</a:t>
            </a:r>
            <a:r>
              <a:rPr sz="2200" spc="-5" dirty="0" err="1">
                <a:latin typeface="Arial MT"/>
                <a:cs typeface="Arial MT"/>
              </a:rPr>
              <a:t>ixed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exchange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rates</a:t>
            </a:r>
            <a:r>
              <a:rPr sz="2200" spc="-5" dirty="0">
                <a:latin typeface="Arial MT"/>
                <a:cs typeface="Arial MT"/>
              </a:rPr>
              <a:t> between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national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currencies</a:t>
            </a:r>
            <a:endParaRPr lang="cs-CZ" sz="2200" dirty="0">
              <a:latin typeface="Arial MT"/>
              <a:cs typeface="Arial MT"/>
            </a:endParaRPr>
          </a:p>
          <a:p>
            <a:pPr marL="855344" algn="just">
              <a:lnSpc>
                <a:spcPct val="100000"/>
              </a:lnSpc>
              <a:spcBef>
                <a:spcPts val="1440"/>
              </a:spcBef>
            </a:pPr>
            <a:endParaRPr lang="cs-CZ" sz="2200" dirty="0">
              <a:latin typeface="Arial MT"/>
              <a:cs typeface="Arial MT"/>
            </a:endParaRPr>
          </a:p>
          <a:p>
            <a:pPr marL="855344" algn="just">
              <a:lnSpc>
                <a:spcPct val="100000"/>
              </a:lnSpc>
              <a:spcBef>
                <a:spcPts val="1440"/>
              </a:spcBef>
            </a:pPr>
            <a:r>
              <a:rPr lang="en-US" sz="2200" spc="-5" dirty="0">
                <a:latin typeface="Arial MT"/>
                <a:cs typeface="Arial MT"/>
              </a:rPr>
              <a:t>Pound	sterling</a:t>
            </a:r>
            <a:r>
              <a:rPr lang="cs-CZ" sz="2200" spc="-5" dirty="0">
                <a:latin typeface="Arial MT"/>
                <a:cs typeface="Arial MT"/>
              </a:rPr>
              <a:t> </a:t>
            </a:r>
            <a:r>
              <a:rPr lang="en-US" sz="2200" dirty="0">
                <a:latin typeface="Arial MT"/>
                <a:cs typeface="Arial MT"/>
              </a:rPr>
              <a:t>developer</a:t>
            </a:r>
            <a:r>
              <a:rPr lang="cs-CZ" sz="2200" dirty="0">
                <a:latin typeface="Arial MT"/>
                <a:cs typeface="Arial MT"/>
              </a:rPr>
              <a:t> </a:t>
            </a:r>
            <a:r>
              <a:rPr lang="en-US" sz="2200" spc="-5" dirty="0">
                <a:latin typeface="Arial MT"/>
                <a:cs typeface="Arial MT"/>
              </a:rPr>
              <a:t>as</a:t>
            </a:r>
            <a:r>
              <a:rPr lang="cs-CZ" sz="2200" spc="-5" dirty="0">
                <a:latin typeface="Arial MT"/>
                <a:cs typeface="Arial MT"/>
              </a:rPr>
              <a:t> </a:t>
            </a:r>
            <a:r>
              <a:rPr lang="en-US" sz="2200" spc="-5" dirty="0">
                <a:latin typeface="Arial MT"/>
                <a:cs typeface="Arial MT"/>
              </a:rPr>
              <a:t>an</a:t>
            </a:r>
            <a:r>
              <a:rPr lang="cs-CZ" sz="2200" spc="-5" dirty="0">
                <a:latin typeface="Arial MT"/>
                <a:cs typeface="Arial MT"/>
              </a:rPr>
              <a:t> </a:t>
            </a:r>
            <a:r>
              <a:rPr lang="en-US" sz="2200" spc="-5" dirty="0">
                <a:latin typeface="Arial MT"/>
                <a:cs typeface="Arial MT"/>
              </a:rPr>
              <a:t>International</a:t>
            </a:r>
            <a:r>
              <a:rPr lang="cs-CZ" sz="2200" spc="-5" dirty="0">
                <a:latin typeface="Arial MT"/>
                <a:cs typeface="Arial MT"/>
              </a:rPr>
              <a:t> </a:t>
            </a:r>
            <a:r>
              <a:rPr lang="en-US" sz="2200" spc="-5" dirty="0">
                <a:latin typeface="Arial MT"/>
                <a:cs typeface="Arial MT"/>
              </a:rPr>
              <a:t>currency	</a:t>
            </a:r>
            <a:r>
              <a:rPr lang="en-US" sz="2200" dirty="0">
                <a:latin typeface="Arial MT"/>
                <a:cs typeface="Arial MT"/>
              </a:rPr>
              <a:t>parallel</a:t>
            </a:r>
            <a:r>
              <a:rPr lang="cs-CZ" sz="2200" dirty="0">
                <a:latin typeface="Arial MT"/>
                <a:cs typeface="Arial MT"/>
              </a:rPr>
              <a:t> to </a:t>
            </a:r>
            <a:r>
              <a:rPr lang="cs-CZ" sz="2200" dirty="0" err="1">
                <a:latin typeface="Arial MT"/>
                <a:cs typeface="Arial MT"/>
              </a:rPr>
              <a:t>gold</a:t>
            </a:r>
            <a:r>
              <a:rPr lang="en-US" sz="2200" spc="-655" dirty="0">
                <a:latin typeface="Arial MT"/>
                <a:cs typeface="Arial MT"/>
              </a:rPr>
              <a:t> </a:t>
            </a:r>
            <a:r>
              <a:rPr lang="en-US" sz="2200" dirty="0">
                <a:latin typeface="Arial MT"/>
                <a:cs typeface="Arial MT"/>
              </a:rPr>
              <a:t>(reserves</a:t>
            </a:r>
            <a:r>
              <a:rPr lang="en-US" sz="2200" spc="5" dirty="0">
                <a:latin typeface="Arial MT"/>
                <a:cs typeface="Arial MT"/>
              </a:rPr>
              <a:t> </a:t>
            </a:r>
            <a:r>
              <a:rPr lang="en-US" sz="2200" spc="-5" dirty="0">
                <a:latin typeface="Arial MT"/>
                <a:cs typeface="Arial MT"/>
              </a:rPr>
              <a:t>of</a:t>
            </a:r>
            <a:r>
              <a:rPr lang="en-US" sz="2200" spc="-10" dirty="0">
                <a:latin typeface="Arial MT"/>
                <a:cs typeface="Arial MT"/>
              </a:rPr>
              <a:t> </a:t>
            </a:r>
            <a:r>
              <a:rPr lang="en-US" sz="2200" spc="-5" dirty="0">
                <a:latin typeface="Arial MT"/>
                <a:cs typeface="Arial MT"/>
              </a:rPr>
              <a:t>Bank</a:t>
            </a:r>
            <a:r>
              <a:rPr lang="en-US" sz="2200" spc="20" dirty="0">
                <a:latin typeface="Arial MT"/>
                <a:cs typeface="Arial MT"/>
              </a:rPr>
              <a:t> </a:t>
            </a:r>
            <a:r>
              <a:rPr lang="en-US" sz="2200" spc="-5" dirty="0">
                <a:latin typeface="Arial MT"/>
                <a:cs typeface="Arial MT"/>
              </a:rPr>
              <a:t>of England</a:t>
            </a:r>
            <a:r>
              <a:rPr lang="en-US" sz="2200" spc="25" dirty="0">
                <a:latin typeface="Arial MT"/>
                <a:cs typeface="Arial MT"/>
              </a:rPr>
              <a:t> </a:t>
            </a:r>
            <a:r>
              <a:rPr lang="en-US" sz="2200" spc="-5" dirty="0">
                <a:latin typeface="Arial MT"/>
                <a:cs typeface="Arial MT"/>
              </a:rPr>
              <a:t>did</a:t>
            </a:r>
            <a:r>
              <a:rPr lang="en-US" sz="2200" spc="20" dirty="0">
                <a:latin typeface="Arial MT"/>
                <a:cs typeface="Arial MT"/>
              </a:rPr>
              <a:t> </a:t>
            </a:r>
            <a:r>
              <a:rPr lang="en-US" sz="2200" spc="-5" dirty="0">
                <a:latin typeface="Arial MT"/>
                <a:cs typeface="Arial MT"/>
              </a:rPr>
              <a:t>not</a:t>
            </a:r>
            <a:r>
              <a:rPr lang="en-US" sz="2200" spc="15" dirty="0">
                <a:latin typeface="Arial MT"/>
                <a:cs typeface="Arial MT"/>
              </a:rPr>
              <a:t> </a:t>
            </a:r>
            <a:r>
              <a:rPr lang="en-US" sz="2200" spc="-5" dirty="0">
                <a:latin typeface="Arial MT"/>
                <a:cs typeface="Arial MT"/>
              </a:rPr>
              <a:t>cover</a:t>
            </a:r>
            <a:r>
              <a:rPr lang="en-US" sz="2200" spc="-10" dirty="0">
                <a:latin typeface="Arial MT"/>
                <a:cs typeface="Arial MT"/>
              </a:rPr>
              <a:t> </a:t>
            </a:r>
            <a:r>
              <a:rPr lang="en-US" sz="2200" dirty="0">
                <a:latin typeface="Arial MT"/>
                <a:cs typeface="Arial MT"/>
              </a:rPr>
              <a:t>the</a:t>
            </a:r>
            <a:r>
              <a:rPr lang="en-US" sz="2200" spc="10" dirty="0">
                <a:latin typeface="Arial MT"/>
                <a:cs typeface="Arial MT"/>
              </a:rPr>
              <a:t> </a:t>
            </a:r>
            <a:r>
              <a:rPr lang="en-US" sz="2200" spc="-5" dirty="0">
                <a:latin typeface="Arial MT"/>
                <a:cs typeface="Arial MT"/>
              </a:rPr>
              <a:t>whole</a:t>
            </a:r>
            <a:r>
              <a:rPr lang="en-US" sz="2200" spc="25" dirty="0">
                <a:latin typeface="Arial MT"/>
                <a:cs typeface="Arial MT"/>
              </a:rPr>
              <a:t> </a:t>
            </a:r>
            <a:r>
              <a:rPr lang="en-US" sz="2200" spc="-5" dirty="0">
                <a:latin typeface="Arial MT"/>
                <a:cs typeface="Arial MT"/>
              </a:rPr>
              <a:t>currency</a:t>
            </a:r>
            <a:r>
              <a:rPr lang="en-US" sz="2200" spc="5" dirty="0">
                <a:latin typeface="Arial MT"/>
                <a:cs typeface="Arial MT"/>
              </a:rPr>
              <a:t> </a:t>
            </a:r>
            <a:r>
              <a:rPr lang="en-US" sz="2200" spc="-5" dirty="0">
                <a:latin typeface="Arial MT"/>
                <a:cs typeface="Arial MT"/>
              </a:rPr>
              <a:t>issue)</a:t>
            </a:r>
            <a:endParaRPr sz="22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170" y="4343400"/>
            <a:ext cx="11108030" cy="4983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50100"/>
              </a:lnSpc>
              <a:spcBef>
                <a:spcPts val="100"/>
              </a:spcBef>
              <a:tabLst>
                <a:tab pos="192405" algn="l"/>
                <a:tab pos="1286510" algn="l"/>
                <a:tab pos="2482850" algn="l"/>
                <a:tab pos="4105910" algn="l"/>
                <a:tab pos="4641215" algn="l"/>
                <a:tab pos="5193030" algn="l"/>
                <a:tab pos="7069455" algn="l"/>
                <a:tab pos="8451850" algn="l"/>
              </a:tabLst>
            </a:pPr>
            <a:r>
              <a:rPr sz="2400" spc="-2380" dirty="0">
                <a:solidFill>
                  <a:srgbClr val="0000DC"/>
                </a:solidFill>
                <a:latin typeface="Arial MT"/>
                <a:cs typeface="Arial MT"/>
              </a:rPr>
              <a:t>—	</a:t>
            </a:r>
            <a:r>
              <a:rPr lang="cs-CZ" sz="2400" spc="-2380" dirty="0">
                <a:solidFill>
                  <a:srgbClr val="0000DC"/>
                </a:solidFill>
                <a:latin typeface="Arial MT"/>
                <a:cs typeface="Arial MT"/>
              </a:rPr>
              <a:t>      	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70F19C7C-A2CB-42B4-867D-E0FA53A1E26D}"/>
              </a:ext>
            </a:extLst>
          </p:cNvPr>
          <p:cNvSpPr/>
          <p:nvPr/>
        </p:nvSpPr>
        <p:spPr>
          <a:xfrm>
            <a:off x="746225" y="3442160"/>
            <a:ext cx="685800" cy="381000"/>
          </a:xfrm>
          <a:prstGeom prst="rightArrow">
            <a:avLst/>
          </a:prstGeom>
          <a:solidFill>
            <a:srgbClr val="0000DC"/>
          </a:solidFill>
          <a:ln>
            <a:solidFill>
              <a:srgbClr val="000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1960" y="998866"/>
            <a:ext cx="8771744" cy="50578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50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4751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Public</a:t>
            </a:r>
            <a:r>
              <a:rPr sz="3600" spc="-70" dirty="0"/>
              <a:t> </a:t>
            </a:r>
            <a:r>
              <a:rPr sz="3600" dirty="0"/>
              <a:t>infrastructures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51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91253"/>
            <a:ext cx="9413875" cy="336994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9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800" spc="-5" dirty="0">
                <a:latin typeface="Arial MT"/>
                <a:cs typeface="Arial MT"/>
              </a:rPr>
              <a:t>Government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intervention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 </a:t>
            </a:r>
            <a:r>
              <a:rPr sz="2800" dirty="0">
                <a:latin typeface="Arial MT"/>
                <a:cs typeface="Arial MT"/>
              </a:rPr>
              <a:t>needed,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because:</a:t>
            </a:r>
            <a:endParaRPr sz="280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2000" dirty="0">
                <a:latin typeface="Arial MT"/>
                <a:cs typeface="Arial MT"/>
              </a:rPr>
              <a:t>many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infrastructures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natural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monopolies</a:t>
            </a:r>
            <a:endParaRPr sz="2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 MT"/>
              <a:buChar char="—"/>
            </a:pPr>
            <a:endParaRPr sz="205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2000" spc="-5" dirty="0">
                <a:latin typeface="Arial MT"/>
                <a:cs typeface="Arial MT"/>
              </a:rPr>
              <a:t>Infrastructures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involve externalities</a:t>
            </a:r>
            <a:endParaRPr sz="2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 MT"/>
              <a:buChar char="—"/>
            </a:pPr>
            <a:endParaRPr sz="205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2000" dirty="0">
                <a:latin typeface="Arial MT"/>
                <a:cs typeface="Arial MT"/>
              </a:rPr>
              <a:t>market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cannot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finance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infrastructures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itself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 MT"/>
                <a:cs typeface="Arial MT"/>
              </a:rPr>
              <a:t>=&gt;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European</a:t>
            </a:r>
            <a:r>
              <a:rPr sz="2800" spc="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networks program,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public-private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partnerships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3174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Labour</a:t>
            </a:r>
            <a:r>
              <a:rPr sz="3600" spc="-50" dirty="0"/>
              <a:t> </a:t>
            </a:r>
            <a:r>
              <a:rPr sz="3600" spc="-5" dirty="0"/>
              <a:t>supply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52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591315"/>
            <a:ext cx="5398770" cy="4192270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2800" b="1" spc="-5" dirty="0">
                <a:latin typeface="Arial"/>
                <a:cs typeface="Arial"/>
              </a:rPr>
              <a:t>How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to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increase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labour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supply?</a:t>
            </a:r>
            <a:endParaRPr sz="28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68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800" spc="-5" dirty="0">
                <a:latin typeface="Arial MT"/>
                <a:cs typeface="Arial MT"/>
              </a:rPr>
              <a:t>Through</a:t>
            </a:r>
            <a:r>
              <a:rPr sz="2800" dirty="0">
                <a:latin typeface="Arial MT"/>
                <a:cs typeface="Arial MT"/>
              </a:rPr>
              <a:t> family-oriented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policies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355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800" dirty="0">
                <a:latin typeface="Arial MT"/>
                <a:cs typeface="Arial MT"/>
              </a:rPr>
              <a:t>Immigration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355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800" dirty="0">
                <a:latin typeface="Arial MT"/>
                <a:cs typeface="Arial MT"/>
              </a:rPr>
              <a:t>Welfare-to-work:</a:t>
            </a:r>
            <a:endParaRPr sz="280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2000" dirty="0">
                <a:latin typeface="Arial MT"/>
                <a:cs typeface="Arial MT"/>
              </a:rPr>
              <a:t>In-work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benefits</a:t>
            </a:r>
            <a:endParaRPr sz="2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00DC"/>
              </a:buClr>
              <a:buFont typeface="Arial MT"/>
              <a:buChar char="—"/>
            </a:pPr>
            <a:endParaRPr sz="205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2000" dirty="0">
                <a:latin typeface="Arial MT"/>
                <a:cs typeface="Arial MT"/>
              </a:rPr>
              <a:t>pension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reforms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8132" y="800121"/>
            <a:ext cx="7010769" cy="51823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53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63519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Developing</a:t>
            </a:r>
            <a:r>
              <a:rPr sz="3600" dirty="0"/>
              <a:t> </a:t>
            </a:r>
            <a:r>
              <a:rPr sz="3600" spc="-5" dirty="0"/>
              <a:t>financial</a:t>
            </a:r>
            <a:r>
              <a:rPr sz="3600" spc="-15" dirty="0"/>
              <a:t> </a:t>
            </a:r>
            <a:r>
              <a:rPr sz="3600" dirty="0"/>
              <a:t>markets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54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804797"/>
            <a:ext cx="7099300" cy="3920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800" spc="-5" dirty="0">
                <a:latin typeface="Arial MT"/>
                <a:cs typeface="Arial MT"/>
              </a:rPr>
              <a:t>Often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neglected</a:t>
            </a:r>
            <a:r>
              <a:rPr sz="2800" spc="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 growth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strategies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355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800" spc="-5" dirty="0">
                <a:latin typeface="Arial MT"/>
                <a:cs typeface="Arial MT"/>
              </a:rPr>
              <a:t>Channels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influence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long-term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growth:</a:t>
            </a:r>
            <a:endParaRPr sz="280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2000" dirty="0">
                <a:latin typeface="Arial MT"/>
                <a:cs typeface="Arial MT"/>
              </a:rPr>
              <a:t>Lower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cost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capital</a:t>
            </a:r>
            <a:endParaRPr sz="2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00DC"/>
              </a:buClr>
              <a:buFont typeface="Arial MT"/>
              <a:buChar char="—"/>
            </a:pPr>
            <a:endParaRPr sz="205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2000" dirty="0">
                <a:latin typeface="Arial MT"/>
                <a:cs typeface="Arial MT"/>
              </a:rPr>
              <a:t>Higher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savings</a:t>
            </a:r>
            <a:endParaRPr sz="2000">
              <a:latin typeface="Arial MT"/>
              <a:cs typeface="Arial MT"/>
            </a:endParaRPr>
          </a:p>
          <a:p>
            <a:pPr marL="855344">
              <a:lnSpc>
                <a:spcPct val="100000"/>
              </a:lnSpc>
              <a:spcBef>
                <a:spcPts val="20"/>
              </a:spcBef>
            </a:pPr>
            <a:r>
              <a:rPr sz="1500" dirty="0">
                <a:latin typeface="Arial MT"/>
                <a:cs typeface="Arial MT"/>
              </a:rPr>
              <a:t>=&gt;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Increase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in GDP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per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capita</a:t>
            </a: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2000" dirty="0">
                <a:latin typeface="Arial MT"/>
                <a:cs typeface="Arial MT"/>
              </a:rPr>
              <a:t>Better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allocation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capital</a:t>
            </a:r>
            <a:endParaRPr sz="2000">
              <a:latin typeface="Arial MT"/>
              <a:cs typeface="Arial MT"/>
            </a:endParaRPr>
          </a:p>
          <a:p>
            <a:pPr marL="855344">
              <a:lnSpc>
                <a:spcPct val="100000"/>
              </a:lnSpc>
              <a:spcBef>
                <a:spcPts val="20"/>
              </a:spcBef>
            </a:pPr>
            <a:r>
              <a:rPr sz="1500" dirty="0">
                <a:latin typeface="Arial MT"/>
                <a:cs typeface="Arial MT"/>
              </a:rPr>
              <a:t>Information</a:t>
            </a:r>
            <a:endParaRPr sz="1500">
              <a:latin typeface="Arial MT"/>
              <a:cs typeface="Arial MT"/>
            </a:endParaRPr>
          </a:p>
          <a:p>
            <a:pPr marL="855344" marR="4633595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latin typeface="Arial MT"/>
                <a:cs typeface="Arial MT"/>
              </a:rPr>
              <a:t>Risk diversification </a:t>
            </a:r>
            <a:r>
              <a:rPr sz="1500" spc="-40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Finance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innovation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51555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Growth</a:t>
            </a:r>
            <a:r>
              <a:rPr sz="3600" spc="-15" dirty="0"/>
              <a:t> </a:t>
            </a:r>
            <a:r>
              <a:rPr sz="3600" dirty="0"/>
              <a:t>and</a:t>
            </a:r>
            <a:r>
              <a:rPr sz="3600" spc="-10" dirty="0"/>
              <a:t> </a:t>
            </a:r>
            <a:r>
              <a:rPr sz="3600" spc="-5" dirty="0"/>
              <a:t>institutions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79170" y="1627403"/>
            <a:ext cx="11111865" cy="26735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 algn="just">
              <a:lnSpc>
                <a:spcPct val="130000"/>
              </a:lnSpc>
              <a:spcBef>
                <a:spcPts val="100"/>
              </a:spcBef>
              <a:buClr>
                <a:srgbClr val="0000DC"/>
              </a:buClr>
              <a:buChar char="—"/>
              <a:tabLst>
                <a:tab pos="193040" algn="l"/>
              </a:tabLst>
            </a:pPr>
            <a:r>
              <a:rPr lang="cs-CZ" sz="22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Institutions: </a:t>
            </a:r>
            <a:r>
              <a:rPr sz="2200" spc="-5" dirty="0">
                <a:latin typeface="Arial MT"/>
                <a:cs typeface="Arial MT"/>
              </a:rPr>
              <a:t>“</a:t>
            </a:r>
            <a:r>
              <a:rPr sz="2200" i="1" spc="-5" dirty="0">
                <a:latin typeface="Arial MT"/>
                <a:cs typeface="Arial MT"/>
              </a:rPr>
              <a:t>The </a:t>
            </a:r>
            <a:r>
              <a:rPr sz="2200" i="1" dirty="0">
                <a:latin typeface="Arial MT"/>
                <a:cs typeface="Arial MT"/>
              </a:rPr>
              <a:t>humanly </a:t>
            </a:r>
            <a:r>
              <a:rPr sz="2200" i="1" spc="-5" dirty="0">
                <a:latin typeface="Arial MT"/>
                <a:cs typeface="Arial MT"/>
              </a:rPr>
              <a:t>devised constraints that</a:t>
            </a:r>
            <a:r>
              <a:rPr sz="2200" i="1" spc="1205" dirty="0">
                <a:latin typeface="Arial MT"/>
                <a:cs typeface="Arial MT"/>
              </a:rPr>
              <a:t> </a:t>
            </a:r>
            <a:r>
              <a:rPr sz="2200" i="1" spc="-5" dirty="0">
                <a:latin typeface="Arial MT"/>
                <a:cs typeface="Arial MT"/>
              </a:rPr>
              <a:t>structure human </a:t>
            </a:r>
            <a:r>
              <a:rPr sz="2200" i="1" dirty="0">
                <a:latin typeface="Arial MT"/>
                <a:cs typeface="Arial MT"/>
              </a:rPr>
              <a:t>interaction. </a:t>
            </a:r>
            <a:r>
              <a:rPr sz="2200" i="1" spc="-5" dirty="0">
                <a:latin typeface="Arial MT"/>
                <a:cs typeface="Arial MT"/>
              </a:rPr>
              <a:t>They </a:t>
            </a:r>
            <a:r>
              <a:rPr sz="2200" i="1" dirty="0">
                <a:latin typeface="Arial MT"/>
                <a:cs typeface="Arial MT"/>
              </a:rPr>
              <a:t> </a:t>
            </a:r>
            <a:r>
              <a:rPr sz="2200" i="1" spc="-5" dirty="0">
                <a:latin typeface="Arial MT"/>
                <a:cs typeface="Arial MT"/>
              </a:rPr>
              <a:t>are</a:t>
            </a:r>
            <a:r>
              <a:rPr sz="2200" i="1" dirty="0">
                <a:latin typeface="Arial MT"/>
                <a:cs typeface="Arial MT"/>
              </a:rPr>
              <a:t> </a:t>
            </a:r>
            <a:r>
              <a:rPr sz="2200" i="1" spc="-5" dirty="0">
                <a:latin typeface="Arial MT"/>
                <a:cs typeface="Arial MT"/>
              </a:rPr>
              <a:t>made</a:t>
            </a:r>
            <a:r>
              <a:rPr sz="2200" i="1" dirty="0">
                <a:latin typeface="Arial MT"/>
                <a:cs typeface="Arial MT"/>
              </a:rPr>
              <a:t> </a:t>
            </a:r>
            <a:r>
              <a:rPr sz="2200" i="1" spc="-5" dirty="0">
                <a:latin typeface="Arial MT"/>
                <a:cs typeface="Arial MT"/>
              </a:rPr>
              <a:t>up</a:t>
            </a:r>
            <a:r>
              <a:rPr sz="2200" i="1" dirty="0">
                <a:latin typeface="Arial MT"/>
                <a:cs typeface="Arial MT"/>
              </a:rPr>
              <a:t> of</a:t>
            </a:r>
            <a:r>
              <a:rPr sz="2200" i="1" spc="5" dirty="0">
                <a:latin typeface="Arial MT"/>
                <a:cs typeface="Arial MT"/>
              </a:rPr>
              <a:t> </a:t>
            </a:r>
            <a:r>
              <a:rPr sz="2200" i="1" dirty="0">
                <a:latin typeface="Arial MT"/>
                <a:cs typeface="Arial MT"/>
              </a:rPr>
              <a:t>formal</a:t>
            </a:r>
            <a:r>
              <a:rPr sz="2200" i="1" spc="5" dirty="0">
                <a:latin typeface="Arial MT"/>
                <a:cs typeface="Arial MT"/>
              </a:rPr>
              <a:t> </a:t>
            </a:r>
            <a:r>
              <a:rPr sz="2200" i="1" spc="-5" dirty="0">
                <a:latin typeface="Arial MT"/>
                <a:cs typeface="Arial MT"/>
              </a:rPr>
              <a:t>constraints</a:t>
            </a:r>
            <a:r>
              <a:rPr sz="2200" i="1" dirty="0">
                <a:latin typeface="Arial MT"/>
                <a:cs typeface="Arial MT"/>
              </a:rPr>
              <a:t> </a:t>
            </a:r>
            <a:r>
              <a:rPr sz="2200" i="1" spc="-5" dirty="0">
                <a:latin typeface="Arial MT"/>
                <a:cs typeface="Arial MT"/>
              </a:rPr>
              <a:t>(rules,</a:t>
            </a:r>
            <a:r>
              <a:rPr sz="2200" i="1" dirty="0">
                <a:latin typeface="Arial MT"/>
                <a:cs typeface="Arial MT"/>
              </a:rPr>
              <a:t> laws,</a:t>
            </a:r>
            <a:r>
              <a:rPr sz="2200" i="1" spc="5" dirty="0">
                <a:latin typeface="Arial MT"/>
                <a:cs typeface="Arial MT"/>
              </a:rPr>
              <a:t> </a:t>
            </a:r>
            <a:r>
              <a:rPr sz="2200" i="1" spc="-5" dirty="0">
                <a:latin typeface="Arial MT"/>
                <a:cs typeface="Arial MT"/>
              </a:rPr>
              <a:t>constitutions),</a:t>
            </a:r>
            <a:r>
              <a:rPr sz="2200" i="1" dirty="0">
                <a:latin typeface="Arial MT"/>
                <a:cs typeface="Arial MT"/>
              </a:rPr>
              <a:t> </a:t>
            </a:r>
            <a:r>
              <a:rPr sz="2200" i="1" spc="-5" dirty="0">
                <a:latin typeface="Arial MT"/>
                <a:cs typeface="Arial MT"/>
              </a:rPr>
              <a:t>informal</a:t>
            </a:r>
            <a:r>
              <a:rPr sz="2200" i="1" spc="600" dirty="0">
                <a:latin typeface="Arial MT"/>
                <a:cs typeface="Arial MT"/>
              </a:rPr>
              <a:t> </a:t>
            </a:r>
            <a:r>
              <a:rPr sz="2200" i="1" dirty="0">
                <a:latin typeface="Arial MT"/>
                <a:cs typeface="Arial MT"/>
              </a:rPr>
              <a:t>constraints </a:t>
            </a:r>
            <a:r>
              <a:rPr sz="2200" i="1" spc="5" dirty="0">
                <a:latin typeface="Arial MT"/>
                <a:cs typeface="Arial MT"/>
              </a:rPr>
              <a:t> </a:t>
            </a:r>
            <a:r>
              <a:rPr sz="2200" i="1" spc="-5" dirty="0">
                <a:latin typeface="Arial MT"/>
                <a:cs typeface="Arial MT"/>
              </a:rPr>
              <a:t>(norms</a:t>
            </a:r>
            <a:r>
              <a:rPr sz="2200" i="1" dirty="0">
                <a:latin typeface="Arial MT"/>
                <a:cs typeface="Arial MT"/>
              </a:rPr>
              <a:t> </a:t>
            </a:r>
            <a:r>
              <a:rPr sz="2200" i="1" spc="-5" dirty="0">
                <a:latin typeface="Arial MT"/>
                <a:cs typeface="Arial MT"/>
              </a:rPr>
              <a:t>of</a:t>
            </a:r>
            <a:r>
              <a:rPr sz="2200" i="1" dirty="0">
                <a:latin typeface="Arial MT"/>
                <a:cs typeface="Arial MT"/>
              </a:rPr>
              <a:t> </a:t>
            </a:r>
            <a:r>
              <a:rPr sz="2200" i="1" spc="-5" dirty="0">
                <a:latin typeface="Arial MT"/>
                <a:cs typeface="Arial MT"/>
              </a:rPr>
              <a:t>behaviour,</a:t>
            </a:r>
            <a:r>
              <a:rPr sz="2200" i="1" dirty="0">
                <a:latin typeface="Arial MT"/>
                <a:cs typeface="Arial MT"/>
              </a:rPr>
              <a:t> </a:t>
            </a:r>
            <a:r>
              <a:rPr sz="2200" i="1" spc="-5" dirty="0">
                <a:latin typeface="Arial MT"/>
                <a:cs typeface="Arial MT"/>
              </a:rPr>
              <a:t>conventions,</a:t>
            </a:r>
            <a:r>
              <a:rPr sz="2200" i="1" dirty="0">
                <a:latin typeface="Arial MT"/>
                <a:cs typeface="Arial MT"/>
              </a:rPr>
              <a:t> </a:t>
            </a:r>
            <a:r>
              <a:rPr sz="2200" i="1" spc="-5" dirty="0">
                <a:latin typeface="Arial MT"/>
                <a:cs typeface="Arial MT"/>
              </a:rPr>
              <a:t>and</a:t>
            </a:r>
            <a:r>
              <a:rPr sz="2200" i="1" dirty="0">
                <a:latin typeface="Arial MT"/>
                <a:cs typeface="Arial MT"/>
              </a:rPr>
              <a:t> </a:t>
            </a:r>
            <a:r>
              <a:rPr sz="2200" i="1" spc="-5" dirty="0">
                <a:latin typeface="Arial MT"/>
                <a:cs typeface="Arial MT"/>
              </a:rPr>
              <a:t>self-imposed</a:t>
            </a:r>
            <a:r>
              <a:rPr sz="2200" i="1" dirty="0">
                <a:latin typeface="Arial MT"/>
                <a:cs typeface="Arial MT"/>
              </a:rPr>
              <a:t> codes</a:t>
            </a:r>
            <a:r>
              <a:rPr sz="2200" i="1" spc="5" dirty="0">
                <a:latin typeface="Arial MT"/>
                <a:cs typeface="Arial MT"/>
              </a:rPr>
              <a:t> </a:t>
            </a:r>
            <a:r>
              <a:rPr sz="2200" i="1" spc="-5" dirty="0">
                <a:latin typeface="Arial MT"/>
                <a:cs typeface="Arial MT"/>
              </a:rPr>
              <a:t>of</a:t>
            </a:r>
            <a:r>
              <a:rPr sz="2200" i="1" dirty="0">
                <a:latin typeface="Arial MT"/>
                <a:cs typeface="Arial MT"/>
              </a:rPr>
              <a:t> </a:t>
            </a:r>
            <a:r>
              <a:rPr sz="2200" i="1" spc="-5" dirty="0">
                <a:latin typeface="Arial MT"/>
                <a:cs typeface="Arial MT"/>
              </a:rPr>
              <a:t>conduct),</a:t>
            </a:r>
            <a:r>
              <a:rPr sz="2200" i="1" dirty="0">
                <a:latin typeface="Arial MT"/>
                <a:cs typeface="Arial MT"/>
              </a:rPr>
              <a:t> </a:t>
            </a:r>
            <a:r>
              <a:rPr sz="2200" i="1" spc="-5" dirty="0">
                <a:latin typeface="Arial MT"/>
                <a:cs typeface="Arial MT"/>
              </a:rPr>
              <a:t>and</a:t>
            </a:r>
            <a:r>
              <a:rPr sz="2200" i="1" dirty="0">
                <a:latin typeface="Arial MT"/>
                <a:cs typeface="Arial MT"/>
              </a:rPr>
              <a:t> their </a:t>
            </a:r>
            <a:r>
              <a:rPr sz="2200" i="1" spc="-600" dirty="0">
                <a:latin typeface="Arial MT"/>
                <a:cs typeface="Arial MT"/>
              </a:rPr>
              <a:t> </a:t>
            </a:r>
            <a:r>
              <a:rPr sz="2200" i="1" spc="-5" dirty="0">
                <a:latin typeface="Arial MT"/>
                <a:cs typeface="Arial MT"/>
              </a:rPr>
              <a:t>enforcement</a:t>
            </a:r>
            <a:r>
              <a:rPr sz="2200" i="1" spc="30" dirty="0">
                <a:latin typeface="Arial MT"/>
                <a:cs typeface="Arial MT"/>
              </a:rPr>
              <a:t> </a:t>
            </a:r>
            <a:r>
              <a:rPr sz="2200" i="1" dirty="0">
                <a:latin typeface="Arial MT"/>
                <a:cs typeface="Arial MT"/>
              </a:rPr>
              <a:t>characteristics</a:t>
            </a:r>
            <a:r>
              <a:rPr sz="2200" dirty="0">
                <a:latin typeface="Arial MT"/>
                <a:cs typeface="Arial MT"/>
              </a:rPr>
              <a:t>.”</a:t>
            </a:r>
          </a:p>
          <a:p>
            <a:pPr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2400" dirty="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spcBef>
                <a:spcPts val="146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200" spc="-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D.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North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R.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Fogel (1990)</a:t>
            </a:r>
            <a:endParaRPr sz="22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811" y="3581401"/>
            <a:ext cx="3256789" cy="263884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55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48228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Improving</a:t>
            </a:r>
            <a:r>
              <a:rPr sz="3600" spc="-30" dirty="0"/>
              <a:t> </a:t>
            </a:r>
            <a:r>
              <a:rPr sz="3600" spc="-5" dirty="0"/>
              <a:t>institutions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56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91253"/>
            <a:ext cx="10703560" cy="367474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9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spc="-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General </a:t>
            </a:r>
            <a:r>
              <a:rPr sz="2800" dirty="0">
                <a:latin typeface="Arial MT"/>
                <a:cs typeface="Arial MT"/>
              </a:rPr>
              <a:t>recommendations:</a:t>
            </a:r>
          </a:p>
          <a:p>
            <a:pPr marL="443865" lvl="1" indent="-179070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 MT"/>
                <a:cs typeface="Arial MT"/>
              </a:rPr>
              <a:t> C</a:t>
            </a:r>
            <a:r>
              <a:rPr sz="2000" dirty="0" err="1">
                <a:latin typeface="Arial MT"/>
                <a:cs typeface="Arial MT"/>
              </a:rPr>
              <a:t>reate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legal framework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which</a:t>
            </a:r>
            <a:r>
              <a:rPr sz="2000" spc="-5" dirty="0">
                <a:latin typeface="Arial MT"/>
                <a:cs typeface="Arial MT"/>
              </a:rPr>
              <a:t> is</a:t>
            </a:r>
            <a:r>
              <a:rPr sz="2000" dirty="0">
                <a:latin typeface="Arial MT"/>
                <a:cs typeface="Arial MT"/>
              </a:rPr>
              <a:t> conducive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private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initiative</a:t>
            </a:r>
            <a:endParaRPr sz="2000" dirty="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 MT"/>
              <a:buChar char="—"/>
            </a:pPr>
            <a:endParaRPr sz="2050" dirty="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 MT"/>
                <a:cs typeface="Arial MT"/>
              </a:rPr>
              <a:t> P</a:t>
            </a:r>
            <a:r>
              <a:rPr sz="2000" dirty="0" err="1">
                <a:latin typeface="Arial MT"/>
                <a:cs typeface="Arial MT"/>
              </a:rPr>
              <a:t>ut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 </a:t>
            </a:r>
            <a:r>
              <a:rPr sz="2000" dirty="0">
                <a:latin typeface="Arial MT"/>
                <a:cs typeface="Arial MT"/>
              </a:rPr>
              <a:t>place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effective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market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regulation</a:t>
            </a: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 MT"/>
              <a:buChar char="—"/>
            </a:pPr>
            <a:endParaRPr sz="2050" dirty="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 MT"/>
                <a:cs typeface="Arial MT"/>
              </a:rPr>
              <a:t> A</a:t>
            </a:r>
            <a:r>
              <a:rPr sz="2000" dirty="0" err="1">
                <a:latin typeface="Arial MT"/>
                <a:cs typeface="Arial MT"/>
              </a:rPr>
              <a:t>chieve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macroeconomic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stability</a:t>
            </a:r>
          </a:p>
          <a:p>
            <a:pPr marL="192405" marR="5080" indent="-180340">
              <a:lnSpc>
                <a:spcPct val="150000"/>
              </a:lnSpc>
              <a:spcBef>
                <a:spcPts val="176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spc="-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It</a:t>
            </a:r>
            <a:r>
              <a:rPr sz="2800" spc="14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spc="15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difficult</a:t>
            </a:r>
            <a:r>
              <a:rPr sz="2800" spc="15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spc="1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identify</a:t>
            </a:r>
            <a:r>
              <a:rPr sz="2800" spc="1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</a:t>
            </a:r>
            <a:r>
              <a:rPr sz="2800" spc="15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set</a:t>
            </a:r>
            <a:r>
              <a:rPr sz="2800" spc="1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14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specific</a:t>
            </a:r>
            <a:r>
              <a:rPr sz="2800" spc="1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recommendations</a:t>
            </a:r>
            <a:r>
              <a:rPr sz="2800" spc="1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because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different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institutional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set-ups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4735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Reference</a:t>
            </a:r>
            <a:r>
              <a:rPr sz="4000" spc="-20" dirty="0"/>
              <a:t> </a:t>
            </a:r>
            <a:r>
              <a:rPr sz="4000" spc="-10" dirty="0"/>
              <a:t>textbook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57</a:t>
            </a:fld>
            <a:r>
              <a:rPr spc="-5" dirty="0"/>
              <a:t>	Growth</a:t>
            </a:r>
            <a:r>
              <a:rPr spc="-20" dirty="0"/>
              <a:t> </a:t>
            </a:r>
            <a:r>
              <a:rPr spc="-5" dirty="0"/>
              <a:t>Policies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04824" y="1601946"/>
            <a:ext cx="7372376" cy="3844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0" marR="5080" indent="-180340">
              <a:lnSpc>
                <a:spcPct val="150000"/>
              </a:lnSpc>
              <a:spcBef>
                <a:spcPts val="95"/>
              </a:spcBef>
              <a:buClr>
                <a:srgbClr val="0000DC"/>
              </a:buClr>
              <a:buFont typeface="Arial MT"/>
              <a:buChar char="—"/>
              <a:tabLst>
                <a:tab pos="266700" algn="l"/>
                <a:tab pos="267335" algn="l"/>
                <a:tab pos="3143885" algn="l"/>
                <a:tab pos="4363085" algn="l"/>
                <a:tab pos="6788784" algn="l"/>
                <a:tab pos="7296150" algn="l"/>
                <a:tab pos="7769859" algn="l"/>
                <a:tab pos="8312784" algn="l"/>
                <a:tab pos="9870440" algn="l"/>
              </a:tabLst>
            </a:pPr>
            <a:r>
              <a:rPr lang="cs-CZ" b="1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Foreig</a:t>
            </a:r>
            <a:r>
              <a:rPr b="1" spc="-5" dirty="0">
                <a:latin typeface="Arial"/>
                <a:cs typeface="Arial"/>
              </a:rPr>
              <a:t>n</a:t>
            </a:r>
            <a:r>
              <a:rPr b="1" dirty="0">
                <a:latin typeface="Arial"/>
                <a:cs typeface="Arial"/>
              </a:rPr>
              <a:t>-</a:t>
            </a:r>
            <a:r>
              <a:rPr b="1" spc="-20" dirty="0">
                <a:latin typeface="Arial"/>
                <a:cs typeface="Arial"/>
              </a:rPr>
              <a:t>E</a:t>
            </a:r>
            <a:r>
              <a:rPr b="1" dirty="0">
                <a:latin typeface="Arial"/>
                <a:cs typeface="Arial"/>
              </a:rPr>
              <a:t>xc</a:t>
            </a:r>
            <a:r>
              <a:rPr b="1" spc="-10" dirty="0">
                <a:latin typeface="Arial"/>
                <a:cs typeface="Arial"/>
              </a:rPr>
              <a:t>h</a:t>
            </a:r>
            <a:r>
              <a:rPr b="1" dirty="0">
                <a:latin typeface="Arial"/>
                <a:cs typeface="Arial"/>
              </a:rPr>
              <a:t>an</a:t>
            </a:r>
            <a:r>
              <a:rPr b="1" spc="-10" dirty="0">
                <a:latin typeface="Arial"/>
                <a:cs typeface="Arial"/>
              </a:rPr>
              <a:t>g</a:t>
            </a:r>
            <a:r>
              <a:rPr b="1" spc="-5" dirty="0">
                <a:latin typeface="Arial"/>
                <a:cs typeface="Arial"/>
              </a:rPr>
              <a:t>e</a:t>
            </a:r>
            <a:r>
              <a:rPr b="1" dirty="0">
                <a:latin typeface="Arial"/>
                <a:cs typeface="Arial"/>
              </a:rPr>
              <a:t>	Poli</a:t>
            </a:r>
            <a:r>
              <a:rPr b="1" spc="5" dirty="0">
                <a:latin typeface="Arial"/>
                <a:cs typeface="Arial"/>
              </a:rPr>
              <a:t>c</a:t>
            </a:r>
            <a:r>
              <a:rPr b="1" spc="-30" dirty="0">
                <a:latin typeface="Arial"/>
                <a:cs typeface="Arial"/>
              </a:rPr>
              <a:t>y</a:t>
            </a:r>
            <a:r>
              <a:rPr b="1" dirty="0">
                <a:latin typeface="Arial"/>
                <a:cs typeface="Arial"/>
              </a:rPr>
              <a:t>:	</a:t>
            </a:r>
            <a:r>
              <a:rPr dirty="0"/>
              <a:t>Benass</a:t>
            </a:r>
            <a:r>
              <a:rPr spc="-10" dirty="0"/>
              <a:t>y</a:t>
            </a:r>
            <a:r>
              <a:rPr dirty="0"/>
              <a:t>-Q</a:t>
            </a:r>
            <a:r>
              <a:rPr spc="10" dirty="0"/>
              <a:t>u</a:t>
            </a:r>
            <a:r>
              <a:rPr spc="-5" dirty="0"/>
              <a:t>ér</a:t>
            </a:r>
            <a:r>
              <a:rPr dirty="0"/>
              <a:t>é,	</a:t>
            </a:r>
            <a:r>
              <a:rPr spc="-5" dirty="0"/>
              <a:t>A</a:t>
            </a:r>
            <a:r>
              <a:rPr dirty="0"/>
              <a:t>.	</a:t>
            </a:r>
            <a:r>
              <a:rPr spc="-5" dirty="0"/>
              <a:t>e</a:t>
            </a:r>
            <a:r>
              <a:rPr dirty="0"/>
              <a:t>t</a:t>
            </a:r>
            <a:r>
              <a:rPr lang="cs-CZ" dirty="0"/>
              <a:t> </a:t>
            </a:r>
            <a:r>
              <a:rPr spc="-10" dirty="0"/>
              <a:t>al</a:t>
            </a:r>
            <a:r>
              <a:rPr dirty="0"/>
              <a:t>.</a:t>
            </a:r>
            <a:r>
              <a:rPr lang="cs-CZ" dirty="0"/>
              <a:t> </a:t>
            </a:r>
            <a:r>
              <a:rPr i="1" dirty="0">
                <a:latin typeface="Arial"/>
                <a:cs typeface="Arial"/>
              </a:rPr>
              <a:t>Ec</a:t>
            </a:r>
            <a:r>
              <a:rPr i="1" spc="-10" dirty="0">
                <a:latin typeface="Arial"/>
                <a:cs typeface="Arial"/>
              </a:rPr>
              <a:t>o</a:t>
            </a:r>
            <a:r>
              <a:rPr i="1" spc="-5" dirty="0">
                <a:latin typeface="Arial"/>
                <a:cs typeface="Arial"/>
              </a:rPr>
              <a:t>no</a:t>
            </a:r>
            <a:r>
              <a:rPr i="1" spc="-10" dirty="0">
                <a:latin typeface="Arial"/>
                <a:cs typeface="Arial"/>
              </a:rPr>
              <a:t>m</a:t>
            </a:r>
            <a:r>
              <a:rPr i="1" spc="-5" dirty="0">
                <a:latin typeface="Arial"/>
                <a:cs typeface="Arial"/>
              </a:rPr>
              <a:t>ic</a:t>
            </a:r>
            <a:r>
              <a:rPr lang="cs-CZ" i="1" spc="-5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Po</a:t>
            </a:r>
            <a:r>
              <a:rPr i="1" dirty="0">
                <a:latin typeface="Arial"/>
                <a:cs typeface="Arial"/>
              </a:rPr>
              <a:t>l</a:t>
            </a:r>
            <a:r>
              <a:rPr i="1" spc="-5" dirty="0">
                <a:latin typeface="Arial"/>
                <a:cs typeface="Arial"/>
              </a:rPr>
              <a:t>ic</a:t>
            </a:r>
            <a:r>
              <a:rPr i="1" spc="-10" dirty="0">
                <a:latin typeface="Arial"/>
                <a:cs typeface="Arial"/>
              </a:rPr>
              <a:t>y</a:t>
            </a:r>
            <a:r>
              <a:rPr i="1" dirty="0">
                <a:latin typeface="Arial"/>
                <a:cs typeface="Arial"/>
              </a:rPr>
              <a:t>:  </a:t>
            </a:r>
            <a:r>
              <a:rPr i="1" spc="-5" dirty="0">
                <a:latin typeface="Arial"/>
                <a:cs typeface="Arial"/>
              </a:rPr>
              <a:t>Theory</a:t>
            </a:r>
            <a:r>
              <a:rPr i="1" spc="5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and</a:t>
            </a:r>
            <a:r>
              <a:rPr i="1" spc="10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practise</a:t>
            </a:r>
            <a:r>
              <a:rPr spc="-5" dirty="0"/>
              <a:t>.</a:t>
            </a:r>
            <a:r>
              <a:rPr dirty="0"/>
              <a:t> </a:t>
            </a:r>
            <a:r>
              <a:rPr spc="-5" dirty="0"/>
              <a:t>Oxford</a:t>
            </a:r>
            <a:r>
              <a:rPr spc="-10" dirty="0"/>
              <a:t> </a:t>
            </a:r>
            <a:r>
              <a:rPr spc="-5" dirty="0"/>
              <a:t>University</a:t>
            </a:r>
            <a:r>
              <a:rPr spc="35" dirty="0"/>
              <a:t> </a:t>
            </a:r>
            <a:r>
              <a:rPr spc="-5" dirty="0"/>
              <a:t>Press, 2010.</a:t>
            </a:r>
            <a:r>
              <a:rPr spc="10" dirty="0"/>
              <a:t> </a:t>
            </a:r>
            <a:r>
              <a:rPr b="1" i="1" spc="-5" dirty="0">
                <a:latin typeface="Arial"/>
                <a:cs typeface="Arial"/>
              </a:rPr>
              <a:t>Chap. 5.</a:t>
            </a:r>
          </a:p>
          <a:p>
            <a:pPr marL="74295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Arial MT"/>
              <a:buChar char="—"/>
            </a:pPr>
            <a:endParaRPr sz="3750" dirty="0">
              <a:latin typeface="Arial"/>
              <a:cs typeface="Arial"/>
            </a:endParaRPr>
          </a:p>
          <a:p>
            <a:pPr marL="266700" marR="5080" indent="-180340">
              <a:lnSpc>
                <a:spcPct val="150100"/>
              </a:lnSpc>
              <a:spcBef>
                <a:spcPts val="5"/>
              </a:spcBef>
              <a:buClr>
                <a:srgbClr val="0000DC"/>
              </a:buClr>
              <a:buFont typeface="Arial MT"/>
              <a:buChar char="—"/>
              <a:tabLst>
                <a:tab pos="266700" algn="l"/>
                <a:tab pos="267335" algn="l"/>
                <a:tab pos="1493520" algn="l"/>
                <a:tab pos="2887980" algn="l"/>
                <a:tab pos="5250815" algn="l"/>
                <a:tab pos="5698490" algn="l"/>
                <a:tab pos="6109970" algn="l"/>
                <a:tab pos="6591934" algn="l"/>
                <a:tab pos="8089900" algn="l"/>
                <a:tab pos="9150985" algn="l"/>
                <a:tab pos="10259060" algn="l"/>
              </a:tabLst>
            </a:pPr>
            <a:r>
              <a:rPr lang="cs-CZ" b="1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Gr</a:t>
            </a:r>
            <a:r>
              <a:rPr b="1" spc="-20" dirty="0">
                <a:latin typeface="Arial"/>
                <a:cs typeface="Arial"/>
              </a:rPr>
              <a:t>o</a:t>
            </a:r>
            <a:r>
              <a:rPr b="1" spc="10" dirty="0">
                <a:latin typeface="Arial"/>
                <a:cs typeface="Arial"/>
              </a:rPr>
              <a:t>w</a:t>
            </a:r>
            <a:r>
              <a:rPr b="1" dirty="0">
                <a:latin typeface="Arial"/>
                <a:cs typeface="Arial"/>
              </a:rPr>
              <a:t>th</a:t>
            </a:r>
            <a:r>
              <a:rPr lang="cs-CZ" b="1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P</a:t>
            </a:r>
            <a:r>
              <a:rPr b="1" dirty="0">
                <a:latin typeface="Arial"/>
                <a:cs typeface="Arial"/>
              </a:rPr>
              <a:t>o</a:t>
            </a:r>
            <a:r>
              <a:rPr b="1" spc="-10" dirty="0">
                <a:latin typeface="Arial"/>
                <a:cs typeface="Arial"/>
              </a:rPr>
              <a:t>l</a:t>
            </a:r>
            <a:r>
              <a:rPr b="1" dirty="0">
                <a:latin typeface="Arial"/>
                <a:cs typeface="Arial"/>
              </a:rPr>
              <a:t>ici</a:t>
            </a:r>
            <a:r>
              <a:rPr b="1" spc="-5" dirty="0">
                <a:latin typeface="Arial"/>
                <a:cs typeface="Arial"/>
              </a:rPr>
              <a:t>es</a:t>
            </a:r>
            <a:r>
              <a:rPr dirty="0"/>
              <a:t>:	</a:t>
            </a:r>
            <a:r>
              <a:rPr spc="-20" dirty="0"/>
              <a:t>B</a:t>
            </a:r>
            <a:r>
              <a:rPr spc="-5" dirty="0"/>
              <a:t>en</a:t>
            </a:r>
            <a:r>
              <a:rPr spc="-15" dirty="0"/>
              <a:t>a</a:t>
            </a:r>
            <a:r>
              <a:rPr dirty="0"/>
              <a:t>ssy-Q</a:t>
            </a:r>
            <a:r>
              <a:rPr spc="10" dirty="0"/>
              <a:t>u</a:t>
            </a:r>
            <a:r>
              <a:rPr spc="-5" dirty="0"/>
              <a:t>ér</a:t>
            </a:r>
            <a:r>
              <a:rPr dirty="0"/>
              <a:t>é,	</a:t>
            </a:r>
            <a:r>
              <a:rPr spc="-5" dirty="0"/>
              <a:t>A</a:t>
            </a:r>
            <a:r>
              <a:rPr dirty="0"/>
              <a:t>.	</a:t>
            </a:r>
            <a:r>
              <a:rPr spc="-15" dirty="0"/>
              <a:t>e</a:t>
            </a:r>
            <a:r>
              <a:rPr dirty="0"/>
              <a:t>t	</a:t>
            </a:r>
            <a:r>
              <a:rPr spc="-10" dirty="0"/>
              <a:t>al</a:t>
            </a:r>
            <a:r>
              <a:rPr dirty="0"/>
              <a:t>.	</a:t>
            </a:r>
            <a:r>
              <a:rPr i="1" dirty="0">
                <a:latin typeface="Arial"/>
                <a:cs typeface="Arial"/>
              </a:rPr>
              <a:t>Ec</a:t>
            </a:r>
            <a:r>
              <a:rPr i="1" spc="-10" dirty="0">
                <a:latin typeface="Arial"/>
                <a:cs typeface="Arial"/>
              </a:rPr>
              <a:t>o</a:t>
            </a:r>
            <a:r>
              <a:rPr i="1" dirty="0">
                <a:latin typeface="Arial"/>
                <a:cs typeface="Arial"/>
              </a:rPr>
              <a:t>no</a:t>
            </a:r>
            <a:r>
              <a:rPr i="1" spc="-5" dirty="0">
                <a:latin typeface="Arial"/>
                <a:cs typeface="Arial"/>
              </a:rPr>
              <a:t>m</a:t>
            </a:r>
            <a:r>
              <a:rPr i="1" spc="-15" dirty="0">
                <a:latin typeface="Arial"/>
                <a:cs typeface="Arial"/>
              </a:rPr>
              <a:t>i</a:t>
            </a:r>
            <a:r>
              <a:rPr i="1" dirty="0">
                <a:latin typeface="Arial"/>
                <a:cs typeface="Arial"/>
              </a:rPr>
              <a:t>c</a:t>
            </a:r>
            <a:r>
              <a:rPr lang="cs-CZ" i="1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Po</a:t>
            </a:r>
            <a:r>
              <a:rPr i="1" spc="-5" dirty="0">
                <a:latin typeface="Arial"/>
                <a:cs typeface="Arial"/>
              </a:rPr>
              <a:t>licy</a:t>
            </a:r>
            <a:r>
              <a:rPr i="1" dirty="0">
                <a:latin typeface="Arial"/>
                <a:cs typeface="Arial"/>
              </a:rPr>
              <a:t>:</a:t>
            </a:r>
            <a:r>
              <a:rPr lang="cs-CZ" i="1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Th</a:t>
            </a:r>
            <a:r>
              <a:rPr i="1" spc="-10" dirty="0">
                <a:latin typeface="Arial"/>
                <a:cs typeface="Arial"/>
              </a:rPr>
              <a:t>e</a:t>
            </a:r>
            <a:r>
              <a:rPr i="1" spc="-5" dirty="0">
                <a:latin typeface="Arial"/>
                <a:cs typeface="Arial"/>
              </a:rPr>
              <a:t>ory</a:t>
            </a:r>
            <a:r>
              <a:rPr lang="cs-CZ" i="1" spc="-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a</a:t>
            </a:r>
            <a:r>
              <a:rPr i="1" spc="-5" dirty="0">
                <a:latin typeface="Arial"/>
                <a:cs typeface="Arial"/>
              </a:rPr>
              <a:t>nd  practise</a:t>
            </a:r>
            <a:r>
              <a:rPr spc="-5" dirty="0"/>
              <a:t>.</a:t>
            </a:r>
            <a:r>
              <a:rPr spc="-10" dirty="0"/>
              <a:t> </a:t>
            </a:r>
            <a:r>
              <a:rPr spc="-5" dirty="0"/>
              <a:t>Oxford</a:t>
            </a:r>
            <a:r>
              <a:rPr spc="5" dirty="0"/>
              <a:t> </a:t>
            </a:r>
            <a:r>
              <a:rPr spc="-5" dirty="0"/>
              <a:t>University</a:t>
            </a:r>
            <a:r>
              <a:rPr spc="20" dirty="0"/>
              <a:t> </a:t>
            </a:r>
            <a:r>
              <a:rPr dirty="0"/>
              <a:t>Press,</a:t>
            </a:r>
            <a:r>
              <a:rPr spc="-5" dirty="0"/>
              <a:t> 2010.</a:t>
            </a:r>
            <a:r>
              <a:rPr spc="10" dirty="0"/>
              <a:t> </a:t>
            </a:r>
            <a:r>
              <a:rPr b="1" i="1" spc="-5" dirty="0">
                <a:latin typeface="Arial"/>
                <a:cs typeface="Arial"/>
              </a:rPr>
              <a:t>Chap.</a:t>
            </a:r>
            <a:r>
              <a:rPr b="1" i="1" spc="10" dirty="0">
                <a:latin typeface="Arial"/>
                <a:cs typeface="Arial"/>
              </a:rPr>
              <a:t> </a:t>
            </a:r>
            <a:r>
              <a:rPr b="1" i="1" spc="-5" dirty="0">
                <a:latin typeface="Arial"/>
                <a:cs typeface="Arial"/>
              </a:rPr>
              <a:t>6.</a:t>
            </a:r>
          </a:p>
        </p:txBody>
      </p:sp>
      <p:pic>
        <p:nvPicPr>
          <p:cNvPr id="5" name="Picture 4" descr="j0299125">
            <a:extLst>
              <a:ext uri="{FF2B5EF4-FFF2-40B4-BE49-F238E27FC236}">
                <a16:creationId xmlns:a16="http://schemas.microsoft.com/office/drawing/2014/main" id="{F796B7D6-035D-443B-AAE2-2BBB95DF2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762000"/>
            <a:ext cx="2926936" cy="48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80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37721" y="2019316"/>
            <a:ext cx="727710" cy="1153160"/>
          </a:xfrm>
          <a:custGeom>
            <a:avLst/>
            <a:gdLst/>
            <a:ahLst/>
            <a:cxnLst/>
            <a:rect l="l" t="t" r="r" b="b"/>
            <a:pathLst>
              <a:path w="727710" h="1153160">
                <a:moveTo>
                  <a:pt x="178430" y="0"/>
                </a:moveTo>
                <a:lnTo>
                  <a:pt x="0" y="0"/>
                </a:lnTo>
                <a:lnTo>
                  <a:pt x="0" y="1152767"/>
                </a:lnTo>
                <a:lnTo>
                  <a:pt x="178430" y="1152767"/>
                </a:lnTo>
                <a:lnTo>
                  <a:pt x="178430" y="0"/>
                </a:lnTo>
                <a:close/>
              </a:path>
              <a:path w="727710" h="1153160">
                <a:moveTo>
                  <a:pt x="247058" y="0"/>
                </a:moveTo>
                <a:lnTo>
                  <a:pt x="192156" y="0"/>
                </a:lnTo>
                <a:lnTo>
                  <a:pt x="301960" y="1152767"/>
                </a:lnTo>
                <a:lnTo>
                  <a:pt x="356858" y="1152767"/>
                </a:lnTo>
                <a:lnTo>
                  <a:pt x="247058" y="0"/>
                </a:lnTo>
                <a:close/>
              </a:path>
              <a:path w="727710" h="1153160">
                <a:moveTo>
                  <a:pt x="535309" y="0"/>
                </a:moveTo>
                <a:lnTo>
                  <a:pt x="480369" y="0"/>
                </a:lnTo>
                <a:lnTo>
                  <a:pt x="370584" y="1152767"/>
                </a:lnTo>
                <a:lnTo>
                  <a:pt x="425486" y="1152767"/>
                </a:lnTo>
                <a:lnTo>
                  <a:pt x="535309" y="0"/>
                </a:lnTo>
                <a:close/>
              </a:path>
              <a:path w="727710" h="1153160">
                <a:moveTo>
                  <a:pt x="727457" y="0"/>
                </a:moveTo>
                <a:lnTo>
                  <a:pt x="549020" y="0"/>
                </a:lnTo>
                <a:lnTo>
                  <a:pt x="549020" y="1152767"/>
                </a:lnTo>
                <a:lnTo>
                  <a:pt x="727457" y="1152767"/>
                </a:lnTo>
                <a:lnTo>
                  <a:pt x="7274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73019" y="2019316"/>
            <a:ext cx="576580" cy="1153160"/>
          </a:xfrm>
          <a:custGeom>
            <a:avLst/>
            <a:gdLst/>
            <a:ahLst/>
            <a:cxnLst/>
            <a:rect l="l" t="t" r="r" b="b"/>
            <a:pathLst>
              <a:path w="576579" h="1153160">
                <a:moveTo>
                  <a:pt x="576445" y="0"/>
                </a:moveTo>
                <a:lnTo>
                  <a:pt x="398008" y="0"/>
                </a:lnTo>
                <a:lnTo>
                  <a:pt x="398008" y="878296"/>
                </a:lnTo>
                <a:lnTo>
                  <a:pt x="386645" y="918602"/>
                </a:lnTo>
                <a:lnTo>
                  <a:pt x="358558" y="953763"/>
                </a:lnTo>
                <a:lnTo>
                  <a:pt x="322750" y="978632"/>
                </a:lnTo>
                <a:lnTo>
                  <a:pt x="288222" y="988066"/>
                </a:lnTo>
                <a:lnTo>
                  <a:pt x="247910" y="978632"/>
                </a:lnTo>
                <a:lnTo>
                  <a:pt x="212745" y="953763"/>
                </a:lnTo>
                <a:lnTo>
                  <a:pt x="187871" y="918602"/>
                </a:lnTo>
                <a:lnTo>
                  <a:pt x="178436" y="878296"/>
                </a:lnTo>
                <a:lnTo>
                  <a:pt x="178436" y="0"/>
                </a:lnTo>
                <a:lnTo>
                  <a:pt x="0" y="0"/>
                </a:lnTo>
                <a:lnTo>
                  <a:pt x="0" y="878296"/>
                </a:lnTo>
                <a:lnTo>
                  <a:pt x="3994" y="925992"/>
                </a:lnTo>
                <a:lnTo>
                  <a:pt x="15482" y="970068"/>
                </a:lnTo>
                <a:lnTo>
                  <a:pt x="33723" y="1010194"/>
                </a:lnTo>
                <a:lnTo>
                  <a:pt x="57975" y="1046041"/>
                </a:lnTo>
                <a:lnTo>
                  <a:pt x="87498" y="1077277"/>
                </a:lnTo>
                <a:lnTo>
                  <a:pt x="121550" y="1103574"/>
                </a:lnTo>
                <a:lnTo>
                  <a:pt x="159390" y="1124601"/>
                </a:lnTo>
                <a:lnTo>
                  <a:pt x="200276" y="1140029"/>
                </a:lnTo>
                <a:lnTo>
                  <a:pt x="243467" y="1149527"/>
                </a:lnTo>
                <a:lnTo>
                  <a:pt x="288222" y="1152767"/>
                </a:lnTo>
                <a:lnTo>
                  <a:pt x="332978" y="1149527"/>
                </a:lnTo>
                <a:lnTo>
                  <a:pt x="376169" y="1140029"/>
                </a:lnTo>
                <a:lnTo>
                  <a:pt x="417055" y="1124601"/>
                </a:lnTo>
                <a:lnTo>
                  <a:pt x="454895" y="1103574"/>
                </a:lnTo>
                <a:lnTo>
                  <a:pt x="488946" y="1077277"/>
                </a:lnTo>
                <a:lnTo>
                  <a:pt x="518469" y="1046041"/>
                </a:lnTo>
                <a:lnTo>
                  <a:pt x="542722" y="1010194"/>
                </a:lnTo>
                <a:lnTo>
                  <a:pt x="560963" y="970068"/>
                </a:lnTo>
                <a:lnTo>
                  <a:pt x="572451" y="925992"/>
                </a:lnTo>
                <a:lnTo>
                  <a:pt x="576445" y="878296"/>
                </a:lnTo>
                <a:lnTo>
                  <a:pt x="5764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98487" y="2019316"/>
            <a:ext cx="617855" cy="1153160"/>
          </a:xfrm>
          <a:custGeom>
            <a:avLst/>
            <a:gdLst/>
            <a:ahLst/>
            <a:cxnLst/>
            <a:rect l="l" t="t" r="r" b="b"/>
            <a:pathLst>
              <a:path w="617854" h="1153160">
                <a:moveTo>
                  <a:pt x="192148" y="0"/>
                </a:moveTo>
                <a:lnTo>
                  <a:pt x="0" y="0"/>
                </a:lnTo>
                <a:lnTo>
                  <a:pt x="0" y="1152767"/>
                </a:lnTo>
                <a:lnTo>
                  <a:pt x="192148" y="1152767"/>
                </a:lnTo>
                <a:lnTo>
                  <a:pt x="192148" y="0"/>
                </a:lnTo>
                <a:close/>
              </a:path>
              <a:path w="617854" h="1153160">
                <a:moveTo>
                  <a:pt x="260799" y="0"/>
                </a:moveTo>
                <a:lnTo>
                  <a:pt x="192148" y="0"/>
                </a:lnTo>
                <a:lnTo>
                  <a:pt x="370585" y="1152767"/>
                </a:lnTo>
                <a:lnTo>
                  <a:pt x="425478" y="1152767"/>
                </a:lnTo>
                <a:lnTo>
                  <a:pt x="260799" y="0"/>
                </a:lnTo>
                <a:close/>
              </a:path>
              <a:path w="617854" h="1153160">
                <a:moveTo>
                  <a:pt x="617626" y="0"/>
                </a:moveTo>
                <a:lnTo>
                  <a:pt x="439189" y="0"/>
                </a:lnTo>
                <a:lnTo>
                  <a:pt x="439190" y="1152767"/>
                </a:lnTo>
                <a:lnTo>
                  <a:pt x="617626" y="1152767"/>
                </a:lnTo>
                <a:lnTo>
                  <a:pt x="617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25" y="2019261"/>
            <a:ext cx="494665" cy="1153160"/>
          </a:xfrm>
          <a:custGeom>
            <a:avLst/>
            <a:gdLst/>
            <a:ahLst/>
            <a:cxnLst/>
            <a:rect l="l" t="t" r="r" b="b"/>
            <a:pathLst>
              <a:path w="494665" h="1153160">
                <a:moveTo>
                  <a:pt x="494131" y="0"/>
                </a:moveTo>
                <a:lnTo>
                  <a:pt x="0" y="0"/>
                </a:lnTo>
                <a:lnTo>
                  <a:pt x="0" y="54610"/>
                </a:lnTo>
                <a:lnTo>
                  <a:pt x="151015" y="54610"/>
                </a:lnTo>
                <a:lnTo>
                  <a:pt x="151015" y="1084503"/>
                </a:lnTo>
                <a:lnTo>
                  <a:pt x="0" y="1084503"/>
                </a:lnTo>
                <a:lnTo>
                  <a:pt x="0" y="1153071"/>
                </a:lnTo>
                <a:lnTo>
                  <a:pt x="494131" y="1153071"/>
                </a:lnTo>
                <a:lnTo>
                  <a:pt x="494131" y="1084503"/>
                </a:lnTo>
                <a:lnTo>
                  <a:pt x="329399" y="1084503"/>
                </a:lnTo>
                <a:lnTo>
                  <a:pt x="329399" y="54610"/>
                </a:lnTo>
                <a:lnTo>
                  <a:pt x="494131" y="54610"/>
                </a:lnTo>
                <a:lnTo>
                  <a:pt x="49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47515" y="3666324"/>
            <a:ext cx="549275" cy="1153160"/>
          </a:xfrm>
          <a:custGeom>
            <a:avLst/>
            <a:gdLst/>
            <a:ahLst/>
            <a:cxnLst/>
            <a:rect l="l" t="t" r="r" b="b"/>
            <a:pathLst>
              <a:path w="549275" h="1153160">
                <a:moveTo>
                  <a:pt x="549008" y="0"/>
                </a:moveTo>
                <a:lnTo>
                  <a:pt x="0" y="0"/>
                </a:lnTo>
                <a:lnTo>
                  <a:pt x="0" y="82550"/>
                </a:lnTo>
                <a:lnTo>
                  <a:pt x="0" y="507961"/>
                </a:lnTo>
                <a:lnTo>
                  <a:pt x="0" y="590511"/>
                </a:lnTo>
                <a:lnTo>
                  <a:pt x="0" y="1070533"/>
                </a:lnTo>
                <a:lnTo>
                  <a:pt x="0" y="1153083"/>
                </a:lnTo>
                <a:lnTo>
                  <a:pt x="549008" y="1153083"/>
                </a:lnTo>
                <a:lnTo>
                  <a:pt x="549008" y="1070533"/>
                </a:lnTo>
                <a:lnTo>
                  <a:pt x="96088" y="1070533"/>
                </a:lnTo>
                <a:lnTo>
                  <a:pt x="96088" y="590511"/>
                </a:lnTo>
                <a:lnTo>
                  <a:pt x="535292" y="590511"/>
                </a:lnTo>
                <a:lnTo>
                  <a:pt x="535292" y="507961"/>
                </a:lnTo>
                <a:lnTo>
                  <a:pt x="96088" y="507961"/>
                </a:lnTo>
                <a:lnTo>
                  <a:pt x="96075" y="82550"/>
                </a:lnTo>
                <a:lnTo>
                  <a:pt x="549008" y="82550"/>
                </a:lnTo>
                <a:lnTo>
                  <a:pt x="549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86731" y="3652384"/>
            <a:ext cx="563245" cy="1166495"/>
          </a:xfrm>
          <a:custGeom>
            <a:avLst/>
            <a:gdLst/>
            <a:ahLst/>
            <a:cxnLst/>
            <a:rect l="l" t="t" r="r" b="b"/>
            <a:pathLst>
              <a:path w="563245" h="1166495">
                <a:moveTo>
                  <a:pt x="274511" y="0"/>
                </a:moveTo>
                <a:lnTo>
                  <a:pt x="225336" y="4443"/>
                </a:lnTo>
                <a:lnTo>
                  <a:pt x="178983" y="17245"/>
                </a:lnTo>
                <a:lnTo>
                  <a:pt x="136244" y="37615"/>
                </a:lnTo>
                <a:lnTo>
                  <a:pt x="97910" y="64763"/>
                </a:lnTo>
                <a:lnTo>
                  <a:pt x="64772" y="97896"/>
                </a:lnTo>
                <a:lnTo>
                  <a:pt x="37621" y="136224"/>
                </a:lnTo>
                <a:lnTo>
                  <a:pt x="17247" y="178957"/>
                </a:lnTo>
                <a:lnTo>
                  <a:pt x="4443" y="225302"/>
                </a:lnTo>
                <a:lnTo>
                  <a:pt x="0" y="274470"/>
                </a:lnTo>
                <a:lnTo>
                  <a:pt x="0" y="892015"/>
                </a:lnTo>
                <a:lnTo>
                  <a:pt x="4443" y="944801"/>
                </a:lnTo>
                <a:lnTo>
                  <a:pt x="17248" y="993068"/>
                </a:lnTo>
                <a:lnTo>
                  <a:pt x="37621" y="1036365"/>
                </a:lnTo>
                <a:lnTo>
                  <a:pt x="64772" y="1074241"/>
                </a:lnTo>
                <a:lnTo>
                  <a:pt x="97911" y="1106243"/>
                </a:lnTo>
                <a:lnTo>
                  <a:pt x="136245" y="1131920"/>
                </a:lnTo>
                <a:lnTo>
                  <a:pt x="178983" y="1150820"/>
                </a:lnTo>
                <a:lnTo>
                  <a:pt x="225336" y="1162491"/>
                </a:lnTo>
                <a:lnTo>
                  <a:pt x="274511" y="1166482"/>
                </a:lnTo>
                <a:lnTo>
                  <a:pt x="322598" y="1163243"/>
                </a:lnTo>
                <a:lnTo>
                  <a:pt x="367723" y="1153747"/>
                </a:lnTo>
                <a:lnTo>
                  <a:pt x="409390" y="1138322"/>
                </a:lnTo>
                <a:lnTo>
                  <a:pt x="447106" y="1117298"/>
                </a:lnTo>
                <a:lnTo>
                  <a:pt x="480377" y="1091004"/>
                </a:lnTo>
                <a:lnTo>
                  <a:pt x="508707" y="1059770"/>
                </a:lnTo>
                <a:lnTo>
                  <a:pt x="531602" y="1023925"/>
                </a:lnTo>
                <a:lnTo>
                  <a:pt x="548567" y="983798"/>
                </a:lnTo>
                <a:lnTo>
                  <a:pt x="559109" y="939718"/>
                </a:lnTo>
                <a:lnTo>
                  <a:pt x="562733" y="891586"/>
                </a:lnTo>
                <a:lnTo>
                  <a:pt x="562733" y="864568"/>
                </a:lnTo>
                <a:lnTo>
                  <a:pt x="480371" y="864997"/>
                </a:lnTo>
                <a:lnTo>
                  <a:pt x="480371" y="892015"/>
                </a:lnTo>
                <a:lnTo>
                  <a:pt x="474729" y="937226"/>
                </a:lnTo>
                <a:lnTo>
                  <a:pt x="458763" y="978116"/>
                </a:lnTo>
                <a:lnTo>
                  <a:pt x="433915" y="1013724"/>
                </a:lnTo>
                <a:lnTo>
                  <a:pt x="401625" y="1043091"/>
                </a:lnTo>
                <a:lnTo>
                  <a:pt x="363334" y="1065256"/>
                </a:lnTo>
                <a:lnTo>
                  <a:pt x="320482" y="1079259"/>
                </a:lnTo>
                <a:lnTo>
                  <a:pt x="274511" y="1084140"/>
                </a:lnTo>
                <a:lnTo>
                  <a:pt x="233616" y="1079259"/>
                </a:lnTo>
                <a:lnTo>
                  <a:pt x="194402" y="1065256"/>
                </a:lnTo>
                <a:lnTo>
                  <a:pt x="158549" y="1043091"/>
                </a:lnTo>
                <a:lnTo>
                  <a:pt x="127738" y="1013724"/>
                </a:lnTo>
                <a:lnTo>
                  <a:pt x="103650" y="978116"/>
                </a:lnTo>
                <a:lnTo>
                  <a:pt x="87964" y="937226"/>
                </a:lnTo>
                <a:lnTo>
                  <a:pt x="82362" y="892015"/>
                </a:lnTo>
                <a:lnTo>
                  <a:pt x="82362" y="274470"/>
                </a:lnTo>
                <a:lnTo>
                  <a:pt x="87964" y="229250"/>
                </a:lnTo>
                <a:lnTo>
                  <a:pt x="103650" y="188358"/>
                </a:lnTo>
                <a:lnTo>
                  <a:pt x="127738" y="152751"/>
                </a:lnTo>
                <a:lnTo>
                  <a:pt x="158549" y="123388"/>
                </a:lnTo>
                <a:lnTo>
                  <a:pt x="194402" y="101228"/>
                </a:lnTo>
                <a:lnTo>
                  <a:pt x="233616" y="87229"/>
                </a:lnTo>
                <a:lnTo>
                  <a:pt x="274511" y="82350"/>
                </a:lnTo>
                <a:lnTo>
                  <a:pt x="320482" y="87229"/>
                </a:lnTo>
                <a:lnTo>
                  <a:pt x="363334" y="101228"/>
                </a:lnTo>
                <a:lnTo>
                  <a:pt x="401625" y="123388"/>
                </a:lnTo>
                <a:lnTo>
                  <a:pt x="433915" y="152751"/>
                </a:lnTo>
                <a:lnTo>
                  <a:pt x="458763" y="188358"/>
                </a:lnTo>
                <a:lnTo>
                  <a:pt x="474729" y="229250"/>
                </a:lnTo>
                <a:lnTo>
                  <a:pt x="480371" y="274470"/>
                </a:lnTo>
                <a:lnTo>
                  <a:pt x="480371" y="315645"/>
                </a:lnTo>
                <a:lnTo>
                  <a:pt x="562733" y="315645"/>
                </a:lnTo>
                <a:lnTo>
                  <a:pt x="562733" y="274470"/>
                </a:lnTo>
                <a:lnTo>
                  <a:pt x="559109" y="230105"/>
                </a:lnTo>
                <a:lnTo>
                  <a:pt x="548567" y="187962"/>
                </a:lnTo>
                <a:lnTo>
                  <a:pt x="531601" y="148618"/>
                </a:lnTo>
                <a:lnTo>
                  <a:pt x="508706" y="112648"/>
                </a:lnTo>
                <a:lnTo>
                  <a:pt x="480376" y="80630"/>
                </a:lnTo>
                <a:lnTo>
                  <a:pt x="447106" y="53141"/>
                </a:lnTo>
                <a:lnTo>
                  <a:pt x="409390" y="30757"/>
                </a:lnTo>
                <a:lnTo>
                  <a:pt x="367722" y="14054"/>
                </a:lnTo>
                <a:lnTo>
                  <a:pt x="322598" y="3609"/>
                </a:lnTo>
                <a:lnTo>
                  <a:pt x="274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25957" y="3652384"/>
            <a:ext cx="563245" cy="1166495"/>
          </a:xfrm>
          <a:custGeom>
            <a:avLst/>
            <a:gdLst/>
            <a:ahLst/>
            <a:cxnLst/>
            <a:rect l="l" t="t" r="r" b="b"/>
            <a:pathLst>
              <a:path w="563245" h="1166495">
                <a:moveTo>
                  <a:pt x="288222" y="0"/>
                </a:moveTo>
                <a:lnTo>
                  <a:pt x="240124" y="3238"/>
                </a:lnTo>
                <a:lnTo>
                  <a:pt x="194993" y="12733"/>
                </a:lnTo>
                <a:lnTo>
                  <a:pt x="153322" y="28157"/>
                </a:lnTo>
                <a:lnTo>
                  <a:pt x="115607" y="49179"/>
                </a:lnTo>
                <a:lnTo>
                  <a:pt x="82339" y="75472"/>
                </a:lnTo>
                <a:lnTo>
                  <a:pt x="54013" y="106706"/>
                </a:lnTo>
                <a:lnTo>
                  <a:pt x="31123" y="142551"/>
                </a:lnTo>
                <a:lnTo>
                  <a:pt x="14161" y="182680"/>
                </a:lnTo>
                <a:lnTo>
                  <a:pt x="3622" y="226763"/>
                </a:lnTo>
                <a:lnTo>
                  <a:pt x="0" y="274470"/>
                </a:lnTo>
                <a:lnTo>
                  <a:pt x="0" y="892015"/>
                </a:lnTo>
                <a:lnTo>
                  <a:pt x="3622" y="939718"/>
                </a:lnTo>
                <a:lnTo>
                  <a:pt x="14161" y="983798"/>
                </a:lnTo>
                <a:lnTo>
                  <a:pt x="31123" y="1023925"/>
                </a:lnTo>
                <a:lnTo>
                  <a:pt x="54013" y="1059770"/>
                </a:lnTo>
                <a:lnTo>
                  <a:pt x="82339" y="1091004"/>
                </a:lnTo>
                <a:lnTo>
                  <a:pt x="115607" y="1117298"/>
                </a:lnTo>
                <a:lnTo>
                  <a:pt x="153322" y="1138322"/>
                </a:lnTo>
                <a:lnTo>
                  <a:pt x="194993" y="1153747"/>
                </a:lnTo>
                <a:lnTo>
                  <a:pt x="240124" y="1163243"/>
                </a:lnTo>
                <a:lnTo>
                  <a:pt x="288222" y="1166482"/>
                </a:lnTo>
                <a:lnTo>
                  <a:pt x="337397" y="1162491"/>
                </a:lnTo>
                <a:lnTo>
                  <a:pt x="383750" y="1150820"/>
                </a:lnTo>
                <a:lnTo>
                  <a:pt x="426488" y="1131920"/>
                </a:lnTo>
                <a:lnTo>
                  <a:pt x="464823" y="1106243"/>
                </a:lnTo>
                <a:lnTo>
                  <a:pt x="487710" y="1084140"/>
                </a:lnTo>
                <a:lnTo>
                  <a:pt x="288222" y="1084140"/>
                </a:lnTo>
                <a:lnTo>
                  <a:pt x="242234" y="1079979"/>
                </a:lnTo>
                <a:lnTo>
                  <a:pt x="199370" y="1067656"/>
                </a:lnTo>
                <a:lnTo>
                  <a:pt x="161070" y="1047411"/>
                </a:lnTo>
                <a:lnTo>
                  <a:pt x="128775" y="1019484"/>
                </a:lnTo>
                <a:lnTo>
                  <a:pt x="103924" y="984116"/>
                </a:lnTo>
                <a:lnTo>
                  <a:pt x="87958" y="941546"/>
                </a:lnTo>
                <a:lnTo>
                  <a:pt x="82316" y="892015"/>
                </a:lnTo>
                <a:lnTo>
                  <a:pt x="82316" y="274470"/>
                </a:lnTo>
                <a:lnTo>
                  <a:pt x="87958" y="229250"/>
                </a:lnTo>
                <a:lnTo>
                  <a:pt x="103924" y="188358"/>
                </a:lnTo>
                <a:lnTo>
                  <a:pt x="128775" y="152751"/>
                </a:lnTo>
                <a:lnTo>
                  <a:pt x="161070" y="123388"/>
                </a:lnTo>
                <a:lnTo>
                  <a:pt x="199370" y="101228"/>
                </a:lnTo>
                <a:lnTo>
                  <a:pt x="242234" y="87229"/>
                </a:lnTo>
                <a:lnTo>
                  <a:pt x="288222" y="82350"/>
                </a:lnTo>
                <a:lnTo>
                  <a:pt x="487724" y="82350"/>
                </a:lnTo>
                <a:lnTo>
                  <a:pt x="464822" y="60234"/>
                </a:lnTo>
                <a:lnTo>
                  <a:pt x="426488" y="34558"/>
                </a:lnTo>
                <a:lnTo>
                  <a:pt x="383749" y="15660"/>
                </a:lnTo>
                <a:lnTo>
                  <a:pt x="337397" y="3990"/>
                </a:lnTo>
                <a:lnTo>
                  <a:pt x="288222" y="0"/>
                </a:lnTo>
                <a:close/>
              </a:path>
              <a:path w="563245" h="1166495">
                <a:moveTo>
                  <a:pt x="487724" y="82350"/>
                </a:moveTo>
                <a:lnTo>
                  <a:pt x="288222" y="82350"/>
                </a:lnTo>
                <a:lnTo>
                  <a:pt x="329117" y="87229"/>
                </a:lnTo>
                <a:lnTo>
                  <a:pt x="368331" y="101228"/>
                </a:lnTo>
                <a:lnTo>
                  <a:pt x="404184" y="123388"/>
                </a:lnTo>
                <a:lnTo>
                  <a:pt x="434995" y="152751"/>
                </a:lnTo>
                <a:lnTo>
                  <a:pt x="459083" y="188358"/>
                </a:lnTo>
                <a:lnTo>
                  <a:pt x="474769" y="229250"/>
                </a:lnTo>
                <a:lnTo>
                  <a:pt x="480371" y="274470"/>
                </a:lnTo>
                <a:lnTo>
                  <a:pt x="480371" y="892015"/>
                </a:lnTo>
                <a:lnTo>
                  <a:pt x="474769" y="941546"/>
                </a:lnTo>
                <a:lnTo>
                  <a:pt x="459083" y="984116"/>
                </a:lnTo>
                <a:lnTo>
                  <a:pt x="434995" y="1019484"/>
                </a:lnTo>
                <a:lnTo>
                  <a:pt x="404184" y="1047411"/>
                </a:lnTo>
                <a:lnTo>
                  <a:pt x="368331" y="1067656"/>
                </a:lnTo>
                <a:lnTo>
                  <a:pt x="329117" y="1079979"/>
                </a:lnTo>
                <a:lnTo>
                  <a:pt x="288222" y="1084140"/>
                </a:lnTo>
                <a:lnTo>
                  <a:pt x="487710" y="1084140"/>
                </a:lnTo>
                <a:lnTo>
                  <a:pt x="525112" y="1036365"/>
                </a:lnTo>
                <a:lnTo>
                  <a:pt x="545485" y="993068"/>
                </a:lnTo>
                <a:lnTo>
                  <a:pt x="558290" y="944801"/>
                </a:lnTo>
                <a:lnTo>
                  <a:pt x="562733" y="892015"/>
                </a:lnTo>
                <a:lnTo>
                  <a:pt x="562733" y="274470"/>
                </a:lnTo>
                <a:lnTo>
                  <a:pt x="558289" y="221680"/>
                </a:lnTo>
                <a:lnTo>
                  <a:pt x="545485" y="173409"/>
                </a:lnTo>
                <a:lnTo>
                  <a:pt x="525112" y="130111"/>
                </a:lnTo>
                <a:lnTo>
                  <a:pt x="497961" y="92235"/>
                </a:lnTo>
                <a:lnTo>
                  <a:pt x="487724" y="82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51425" y="3666093"/>
            <a:ext cx="617855" cy="1153160"/>
          </a:xfrm>
          <a:custGeom>
            <a:avLst/>
            <a:gdLst/>
            <a:ahLst/>
            <a:cxnLst/>
            <a:rect l="l" t="t" r="r" b="b"/>
            <a:pathLst>
              <a:path w="617854" h="1153160">
                <a:moveTo>
                  <a:pt x="96074" y="0"/>
                </a:moveTo>
                <a:lnTo>
                  <a:pt x="0" y="0"/>
                </a:lnTo>
                <a:lnTo>
                  <a:pt x="0" y="1152775"/>
                </a:lnTo>
                <a:lnTo>
                  <a:pt x="96074" y="1152775"/>
                </a:lnTo>
                <a:lnTo>
                  <a:pt x="96074" y="0"/>
                </a:lnTo>
                <a:close/>
              </a:path>
              <a:path w="617854" h="1153160">
                <a:moveTo>
                  <a:pt x="164678" y="0"/>
                </a:moveTo>
                <a:lnTo>
                  <a:pt x="96074" y="0"/>
                </a:lnTo>
                <a:lnTo>
                  <a:pt x="452948" y="1152775"/>
                </a:lnTo>
                <a:lnTo>
                  <a:pt x="521552" y="1152775"/>
                </a:lnTo>
                <a:lnTo>
                  <a:pt x="164678" y="0"/>
                </a:lnTo>
                <a:close/>
              </a:path>
              <a:path w="617854" h="1153160">
                <a:moveTo>
                  <a:pt x="617626" y="0"/>
                </a:moveTo>
                <a:lnTo>
                  <a:pt x="521552" y="0"/>
                </a:lnTo>
                <a:lnTo>
                  <a:pt x="521552" y="1152775"/>
                </a:lnTo>
                <a:lnTo>
                  <a:pt x="617626" y="1152775"/>
                </a:lnTo>
                <a:lnTo>
                  <a:pt x="617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81608"/>
            <a:ext cx="9631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Brief</a:t>
            </a:r>
            <a:r>
              <a:rPr sz="3200" spc="-25" dirty="0"/>
              <a:t> </a:t>
            </a:r>
            <a:r>
              <a:rPr sz="3200" dirty="0"/>
              <a:t>history</a:t>
            </a:r>
            <a:r>
              <a:rPr sz="3200" spc="-30" dirty="0"/>
              <a:t> </a:t>
            </a:r>
            <a:r>
              <a:rPr sz="3200" dirty="0"/>
              <a:t>of</a:t>
            </a:r>
            <a:r>
              <a:rPr sz="3200" spc="-25" dirty="0"/>
              <a:t> </a:t>
            </a:r>
            <a:r>
              <a:rPr sz="3200" dirty="0"/>
              <a:t>the</a:t>
            </a:r>
            <a:r>
              <a:rPr sz="3200" spc="-30" dirty="0"/>
              <a:t> </a:t>
            </a:r>
            <a:r>
              <a:rPr sz="3200" dirty="0"/>
              <a:t>international</a:t>
            </a:r>
            <a:r>
              <a:rPr sz="3200" spc="-65" dirty="0"/>
              <a:t> </a:t>
            </a:r>
            <a:r>
              <a:rPr sz="3200" dirty="0"/>
              <a:t>monetary</a:t>
            </a:r>
            <a:r>
              <a:rPr sz="3200" spc="-30" dirty="0"/>
              <a:t> </a:t>
            </a:r>
            <a:r>
              <a:rPr sz="3200" spc="-5" dirty="0"/>
              <a:t>system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6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170" y="1604116"/>
            <a:ext cx="10708640" cy="3317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6350" indent="-180340">
              <a:lnSpc>
                <a:spcPct val="15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400" spc="-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1920</a:t>
            </a:r>
            <a:r>
              <a:rPr sz="2400" spc="1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–</a:t>
            </a:r>
            <a:r>
              <a:rPr sz="2400" spc="1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1924</a:t>
            </a:r>
            <a:r>
              <a:rPr sz="2400" spc="1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–</a:t>
            </a:r>
            <a:r>
              <a:rPr sz="2400" spc="1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Exchange</a:t>
            </a:r>
            <a:r>
              <a:rPr sz="2400" spc="1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rates</a:t>
            </a:r>
            <a:r>
              <a:rPr sz="2400" spc="1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between</a:t>
            </a:r>
            <a:r>
              <a:rPr sz="2400" spc="1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major</a:t>
            </a:r>
            <a:r>
              <a:rPr sz="2400" spc="1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currencies</a:t>
            </a:r>
            <a:r>
              <a:rPr sz="2400" spc="114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were</a:t>
            </a:r>
            <a:r>
              <a:rPr sz="2400" spc="1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left</a:t>
            </a:r>
            <a:r>
              <a:rPr sz="2400" spc="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market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forces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00DC"/>
              </a:buClr>
              <a:buFont typeface="Arial MT"/>
              <a:buChar char="—"/>
            </a:pPr>
            <a:endParaRPr sz="3750" dirty="0">
              <a:latin typeface="Arial MT"/>
              <a:cs typeface="Arial MT"/>
            </a:endParaRPr>
          </a:p>
          <a:p>
            <a:pPr marL="192405" marR="5080" indent="-180340" algn="just">
              <a:lnSpc>
                <a:spcPct val="150000"/>
              </a:lnSpc>
              <a:buClr>
                <a:srgbClr val="0000DC"/>
              </a:buClr>
              <a:buChar char="—"/>
              <a:tabLst>
                <a:tab pos="193040" algn="l"/>
              </a:tabLst>
            </a:pPr>
            <a:r>
              <a:rPr lang="cs-CZ" sz="2400" spc="-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Gold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Standard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was</a:t>
            </a:r>
            <a:r>
              <a:rPr sz="2400" dirty="0">
                <a:latin typeface="Arial MT"/>
                <a:cs typeface="Arial MT"/>
              </a:rPr>
              <a:t> temporarily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restored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end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1920s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but</a:t>
            </a:r>
            <a:r>
              <a:rPr sz="2400" dirty="0">
                <a:latin typeface="Arial MT"/>
                <a:cs typeface="Arial MT"/>
              </a:rPr>
              <a:t> finally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abandoned </a:t>
            </a:r>
            <a:r>
              <a:rPr sz="2400" spc="-5" dirty="0">
                <a:latin typeface="Arial MT"/>
                <a:cs typeface="Arial MT"/>
              </a:rPr>
              <a:t>during </a:t>
            </a:r>
            <a:r>
              <a:rPr sz="2400" dirty="0">
                <a:latin typeface="Arial MT"/>
                <a:cs typeface="Arial MT"/>
              </a:rPr>
              <a:t>1930s </a:t>
            </a:r>
            <a:r>
              <a:rPr sz="2400" spc="-5" dirty="0">
                <a:latin typeface="Arial MT"/>
                <a:cs typeface="Arial MT"/>
              </a:rPr>
              <a:t>as the countries turned </a:t>
            </a:r>
            <a:r>
              <a:rPr sz="2400" dirty="0">
                <a:latin typeface="Arial MT"/>
                <a:cs typeface="Arial MT"/>
              </a:rPr>
              <a:t>to </a:t>
            </a:r>
            <a:r>
              <a:rPr sz="2400" spc="-5" dirty="0">
                <a:latin typeface="Arial MT"/>
                <a:cs typeface="Arial MT"/>
              </a:rPr>
              <a:t>protectionist measures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i="1" spc="-5" dirty="0">
                <a:latin typeface="Arial"/>
                <a:cs typeface="Arial"/>
              </a:rPr>
              <a:t>competitive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devaluations</a:t>
            </a:r>
            <a:r>
              <a:rPr sz="2400" i="1" spc="5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in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response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to</a:t>
            </a:r>
            <a:r>
              <a:rPr sz="2400" i="1" spc="-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the</a:t>
            </a:r>
            <a:r>
              <a:rPr sz="2400" i="1" spc="-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Great </a:t>
            </a:r>
            <a:r>
              <a:rPr sz="2400" i="1" spc="-5" dirty="0">
                <a:latin typeface="Arial"/>
                <a:cs typeface="Arial"/>
              </a:rPr>
              <a:t>Depression</a:t>
            </a:r>
            <a:r>
              <a:rPr sz="2400" spc="-5" dirty="0">
                <a:latin typeface="Arial MT"/>
                <a:cs typeface="Arial MT"/>
              </a:rPr>
              <a:t>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7785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Golda</a:t>
            </a:r>
            <a:r>
              <a:rPr sz="4000" spc="-15" dirty="0"/>
              <a:t> </a:t>
            </a:r>
            <a:r>
              <a:rPr sz="4000" spc="-5" dirty="0"/>
              <a:t>standard</a:t>
            </a:r>
            <a:r>
              <a:rPr sz="4000" spc="15" dirty="0"/>
              <a:t> </a:t>
            </a:r>
            <a:r>
              <a:rPr sz="4000" spc="-5" dirty="0"/>
              <a:t>– Exchange</a:t>
            </a:r>
            <a:r>
              <a:rPr sz="4000" spc="-10" dirty="0"/>
              <a:t> </a:t>
            </a:r>
            <a:r>
              <a:rPr sz="4000" spc="-5" dirty="0"/>
              <a:t>rate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779170" y="1591315"/>
            <a:ext cx="5088230" cy="3061736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77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800" spc="-5" dirty="0">
                <a:latin typeface="Arial MT"/>
                <a:cs typeface="Arial MT"/>
              </a:rPr>
              <a:t>$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=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23.22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grains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pure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gold</a:t>
            </a:r>
            <a:endParaRPr sz="2800" dirty="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spcBef>
                <a:spcPts val="168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800" spc="-5" dirty="0">
                <a:latin typeface="Arial MT"/>
                <a:cs typeface="Arial MT"/>
              </a:rPr>
              <a:t>£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= 113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grains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 pure</a:t>
            </a:r>
            <a:r>
              <a:rPr sz="2800" dirty="0">
                <a:latin typeface="Arial MT"/>
                <a:cs typeface="Arial MT"/>
              </a:rPr>
              <a:t> gold</a:t>
            </a:r>
          </a:p>
          <a:p>
            <a:pPr>
              <a:lnSpc>
                <a:spcPct val="100000"/>
              </a:lnSpc>
            </a:pPr>
            <a:endParaRPr sz="31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endParaRPr lang="cs-CZ" sz="27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endParaRPr lang="cs-CZ" sz="2750" spc="-15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$4.8665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per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pound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sterling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941" y="2056292"/>
            <a:ext cx="5266985" cy="304716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7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294756D1-4510-443A-9BB5-A696BA9FB8AB}"/>
              </a:ext>
            </a:extLst>
          </p:cNvPr>
          <p:cNvSpPr/>
          <p:nvPr/>
        </p:nvSpPr>
        <p:spPr>
          <a:xfrm>
            <a:off x="85670" y="4270666"/>
            <a:ext cx="685800" cy="381000"/>
          </a:xfrm>
          <a:prstGeom prst="rightArrow">
            <a:avLst/>
          </a:prstGeom>
          <a:solidFill>
            <a:srgbClr val="0000DC"/>
          </a:solidFill>
          <a:ln>
            <a:solidFill>
              <a:srgbClr val="000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81608"/>
            <a:ext cx="9631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Brief</a:t>
            </a:r>
            <a:r>
              <a:rPr sz="3200" spc="-25" dirty="0"/>
              <a:t> </a:t>
            </a:r>
            <a:r>
              <a:rPr sz="3200" dirty="0"/>
              <a:t>history</a:t>
            </a:r>
            <a:r>
              <a:rPr sz="3200" spc="-30" dirty="0"/>
              <a:t> </a:t>
            </a:r>
            <a:r>
              <a:rPr sz="3200" dirty="0"/>
              <a:t>of</a:t>
            </a:r>
            <a:r>
              <a:rPr sz="3200" spc="-25" dirty="0"/>
              <a:t> </a:t>
            </a:r>
            <a:r>
              <a:rPr sz="3200" dirty="0"/>
              <a:t>the</a:t>
            </a:r>
            <a:r>
              <a:rPr sz="3200" spc="-30" dirty="0"/>
              <a:t> </a:t>
            </a:r>
            <a:r>
              <a:rPr sz="3200" dirty="0"/>
              <a:t>international</a:t>
            </a:r>
            <a:r>
              <a:rPr sz="3200" spc="-65" dirty="0"/>
              <a:t> </a:t>
            </a:r>
            <a:r>
              <a:rPr sz="3200" dirty="0"/>
              <a:t>monetary</a:t>
            </a:r>
            <a:r>
              <a:rPr sz="3200" spc="-30" dirty="0"/>
              <a:t> </a:t>
            </a:r>
            <a:r>
              <a:rPr sz="3200" spc="-5" dirty="0"/>
              <a:t>system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8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170" y="1731645"/>
            <a:ext cx="10706735" cy="401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4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After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WWII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Bretton </a:t>
            </a:r>
            <a:r>
              <a:rPr sz="2400" dirty="0">
                <a:latin typeface="Arial MT"/>
                <a:cs typeface="Arial MT"/>
              </a:rPr>
              <a:t>Woods </a:t>
            </a:r>
            <a:r>
              <a:rPr sz="2400" spc="-5" dirty="0">
                <a:latin typeface="Arial MT"/>
                <a:cs typeface="Arial MT"/>
              </a:rPr>
              <a:t>Conference: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b="1" dirty="0">
                <a:latin typeface="Arial"/>
                <a:cs typeface="Arial"/>
              </a:rPr>
              <a:t>Gold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Exchange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Standard</a:t>
            </a:r>
            <a:endParaRPr sz="2400" dirty="0">
              <a:latin typeface="Arial"/>
              <a:cs typeface="Arial"/>
            </a:endParaRPr>
          </a:p>
          <a:p>
            <a:pPr marL="443865" marR="6985" lvl="1" indent="-178435">
              <a:lnSpc>
                <a:spcPts val="1630"/>
              </a:lnSpc>
              <a:spcBef>
                <a:spcPts val="40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1700" dirty="0">
                <a:latin typeface="Arial MT"/>
                <a:cs typeface="Arial MT"/>
              </a:rPr>
              <a:t>all</a:t>
            </a:r>
            <a:r>
              <a:rPr sz="1700" spc="26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currencies</a:t>
            </a:r>
            <a:r>
              <a:rPr sz="1700" spc="27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were</a:t>
            </a:r>
            <a:r>
              <a:rPr sz="1700" spc="26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convertible</a:t>
            </a:r>
            <a:r>
              <a:rPr sz="1700" spc="27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to</a:t>
            </a:r>
            <a:r>
              <a:rPr sz="1700" spc="270" dirty="0">
                <a:latin typeface="Arial MT"/>
                <a:cs typeface="Arial MT"/>
              </a:rPr>
              <a:t> </a:t>
            </a:r>
            <a:r>
              <a:rPr sz="1700" spc="5" dirty="0">
                <a:latin typeface="Arial MT"/>
                <a:cs typeface="Arial MT"/>
              </a:rPr>
              <a:t>US</a:t>
            </a:r>
            <a:r>
              <a:rPr sz="1700" spc="27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dollar</a:t>
            </a:r>
            <a:r>
              <a:rPr sz="1700" spc="26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which</a:t>
            </a:r>
            <a:r>
              <a:rPr sz="1700" spc="26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were</a:t>
            </a:r>
            <a:r>
              <a:rPr sz="1700" spc="27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convertible</a:t>
            </a:r>
            <a:r>
              <a:rPr sz="1700" spc="27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into</a:t>
            </a:r>
            <a:r>
              <a:rPr sz="1700" spc="28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gold</a:t>
            </a:r>
            <a:r>
              <a:rPr sz="1700" spc="260" dirty="0">
                <a:latin typeface="Arial MT"/>
                <a:cs typeface="Arial MT"/>
              </a:rPr>
              <a:t> </a:t>
            </a:r>
            <a:r>
              <a:rPr sz="1700" spc="5" dirty="0">
                <a:latin typeface="Arial MT"/>
                <a:cs typeface="Arial MT"/>
              </a:rPr>
              <a:t>at</a:t>
            </a:r>
            <a:r>
              <a:rPr sz="1700" spc="27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</a:t>
            </a:r>
            <a:r>
              <a:rPr sz="1700" spc="27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fixed</a:t>
            </a:r>
            <a:r>
              <a:rPr sz="1700" spc="28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rate</a:t>
            </a:r>
            <a:r>
              <a:rPr sz="1700" spc="270" dirty="0">
                <a:latin typeface="Arial MT"/>
                <a:cs typeface="Arial MT"/>
              </a:rPr>
              <a:t> </a:t>
            </a:r>
            <a:r>
              <a:rPr sz="1700" spc="5" dirty="0">
                <a:latin typeface="Arial MT"/>
                <a:cs typeface="Arial MT"/>
              </a:rPr>
              <a:t>of</a:t>
            </a:r>
            <a:r>
              <a:rPr sz="1700" spc="27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$35</a:t>
            </a:r>
            <a:r>
              <a:rPr sz="1700" spc="27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per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ounce</a:t>
            </a:r>
          </a:p>
          <a:p>
            <a:pPr marL="443865" marR="6985" lvl="1" indent="-178435">
              <a:lnSpc>
                <a:spcPts val="1630"/>
              </a:lnSpc>
              <a:spcBef>
                <a:spcPts val="163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1700" spc="-5" dirty="0">
                <a:latin typeface="Arial MT"/>
                <a:cs typeface="Arial MT"/>
              </a:rPr>
              <a:t>IMF</a:t>
            </a:r>
            <a:r>
              <a:rPr sz="1700" spc="44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–</a:t>
            </a:r>
            <a:r>
              <a:rPr sz="1700" spc="45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monitors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world</a:t>
            </a:r>
            <a:r>
              <a:rPr sz="1700" spc="45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payments</a:t>
            </a:r>
            <a:r>
              <a:rPr sz="1700" spc="455" dirty="0">
                <a:latin typeface="Arial MT"/>
                <a:cs typeface="Arial MT"/>
              </a:rPr>
              <a:t> </a:t>
            </a:r>
            <a:r>
              <a:rPr sz="1700" spc="5" dirty="0">
                <a:latin typeface="Arial MT"/>
                <a:cs typeface="Arial MT"/>
              </a:rPr>
              <a:t>and</a:t>
            </a:r>
            <a:r>
              <a:rPr sz="1700" spc="45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helps</a:t>
            </a:r>
            <a:r>
              <a:rPr sz="1700" spc="45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countries</a:t>
            </a:r>
            <a:r>
              <a:rPr sz="1700" spc="45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that</a:t>
            </a:r>
            <a:r>
              <a:rPr sz="1700" spc="459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experience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temporary</a:t>
            </a:r>
            <a:r>
              <a:rPr sz="1700" spc="44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balance-of-payments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difficulties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to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avoid a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crisis.</a:t>
            </a:r>
          </a:p>
          <a:p>
            <a:pPr marL="192405" marR="5080" indent="-180340" algn="just">
              <a:lnSpc>
                <a:spcPct val="130000"/>
              </a:lnSpc>
              <a:spcBef>
                <a:spcPts val="1240"/>
              </a:spcBef>
              <a:buClr>
                <a:srgbClr val="0000DC"/>
              </a:buClr>
              <a:buChar char="—"/>
              <a:tabLst>
                <a:tab pos="193040" algn="l"/>
              </a:tabLst>
            </a:pPr>
            <a:r>
              <a:rPr lang="cs-CZ" sz="2400" spc="-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Contradiction between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>
                <a:latin typeface="Arial MT"/>
                <a:cs typeface="Arial MT"/>
              </a:rPr>
              <a:t>need </a:t>
            </a:r>
            <a:r>
              <a:rPr sz="2400" dirty="0">
                <a:latin typeface="Arial MT"/>
                <a:cs typeface="Arial MT"/>
              </a:rPr>
              <a:t>to </a:t>
            </a:r>
            <a:r>
              <a:rPr sz="2400" spc="-5" dirty="0">
                <a:latin typeface="Arial MT"/>
                <a:cs typeface="Arial MT"/>
              </a:rPr>
              <a:t>supply </a:t>
            </a:r>
            <a:r>
              <a:rPr sz="2400" dirty="0">
                <a:latin typeface="Arial MT"/>
                <a:cs typeface="Arial MT"/>
              </a:rPr>
              <a:t>a rapidly growing world economy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with </a:t>
            </a:r>
            <a:r>
              <a:rPr sz="2400" dirty="0">
                <a:latin typeface="Arial MT"/>
                <a:cs typeface="Arial MT"/>
              </a:rPr>
              <a:t>enough liquidity </a:t>
            </a:r>
            <a:r>
              <a:rPr sz="2400" spc="-5" dirty="0">
                <a:latin typeface="Arial MT"/>
                <a:cs typeface="Arial MT"/>
              </a:rPr>
              <a:t>and </a:t>
            </a:r>
            <a:r>
              <a:rPr sz="2400" dirty="0">
                <a:latin typeface="Arial MT"/>
                <a:cs typeface="Arial MT"/>
              </a:rPr>
              <a:t>the need to maintain confidence </a:t>
            </a:r>
            <a:r>
              <a:rPr sz="2400" spc="-5" dirty="0">
                <a:latin typeface="Arial MT"/>
                <a:cs typeface="Arial MT"/>
              </a:rPr>
              <a:t>in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>
                <a:latin typeface="Arial MT"/>
                <a:cs typeface="Arial MT"/>
              </a:rPr>
              <a:t>dollar, which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implied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keeping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issuance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line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with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 gold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reserves.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00DC"/>
              </a:buClr>
              <a:buFont typeface="Arial MT"/>
              <a:buChar char="—"/>
            </a:pPr>
            <a:endParaRPr sz="4000" dirty="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400" spc="-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This </a:t>
            </a:r>
            <a:r>
              <a:rPr sz="2400" dirty="0">
                <a:latin typeface="Arial MT"/>
                <a:cs typeface="Arial MT"/>
              </a:rPr>
              <a:t>system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broke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down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1972.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81608"/>
            <a:ext cx="9631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Brief</a:t>
            </a:r>
            <a:r>
              <a:rPr sz="3200" spc="-25" dirty="0"/>
              <a:t> </a:t>
            </a:r>
            <a:r>
              <a:rPr sz="3200" dirty="0"/>
              <a:t>history</a:t>
            </a:r>
            <a:r>
              <a:rPr sz="3200" spc="-30" dirty="0"/>
              <a:t> </a:t>
            </a:r>
            <a:r>
              <a:rPr sz="3200" dirty="0"/>
              <a:t>of</a:t>
            </a:r>
            <a:r>
              <a:rPr sz="3200" spc="-25" dirty="0"/>
              <a:t> </a:t>
            </a:r>
            <a:r>
              <a:rPr sz="3200" dirty="0"/>
              <a:t>the</a:t>
            </a:r>
            <a:r>
              <a:rPr sz="3200" spc="-30" dirty="0"/>
              <a:t> </a:t>
            </a:r>
            <a:r>
              <a:rPr sz="3200" dirty="0"/>
              <a:t>international</a:t>
            </a:r>
            <a:r>
              <a:rPr sz="3200" spc="-65" dirty="0"/>
              <a:t> </a:t>
            </a:r>
            <a:r>
              <a:rPr sz="3200" dirty="0"/>
              <a:t>monetary</a:t>
            </a:r>
            <a:r>
              <a:rPr sz="3200" spc="-30" dirty="0"/>
              <a:t> </a:t>
            </a:r>
            <a:r>
              <a:rPr sz="3200" spc="-5" dirty="0"/>
              <a:t>system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375818" y="6261413"/>
            <a:ext cx="20847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9</a:t>
            </a:fld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	Foreign-Exchange</a:t>
            </a:r>
            <a:r>
              <a:rPr sz="1200" spc="-4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 MT"/>
                <a:cs typeface="Arial MT"/>
              </a:rPr>
              <a:t>Policy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170" y="1631670"/>
            <a:ext cx="10706735" cy="433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30000"/>
              </a:lnSpc>
              <a:spcBef>
                <a:spcPts val="10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  <a:tab pos="1012190" algn="l"/>
                <a:tab pos="2297430" algn="l"/>
                <a:tab pos="3580129" algn="l"/>
                <a:tab pos="5019040" algn="l"/>
                <a:tab pos="6037580" algn="l"/>
                <a:tab pos="6770370" algn="l"/>
                <a:tab pos="7306945" algn="l"/>
                <a:tab pos="8646795" algn="l"/>
                <a:tab pos="9733915" algn="l"/>
              </a:tabLst>
            </a:pPr>
            <a:r>
              <a:rPr sz="2000" dirty="0">
                <a:latin typeface="Arial MT"/>
                <a:cs typeface="Arial MT"/>
              </a:rPr>
              <a:t>1972:	</a:t>
            </a:r>
            <a:r>
              <a:rPr sz="2000" spc="-5" dirty="0">
                <a:latin typeface="Arial MT"/>
                <a:cs typeface="Arial MT"/>
              </a:rPr>
              <a:t>E</a:t>
            </a:r>
            <a:r>
              <a:rPr sz="2000" spc="-15" dirty="0">
                <a:latin typeface="Arial MT"/>
                <a:cs typeface="Arial MT"/>
              </a:rPr>
              <a:t>u</a:t>
            </a:r>
            <a:r>
              <a:rPr sz="2000" dirty="0">
                <a:latin typeface="Arial MT"/>
                <a:cs typeface="Arial MT"/>
              </a:rPr>
              <a:t>ro</a:t>
            </a:r>
            <a:r>
              <a:rPr sz="2000" spc="-10" dirty="0">
                <a:latin typeface="Arial MT"/>
                <a:cs typeface="Arial MT"/>
              </a:rPr>
              <a:t>p</a:t>
            </a:r>
            <a:r>
              <a:rPr sz="2000" dirty="0">
                <a:latin typeface="Arial MT"/>
                <a:cs typeface="Arial MT"/>
              </a:rPr>
              <a:t>ean	coun</a:t>
            </a:r>
            <a:r>
              <a:rPr sz="2000" spc="-2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ri</a:t>
            </a:r>
            <a:r>
              <a:rPr sz="2000" spc="-15" dirty="0">
                <a:latin typeface="Arial MT"/>
                <a:cs typeface="Arial MT"/>
              </a:rPr>
              <a:t>e</a:t>
            </a:r>
            <a:r>
              <a:rPr sz="2000" spc="5" dirty="0">
                <a:latin typeface="Arial MT"/>
                <a:cs typeface="Arial MT"/>
              </a:rPr>
              <a:t>s</a:t>
            </a:r>
            <a:r>
              <a:rPr sz="2000" dirty="0">
                <a:latin typeface="Arial MT"/>
                <a:cs typeface="Arial MT"/>
              </a:rPr>
              <a:t>:	„</a:t>
            </a:r>
            <a:r>
              <a:rPr sz="2000" b="1" dirty="0">
                <a:latin typeface="Arial"/>
                <a:cs typeface="Arial"/>
              </a:rPr>
              <a:t>Europ</a:t>
            </a:r>
            <a:r>
              <a:rPr sz="2000" b="1" spc="-20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	Snake</a:t>
            </a:r>
            <a:r>
              <a:rPr sz="2000" dirty="0">
                <a:latin typeface="Arial MT"/>
                <a:cs typeface="Arial MT"/>
              </a:rPr>
              <a:t>“	</a:t>
            </a:r>
            <a:r>
              <a:rPr sz="2000" spc="-10" dirty="0">
                <a:latin typeface="Arial MT"/>
                <a:cs typeface="Arial MT"/>
              </a:rPr>
              <a:t>(</a:t>
            </a:r>
            <a:r>
              <a:rPr sz="2000" dirty="0">
                <a:latin typeface="Arial MT"/>
                <a:cs typeface="Arial MT"/>
              </a:rPr>
              <a:t>s</a:t>
            </a:r>
            <a:r>
              <a:rPr sz="2000" spc="5" dirty="0">
                <a:latin typeface="Arial MT"/>
                <a:cs typeface="Arial MT"/>
              </a:rPr>
              <a:t>e</a:t>
            </a:r>
            <a:r>
              <a:rPr sz="2000" spc="-2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s	the	fl</a:t>
            </a:r>
            <a:r>
              <a:rPr sz="2000" spc="-20" dirty="0">
                <a:latin typeface="Arial MT"/>
                <a:cs typeface="Arial MT"/>
              </a:rPr>
              <a:t>u</a:t>
            </a:r>
            <a:r>
              <a:rPr sz="2000" dirty="0">
                <a:latin typeface="Arial MT"/>
                <a:cs typeface="Arial MT"/>
              </a:rPr>
              <a:t>ctu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tion	m</a:t>
            </a:r>
            <a:r>
              <a:rPr sz="2000" spc="-15" dirty="0">
                <a:latin typeface="Arial MT"/>
                <a:cs typeface="Arial MT"/>
              </a:rPr>
              <a:t>a</a:t>
            </a:r>
            <a:r>
              <a:rPr sz="2000" spc="-10" dirty="0">
                <a:latin typeface="Arial MT"/>
                <a:cs typeface="Arial MT"/>
              </a:rPr>
              <a:t>r</a:t>
            </a:r>
            <a:r>
              <a:rPr sz="2000" dirty="0">
                <a:latin typeface="Arial MT"/>
                <a:cs typeface="Arial MT"/>
              </a:rPr>
              <a:t>gins	bet</a:t>
            </a:r>
            <a:r>
              <a:rPr sz="2000" spc="-10" dirty="0">
                <a:latin typeface="Arial MT"/>
                <a:cs typeface="Arial MT"/>
              </a:rPr>
              <a:t>w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10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n  European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currencies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between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these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currencies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US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dollar)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220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spcBef>
                <a:spcPts val="131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000" dirty="0">
                <a:latin typeface="Arial MT"/>
                <a:cs typeface="Arial MT"/>
              </a:rPr>
              <a:t>1979: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European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Monetary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System </a:t>
            </a:r>
            <a:r>
              <a:rPr sz="2000" dirty="0">
                <a:latin typeface="Arial MT"/>
                <a:cs typeface="Arial MT"/>
              </a:rPr>
              <a:t>(EMS)</a:t>
            </a:r>
            <a:endParaRPr sz="2000">
              <a:latin typeface="Arial MT"/>
              <a:cs typeface="Arial MT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1400" spc="-5" dirty="0">
                <a:latin typeface="Arial MT"/>
                <a:cs typeface="Arial MT"/>
              </a:rPr>
              <a:t>all</a:t>
            </a:r>
            <a:r>
              <a:rPr sz="1400" dirty="0">
                <a:latin typeface="Arial MT"/>
                <a:cs typeface="Arial MT"/>
              </a:rPr>
              <a:t> cross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exchange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rates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had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fluctuate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within</a:t>
            </a:r>
            <a:r>
              <a:rPr sz="1400" dirty="0">
                <a:latin typeface="Arial MT"/>
                <a:cs typeface="Arial MT"/>
              </a:rPr>
              <a:t> margins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+/-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2.25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%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(in</a:t>
            </a:r>
            <a:r>
              <a:rPr sz="1400" spc="-5" dirty="0">
                <a:latin typeface="Arial MT"/>
                <a:cs typeface="Arial MT"/>
              </a:rPr>
              <a:t> some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cases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+/-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6</a:t>
            </a:r>
            <a:r>
              <a:rPr sz="1400" spc="-5" dirty="0">
                <a:latin typeface="Arial MT"/>
                <a:cs typeface="Arial MT"/>
              </a:rPr>
              <a:t> %)</a:t>
            </a:r>
            <a:r>
              <a:rPr sz="1400" dirty="0">
                <a:latin typeface="Arial MT"/>
                <a:cs typeface="Arial MT"/>
              </a:rPr>
              <a:t> around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central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rate</a:t>
            </a:r>
            <a:endParaRPr sz="14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15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155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000" dirty="0">
                <a:latin typeface="Arial MT"/>
                <a:cs typeface="Arial MT"/>
              </a:rPr>
              <a:t>1993: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Maastricht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Treaty</a:t>
            </a:r>
            <a:endParaRPr sz="200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1400" dirty="0">
                <a:latin typeface="Arial MT"/>
                <a:cs typeface="Arial MT"/>
              </a:rPr>
              <a:t>Economic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Monetary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Union</a:t>
            </a:r>
            <a:endParaRPr sz="14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15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0000DC"/>
              </a:buClr>
              <a:buFont typeface="Arial MT"/>
              <a:buChar char="—"/>
            </a:pPr>
            <a:endParaRPr sz="150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000" dirty="0">
                <a:latin typeface="Arial MT"/>
                <a:cs typeface="Arial MT"/>
              </a:rPr>
              <a:t>1999: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European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monetary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union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was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initiated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 MT"/>
              <a:buChar char="—"/>
            </a:pPr>
            <a:endParaRPr sz="2200">
              <a:latin typeface="Arial MT"/>
              <a:cs typeface="Arial MT"/>
            </a:endParaRPr>
          </a:p>
          <a:p>
            <a:pPr marL="192405" indent="-180340">
              <a:lnSpc>
                <a:spcPct val="100000"/>
              </a:lnSpc>
              <a:spcBef>
                <a:spcPts val="131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000" spc="5" dirty="0">
                <a:latin typeface="Arial MT"/>
                <a:cs typeface="Arial MT"/>
              </a:rPr>
              <a:t>US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dollar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is</a:t>
            </a:r>
            <a:r>
              <a:rPr sz="2000" dirty="0">
                <a:latin typeface="Arial MT"/>
                <a:cs typeface="Arial MT"/>
              </a:rPr>
              <a:t> still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core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currency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international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monetary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system.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</TotalTime>
  <Words>2824</Words>
  <Application>Microsoft Office PowerPoint</Application>
  <PresentationFormat>Širokoúhlá obrazovka</PresentationFormat>
  <Paragraphs>376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5" baseType="lpstr">
      <vt:lpstr>Arial</vt:lpstr>
      <vt:lpstr>Arial MT</vt:lpstr>
      <vt:lpstr>Calibri</vt:lpstr>
      <vt:lpstr>Symbol</vt:lpstr>
      <vt:lpstr>Tahoma</vt:lpstr>
      <vt:lpstr>Times New Roman</vt:lpstr>
      <vt:lpstr>Office Theme</vt:lpstr>
      <vt:lpstr>Prezentace aplikace PowerPoint</vt:lpstr>
      <vt:lpstr>Prezentace aplikace PowerPoint</vt:lpstr>
      <vt:lpstr>Content</vt:lpstr>
      <vt:lpstr>Monetary policy x exchange-rate policy</vt:lpstr>
      <vt:lpstr>Brief history of the international monetary system</vt:lpstr>
      <vt:lpstr>Brief history of the international monetary system</vt:lpstr>
      <vt:lpstr>Golda standard – Exchange rate</vt:lpstr>
      <vt:lpstr>Brief history of the international monetary system</vt:lpstr>
      <vt:lpstr>Brief history of the international monetary system</vt:lpstr>
      <vt:lpstr>Currency convertibility and exchange rate regimes</vt:lpstr>
      <vt:lpstr>Currency convertibility</vt:lpstr>
      <vt:lpstr>Financial openness</vt:lpstr>
      <vt:lpstr>The pros and cons of capital openness</vt:lpstr>
      <vt:lpstr>The pros and cons of capital openness</vt:lpstr>
      <vt:lpstr>Exchange-rate regimes</vt:lpstr>
      <vt:lpstr>Exchange-rate regimes</vt:lpstr>
      <vt:lpstr>Exchange-rate regimes</vt:lpstr>
      <vt:lpstr>Exchange-rate regimes</vt:lpstr>
      <vt:lpstr>Exchange-rate regimes – Czech Republic</vt:lpstr>
      <vt:lpstr>The Exchange Rate Regime Dilemma: the pros and cons of fixed regime</vt:lpstr>
      <vt:lpstr>The benefits of pegs: credibility</vt:lpstr>
      <vt:lpstr>Prezentace aplikace PowerPoint</vt:lpstr>
      <vt:lpstr>Convertibility and exchange-rate regime: a joint choice</vt:lpstr>
      <vt:lpstr>Regime choice: the optimum currency area theory (OCA)</vt:lpstr>
      <vt:lpstr>The optimum currency area theory – benefits</vt:lpstr>
      <vt:lpstr>The optimum currency area theory – costs</vt:lpstr>
      <vt:lpstr>The optimum currency area theory – criteria</vt:lpstr>
      <vt:lpstr>Is the euro area an optimal currency area?</vt:lpstr>
      <vt:lpstr>Is the euro area an optimal currency area?</vt:lpstr>
      <vt:lpstr>Is the euro area an optimal currency area?</vt:lpstr>
      <vt:lpstr>Prezentace aplikace PowerPoint</vt:lpstr>
      <vt:lpstr>Growth vs. stabilization policies</vt:lpstr>
      <vt:lpstr>Prezentace aplikace PowerPoint</vt:lpstr>
      <vt:lpstr>Three stories of economic growth: success, disappointment and failure</vt:lpstr>
      <vt:lpstr>Economic Growth</vt:lpstr>
      <vt:lpstr>Measuring economic growth</vt:lpstr>
      <vt:lpstr>Economic growth: CPEs vs. Western Europe</vt:lpstr>
      <vt:lpstr>Some stylized facts about growth</vt:lpstr>
      <vt:lpstr>Convergence and inequality</vt:lpstr>
      <vt:lpstr>Convergence and inequality</vt:lpstr>
      <vt:lpstr>Growth and income distribution: a two way relationship</vt:lpstr>
      <vt:lpstr>Growth and income distribution</vt:lpstr>
      <vt:lpstr>Theoretical background – growth accounting</vt:lpstr>
      <vt:lpstr>Theoretical background</vt:lpstr>
      <vt:lpstr>Policies</vt:lpstr>
      <vt:lpstr>Policies - Education</vt:lpstr>
      <vt:lpstr>Spending on tertiary education (% GDP)</vt:lpstr>
      <vt:lpstr>R&amp;D and innovation</vt:lpstr>
      <vt:lpstr>Unequal R&amp;D effort</vt:lpstr>
      <vt:lpstr>Prezentace aplikace PowerPoint</vt:lpstr>
      <vt:lpstr>Public infrastructures</vt:lpstr>
      <vt:lpstr>Labour supply</vt:lpstr>
      <vt:lpstr>Prezentace aplikace PowerPoint</vt:lpstr>
      <vt:lpstr>Developing financial markets</vt:lpstr>
      <vt:lpstr>Growth and institutions</vt:lpstr>
      <vt:lpstr>Improving institutions</vt:lpstr>
      <vt:lpstr>Reference textbook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Policy</dc:title>
  <dc:creator>Ondřej Špetík</dc:creator>
  <cp:lastModifiedBy>Monika Jandová</cp:lastModifiedBy>
  <cp:revision>7</cp:revision>
  <dcterms:created xsi:type="dcterms:W3CDTF">2022-11-13T13:26:08Z</dcterms:created>
  <dcterms:modified xsi:type="dcterms:W3CDTF">2022-11-15T08:37:38Z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2021-11-24T00:00:00Z</vt:filetime>
  </property>
  <property fmtid="{D5CDD505-2E9C-101B-9397-08002B2CF9AE}" pid="3" name="Creator">
    <vt:lpwstr>Microsoft® PowerPoint® pro Microsoft 365</vt:lpwstr>
  </property>
  <property fmtid="{D5CDD505-2E9C-101B-9397-08002B2CF9AE}" pid="4" name="LastSaved">
    <vt:filetime>2022-11-13T00:00:00Z</vt:filetime>
  </property>
</Properties>
</file>