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7"/>
  </p:notesMasterIdLst>
  <p:sldIdLst>
    <p:sldId id="256" r:id="rId2"/>
    <p:sldId id="263" r:id="rId3"/>
    <p:sldId id="268" r:id="rId4"/>
    <p:sldId id="274" r:id="rId5"/>
    <p:sldId id="281" r:id="rId6"/>
    <p:sldId id="283" r:id="rId7"/>
    <p:sldId id="288" r:id="rId8"/>
    <p:sldId id="298" r:id="rId9"/>
    <p:sldId id="305" r:id="rId10"/>
    <p:sldId id="310" r:id="rId11"/>
    <p:sldId id="315" r:id="rId12"/>
    <p:sldId id="317" r:id="rId13"/>
    <p:sldId id="322" r:id="rId14"/>
    <p:sldId id="328" r:id="rId15"/>
    <p:sldId id="336" r:id="rId16"/>
    <p:sldId id="338" r:id="rId17"/>
    <p:sldId id="343" r:id="rId18"/>
    <p:sldId id="346" r:id="rId19"/>
    <p:sldId id="349" r:id="rId20"/>
    <p:sldId id="352" r:id="rId21"/>
    <p:sldId id="355" r:id="rId22"/>
    <p:sldId id="357" r:id="rId23"/>
    <p:sldId id="369" r:id="rId24"/>
    <p:sldId id="363" r:id="rId25"/>
    <p:sldId id="367" r:id="rId26"/>
  </p:sldIdLst>
  <p:sldSz cx="4610100" cy="3460750"/>
  <p:notesSz cx="4610100" cy="34607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1416" y="4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5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li Laxton" userId="994fe8badd9c9863" providerId="LiveId" clId="{1FA09E9F-6711-446C-9A7F-8A3523EC7133}"/>
    <pc:docChg chg="undo custSel addSld delSld modSld">
      <pc:chgData name="Dali Laxton" userId="994fe8badd9c9863" providerId="LiveId" clId="{1FA09E9F-6711-446C-9A7F-8A3523EC7133}" dt="2020-11-24T22:43:18.939" v="308" actId="20577"/>
      <pc:docMkLst>
        <pc:docMk/>
      </pc:docMkLst>
      <pc:sldChg chg="addSp modSp mod">
        <pc:chgData name="Dali Laxton" userId="994fe8badd9c9863" providerId="LiveId" clId="{1FA09E9F-6711-446C-9A7F-8A3523EC7133}" dt="2020-11-24T22:29:10.895" v="116" actId="1076"/>
        <pc:sldMkLst>
          <pc:docMk/>
          <pc:sldMk cId="0" sldId="256"/>
        </pc:sldMkLst>
        <pc:spChg chg="mod">
          <ac:chgData name="Dali Laxton" userId="994fe8badd9c9863" providerId="LiveId" clId="{1FA09E9F-6711-446C-9A7F-8A3523EC7133}" dt="2020-11-24T22:24:51.137" v="95" actId="14100"/>
          <ac:spMkLst>
            <pc:docMk/>
            <pc:sldMk cId="0" sldId="256"/>
            <ac:spMk id="3" creationId="{00000000-0000-0000-0000-000000000000}"/>
          </ac:spMkLst>
        </pc:spChg>
        <pc:spChg chg="add mod">
          <ac:chgData name="Dali Laxton" userId="994fe8badd9c9863" providerId="LiveId" clId="{1FA09E9F-6711-446C-9A7F-8A3523EC7133}" dt="2020-11-24T22:29:10.895" v="116" actId="1076"/>
          <ac:spMkLst>
            <pc:docMk/>
            <pc:sldMk cId="0" sldId="256"/>
            <ac:spMk id="5" creationId="{559BBBF1-DF9F-4B28-A986-F81CDB46F4C8}"/>
          </ac:spMkLst>
        </pc:spChg>
      </pc:sldChg>
      <pc:sldChg chg="del">
        <pc:chgData name="Dali Laxton" userId="994fe8badd9c9863" providerId="LiveId" clId="{1FA09E9F-6711-446C-9A7F-8A3523EC7133}" dt="2020-11-24T22:22:39.880" v="0" actId="47"/>
        <pc:sldMkLst>
          <pc:docMk/>
          <pc:sldMk cId="0" sldId="257"/>
        </pc:sldMkLst>
      </pc:sldChg>
      <pc:sldChg chg="del">
        <pc:chgData name="Dali Laxton" userId="994fe8badd9c9863" providerId="LiveId" clId="{1FA09E9F-6711-446C-9A7F-8A3523EC7133}" dt="2020-11-24T22:22:40.898" v="1" actId="47"/>
        <pc:sldMkLst>
          <pc:docMk/>
          <pc:sldMk cId="0" sldId="258"/>
        </pc:sldMkLst>
      </pc:sldChg>
      <pc:sldChg chg="del">
        <pc:chgData name="Dali Laxton" userId="994fe8badd9c9863" providerId="LiveId" clId="{1FA09E9F-6711-446C-9A7F-8A3523EC7133}" dt="2020-11-24T22:22:41.839" v="2" actId="47"/>
        <pc:sldMkLst>
          <pc:docMk/>
          <pc:sldMk cId="0" sldId="259"/>
        </pc:sldMkLst>
      </pc:sldChg>
      <pc:sldChg chg="del">
        <pc:chgData name="Dali Laxton" userId="994fe8badd9c9863" providerId="LiveId" clId="{1FA09E9F-6711-446C-9A7F-8A3523EC7133}" dt="2020-11-24T22:22:42.673" v="3" actId="47"/>
        <pc:sldMkLst>
          <pc:docMk/>
          <pc:sldMk cId="0" sldId="260"/>
        </pc:sldMkLst>
      </pc:sldChg>
      <pc:sldChg chg="del">
        <pc:chgData name="Dali Laxton" userId="994fe8badd9c9863" providerId="LiveId" clId="{1FA09E9F-6711-446C-9A7F-8A3523EC7133}" dt="2020-11-24T22:22:43.542" v="4" actId="47"/>
        <pc:sldMkLst>
          <pc:docMk/>
          <pc:sldMk cId="0" sldId="261"/>
        </pc:sldMkLst>
      </pc:sldChg>
      <pc:sldChg chg="del">
        <pc:chgData name="Dali Laxton" userId="994fe8badd9c9863" providerId="LiveId" clId="{1FA09E9F-6711-446C-9A7F-8A3523EC7133}" dt="2020-11-24T22:22:44.435" v="5" actId="47"/>
        <pc:sldMkLst>
          <pc:docMk/>
          <pc:sldMk cId="0" sldId="262"/>
        </pc:sldMkLst>
      </pc:sldChg>
      <pc:sldChg chg="del">
        <pc:chgData name="Dali Laxton" userId="994fe8badd9c9863" providerId="LiveId" clId="{1FA09E9F-6711-446C-9A7F-8A3523EC7133}" dt="2020-11-24T22:22:45.552" v="6" actId="47"/>
        <pc:sldMkLst>
          <pc:docMk/>
          <pc:sldMk cId="0" sldId="264"/>
        </pc:sldMkLst>
      </pc:sldChg>
      <pc:sldChg chg="del">
        <pc:chgData name="Dali Laxton" userId="994fe8badd9c9863" providerId="LiveId" clId="{1FA09E9F-6711-446C-9A7F-8A3523EC7133}" dt="2020-11-24T22:22:46.376" v="7" actId="47"/>
        <pc:sldMkLst>
          <pc:docMk/>
          <pc:sldMk cId="0" sldId="265"/>
        </pc:sldMkLst>
      </pc:sldChg>
      <pc:sldChg chg="del">
        <pc:chgData name="Dali Laxton" userId="994fe8badd9c9863" providerId="LiveId" clId="{1FA09E9F-6711-446C-9A7F-8A3523EC7133}" dt="2020-11-24T22:22:50.639" v="8" actId="47"/>
        <pc:sldMkLst>
          <pc:docMk/>
          <pc:sldMk cId="0" sldId="266"/>
        </pc:sldMkLst>
      </pc:sldChg>
      <pc:sldChg chg="del">
        <pc:chgData name="Dali Laxton" userId="994fe8badd9c9863" providerId="LiveId" clId="{1FA09E9F-6711-446C-9A7F-8A3523EC7133}" dt="2020-11-24T22:22:51.502" v="9" actId="47"/>
        <pc:sldMkLst>
          <pc:docMk/>
          <pc:sldMk cId="0" sldId="267"/>
        </pc:sldMkLst>
      </pc:sldChg>
      <pc:sldChg chg="del">
        <pc:chgData name="Dali Laxton" userId="994fe8badd9c9863" providerId="LiveId" clId="{1FA09E9F-6711-446C-9A7F-8A3523EC7133}" dt="2020-11-24T22:22:52.909" v="10" actId="47"/>
        <pc:sldMkLst>
          <pc:docMk/>
          <pc:sldMk cId="0" sldId="269"/>
        </pc:sldMkLst>
      </pc:sldChg>
      <pc:sldChg chg="del">
        <pc:chgData name="Dali Laxton" userId="994fe8badd9c9863" providerId="LiveId" clId="{1FA09E9F-6711-446C-9A7F-8A3523EC7133}" dt="2020-11-24T22:22:53.547" v="11" actId="47"/>
        <pc:sldMkLst>
          <pc:docMk/>
          <pc:sldMk cId="0" sldId="270"/>
        </pc:sldMkLst>
      </pc:sldChg>
      <pc:sldChg chg="del">
        <pc:chgData name="Dali Laxton" userId="994fe8badd9c9863" providerId="LiveId" clId="{1FA09E9F-6711-446C-9A7F-8A3523EC7133}" dt="2020-11-24T22:22:54.251" v="12" actId="47"/>
        <pc:sldMkLst>
          <pc:docMk/>
          <pc:sldMk cId="0" sldId="271"/>
        </pc:sldMkLst>
      </pc:sldChg>
      <pc:sldChg chg="del">
        <pc:chgData name="Dali Laxton" userId="994fe8badd9c9863" providerId="LiveId" clId="{1FA09E9F-6711-446C-9A7F-8A3523EC7133}" dt="2020-11-24T22:22:55.172" v="13" actId="47"/>
        <pc:sldMkLst>
          <pc:docMk/>
          <pc:sldMk cId="0" sldId="272"/>
        </pc:sldMkLst>
      </pc:sldChg>
      <pc:sldChg chg="del">
        <pc:chgData name="Dali Laxton" userId="994fe8badd9c9863" providerId="LiveId" clId="{1FA09E9F-6711-446C-9A7F-8A3523EC7133}" dt="2020-11-24T22:22:56.264" v="14" actId="47"/>
        <pc:sldMkLst>
          <pc:docMk/>
          <pc:sldMk cId="0" sldId="273"/>
        </pc:sldMkLst>
      </pc:sldChg>
      <pc:sldChg chg="del">
        <pc:chgData name="Dali Laxton" userId="994fe8badd9c9863" providerId="LiveId" clId="{1FA09E9F-6711-446C-9A7F-8A3523EC7133}" dt="2020-11-24T22:22:57.588" v="15" actId="47"/>
        <pc:sldMkLst>
          <pc:docMk/>
          <pc:sldMk cId="0" sldId="275"/>
        </pc:sldMkLst>
      </pc:sldChg>
      <pc:sldChg chg="del">
        <pc:chgData name="Dali Laxton" userId="994fe8badd9c9863" providerId="LiveId" clId="{1FA09E9F-6711-446C-9A7F-8A3523EC7133}" dt="2020-11-24T22:22:58.398" v="16" actId="47"/>
        <pc:sldMkLst>
          <pc:docMk/>
          <pc:sldMk cId="0" sldId="276"/>
        </pc:sldMkLst>
      </pc:sldChg>
      <pc:sldChg chg="del">
        <pc:chgData name="Dali Laxton" userId="994fe8badd9c9863" providerId="LiveId" clId="{1FA09E9F-6711-446C-9A7F-8A3523EC7133}" dt="2020-11-24T22:22:59.491" v="17" actId="47"/>
        <pc:sldMkLst>
          <pc:docMk/>
          <pc:sldMk cId="0" sldId="277"/>
        </pc:sldMkLst>
      </pc:sldChg>
      <pc:sldChg chg="del">
        <pc:chgData name="Dali Laxton" userId="994fe8badd9c9863" providerId="LiveId" clId="{1FA09E9F-6711-446C-9A7F-8A3523EC7133}" dt="2020-11-24T22:23:00.191" v="18" actId="47"/>
        <pc:sldMkLst>
          <pc:docMk/>
          <pc:sldMk cId="0" sldId="278"/>
        </pc:sldMkLst>
      </pc:sldChg>
      <pc:sldChg chg="del">
        <pc:chgData name="Dali Laxton" userId="994fe8badd9c9863" providerId="LiveId" clId="{1FA09E9F-6711-446C-9A7F-8A3523EC7133}" dt="2020-11-24T22:23:00.778" v="19" actId="47"/>
        <pc:sldMkLst>
          <pc:docMk/>
          <pc:sldMk cId="0" sldId="279"/>
        </pc:sldMkLst>
      </pc:sldChg>
      <pc:sldChg chg="del">
        <pc:chgData name="Dali Laxton" userId="994fe8badd9c9863" providerId="LiveId" clId="{1FA09E9F-6711-446C-9A7F-8A3523EC7133}" dt="2020-11-24T22:23:02.020" v="20" actId="47"/>
        <pc:sldMkLst>
          <pc:docMk/>
          <pc:sldMk cId="0" sldId="280"/>
        </pc:sldMkLst>
      </pc:sldChg>
      <pc:sldChg chg="addSp modSp mod">
        <pc:chgData name="Dali Laxton" userId="994fe8badd9c9863" providerId="LiveId" clId="{1FA09E9F-6711-446C-9A7F-8A3523EC7133}" dt="2020-11-24T22:30:31.060" v="135"/>
        <pc:sldMkLst>
          <pc:docMk/>
          <pc:sldMk cId="0" sldId="281"/>
        </pc:sldMkLst>
        <pc:spChg chg="mod">
          <ac:chgData name="Dali Laxton" userId="994fe8badd9c9863" providerId="LiveId" clId="{1FA09E9F-6711-446C-9A7F-8A3523EC7133}" dt="2020-11-24T22:29:50.997" v="124" actId="20577"/>
          <ac:spMkLst>
            <pc:docMk/>
            <pc:sldMk cId="0" sldId="281"/>
            <ac:spMk id="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0:31.060" v="135"/>
          <ac:picMkLst>
            <pc:docMk/>
            <pc:sldMk cId="0" sldId="281"/>
            <ac:picMk id="5" creationId="{04B3CE40-4254-4466-BA0C-CC83994EC582}"/>
          </ac:picMkLst>
        </pc:picChg>
      </pc:sldChg>
      <pc:sldChg chg="del">
        <pc:chgData name="Dali Laxton" userId="994fe8badd9c9863" providerId="LiveId" clId="{1FA09E9F-6711-446C-9A7F-8A3523EC7133}" dt="2020-11-24T22:23:03.061" v="21" actId="47"/>
        <pc:sldMkLst>
          <pc:docMk/>
          <pc:sldMk cId="0" sldId="282"/>
        </pc:sldMkLst>
      </pc:sldChg>
      <pc:sldChg chg="del">
        <pc:chgData name="Dali Laxton" userId="994fe8badd9c9863" providerId="LiveId" clId="{1FA09E9F-6711-446C-9A7F-8A3523EC7133}" dt="2020-11-24T22:23:06.550" v="22" actId="47"/>
        <pc:sldMkLst>
          <pc:docMk/>
          <pc:sldMk cId="0" sldId="284"/>
        </pc:sldMkLst>
      </pc:sldChg>
      <pc:sldChg chg="del">
        <pc:chgData name="Dali Laxton" userId="994fe8badd9c9863" providerId="LiveId" clId="{1FA09E9F-6711-446C-9A7F-8A3523EC7133}" dt="2020-11-24T22:23:07.929" v="23" actId="47"/>
        <pc:sldMkLst>
          <pc:docMk/>
          <pc:sldMk cId="0" sldId="285"/>
        </pc:sldMkLst>
      </pc:sldChg>
      <pc:sldChg chg="del">
        <pc:chgData name="Dali Laxton" userId="994fe8badd9c9863" providerId="LiveId" clId="{1FA09E9F-6711-446C-9A7F-8A3523EC7133}" dt="2020-11-24T22:23:09.045" v="24" actId="47"/>
        <pc:sldMkLst>
          <pc:docMk/>
          <pc:sldMk cId="0" sldId="286"/>
        </pc:sldMkLst>
      </pc:sldChg>
      <pc:sldChg chg="del">
        <pc:chgData name="Dali Laxton" userId="994fe8badd9c9863" providerId="LiveId" clId="{1FA09E9F-6711-446C-9A7F-8A3523EC7133}" dt="2020-11-24T22:23:10.313" v="25" actId="47"/>
        <pc:sldMkLst>
          <pc:docMk/>
          <pc:sldMk cId="0" sldId="287"/>
        </pc:sldMkLst>
      </pc:sldChg>
      <pc:sldChg chg="addSp delSp modSp mod">
        <pc:chgData name="Dali Laxton" userId="994fe8badd9c9863" providerId="LiveId" clId="{1FA09E9F-6711-446C-9A7F-8A3523EC7133}" dt="2020-11-24T22:33:06.172" v="167" actId="1076"/>
        <pc:sldMkLst>
          <pc:docMk/>
          <pc:sldMk cId="0" sldId="288"/>
        </pc:sldMkLst>
        <pc:spChg chg="del mod">
          <ac:chgData name="Dali Laxton" userId="994fe8badd9c9863" providerId="LiveId" clId="{1FA09E9F-6711-446C-9A7F-8A3523EC7133}" dt="2020-11-24T22:31:08.658" v="140" actId="478"/>
          <ac:spMkLst>
            <pc:docMk/>
            <pc:sldMk cId="0" sldId="288"/>
            <ac:spMk id="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0.230" v="136" actId="478"/>
          <ac:spMkLst>
            <pc:docMk/>
            <pc:sldMk cId="0" sldId="288"/>
            <ac:spMk id="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2.795" v="137" actId="478"/>
          <ac:spMkLst>
            <pc:docMk/>
            <pc:sldMk cId="0" sldId="288"/>
            <ac:spMk id="9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4.751" v="138" actId="478"/>
          <ac:spMkLst>
            <pc:docMk/>
            <pc:sldMk cId="0" sldId="288"/>
            <ac:spMk id="10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1:04.751" v="138" actId="478"/>
          <ac:spMkLst>
            <pc:docMk/>
            <pc:sldMk cId="0" sldId="288"/>
            <ac:spMk id="11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31:24.597" v="145" actId="20577"/>
          <ac:spMkLst>
            <pc:docMk/>
            <pc:sldMk cId="0" sldId="288"/>
            <ac:spMk id="1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28.114" v="155" actId="478"/>
          <ac:spMkLst>
            <pc:docMk/>
            <pc:sldMk cId="0" sldId="288"/>
            <ac:spMk id="17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32:20.493" v="153" actId="478"/>
          <ac:spMkLst>
            <pc:docMk/>
            <pc:sldMk cId="0" sldId="288"/>
            <ac:spMk id="1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24.171" v="154" actId="478"/>
          <ac:spMkLst>
            <pc:docMk/>
            <pc:sldMk cId="0" sldId="288"/>
            <ac:spMk id="19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32:20.493" v="153" actId="478"/>
          <ac:spMkLst>
            <pc:docMk/>
            <pc:sldMk cId="0" sldId="288"/>
            <ac:spMk id="20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24.171" v="154" actId="478"/>
          <ac:spMkLst>
            <pc:docMk/>
            <pc:sldMk cId="0" sldId="288"/>
            <ac:spMk id="21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3.096" v="164" actId="478"/>
          <ac:spMkLst>
            <pc:docMk/>
            <pc:sldMk cId="0" sldId="288"/>
            <ac:spMk id="23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1.581" v="163" actId="478"/>
          <ac:spMkLst>
            <pc:docMk/>
            <pc:sldMk cId="0" sldId="288"/>
            <ac:spMk id="2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46.836" v="162" actId="478"/>
          <ac:spMkLst>
            <pc:docMk/>
            <pc:sldMk cId="0" sldId="288"/>
            <ac:spMk id="2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3.096" v="164" actId="478"/>
          <ac:spMkLst>
            <pc:docMk/>
            <pc:sldMk cId="0" sldId="288"/>
            <ac:spMk id="2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54.582" v="165" actId="478"/>
          <ac:spMkLst>
            <pc:docMk/>
            <pc:sldMk cId="0" sldId="288"/>
            <ac:spMk id="2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2:46.836" v="162" actId="478"/>
          <ac:spMkLst>
            <pc:docMk/>
            <pc:sldMk cId="0" sldId="288"/>
            <ac:spMk id="28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1:14.086" v="143" actId="1076"/>
          <ac:picMkLst>
            <pc:docMk/>
            <pc:sldMk cId="0" sldId="288"/>
            <ac:picMk id="30" creationId="{C4CE2F76-DE63-4093-83CE-D457A97A5FBA}"/>
          </ac:picMkLst>
        </pc:picChg>
        <pc:picChg chg="add mod">
          <ac:chgData name="Dali Laxton" userId="994fe8badd9c9863" providerId="LiveId" clId="{1FA09E9F-6711-446C-9A7F-8A3523EC7133}" dt="2020-11-24T22:32:41.173" v="161" actId="1076"/>
          <ac:picMkLst>
            <pc:docMk/>
            <pc:sldMk cId="0" sldId="288"/>
            <ac:picMk id="31" creationId="{402BAC21-3C23-496E-A268-0334E8EFEE5A}"/>
          </ac:picMkLst>
        </pc:picChg>
        <pc:picChg chg="add mod">
          <ac:chgData name="Dali Laxton" userId="994fe8badd9c9863" providerId="LiveId" clId="{1FA09E9F-6711-446C-9A7F-8A3523EC7133}" dt="2020-11-24T22:33:06.172" v="167" actId="1076"/>
          <ac:picMkLst>
            <pc:docMk/>
            <pc:sldMk cId="0" sldId="288"/>
            <ac:picMk id="32" creationId="{84BFEC60-3218-49D0-8F42-22573F8EACEB}"/>
          </ac:picMkLst>
        </pc:picChg>
      </pc:sldChg>
      <pc:sldChg chg="del">
        <pc:chgData name="Dali Laxton" userId="994fe8badd9c9863" providerId="LiveId" clId="{1FA09E9F-6711-446C-9A7F-8A3523EC7133}" dt="2020-11-24T22:23:11.653" v="26" actId="47"/>
        <pc:sldMkLst>
          <pc:docMk/>
          <pc:sldMk cId="0" sldId="289"/>
        </pc:sldMkLst>
      </pc:sldChg>
      <pc:sldChg chg="del">
        <pc:chgData name="Dali Laxton" userId="994fe8badd9c9863" providerId="LiveId" clId="{1FA09E9F-6711-446C-9A7F-8A3523EC7133}" dt="2020-11-24T22:23:12.540" v="27" actId="47"/>
        <pc:sldMkLst>
          <pc:docMk/>
          <pc:sldMk cId="0" sldId="290"/>
        </pc:sldMkLst>
      </pc:sldChg>
      <pc:sldChg chg="del">
        <pc:chgData name="Dali Laxton" userId="994fe8badd9c9863" providerId="LiveId" clId="{1FA09E9F-6711-446C-9A7F-8A3523EC7133}" dt="2020-11-24T22:23:13.494" v="28" actId="47"/>
        <pc:sldMkLst>
          <pc:docMk/>
          <pc:sldMk cId="0" sldId="291"/>
        </pc:sldMkLst>
      </pc:sldChg>
      <pc:sldChg chg="del">
        <pc:chgData name="Dali Laxton" userId="994fe8badd9c9863" providerId="LiveId" clId="{1FA09E9F-6711-446C-9A7F-8A3523EC7133}" dt="2020-11-24T22:23:14.307" v="29" actId="47"/>
        <pc:sldMkLst>
          <pc:docMk/>
          <pc:sldMk cId="0" sldId="292"/>
        </pc:sldMkLst>
      </pc:sldChg>
      <pc:sldChg chg="del">
        <pc:chgData name="Dali Laxton" userId="994fe8badd9c9863" providerId="LiveId" clId="{1FA09E9F-6711-446C-9A7F-8A3523EC7133}" dt="2020-11-24T22:23:15.336" v="30" actId="47"/>
        <pc:sldMkLst>
          <pc:docMk/>
          <pc:sldMk cId="0" sldId="293"/>
        </pc:sldMkLst>
      </pc:sldChg>
      <pc:sldChg chg="del">
        <pc:chgData name="Dali Laxton" userId="994fe8badd9c9863" providerId="LiveId" clId="{1FA09E9F-6711-446C-9A7F-8A3523EC7133}" dt="2020-11-24T22:23:15.965" v="31" actId="47"/>
        <pc:sldMkLst>
          <pc:docMk/>
          <pc:sldMk cId="0" sldId="294"/>
        </pc:sldMkLst>
      </pc:sldChg>
      <pc:sldChg chg="del">
        <pc:chgData name="Dali Laxton" userId="994fe8badd9c9863" providerId="LiveId" clId="{1FA09E9F-6711-446C-9A7F-8A3523EC7133}" dt="2020-11-24T22:23:17.133" v="32" actId="47"/>
        <pc:sldMkLst>
          <pc:docMk/>
          <pc:sldMk cId="0" sldId="295"/>
        </pc:sldMkLst>
      </pc:sldChg>
      <pc:sldChg chg="del">
        <pc:chgData name="Dali Laxton" userId="994fe8badd9c9863" providerId="LiveId" clId="{1FA09E9F-6711-446C-9A7F-8A3523EC7133}" dt="2020-11-24T22:23:17.803" v="33" actId="47"/>
        <pc:sldMkLst>
          <pc:docMk/>
          <pc:sldMk cId="0" sldId="296"/>
        </pc:sldMkLst>
      </pc:sldChg>
      <pc:sldChg chg="del">
        <pc:chgData name="Dali Laxton" userId="994fe8badd9c9863" providerId="LiveId" clId="{1FA09E9F-6711-446C-9A7F-8A3523EC7133}" dt="2020-11-24T22:23:18.648" v="34" actId="47"/>
        <pc:sldMkLst>
          <pc:docMk/>
          <pc:sldMk cId="0" sldId="297"/>
        </pc:sldMkLst>
      </pc:sldChg>
      <pc:sldChg chg="modSp mod">
        <pc:chgData name="Dali Laxton" userId="994fe8badd9c9863" providerId="LiveId" clId="{1FA09E9F-6711-446C-9A7F-8A3523EC7133}" dt="2020-11-24T22:33:20.023" v="171" actId="6549"/>
        <pc:sldMkLst>
          <pc:docMk/>
          <pc:sldMk cId="0" sldId="298"/>
        </pc:sldMkLst>
        <pc:spChg chg="mod">
          <ac:chgData name="Dali Laxton" userId="994fe8badd9c9863" providerId="LiveId" clId="{1FA09E9F-6711-446C-9A7F-8A3523EC7133}" dt="2020-11-24T22:33:20.023" v="171" actId="6549"/>
          <ac:spMkLst>
            <pc:docMk/>
            <pc:sldMk cId="0" sldId="298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19.504" v="35" actId="47"/>
        <pc:sldMkLst>
          <pc:docMk/>
          <pc:sldMk cId="0" sldId="299"/>
        </pc:sldMkLst>
      </pc:sldChg>
      <pc:sldChg chg="del">
        <pc:chgData name="Dali Laxton" userId="994fe8badd9c9863" providerId="LiveId" clId="{1FA09E9F-6711-446C-9A7F-8A3523EC7133}" dt="2020-11-24T22:23:20.229" v="36" actId="47"/>
        <pc:sldMkLst>
          <pc:docMk/>
          <pc:sldMk cId="0" sldId="300"/>
        </pc:sldMkLst>
      </pc:sldChg>
      <pc:sldChg chg="del">
        <pc:chgData name="Dali Laxton" userId="994fe8badd9c9863" providerId="LiveId" clId="{1FA09E9F-6711-446C-9A7F-8A3523EC7133}" dt="2020-11-24T22:23:20.884" v="37" actId="47"/>
        <pc:sldMkLst>
          <pc:docMk/>
          <pc:sldMk cId="0" sldId="301"/>
        </pc:sldMkLst>
      </pc:sldChg>
      <pc:sldChg chg="del">
        <pc:chgData name="Dali Laxton" userId="994fe8badd9c9863" providerId="LiveId" clId="{1FA09E9F-6711-446C-9A7F-8A3523EC7133}" dt="2020-11-24T22:23:21.460" v="38" actId="47"/>
        <pc:sldMkLst>
          <pc:docMk/>
          <pc:sldMk cId="0" sldId="302"/>
        </pc:sldMkLst>
      </pc:sldChg>
      <pc:sldChg chg="del">
        <pc:chgData name="Dali Laxton" userId="994fe8badd9c9863" providerId="LiveId" clId="{1FA09E9F-6711-446C-9A7F-8A3523EC7133}" dt="2020-11-24T22:23:22.082" v="39" actId="47"/>
        <pc:sldMkLst>
          <pc:docMk/>
          <pc:sldMk cId="0" sldId="303"/>
        </pc:sldMkLst>
      </pc:sldChg>
      <pc:sldChg chg="del">
        <pc:chgData name="Dali Laxton" userId="994fe8badd9c9863" providerId="LiveId" clId="{1FA09E9F-6711-446C-9A7F-8A3523EC7133}" dt="2020-11-24T22:23:22.952" v="40" actId="47"/>
        <pc:sldMkLst>
          <pc:docMk/>
          <pc:sldMk cId="0" sldId="304"/>
        </pc:sldMkLst>
      </pc:sldChg>
      <pc:sldChg chg="addSp modSp mod">
        <pc:chgData name="Dali Laxton" userId="994fe8badd9c9863" providerId="LiveId" clId="{1FA09E9F-6711-446C-9A7F-8A3523EC7133}" dt="2020-11-24T22:34:29.217" v="183" actId="1076"/>
        <pc:sldMkLst>
          <pc:docMk/>
          <pc:sldMk cId="0" sldId="305"/>
        </pc:sldMkLst>
        <pc:spChg chg="mod">
          <ac:chgData name="Dali Laxton" userId="994fe8badd9c9863" providerId="LiveId" clId="{1FA09E9F-6711-446C-9A7F-8A3523EC7133}" dt="2020-11-24T22:34:25.651" v="181" actId="20577"/>
          <ac:spMkLst>
            <pc:docMk/>
            <pc:sldMk cId="0" sldId="305"/>
            <ac:spMk id="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4:13.197" v="179" actId="1076"/>
          <ac:picMkLst>
            <pc:docMk/>
            <pc:sldMk cId="0" sldId="305"/>
            <ac:picMk id="5" creationId="{CE931EF1-F3C0-4CDA-B5A0-199FB46F3F6F}"/>
          </ac:picMkLst>
        </pc:picChg>
        <pc:picChg chg="add mod">
          <ac:chgData name="Dali Laxton" userId="994fe8badd9c9863" providerId="LiveId" clId="{1FA09E9F-6711-446C-9A7F-8A3523EC7133}" dt="2020-11-24T22:34:29.217" v="183" actId="1076"/>
          <ac:picMkLst>
            <pc:docMk/>
            <pc:sldMk cId="0" sldId="305"/>
            <ac:picMk id="6" creationId="{8C39E3CD-8EB3-4EA4-B2F9-87199466E516}"/>
          </ac:picMkLst>
        </pc:picChg>
      </pc:sldChg>
      <pc:sldChg chg="del">
        <pc:chgData name="Dali Laxton" userId="994fe8badd9c9863" providerId="LiveId" clId="{1FA09E9F-6711-446C-9A7F-8A3523EC7133}" dt="2020-11-24T22:23:23.855" v="41" actId="47"/>
        <pc:sldMkLst>
          <pc:docMk/>
          <pc:sldMk cId="0" sldId="306"/>
        </pc:sldMkLst>
      </pc:sldChg>
      <pc:sldChg chg="del">
        <pc:chgData name="Dali Laxton" userId="994fe8badd9c9863" providerId="LiveId" clId="{1FA09E9F-6711-446C-9A7F-8A3523EC7133}" dt="2020-11-24T22:23:24.618" v="42" actId="47"/>
        <pc:sldMkLst>
          <pc:docMk/>
          <pc:sldMk cId="0" sldId="307"/>
        </pc:sldMkLst>
      </pc:sldChg>
      <pc:sldChg chg="del">
        <pc:chgData name="Dali Laxton" userId="994fe8badd9c9863" providerId="LiveId" clId="{1FA09E9F-6711-446C-9A7F-8A3523EC7133}" dt="2020-11-24T22:23:25.337" v="43" actId="47"/>
        <pc:sldMkLst>
          <pc:docMk/>
          <pc:sldMk cId="0" sldId="308"/>
        </pc:sldMkLst>
      </pc:sldChg>
      <pc:sldChg chg="del">
        <pc:chgData name="Dali Laxton" userId="994fe8badd9c9863" providerId="LiveId" clId="{1FA09E9F-6711-446C-9A7F-8A3523EC7133}" dt="2020-11-24T22:23:26.079" v="44" actId="47"/>
        <pc:sldMkLst>
          <pc:docMk/>
          <pc:sldMk cId="0" sldId="309"/>
        </pc:sldMkLst>
      </pc:sldChg>
      <pc:sldChg chg="modSp mod">
        <pc:chgData name="Dali Laxton" userId="994fe8badd9c9863" providerId="LiveId" clId="{1FA09E9F-6711-446C-9A7F-8A3523EC7133}" dt="2020-11-24T22:35:22.138" v="204" actId="6549"/>
        <pc:sldMkLst>
          <pc:docMk/>
          <pc:sldMk cId="0" sldId="310"/>
        </pc:sldMkLst>
        <pc:spChg chg="mod">
          <ac:chgData name="Dali Laxton" userId="994fe8badd9c9863" providerId="LiveId" clId="{1FA09E9F-6711-446C-9A7F-8A3523EC7133}" dt="2020-11-24T22:35:22.138" v="204" actId="6549"/>
          <ac:spMkLst>
            <pc:docMk/>
            <pc:sldMk cId="0" sldId="310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26.897" v="45" actId="47"/>
        <pc:sldMkLst>
          <pc:docMk/>
          <pc:sldMk cId="0" sldId="311"/>
        </pc:sldMkLst>
      </pc:sldChg>
      <pc:sldChg chg="del">
        <pc:chgData name="Dali Laxton" userId="994fe8badd9c9863" providerId="LiveId" clId="{1FA09E9F-6711-446C-9A7F-8A3523EC7133}" dt="2020-11-24T22:23:27.644" v="46" actId="47"/>
        <pc:sldMkLst>
          <pc:docMk/>
          <pc:sldMk cId="0" sldId="312"/>
        </pc:sldMkLst>
      </pc:sldChg>
      <pc:sldChg chg="del">
        <pc:chgData name="Dali Laxton" userId="994fe8badd9c9863" providerId="LiveId" clId="{1FA09E9F-6711-446C-9A7F-8A3523EC7133}" dt="2020-11-24T22:23:28.406" v="47" actId="47"/>
        <pc:sldMkLst>
          <pc:docMk/>
          <pc:sldMk cId="0" sldId="313"/>
        </pc:sldMkLst>
      </pc:sldChg>
      <pc:sldChg chg="del">
        <pc:chgData name="Dali Laxton" userId="994fe8badd9c9863" providerId="LiveId" clId="{1FA09E9F-6711-446C-9A7F-8A3523EC7133}" dt="2020-11-24T22:23:29.157" v="48" actId="47"/>
        <pc:sldMkLst>
          <pc:docMk/>
          <pc:sldMk cId="0" sldId="314"/>
        </pc:sldMkLst>
      </pc:sldChg>
      <pc:sldChg chg="addSp delSp modSp mod">
        <pc:chgData name="Dali Laxton" userId="994fe8badd9c9863" providerId="LiveId" clId="{1FA09E9F-6711-446C-9A7F-8A3523EC7133}" dt="2020-11-24T22:36:02.961" v="214" actId="1076"/>
        <pc:sldMkLst>
          <pc:docMk/>
          <pc:sldMk cId="0" sldId="315"/>
        </pc:sldMkLst>
        <pc:spChg chg="mod">
          <ac:chgData name="Dali Laxton" userId="994fe8badd9c9863" providerId="LiveId" clId="{1FA09E9F-6711-446C-9A7F-8A3523EC7133}" dt="2020-11-24T22:35:46.471" v="206" actId="1076"/>
          <ac:spMkLst>
            <pc:docMk/>
            <pc:sldMk cId="0" sldId="315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51.019" v="208" actId="478"/>
          <ac:spMkLst>
            <pc:docMk/>
            <pc:sldMk cId="0" sldId="315"/>
            <ac:spMk id="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51.019" v="208" actId="478"/>
          <ac:spMkLst>
            <pc:docMk/>
            <pc:sldMk cId="0" sldId="315"/>
            <ac:spMk id="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49.285" v="207" actId="478"/>
          <ac:spMkLst>
            <pc:docMk/>
            <pc:sldMk cId="0" sldId="315"/>
            <ac:spMk id="9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53.584" v="209" actId="478"/>
          <ac:spMkLst>
            <pc:docMk/>
            <pc:sldMk cId="0" sldId="315"/>
            <ac:spMk id="10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5:49.285" v="207" actId="478"/>
          <ac:spMkLst>
            <pc:docMk/>
            <pc:sldMk cId="0" sldId="315"/>
            <ac:spMk id="11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6:02.961" v="214" actId="1076"/>
          <ac:picMkLst>
            <pc:docMk/>
            <pc:sldMk cId="0" sldId="315"/>
            <ac:picMk id="13" creationId="{A490220E-74B5-4EF0-8AAB-39516A7092C0}"/>
          </ac:picMkLst>
        </pc:picChg>
      </pc:sldChg>
      <pc:sldChg chg="del">
        <pc:chgData name="Dali Laxton" userId="994fe8badd9c9863" providerId="LiveId" clId="{1FA09E9F-6711-446C-9A7F-8A3523EC7133}" dt="2020-11-24T22:23:30.219" v="49" actId="47"/>
        <pc:sldMkLst>
          <pc:docMk/>
          <pc:sldMk cId="0" sldId="316"/>
        </pc:sldMkLst>
      </pc:sldChg>
      <pc:sldChg chg="del">
        <pc:chgData name="Dali Laxton" userId="994fe8badd9c9863" providerId="LiveId" clId="{1FA09E9F-6711-446C-9A7F-8A3523EC7133}" dt="2020-11-24T22:23:31.117" v="50" actId="47"/>
        <pc:sldMkLst>
          <pc:docMk/>
          <pc:sldMk cId="0" sldId="318"/>
        </pc:sldMkLst>
      </pc:sldChg>
      <pc:sldChg chg="del">
        <pc:chgData name="Dali Laxton" userId="994fe8badd9c9863" providerId="LiveId" clId="{1FA09E9F-6711-446C-9A7F-8A3523EC7133}" dt="2020-11-24T22:23:32.115" v="51" actId="47"/>
        <pc:sldMkLst>
          <pc:docMk/>
          <pc:sldMk cId="0" sldId="319"/>
        </pc:sldMkLst>
      </pc:sldChg>
      <pc:sldChg chg="del">
        <pc:chgData name="Dali Laxton" userId="994fe8badd9c9863" providerId="LiveId" clId="{1FA09E9F-6711-446C-9A7F-8A3523EC7133}" dt="2020-11-24T22:23:33.642" v="52" actId="47"/>
        <pc:sldMkLst>
          <pc:docMk/>
          <pc:sldMk cId="0" sldId="320"/>
        </pc:sldMkLst>
      </pc:sldChg>
      <pc:sldChg chg="del">
        <pc:chgData name="Dali Laxton" userId="994fe8badd9c9863" providerId="LiveId" clId="{1FA09E9F-6711-446C-9A7F-8A3523EC7133}" dt="2020-11-24T22:23:34.879" v="53" actId="47"/>
        <pc:sldMkLst>
          <pc:docMk/>
          <pc:sldMk cId="0" sldId="321"/>
        </pc:sldMkLst>
      </pc:sldChg>
      <pc:sldChg chg="modSp mod">
        <pc:chgData name="Dali Laxton" userId="994fe8badd9c9863" providerId="LiveId" clId="{1FA09E9F-6711-446C-9A7F-8A3523EC7133}" dt="2020-11-24T22:36:53.793" v="227"/>
        <pc:sldMkLst>
          <pc:docMk/>
          <pc:sldMk cId="0" sldId="322"/>
        </pc:sldMkLst>
        <pc:spChg chg="mod">
          <ac:chgData name="Dali Laxton" userId="994fe8badd9c9863" providerId="LiveId" clId="{1FA09E9F-6711-446C-9A7F-8A3523EC7133}" dt="2020-11-24T22:36:38.342" v="221" actId="20577"/>
          <ac:spMkLst>
            <pc:docMk/>
            <pc:sldMk cId="0" sldId="322"/>
            <ac:spMk id="3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36:53.793" v="227"/>
          <ac:spMkLst>
            <pc:docMk/>
            <pc:sldMk cId="0" sldId="322"/>
            <ac:spMk id="6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36.714" v="54" actId="47"/>
        <pc:sldMkLst>
          <pc:docMk/>
          <pc:sldMk cId="0" sldId="323"/>
        </pc:sldMkLst>
      </pc:sldChg>
      <pc:sldChg chg="del">
        <pc:chgData name="Dali Laxton" userId="994fe8badd9c9863" providerId="LiveId" clId="{1FA09E9F-6711-446C-9A7F-8A3523EC7133}" dt="2020-11-24T22:23:38.449" v="55" actId="47"/>
        <pc:sldMkLst>
          <pc:docMk/>
          <pc:sldMk cId="0" sldId="324"/>
        </pc:sldMkLst>
      </pc:sldChg>
      <pc:sldChg chg="del">
        <pc:chgData name="Dali Laxton" userId="994fe8badd9c9863" providerId="LiveId" clId="{1FA09E9F-6711-446C-9A7F-8A3523EC7133}" dt="2020-11-24T22:23:39.422" v="56" actId="47"/>
        <pc:sldMkLst>
          <pc:docMk/>
          <pc:sldMk cId="0" sldId="325"/>
        </pc:sldMkLst>
      </pc:sldChg>
      <pc:sldChg chg="del">
        <pc:chgData name="Dali Laxton" userId="994fe8badd9c9863" providerId="LiveId" clId="{1FA09E9F-6711-446C-9A7F-8A3523EC7133}" dt="2020-11-24T22:23:40.167" v="57" actId="47"/>
        <pc:sldMkLst>
          <pc:docMk/>
          <pc:sldMk cId="0" sldId="326"/>
        </pc:sldMkLst>
      </pc:sldChg>
      <pc:sldChg chg="del">
        <pc:chgData name="Dali Laxton" userId="994fe8badd9c9863" providerId="LiveId" clId="{1FA09E9F-6711-446C-9A7F-8A3523EC7133}" dt="2020-11-24T22:23:42.072" v="58" actId="47"/>
        <pc:sldMkLst>
          <pc:docMk/>
          <pc:sldMk cId="0" sldId="327"/>
        </pc:sldMkLst>
      </pc:sldChg>
      <pc:sldChg chg="modSp mod">
        <pc:chgData name="Dali Laxton" userId="994fe8badd9c9863" providerId="LiveId" clId="{1FA09E9F-6711-446C-9A7F-8A3523EC7133}" dt="2020-11-24T22:37:13.473" v="229" actId="6549"/>
        <pc:sldMkLst>
          <pc:docMk/>
          <pc:sldMk cId="0" sldId="328"/>
        </pc:sldMkLst>
        <pc:spChg chg="mod">
          <ac:chgData name="Dali Laxton" userId="994fe8badd9c9863" providerId="LiveId" clId="{1FA09E9F-6711-446C-9A7F-8A3523EC7133}" dt="2020-11-24T22:37:13.473" v="229" actId="6549"/>
          <ac:spMkLst>
            <pc:docMk/>
            <pc:sldMk cId="0" sldId="328"/>
            <ac:spMk id="6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43.054" v="59" actId="47"/>
        <pc:sldMkLst>
          <pc:docMk/>
          <pc:sldMk cId="0" sldId="329"/>
        </pc:sldMkLst>
      </pc:sldChg>
      <pc:sldChg chg="del">
        <pc:chgData name="Dali Laxton" userId="994fe8badd9c9863" providerId="LiveId" clId="{1FA09E9F-6711-446C-9A7F-8A3523EC7133}" dt="2020-11-24T22:23:43.713" v="60" actId="47"/>
        <pc:sldMkLst>
          <pc:docMk/>
          <pc:sldMk cId="0" sldId="330"/>
        </pc:sldMkLst>
      </pc:sldChg>
      <pc:sldChg chg="del">
        <pc:chgData name="Dali Laxton" userId="994fe8badd9c9863" providerId="LiveId" clId="{1FA09E9F-6711-446C-9A7F-8A3523EC7133}" dt="2020-11-24T22:23:44.599" v="61" actId="47"/>
        <pc:sldMkLst>
          <pc:docMk/>
          <pc:sldMk cId="0" sldId="331"/>
        </pc:sldMkLst>
      </pc:sldChg>
      <pc:sldChg chg="del">
        <pc:chgData name="Dali Laxton" userId="994fe8badd9c9863" providerId="LiveId" clId="{1FA09E9F-6711-446C-9A7F-8A3523EC7133}" dt="2020-11-24T22:23:45.182" v="62" actId="47"/>
        <pc:sldMkLst>
          <pc:docMk/>
          <pc:sldMk cId="0" sldId="332"/>
        </pc:sldMkLst>
      </pc:sldChg>
      <pc:sldChg chg="del">
        <pc:chgData name="Dali Laxton" userId="994fe8badd9c9863" providerId="LiveId" clId="{1FA09E9F-6711-446C-9A7F-8A3523EC7133}" dt="2020-11-24T22:23:49.514" v="63" actId="47"/>
        <pc:sldMkLst>
          <pc:docMk/>
          <pc:sldMk cId="0" sldId="333"/>
        </pc:sldMkLst>
      </pc:sldChg>
      <pc:sldChg chg="del">
        <pc:chgData name="Dali Laxton" userId="994fe8badd9c9863" providerId="LiveId" clId="{1FA09E9F-6711-446C-9A7F-8A3523EC7133}" dt="2020-11-24T22:23:50.543" v="64" actId="47"/>
        <pc:sldMkLst>
          <pc:docMk/>
          <pc:sldMk cId="0" sldId="334"/>
        </pc:sldMkLst>
      </pc:sldChg>
      <pc:sldChg chg="del">
        <pc:chgData name="Dali Laxton" userId="994fe8badd9c9863" providerId="LiveId" clId="{1FA09E9F-6711-446C-9A7F-8A3523EC7133}" dt="2020-11-24T22:23:51.105" v="65" actId="47"/>
        <pc:sldMkLst>
          <pc:docMk/>
          <pc:sldMk cId="0" sldId="335"/>
        </pc:sldMkLst>
      </pc:sldChg>
      <pc:sldChg chg="modSp mod">
        <pc:chgData name="Dali Laxton" userId="994fe8badd9c9863" providerId="LiveId" clId="{1FA09E9F-6711-446C-9A7F-8A3523EC7133}" dt="2020-11-24T22:37:48.093" v="235" actId="20577"/>
        <pc:sldMkLst>
          <pc:docMk/>
          <pc:sldMk cId="0" sldId="336"/>
        </pc:sldMkLst>
        <pc:spChg chg="mod">
          <ac:chgData name="Dali Laxton" userId="994fe8badd9c9863" providerId="LiveId" clId="{1FA09E9F-6711-446C-9A7F-8A3523EC7133}" dt="2020-11-24T22:37:48.093" v="235" actId="20577"/>
          <ac:spMkLst>
            <pc:docMk/>
            <pc:sldMk cId="0" sldId="336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51.936" v="66" actId="47"/>
        <pc:sldMkLst>
          <pc:docMk/>
          <pc:sldMk cId="0" sldId="337"/>
        </pc:sldMkLst>
      </pc:sldChg>
      <pc:sldChg chg="modSp mod">
        <pc:chgData name="Dali Laxton" userId="994fe8badd9c9863" providerId="LiveId" clId="{1FA09E9F-6711-446C-9A7F-8A3523EC7133}" dt="2020-11-24T22:38:12.786" v="242" actId="6549"/>
        <pc:sldMkLst>
          <pc:docMk/>
          <pc:sldMk cId="0" sldId="338"/>
        </pc:sldMkLst>
        <pc:spChg chg="mod">
          <ac:chgData name="Dali Laxton" userId="994fe8badd9c9863" providerId="LiveId" clId="{1FA09E9F-6711-446C-9A7F-8A3523EC7133}" dt="2020-11-24T22:38:12.786" v="242" actId="6549"/>
          <ac:spMkLst>
            <pc:docMk/>
            <pc:sldMk cId="0" sldId="338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3:53.708" v="67" actId="47"/>
        <pc:sldMkLst>
          <pc:docMk/>
          <pc:sldMk cId="0" sldId="339"/>
        </pc:sldMkLst>
      </pc:sldChg>
      <pc:sldChg chg="del">
        <pc:chgData name="Dali Laxton" userId="994fe8badd9c9863" providerId="LiveId" clId="{1FA09E9F-6711-446C-9A7F-8A3523EC7133}" dt="2020-11-24T22:23:54.292" v="68" actId="47"/>
        <pc:sldMkLst>
          <pc:docMk/>
          <pc:sldMk cId="0" sldId="340"/>
        </pc:sldMkLst>
      </pc:sldChg>
      <pc:sldChg chg="del">
        <pc:chgData name="Dali Laxton" userId="994fe8badd9c9863" providerId="LiveId" clId="{1FA09E9F-6711-446C-9A7F-8A3523EC7133}" dt="2020-11-24T22:23:54.827" v="69" actId="47"/>
        <pc:sldMkLst>
          <pc:docMk/>
          <pc:sldMk cId="0" sldId="341"/>
        </pc:sldMkLst>
      </pc:sldChg>
      <pc:sldChg chg="del">
        <pc:chgData name="Dali Laxton" userId="994fe8badd9c9863" providerId="LiveId" clId="{1FA09E9F-6711-446C-9A7F-8A3523EC7133}" dt="2020-11-24T22:23:55.731" v="70" actId="47"/>
        <pc:sldMkLst>
          <pc:docMk/>
          <pc:sldMk cId="0" sldId="342"/>
        </pc:sldMkLst>
      </pc:sldChg>
      <pc:sldChg chg="addSp modSp mod">
        <pc:chgData name="Dali Laxton" userId="994fe8badd9c9863" providerId="LiveId" clId="{1FA09E9F-6711-446C-9A7F-8A3523EC7133}" dt="2020-11-24T22:39:10.939" v="252" actId="1076"/>
        <pc:sldMkLst>
          <pc:docMk/>
          <pc:sldMk cId="0" sldId="343"/>
        </pc:sldMkLst>
        <pc:spChg chg="mod">
          <ac:chgData name="Dali Laxton" userId="994fe8badd9c9863" providerId="LiveId" clId="{1FA09E9F-6711-446C-9A7F-8A3523EC7133}" dt="2020-11-24T22:39:04.840" v="250" actId="6549"/>
          <ac:spMkLst>
            <pc:docMk/>
            <pc:sldMk cId="0" sldId="343"/>
            <ac:spMk id="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38:56.157" v="249" actId="1076"/>
          <ac:picMkLst>
            <pc:docMk/>
            <pc:sldMk cId="0" sldId="343"/>
            <ac:picMk id="5" creationId="{F4B9E930-C4B4-466E-BEE6-F3040B91FB4E}"/>
          </ac:picMkLst>
        </pc:picChg>
        <pc:picChg chg="add mod">
          <ac:chgData name="Dali Laxton" userId="994fe8badd9c9863" providerId="LiveId" clId="{1FA09E9F-6711-446C-9A7F-8A3523EC7133}" dt="2020-11-24T22:39:10.939" v="252" actId="1076"/>
          <ac:picMkLst>
            <pc:docMk/>
            <pc:sldMk cId="0" sldId="343"/>
            <ac:picMk id="6" creationId="{3CC2B26D-C4BE-442E-BA46-E970E30F5D24}"/>
          </ac:picMkLst>
        </pc:picChg>
      </pc:sldChg>
      <pc:sldChg chg="del">
        <pc:chgData name="Dali Laxton" userId="994fe8badd9c9863" providerId="LiveId" clId="{1FA09E9F-6711-446C-9A7F-8A3523EC7133}" dt="2020-11-24T22:23:56.502" v="71" actId="47"/>
        <pc:sldMkLst>
          <pc:docMk/>
          <pc:sldMk cId="0" sldId="344"/>
        </pc:sldMkLst>
      </pc:sldChg>
      <pc:sldChg chg="del">
        <pc:chgData name="Dali Laxton" userId="994fe8badd9c9863" providerId="LiveId" clId="{1FA09E9F-6711-446C-9A7F-8A3523EC7133}" dt="2020-11-24T22:23:57.156" v="72" actId="47"/>
        <pc:sldMkLst>
          <pc:docMk/>
          <pc:sldMk cId="0" sldId="345"/>
        </pc:sldMkLst>
      </pc:sldChg>
      <pc:sldChg chg="addSp delSp modSp mod">
        <pc:chgData name="Dali Laxton" userId="994fe8badd9c9863" providerId="LiveId" clId="{1FA09E9F-6711-446C-9A7F-8A3523EC7133}" dt="2020-11-24T22:41:35.127" v="285" actId="6549"/>
        <pc:sldMkLst>
          <pc:docMk/>
          <pc:sldMk cId="0" sldId="346"/>
        </pc:sldMkLst>
        <pc:spChg chg="del">
          <ac:chgData name="Dali Laxton" userId="994fe8badd9c9863" providerId="LiveId" clId="{1FA09E9F-6711-446C-9A7F-8A3523EC7133}" dt="2020-11-24T22:39:37.285" v="255" actId="478"/>
          <ac:spMkLst>
            <pc:docMk/>
            <pc:sldMk cId="0" sldId="346"/>
            <ac:spMk id="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39:32.724" v="253" actId="478"/>
          <ac:spMkLst>
            <pc:docMk/>
            <pc:sldMk cId="0" sldId="346"/>
            <ac:spMk id="5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40:15.641" v="264" actId="20577"/>
          <ac:spMkLst>
            <pc:docMk/>
            <pc:sldMk cId="0" sldId="346"/>
            <ac:spMk id="6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40:23.115" v="268"/>
          <ac:spMkLst>
            <pc:docMk/>
            <pc:sldMk cId="0" sldId="346"/>
            <ac:spMk id="7" creationId="{00000000-0000-0000-0000-000000000000}"/>
          </ac:spMkLst>
        </pc:spChg>
        <pc:spChg chg="del mod">
          <ac:chgData name="Dali Laxton" userId="994fe8badd9c9863" providerId="LiveId" clId="{1FA09E9F-6711-446C-9A7F-8A3523EC7133}" dt="2020-11-24T22:40:23.130" v="270"/>
          <ac:spMkLst>
            <pc:docMk/>
            <pc:sldMk cId="0" sldId="346"/>
            <ac:spMk id="11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1:07.184" v="279" actId="478"/>
          <ac:spMkLst>
            <pc:docMk/>
            <pc:sldMk cId="0" sldId="346"/>
            <ac:spMk id="12" creationId="{00000000-0000-0000-0000-000000000000}"/>
          </ac:spMkLst>
        </pc:spChg>
        <pc:spChg chg="mod">
          <ac:chgData name="Dali Laxton" userId="994fe8badd9c9863" providerId="LiveId" clId="{1FA09E9F-6711-446C-9A7F-8A3523EC7133}" dt="2020-11-24T22:41:35.127" v="285" actId="6549"/>
          <ac:spMkLst>
            <pc:docMk/>
            <pc:sldMk cId="0" sldId="346"/>
            <ac:spMk id="13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40:11.255" v="263" actId="1076"/>
          <ac:picMkLst>
            <pc:docMk/>
            <pc:sldMk cId="0" sldId="346"/>
            <ac:picMk id="16" creationId="{2794626A-C5A6-47AF-BFC3-BFA77B7752B8}"/>
          </ac:picMkLst>
        </pc:picChg>
      </pc:sldChg>
      <pc:sldChg chg="del">
        <pc:chgData name="Dali Laxton" userId="994fe8badd9c9863" providerId="LiveId" clId="{1FA09E9F-6711-446C-9A7F-8A3523EC7133}" dt="2020-11-24T22:23:57.943" v="73" actId="47"/>
        <pc:sldMkLst>
          <pc:docMk/>
          <pc:sldMk cId="0" sldId="347"/>
        </pc:sldMkLst>
      </pc:sldChg>
      <pc:sldChg chg="del">
        <pc:chgData name="Dali Laxton" userId="994fe8badd9c9863" providerId="LiveId" clId="{1FA09E9F-6711-446C-9A7F-8A3523EC7133}" dt="2020-11-24T22:23:58.840" v="74" actId="47"/>
        <pc:sldMkLst>
          <pc:docMk/>
          <pc:sldMk cId="0" sldId="348"/>
        </pc:sldMkLst>
      </pc:sldChg>
      <pc:sldChg chg="del">
        <pc:chgData name="Dali Laxton" userId="994fe8badd9c9863" providerId="LiveId" clId="{1FA09E9F-6711-446C-9A7F-8A3523EC7133}" dt="2020-11-24T22:23:59.879" v="75" actId="47"/>
        <pc:sldMkLst>
          <pc:docMk/>
          <pc:sldMk cId="0" sldId="350"/>
        </pc:sldMkLst>
      </pc:sldChg>
      <pc:sldChg chg="del">
        <pc:chgData name="Dali Laxton" userId="994fe8badd9c9863" providerId="LiveId" clId="{1FA09E9F-6711-446C-9A7F-8A3523EC7133}" dt="2020-11-24T22:24:00.544" v="76" actId="47"/>
        <pc:sldMkLst>
          <pc:docMk/>
          <pc:sldMk cId="0" sldId="351"/>
        </pc:sldMkLst>
      </pc:sldChg>
      <pc:sldChg chg="addSp delSp modSp mod">
        <pc:chgData name="Dali Laxton" userId="994fe8badd9c9863" providerId="LiveId" clId="{1FA09E9F-6711-446C-9A7F-8A3523EC7133}" dt="2020-11-24T22:42:31.581" v="297" actId="1076"/>
        <pc:sldMkLst>
          <pc:docMk/>
          <pc:sldMk cId="0" sldId="352"/>
        </pc:sldMkLst>
        <pc:spChg chg="mod">
          <ac:chgData name="Dali Laxton" userId="994fe8badd9c9863" providerId="LiveId" clId="{1FA09E9F-6711-446C-9A7F-8A3523EC7133}" dt="2020-11-24T22:42:04.136" v="288" actId="20577"/>
          <ac:spMkLst>
            <pc:docMk/>
            <pc:sldMk cId="0" sldId="352"/>
            <ac:spMk id="3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08.935" v="289" actId="478"/>
          <ac:spMkLst>
            <pc:docMk/>
            <pc:sldMk cId="0" sldId="352"/>
            <ac:spMk id="4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14.533" v="292" actId="478"/>
          <ac:spMkLst>
            <pc:docMk/>
            <pc:sldMk cId="0" sldId="352"/>
            <ac:spMk id="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10.448" v="290" actId="478"/>
          <ac:spMkLst>
            <pc:docMk/>
            <pc:sldMk cId="0" sldId="352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42:12.570" v="291" actId="478"/>
          <ac:spMkLst>
            <pc:docMk/>
            <pc:sldMk cId="0" sldId="352"/>
            <ac:spMk id="7" creationId="{00000000-0000-0000-0000-000000000000}"/>
          </ac:spMkLst>
        </pc:spChg>
        <pc:picChg chg="add mod">
          <ac:chgData name="Dali Laxton" userId="994fe8badd9c9863" providerId="LiveId" clId="{1FA09E9F-6711-446C-9A7F-8A3523EC7133}" dt="2020-11-24T22:42:31.581" v="297" actId="1076"/>
          <ac:picMkLst>
            <pc:docMk/>
            <pc:sldMk cId="0" sldId="352"/>
            <ac:picMk id="9" creationId="{F9828BDE-F876-41D0-A36D-55C14D54B6BF}"/>
          </ac:picMkLst>
        </pc:picChg>
      </pc:sldChg>
      <pc:sldChg chg="del">
        <pc:chgData name="Dali Laxton" userId="994fe8badd9c9863" providerId="LiveId" clId="{1FA09E9F-6711-446C-9A7F-8A3523EC7133}" dt="2020-11-24T22:24:01.443" v="77" actId="47"/>
        <pc:sldMkLst>
          <pc:docMk/>
          <pc:sldMk cId="0" sldId="353"/>
        </pc:sldMkLst>
      </pc:sldChg>
      <pc:sldChg chg="del">
        <pc:chgData name="Dali Laxton" userId="994fe8badd9c9863" providerId="LiveId" clId="{1FA09E9F-6711-446C-9A7F-8A3523EC7133}" dt="2020-11-24T22:24:02.721" v="78" actId="47"/>
        <pc:sldMkLst>
          <pc:docMk/>
          <pc:sldMk cId="0" sldId="354"/>
        </pc:sldMkLst>
      </pc:sldChg>
      <pc:sldChg chg="modSp mod">
        <pc:chgData name="Dali Laxton" userId="994fe8badd9c9863" providerId="LiveId" clId="{1FA09E9F-6711-446C-9A7F-8A3523EC7133}" dt="2020-11-24T22:42:39.405" v="300" actId="20577"/>
        <pc:sldMkLst>
          <pc:docMk/>
          <pc:sldMk cId="0" sldId="355"/>
        </pc:sldMkLst>
        <pc:spChg chg="mod">
          <ac:chgData name="Dali Laxton" userId="994fe8badd9c9863" providerId="LiveId" clId="{1FA09E9F-6711-446C-9A7F-8A3523EC7133}" dt="2020-11-24T22:42:39.405" v="300" actId="20577"/>
          <ac:spMkLst>
            <pc:docMk/>
            <pc:sldMk cId="0" sldId="355"/>
            <ac:spMk id="3" creationId="{00000000-0000-0000-0000-000000000000}"/>
          </ac:spMkLst>
        </pc:spChg>
      </pc:sldChg>
      <pc:sldChg chg="del">
        <pc:chgData name="Dali Laxton" userId="994fe8badd9c9863" providerId="LiveId" clId="{1FA09E9F-6711-446C-9A7F-8A3523EC7133}" dt="2020-11-24T22:24:05.044" v="79" actId="47"/>
        <pc:sldMkLst>
          <pc:docMk/>
          <pc:sldMk cId="0" sldId="356"/>
        </pc:sldMkLst>
      </pc:sldChg>
      <pc:sldChg chg="addSp delSp modSp mod">
        <pc:chgData name="Dali Laxton" userId="994fe8badd9c9863" providerId="LiveId" clId="{1FA09E9F-6711-446C-9A7F-8A3523EC7133}" dt="2020-11-24T22:28:21.766" v="103" actId="14100"/>
        <pc:sldMkLst>
          <pc:docMk/>
          <pc:sldMk cId="0" sldId="357"/>
        </pc:sldMkLst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3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5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6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7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8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9" creationId="{00000000-0000-0000-0000-000000000000}"/>
          </ac:spMkLst>
        </pc:spChg>
        <pc:spChg chg="del">
          <ac:chgData name="Dali Laxton" userId="994fe8badd9c9863" providerId="LiveId" clId="{1FA09E9F-6711-446C-9A7F-8A3523EC7133}" dt="2020-11-24T22:28:12.554" v="99" actId="478"/>
          <ac:spMkLst>
            <pc:docMk/>
            <pc:sldMk cId="0" sldId="357"/>
            <ac:spMk id="10" creationId="{00000000-0000-0000-0000-000000000000}"/>
          </ac:spMkLst>
        </pc:spChg>
        <pc:graphicFrameChg chg="del">
          <ac:chgData name="Dali Laxton" userId="994fe8badd9c9863" providerId="LiveId" clId="{1FA09E9F-6711-446C-9A7F-8A3523EC7133}" dt="2020-11-24T22:28:12.554" v="99" actId="478"/>
          <ac:graphicFrameMkLst>
            <pc:docMk/>
            <pc:sldMk cId="0" sldId="357"/>
            <ac:graphicFrameMk id="4" creationId="{00000000-0000-0000-0000-000000000000}"/>
          </ac:graphicFrameMkLst>
        </pc:graphicFrameChg>
        <pc:picChg chg="add mod">
          <ac:chgData name="Dali Laxton" userId="994fe8badd9c9863" providerId="LiveId" clId="{1FA09E9F-6711-446C-9A7F-8A3523EC7133}" dt="2020-11-24T22:28:21.766" v="103" actId="14100"/>
          <ac:picMkLst>
            <pc:docMk/>
            <pc:sldMk cId="0" sldId="357"/>
            <ac:picMk id="12" creationId="{3EC2FD5D-3028-4372-9B7A-00A91393EE85}"/>
          </ac:picMkLst>
        </pc:picChg>
      </pc:sldChg>
      <pc:sldChg chg="del">
        <pc:chgData name="Dali Laxton" userId="994fe8badd9c9863" providerId="LiveId" clId="{1FA09E9F-6711-446C-9A7F-8A3523EC7133}" dt="2020-11-24T22:24:05.827" v="80" actId="47"/>
        <pc:sldMkLst>
          <pc:docMk/>
          <pc:sldMk cId="0" sldId="358"/>
        </pc:sldMkLst>
      </pc:sldChg>
      <pc:sldChg chg="del">
        <pc:chgData name="Dali Laxton" userId="994fe8badd9c9863" providerId="LiveId" clId="{1FA09E9F-6711-446C-9A7F-8A3523EC7133}" dt="2020-11-24T22:24:06.441" v="81" actId="47"/>
        <pc:sldMkLst>
          <pc:docMk/>
          <pc:sldMk cId="0" sldId="359"/>
        </pc:sldMkLst>
      </pc:sldChg>
      <pc:sldChg chg="del">
        <pc:chgData name="Dali Laxton" userId="994fe8badd9c9863" providerId="LiveId" clId="{1FA09E9F-6711-446C-9A7F-8A3523EC7133}" dt="2020-11-24T22:24:07.172" v="82" actId="47"/>
        <pc:sldMkLst>
          <pc:docMk/>
          <pc:sldMk cId="0" sldId="360"/>
        </pc:sldMkLst>
      </pc:sldChg>
      <pc:sldChg chg="del">
        <pc:chgData name="Dali Laxton" userId="994fe8badd9c9863" providerId="LiveId" clId="{1FA09E9F-6711-446C-9A7F-8A3523EC7133}" dt="2020-11-24T22:24:08.627" v="83" actId="47"/>
        <pc:sldMkLst>
          <pc:docMk/>
          <pc:sldMk cId="0" sldId="361"/>
        </pc:sldMkLst>
      </pc:sldChg>
      <pc:sldChg chg="del">
        <pc:chgData name="Dali Laxton" userId="994fe8badd9c9863" providerId="LiveId" clId="{1FA09E9F-6711-446C-9A7F-8A3523EC7133}" dt="2020-11-24T22:24:09.971" v="84" actId="47"/>
        <pc:sldMkLst>
          <pc:docMk/>
          <pc:sldMk cId="0" sldId="362"/>
        </pc:sldMkLst>
      </pc:sldChg>
      <pc:sldChg chg="del">
        <pc:chgData name="Dali Laxton" userId="994fe8badd9c9863" providerId="LiveId" clId="{1FA09E9F-6711-446C-9A7F-8A3523EC7133}" dt="2020-11-24T22:24:10.904" v="85" actId="47"/>
        <pc:sldMkLst>
          <pc:docMk/>
          <pc:sldMk cId="0" sldId="364"/>
        </pc:sldMkLst>
      </pc:sldChg>
      <pc:sldChg chg="del">
        <pc:chgData name="Dali Laxton" userId="994fe8badd9c9863" providerId="LiveId" clId="{1FA09E9F-6711-446C-9A7F-8A3523EC7133}" dt="2020-11-24T22:24:11.670" v="86" actId="47"/>
        <pc:sldMkLst>
          <pc:docMk/>
          <pc:sldMk cId="0" sldId="365"/>
        </pc:sldMkLst>
      </pc:sldChg>
      <pc:sldChg chg="del">
        <pc:chgData name="Dali Laxton" userId="994fe8badd9c9863" providerId="LiveId" clId="{1FA09E9F-6711-446C-9A7F-8A3523EC7133}" dt="2020-11-24T22:24:12.827" v="87" actId="47"/>
        <pc:sldMkLst>
          <pc:docMk/>
          <pc:sldMk cId="0" sldId="366"/>
        </pc:sldMkLst>
      </pc:sldChg>
      <pc:sldChg chg="modSp mod">
        <pc:chgData name="Dali Laxton" userId="994fe8badd9c9863" providerId="LiveId" clId="{1FA09E9F-6711-446C-9A7F-8A3523EC7133}" dt="2020-11-24T22:43:18.939" v="308" actId="20577"/>
        <pc:sldMkLst>
          <pc:docMk/>
          <pc:sldMk cId="0" sldId="367"/>
        </pc:sldMkLst>
        <pc:spChg chg="mod">
          <ac:chgData name="Dali Laxton" userId="994fe8badd9c9863" providerId="LiveId" clId="{1FA09E9F-6711-446C-9A7F-8A3523EC7133}" dt="2020-11-24T22:43:18.939" v="308" actId="20577"/>
          <ac:spMkLst>
            <pc:docMk/>
            <pc:sldMk cId="0" sldId="367"/>
            <ac:spMk id="3" creationId="{00000000-0000-0000-0000-000000000000}"/>
          </ac:spMkLst>
        </pc:spChg>
      </pc:sldChg>
      <pc:sldChg chg="new del">
        <pc:chgData name="Dali Laxton" userId="994fe8badd9c9863" providerId="LiveId" clId="{1FA09E9F-6711-446C-9A7F-8A3523EC7133}" dt="2020-11-24T22:27:49.200" v="98" actId="47"/>
        <pc:sldMkLst>
          <pc:docMk/>
          <pc:sldMk cId="1961858469" sldId="368"/>
        </pc:sldMkLst>
      </pc:sldChg>
      <pc:sldChg chg="add">
        <pc:chgData name="Dali Laxton" userId="994fe8badd9c9863" providerId="LiveId" clId="{1FA09E9F-6711-446C-9A7F-8A3523EC7133}" dt="2020-11-24T22:27:46.386" v="97"/>
        <pc:sldMkLst>
          <pc:docMk/>
          <pc:sldMk cId="2831332262" sldId="36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2611438" y="0"/>
            <a:ext cx="1997075" cy="1730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86395DC-CBBB-44A8-B894-B9C8CF66C9BA}" type="datetimeFigureOut">
              <a:rPr lang="en-US" smtClean="0"/>
              <a:t>11/30/2022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527175" y="433388"/>
            <a:ext cx="1555750" cy="11668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60375" y="1665288"/>
            <a:ext cx="3689350" cy="136366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2611438" y="3287713"/>
            <a:ext cx="1997075" cy="1730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84A6B7-E5E5-4828-A8C4-3DF1ED18C4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73253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Smoking affects both the number of prenatal visits and the birth weight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784A6B7-E5E5-4828-A8C4-3DF1ED18C478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811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9860" y="271891"/>
            <a:ext cx="276860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691515" y="1938020"/>
            <a:ext cx="3227070" cy="86518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30505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374201" y="795972"/>
            <a:ext cx="2005393" cy="228409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3095448" y="3281704"/>
            <a:ext cx="43180" cy="30480"/>
          </a:xfrm>
          <a:custGeom>
            <a:avLst/>
            <a:gdLst/>
            <a:ahLst/>
            <a:cxnLst/>
            <a:rect l="l" t="t" r="r" b="b"/>
            <a:pathLst>
              <a:path w="43180" h="30479">
                <a:moveTo>
                  <a:pt x="0" y="30366"/>
                </a:moveTo>
                <a:lnTo>
                  <a:pt x="43019" y="30366"/>
                </a:lnTo>
                <a:lnTo>
                  <a:pt x="43019" y="0"/>
                </a:lnTo>
                <a:lnTo>
                  <a:pt x="0" y="0"/>
                </a:lnTo>
                <a:lnTo>
                  <a:pt x="0" y="30366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3015831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3193633" y="3277742"/>
            <a:ext cx="25400" cy="38100"/>
          </a:xfrm>
          <a:custGeom>
            <a:avLst/>
            <a:gdLst/>
            <a:ahLst/>
            <a:cxnLst/>
            <a:rect l="l" t="t" r="r" b="b"/>
            <a:pathLst>
              <a:path w="25400" h="38100">
                <a:moveTo>
                  <a:pt x="0" y="0"/>
                </a:moveTo>
                <a:lnTo>
                  <a:pt x="0" y="38100"/>
                </a:lnTo>
                <a:lnTo>
                  <a:pt x="25400" y="19050"/>
                </a:lnTo>
                <a:lnTo>
                  <a:pt x="0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3344696" y="3271392"/>
            <a:ext cx="64135" cy="50800"/>
          </a:xfrm>
          <a:custGeom>
            <a:avLst/>
            <a:gdLst/>
            <a:ahLst/>
            <a:cxnLst/>
            <a:rect l="l" t="t" r="r" b="b"/>
            <a:pathLst>
              <a:path w="64135" h="50800">
                <a:moveTo>
                  <a:pt x="0" y="50800"/>
                </a:moveTo>
                <a:lnTo>
                  <a:pt x="43019" y="50800"/>
                </a:lnTo>
                <a:lnTo>
                  <a:pt x="43019" y="20434"/>
                </a:lnTo>
                <a:lnTo>
                  <a:pt x="0" y="20434"/>
                </a:lnTo>
                <a:lnTo>
                  <a:pt x="0" y="50800"/>
                </a:lnTo>
                <a:close/>
              </a:path>
              <a:path w="64135" h="50800">
                <a:moveTo>
                  <a:pt x="10491" y="20320"/>
                </a:moveTo>
                <a:lnTo>
                  <a:pt x="10491" y="10160"/>
                </a:lnTo>
                <a:lnTo>
                  <a:pt x="53672" y="10160"/>
                </a:lnTo>
                <a:lnTo>
                  <a:pt x="53672" y="40640"/>
                </a:lnTo>
                <a:lnTo>
                  <a:pt x="43512" y="40640"/>
                </a:lnTo>
              </a:path>
              <a:path w="64135" h="50800">
                <a:moveTo>
                  <a:pt x="20652" y="10160"/>
                </a:moveTo>
                <a:lnTo>
                  <a:pt x="20652" y="0"/>
                </a:lnTo>
                <a:lnTo>
                  <a:pt x="63832" y="0"/>
                </a:lnTo>
                <a:lnTo>
                  <a:pt x="63832" y="30480"/>
                </a:lnTo>
                <a:lnTo>
                  <a:pt x="53672" y="304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328152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1" name="bg object 21"/>
          <p:cNvSpPr/>
          <p:nvPr/>
        </p:nvSpPr>
        <p:spPr>
          <a:xfrm>
            <a:off x="3636138" y="3284092"/>
            <a:ext cx="38100" cy="0"/>
          </a:xfrm>
          <a:custGeom>
            <a:avLst/>
            <a:gdLst/>
            <a:ahLst/>
            <a:cxnLst/>
            <a:rect l="l" t="t" r="r" b="b"/>
            <a:pathLst>
              <a:path w="38100">
                <a:moveTo>
                  <a:pt x="0" y="0"/>
                </a:moveTo>
                <a:lnTo>
                  <a:pt x="38100" y="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2" name="bg object 22"/>
          <p:cNvSpPr/>
          <p:nvPr/>
        </p:nvSpPr>
        <p:spPr>
          <a:xfrm>
            <a:off x="3547237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3" name="bg object 23"/>
          <p:cNvSpPr/>
          <p:nvPr/>
        </p:nvSpPr>
        <p:spPr>
          <a:xfrm>
            <a:off x="3623438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4" name="bg object 24"/>
          <p:cNvSpPr/>
          <p:nvPr/>
        </p:nvSpPr>
        <p:spPr>
          <a:xfrm>
            <a:off x="3889147" y="3271392"/>
            <a:ext cx="50800" cy="25400"/>
          </a:xfrm>
          <a:custGeom>
            <a:avLst/>
            <a:gdLst/>
            <a:ahLst/>
            <a:cxnLst/>
            <a:rect l="l" t="t" r="r" b="b"/>
            <a:pathLst>
              <a:path w="50800" h="25400">
                <a:moveTo>
                  <a:pt x="0" y="0"/>
                </a:moveTo>
                <a:lnTo>
                  <a:pt x="38100" y="0"/>
                </a:lnTo>
              </a:path>
              <a:path w="50800" h="25400">
                <a:moveTo>
                  <a:pt x="12700" y="12700"/>
                </a:moveTo>
                <a:lnTo>
                  <a:pt x="50800" y="12700"/>
                </a:lnTo>
              </a:path>
              <a:path w="50800" h="25400">
                <a:moveTo>
                  <a:pt x="12700" y="25400"/>
                </a:moveTo>
                <a:lnTo>
                  <a:pt x="50800" y="254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3812946" y="3277742"/>
            <a:ext cx="203200" cy="38100"/>
          </a:xfrm>
          <a:custGeom>
            <a:avLst/>
            <a:gdLst/>
            <a:ahLst/>
            <a:cxnLst/>
            <a:rect l="l" t="t" r="r" b="b"/>
            <a:pathLst>
              <a:path w="203200" h="38100">
                <a:moveTo>
                  <a:pt x="25400" y="0"/>
                </a:moveTo>
                <a:lnTo>
                  <a:pt x="0" y="19050"/>
                </a:lnTo>
                <a:lnTo>
                  <a:pt x="25400" y="38100"/>
                </a:lnTo>
                <a:lnTo>
                  <a:pt x="25400" y="0"/>
                </a:lnTo>
                <a:close/>
              </a:path>
              <a:path w="203200" h="38100">
                <a:moveTo>
                  <a:pt x="177802" y="0"/>
                </a:moveTo>
                <a:lnTo>
                  <a:pt x="177802" y="38100"/>
                </a:lnTo>
                <a:lnTo>
                  <a:pt x="203202" y="19050"/>
                </a:lnTo>
                <a:lnTo>
                  <a:pt x="177802" y="0"/>
                </a:lnTo>
                <a:close/>
              </a:path>
            </a:pathLst>
          </a:custGeom>
          <a:solidFill>
            <a:srgbClr val="CCCCC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3889147" y="3309493"/>
            <a:ext cx="50800" cy="12700"/>
          </a:xfrm>
          <a:custGeom>
            <a:avLst/>
            <a:gdLst/>
            <a:ahLst/>
            <a:cxnLst/>
            <a:rect l="l" t="t" r="r" b="b"/>
            <a:pathLst>
              <a:path w="50800" h="12700">
                <a:moveTo>
                  <a:pt x="0" y="0"/>
                </a:moveTo>
                <a:lnTo>
                  <a:pt x="38100" y="0"/>
                </a:lnTo>
              </a:path>
              <a:path w="50800" h="12700">
                <a:moveTo>
                  <a:pt x="12700" y="12700"/>
                </a:moveTo>
                <a:lnTo>
                  <a:pt x="50800" y="12700"/>
                </a:lnTo>
              </a:path>
            </a:pathLst>
          </a:custGeom>
          <a:ln w="7591">
            <a:solidFill>
              <a:srgbClr val="CCCCCC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4154844" y="3271392"/>
            <a:ext cx="50800" cy="50800"/>
          </a:xfrm>
          <a:custGeom>
            <a:avLst/>
            <a:gdLst/>
            <a:ahLst/>
            <a:cxnLst/>
            <a:rect l="l" t="t" r="r" b="b"/>
            <a:pathLst>
              <a:path w="50800" h="50800">
                <a:moveTo>
                  <a:pt x="0" y="0"/>
                </a:moveTo>
                <a:lnTo>
                  <a:pt x="38100" y="0"/>
                </a:lnTo>
              </a:path>
              <a:path w="50800" h="50800">
                <a:moveTo>
                  <a:pt x="12700" y="12700"/>
                </a:moveTo>
                <a:lnTo>
                  <a:pt x="50800" y="12700"/>
                </a:lnTo>
              </a:path>
              <a:path w="50800" h="50800">
                <a:moveTo>
                  <a:pt x="12700" y="25400"/>
                </a:moveTo>
                <a:lnTo>
                  <a:pt x="50800" y="25400"/>
                </a:lnTo>
              </a:path>
              <a:path w="50800" h="50800">
                <a:moveTo>
                  <a:pt x="0" y="38100"/>
                </a:moveTo>
                <a:lnTo>
                  <a:pt x="38100" y="38100"/>
                </a:lnTo>
              </a:path>
              <a:path w="50800" h="50800">
                <a:moveTo>
                  <a:pt x="12700" y="50800"/>
                </a:moveTo>
                <a:lnTo>
                  <a:pt x="50800" y="5080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4451033" y="3301872"/>
            <a:ext cx="20320" cy="20320"/>
          </a:xfrm>
          <a:custGeom>
            <a:avLst/>
            <a:gdLst/>
            <a:ahLst/>
            <a:cxnLst/>
            <a:rect l="l" t="t" r="r" b="b"/>
            <a:pathLst>
              <a:path w="20320" h="20320">
                <a:moveTo>
                  <a:pt x="0" y="0"/>
                </a:moveTo>
                <a:lnTo>
                  <a:pt x="20320" y="20320"/>
                </a:lnTo>
              </a:path>
            </a:pathLst>
          </a:custGeom>
          <a:ln w="7591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4423969" y="3275378"/>
            <a:ext cx="30480" cy="30480"/>
          </a:xfrm>
          <a:custGeom>
            <a:avLst/>
            <a:gdLst/>
            <a:ahLst/>
            <a:cxnLst/>
            <a:rect l="l" t="t" r="r" b="b"/>
            <a:pathLst>
              <a:path w="30479" h="30479">
                <a:moveTo>
                  <a:pt x="30366" y="15183"/>
                </a:moveTo>
                <a:lnTo>
                  <a:pt x="30366" y="6797"/>
                </a:lnTo>
                <a:lnTo>
                  <a:pt x="23568" y="0"/>
                </a:lnTo>
                <a:lnTo>
                  <a:pt x="15183" y="0"/>
                </a:lnTo>
                <a:lnTo>
                  <a:pt x="6797" y="0"/>
                </a:lnTo>
                <a:lnTo>
                  <a:pt x="0" y="6797"/>
                </a:lnTo>
                <a:lnTo>
                  <a:pt x="0" y="15183"/>
                </a:lnTo>
                <a:lnTo>
                  <a:pt x="0" y="23568"/>
                </a:lnTo>
                <a:lnTo>
                  <a:pt x="6797" y="30366"/>
                </a:lnTo>
                <a:lnTo>
                  <a:pt x="15183" y="30366"/>
                </a:lnTo>
                <a:lnTo>
                  <a:pt x="23568" y="30366"/>
                </a:lnTo>
                <a:lnTo>
                  <a:pt x="30366" y="23568"/>
                </a:lnTo>
                <a:lnTo>
                  <a:pt x="30366" y="15183"/>
                </a:lnTo>
                <a:close/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bg object 30"/>
          <p:cNvSpPr/>
          <p:nvPr/>
        </p:nvSpPr>
        <p:spPr>
          <a:xfrm>
            <a:off x="4329112" y="3271392"/>
            <a:ext cx="233679" cy="50800"/>
          </a:xfrm>
          <a:custGeom>
            <a:avLst/>
            <a:gdLst/>
            <a:ahLst/>
            <a:cxnLst/>
            <a:rect l="l" t="t" r="r" b="b"/>
            <a:pathLst>
              <a:path w="233679" h="50800">
                <a:moveTo>
                  <a:pt x="40640" y="50800"/>
                </a:moveTo>
                <a:lnTo>
                  <a:pt x="50400" y="48796"/>
                </a:lnTo>
                <a:lnTo>
                  <a:pt x="58488" y="43339"/>
                </a:lnTo>
                <a:lnTo>
                  <a:pt x="64002" y="35262"/>
                </a:lnTo>
                <a:lnTo>
                  <a:pt x="66040" y="25400"/>
                </a:lnTo>
                <a:lnTo>
                  <a:pt x="64036" y="15537"/>
                </a:lnTo>
                <a:lnTo>
                  <a:pt x="58579" y="7461"/>
                </a:lnTo>
                <a:lnTo>
                  <a:pt x="50502" y="2004"/>
                </a:lnTo>
                <a:lnTo>
                  <a:pt x="40640" y="0"/>
                </a:lnTo>
                <a:lnTo>
                  <a:pt x="30778" y="2004"/>
                </a:lnTo>
                <a:lnTo>
                  <a:pt x="22701" y="7461"/>
                </a:lnTo>
                <a:lnTo>
                  <a:pt x="17244" y="15537"/>
                </a:lnTo>
                <a:lnTo>
                  <a:pt x="15240" y="25400"/>
                </a:lnTo>
              </a:path>
              <a:path w="233679" h="50800">
                <a:moveTo>
                  <a:pt x="30480" y="17780"/>
                </a:moveTo>
                <a:lnTo>
                  <a:pt x="15240" y="30480"/>
                </a:lnTo>
                <a:lnTo>
                  <a:pt x="0" y="17780"/>
                </a:lnTo>
              </a:path>
              <a:path w="233679" h="50800">
                <a:moveTo>
                  <a:pt x="193042" y="50800"/>
                </a:moveTo>
                <a:lnTo>
                  <a:pt x="183179" y="48796"/>
                </a:lnTo>
                <a:lnTo>
                  <a:pt x="175103" y="43339"/>
                </a:lnTo>
                <a:lnTo>
                  <a:pt x="169646" y="35262"/>
                </a:lnTo>
                <a:lnTo>
                  <a:pt x="167642" y="25400"/>
                </a:lnTo>
                <a:lnTo>
                  <a:pt x="169646" y="15537"/>
                </a:lnTo>
                <a:lnTo>
                  <a:pt x="175103" y="7461"/>
                </a:lnTo>
                <a:lnTo>
                  <a:pt x="183179" y="2004"/>
                </a:lnTo>
                <a:lnTo>
                  <a:pt x="193042" y="0"/>
                </a:lnTo>
                <a:lnTo>
                  <a:pt x="202904" y="2004"/>
                </a:lnTo>
                <a:lnTo>
                  <a:pt x="210981" y="7461"/>
                </a:lnTo>
                <a:lnTo>
                  <a:pt x="216438" y="15537"/>
                </a:lnTo>
                <a:lnTo>
                  <a:pt x="218442" y="25400"/>
                </a:lnTo>
              </a:path>
              <a:path w="233679" h="50800">
                <a:moveTo>
                  <a:pt x="233682" y="17780"/>
                </a:moveTo>
                <a:lnTo>
                  <a:pt x="218442" y="30480"/>
                </a:lnTo>
                <a:lnTo>
                  <a:pt x="203202" y="17780"/>
                </a:lnTo>
              </a:path>
            </a:pathLst>
          </a:custGeom>
          <a:ln w="5060">
            <a:solidFill>
              <a:srgbClr val="999999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1" name="bg object 31"/>
          <p:cNvSpPr/>
          <p:nvPr/>
        </p:nvSpPr>
        <p:spPr>
          <a:xfrm>
            <a:off x="0" y="0"/>
            <a:ext cx="4608195" cy="166370"/>
          </a:xfrm>
          <a:custGeom>
            <a:avLst/>
            <a:gdLst/>
            <a:ahLst/>
            <a:cxnLst/>
            <a:rect l="l" t="t" r="r" b="b"/>
            <a:pathLst>
              <a:path w="4608195" h="166370">
                <a:moveTo>
                  <a:pt x="4608004" y="0"/>
                </a:moveTo>
                <a:lnTo>
                  <a:pt x="0" y="0"/>
                </a:lnTo>
                <a:lnTo>
                  <a:pt x="0" y="165874"/>
                </a:lnTo>
                <a:lnTo>
                  <a:pt x="4608004" y="165874"/>
                </a:lnTo>
                <a:lnTo>
                  <a:pt x="4608004" y="0"/>
                </a:lnTo>
                <a:close/>
              </a:path>
            </a:pathLst>
          </a:custGeom>
          <a:solidFill>
            <a:srgbClr val="E5E5E5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2" name="bg object 32"/>
          <p:cNvSpPr/>
          <p:nvPr/>
        </p:nvSpPr>
        <p:spPr>
          <a:xfrm>
            <a:off x="0" y="165874"/>
            <a:ext cx="4608195" cy="38100"/>
          </a:xfrm>
          <a:custGeom>
            <a:avLst/>
            <a:gdLst/>
            <a:ahLst/>
            <a:cxnLst/>
            <a:rect l="l" t="t" r="r" b="b"/>
            <a:pathLst>
              <a:path w="4608195" h="38100">
                <a:moveTo>
                  <a:pt x="4608004" y="0"/>
                </a:moveTo>
                <a:lnTo>
                  <a:pt x="0" y="0"/>
                </a:lnTo>
                <a:lnTo>
                  <a:pt x="0" y="37960"/>
                </a:lnTo>
                <a:lnTo>
                  <a:pt x="4608004" y="37960"/>
                </a:lnTo>
                <a:lnTo>
                  <a:pt x="4608004" y="0"/>
                </a:lnTo>
                <a:close/>
              </a:path>
            </a:pathLst>
          </a:custGeom>
          <a:solidFill>
            <a:srgbClr val="00688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9860" y="271891"/>
            <a:ext cx="2768600" cy="2444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5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23710" y="728343"/>
            <a:ext cx="3962679" cy="2292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100" b="0" i="0">
                <a:solidFill>
                  <a:schemeClr val="tx1"/>
                </a:solidFill>
                <a:latin typeface="Book Antiqua"/>
                <a:cs typeface="Book Antiqua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567434" y="3218497"/>
            <a:ext cx="1475232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30505" y="3218497"/>
            <a:ext cx="1060323" cy="17303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11/30/2022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270844" y="3337485"/>
            <a:ext cx="274320" cy="11874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600" b="0" i="0">
                <a:solidFill>
                  <a:srgbClr val="7F7F7F"/>
                </a:solidFill>
                <a:latin typeface="Book Antiqua"/>
                <a:cs typeface="Book Antiqua"/>
              </a:defRPr>
            </a:lvl1pPr>
          </a:lstStyle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pc="-5" dirty="0"/>
              <a:t>‹#›</a:t>
            </a:fld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114869" y="615274"/>
            <a:ext cx="2378710" cy="138303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35"/>
              </a:spcBef>
            </a:pPr>
            <a:r>
              <a:rPr sz="1400" spc="20" dirty="0">
                <a:latin typeface="Book Antiqua"/>
                <a:cs typeface="Book Antiqua"/>
              </a:rPr>
              <a:t>LECTURE</a:t>
            </a:r>
            <a:r>
              <a:rPr sz="1400" spc="-75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7</a:t>
            </a:r>
            <a:endParaRPr sz="14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Book Antiqua"/>
              <a:cs typeface="Book Antiqua"/>
            </a:endParaRPr>
          </a:p>
          <a:p>
            <a:pPr marL="12065" marR="5080" algn="ctr">
              <a:lnSpc>
                <a:spcPct val="213499"/>
              </a:lnSpc>
            </a:pPr>
            <a:r>
              <a:rPr sz="1400" spc="10" dirty="0">
                <a:latin typeface="Book Antiqua"/>
                <a:cs typeface="Book Antiqua"/>
              </a:rPr>
              <a:t>Introduction </a:t>
            </a:r>
            <a:r>
              <a:rPr sz="1400" spc="15" dirty="0">
                <a:latin typeface="Book Antiqua"/>
                <a:cs typeface="Book Antiqua"/>
              </a:rPr>
              <a:t>to</a:t>
            </a:r>
            <a:r>
              <a:rPr sz="1400" spc="-30" dirty="0">
                <a:latin typeface="Book Antiqua"/>
                <a:cs typeface="Book Antiqua"/>
              </a:rPr>
              <a:t> </a:t>
            </a:r>
            <a:r>
              <a:rPr sz="1400" spc="15" dirty="0">
                <a:latin typeface="Book Antiqua"/>
                <a:cs typeface="Book Antiqua"/>
              </a:rPr>
              <a:t>Econometrics  Endogeneity</a:t>
            </a:r>
            <a:endParaRPr sz="14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308792" y="3337485"/>
            <a:ext cx="2362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fld id="{81D60167-4931-47E6-BA6A-407CBD079E47}" type="slidenum"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</a:t>
            </a:fld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1738438" y="2733788"/>
            <a:ext cx="1252411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lang="en-US" sz="1100" spc="-10" dirty="0">
                <a:latin typeface="Book Antiqua"/>
                <a:cs typeface="Book Antiqua"/>
              </a:rPr>
              <a:t>December 2</a:t>
            </a:r>
            <a:r>
              <a:rPr sz="1100" spc="-5" dirty="0">
                <a:latin typeface="Book Antiqua"/>
                <a:cs typeface="Book Antiqua"/>
              </a:rPr>
              <a:t>,</a:t>
            </a:r>
            <a:r>
              <a:rPr sz="1100" spc="-5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20</a:t>
            </a:r>
            <a:r>
              <a:rPr lang="en-US" sz="1100" spc="-5" dirty="0">
                <a:latin typeface="Book Antiqua"/>
                <a:cs typeface="Book Antiqua"/>
              </a:rPr>
              <a:t>22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9BBBF1-DF9F-4B28-A986-F81CDB46F4C8}"/>
              </a:ext>
            </a:extLst>
          </p:cNvPr>
          <p:cNvSpPr txBox="1"/>
          <p:nvPr/>
        </p:nvSpPr>
        <p:spPr>
          <a:xfrm>
            <a:off x="1693544" y="2181380"/>
            <a:ext cx="12213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Dali Laxton</a:t>
            </a:r>
          </a:p>
        </p:txBody>
      </p:sp>
    </p:spTree>
  </p:cSld>
  <p:clrMapOvr>
    <a:masterClrMapping/>
  </p:clrMapOvr>
  <p:transition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34747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S</a:t>
            </a:r>
            <a:r>
              <a:rPr spc="60" dirty="0"/>
              <a:t>ELECTION</a:t>
            </a:r>
            <a:r>
              <a:rPr spc="85" dirty="0"/>
              <a:t> </a:t>
            </a:r>
            <a:r>
              <a:rPr spc="50" dirty="0"/>
              <a:t>BIAS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12889" y="790091"/>
                <a:ext cx="3911600" cy="2298834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224154" indent="-148590">
                  <a:lnSpc>
                    <a:spcPct val="100000"/>
                  </a:lnSpc>
                  <a:spcBef>
                    <a:spcPts val="90"/>
                  </a:spcBef>
                  <a:buSzPct val="72727"/>
                  <a:buFont typeface="Lucida Sans Unicode"/>
                  <a:buChar char="►"/>
                  <a:tabLst>
                    <a:tab pos="224790" algn="l"/>
                  </a:tabLst>
                </a:pPr>
                <a:r>
                  <a:rPr lang="en-US" sz="1100" spc="-40" dirty="0">
                    <a:latin typeface="Book Antiqua"/>
                    <a:cs typeface="Book Antiqua"/>
                  </a:rPr>
                  <a:t>Very </a:t>
                </a:r>
                <a:r>
                  <a:rPr lang="en-US" sz="1100" spc="-5" dirty="0">
                    <a:latin typeface="Book Antiqua"/>
                    <a:cs typeface="Book Antiqua"/>
                  </a:rPr>
                  <a:t>similar to omitted variable</a:t>
                </a:r>
                <a:r>
                  <a:rPr lang="en-US" sz="1100" spc="2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bias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buFont typeface="Lucida Sans Unicode"/>
                  <a:buChar char="►"/>
                </a:pPr>
                <a:endParaRPr lang="en-US" sz="1200" dirty="0">
                  <a:latin typeface="Book Antiqua"/>
                  <a:cs typeface="Book Antiqua"/>
                </a:endParaRPr>
              </a:p>
              <a:p>
                <a:pPr marL="224154" marR="68580" indent="-148590">
                  <a:lnSpc>
                    <a:spcPct val="102600"/>
                  </a:lnSpc>
                  <a:spcBef>
                    <a:spcPts val="5"/>
                  </a:spcBef>
                  <a:buSzPct val="72727"/>
                  <a:buFont typeface="Lucida Sans Unicode"/>
                  <a:buChar char="►"/>
                  <a:tabLst>
                    <a:tab pos="224790" algn="l"/>
                  </a:tabLst>
                </a:pPr>
                <a:r>
                  <a:rPr lang="en-US" sz="1100" spc="-60" dirty="0">
                    <a:latin typeface="Book Antiqua"/>
                    <a:cs typeface="Book Antiqua"/>
                  </a:rPr>
                  <a:t>We  </a:t>
                </a:r>
                <a:r>
                  <a:rPr lang="en-US" sz="1100" spc="-5" dirty="0">
                    <a:latin typeface="Book Antiqua"/>
                    <a:cs typeface="Book Antiqua"/>
                  </a:rPr>
                  <a:t>suppose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there </a:t>
                </a:r>
                <a:r>
                  <a:rPr lang="en-US" sz="1100" spc="-5" dirty="0">
                    <a:latin typeface="Book Antiqua"/>
                    <a:cs typeface="Book Antiqua"/>
                  </a:rPr>
                  <a:t>is </a:t>
                </a:r>
                <a:r>
                  <a:rPr lang="en-US" sz="1100" spc="-10" dirty="0">
                    <a:latin typeface="Book Antiqua"/>
                    <a:cs typeface="Book Antiqua"/>
                  </a:rPr>
                  <a:t>some </a:t>
                </a:r>
                <a:r>
                  <a:rPr lang="en-US" sz="1100" spc="-5" dirty="0">
                    <a:latin typeface="Book Antiqua"/>
                    <a:cs typeface="Book Antiqua"/>
                  </a:rPr>
                  <a:t>unobservable characteristic that  </a:t>
                </a:r>
                <a:r>
                  <a:rPr lang="en-US" sz="1100" spc="-10" dirty="0">
                    <a:latin typeface="Book Antiqua"/>
                    <a:cs typeface="Book Antiqua"/>
                  </a:rPr>
                  <a:t>influences </a:t>
                </a:r>
                <a:r>
                  <a:rPr lang="en-US" sz="1100" spc="-5" dirty="0">
                    <a:latin typeface="Book Antiqua"/>
                    <a:cs typeface="Book Antiqua"/>
                  </a:rPr>
                  <a:t>both the level of the dependent variable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y </a:t>
                </a:r>
                <a:r>
                  <a:rPr lang="en-US" sz="1100" spc="-10" dirty="0">
                    <a:latin typeface="Book Antiqua"/>
                    <a:cs typeface="Book Antiqua"/>
                  </a:rPr>
                  <a:t>and</a:t>
                </a:r>
                <a:r>
                  <a:rPr lang="en-US" sz="1100" spc="-12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of  the explanatory variable</a:t>
                </a:r>
                <a:r>
                  <a:rPr lang="en-US" sz="1100" spc="-10" dirty="0">
                    <a:latin typeface="Book Antiqua"/>
                    <a:cs typeface="Book Antiqua"/>
                  </a:rPr>
                  <a:t>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x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45"/>
                  </a:spcBef>
                  <a:buFont typeface="Lucida Sans Unicode"/>
                  <a:buChar char="►"/>
                </a:pPr>
                <a:endParaRPr lang="en-US" sz="1200" dirty="0">
                  <a:latin typeface="Book Antiqua"/>
                  <a:cs typeface="Book Antiqua"/>
                </a:endParaRPr>
              </a:p>
              <a:p>
                <a:pPr marL="224154" marR="300355" indent="-148590" algn="just">
                  <a:lnSpc>
                    <a:spcPct val="102600"/>
                  </a:lnSpc>
                  <a:buSzPct val="72727"/>
                  <a:buFont typeface="Lucida Sans Unicode"/>
                  <a:buChar char="►"/>
                  <a:tabLst>
                    <a:tab pos="224790" algn="l"/>
                  </a:tabLst>
                </a:pPr>
                <a:r>
                  <a:rPr lang="en-US" sz="1100" spc="-5" dirty="0">
                    <a:latin typeface="Book Antiqua"/>
                    <a:cs typeface="Book Antiqua"/>
                  </a:rPr>
                  <a:t>This unobservable characteristic forms part of 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error  </a:t>
                </a:r>
                <a:r>
                  <a:rPr lang="en-US" sz="1100" spc="-5" dirty="0">
                    <a:latin typeface="Book Antiqua"/>
                    <a:cs typeface="Book Antiqua"/>
                  </a:rPr>
                  <a:t>term </a:t>
                </a:r>
                <a:r>
                  <a:rPr lang="en-US" sz="1100" i="1" spc="10" dirty="0">
                    <a:latin typeface="Arial"/>
                    <a:cs typeface="Arial"/>
                  </a:rPr>
                  <a:t>ε</a:t>
                </a:r>
                <a:r>
                  <a:rPr lang="en-US" sz="1100" spc="10" dirty="0">
                    <a:latin typeface="Book Antiqua"/>
                    <a:cs typeface="Book Antiqua"/>
                  </a:rPr>
                  <a:t>, </a:t>
                </a:r>
                <a:r>
                  <a:rPr lang="en-US" sz="1100" spc="-5" dirty="0">
                    <a:latin typeface="Book Antiqua"/>
                    <a:cs typeface="Book Antiqua"/>
                  </a:rPr>
                  <a:t>causing </a:t>
                </a:r>
                <a:r>
                  <a:rPr lang="en-US" sz="1100" i="1" spc="10" dirty="0">
                    <a:latin typeface="Book Antiqua"/>
                    <a:cs typeface="Book Antiqua"/>
                  </a:rPr>
                  <a:t>Cov</a:t>
                </a:r>
                <a:r>
                  <a:rPr lang="en-US"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lang="en-US" sz="1100" i="1" spc="10" dirty="0">
                    <a:latin typeface="Arial"/>
                    <a:cs typeface="Arial"/>
                  </a:rPr>
                  <a:t>ε, </a:t>
                </a:r>
                <a:r>
                  <a:rPr lang="en-US" sz="1100" i="1" spc="25" dirty="0">
                    <a:latin typeface="Book Antiqua"/>
                    <a:cs typeface="Book Antiqua"/>
                  </a:rPr>
                  <a:t>x</a:t>
                </a:r>
                <a:r>
                  <a:rPr lang="en-US" sz="1100" spc="25" dirty="0">
                    <a:latin typeface="Lucida Sans Unicode"/>
                    <a:cs typeface="Lucida Sans Unicode"/>
                  </a:rPr>
                  <a:t>)</a:t>
                </a:r>
                <a:r>
                  <a:rPr lang="en-US" sz="1100" spc="-220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-22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22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r>
                  <a:rPr lang="en-US" sz="1100" spc="-5" dirty="0">
                    <a:latin typeface="Book Antiqua"/>
                    <a:cs typeface="Book Antiqua"/>
                  </a:rPr>
                  <a:t> (in the </a:t>
                </a:r>
                <a:r>
                  <a:rPr lang="en-US" sz="1100" spc="-10" dirty="0">
                    <a:latin typeface="Book Antiqua"/>
                    <a:cs typeface="Book Antiqua"/>
                  </a:rPr>
                  <a:t>same manner </a:t>
                </a:r>
                <a:r>
                  <a:rPr lang="en-US" sz="1100" spc="-5" dirty="0">
                    <a:latin typeface="Book Antiqua"/>
                    <a:cs typeface="Book Antiqua"/>
                  </a:rPr>
                  <a:t>as an omitted</a:t>
                </a:r>
                <a:r>
                  <a:rPr lang="en-US" sz="1100" spc="-1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variable)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5"/>
                  </a:spcBef>
                  <a:buFont typeface="Lucida Sans Unicode"/>
                  <a:buChar char="►"/>
                </a:pPr>
                <a:endParaRPr lang="en-US" sz="1200" dirty="0">
                  <a:latin typeface="Book Antiqua"/>
                  <a:cs typeface="Book Antiqua"/>
                </a:endParaRPr>
              </a:p>
              <a:p>
                <a:pPr marL="224154" marR="189230" indent="-148590">
                  <a:lnSpc>
                    <a:spcPct val="102699"/>
                  </a:lnSpc>
                  <a:buSzPct val="72727"/>
                  <a:buFont typeface="Lucida Sans Unicode"/>
                  <a:buChar char="►"/>
                  <a:tabLst>
                    <a:tab pos="224790" algn="l"/>
                  </a:tabLst>
                </a:pPr>
                <a:r>
                  <a:rPr lang="en-US" sz="1100" spc="-5" dirty="0">
                    <a:latin typeface="Book Antiqua"/>
                    <a:cs typeface="Book Antiqua"/>
                  </a:rPr>
                  <a:t>Example: surveying only non-smoking mothers when inferring the impact of the number of prenatal visits on the birth weight of children. 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889" y="790091"/>
                <a:ext cx="3911600" cy="2298834"/>
              </a:xfrm>
              <a:prstGeom prst="rect">
                <a:avLst/>
              </a:prstGeom>
              <a:blipFill>
                <a:blip r:embed="rId3"/>
                <a:stretch>
                  <a:fillRect l="-312" t="-1857" r="-1872" b="-265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2369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/>
              <a:t>S</a:t>
            </a:r>
            <a:r>
              <a:rPr spc="65" dirty="0"/>
              <a:t>IMU</a:t>
            </a:r>
            <a:r>
              <a:rPr spc="-20" dirty="0"/>
              <a:t>LT</a:t>
            </a:r>
            <a:r>
              <a:rPr spc="65" dirty="0"/>
              <a:t>ANEIT</a:t>
            </a:r>
            <a:r>
              <a:rPr spc="-5" dirty="0"/>
              <a:t>Y</a:t>
            </a:r>
            <a:endParaRPr sz="1400"/>
          </a:p>
        </p:txBody>
      </p:sp>
      <p:sp>
        <p:nvSpPr>
          <p:cNvPr id="12" name="object 12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547356"/>
            <a:ext cx="36398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Occurs in models </a:t>
            </a:r>
            <a:r>
              <a:rPr sz="1100" spc="-10" dirty="0">
                <a:latin typeface="Book Antiqua"/>
                <a:cs typeface="Book Antiqua"/>
              </a:rPr>
              <a:t>where </a:t>
            </a:r>
            <a:r>
              <a:rPr sz="1100" spc="-5" dirty="0">
                <a:latin typeface="Book Antiqua"/>
                <a:cs typeface="Book Antiqua"/>
              </a:rPr>
              <a:t>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jointly</a:t>
            </a:r>
            <a:r>
              <a:rPr sz="1100" spc="-4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determined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1679955" y="781085"/>
            <a:ext cx="224790" cy="4457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8100" marR="30480">
              <a:lnSpc>
                <a:spcPct val="125299"/>
              </a:lnSpc>
              <a:spcBef>
                <a:spcPts val="100"/>
              </a:spcBef>
            </a:pPr>
            <a:r>
              <a:rPr sz="1650" i="1" spc="-7" baseline="10101" dirty="0">
                <a:latin typeface="Book Antiqua"/>
                <a:cs typeface="Book Antiqua"/>
              </a:rPr>
              <a:t>y</a:t>
            </a:r>
            <a:r>
              <a:rPr sz="800" spc="-5" dirty="0">
                <a:latin typeface="Book Antiqua"/>
                <a:cs typeface="Book Antiqua"/>
              </a:rPr>
              <a:t>1</a:t>
            </a:r>
            <a:r>
              <a:rPr sz="800" i="1" spc="-5" dirty="0">
                <a:latin typeface="Book Antiqua"/>
                <a:cs typeface="Book Antiqua"/>
              </a:rPr>
              <a:t>i  </a:t>
            </a:r>
            <a:r>
              <a:rPr sz="1650" i="1" spc="-7" baseline="10101" dirty="0">
                <a:latin typeface="Book Antiqua"/>
                <a:cs typeface="Book Antiqua"/>
              </a:rPr>
              <a:t>y</a:t>
            </a:r>
            <a:r>
              <a:rPr sz="800" spc="-5" dirty="0">
                <a:latin typeface="Book Antiqua"/>
                <a:cs typeface="Book Antiqua"/>
              </a:rPr>
              <a:t>2</a:t>
            </a:r>
            <a:r>
              <a:rPr sz="800" i="1" spc="-5" dirty="0">
                <a:latin typeface="Book Antiqua"/>
                <a:cs typeface="Book Antiqua"/>
              </a:rPr>
              <a:t>i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1960829" y="757095"/>
            <a:ext cx="1238250" cy="445770"/>
          </a:xfrm>
          <a:prstGeom prst="rect">
            <a:avLst/>
          </a:prstGeom>
        </p:spPr>
        <p:txBody>
          <a:bodyPr vert="horz" wrap="square" lIns="0" tIns="55244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434"/>
              </a:spcBef>
            </a:pPr>
            <a:r>
              <a:rPr sz="1100" spc="-30" dirty="0">
                <a:latin typeface="Lucida Sans Unicode"/>
                <a:cs typeface="Lucida Sans Unicode"/>
              </a:rPr>
              <a:t>=   </a:t>
            </a:r>
            <a:r>
              <a:rPr sz="1100" i="1" spc="30" dirty="0">
                <a:latin typeface="Arial"/>
                <a:cs typeface="Arial"/>
              </a:rPr>
              <a:t>α</a:t>
            </a:r>
            <a:r>
              <a:rPr sz="1200" spc="44" baseline="-10416" dirty="0">
                <a:latin typeface="Book Antiqua"/>
                <a:cs typeface="Book Antiqua"/>
              </a:rPr>
              <a:t>0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20" dirty="0">
                <a:latin typeface="Arial"/>
                <a:cs typeface="Arial"/>
              </a:rPr>
              <a:t>α</a:t>
            </a:r>
            <a:r>
              <a:rPr sz="1200" spc="30" baseline="-13888" dirty="0">
                <a:latin typeface="Book Antiqua"/>
                <a:cs typeface="Book Antiqua"/>
              </a:rPr>
              <a:t>1</a:t>
            </a:r>
            <a:r>
              <a:rPr sz="1100" i="1" spc="20" dirty="0">
                <a:latin typeface="Book Antiqua"/>
                <a:cs typeface="Book Antiqua"/>
              </a:rPr>
              <a:t>y</a:t>
            </a:r>
            <a:r>
              <a:rPr sz="1200" spc="30" baseline="-13888" dirty="0">
                <a:latin typeface="Book Antiqua"/>
                <a:cs typeface="Book Antiqua"/>
              </a:rPr>
              <a:t>2</a:t>
            </a:r>
            <a:r>
              <a:rPr sz="1200" i="1" spc="30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80" dirty="0">
                <a:latin typeface="Lucida Sans Unicode"/>
                <a:cs typeface="Lucida Sans Unicode"/>
              </a:rPr>
              <a:t> </a:t>
            </a:r>
            <a:r>
              <a:rPr sz="1100" i="1" spc="5" dirty="0">
                <a:latin typeface="Arial"/>
                <a:cs typeface="Arial"/>
              </a:rPr>
              <a:t>ε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334"/>
              </a:spcBef>
            </a:pPr>
            <a:r>
              <a:rPr sz="1100" spc="-30" dirty="0">
                <a:latin typeface="Lucida Sans Unicode"/>
                <a:cs typeface="Lucida Sans Unicode"/>
              </a:rPr>
              <a:t>=  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</a:t>
            </a:r>
            <a:r>
              <a:rPr sz="1200" spc="270" baseline="-10416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dirty="0">
                <a:latin typeface="Arial"/>
                <a:cs typeface="Arial"/>
              </a:rPr>
              <a:t>β</a:t>
            </a:r>
            <a:r>
              <a:rPr sz="1200" baseline="-13888" dirty="0">
                <a:latin typeface="Book Antiqua"/>
                <a:cs typeface="Book Antiqua"/>
              </a:rPr>
              <a:t>1</a:t>
            </a:r>
            <a:r>
              <a:rPr sz="1100" i="1" dirty="0">
                <a:latin typeface="Book Antiqua"/>
                <a:cs typeface="Book Antiqua"/>
              </a:rPr>
              <a:t>y</a:t>
            </a:r>
            <a:r>
              <a:rPr sz="1200" baseline="-13888" dirty="0">
                <a:latin typeface="Book Antiqua"/>
                <a:cs typeface="Book Antiqua"/>
              </a:rPr>
              <a:t>1</a:t>
            </a:r>
            <a:r>
              <a:rPr sz="1200" i="1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195" dirty="0">
                <a:latin typeface="Lucida Sans Unicode"/>
                <a:cs typeface="Lucida Sans Unicode"/>
              </a:rPr>
              <a:t> </a:t>
            </a:r>
            <a:r>
              <a:rPr sz="1100" i="1" spc="5" dirty="0">
                <a:latin typeface="Arial"/>
                <a:cs typeface="Arial"/>
              </a:rPr>
              <a:t>ε</a:t>
            </a:r>
            <a:r>
              <a:rPr sz="1200" spc="7" baseline="-13888" dirty="0">
                <a:latin typeface="Book Antiqua"/>
                <a:cs typeface="Book Antiqua"/>
              </a:rPr>
              <a:t>2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0989" y="1445576"/>
            <a:ext cx="3737610" cy="54546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6055" marR="304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5" dirty="0">
                <a:latin typeface="Book Antiqua"/>
                <a:cs typeface="Book Antiqua"/>
              </a:rPr>
              <a:t>Intuitively: change in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5" dirty="0">
                <a:latin typeface="Book Antiqua"/>
                <a:cs typeface="Book Antiqua"/>
              </a:rPr>
              <a:t>will cause a change in </a:t>
            </a:r>
            <a:r>
              <a:rPr sz="1100" i="1" spc="5" dirty="0">
                <a:latin typeface="Book Antiqua"/>
                <a:cs typeface="Book Antiqua"/>
              </a:rPr>
              <a:t>y</a:t>
            </a:r>
            <a:r>
              <a:rPr sz="1200" spc="7" baseline="-13888" dirty="0">
                <a:latin typeface="Book Antiqua"/>
                <a:cs typeface="Book Antiqua"/>
              </a:rPr>
              <a:t>2</a:t>
            </a:r>
            <a:r>
              <a:rPr sz="1200" i="1" spc="7" baseline="-13888" dirty="0">
                <a:latin typeface="Book Antiqua"/>
                <a:cs typeface="Book Antiqua"/>
              </a:rPr>
              <a:t>i</a:t>
            </a:r>
            <a:r>
              <a:rPr sz="1100" spc="5" dirty="0">
                <a:latin typeface="Book Antiqua"/>
                <a:cs typeface="Book Antiqua"/>
              </a:rPr>
              <a:t>, </a:t>
            </a:r>
            <a:r>
              <a:rPr sz="1100" spc="-5" dirty="0">
                <a:latin typeface="Book Antiqua"/>
                <a:cs typeface="Book Antiqua"/>
              </a:rPr>
              <a:t>which  will in turn cause </a:t>
            </a:r>
            <a:r>
              <a:rPr sz="1100" i="1" spc="-5" dirty="0">
                <a:latin typeface="Book Antiqua"/>
                <a:cs typeface="Book Antiqua"/>
              </a:rPr>
              <a:t>y</a:t>
            </a:r>
            <a:r>
              <a:rPr sz="1200" spc="-7" baseline="-13888" dirty="0">
                <a:latin typeface="Book Antiqua"/>
                <a:cs typeface="Book Antiqua"/>
              </a:rPr>
              <a:t>1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5" dirty="0">
                <a:latin typeface="Book Antiqua"/>
                <a:cs typeface="Book Antiqua"/>
              </a:rPr>
              <a:t>to change</a:t>
            </a:r>
            <a:r>
              <a:rPr sz="1100" spc="-9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again</a:t>
            </a:r>
            <a:endParaRPr sz="110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spcBef>
                <a:spcPts val="10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15" dirty="0">
                <a:latin typeface="Book Antiqua"/>
                <a:cs typeface="Book Antiqua"/>
              </a:rPr>
              <a:t>Technically: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A490220E-74B5-4EF0-8AAB-39516A7092C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1127" y="1996199"/>
            <a:ext cx="3087845" cy="119266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23698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85" dirty="0"/>
              <a:t>S</a:t>
            </a:r>
            <a:r>
              <a:rPr spc="65" dirty="0"/>
              <a:t>IMU</a:t>
            </a:r>
            <a:r>
              <a:rPr spc="-20" dirty="0"/>
              <a:t>LT</a:t>
            </a:r>
            <a:r>
              <a:rPr spc="65" dirty="0"/>
              <a:t>ANEIT</a:t>
            </a:r>
            <a:r>
              <a:rPr spc="-5" dirty="0"/>
              <a:t>Y</a:t>
            </a:r>
            <a:endParaRPr sz="1400"/>
          </a:p>
        </p:txBody>
      </p:sp>
      <p:sp>
        <p:nvSpPr>
          <p:cNvPr id="7" name="object 7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664196"/>
            <a:ext cx="74612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Example: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1472844" y="996321"/>
          <a:ext cx="1932939" cy="15554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416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4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646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35841">
                <a:tc>
                  <a:txBody>
                    <a:bodyPr/>
                    <a:lstStyle/>
                    <a:p>
                      <a:pPr marL="31750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650" i="1" spc="-7" baseline="10101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800" i="1" spc="-5" dirty="0">
                          <a:latin typeface="Book Antiqua"/>
                          <a:cs typeface="Book Antiqua"/>
                        </a:rPr>
                        <a:t>Di</a:t>
                      </a:r>
                      <a:endParaRPr sz="800">
                        <a:latin typeface="Book Antiqua"/>
                        <a:cs typeface="Book Antiqua"/>
                      </a:endParaRPr>
                    </a:p>
                    <a:p>
                      <a:pPr marL="31750" marR="49530" indent="22225">
                        <a:lnSpc>
                          <a:spcPct val="125299"/>
                        </a:lnSpc>
                      </a:pPr>
                      <a:r>
                        <a:rPr sz="1650" i="1" baseline="10101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800" i="1" dirty="0">
                          <a:latin typeface="Book Antiqua"/>
                          <a:cs typeface="Book Antiqua"/>
                        </a:rPr>
                        <a:t>Si  </a:t>
                      </a:r>
                      <a:r>
                        <a:rPr sz="1650" i="1" baseline="10101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800" i="1" dirty="0">
                          <a:latin typeface="Book Antiqua"/>
                          <a:cs typeface="Book Antiqua"/>
                        </a:rPr>
                        <a:t>Di</a:t>
                      </a:r>
                      <a:endParaRPr sz="800">
                        <a:latin typeface="Book Antiqua"/>
                        <a:cs typeface="Book Antiqua"/>
                      </a:endParaRPr>
                    </a:p>
                  </a:txBody>
                  <a:tcPr marL="0" marR="0" marT="14604" marB="0"/>
                </a:tc>
                <a:tc>
                  <a:txBody>
                    <a:bodyPr/>
                    <a:lstStyle/>
                    <a:p>
                      <a:pPr marL="74930">
                        <a:lnSpc>
                          <a:spcPts val="1245"/>
                        </a:lnSpc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  <a:p>
                      <a:pPr marL="74930">
                        <a:lnSpc>
                          <a:spcPct val="100000"/>
                        </a:lnSpc>
                        <a:spcBef>
                          <a:spcPts val="335"/>
                        </a:spcBef>
                      </a:pPr>
                      <a:r>
                        <a:rPr sz="1100" dirty="0">
                          <a:latin typeface="Lucida Sans Unicode"/>
                          <a:cs typeface="Lucida Sans Unicode"/>
                        </a:rPr>
                        <a:t>=</a:t>
                      </a:r>
                      <a:endParaRPr sz="1100">
                        <a:latin typeface="Lucida Sans Unicode"/>
                        <a:cs typeface="Lucida Sans Unicode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45085">
                        <a:lnSpc>
                          <a:spcPts val="1245"/>
                        </a:lnSpc>
                      </a:pPr>
                      <a:r>
                        <a:rPr sz="1100" i="1" spc="30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200" spc="44" baseline="-10416" dirty="0">
                          <a:latin typeface="Book Antiqua"/>
                          <a:cs typeface="Book Antiqua"/>
                        </a:rPr>
                        <a:t>0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 </a:t>
                      </a:r>
                      <a:r>
                        <a:rPr sz="1100" i="1" spc="25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200" spc="37" baseline="-13888" dirty="0">
                          <a:latin typeface="Book Antiqua"/>
                          <a:cs typeface="Book Antiqua"/>
                        </a:rPr>
                        <a:t>1</a:t>
                      </a:r>
                      <a:r>
                        <a:rPr sz="1100" i="1" spc="25" dirty="0">
                          <a:latin typeface="Book Antiqua"/>
                          <a:cs typeface="Book Antiqua"/>
                        </a:rPr>
                        <a:t>P</a:t>
                      </a:r>
                      <a:r>
                        <a:rPr sz="1200" i="1" spc="37" baseline="-13888" dirty="0">
                          <a:latin typeface="Book Antiqua"/>
                          <a:cs typeface="Book Antiqua"/>
                        </a:rPr>
                        <a:t>i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 </a:t>
                      </a:r>
                      <a:r>
                        <a:rPr sz="1100" i="1" spc="25" dirty="0">
                          <a:latin typeface="Arial"/>
                          <a:cs typeface="Arial"/>
                        </a:rPr>
                        <a:t>α</a:t>
                      </a:r>
                      <a:r>
                        <a:rPr sz="1200" spc="37" baseline="-10416" dirty="0">
                          <a:latin typeface="Book Antiqua"/>
                          <a:cs typeface="Book Antiqua"/>
                        </a:rPr>
                        <a:t>2</a:t>
                      </a:r>
                      <a:r>
                        <a:rPr sz="1100" i="1" spc="25" dirty="0">
                          <a:latin typeface="Book Antiqua"/>
                          <a:cs typeface="Book Antiqua"/>
                        </a:rPr>
                        <a:t>I</a:t>
                      </a:r>
                      <a:r>
                        <a:rPr sz="1200" i="1" spc="37" baseline="-13888" dirty="0">
                          <a:latin typeface="Book Antiqua"/>
                          <a:cs typeface="Book Antiqua"/>
                        </a:rPr>
                        <a:t>i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114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200" spc="7" baseline="-13888" dirty="0">
                          <a:latin typeface="Book Antiqua"/>
                          <a:cs typeface="Book Antiqua"/>
                        </a:rPr>
                        <a:t>1</a:t>
                      </a:r>
                      <a:r>
                        <a:rPr sz="1200" i="1" spc="7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330"/>
                        </a:spcBef>
                      </a:pPr>
                      <a:r>
                        <a:rPr sz="1100" i="1" spc="-10" dirty="0">
                          <a:latin typeface="Arial"/>
                          <a:cs typeface="Arial"/>
                        </a:rPr>
                        <a:t>β</a:t>
                      </a:r>
                      <a:r>
                        <a:rPr sz="1200" spc="-15" baseline="-10416" dirty="0">
                          <a:latin typeface="Book Antiqua"/>
                          <a:cs typeface="Book Antiqua"/>
                        </a:rPr>
                        <a:t>0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 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β</a:t>
                      </a:r>
                      <a:r>
                        <a:rPr sz="1200" spc="7" baseline="-13888" dirty="0">
                          <a:latin typeface="Book Antiqua"/>
                          <a:cs typeface="Book Antiqua"/>
                        </a:rPr>
                        <a:t>1</a:t>
                      </a:r>
                      <a:r>
                        <a:rPr sz="1100" i="1" spc="5" dirty="0">
                          <a:latin typeface="Book Antiqua"/>
                          <a:cs typeface="Book Antiqua"/>
                        </a:rPr>
                        <a:t>P</a:t>
                      </a:r>
                      <a:r>
                        <a:rPr sz="1200" i="1" spc="7" baseline="-13888" dirty="0">
                          <a:latin typeface="Book Antiqua"/>
                          <a:cs typeface="Book Antiqua"/>
                        </a:rPr>
                        <a:t>i </a:t>
                      </a:r>
                      <a:r>
                        <a:rPr sz="1100" spc="-30" dirty="0">
                          <a:latin typeface="Lucida Sans Unicode"/>
                          <a:cs typeface="Lucida Sans Unicode"/>
                        </a:rPr>
                        <a:t>+</a:t>
                      </a:r>
                      <a:r>
                        <a:rPr sz="1100" spc="-204" dirty="0">
                          <a:latin typeface="Lucida Sans Unicode"/>
                          <a:cs typeface="Lucida Sans Unicode"/>
                        </a:rPr>
                        <a:t> </a:t>
                      </a:r>
                      <a:r>
                        <a:rPr sz="1100" i="1" spc="5" dirty="0">
                          <a:latin typeface="Arial"/>
                          <a:cs typeface="Arial"/>
                        </a:rPr>
                        <a:t>ε</a:t>
                      </a:r>
                      <a:r>
                        <a:rPr sz="1200" spc="7" baseline="-13888" dirty="0">
                          <a:latin typeface="Book Antiqua"/>
                          <a:cs typeface="Book Antiqua"/>
                        </a:rPr>
                        <a:t>2</a:t>
                      </a:r>
                      <a:r>
                        <a:rPr sz="1200" i="1" spc="7" baseline="-13888" dirty="0">
                          <a:latin typeface="Book Antiqua"/>
                          <a:cs typeface="Book Antiqua"/>
                        </a:rPr>
                        <a:t>i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  <a:p>
                      <a:pPr marL="45085">
                        <a:lnSpc>
                          <a:spcPct val="100000"/>
                        </a:lnSpc>
                        <a:spcBef>
                          <a:spcPts val="525"/>
                        </a:spcBef>
                      </a:pPr>
                      <a:r>
                        <a:rPr sz="1650" i="1" spc="-7" baseline="10101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800" i="1" spc="-5" dirty="0">
                          <a:latin typeface="Book Antiqua"/>
                          <a:cs typeface="Book Antiqua"/>
                        </a:rPr>
                        <a:t>Si</a:t>
                      </a:r>
                      <a:endParaRPr sz="8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686">
                <a:tc>
                  <a:txBody>
                    <a:bodyPr/>
                    <a:lstStyle/>
                    <a:p>
                      <a:pPr marL="4191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100" i="1" spc="-5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1200" i="1" spc="-7" baseline="-13888" dirty="0">
                          <a:latin typeface="Book Antiqua"/>
                          <a:cs typeface="Book Antiqua"/>
                        </a:rPr>
                        <a:t>D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121285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121285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ct val="100000"/>
                        </a:lnSpc>
                        <a:spcBef>
                          <a:spcPts val="955"/>
                        </a:spcBef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quantity</a:t>
                      </a:r>
                      <a:r>
                        <a:rPr sz="1100" spc="-25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10" dirty="0">
                          <a:latin typeface="Book Antiqua"/>
                          <a:cs typeface="Book Antiqua"/>
                        </a:rPr>
                        <a:t>demanded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121285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2707">
                <a:tc>
                  <a:txBody>
                    <a:bodyPr/>
                    <a:lstStyle/>
                    <a:p>
                      <a:pPr marL="41910">
                        <a:lnSpc>
                          <a:spcPts val="1200"/>
                        </a:lnSpc>
                      </a:pPr>
                      <a:r>
                        <a:rPr sz="1100" i="1" spc="-5" dirty="0">
                          <a:latin typeface="Book Antiqua"/>
                          <a:cs typeface="Book Antiqua"/>
                        </a:rPr>
                        <a:t>Q</a:t>
                      </a:r>
                      <a:r>
                        <a:rPr sz="1200" i="1" spc="-7" baseline="-13888" dirty="0">
                          <a:latin typeface="Book Antiqua"/>
                          <a:cs typeface="Book Antiqua"/>
                        </a:rPr>
                        <a:t>S</a:t>
                      </a:r>
                      <a:endParaRPr sz="1200" baseline="-13888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200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200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quantity</a:t>
                      </a:r>
                      <a:r>
                        <a:rPr sz="1100" spc="-20" dirty="0">
                          <a:latin typeface="Book Antiqua"/>
                          <a:cs typeface="Book Antiqua"/>
                        </a:rPr>
                        <a:t> </a:t>
                      </a:r>
                      <a:r>
                        <a:rPr sz="1100" spc="-5" dirty="0">
                          <a:latin typeface="Book Antiqua"/>
                          <a:cs typeface="Book Antiqua"/>
                        </a:rPr>
                        <a:t>supplied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5769">
                <a:tc>
                  <a:txBody>
                    <a:bodyPr/>
                    <a:lstStyle/>
                    <a:p>
                      <a:pPr marL="41910">
                        <a:lnSpc>
                          <a:spcPts val="1195"/>
                        </a:lnSpc>
                      </a:pPr>
                      <a:r>
                        <a:rPr sz="1100" i="1" dirty="0">
                          <a:latin typeface="Book Antiqua"/>
                          <a:cs typeface="Book Antiqua"/>
                        </a:rPr>
                        <a:t>P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19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19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price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72488">
                <a:tc>
                  <a:txBody>
                    <a:bodyPr/>
                    <a:lstStyle/>
                    <a:p>
                      <a:pPr marL="41910">
                        <a:lnSpc>
                          <a:spcPts val="1245"/>
                        </a:lnSpc>
                      </a:pPr>
                      <a:r>
                        <a:rPr sz="1100" i="1" dirty="0">
                          <a:latin typeface="Book Antiqua"/>
                          <a:cs typeface="Book Antiqua"/>
                        </a:rPr>
                        <a:t>I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12065" algn="ctr">
                        <a:lnSpc>
                          <a:spcPts val="1245"/>
                        </a:lnSpc>
                      </a:pP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r>
                        <a:rPr sz="1100" i="1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i="1" spc="-5" dirty="0">
                          <a:latin typeface="Arial"/>
                          <a:cs typeface="Arial"/>
                        </a:rPr>
                        <a:t>.</a:t>
                      </a:r>
                      <a:endParaRPr sz="110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81280">
                        <a:lnSpc>
                          <a:spcPts val="1245"/>
                        </a:lnSpc>
                      </a:pPr>
                      <a:r>
                        <a:rPr sz="1100" spc="-5" dirty="0">
                          <a:latin typeface="Book Antiqua"/>
                          <a:cs typeface="Book Antiqua"/>
                        </a:rPr>
                        <a:t>income</a:t>
                      </a:r>
                      <a:endParaRPr sz="1100">
                        <a:latin typeface="Book Antiqua"/>
                        <a:cs typeface="Book Antiqua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624395" y="1706764"/>
            <a:ext cx="407034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10" dirty="0">
                <a:latin typeface="Book Antiqua"/>
                <a:cs typeface="Book Antiqua"/>
              </a:rPr>
              <a:t>whe</a:t>
            </a:r>
            <a:r>
              <a:rPr sz="1100" spc="-25" dirty="0">
                <a:latin typeface="Book Antiqua"/>
                <a:cs typeface="Book Antiqua"/>
              </a:rPr>
              <a:t>r</a:t>
            </a:r>
            <a:r>
              <a:rPr sz="1100" spc="-5" dirty="0">
                <a:latin typeface="Book Antiqua"/>
                <a:cs typeface="Book Antiqua"/>
              </a:rPr>
              <a:t>e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76389" y="2752825"/>
            <a:ext cx="3744595" cy="3638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60655" marR="50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Endogeneity of price: it is determined </a:t>
            </a:r>
            <a:r>
              <a:rPr sz="1100" spc="-10" dirty="0">
                <a:latin typeface="Book Antiqua"/>
                <a:cs typeface="Book Antiqua"/>
              </a:rPr>
              <a:t>from </a:t>
            </a:r>
            <a:r>
              <a:rPr sz="1100" spc="-5" dirty="0">
                <a:latin typeface="Book Antiqua"/>
                <a:cs typeface="Book Antiqua"/>
              </a:rPr>
              <a:t>the interaction  of supply </a:t>
            </a:r>
            <a:r>
              <a:rPr sz="1100" spc="-10" dirty="0">
                <a:latin typeface="Book Antiqua"/>
                <a:cs typeface="Book Antiqua"/>
              </a:rPr>
              <a:t>and demand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0660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/>
              <a:t>M</a:t>
            </a:r>
            <a:r>
              <a:rPr spc="65" dirty="0"/>
              <a:t>EASUREMENT </a:t>
            </a:r>
            <a:r>
              <a:rPr spc="50" dirty="0"/>
              <a:t>ERROR</a:t>
            </a:r>
            <a:r>
              <a:rPr spc="150" dirty="0"/>
              <a:t> </a:t>
            </a:r>
            <a:r>
              <a:rPr sz="1400" spc="10" dirty="0"/>
              <a:t>I</a:t>
            </a:r>
            <a:endParaRPr sz="1400"/>
          </a:p>
        </p:txBody>
      </p:sp>
      <p:sp>
        <p:nvSpPr>
          <p:cNvPr id="7" name="object 7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63689" y="533067"/>
                <a:ext cx="3432810" cy="819968"/>
              </a:xfrm>
              <a:prstGeom prst="rect">
                <a:avLst/>
              </a:prstGeom>
            </p:spPr>
            <p:txBody>
              <a:bodyPr vert="horz" wrap="square" lIns="0" tIns="29845" rIns="0" bIns="0" rtlCol="0">
                <a:spAutoFit/>
              </a:bodyPr>
              <a:lstStyle/>
              <a:p>
                <a:pPr marL="173355" indent="-148590">
                  <a:lnSpc>
                    <a:spcPct val="100000"/>
                  </a:lnSpc>
                  <a:spcBef>
                    <a:spcPts val="235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lang="en-US" sz="1100" spc="-10" dirty="0">
                    <a:latin typeface="Book Antiqua"/>
                    <a:cs typeface="Book Antiqua"/>
                  </a:rPr>
                  <a:t>Measurement error </a:t>
                </a:r>
                <a:r>
                  <a:rPr lang="en-US" sz="1100" spc="-5" dirty="0">
                    <a:latin typeface="Book Antiqua"/>
                    <a:cs typeface="Book Antiqua"/>
                  </a:rPr>
                  <a:t>in the dependent</a:t>
                </a:r>
                <a:r>
                  <a:rPr lang="en-US" sz="1100" spc="-10" dirty="0">
                    <a:latin typeface="Book Antiqua"/>
                    <a:cs typeface="Book Antiqua"/>
                  </a:rPr>
                  <a:t> </a:t>
                </a:r>
                <a:r>
                  <a:rPr lang="en-US" sz="1100" spc="-5" dirty="0">
                    <a:latin typeface="Book Antiqua"/>
                    <a:cs typeface="Book Antiqua"/>
                  </a:rPr>
                  <a:t>variable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173355" marR="17780" indent="-148590">
                  <a:lnSpc>
                    <a:spcPct val="102600"/>
                  </a:lnSpc>
                  <a:spcBef>
                    <a:spcPts val="105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lang="en-US" sz="1100" spc="-10" dirty="0">
                    <a:latin typeface="Book Antiqua"/>
                    <a:cs typeface="Book Antiqua"/>
                  </a:rPr>
                  <a:t>Measurement error </a:t>
                </a:r>
                <a:r>
                  <a:rPr lang="en-US" sz="1100" spc="-5" dirty="0">
                    <a:latin typeface="Book Antiqua"/>
                    <a:cs typeface="Book Antiqua"/>
                  </a:rPr>
                  <a:t>is </a:t>
                </a:r>
                <a:r>
                  <a:rPr lang="en-US" sz="1100" spc="-10" dirty="0">
                    <a:latin typeface="Book Antiqua"/>
                    <a:cs typeface="Book Antiqua"/>
                  </a:rPr>
                  <a:t>correlated </a:t>
                </a:r>
                <a:r>
                  <a:rPr lang="en-US" sz="1100" spc="-5" dirty="0">
                    <a:latin typeface="Book Antiqua"/>
                    <a:cs typeface="Book Antiqua"/>
                  </a:rPr>
                  <a:t>with an explanatory  variable</a:t>
                </a:r>
                <a:endParaRPr lang="en-US" sz="1100" dirty="0">
                  <a:latin typeface="Book Antiqua"/>
                  <a:cs typeface="Book Antiqua"/>
                </a:endParaRPr>
              </a:p>
              <a:p>
                <a:pPr marL="860425">
                  <a:lnSpc>
                    <a:spcPct val="100000"/>
                  </a:lnSpc>
                  <a:spcBef>
                    <a:spcPts val="735"/>
                  </a:spcBef>
                  <a:tabLst>
                    <a:tab pos="1689100" algn="l"/>
                    <a:tab pos="2243455" algn="l"/>
                    <a:tab pos="3027045" algn="l"/>
                  </a:tabLst>
                </a:pPr>
                <a:r>
                  <a:rPr lang="en-US" sz="1100" i="1" spc="-215" dirty="0">
                    <a:latin typeface="Book Antiqua"/>
                    <a:cs typeface="Book Antiqua"/>
                  </a:rPr>
                  <a:t>y</a:t>
                </a:r>
                <a:r>
                  <a:rPr lang="en-US" sz="1200" spc="-322" baseline="31250" dirty="0">
                    <a:latin typeface="Lucida Sans Unicode"/>
                    <a:cs typeface="Lucida Sans Unicode"/>
                  </a:rPr>
                  <a:t>∗</a:t>
                </a:r>
                <a:r>
                  <a:rPr lang="en-US" sz="1200" i="1" spc="-322" baseline="-20833" dirty="0">
                    <a:latin typeface="Book Antiqua"/>
                    <a:cs typeface="Book Antiqua"/>
                  </a:rPr>
                  <a:t>i</a:t>
                </a:r>
                <a:r>
                  <a:rPr lang="en-US" sz="1200" i="1" spc="532" baseline="-20833" dirty="0">
                    <a:latin typeface="Book Antiqua"/>
                    <a:cs typeface="Book Antiqua"/>
                  </a:rPr>
                  <a:t> </a:t>
                </a:r>
                <a:r>
                  <a:rPr lang="en-US" sz="1100" spc="-30" dirty="0">
                    <a:latin typeface="Lucida Sans Unicode"/>
                    <a:cs typeface="Lucida Sans Unicode"/>
                  </a:rPr>
                  <a:t>= </a:t>
                </a:r>
                <a:r>
                  <a:rPr lang="en-US" sz="1100" i="1" spc="-5" dirty="0">
                    <a:latin typeface="Book Antiqua"/>
                    <a:cs typeface="Book Antiqua"/>
                  </a:rPr>
                  <a:t>y</a:t>
                </a:r>
                <a:r>
                  <a:rPr lang="en-US" sz="1200" i="1" spc="-7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200" i="1" spc="120" baseline="-13888" dirty="0">
                    <a:latin typeface="Book Antiqua"/>
                    <a:cs typeface="Book Antiqua"/>
                  </a:rPr>
                  <a:t> </a:t>
                </a:r>
                <a:r>
                  <a:rPr lang="en-US" sz="1100" spc="-30" dirty="0">
                    <a:latin typeface="Lucida Sans Unicode"/>
                    <a:cs typeface="Lucida Sans Unicode"/>
                  </a:rPr>
                  <a:t>+</a:t>
                </a:r>
                <a:r>
                  <a:rPr lang="en-US" sz="1100" spc="-105" dirty="0">
                    <a:latin typeface="Lucida Sans Unicode"/>
                    <a:cs typeface="Lucida Sans Unicode"/>
                  </a:rPr>
                  <a:t> </a:t>
                </a:r>
                <a:r>
                  <a:rPr lang="en-US" sz="1100" i="1" spc="-10" dirty="0">
                    <a:latin typeface="Arial"/>
                    <a:cs typeface="Arial"/>
                  </a:rPr>
                  <a:t>ν</a:t>
                </a:r>
                <a:r>
                  <a:rPr lang="en-US" sz="1200" i="1" spc="-15" baseline="-13888" dirty="0">
                    <a:latin typeface="Book Antiqua"/>
                    <a:cs typeface="Book Antiqua"/>
                  </a:rPr>
                  <a:t>i	</a:t>
                </a:r>
                <a:r>
                  <a:rPr lang="en-US" sz="1100" spc="-10" dirty="0">
                    <a:latin typeface="Book Antiqua"/>
                    <a:cs typeface="Book Antiqua"/>
                  </a:rPr>
                  <a:t>where	</a:t>
                </a:r>
                <a:r>
                  <a:rPr lang="en-US" sz="1100" i="1" spc="10" dirty="0">
                    <a:latin typeface="Book Antiqua"/>
                    <a:cs typeface="Book Antiqua"/>
                  </a:rPr>
                  <a:t>Cov</a:t>
                </a:r>
                <a:r>
                  <a:rPr lang="en-US"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lang="en-US" sz="1100" i="1" spc="10" dirty="0">
                    <a:latin typeface="Arial"/>
                    <a:cs typeface="Arial"/>
                  </a:rPr>
                  <a:t>ν</a:t>
                </a:r>
                <a:r>
                  <a:rPr lang="en-US"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i="1" spc="10" dirty="0">
                    <a:latin typeface="Arial"/>
                    <a:cs typeface="Arial"/>
                  </a:rPr>
                  <a:t>,</a:t>
                </a:r>
                <a:r>
                  <a:rPr lang="en-US" sz="1100" i="1" spc="-120" dirty="0">
                    <a:latin typeface="Arial"/>
                    <a:cs typeface="Arial"/>
                  </a:rPr>
                  <a:t> </a:t>
                </a:r>
                <a:r>
                  <a:rPr lang="en-US" sz="1100" i="1" spc="35" dirty="0">
                    <a:latin typeface="Book Antiqua"/>
                    <a:cs typeface="Book Antiqua"/>
                  </a:rPr>
                  <a:t>x</a:t>
                </a:r>
                <a:r>
                  <a:rPr lang="en-US" sz="1200" i="1" spc="52" baseline="-13888" dirty="0">
                    <a:latin typeface="Book Antiqua"/>
                    <a:cs typeface="Book Antiqua"/>
                  </a:rPr>
                  <a:t>i</a:t>
                </a:r>
                <a:r>
                  <a:rPr lang="en-US" sz="1100" spc="35" dirty="0">
                    <a:latin typeface="Lucida Sans Unicode"/>
                    <a:cs typeface="Lucida Sans Unicode"/>
                  </a:rPr>
                  <a:t>)</a:t>
                </a:r>
                <a:r>
                  <a:rPr lang="en-US" sz="1100" spc="-40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89" y="533067"/>
                <a:ext cx="3432810" cy="819968"/>
              </a:xfrm>
              <a:prstGeom prst="rect">
                <a:avLst/>
              </a:prstGeom>
              <a:blipFill>
                <a:blip r:embed="rId2"/>
                <a:stretch>
                  <a:fillRect l="-1599" t="-2222" r="-3730" b="-103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object 4"/>
          <p:cNvSpPr txBox="1"/>
          <p:nvPr/>
        </p:nvSpPr>
        <p:spPr>
          <a:xfrm>
            <a:off x="450989" y="1615616"/>
            <a:ext cx="1621790" cy="78549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860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35" dirty="0">
                <a:latin typeface="Book Antiqua"/>
                <a:cs typeface="Book Antiqua"/>
              </a:rPr>
              <a:t>True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model:</a:t>
            </a:r>
            <a:endParaRPr sz="1100" dirty="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spcBef>
                <a:spcPts val="106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5" dirty="0">
                <a:latin typeface="Book Antiqua"/>
                <a:cs typeface="Book Antiqua"/>
              </a:rPr>
              <a:t>Estimated</a:t>
            </a:r>
            <a:r>
              <a:rPr sz="1100" spc="-2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regression:</a:t>
            </a:r>
            <a:endParaRPr sz="1100" dirty="0">
              <a:latin typeface="Book Antiqua"/>
              <a:cs typeface="Book Antiqua"/>
            </a:endParaRPr>
          </a:p>
          <a:p>
            <a:pPr marL="186055">
              <a:lnSpc>
                <a:spcPct val="100000"/>
              </a:lnSpc>
              <a:spcBef>
                <a:spcPts val="969"/>
              </a:spcBef>
            </a:pPr>
            <a:r>
              <a:rPr sz="1100" i="1" spc="-5" dirty="0">
                <a:latin typeface="Book Antiqua"/>
                <a:cs typeface="Book Antiqua"/>
              </a:rPr>
              <a:t>u</a:t>
            </a:r>
            <a:r>
              <a:rPr sz="1200" i="1" spc="-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10" dirty="0">
                <a:latin typeface="Arial"/>
                <a:cs typeface="Arial"/>
              </a:rPr>
              <a:t>ε</a:t>
            </a:r>
            <a:r>
              <a:rPr sz="1200" i="1" spc="15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-10" dirty="0">
                <a:latin typeface="Arial"/>
                <a:cs typeface="Arial"/>
              </a:rPr>
              <a:t>ν</a:t>
            </a:r>
            <a:r>
              <a:rPr sz="1200" i="1" spc="-15" baseline="-13888" dirty="0">
                <a:latin typeface="Book Antiqua"/>
                <a:cs typeface="Book Antiqua"/>
              </a:rPr>
              <a:t>i </a:t>
            </a:r>
            <a:r>
              <a:rPr sz="1100" spc="-10" dirty="0">
                <a:latin typeface="Book Antiqua"/>
                <a:cs typeface="Book Antiqua"/>
              </a:rPr>
              <a:t>and</a:t>
            </a:r>
            <a:r>
              <a:rPr sz="1100" spc="-17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so</a:t>
            </a:r>
            <a:endParaRPr sz="1100" dirty="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094712" y="1615616"/>
            <a:ext cx="1630680" cy="49530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52069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250" dirty="0">
                <a:latin typeface="Lucida Sans Unicode"/>
                <a:cs typeface="Lucida Sans Unicode"/>
              </a:rPr>
              <a:t> </a:t>
            </a:r>
            <a:r>
              <a:rPr sz="1100" i="1" spc="10" dirty="0">
                <a:latin typeface="Arial"/>
                <a:cs typeface="Arial"/>
              </a:rPr>
              <a:t>ε</a:t>
            </a:r>
            <a:r>
              <a:rPr sz="1200" i="1" spc="15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  <a:p>
            <a:pPr marL="38100">
              <a:lnSpc>
                <a:spcPct val="100000"/>
              </a:lnSpc>
              <a:spcBef>
                <a:spcPts val="1065"/>
              </a:spcBef>
            </a:pPr>
            <a:r>
              <a:rPr sz="1100" i="1" spc="-215" dirty="0">
                <a:latin typeface="Book Antiqua"/>
                <a:cs typeface="Book Antiqua"/>
              </a:rPr>
              <a:t>y</a:t>
            </a:r>
            <a:r>
              <a:rPr sz="1200" spc="-322" baseline="27777" dirty="0">
                <a:latin typeface="Lucida Sans Unicode"/>
                <a:cs typeface="Lucida Sans Unicode"/>
              </a:rPr>
              <a:t>∗</a:t>
            </a:r>
            <a:r>
              <a:rPr sz="1200" i="1" spc="-322" baseline="-24305" dirty="0">
                <a:latin typeface="Book Antiqua"/>
                <a:cs typeface="Book Antiqua"/>
              </a:rPr>
              <a:t>i</a:t>
            </a:r>
            <a:r>
              <a:rPr sz="1200" i="1" spc="502" baseline="-24305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-5" dirty="0">
                <a:latin typeface="Book Antiqua"/>
                <a:cs typeface="Book Antiqua"/>
              </a:rPr>
              <a:t>u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i="1" spc="-150" baseline="-13888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where</a:t>
            </a:r>
            <a:endParaRPr sz="11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6"/>
              <p:cNvSpPr txBox="1"/>
              <p:nvPr/>
            </p:nvSpPr>
            <p:spPr>
              <a:xfrm>
                <a:off x="450989" y="2505434"/>
                <a:ext cx="3551554" cy="810260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431800" algn="ctr">
                  <a:lnSpc>
                    <a:spcPct val="100000"/>
                  </a:lnSpc>
                  <a:spcBef>
                    <a:spcPts val="90"/>
                  </a:spcBef>
                </a:pPr>
                <a:r>
                  <a:rPr sz="1100" i="1" spc="10" dirty="0">
                    <a:latin typeface="Book Antiqua"/>
                    <a:cs typeface="Book Antiqua"/>
                  </a:rPr>
                  <a:t>Cov</a:t>
                </a:r>
                <a:r>
                  <a:rPr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10" dirty="0">
                    <a:latin typeface="Book Antiqua"/>
                    <a:cs typeface="Book Antiqua"/>
                  </a:rPr>
                  <a:t>x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10" dirty="0">
                    <a:latin typeface="Arial"/>
                    <a:cs typeface="Arial"/>
                  </a:rPr>
                  <a:t>,</a:t>
                </a:r>
                <a:r>
                  <a:rPr sz="1100" i="1" spc="-130" dirty="0">
                    <a:latin typeface="Arial"/>
                    <a:cs typeface="Arial"/>
                  </a:rPr>
                  <a:t> </a:t>
                </a:r>
                <a:r>
                  <a:rPr sz="1100" i="1" spc="30" dirty="0">
                    <a:latin typeface="Book Antiqua"/>
                    <a:cs typeface="Book Antiqua"/>
                  </a:rPr>
                  <a:t>u</a:t>
                </a:r>
                <a:r>
                  <a:rPr sz="1200" i="1" spc="44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30" dirty="0">
                    <a:latin typeface="Lucida Sans Unicode"/>
                    <a:cs typeface="Lucida Sans Unicode"/>
                  </a:rPr>
                  <a:t>)</a:t>
                </a:r>
                <a:r>
                  <a:rPr sz="1100" spc="-45" dirty="0">
                    <a:latin typeface="Lucida Sans Unicode"/>
                    <a:cs typeface="Lucida Sans Unicode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</a:t>
                </a:r>
                <a:r>
                  <a:rPr sz="1100" spc="-4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10" dirty="0">
                    <a:latin typeface="Book Antiqua"/>
                    <a:cs typeface="Book Antiqua"/>
                  </a:rPr>
                  <a:t>Cov</a:t>
                </a:r>
                <a:r>
                  <a:rPr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10" dirty="0">
                    <a:latin typeface="Book Antiqua"/>
                    <a:cs typeface="Book Antiqua"/>
                  </a:rPr>
                  <a:t>x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10" dirty="0">
                    <a:latin typeface="Arial"/>
                    <a:cs typeface="Arial"/>
                  </a:rPr>
                  <a:t>,</a:t>
                </a:r>
                <a:r>
                  <a:rPr sz="1100" i="1" spc="-125" dirty="0">
                    <a:latin typeface="Arial"/>
                    <a:cs typeface="Arial"/>
                  </a:rPr>
                  <a:t> </a:t>
                </a:r>
                <a:r>
                  <a:rPr sz="1100" i="1" spc="10" dirty="0">
                    <a:latin typeface="Arial"/>
                    <a:cs typeface="Arial"/>
                  </a:rPr>
                  <a:t>ε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200" i="1" spc="127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</a:t>
                </a:r>
                <a:r>
                  <a:rPr sz="1100" spc="-10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30" dirty="0">
                    <a:latin typeface="Arial"/>
                    <a:cs typeface="Arial"/>
                  </a:rPr>
                  <a:t>ν</a:t>
                </a:r>
                <a:r>
                  <a:rPr sz="1200" i="1" spc="44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30" dirty="0">
                    <a:latin typeface="Lucida Sans Unicode"/>
                    <a:cs typeface="Lucida Sans Unicode"/>
                  </a:rPr>
                  <a:t>)</a:t>
                </a:r>
                <a:r>
                  <a:rPr sz="1100" spc="-45" dirty="0">
                    <a:latin typeface="Lucida Sans Unicode"/>
                    <a:cs typeface="Lucida Sans Unicode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</a:t>
                </a:r>
                <a:r>
                  <a:rPr sz="1100" spc="-4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10" dirty="0">
                    <a:latin typeface="Book Antiqua"/>
                    <a:cs typeface="Book Antiqua"/>
                  </a:rPr>
                  <a:t>Cov</a:t>
                </a:r>
                <a:r>
                  <a:rPr sz="1100" spc="10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10" dirty="0">
                    <a:latin typeface="Arial"/>
                    <a:cs typeface="Arial"/>
                  </a:rPr>
                  <a:t>ν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10" dirty="0">
                    <a:latin typeface="Arial"/>
                    <a:cs typeface="Arial"/>
                  </a:rPr>
                  <a:t>,</a:t>
                </a:r>
                <a:r>
                  <a:rPr sz="1100" i="1" spc="-125" dirty="0">
                    <a:latin typeface="Arial"/>
                    <a:cs typeface="Arial"/>
                  </a:rPr>
                  <a:t> </a:t>
                </a:r>
                <a:r>
                  <a:rPr sz="1100" i="1" spc="35" dirty="0">
                    <a:latin typeface="Book Antiqua"/>
                    <a:cs typeface="Book Antiqua"/>
                  </a:rPr>
                  <a:t>x</a:t>
                </a:r>
                <a:r>
                  <a:rPr sz="1200" i="1" spc="52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35" dirty="0">
                    <a:latin typeface="Lucida Sans Unicode"/>
                    <a:cs typeface="Lucida Sans Unicode"/>
                  </a:rPr>
                  <a:t>)</a:t>
                </a:r>
                <a:r>
                  <a:rPr sz="1100" spc="-50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45"/>
                  </a:spcBef>
                </a:pPr>
                <a:endParaRPr sz="1700" dirty="0">
                  <a:latin typeface="Book Antiqua"/>
                  <a:cs typeface="Book Antiqua"/>
                </a:endParaRPr>
              </a:p>
              <a:p>
                <a:pPr marL="186055" marR="30480" indent="-148590">
                  <a:lnSpc>
                    <a:spcPct val="102600"/>
                  </a:lnSpc>
                  <a:buSzPct val="72727"/>
                  <a:buFont typeface="Lucida Sans Unicode"/>
                  <a:buChar char="►"/>
                  <a:tabLst>
                    <a:tab pos="1866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Example: analysis of household consumption patterns  (above)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6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0989" y="2505434"/>
                <a:ext cx="3551554" cy="810260"/>
              </a:xfrm>
              <a:prstGeom prst="rect">
                <a:avLst/>
              </a:prstGeom>
              <a:blipFill>
                <a:blip r:embed="rId3"/>
                <a:stretch>
                  <a:fillRect l="-1372" t="-6767" r="-3259" b="-67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770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5" dirty="0"/>
              <a:t>M</a:t>
            </a:r>
            <a:r>
              <a:rPr spc="65" dirty="0"/>
              <a:t>EASUREMENT </a:t>
            </a:r>
            <a:r>
              <a:rPr spc="50" dirty="0"/>
              <a:t>ERROR</a:t>
            </a:r>
            <a:r>
              <a:rPr spc="150" dirty="0"/>
              <a:t> </a:t>
            </a:r>
            <a:r>
              <a:rPr sz="1400" spc="45" dirty="0"/>
              <a:t>II</a:t>
            </a:r>
            <a:endParaRPr sz="1400"/>
          </a:p>
        </p:txBody>
      </p:sp>
      <p:sp>
        <p:nvSpPr>
          <p:cNvPr id="7" name="object 7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77759"/>
            <a:ext cx="3622040" cy="49784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733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Classical </a:t>
            </a:r>
            <a:r>
              <a:rPr sz="1100" spc="-10" dirty="0">
                <a:latin typeface="Book Antiqua"/>
                <a:cs typeface="Book Antiqua"/>
              </a:rPr>
              <a:t>measurement error </a:t>
            </a:r>
            <a:r>
              <a:rPr sz="1100" spc="-5" dirty="0">
                <a:latin typeface="Book Antiqua"/>
                <a:cs typeface="Book Antiqua"/>
              </a:rPr>
              <a:t>in the explanatory</a:t>
            </a:r>
            <a:r>
              <a:rPr sz="1100" spc="-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</a:t>
            </a:r>
            <a:endParaRPr sz="1100">
              <a:latin typeface="Book Antiqua"/>
              <a:cs typeface="Book Antiqua"/>
            </a:endParaRPr>
          </a:p>
          <a:p>
            <a:pPr marL="860425">
              <a:lnSpc>
                <a:spcPct val="100000"/>
              </a:lnSpc>
              <a:spcBef>
                <a:spcPts val="1085"/>
              </a:spcBef>
              <a:tabLst>
                <a:tab pos="1689100" algn="l"/>
                <a:tab pos="2243455" algn="l"/>
              </a:tabLst>
            </a:pPr>
            <a:r>
              <a:rPr sz="1100" i="1" spc="-215" dirty="0">
                <a:latin typeface="Book Antiqua"/>
                <a:cs typeface="Book Antiqua"/>
              </a:rPr>
              <a:t>x</a:t>
            </a:r>
            <a:r>
              <a:rPr sz="1200" spc="-322" baseline="31250" dirty="0">
                <a:latin typeface="Lucida Sans Unicode"/>
                <a:cs typeface="Lucida Sans Unicode"/>
              </a:rPr>
              <a:t>∗</a:t>
            </a:r>
            <a:r>
              <a:rPr sz="1200" i="1" spc="-322" baseline="-20833" dirty="0">
                <a:latin typeface="Book Antiqua"/>
                <a:cs typeface="Book Antiqua"/>
              </a:rPr>
              <a:t>i</a:t>
            </a:r>
            <a:r>
              <a:rPr sz="1200" i="1" spc="532" baseline="-20833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5" dirty="0">
                <a:latin typeface="Book Antiqua"/>
                <a:cs typeface="Book Antiqua"/>
              </a:rPr>
              <a:t>x</a:t>
            </a:r>
            <a:r>
              <a:rPr sz="1200" i="1" spc="-7" baseline="-13888" dirty="0">
                <a:latin typeface="Book Antiqua"/>
                <a:cs typeface="Book Antiqua"/>
              </a:rPr>
              <a:t>i</a:t>
            </a:r>
            <a:r>
              <a:rPr sz="1200" i="1" spc="120" baseline="-13888" dirty="0">
                <a:latin typeface="Book Antiqua"/>
                <a:cs typeface="Book Antiqua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105" dirty="0">
                <a:latin typeface="Lucida Sans Unicode"/>
                <a:cs typeface="Lucida Sans Unicode"/>
              </a:rPr>
              <a:t> </a:t>
            </a:r>
            <a:r>
              <a:rPr sz="1100" i="1" spc="-10" dirty="0">
                <a:latin typeface="Arial"/>
                <a:cs typeface="Arial"/>
              </a:rPr>
              <a:t>ν</a:t>
            </a:r>
            <a:r>
              <a:rPr sz="1200" i="1" spc="-15" baseline="-13888" dirty="0">
                <a:latin typeface="Book Antiqua"/>
                <a:cs typeface="Book Antiqua"/>
              </a:rPr>
              <a:t>i	</a:t>
            </a:r>
            <a:r>
              <a:rPr sz="1100" spc="-10" dirty="0">
                <a:latin typeface="Book Antiqua"/>
                <a:cs typeface="Book Antiqua"/>
              </a:rPr>
              <a:t>where	</a:t>
            </a:r>
            <a:r>
              <a:rPr sz="1100" i="1" spc="10" dirty="0">
                <a:latin typeface="Book Antiqua"/>
                <a:cs typeface="Book Antiqua"/>
              </a:rPr>
              <a:t>Cov</a:t>
            </a:r>
            <a:r>
              <a:rPr sz="1100" spc="10" dirty="0">
                <a:latin typeface="Lucida Sans Unicode"/>
                <a:cs typeface="Lucida Sans Unicode"/>
              </a:rPr>
              <a:t>(</a:t>
            </a:r>
            <a:r>
              <a:rPr sz="1100" i="1" spc="10" dirty="0">
                <a:latin typeface="Arial"/>
                <a:cs typeface="Arial"/>
              </a:rPr>
              <a:t>ν</a:t>
            </a:r>
            <a:r>
              <a:rPr sz="1200" i="1" spc="15" baseline="-13888" dirty="0">
                <a:latin typeface="Book Antiqua"/>
                <a:cs typeface="Book Antiqua"/>
              </a:rPr>
              <a:t>i</a:t>
            </a:r>
            <a:r>
              <a:rPr sz="1100" i="1" spc="10" dirty="0">
                <a:latin typeface="Arial"/>
                <a:cs typeface="Arial"/>
              </a:rPr>
              <a:t>, </a:t>
            </a:r>
            <a:r>
              <a:rPr sz="1100" i="1" spc="35" dirty="0">
                <a:latin typeface="Book Antiqua"/>
                <a:cs typeface="Book Antiqua"/>
              </a:rPr>
              <a:t>x</a:t>
            </a:r>
            <a:r>
              <a:rPr sz="1200" i="1" spc="52" baseline="-13888" dirty="0">
                <a:latin typeface="Book Antiqua"/>
                <a:cs typeface="Book Antiqua"/>
              </a:rPr>
              <a:t>i</a:t>
            </a:r>
            <a:r>
              <a:rPr sz="1100" spc="35" dirty="0">
                <a:latin typeface="Lucida Sans Unicode"/>
                <a:cs typeface="Lucida Sans Unicode"/>
              </a:rPr>
              <a:t>)</a:t>
            </a:r>
            <a:r>
              <a:rPr sz="1100" spc="-210" dirty="0">
                <a:latin typeface="Lucida Sans Unicode"/>
                <a:cs typeface="Lucida Sans Unicode"/>
              </a:rPr>
              <a:t>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spc="-5" dirty="0">
                <a:latin typeface="Book Antiqua"/>
                <a:cs typeface="Book Antiqua"/>
              </a:rPr>
              <a:t>0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76389" y="1396224"/>
            <a:ext cx="157099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35" dirty="0">
                <a:latin typeface="Book Antiqua"/>
                <a:cs typeface="Book Antiqua"/>
              </a:rPr>
              <a:t>True </a:t>
            </a:r>
            <a:r>
              <a:rPr sz="1100" spc="-10" dirty="0">
                <a:latin typeface="Book Antiqua"/>
                <a:cs typeface="Book Antiqua"/>
              </a:rPr>
              <a:t>regression</a:t>
            </a:r>
            <a:r>
              <a:rPr sz="1100" spc="-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model: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2108707" y="1396224"/>
            <a:ext cx="117094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100" i="1" spc="-10" dirty="0">
                <a:latin typeface="Book Antiqua"/>
                <a:cs typeface="Book Antiqua"/>
              </a:rPr>
              <a:t>y</a:t>
            </a:r>
            <a:r>
              <a:rPr sz="1200" i="1" spc="-15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i="1" spc="-10" dirty="0">
                <a:latin typeface="Arial"/>
                <a:cs typeface="Arial"/>
              </a:rPr>
              <a:t>β</a:t>
            </a:r>
            <a:r>
              <a:rPr sz="1200" spc="-15" baseline="-10416" dirty="0">
                <a:latin typeface="Book Antiqua"/>
                <a:cs typeface="Book Antiqua"/>
              </a:rPr>
              <a:t>0 </a:t>
            </a:r>
            <a:r>
              <a:rPr sz="1100" spc="-30" dirty="0">
                <a:latin typeface="Lucida Sans Unicode"/>
                <a:cs typeface="Lucida Sans Unicode"/>
              </a:rPr>
              <a:t>+ </a:t>
            </a:r>
            <a:r>
              <a:rPr sz="1100" i="1" spc="5" dirty="0">
                <a:latin typeface="Arial"/>
                <a:cs typeface="Arial"/>
              </a:rPr>
              <a:t>β</a:t>
            </a:r>
            <a:r>
              <a:rPr sz="1200" spc="7" baseline="-13888" dirty="0">
                <a:latin typeface="Book Antiqua"/>
                <a:cs typeface="Book Antiqua"/>
              </a:rPr>
              <a:t>1</a:t>
            </a:r>
            <a:r>
              <a:rPr sz="1100" i="1" spc="5" dirty="0">
                <a:latin typeface="Book Antiqua"/>
                <a:cs typeface="Book Antiqua"/>
              </a:rPr>
              <a:t>x</a:t>
            </a:r>
            <a:r>
              <a:rPr sz="1200" i="1" spc="7" baseline="-13888" dirty="0">
                <a:latin typeface="Book Antiqua"/>
                <a:cs typeface="Book Antiqua"/>
              </a:rPr>
              <a:t>i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95" dirty="0">
                <a:latin typeface="Lucida Sans Unicode"/>
                <a:cs typeface="Lucida Sans Unicode"/>
              </a:rPr>
              <a:t> </a:t>
            </a:r>
            <a:r>
              <a:rPr sz="1100" i="1" spc="10" dirty="0">
                <a:latin typeface="Arial"/>
                <a:cs typeface="Arial"/>
              </a:rPr>
              <a:t>ε</a:t>
            </a:r>
            <a:r>
              <a:rPr sz="1200" i="1" spc="15" baseline="-13888" dirty="0">
                <a:latin typeface="Book Antiqua"/>
                <a:cs typeface="Book Antiqua"/>
              </a:rPr>
              <a:t>i</a:t>
            </a:r>
            <a:endParaRPr sz="1200" baseline="-13888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object 6"/>
              <p:cNvSpPr txBox="1"/>
              <p:nvPr/>
            </p:nvSpPr>
            <p:spPr>
              <a:xfrm>
                <a:off x="425589" y="1751506"/>
                <a:ext cx="3802379" cy="1502410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211454" indent="-148590">
                  <a:lnSpc>
                    <a:spcPct val="100000"/>
                  </a:lnSpc>
                  <a:spcBef>
                    <a:spcPts val="90"/>
                  </a:spcBef>
                  <a:buSzPct val="72727"/>
                  <a:buFont typeface="Lucida Sans Unicode"/>
                  <a:buChar char="►"/>
                  <a:tabLst>
                    <a:tab pos="212090" algn="l"/>
                    <a:tab pos="174117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Estimated</a:t>
                </a:r>
                <a:r>
                  <a:rPr sz="1100" spc="10" dirty="0">
                    <a:latin typeface="Book Antiqua"/>
                    <a:cs typeface="Book Antiqua"/>
                  </a:rPr>
                  <a:t> </a:t>
                </a:r>
                <a:r>
                  <a:rPr sz="1100" spc="-10" dirty="0">
                    <a:latin typeface="Book Antiqua"/>
                    <a:cs typeface="Book Antiqua"/>
                  </a:rPr>
                  <a:t>regression:	</a:t>
                </a:r>
                <a:r>
                  <a:rPr sz="1100" i="1" spc="-5" dirty="0">
                    <a:latin typeface="Book Antiqua"/>
                    <a:cs typeface="Book Antiqua"/>
                  </a:rPr>
                  <a:t>y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 </a:t>
                </a:r>
                <a:r>
                  <a:rPr sz="1100" i="1" spc="-10" dirty="0">
                    <a:latin typeface="Arial"/>
                    <a:cs typeface="Arial"/>
                  </a:rPr>
                  <a:t>β</a:t>
                </a:r>
                <a:r>
                  <a:rPr sz="1200" spc="-15" baseline="-10416" dirty="0">
                    <a:latin typeface="Book Antiqua"/>
                    <a:cs typeface="Book Antiqua"/>
                  </a:rPr>
                  <a:t>0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 </a:t>
                </a:r>
                <a:r>
                  <a:rPr sz="1100" i="1" spc="-125" dirty="0">
                    <a:latin typeface="Arial"/>
                    <a:cs typeface="Arial"/>
                  </a:rPr>
                  <a:t>β</a:t>
                </a:r>
                <a:r>
                  <a:rPr sz="1200" spc="-187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spc="-125" dirty="0">
                    <a:latin typeface="Book Antiqua"/>
                    <a:cs typeface="Book Antiqua"/>
                  </a:rPr>
                  <a:t>x</a:t>
                </a:r>
                <a:r>
                  <a:rPr sz="1200" spc="-187" baseline="27777" dirty="0">
                    <a:latin typeface="Lucida Sans Unicode"/>
                    <a:cs typeface="Lucida Sans Unicode"/>
                  </a:rPr>
                  <a:t>∗</a:t>
                </a:r>
                <a:r>
                  <a:rPr sz="1200" i="1" spc="-187" baseline="-24305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 </a:t>
                </a:r>
                <a:r>
                  <a:rPr sz="1100" i="1" spc="-5" dirty="0">
                    <a:latin typeface="Book Antiqua"/>
                    <a:cs typeface="Book Antiqua"/>
                  </a:rPr>
                  <a:t>u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</a:t>
                </a:r>
                <a:r>
                  <a:rPr sz="1200" i="1" spc="60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-10" dirty="0">
                    <a:latin typeface="Book Antiqua"/>
                    <a:cs typeface="Book Antiqua"/>
                  </a:rPr>
                  <a:t>where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211454">
                  <a:lnSpc>
                    <a:spcPct val="100000"/>
                  </a:lnSpc>
                  <a:spcBef>
                    <a:spcPts val="1200"/>
                  </a:spcBef>
                </a:pPr>
                <a:r>
                  <a:rPr sz="1100" i="1" spc="-5" dirty="0">
                    <a:latin typeface="Book Antiqua"/>
                    <a:cs typeface="Book Antiqua"/>
                  </a:rPr>
                  <a:t>u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 </a:t>
                </a:r>
                <a:r>
                  <a:rPr sz="1100" i="1" spc="10" dirty="0">
                    <a:latin typeface="Arial"/>
                    <a:cs typeface="Arial"/>
                  </a:rPr>
                  <a:t>ε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− </a:t>
                </a:r>
                <a:r>
                  <a:rPr sz="1100" i="1" dirty="0">
                    <a:latin typeface="Arial"/>
                    <a:cs typeface="Arial"/>
                  </a:rPr>
                  <a:t>β</a:t>
                </a:r>
                <a:r>
                  <a:rPr sz="1200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dirty="0">
                    <a:latin typeface="Arial"/>
                    <a:cs typeface="Arial"/>
                  </a:rPr>
                  <a:t>ν</a:t>
                </a:r>
                <a:r>
                  <a:rPr sz="1200" i="1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10" dirty="0">
                    <a:latin typeface="Book Antiqua"/>
                    <a:cs typeface="Book Antiqua"/>
                  </a:rPr>
                  <a:t>and</a:t>
                </a:r>
                <a:r>
                  <a:rPr sz="110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so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421005">
                  <a:lnSpc>
                    <a:spcPct val="100000"/>
                  </a:lnSpc>
                  <a:spcBef>
                    <a:spcPts val="1085"/>
                  </a:spcBef>
                  <a:tabLst>
                    <a:tab pos="3542665" algn="l"/>
                  </a:tabLst>
                </a:pPr>
                <a:r>
                  <a:rPr sz="1100" i="1" spc="-90" dirty="0">
                    <a:latin typeface="Book Antiqua"/>
                    <a:cs typeface="Book Antiqua"/>
                  </a:rPr>
                  <a:t>Cov</a:t>
                </a:r>
                <a:r>
                  <a:rPr sz="1100" spc="-90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-90" dirty="0">
                    <a:latin typeface="Book Antiqua"/>
                    <a:cs typeface="Book Antiqua"/>
                  </a:rPr>
                  <a:t>x</a:t>
                </a:r>
                <a:r>
                  <a:rPr sz="1200" spc="-135" baseline="31250" dirty="0">
                    <a:latin typeface="Lucida Sans Unicode"/>
                    <a:cs typeface="Lucida Sans Unicode"/>
                  </a:rPr>
                  <a:t>∗</a:t>
                </a:r>
                <a:r>
                  <a:rPr sz="1200" i="1" spc="-135" baseline="-20833" dirty="0">
                    <a:latin typeface="Book Antiqua"/>
                    <a:cs typeface="Book Antiqua"/>
                  </a:rPr>
                  <a:t>i </a:t>
                </a:r>
                <a:r>
                  <a:rPr sz="1200" i="1" spc="-82" baseline="-20833" dirty="0">
                    <a:latin typeface="Book Antiqua"/>
                    <a:cs typeface="Book Antiqua"/>
                  </a:rPr>
                  <a:t> </a:t>
                </a:r>
                <a:r>
                  <a:rPr sz="1100" i="1" spc="-5" dirty="0">
                    <a:latin typeface="Arial"/>
                    <a:cs typeface="Arial"/>
                  </a:rPr>
                  <a:t>,</a:t>
                </a:r>
                <a:r>
                  <a:rPr sz="1100" i="1" spc="-120" dirty="0">
                    <a:latin typeface="Arial"/>
                    <a:cs typeface="Arial"/>
                  </a:rPr>
                  <a:t> </a:t>
                </a:r>
                <a:r>
                  <a:rPr sz="1100" i="1" spc="30" dirty="0">
                    <a:latin typeface="Book Antiqua"/>
                    <a:cs typeface="Book Antiqua"/>
                  </a:rPr>
                  <a:t>u</a:t>
                </a:r>
                <a:r>
                  <a:rPr sz="1200" i="1" spc="44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30" dirty="0">
                    <a:latin typeface="Lucida Sans Unicode"/>
                    <a:cs typeface="Lucida Sans Unicode"/>
                  </a:rPr>
                  <a:t>)</a:t>
                </a:r>
                <a:r>
                  <a:rPr sz="1100" spc="-35" dirty="0">
                    <a:latin typeface="Lucida Sans Unicode"/>
                    <a:cs typeface="Lucida Sans Unicode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</a:t>
                </a:r>
                <a:r>
                  <a:rPr sz="1100" spc="-3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5" dirty="0">
                    <a:latin typeface="Book Antiqua"/>
                    <a:cs typeface="Book Antiqua"/>
                  </a:rPr>
                  <a:t>Cov</a:t>
                </a:r>
                <a:r>
                  <a:rPr sz="1100" spc="5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5" dirty="0">
                    <a:latin typeface="Book Antiqua"/>
                    <a:cs typeface="Book Antiqua"/>
                  </a:rPr>
                  <a:t>x</a:t>
                </a:r>
                <a:r>
                  <a:rPr sz="1200" i="1" spc="7" baseline="-13888" dirty="0">
                    <a:latin typeface="Book Antiqua"/>
                    <a:cs typeface="Book Antiqua"/>
                  </a:rPr>
                  <a:t>i</a:t>
                </a:r>
                <a:r>
                  <a:rPr sz="1200" i="1" spc="142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</a:t>
                </a:r>
                <a:r>
                  <a:rPr sz="1100" spc="-95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5" dirty="0">
                    <a:latin typeface="Arial"/>
                    <a:cs typeface="Arial"/>
                  </a:rPr>
                  <a:t>ν</a:t>
                </a:r>
                <a:r>
                  <a:rPr sz="1200" i="1" spc="7" baseline="-13888" dirty="0">
                    <a:latin typeface="Book Antiqua"/>
                    <a:cs typeface="Book Antiqua"/>
                  </a:rPr>
                  <a:t>i</a:t>
                </a:r>
                <a:r>
                  <a:rPr sz="1100" i="1" spc="5" dirty="0">
                    <a:latin typeface="Arial"/>
                    <a:cs typeface="Arial"/>
                  </a:rPr>
                  <a:t>,</a:t>
                </a:r>
                <a:r>
                  <a:rPr sz="1100" i="1" spc="-120" dirty="0">
                    <a:latin typeface="Arial"/>
                    <a:cs typeface="Arial"/>
                  </a:rPr>
                  <a:t> </a:t>
                </a:r>
                <a:r>
                  <a:rPr sz="1100" i="1" spc="10" dirty="0">
                    <a:latin typeface="Arial"/>
                    <a:cs typeface="Arial"/>
                  </a:rPr>
                  <a:t>ε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</a:t>
                </a:r>
                <a:r>
                  <a:rPr sz="1200" i="1" spc="150" baseline="-13888" dirty="0">
                    <a:latin typeface="Book Antiqua"/>
                    <a:cs typeface="Book Antiqua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−</a:t>
                </a:r>
                <a:r>
                  <a:rPr sz="1100" spc="-100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25" dirty="0">
                    <a:latin typeface="Arial"/>
                    <a:cs typeface="Arial"/>
                  </a:rPr>
                  <a:t>β</a:t>
                </a:r>
                <a:r>
                  <a:rPr sz="1200" spc="37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spc="25" dirty="0">
                    <a:latin typeface="Arial"/>
                    <a:cs typeface="Arial"/>
                  </a:rPr>
                  <a:t>ν</a:t>
                </a:r>
                <a:r>
                  <a:rPr sz="1200" i="1" spc="37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25" dirty="0">
                    <a:latin typeface="Lucida Sans Unicode"/>
                    <a:cs typeface="Lucida Sans Unicode"/>
                  </a:rPr>
                  <a:t>)</a:t>
                </a:r>
                <a:r>
                  <a:rPr sz="1100" spc="-35" dirty="0">
                    <a:latin typeface="Lucida Sans Unicode"/>
                    <a:cs typeface="Lucida Sans Unicode"/>
                  </a:rPr>
                  <a:t>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</a:t>
                </a:r>
                <a:r>
                  <a:rPr sz="1100" spc="-35" dirty="0">
                    <a:latin typeface="Lucida Sans Unicode"/>
                    <a:cs typeface="Lucida Sans Unicode"/>
                  </a:rPr>
                  <a:t> </a:t>
                </a:r>
                <a:r>
                  <a:rPr sz="1100" spc="5" dirty="0">
                    <a:latin typeface="Lucida Sans Unicode"/>
                    <a:cs typeface="Lucida Sans Unicode"/>
                  </a:rPr>
                  <a:t>−</a:t>
                </a:r>
                <a:r>
                  <a:rPr sz="1100" i="1" spc="5" dirty="0">
                    <a:latin typeface="Arial"/>
                    <a:cs typeface="Arial"/>
                  </a:rPr>
                  <a:t>β</a:t>
                </a:r>
                <a:r>
                  <a:rPr sz="1200" spc="7" baseline="-13888" dirty="0">
                    <a:latin typeface="Book Antiqua"/>
                    <a:cs typeface="Book Antiqua"/>
                  </a:rPr>
                  <a:t>1</a:t>
                </a:r>
                <a:r>
                  <a:rPr sz="1100" i="1" spc="5" dirty="0">
                    <a:latin typeface="Book Antiqua"/>
                    <a:cs typeface="Book Antiqua"/>
                  </a:rPr>
                  <a:t>Var</a:t>
                </a:r>
                <a:r>
                  <a:rPr sz="1100" spc="5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5" dirty="0">
                    <a:latin typeface="Arial"/>
                    <a:cs typeface="Arial"/>
                  </a:rPr>
                  <a:t>ν</a:t>
                </a:r>
                <a:r>
                  <a:rPr sz="1200" i="1" spc="7" baseline="-13888" dirty="0">
                    <a:latin typeface="Book Antiqua"/>
                    <a:cs typeface="Book Antiqua"/>
                  </a:rPr>
                  <a:t>i</a:t>
                </a:r>
                <a:r>
                  <a:rPr sz="1100" spc="5" dirty="0">
                    <a:latin typeface="Lucida Sans Unicode"/>
                    <a:cs typeface="Lucida Sans Unicode"/>
                  </a:rPr>
                  <a:t>)</a:t>
                </a:r>
                <a:r>
                  <a:rPr sz="1100" spc="-40" dirty="0">
                    <a:latin typeface="Lucida Sans Unicode"/>
                    <a:cs typeface="Lucida Sans Unicode"/>
                  </a:rPr>
                  <a:t> </a:t>
                </a:r>
                <a14:m>
                  <m:oMath xmlns:m="http://schemas.openxmlformats.org/officeDocument/2006/math">
                    <m:r>
                      <a:rPr lang="en-US" sz="11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15"/>
                  </a:spcBef>
                </a:pPr>
                <a:endParaRPr sz="2150" dirty="0">
                  <a:latin typeface="Book Antiqua"/>
                  <a:cs typeface="Book Antiqua"/>
                </a:endParaRPr>
              </a:p>
              <a:p>
                <a:pPr marL="211454" marR="17780" indent="-148590">
                  <a:lnSpc>
                    <a:spcPct val="102600"/>
                  </a:lnSpc>
                  <a:buSzPct val="72727"/>
                  <a:buFont typeface="Lucida Sans Unicode"/>
                  <a:buChar char="►"/>
                  <a:tabLst>
                    <a:tab pos="2120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Causes attenuation bias (estimated </a:t>
                </a:r>
                <a:r>
                  <a:rPr sz="1100" spc="-10" dirty="0">
                    <a:latin typeface="Book Antiqua"/>
                    <a:cs typeface="Book Antiqua"/>
                  </a:rPr>
                  <a:t>coefficient </a:t>
                </a:r>
                <a:r>
                  <a:rPr sz="1100" spc="-5" dirty="0">
                    <a:latin typeface="Book Antiqua"/>
                    <a:cs typeface="Book Antiqua"/>
                  </a:rPr>
                  <a:t>is smaller</a:t>
                </a:r>
                <a:r>
                  <a:rPr sz="1100" spc="-4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in  absolute value than the </a:t>
                </a:r>
                <a:r>
                  <a:rPr sz="1100" spc="-10" dirty="0">
                    <a:latin typeface="Book Antiqua"/>
                    <a:cs typeface="Book Antiqua"/>
                  </a:rPr>
                  <a:t>true</a:t>
                </a:r>
                <a:r>
                  <a:rPr sz="1100" spc="-15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one)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6" name="object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5589" y="1751506"/>
                <a:ext cx="3802379" cy="1502410"/>
              </a:xfrm>
              <a:prstGeom prst="rect">
                <a:avLst/>
              </a:prstGeom>
              <a:blipFill>
                <a:blip r:embed="rId2"/>
                <a:stretch>
                  <a:fillRect l="-641" t="-3239" r="-3045" b="-404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64223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I</a:t>
            </a:r>
            <a:r>
              <a:rPr spc="55" dirty="0"/>
              <a:t>NSTRUMENTAL </a:t>
            </a:r>
            <a:r>
              <a:rPr spc="45" dirty="0"/>
              <a:t>VARIABLES</a:t>
            </a:r>
            <a:r>
              <a:rPr spc="175" dirty="0"/>
              <a:t> </a:t>
            </a:r>
            <a:r>
              <a:rPr sz="1400" spc="65" dirty="0"/>
              <a:t>(IV)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object 3"/>
              <p:cNvSpPr txBox="1"/>
              <p:nvPr/>
            </p:nvSpPr>
            <p:spPr>
              <a:xfrm>
                <a:off x="438289" y="775257"/>
                <a:ext cx="3856354" cy="1976182"/>
              </a:xfrm>
              <a:prstGeom prst="rect">
                <a:avLst/>
              </a:prstGeom>
            </p:spPr>
            <p:txBody>
              <a:bodyPr vert="horz" wrap="square" lIns="0" tIns="11430" rIns="0" bIns="0" rtlCol="0">
                <a:spAutoFit/>
              </a:bodyPr>
              <a:lstStyle/>
              <a:p>
                <a:pPr marL="198755" indent="-148590">
                  <a:lnSpc>
                    <a:spcPct val="100000"/>
                  </a:lnSpc>
                  <a:spcBef>
                    <a:spcPts val="90"/>
                  </a:spcBef>
                  <a:buSzPct val="72727"/>
                  <a:buFont typeface="Lucida Sans Unicode"/>
                  <a:buChar char="►"/>
                  <a:tabLst>
                    <a:tab pos="199390" algn="l"/>
                  </a:tabLst>
                </a:pPr>
                <a:r>
                  <a:rPr sz="1100" spc="-10" dirty="0">
                    <a:latin typeface="Book Antiqua"/>
                    <a:cs typeface="Book Antiqua"/>
                  </a:rPr>
                  <a:t>Answer </a:t>
                </a:r>
                <a:r>
                  <a:rPr sz="1100" spc="-5" dirty="0">
                    <a:latin typeface="Book Antiqua"/>
                    <a:cs typeface="Book Antiqua"/>
                  </a:rPr>
                  <a:t>to the situation </a:t>
                </a:r>
                <a:r>
                  <a:rPr sz="1100" spc="-10" dirty="0">
                    <a:latin typeface="Book Antiqua"/>
                    <a:cs typeface="Book Antiqua"/>
                  </a:rPr>
                  <a:t>when </a:t>
                </a:r>
                <a:r>
                  <a:rPr sz="1100" i="1" spc="5" dirty="0">
                    <a:latin typeface="Book Antiqua"/>
                    <a:cs typeface="Book Antiqua"/>
                  </a:rPr>
                  <a:t>Cov</a:t>
                </a:r>
                <a:r>
                  <a:rPr sz="1100" spc="5" dirty="0">
                    <a:latin typeface="Lucida Sans Unicode"/>
                    <a:cs typeface="Lucida Sans Unicode"/>
                  </a:rPr>
                  <a:t>(</a:t>
                </a:r>
                <a:r>
                  <a:rPr sz="1100" i="1" spc="5" dirty="0">
                    <a:latin typeface="Book Antiqua"/>
                    <a:cs typeface="Book Antiqua"/>
                  </a:rPr>
                  <a:t>x</a:t>
                </a:r>
                <a:r>
                  <a:rPr sz="1100" i="1" spc="5" dirty="0">
                    <a:latin typeface="Arial"/>
                    <a:cs typeface="Arial"/>
                  </a:rPr>
                  <a:t>, </a:t>
                </a:r>
                <a:r>
                  <a:rPr sz="1100" i="1" spc="40" dirty="0">
                    <a:latin typeface="Arial"/>
                    <a:cs typeface="Arial"/>
                  </a:rPr>
                  <a:t>ε</a:t>
                </a:r>
                <a:r>
                  <a:rPr sz="1100" spc="40" dirty="0">
                    <a:latin typeface="Lucida Sans Unicode"/>
                    <a:cs typeface="Lucida Sans Unicode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1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1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lang="en-US" sz="1100" spc="-10" dirty="0">
                  <a:latin typeface="Book Antiqua"/>
                  <a:cs typeface="Book Antiqua"/>
                </a:endParaRPr>
              </a:p>
              <a:p>
                <a:pPr marL="198755" indent="-148590">
                  <a:lnSpc>
                    <a:spcPct val="100000"/>
                  </a:lnSpc>
                  <a:spcBef>
                    <a:spcPts val="90"/>
                  </a:spcBef>
                  <a:buSzPct val="72727"/>
                  <a:buFont typeface="Lucida Sans Unicode"/>
                  <a:buChar char="►"/>
                  <a:tabLst>
                    <a:tab pos="199390" algn="l"/>
                  </a:tabLst>
                </a:pPr>
                <a:r>
                  <a:rPr sz="1100" spc="-10" dirty="0">
                    <a:latin typeface="Book Antiqua"/>
                    <a:cs typeface="Book Antiqua"/>
                  </a:rPr>
                  <a:t>Instrumental </a:t>
                </a:r>
                <a:r>
                  <a:rPr sz="1100" spc="-5" dirty="0">
                    <a:latin typeface="Book Antiqua"/>
                    <a:cs typeface="Book Antiqua"/>
                  </a:rPr>
                  <a:t>variable (or </a:t>
                </a:r>
                <a:r>
                  <a:rPr sz="1100" spc="-10" dirty="0">
                    <a:latin typeface="Book Antiqua"/>
                    <a:cs typeface="Book Antiqua"/>
                  </a:rPr>
                  <a:t>instrument) </a:t>
                </a:r>
                <a:r>
                  <a:rPr sz="1100" spc="-5" dirty="0">
                    <a:latin typeface="Book Antiqua"/>
                    <a:cs typeface="Book Antiqua"/>
                  </a:rPr>
                  <a:t>should be a</a:t>
                </a:r>
                <a:r>
                  <a:rPr sz="1100" spc="25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variable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198755">
                  <a:lnSpc>
                    <a:spcPts val="1260"/>
                  </a:lnSpc>
                </a:pPr>
                <a:r>
                  <a:rPr sz="1100" i="1" spc="-5" dirty="0">
                    <a:latin typeface="Book Antiqua"/>
                    <a:cs typeface="Book Antiqua"/>
                  </a:rPr>
                  <a:t>z </a:t>
                </a:r>
                <a:r>
                  <a:rPr sz="1100" spc="-5" dirty="0">
                    <a:latin typeface="Book Antiqua"/>
                    <a:cs typeface="Book Antiqua"/>
                  </a:rPr>
                  <a:t>such</a:t>
                </a:r>
                <a:r>
                  <a:rPr sz="1100" spc="-1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that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475615" lvl="1" indent="-165100">
                  <a:lnSpc>
                    <a:spcPct val="100000"/>
                  </a:lnSpc>
                  <a:spcBef>
                    <a:spcPts val="475"/>
                  </a:spcBef>
                  <a:buFont typeface="Book Antiqua"/>
                  <a:buAutoNum type="arabicPeriod"/>
                  <a:tabLst>
                    <a:tab pos="476250" algn="l"/>
                  </a:tabLst>
                </a:pPr>
                <a:r>
                  <a:rPr sz="1000" i="1" spc="-5" dirty="0">
                    <a:latin typeface="Book Antiqua"/>
                    <a:cs typeface="Book Antiqua"/>
                  </a:rPr>
                  <a:t>z </a:t>
                </a:r>
                <a:r>
                  <a:rPr sz="1000" spc="-5" dirty="0">
                    <a:latin typeface="Book Antiqua"/>
                    <a:cs typeface="Book Antiqua"/>
                  </a:rPr>
                  <a:t>is uncorrelated with the </a:t>
                </a:r>
                <a:r>
                  <a:rPr sz="1000" spc="-10" dirty="0">
                    <a:latin typeface="Book Antiqua"/>
                    <a:cs typeface="Book Antiqua"/>
                  </a:rPr>
                  <a:t>error </a:t>
                </a:r>
                <a:r>
                  <a:rPr sz="1000" spc="-5" dirty="0">
                    <a:latin typeface="Book Antiqua"/>
                    <a:cs typeface="Book Antiqua"/>
                  </a:rPr>
                  <a:t>term: </a:t>
                </a:r>
                <a:r>
                  <a:rPr sz="1000" i="1" spc="5" dirty="0">
                    <a:latin typeface="Book Antiqua"/>
                    <a:cs typeface="Book Antiqua"/>
                  </a:rPr>
                  <a:t>Cov</a:t>
                </a:r>
                <a:r>
                  <a:rPr sz="1000" spc="5" dirty="0">
                    <a:latin typeface="Lucida Sans Unicode"/>
                    <a:cs typeface="Lucida Sans Unicode"/>
                  </a:rPr>
                  <a:t>(</a:t>
                </a:r>
                <a:r>
                  <a:rPr sz="1000" i="1" spc="5" dirty="0">
                    <a:latin typeface="Book Antiqua"/>
                    <a:cs typeface="Book Antiqua"/>
                  </a:rPr>
                  <a:t>z</a:t>
                </a:r>
                <a:r>
                  <a:rPr sz="1000" i="1" spc="5" dirty="0">
                    <a:latin typeface="Arial"/>
                    <a:cs typeface="Arial"/>
                  </a:rPr>
                  <a:t>, </a:t>
                </a:r>
                <a:r>
                  <a:rPr sz="1000" i="1" spc="40" dirty="0">
                    <a:latin typeface="Arial"/>
                    <a:cs typeface="Arial"/>
                  </a:rPr>
                  <a:t>ε</a:t>
                </a:r>
                <a:r>
                  <a:rPr sz="1000" spc="40" dirty="0">
                    <a:latin typeface="Lucida Sans Unicode"/>
                    <a:cs typeface="Lucida Sans Unicode"/>
                  </a:rPr>
                  <a:t>) </a:t>
                </a:r>
                <a:r>
                  <a:rPr sz="1000" spc="-25" dirty="0">
                    <a:latin typeface="Lucida Sans Unicode"/>
                    <a:cs typeface="Lucida Sans Unicode"/>
                  </a:rPr>
                  <a:t>=</a:t>
                </a:r>
                <a:r>
                  <a:rPr sz="1000" spc="-170" dirty="0">
                    <a:latin typeface="Lucida Sans Unicode"/>
                    <a:cs typeface="Lucida Sans Unicode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0</a:t>
                </a:r>
                <a:endParaRPr sz="1000" dirty="0">
                  <a:latin typeface="Book Antiqua"/>
                  <a:cs typeface="Book Antiqua"/>
                </a:endParaRPr>
              </a:p>
              <a:p>
                <a:pPr marL="475615" lvl="1" indent="-165100">
                  <a:lnSpc>
                    <a:spcPct val="100000"/>
                  </a:lnSpc>
                  <a:spcBef>
                    <a:spcPts val="290"/>
                  </a:spcBef>
                  <a:buFont typeface="Book Antiqua"/>
                  <a:buAutoNum type="arabicPeriod"/>
                  <a:tabLst>
                    <a:tab pos="476250" algn="l"/>
                  </a:tabLst>
                </a:pPr>
                <a:r>
                  <a:rPr sz="1000" i="1" spc="-5" dirty="0">
                    <a:latin typeface="Book Antiqua"/>
                    <a:cs typeface="Book Antiqua"/>
                  </a:rPr>
                  <a:t>z </a:t>
                </a:r>
                <a:r>
                  <a:rPr sz="1000" spc="-5" dirty="0">
                    <a:latin typeface="Book Antiqua"/>
                    <a:cs typeface="Book Antiqua"/>
                  </a:rPr>
                  <a:t>is correlated with the explanatory variable </a:t>
                </a:r>
                <a:r>
                  <a:rPr sz="1000" i="1" spc="-5" dirty="0">
                    <a:latin typeface="Book Antiqua"/>
                    <a:cs typeface="Book Antiqua"/>
                  </a:rPr>
                  <a:t>x</a:t>
                </a:r>
                <a:r>
                  <a:rPr sz="1000" spc="-5" dirty="0">
                    <a:latin typeface="Book Antiqua"/>
                    <a:cs typeface="Book Antiqua"/>
                  </a:rPr>
                  <a:t>: </a:t>
                </a:r>
                <a:r>
                  <a:rPr sz="1000" i="1" spc="5" dirty="0">
                    <a:latin typeface="Book Antiqua"/>
                    <a:cs typeface="Book Antiqua"/>
                  </a:rPr>
                  <a:t>Cov</a:t>
                </a:r>
                <a:r>
                  <a:rPr sz="1000" spc="5" dirty="0">
                    <a:latin typeface="Lucida Sans Unicode"/>
                    <a:cs typeface="Lucida Sans Unicode"/>
                  </a:rPr>
                  <a:t>(</a:t>
                </a:r>
                <a:r>
                  <a:rPr sz="1000" i="1" spc="5" dirty="0">
                    <a:latin typeface="Book Antiqua"/>
                    <a:cs typeface="Book Antiqua"/>
                  </a:rPr>
                  <a:t>x</a:t>
                </a:r>
                <a:r>
                  <a:rPr sz="1000" i="1" spc="5" dirty="0">
                    <a:latin typeface="Arial"/>
                    <a:cs typeface="Arial"/>
                  </a:rPr>
                  <a:t>, </a:t>
                </a:r>
                <a:r>
                  <a:rPr sz="1000" i="1" spc="25" dirty="0">
                    <a:latin typeface="Book Antiqua"/>
                    <a:cs typeface="Book Antiqua"/>
                  </a:rPr>
                  <a:t>z</a:t>
                </a:r>
                <a:r>
                  <a:rPr sz="1000" spc="25" dirty="0">
                    <a:latin typeface="Lucida Sans Unicode"/>
                    <a:cs typeface="Lucida Sans Unicode"/>
                  </a:rPr>
                  <a:t>) </a:t>
                </a:r>
                <a14:m>
                  <m:oMath xmlns:m="http://schemas.openxmlformats.org/officeDocument/2006/math">
                    <m:r>
                      <a:rPr lang="en-US" sz="100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≠</m:t>
                    </m:r>
                    <m:r>
                      <a:rPr lang="en-US" sz="1000" b="0" i="1" spc="-4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0</m:t>
                    </m:r>
                  </m:oMath>
                </a14:m>
                <a:endParaRPr sz="1000" dirty="0">
                  <a:latin typeface="Book Antiqua"/>
                  <a:cs typeface="Book Antiqua"/>
                </a:endParaRPr>
              </a:p>
              <a:p>
                <a:pPr lvl="1">
                  <a:lnSpc>
                    <a:spcPct val="100000"/>
                  </a:lnSpc>
                  <a:spcBef>
                    <a:spcPts val="40"/>
                  </a:spcBef>
                  <a:buFont typeface="Book Antiqua"/>
                  <a:buAutoNum type="arabicPeriod"/>
                </a:pPr>
                <a:endParaRPr sz="2050" dirty="0">
                  <a:latin typeface="Book Antiqua"/>
                  <a:cs typeface="Book Antiqua"/>
                </a:endParaRPr>
              </a:p>
              <a:p>
                <a:pPr marL="198755" indent="-148590">
                  <a:lnSpc>
                    <a:spcPct val="100000"/>
                  </a:lnSpc>
                  <a:buSzPct val="72727"/>
                  <a:buFont typeface="Lucida Sans Unicode"/>
                  <a:buChar char="►"/>
                  <a:tabLst>
                    <a:tab pos="1993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Intuition behind </a:t>
                </a:r>
                <a:r>
                  <a:rPr sz="1100" spc="-10" dirty="0">
                    <a:latin typeface="Book Antiqua"/>
                    <a:cs typeface="Book Antiqua"/>
                  </a:rPr>
                  <a:t>instrumental </a:t>
                </a:r>
                <a:r>
                  <a:rPr sz="1100" spc="-5" dirty="0">
                    <a:latin typeface="Book Antiqua"/>
                    <a:cs typeface="Book Antiqua"/>
                  </a:rPr>
                  <a:t>variables</a:t>
                </a:r>
                <a:r>
                  <a:rPr sz="1100" spc="5" dirty="0">
                    <a:latin typeface="Book Antiqua"/>
                    <a:cs typeface="Book Antiqua"/>
                  </a:rPr>
                  <a:t> </a:t>
                </a:r>
                <a:r>
                  <a:rPr sz="1100" spc="-10" dirty="0">
                    <a:latin typeface="Book Antiqua"/>
                    <a:cs typeface="Book Antiqua"/>
                  </a:rPr>
                  <a:t>approach: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338455">
                  <a:lnSpc>
                    <a:spcPct val="100000"/>
                  </a:lnSpc>
                  <a:spcBef>
                    <a:spcPts val="475"/>
                  </a:spcBef>
                </a:pPr>
                <a:r>
                  <a:rPr sz="900" spc="494" baseline="13888" dirty="0">
                    <a:latin typeface="Arial"/>
                    <a:cs typeface="Arial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project the endogenous variable </a:t>
                </a:r>
                <a:r>
                  <a:rPr sz="1000" i="1" spc="-5" dirty="0">
                    <a:latin typeface="Book Antiqua"/>
                    <a:cs typeface="Book Antiqua"/>
                  </a:rPr>
                  <a:t>x </a:t>
                </a:r>
                <a:r>
                  <a:rPr sz="1000" spc="-5" dirty="0">
                    <a:latin typeface="Book Antiqua"/>
                    <a:cs typeface="Book Antiqua"/>
                  </a:rPr>
                  <a:t>on the instrument</a:t>
                </a:r>
                <a:r>
                  <a:rPr sz="1000" spc="60" dirty="0">
                    <a:latin typeface="Book Antiqua"/>
                    <a:cs typeface="Book Antiqua"/>
                  </a:rPr>
                  <a:t> </a:t>
                </a:r>
                <a:r>
                  <a:rPr sz="1000" i="1" spc="-5" dirty="0">
                    <a:latin typeface="Book Antiqua"/>
                    <a:cs typeface="Book Antiqua"/>
                  </a:rPr>
                  <a:t>z</a:t>
                </a:r>
                <a:endParaRPr sz="1000" dirty="0">
                  <a:latin typeface="Book Antiqua"/>
                  <a:cs typeface="Book Antiqua"/>
                </a:endParaRPr>
              </a:p>
              <a:p>
                <a:pPr marL="475615" marR="137795" indent="-137160">
                  <a:lnSpc>
                    <a:spcPct val="100000"/>
                  </a:lnSpc>
                  <a:spcBef>
                    <a:spcPts val="295"/>
                  </a:spcBef>
                </a:pPr>
                <a:r>
                  <a:rPr sz="900" spc="494" baseline="13888" dirty="0">
                    <a:latin typeface="Arial"/>
                    <a:cs typeface="Arial"/>
                  </a:rPr>
                  <a:t> </a:t>
                </a:r>
                <a:r>
                  <a:rPr sz="1000" spc="-5" dirty="0">
                    <a:latin typeface="Book Antiqua"/>
                    <a:cs typeface="Book Antiqua"/>
                  </a:rPr>
                  <a:t>this projection is uncorrelated with the </a:t>
                </a:r>
                <a:r>
                  <a:rPr sz="1000" spc="-10" dirty="0">
                    <a:latin typeface="Book Antiqua"/>
                    <a:cs typeface="Book Antiqua"/>
                  </a:rPr>
                  <a:t>error </a:t>
                </a:r>
                <a:r>
                  <a:rPr sz="1000" spc="-5" dirty="0">
                    <a:latin typeface="Book Antiqua"/>
                    <a:cs typeface="Book Antiqua"/>
                  </a:rPr>
                  <a:t>term and can  be used as an explanatory variable instead of</a:t>
                </a:r>
                <a:r>
                  <a:rPr sz="1000" dirty="0">
                    <a:latin typeface="Book Antiqua"/>
                    <a:cs typeface="Book Antiqua"/>
                  </a:rPr>
                  <a:t> </a:t>
                </a:r>
                <a:r>
                  <a:rPr sz="1000" i="1" spc="-5" dirty="0">
                    <a:latin typeface="Book Antiqua"/>
                    <a:cs typeface="Book Antiqua"/>
                  </a:rPr>
                  <a:t>x</a:t>
                </a:r>
                <a:endParaRPr sz="10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289" y="775257"/>
                <a:ext cx="3856354" cy="1976182"/>
              </a:xfrm>
              <a:prstGeom prst="rect">
                <a:avLst/>
              </a:prstGeom>
              <a:blipFill>
                <a:blip r:embed="rId2"/>
                <a:stretch>
                  <a:fillRect l="-948" t="-2469" b="-37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</p:cSld>
  <p:clrMapOvr>
    <a:masterClrMapping/>
  </p:clrMapOvr>
  <p:transition>
    <p:cut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24599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5" dirty="0"/>
              <a:t>I</a:t>
            </a:r>
            <a:r>
              <a:rPr spc="55" dirty="0"/>
              <a:t>NSTRUMENTAL</a:t>
            </a:r>
            <a:r>
              <a:rPr spc="85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8289" y="757033"/>
            <a:ext cx="3721100" cy="1927451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87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Suppose the equation </a:t>
            </a:r>
            <a:r>
              <a:rPr sz="1100" spc="-10" dirty="0">
                <a:latin typeface="Book Antiqua"/>
                <a:cs typeface="Book Antiqua"/>
              </a:rPr>
              <a:t>we want </a:t>
            </a:r>
            <a:r>
              <a:rPr sz="1100" spc="-5" dirty="0">
                <a:latin typeface="Book Antiqua"/>
                <a:cs typeface="Book Antiqua"/>
              </a:rPr>
              <a:t>to estimate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is:</a:t>
            </a:r>
            <a:endParaRPr sz="1100" dirty="0">
              <a:latin typeface="Book Antiqua"/>
              <a:cs typeface="Book Antiqua"/>
            </a:endParaRPr>
          </a:p>
          <a:p>
            <a:pPr marL="282575" algn="ctr">
              <a:lnSpc>
                <a:spcPct val="100000"/>
              </a:lnSpc>
              <a:spcBef>
                <a:spcPts val="1130"/>
              </a:spcBef>
            </a:pPr>
            <a:r>
              <a:rPr sz="1100" b="1" spc="-10" dirty="0">
                <a:latin typeface="Book Antiqua"/>
                <a:cs typeface="Book Antiqua"/>
              </a:rPr>
              <a:t>y </a:t>
            </a:r>
            <a:r>
              <a:rPr sz="1100" spc="-30" dirty="0">
                <a:latin typeface="Lucida Sans Unicode"/>
                <a:cs typeface="Lucida Sans Unicode"/>
              </a:rPr>
              <a:t>= </a:t>
            </a:r>
            <a:r>
              <a:rPr sz="1100" b="1" spc="15" dirty="0">
                <a:latin typeface="Book Antiqua"/>
                <a:cs typeface="Book Antiqua"/>
              </a:rPr>
              <a:t>X</a:t>
            </a:r>
            <a:r>
              <a:rPr sz="1100" b="1" i="1" spc="15" dirty="0">
                <a:latin typeface="Arial"/>
                <a:cs typeface="Arial"/>
              </a:rPr>
              <a:t>β </a:t>
            </a:r>
            <a:r>
              <a:rPr sz="1100" spc="-30" dirty="0">
                <a:latin typeface="Lucida Sans Unicode"/>
                <a:cs typeface="Lucida Sans Unicode"/>
              </a:rPr>
              <a:t>+</a:t>
            </a:r>
            <a:r>
              <a:rPr sz="1100" spc="-140" dirty="0">
                <a:latin typeface="Lucida Sans Unicode"/>
                <a:cs typeface="Lucida Sans Unicode"/>
              </a:rPr>
              <a:t> </a:t>
            </a:r>
            <a:r>
              <a:rPr sz="1100" b="1" i="1" spc="-20" dirty="0">
                <a:latin typeface="Arial"/>
                <a:cs typeface="Arial"/>
              </a:rPr>
              <a:t>η</a:t>
            </a:r>
            <a:endParaRPr sz="1100" dirty="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300" dirty="0">
              <a:latin typeface="Arial"/>
              <a:cs typeface="Arial"/>
            </a:endParaRPr>
          </a:p>
          <a:p>
            <a:pPr marL="475615" marR="68580" indent="-137160">
              <a:lnSpc>
                <a:spcPct val="100000"/>
              </a:lnSpc>
              <a:spcBef>
                <a:spcPts val="969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5" dirty="0">
                <a:latin typeface="Book Antiqua"/>
                <a:cs typeface="Book Antiqua"/>
              </a:rPr>
              <a:t>We </a:t>
            </a:r>
            <a:r>
              <a:rPr sz="1000" spc="-5" dirty="0">
                <a:latin typeface="Book Antiqua"/>
                <a:cs typeface="Book Antiqua"/>
              </a:rPr>
              <a:t>can have several instruments for several endogenous  variables - we will use the matrix notation </a:t>
            </a:r>
            <a:r>
              <a:rPr sz="1000" b="1" spc="-5" dirty="0">
                <a:latin typeface="Book Antiqua"/>
                <a:cs typeface="Book Antiqua"/>
              </a:rPr>
              <a:t>Z </a:t>
            </a:r>
            <a:r>
              <a:rPr sz="1000" spc="-5" dirty="0">
                <a:latin typeface="Book Antiqua"/>
                <a:cs typeface="Book Antiqua"/>
              </a:rPr>
              <a:t>and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b="1" spc="-5" dirty="0">
                <a:latin typeface="Book Antiqua"/>
                <a:cs typeface="Book Antiqua"/>
              </a:rPr>
              <a:t>X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lang="en-US" sz="95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denotes endogenous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variable(s)</a:t>
            </a:r>
            <a:endParaRPr sz="1000" dirty="0">
              <a:latin typeface="Book Antiqua"/>
              <a:cs typeface="Book Antiqua"/>
            </a:endParaRPr>
          </a:p>
          <a:p>
            <a:pPr marL="338455">
              <a:lnSpc>
                <a:spcPct val="100000"/>
              </a:lnSpc>
              <a:spcBef>
                <a:spcPts val="29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b="1" spc="-5" dirty="0">
                <a:latin typeface="Book Antiqua"/>
                <a:cs typeface="Book Antiqua"/>
              </a:rPr>
              <a:t>Z </a:t>
            </a:r>
            <a:r>
              <a:rPr sz="1000" spc="-5" dirty="0">
                <a:latin typeface="Book Antiqua"/>
                <a:cs typeface="Book Antiqua"/>
              </a:rPr>
              <a:t>denotes instrumental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variable(s)</a:t>
            </a:r>
            <a:endParaRPr sz="1000" dirty="0">
              <a:latin typeface="Book Antiqua"/>
              <a:cs typeface="Book Antiqua"/>
            </a:endParaRPr>
          </a:p>
          <a:p>
            <a:pPr marL="475615" marR="259079" indent="-137160">
              <a:lnSpc>
                <a:spcPct val="100000"/>
              </a:lnSpc>
              <a:spcBef>
                <a:spcPts val="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Assume that we have at least as many instruments as  endogenous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variables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3736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T</a:t>
            </a:r>
            <a:r>
              <a:rPr spc="50" dirty="0"/>
              <a:t>WO </a:t>
            </a:r>
            <a:r>
              <a:rPr sz="1400" spc="40" dirty="0"/>
              <a:t>S</a:t>
            </a:r>
            <a:r>
              <a:rPr spc="40" dirty="0"/>
              <a:t>TAGE </a:t>
            </a:r>
            <a:r>
              <a:rPr sz="1400" spc="55" dirty="0"/>
              <a:t>L</a:t>
            </a:r>
            <a:r>
              <a:rPr spc="55" dirty="0"/>
              <a:t>EAST</a:t>
            </a:r>
            <a:r>
              <a:rPr spc="280" dirty="0"/>
              <a:t> </a:t>
            </a:r>
            <a:r>
              <a:rPr sz="1400" spc="60" dirty="0"/>
              <a:t>S</a:t>
            </a:r>
            <a:r>
              <a:rPr spc="60" dirty="0"/>
              <a:t>QUARES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38289" y="631353"/>
            <a:ext cx="3736340" cy="236654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98755" marR="177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2SLS is a </a:t>
            </a:r>
            <a:r>
              <a:rPr sz="1100" spc="-10" dirty="0">
                <a:latin typeface="Book Antiqua"/>
                <a:cs typeface="Book Antiqua"/>
              </a:rPr>
              <a:t>method </a:t>
            </a:r>
            <a:r>
              <a:rPr sz="1100" spc="-5" dirty="0">
                <a:latin typeface="Book Antiqua"/>
                <a:cs typeface="Book Antiqua"/>
              </a:rPr>
              <a:t>of implementing </a:t>
            </a:r>
            <a:r>
              <a:rPr sz="1100" spc="-10" dirty="0">
                <a:latin typeface="Book Antiqua"/>
                <a:cs typeface="Book Antiqua"/>
              </a:rPr>
              <a:t>instrumental </a:t>
            </a:r>
            <a:r>
              <a:rPr sz="1100" spc="-5" dirty="0">
                <a:latin typeface="Book Antiqua"/>
                <a:cs typeface="Book Antiqua"/>
              </a:rPr>
              <a:t>variables  </a:t>
            </a:r>
            <a:r>
              <a:rPr sz="1100" spc="-10" dirty="0">
                <a:latin typeface="Book Antiqua"/>
                <a:cs typeface="Book Antiqua"/>
              </a:rPr>
              <a:t>approach</a:t>
            </a:r>
            <a:endParaRPr sz="11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buFont typeface="Lucida Sans Unicode"/>
              <a:buChar char="►"/>
            </a:pPr>
            <a:endParaRPr sz="1100" dirty="0">
              <a:latin typeface="Book Antiqua"/>
              <a:cs typeface="Book Antiqua"/>
            </a:endParaRPr>
          </a:p>
          <a:p>
            <a:pPr marL="198755" indent="-148590">
              <a:lnSpc>
                <a:spcPct val="100000"/>
              </a:lnSpc>
              <a:spcBef>
                <a:spcPts val="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Consists of </a:t>
            </a:r>
            <a:r>
              <a:rPr sz="1100" spc="-10" dirty="0">
                <a:latin typeface="Book Antiqua"/>
                <a:cs typeface="Book Antiqua"/>
              </a:rPr>
              <a:t>two </a:t>
            </a:r>
            <a:r>
              <a:rPr sz="1100" spc="-5" dirty="0">
                <a:latin typeface="Book Antiqua"/>
                <a:cs typeface="Book Antiqua"/>
              </a:rPr>
              <a:t>steps:</a:t>
            </a:r>
            <a:endParaRPr sz="1100" dirty="0">
              <a:latin typeface="Book Antiqua"/>
              <a:cs typeface="Book Antiqua"/>
            </a:endParaRPr>
          </a:p>
          <a:p>
            <a:pPr marL="475615" lvl="1" indent="-165100">
              <a:lnSpc>
                <a:spcPct val="100000"/>
              </a:lnSpc>
              <a:spcBef>
                <a:spcPts val="470"/>
              </a:spcBef>
              <a:buAutoNum type="arabicPeriod"/>
              <a:tabLst>
                <a:tab pos="476250" algn="l"/>
              </a:tabLst>
            </a:pPr>
            <a:r>
              <a:rPr sz="1000" spc="-5" dirty="0">
                <a:latin typeface="Book Antiqua"/>
                <a:cs typeface="Book Antiqua"/>
              </a:rPr>
              <a:t>Regress the endogenous variables on the instruments</a:t>
            </a:r>
            <a:endParaRPr sz="1000" dirty="0">
              <a:latin typeface="Book Antiqua"/>
              <a:cs typeface="Book Antiqua"/>
            </a:endParaRPr>
          </a:p>
          <a:p>
            <a:pPr marL="549275" algn="ctr">
              <a:lnSpc>
                <a:spcPct val="100000"/>
              </a:lnSpc>
              <a:spcBef>
                <a:spcPts val="994"/>
              </a:spcBef>
            </a:pP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25" dirty="0">
                <a:latin typeface="Lucida Sans Unicode"/>
                <a:cs typeface="Lucida Sans Unicode"/>
              </a:rPr>
              <a:t>= </a:t>
            </a:r>
            <a:r>
              <a:rPr sz="1000" b="1" spc="-50" dirty="0">
                <a:latin typeface="Book Antiqua"/>
                <a:cs typeface="Book Antiqua"/>
              </a:rPr>
              <a:t>Z</a:t>
            </a:r>
            <a:r>
              <a:rPr sz="1000" b="1" i="1" spc="-50" dirty="0">
                <a:latin typeface="Arial"/>
                <a:cs typeface="Arial"/>
              </a:rPr>
              <a:t>δ </a:t>
            </a:r>
            <a:r>
              <a:rPr sz="1000" spc="-25" dirty="0">
                <a:latin typeface="Lucida Sans Unicode"/>
                <a:cs typeface="Lucida Sans Unicode"/>
              </a:rPr>
              <a:t>+ </a:t>
            </a:r>
            <a:r>
              <a:rPr sz="1000" b="1" i="1" spc="15" dirty="0">
                <a:latin typeface="Arial"/>
                <a:cs typeface="Arial"/>
              </a:rPr>
              <a:t>ν</a:t>
            </a:r>
            <a:r>
              <a:rPr sz="1000" b="1" i="1" spc="250" dirty="0">
                <a:latin typeface="Arial"/>
                <a:cs typeface="Arial"/>
              </a:rPr>
              <a:t> </a:t>
            </a:r>
            <a:r>
              <a:rPr sz="1000" i="1" spc="-5" dirty="0">
                <a:latin typeface="Arial"/>
                <a:cs typeface="Arial"/>
              </a:rPr>
              <a:t>,</a:t>
            </a:r>
            <a:endParaRPr sz="1000" dirty="0">
              <a:latin typeface="Arial"/>
              <a:cs typeface="Arial"/>
            </a:endParaRPr>
          </a:p>
          <a:p>
            <a:pPr marL="475615">
              <a:lnSpc>
                <a:spcPct val="100000"/>
              </a:lnSpc>
              <a:spcBef>
                <a:spcPts val="990"/>
              </a:spcBef>
            </a:pPr>
            <a:r>
              <a:rPr sz="1000" spc="-5" dirty="0">
                <a:latin typeface="Book Antiqua"/>
                <a:cs typeface="Book Antiqua"/>
              </a:rPr>
              <a:t>get predicted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values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950" dirty="0">
              <a:latin typeface="Book Antiqua"/>
              <a:cs typeface="Book Antiqua"/>
            </a:endParaRPr>
          </a:p>
          <a:p>
            <a:pPr marL="549275" algn="ctr">
              <a:lnSpc>
                <a:spcPct val="100000"/>
              </a:lnSpc>
            </a:pPr>
            <a:r>
              <a:rPr sz="1000" i="1" spc="-5" dirty="0">
                <a:latin typeface="Arial"/>
                <a:cs typeface="Arial"/>
              </a:rPr>
              <a:t>,</a:t>
            </a:r>
            <a:endParaRPr sz="1000" dirty="0">
              <a:latin typeface="Arial"/>
              <a:cs typeface="Arial"/>
            </a:endParaRPr>
          </a:p>
          <a:p>
            <a:pPr marL="475615" marR="244475" lvl="1" indent="-164465">
              <a:lnSpc>
                <a:spcPct val="100000"/>
              </a:lnSpc>
              <a:spcBef>
                <a:spcPts val="2190"/>
              </a:spcBef>
              <a:buAutoNum type="arabicPeriod" startAt="2"/>
              <a:tabLst>
                <a:tab pos="476250" algn="l"/>
              </a:tabLst>
            </a:pPr>
            <a:r>
              <a:rPr sz="1000" spc="-5" dirty="0">
                <a:latin typeface="Book Antiqua"/>
                <a:cs typeface="Book Antiqua"/>
              </a:rPr>
              <a:t>Use these predicted values instead of </a:t>
            </a:r>
            <a:r>
              <a:rPr sz="1000" b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in the original  equation:</a:t>
            </a:r>
            <a:endParaRPr sz="10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4B9E930-C4B4-466E-BEE6-F3040B91FB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00250" y="2876712"/>
            <a:ext cx="1211855" cy="242371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3CC2B26D-C4BE-442E-BA46-E970E30F5D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66850" y="2187575"/>
            <a:ext cx="2115239" cy="33050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37363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T</a:t>
            </a:r>
            <a:r>
              <a:rPr spc="50" dirty="0"/>
              <a:t>WO </a:t>
            </a:r>
            <a:r>
              <a:rPr sz="1400" spc="40" dirty="0"/>
              <a:t>S</a:t>
            </a:r>
            <a:r>
              <a:rPr spc="40" dirty="0"/>
              <a:t>TAGE </a:t>
            </a:r>
            <a:r>
              <a:rPr sz="1400" spc="55" dirty="0"/>
              <a:t>L</a:t>
            </a:r>
            <a:r>
              <a:rPr spc="55" dirty="0"/>
              <a:t>EAST</a:t>
            </a:r>
            <a:r>
              <a:rPr spc="280" dirty="0"/>
              <a:t> </a:t>
            </a:r>
            <a:r>
              <a:rPr sz="1400" spc="60" dirty="0"/>
              <a:t>S</a:t>
            </a:r>
            <a:r>
              <a:rPr spc="60" dirty="0"/>
              <a:t>QUARES</a:t>
            </a:r>
            <a:endParaRPr sz="1400"/>
          </a:p>
        </p:txBody>
      </p:sp>
      <p:sp>
        <p:nvSpPr>
          <p:cNvPr id="15" name="object 15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637411"/>
            <a:ext cx="108775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The estimate</a:t>
            </a:r>
            <a:r>
              <a:rPr sz="1100" spc="-8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51398" y="1549500"/>
            <a:ext cx="3836670" cy="92704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98755" marR="97790" indent="-148590">
              <a:lnSpc>
                <a:spcPct val="102600"/>
              </a:lnSpc>
              <a:spcBef>
                <a:spcPts val="1330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This estimate is consistent, but it has higher variance</a:t>
            </a:r>
            <a:r>
              <a:rPr sz="1100" spc="-6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than 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(it is not </a:t>
            </a:r>
            <a:r>
              <a:rPr sz="1100" spc="-10" dirty="0">
                <a:latin typeface="Book Antiqua"/>
                <a:cs typeface="Book Antiqua"/>
              </a:rPr>
              <a:t>efficient)</a:t>
            </a:r>
            <a:endParaRPr sz="1100" dirty="0">
              <a:latin typeface="Book Antiqua"/>
              <a:cs typeface="Book Antiqua"/>
            </a:endParaRPr>
          </a:p>
          <a:p>
            <a:pPr marL="198755" indent="-148590">
              <a:lnSpc>
                <a:spcPct val="100000"/>
              </a:lnSpc>
              <a:spcBef>
                <a:spcPts val="475"/>
              </a:spcBef>
              <a:buSzPct val="72727"/>
              <a:buFont typeface="Lucida Sans Unicode"/>
              <a:buChar char="►"/>
              <a:tabLst>
                <a:tab pos="199390" algn="l"/>
              </a:tabLst>
            </a:pPr>
            <a:r>
              <a:rPr sz="1100" spc="-5" dirty="0">
                <a:latin typeface="Book Antiqua"/>
                <a:cs typeface="Book Antiqua"/>
              </a:rPr>
              <a:t>Intuitively:</a:t>
            </a:r>
            <a:endParaRPr sz="1100" dirty="0">
              <a:latin typeface="Book Antiqua"/>
              <a:cs typeface="Book Antiqua"/>
            </a:endParaRPr>
          </a:p>
          <a:p>
            <a:pPr marL="475615" marR="43180" indent="-137160">
              <a:lnSpc>
                <a:spcPct val="100000"/>
              </a:lnSpc>
              <a:spcBef>
                <a:spcPts val="17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Only part of the variation in </a:t>
            </a:r>
            <a:r>
              <a:rPr sz="1000" i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that is uncorrelated with the 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is used for the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estimation.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2362606" y="2512281"/>
            <a:ext cx="958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80" dirty="0">
                <a:latin typeface="Arial"/>
                <a:cs typeface="Arial"/>
              </a:rPr>
              <a:t>^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901484" y="2576503"/>
            <a:ext cx="328358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This ensures consistency (</a:t>
            </a:r>
            <a:r>
              <a:rPr sz="1000" i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that is uncorrelated with</a:t>
            </a:r>
            <a:r>
              <a:rPr sz="1000" spc="30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error</a:t>
            </a:r>
            <a:endParaRPr sz="1000" dirty="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901484" y="2697701"/>
            <a:ext cx="363220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term).</a:t>
            </a:r>
            <a:endParaRPr sz="1000">
              <a:latin typeface="Book Antiqua"/>
              <a:cs typeface="Book Antiqua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object 13"/>
              <p:cNvSpPr txBox="1"/>
              <p:nvPr/>
            </p:nvSpPr>
            <p:spPr>
              <a:xfrm>
                <a:off x="901484" y="2862318"/>
                <a:ext cx="3613366" cy="174343"/>
              </a:xfrm>
              <a:prstGeom prst="rect">
                <a:avLst/>
              </a:prstGeom>
            </p:spPr>
            <p:txBody>
              <a:bodyPr vert="horz" wrap="square" lIns="0" tIns="12065" rIns="0" bIns="0" rtlCol="0">
                <a:spAutoFit/>
              </a:bodyPr>
              <a:lstStyle/>
              <a:p>
                <a:pPr marL="12700">
                  <a:lnSpc>
                    <a:spcPct val="100000"/>
                  </a:lnSpc>
                  <a:spcBef>
                    <a:spcPts val="95"/>
                  </a:spcBef>
                </a:pPr>
                <a:r>
                  <a:rPr sz="1000" spc="-5" dirty="0">
                    <a:latin typeface="Book Antiqua"/>
                    <a:cs typeface="Book Antiqua"/>
                  </a:rPr>
                  <a:t>But it makes the estimate less precise (higher variance of</a:t>
                </a:r>
                <a14:m>
                  <m:oMath xmlns:m="http://schemas.openxmlformats.org/officeDocument/2006/math">
                    <m:r>
                      <a:rPr lang="en-US" sz="1000" i="1" spc="40" dirty="0" smtClean="0">
                        <a:latin typeface="Cambria Math" panose="02040503050406030204" pitchFamily="18" charset="0"/>
                        <a:cs typeface="Book Antiqua"/>
                      </a:rPr>
                      <m:t> </m:t>
                    </m:r>
                    <m:acc>
                      <m:accPr>
                        <m:chr m:val="̂"/>
                        <m:ctrlPr>
                          <a:rPr lang="en-US" sz="1000" i="1" spc="4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1000" i="1" spc="40" dirty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e>
                    </m:acc>
                  </m:oMath>
                </a14:m>
                <a:endParaRPr sz="1000" dirty="0">
                  <a:latin typeface="Book Antiqua"/>
                  <a:cs typeface="Book Antiqua"/>
                </a:endParaRPr>
              </a:p>
            </p:txBody>
          </p:sp>
        </mc:Choice>
        <mc:Fallback xmlns="">
          <p:sp>
            <p:nvSpPr>
              <p:cNvPr id="13" name="object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1484" y="2862318"/>
                <a:ext cx="3613366" cy="174343"/>
              </a:xfrm>
              <a:prstGeom prst="rect">
                <a:avLst/>
              </a:prstGeom>
              <a:blipFill>
                <a:blip r:embed="rId2"/>
                <a:stretch>
                  <a:fillRect l="-1855" t="-14286" b="-50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object 14"/>
          <p:cNvSpPr txBox="1"/>
          <p:nvPr/>
        </p:nvSpPr>
        <p:spPr>
          <a:xfrm>
            <a:off x="901484" y="3014147"/>
            <a:ext cx="2107565" cy="177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000" spc="-5" dirty="0">
                <a:latin typeface="Book Antiqua"/>
                <a:cs typeface="Book Antiqua"/>
              </a:rPr>
              <a:t>because not all variation in </a:t>
            </a:r>
            <a:r>
              <a:rPr sz="1000" i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is</a:t>
            </a:r>
            <a:r>
              <a:rPr sz="1000" spc="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used.</a:t>
            </a:r>
            <a:endParaRPr sz="1000">
              <a:latin typeface="Book Antiqua"/>
              <a:cs typeface="Book Antiqua"/>
            </a:endParaRP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2794626A-C5A6-47AF-BFC3-BFA77B7752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7371" y="805227"/>
            <a:ext cx="3290469" cy="744273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19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69098"/>
            <a:ext cx="3437254" cy="70231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Estimating the impact of education </a:t>
            </a:r>
            <a:r>
              <a:rPr sz="1100" spc="-10" dirty="0">
                <a:latin typeface="Book Antiqua"/>
                <a:cs typeface="Book Antiqua"/>
              </a:rPr>
              <a:t>on </a:t>
            </a: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number</a:t>
            </a:r>
            <a:r>
              <a:rPr sz="1100" spc="-4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  </a:t>
            </a:r>
            <a:r>
              <a:rPr sz="1100" spc="-10" dirty="0">
                <a:latin typeface="Book Antiqua"/>
                <a:cs typeface="Book Antiqua"/>
              </a:rPr>
              <a:t>children </a:t>
            </a:r>
            <a:r>
              <a:rPr sz="1100" spc="-5" dirty="0">
                <a:latin typeface="Book Antiqua"/>
                <a:cs typeface="Book Antiqua"/>
              </a:rPr>
              <a:t>for a sample of </a:t>
            </a:r>
            <a:r>
              <a:rPr sz="1100" spc="-10" dirty="0">
                <a:latin typeface="Book Antiqua"/>
                <a:cs typeface="Book Antiqua"/>
              </a:rPr>
              <a:t>women </a:t>
            </a:r>
            <a:r>
              <a:rPr sz="1100" spc="-5" dirty="0">
                <a:latin typeface="Book Antiqua"/>
                <a:cs typeface="Book Antiqua"/>
              </a:rPr>
              <a:t>in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Botswana</a:t>
            </a:r>
            <a:endParaRPr sz="110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Lucida Sans Unicode"/>
              <a:buChar char="►"/>
            </a:pPr>
            <a:endParaRPr sz="105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OLS: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7896" y="2267888"/>
          <a:ext cx="3918583" cy="852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7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450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474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children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Coef.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50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Err.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892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t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P&gt;|t|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[95%</a:t>
                      </a:r>
                      <a:r>
                        <a:rPr sz="65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Interval]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445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educ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.090575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.0059207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-15.3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-.102183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-.078967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age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.332448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6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.0165495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20.0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.3000032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.36489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agesq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.002630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8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.0002726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-9.6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-.0031652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-.002096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67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_cons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4.13830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.2405942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04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-17.2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-4.609994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-3.6666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5" name="object 5"/>
          <p:cNvGraphicFramePr>
            <a:graphicFrameLocks noGrp="1"/>
          </p:cNvGraphicFramePr>
          <p:nvPr/>
        </p:nvGraphicFramePr>
        <p:xfrm>
          <a:off x="381477" y="1358439"/>
          <a:ext cx="2212974" cy="73758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775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2606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Source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7655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SS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910" algn="r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df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301625">
                        <a:lnSpc>
                          <a:spcPct val="100000"/>
                        </a:lnSpc>
                        <a:spcBef>
                          <a:spcPts val="2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MS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445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Model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12243.029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4081.0098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767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Residual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9284.1467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435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2.1308576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9767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Total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127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21527.176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25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436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4.9374257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106720" y="1601913"/>
          <a:ext cx="1217930" cy="4726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14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319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036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14576">
                <a:tc>
                  <a:txBody>
                    <a:bodyPr/>
                    <a:lstStyle/>
                    <a:p>
                      <a:pPr marL="31750">
                        <a:lnSpc>
                          <a:spcPts val="775"/>
                        </a:lnSpc>
                        <a:spcBef>
                          <a:spcPts val="25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Prob </a:t>
                      </a:r>
                      <a:r>
                        <a:rPr sz="650" spc="15" dirty="0">
                          <a:latin typeface="Courier New"/>
                          <a:cs typeface="Courier New"/>
                        </a:rPr>
                        <a:t>&gt;</a:t>
                      </a:r>
                      <a:r>
                        <a:rPr sz="650" spc="-4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spc="15" dirty="0">
                          <a:latin typeface="Courier New"/>
                          <a:cs typeface="Courier New"/>
                        </a:rPr>
                        <a:t>F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ts val="775"/>
                        </a:lnSpc>
                        <a:spcBef>
                          <a:spcPts val="2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=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75"/>
                        </a:lnSpc>
                        <a:spcBef>
                          <a:spcPts val="2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0.000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3175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L="31750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R-squared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=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0.568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L="34290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Adj</a:t>
                      </a:r>
                      <a:r>
                        <a:rPr sz="65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spc="5" dirty="0">
                          <a:latin typeface="Courier New"/>
                          <a:cs typeface="Courier New"/>
                        </a:rPr>
                        <a:t>R-squared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270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=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0.568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576">
                <a:tc>
                  <a:txBody>
                    <a:bodyPr/>
                    <a:lstStyle/>
                    <a:p>
                      <a:pPr marL="31750">
                        <a:lnSpc>
                          <a:spcPts val="720"/>
                        </a:lnSpc>
                        <a:spcBef>
                          <a:spcPts val="80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Root</a:t>
                      </a:r>
                      <a:r>
                        <a:rPr sz="650" spc="-2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spc="5" dirty="0">
                          <a:latin typeface="Courier New"/>
                          <a:cs typeface="Courier New"/>
                        </a:rPr>
                        <a:t>MSE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3970" algn="ctr">
                        <a:lnSpc>
                          <a:spcPts val="720"/>
                        </a:lnSpc>
                        <a:spcBef>
                          <a:spcPts val="80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=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24130" algn="r">
                        <a:lnSpc>
                          <a:spcPts val="72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1.459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3128669" y="1327120"/>
            <a:ext cx="117729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905">
              <a:lnSpc>
                <a:spcPct val="122900"/>
              </a:lnSpc>
              <a:spcBef>
                <a:spcPts val="95"/>
              </a:spcBef>
              <a:tabLst>
                <a:tab pos="962025" algn="l"/>
              </a:tabLst>
            </a:pPr>
            <a:r>
              <a:rPr sz="650" dirty="0">
                <a:latin typeface="Courier New"/>
                <a:cs typeface="Courier New"/>
              </a:rPr>
              <a:t>Numbe</a:t>
            </a:r>
            <a:r>
              <a:rPr sz="650" spc="15" dirty="0">
                <a:latin typeface="Courier New"/>
                <a:cs typeface="Courier New"/>
              </a:rPr>
              <a:t>r</a:t>
            </a:r>
            <a:r>
              <a:rPr sz="650" spc="-5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o</a:t>
            </a:r>
            <a:r>
              <a:rPr sz="650" spc="15" dirty="0">
                <a:latin typeface="Courier New"/>
                <a:cs typeface="Courier New"/>
              </a:rPr>
              <a:t>f</a:t>
            </a:r>
            <a:r>
              <a:rPr sz="650" spc="-5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ob</a:t>
            </a:r>
            <a:r>
              <a:rPr sz="650" spc="15" dirty="0">
                <a:latin typeface="Courier New"/>
                <a:cs typeface="Courier New"/>
              </a:rPr>
              <a:t>s</a:t>
            </a:r>
            <a:r>
              <a:rPr sz="650" spc="-5" dirty="0">
                <a:latin typeface="Courier New"/>
                <a:cs typeface="Courier New"/>
              </a:rPr>
              <a:t> </a:t>
            </a: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dirty="0">
                <a:latin typeface="Courier New"/>
                <a:cs typeface="Courier New"/>
              </a:rPr>
              <a:t>	</a:t>
            </a:r>
            <a:r>
              <a:rPr sz="650" b="1" dirty="0">
                <a:latin typeface="Courier New"/>
                <a:cs typeface="Courier New"/>
              </a:rPr>
              <a:t>436</a:t>
            </a:r>
            <a:r>
              <a:rPr sz="650" b="1" spc="15" dirty="0">
                <a:latin typeface="Courier New"/>
                <a:cs typeface="Courier New"/>
              </a:rPr>
              <a:t>1  </a:t>
            </a:r>
            <a:r>
              <a:rPr sz="650" spc="10" dirty="0">
                <a:latin typeface="Courier New"/>
                <a:cs typeface="Courier New"/>
              </a:rPr>
              <a:t>F( 3, </a:t>
            </a:r>
            <a:r>
              <a:rPr sz="650" spc="5" dirty="0">
                <a:latin typeface="Courier New"/>
                <a:cs typeface="Courier New"/>
              </a:rPr>
              <a:t>4357) </a:t>
            </a: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spc="-170" dirty="0">
                <a:latin typeface="Courier New"/>
                <a:cs typeface="Courier New"/>
              </a:rPr>
              <a:t> </a:t>
            </a:r>
            <a:r>
              <a:rPr sz="650" b="1" dirty="0">
                <a:latin typeface="Courier New"/>
                <a:cs typeface="Courier New"/>
              </a:rPr>
              <a:t>1915.20</a:t>
            </a:r>
            <a:endParaRPr sz="650">
              <a:latin typeface="Courier New"/>
              <a:cs typeface="Courier New"/>
            </a:endParaRPr>
          </a:p>
        </p:txBody>
      </p:sp>
    </p:spTree>
  </p:cSld>
  <p:clrMapOvr>
    <a:masterClrMapping/>
  </p:clrMapOvr>
  <p:transition>
    <p:cut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421259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25" dirty="0"/>
              <a:t>A </a:t>
            </a:r>
            <a:r>
              <a:rPr spc="55" dirty="0"/>
              <a:t>LITTLE </a:t>
            </a:r>
            <a:r>
              <a:rPr spc="60" dirty="0"/>
              <a:t>REVISION</a:t>
            </a:r>
            <a:r>
              <a:rPr sz="1400" spc="60" dirty="0"/>
              <a:t>: </a:t>
            </a:r>
            <a:r>
              <a:rPr sz="1400" spc="65" dirty="0"/>
              <a:t>OLS </a:t>
            </a:r>
            <a:r>
              <a:rPr spc="60" dirty="0"/>
              <a:t>CLASSICAL</a:t>
            </a:r>
            <a:r>
              <a:rPr spc="375" dirty="0"/>
              <a:t> </a:t>
            </a:r>
            <a:r>
              <a:rPr spc="60" dirty="0"/>
              <a:t>ASSUMPTIONS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1205" y="540904"/>
            <a:ext cx="3787775" cy="275145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85420" marR="51435" indent="-173355">
              <a:lnSpc>
                <a:spcPct val="102600"/>
              </a:lnSpc>
              <a:spcBef>
                <a:spcPts val="5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Linearity: the </a:t>
            </a:r>
            <a:r>
              <a:rPr sz="1100" spc="-10" dirty="0">
                <a:latin typeface="Book Antiqua"/>
                <a:cs typeface="Book Antiqua"/>
              </a:rPr>
              <a:t>regression </a:t>
            </a:r>
            <a:r>
              <a:rPr sz="1100" spc="-5" dirty="0">
                <a:latin typeface="Book Antiqua"/>
                <a:cs typeface="Book Antiqua"/>
              </a:rPr>
              <a:t>model is linear in the parameters  </a:t>
            </a:r>
            <a:r>
              <a:rPr sz="1100" spc="-10" dirty="0">
                <a:latin typeface="Book Antiqua"/>
                <a:cs typeface="Book Antiqua"/>
              </a:rPr>
              <a:t>(coefficients)</a:t>
            </a:r>
            <a:endParaRPr sz="1100">
              <a:latin typeface="Book Antiqua"/>
              <a:cs typeface="Book Antiqua"/>
            </a:endParaRPr>
          </a:p>
          <a:p>
            <a:pPr marL="185420" marR="215265" indent="-173355">
              <a:lnSpc>
                <a:spcPct val="102600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sampling: the data is a </a:t>
            </a:r>
            <a:r>
              <a:rPr sz="1100" spc="-10" dirty="0">
                <a:latin typeface="Book Antiqua"/>
                <a:cs typeface="Book Antiqua"/>
              </a:rPr>
              <a:t>random </a:t>
            </a:r>
            <a:r>
              <a:rPr sz="1100" spc="-5" dirty="0">
                <a:latin typeface="Book Antiqua"/>
                <a:cs typeface="Book Antiqua"/>
              </a:rPr>
              <a:t>sample </a:t>
            </a:r>
            <a:r>
              <a:rPr sz="1100" spc="-10" dirty="0">
                <a:latin typeface="Book Antiqua"/>
                <a:cs typeface="Book Antiqua"/>
              </a:rPr>
              <a:t>drawn  from </a:t>
            </a:r>
            <a:r>
              <a:rPr sz="1100" spc="-5" dirty="0">
                <a:latin typeface="Book Antiqua"/>
                <a:cs typeface="Book Antiqua"/>
              </a:rPr>
              <a:t>the population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each data point follows the  population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equation</a:t>
            </a:r>
            <a:endParaRPr sz="1100">
              <a:latin typeface="Book Antiqua"/>
              <a:cs typeface="Book Antiqua"/>
            </a:endParaRPr>
          </a:p>
          <a:p>
            <a:pPr marL="185420" marR="5080" indent="-173355">
              <a:lnSpc>
                <a:spcPct val="102600"/>
              </a:lnSpc>
              <a:spcBef>
                <a:spcPts val="240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perfect collinearity: the values of explanatory variables 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not all the </a:t>
            </a:r>
            <a:r>
              <a:rPr sz="1100" spc="-10" dirty="0">
                <a:latin typeface="Book Antiqua"/>
                <a:cs typeface="Book Antiqua"/>
              </a:rPr>
              <a:t>same and no </a:t>
            </a:r>
            <a:r>
              <a:rPr sz="1100" spc="-5" dirty="0">
                <a:latin typeface="Book Antiqua"/>
                <a:cs typeface="Book Antiqua"/>
              </a:rPr>
              <a:t>explanatory variable is a  perfect linear function of any other explanatory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variable(s)</a:t>
            </a:r>
            <a:endParaRPr sz="1100">
              <a:latin typeface="Book Antiqua"/>
              <a:cs typeface="Book Antiqua"/>
            </a:endParaRPr>
          </a:p>
          <a:p>
            <a:pPr marL="185420" marR="218440" indent="-173355">
              <a:lnSpc>
                <a:spcPct val="102600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10" dirty="0">
                <a:latin typeface="Book Antiqua"/>
                <a:cs typeface="Book Antiqua"/>
              </a:rPr>
              <a:t>Zero </a:t>
            </a:r>
            <a:r>
              <a:rPr sz="1100" spc="-5" dirty="0">
                <a:latin typeface="Book Antiqua"/>
                <a:cs typeface="Book Antiqua"/>
              </a:rPr>
              <a:t>conditional mean: values of explanatory variables  </a:t>
            </a:r>
            <a:r>
              <a:rPr sz="1100" spc="-10" dirty="0">
                <a:latin typeface="Book Antiqua"/>
                <a:cs typeface="Book Antiqua"/>
              </a:rPr>
              <a:t>must </a:t>
            </a:r>
            <a:r>
              <a:rPr sz="1100" spc="-5" dirty="0">
                <a:latin typeface="Book Antiqua"/>
                <a:cs typeface="Book Antiqua"/>
              </a:rPr>
              <a:t>contain </a:t>
            </a:r>
            <a:r>
              <a:rPr sz="1100" spc="-10" dirty="0">
                <a:latin typeface="Book Antiqua"/>
                <a:cs typeface="Book Antiqua"/>
              </a:rPr>
              <a:t>no </a:t>
            </a:r>
            <a:r>
              <a:rPr sz="1100" spc="-5" dirty="0">
                <a:latin typeface="Book Antiqua"/>
                <a:cs typeface="Book Antiqua"/>
              </a:rPr>
              <a:t>information about the </a:t>
            </a:r>
            <a:r>
              <a:rPr sz="1100" spc="-10" dirty="0">
                <a:latin typeface="Book Antiqua"/>
                <a:cs typeface="Book Antiqua"/>
              </a:rPr>
              <a:t>mean </a:t>
            </a:r>
            <a:r>
              <a:rPr sz="1100" spc="-5" dirty="0">
                <a:latin typeface="Book Antiqua"/>
                <a:cs typeface="Book Antiqua"/>
              </a:rPr>
              <a:t>of the  unobserved factors - explanatory variables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10" dirty="0">
                <a:latin typeface="Book Antiqua"/>
                <a:cs typeface="Book Antiqua"/>
              </a:rPr>
              <a:t>uncorrelated </a:t>
            </a:r>
            <a:r>
              <a:rPr sz="1100" spc="-5" dirty="0">
                <a:latin typeface="Book Antiqua"/>
                <a:cs typeface="Book Antiqua"/>
              </a:rPr>
              <a:t>with the </a:t>
            </a:r>
            <a:r>
              <a:rPr sz="1100" spc="-10" dirty="0">
                <a:latin typeface="Book Antiqua"/>
                <a:cs typeface="Book Antiqua"/>
              </a:rPr>
              <a:t>error</a:t>
            </a:r>
            <a:r>
              <a:rPr sz="1100" spc="-5" dirty="0">
                <a:latin typeface="Book Antiqua"/>
                <a:cs typeface="Book Antiqua"/>
              </a:rPr>
              <a:t> term</a:t>
            </a:r>
            <a:endParaRPr sz="1100">
              <a:latin typeface="Book Antiqua"/>
              <a:cs typeface="Book Antiqua"/>
            </a:endParaRPr>
          </a:p>
          <a:p>
            <a:pPr marL="185420" indent="-173355">
              <a:lnSpc>
                <a:spcPct val="100000"/>
              </a:lnSpc>
              <a:spcBef>
                <a:spcPts val="27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Homoskedasticity: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has a constant</a:t>
            </a:r>
            <a:r>
              <a:rPr sz="1100" spc="2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variance</a:t>
            </a:r>
            <a:endParaRPr sz="1100">
              <a:latin typeface="Book Antiqua"/>
              <a:cs typeface="Book Antiqua"/>
            </a:endParaRPr>
          </a:p>
          <a:p>
            <a:pPr marL="185420" marR="248920" indent="-173355">
              <a:lnSpc>
                <a:spcPct val="102699"/>
              </a:lnSpc>
              <a:spcBef>
                <a:spcPts val="235"/>
              </a:spcBef>
              <a:buAutoNum type="arabicPeriod"/>
              <a:tabLst>
                <a:tab pos="186055" algn="l"/>
              </a:tabLst>
            </a:pPr>
            <a:r>
              <a:rPr sz="1100" spc="-5" dirty="0">
                <a:latin typeface="Book Antiqua"/>
                <a:cs typeface="Book Antiqua"/>
              </a:rPr>
              <a:t>Normality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term: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normally  distributed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20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72463"/>
            <a:ext cx="3806190" cy="1920239"/>
          </a:xfrm>
          <a:prstGeom prst="rect">
            <a:avLst/>
          </a:prstGeom>
        </p:spPr>
        <p:txBody>
          <a:bodyPr vert="horz" wrap="square" lIns="0" tIns="29209" rIns="0" bIns="0" rtlCol="0">
            <a:spAutoFit/>
          </a:bodyPr>
          <a:lstStyle/>
          <a:p>
            <a:pPr marL="173355" marR="429895" indent="-148590">
              <a:lnSpc>
                <a:spcPts val="1200"/>
              </a:lnSpc>
              <a:spcBef>
                <a:spcPts val="229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Education </a:t>
            </a:r>
            <a:r>
              <a:rPr sz="1100" spc="-10" dirty="0">
                <a:latin typeface="Book Antiqua"/>
                <a:cs typeface="Book Antiqua"/>
              </a:rPr>
              <a:t>may </a:t>
            </a:r>
            <a:r>
              <a:rPr sz="1100" spc="-5" dirty="0">
                <a:latin typeface="Book Antiqua"/>
                <a:cs typeface="Book Antiqua"/>
              </a:rPr>
              <a:t>be endogenous - both education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and  number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children may </a:t>
            </a:r>
            <a:r>
              <a:rPr sz="1100" spc="-5" dirty="0">
                <a:latin typeface="Book Antiqua"/>
                <a:cs typeface="Book Antiqua"/>
              </a:rPr>
              <a:t>be </a:t>
            </a:r>
            <a:r>
              <a:rPr sz="1100" spc="-10" dirty="0">
                <a:latin typeface="Book Antiqua"/>
                <a:cs typeface="Book Antiqua"/>
              </a:rPr>
              <a:t>influenced by some  </a:t>
            </a:r>
            <a:r>
              <a:rPr sz="1100" spc="-5" dirty="0">
                <a:latin typeface="Book Antiqua"/>
                <a:cs typeface="Book Antiqua"/>
              </a:rPr>
              <a:t>unobserved socioeconomic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factors</a:t>
            </a:r>
            <a:endParaRPr sz="1100" dirty="0">
              <a:latin typeface="Book Antiqua"/>
              <a:cs typeface="Book Antiqua"/>
            </a:endParaRPr>
          </a:p>
          <a:p>
            <a:pPr marL="450215" marR="17780" indent="-137160">
              <a:lnSpc>
                <a:spcPct val="100000"/>
              </a:lnSpc>
              <a:spcBef>
                <a:spcPts val="44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Omitted variable bias: family background is an unobserved  factor that influences both the number of children and  years of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education</a:t>
            </a:r>
            <a:endParaRPr sz="1000" dirty="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spcBef>
                <a:spcPts val="68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Finding possible</a:t>
            </a:r>
            <a:r>
              <a:rPr sz="1100" spc="-10" dirty="0">
                <a:latin typeface="Book Antiqua"/>
                <a:cs typeface="Book Antiqua"/>
              </a:rPr>
              <a:t> instrument:</a:t>
            </a:r>
            <a:endParaRPr sz="1100" dirty="0">
              <a:latin typeface="Book Antiqua"/>
              <a:cs typeface="Book Antiqua"/>
            </a:endParaRPr>
          </a:p>
          <a:p>
            <a:pPr marL="313055">
              <a:lnSpc>
                <a:spcPct val="100000"/>
              </a:lnSpc>
              <a:spcBef>
                <a:spcPts val="47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Something that explains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education</a:t>
            </a:r>
            <a:endParaRPr sz="1000" dirty="0">
              <a:latin typeface="Book Antiqua"/>
              <a:cs typeface="Book Antiqua"/>
            </a:endParaRPr>
          </a:p>
          <a:p>
            <a:pPr marL="313055">
              <a:lnSpc>
                <a:spcPct val="100000"/>
              </a:lnSpc>
              <a:spcBef>
                <a:spcPts val="29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But is not correlated with the family</a:t>
            </a:r>
            <a:r>
              <a:rPr sz="1000" spc="4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background</a:t>
            </a:r>
            <a:endParaRPr sz="1000" dirty="0">
              <a:latin typeface="Book Antiqua"/>
              <a:cs typeface="Book Antiqua"/>
            </a:endParaRPr>
          </a:p>
          <a:p>
            <a:pPr marL="173355" indent="-148590">
              <a:lnSpc>
                <a:spcPct val="100000"/>
              </a:lnSpc>
              <a:spcBef>
                <a:spcPts val="65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10" dirty="0">
                <a:latin typeface="Book Antiqua"/>
                <a:cs typeface="Book Antiqua"/>
              </a:rPr>
              <a:t>A dummy</a:t>
            </a:r>
            <a:r>
              <a:rPr sz="1100" spc="-5" dirty="0">
                <a:latin typeface="Book Antiqua"/>
                <a:cs typeface="Book Antiqua"/>
              </a:rPr>
              <a:t> variable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F9828BDE-F876-41D0-A36D-55C14D54B6B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0986" y="2502702"/>
            <a:ext cx="3828087" cy="70819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21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00189" y="607476"/>
            <a:ext cx="3884929" cy="2503170"/>
          </a:xfrm>
          <a:prstGeom prst="rect">
            <a:avLst/>
          </a:prstGeom>
        </p:spPr>
        <p:txBody>
          <a:bodyPr vert="horz" wrap="square" lIns="0" tIns="73025" rIns="0" bIns="0" rtlCol="0">
            <a:spAutoFit/>
          </a:bodyPr>
          <a:lstStyle/>
          <a:p>
            <a:pPr marL="236854" indent="-148590">
              <a:lnSpc>
                <a:spcPct val="100000"/>
              </a:lnSpc>
              <a:spcBef>
                <a:spcPts val="575"/>
              </a:spcBef>
              <a:buSzPct val="72727"/>
              <a:buFont typeface="Lucida Sans Unicode"/>
              <a:buChar char="►"/>
              <a:tabLst>
                <a:tab pos="237490" algn="l"/>
              </a:tabLst>
            </a:pPr>
            <a:r>
              <a:rPr sz="1100" spc="-5" dirty="0">
                <a:latin typeface="Book Antiqua"/>
                <a:cs typeface="Book Antiqua"/>
              </a:rPr>
              <a:t>Intuition behind the</a:t>
            </a:r>
            <a:r>
              <a:rPr sz="1100" spc="-10" dirty="0">
                <a:latin typeface="Book Antiqua"/>
                <a:cs typeface="Book Antiqua"/>
              </a:rPr>
              <a:t> instrument:</a:t>
            </a:r>
            <a:endParaRPr sz="1100" dirty="0">
              <a:latin typeface="Book Antiqua"/>
              <a:cs typeface="Book Antiqua"/>
            </a:endParaRPr>
          </a:p>
          <a:p>
            <a:pPr marL="236854" indent="-148590">
              <a:lnSpc>
                <a:spcPct val="100000"/>
              </a:lnSpc>
              <a:spcBef>
                <a:spcPts val="470"/>
              </a:spcBef>
              <a:buSzPct val="72727"/>
              <a:buFont typeface="Lucida Sans Unicode"/>
              <a:buChar char="►"/>
              <a:tabLst>
                <a:tab pos="237490" algn="l"/>
              </a:tabLst>
            </a:pPr>
            <a:r>
              <a:rPr sz="1100" spc="-5" dirty="0">
                <a:latin typeface="Book Antiqua"/>
                <a:cs typeface="Book Antiqua"/>
              </a:rPr>
              <a:t>The </a:t>
            </a:r>
            <a:r>
              <a:rPr sz="1100" spc="-10" dirty="0">
                <a:latin typeface="Book Antiqua"/>
                <a:cs typeface="Book Antiqua"/>
              </a:rPr>
              <a:t>first </a:t>
            </a:r>
            <a:r>
              <a:rPr sz="1100" spc="-5" dirty="0">
                <a:latin typeface="Book Antiqua"/>
                <a:cs typeface="Book Antiqua"/>
              </a:rPr>
              <a:t>condition - </a:t>
            </a:r>
            <a:r>
              <a:rPr sz="1100" spc="-10" dirty="0">
                <a:latin typeface="Book Antiqua"/>
                <a:cs typeface="Book Antiqua"/>
              </a:rPr>
              <a:t>instrument </a:t>
            </a:r>
            <a:r>
              <a:rPr sz="1100" spc="-5" dirty="0">
                <a:latin typeface="Book Antiqua"/>
                <a:cs typeface="Book Antiqua"/>
              </a:rPr>
              <a:t>explains education:</a:t>
            </a:r>
            <a:endParaRPr sz="1100" dirty="0">
              <a:latin typeface="Book Antiqua"/>
              <a:cs typeface="Book Antiqua"/>
            </a:endParaRPr>
          </a:p>
          <a:p>
            <a:pPr marL="376555">
              <a:lnSpc>
                <a:spcPts val="1200"/>
              </a:lnSpc>
              <a:spcBef>
                <a:spcPts val="47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School year in Botswana starts in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January</a:t>
            </a:r>
            <a:endParaRPr sz="1000" dirty="0">
              <a:latin typeface="Book Antiqua"/>
              <a:cs typeface="Book Antiqua"/>
            </a:endParaRPr>
          </a:p>
          <a:p>
            <a:pPr marL="513715" marR="388620">
              <a:lnSpc>
                <a:spcPts val="1200"/>
              </a:lnSpc>
              <a:spcBef>
                <a:spcPts val="40"/>
              </a:spcBef>
            </a:pPr>
            <a:r>
              <a:rPr sz="1000" spc="55" dirty="0">
                <a:latin typeface="Lucida Sans Unicode"/>
                <a:cs typeface="Lucida Sans Unicode"/>
              </a:rPr>
              <a:t>⇒ </a:t>
            </a:r>
            <a:r>
              <a:rPr sz="1000" spc="-5" dirty="0">
                <a:latin typeface="Book Antiqua"/>
                <a:cs typeface="Book Antiqua"/>
              </a:rPr>
              <a:t>Thus, women born in the </a:t>
            </a:r>
            <a:r>
              <a:rPr sz="1000" spc="-10" dirty="0">
                <a:latin typeface="Book Antiqua"/>
                <a:cs typeface="Book Antiqua"/>
              </a:rPr>
              <a:t>first </a:t>
            </a:r>
            <a:r>
              <a:rPr sz="1000" spc="-5" dirty="0">
                <a:latin typeface="Book Antiqua"/>
                <a:cs typeface="Book Antiqua"/>
              </a:rPr>
              <a:t>half of the year</a:t>
            </a:r>
            <a:r>
              <a:rPr sz="1000" spc="-8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start  school when they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at least six and a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half.</a:t>
            </a:r>
            <a:endParaRPr sz="1000" dirty="0">
              <a:latin typeface="Book Antiqua"/>
              <a:cs typeface="Book Antiqua"/>
            </a:endParaRPr>
          </a:p>
          <a:p>
            <a:pPr marL="376555">
              <a:lnSpc>
                <a:spcPts val="1200"/>
              </a:lnSpc>
              <a:spcBef>
                <a:spcPts val="2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Schooling is compulsory till the age of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15</a:t>
            </a:r>
            <a:endParaRPr sz="1000" dirty="0">
              <a:latin typeface="Book Antiqua"/>
              <a:cs typeface="Book Antiqua"/>
            </a:endParaRPr>
          </a:p>
          <a:p>
            <a:pPr marL="513715" marR="229870">
              <a:lnSpc>
                <a:spcPts val="1200"/>
              </a:lnSpc>
              <a:spcBef>
                <a:spcPts val="35"/>
              </a:spcBef>
            </a:pPr>
            <a:r>
              <a:rPr sz="1000" spc="55" dirty="0">
                <a:latin typeface="Lucida Sans Unicode"/>
                <a:cs typeface="Lucida Sans Unicode"/>
              </a:rPr>
              <a:t>⇒ </a:t>
            </a:r>
            <a:r>
              <a:rPr sz="1000" spc="-5" dirty="0">
                <a:latin typeface="Book Antiqua"/>
                <a:cs typeface="Book Antiqua"/>
              </a:rPr>
              <a:t>Thus, women born in the </a:t>
            </a:r>
            <a:r>
              <a:rPr sz="1000" spc="-10" dirty="0">
                <a:latin typeface="Book Antiqua"/>
                <a:cs typeface="Book Antiqua"/>
              </a:rPr>
              <a:t>first </a:t>
            </a:r>
            <a:r>
              <a:rPr sz="1000" spc="-5" dirty="0">
                <a:latin typeface="Book Antiqua"/>
                <a:cs typeface="Book Antiqua"/>
              </a:rPr>
              <a:t>half of the year get</a:t>
            </a:r>
            <a:r>
              <a:rPr sz="1000" spc="-8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less  education if they leave school at the age of</a:t>
            </a:r>
            <a:r>
              <a:rPr sz="100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15.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 dirty="0">
              <a:latin typeface="Book Antiqua"/>
              <a:cs typeface="Book Antiqua"/>
            </a:endParaRPr>
          </a:p>
          <a:p>
            <a:pPr marL="236854" marR="43180" indent="-148590">
              <a:lnSpc>
                <a:spcPts val="1200"/>
              </a:lnSpc>
              <a:buSzPct val="72727"/>
              <a:buFont typeface="Lucida Sans Unicode"/>
              <a:buChar char="►"/>
              <a:tabLst>
                <a:tab pos="237490" algn="l"/>
              </a:tabLst>
            </a:pPr>
            <a:r>
              <a:rPr sz="1100" spc="-5" dirty="0">
                <a:latin typeface="Book Antiqua"/>
                <a:cs typeface="Book Antiqua"/>
              </a:rPr>
              <a:t>The second condition - </a:t>
            </a:r>
            <a:r>
              <a:rPr sz="1100" spc="-10" dirty="0">
                <a:latin typeface="Book Antiqua"/>
                <a:cs typeface="Book Antiqua"/>
              </a:rPr>
              <a:t>instrument </a:t>
            </a:r>
            <a:r>
              <a:rPr sz="1100" spc="-5" dirty="0">
                <a:latin typeface="Book Antiqua"/>
                <a:cs typeface="Book Antiqua"/>
              </a:rPr>
              <a:t>is </a:t>
            </a:r>
            <a:r>
              <a:rPr sz="1100" spc="-10" dirty="0">
                <a:latin typeface="Book Antiqua"/>
                <a:cs typeface="Book Antiqua"/>
              </a:rPr>
              <a:t>uncorrelated </a:t>
            </a:r>
            <a:r>
              <a:rPr sz="1100" spc="-5" dirty="0">
                <a:latin typeface="Book Antiqua"/>
                <a:cs typeface="Book Antiqua"/>
              </a:rPr>
              <a:t>with the 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term:</a:t>
            </a:r>
            <a:endParaRPr sz="1100" dirty="0">
              <a:latin typeface="Book Antiqua"/>
              <a:cs typeface="Book Antiqua"/>
            </a:endParaRPr>
          </a:p>
          <a:p>
            <a:pPr marL="513715" marR="47625" indent="-137160">
              <a:lnSpc>
                <a:spcPct val="100000"/>
              </a:lnSpc>
              <a:spcBef>
                <a:spcPts val="4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Being born in the </a:t>
            </a:r>
            <a:r>
              <a:rPr sz="1000" spc="-10" dirty="0">
                <a:latin typeface="Book Antiqua"/>
                <a:cs typeface="Book Antiqua"/>
              </a:rPr>
              <a:t>first </a:t>
            </a:r>
            <a:r>
              <a:rPr sz="1000" spc="-5" dirty="0">
                <a:latin typeface="Book Antiqua"/>
                <a:cs typeface="Book Antiqua"/>
              </a:rPr>
              <a:t>half of the year is uncorrelated with  the unobserved socioeconomic factors that influence  education and number of children (family background</a:t>
            </a:r>
            <a:r>
              <a:rPr sz="1000" spc="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etc.)</a:t>
            </a:r>
            <a:endParaRPr sz="10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23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3EC2FD5D-3028-4372-9B7A-00A91393EE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683" y="788343"/>
            <a:ext cx="4362450" cy="2400516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11" name="object 11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60"/>
              </a:spcBef>
            </a:pPr>
            <a:r>
              <a:rPr spc="-5" dirty="0"/>
              <a:t>23</a:t>
            </a:r>
            <a:r>
              <a:rPr spc="-85" dirty="0"/>
              <a:t> </a:t>
            </a:r>
            <a:r>
              <a:rPr spc="-5" dirty="0"/>
              <a:t>/</a:t>
            </a:r>
            <a:r>
              <a:rPr spc="-80" dirty="0"/>
              <a:t> </a:t>
            </a:r>
            <a:r>
              <a:rPr spc="-5" dirty="0"/>
              <a:t>25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368777" y="2652010"/>
            <a:ext cx="1678305" cy="26924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650" dirty="0">
                <a:latin typeface="Courier New"/>
                <a:cs typeface="Courier New"/>
              </a:rPr>
              <a:t>Instrumented:</a:t>
            </a:r>
            <a:r>
              <a:rPr sz="650" spc="375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educ</a:t>
            </a:r>
            <a:endParaRPr sz="6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763270" algn="l"/>
              </a:tabLst>
            </a:pPr>
            <a:r>
              <a:rPr sz="650" dirty="0">
                <a:latin typeface="Courier New"/>
                <a:cs typeface="Courier New"/>
              </a:rPr>
              <a:t>Instruments:	</a:t>
            </a:r>
            <a:r>
              <a:rPr sz="650" spc="5" dirty="0">
                <a:latin typeface="Courier New"/>
                <a:cs typeface="Courier New"/>
              </a:rPr>
              <a:t>age </a:t>
            </a:r>
            <a:r>
              <a:rPr sz="650" dirty="0">
                <a:latin typeface="Courier New"/>
                <a:cs typeface="Courier New"/>
              </a:rPr>
              <a:t>agesq</a:t>
            </a:r>
            <a:r>
              <a:rPr sz="650" spc="-85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frsthalf</a:t>
            </a:r>
            <a:endParaRPr sz="650">
              <a:latin typeface="Courier New"/>
              <a:cs typeface="Courier New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7896" y="1766718"/>
          <a:ext cx="3916043" cy="8521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34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06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08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00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8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474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children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Coef.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50" spc="-4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Err.</a:t>
                      </a: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z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P&gt;|z|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[95%</a:t>
                      </a:r>
                      <a:r>
                        <a:rPr sz="65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Interval]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5445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educ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.171498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.0531553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-3.23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0.001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-.2756813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ts val="77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-.067316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age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.323605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.0178514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18.13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4922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.2886171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6985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.358593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1737">
                <a:tc>
                  <a:txBody>
                    <a:bodyPr/>
                    <a:lstStyle/>
                    <a:p>
                      <a:pPr marR="68580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agesq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.002672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.0002796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-9.56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-.0032202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ts val="775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-.002124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4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9767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_cons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R w="9525">
                      <a:solidFill>
                        <a:srgbClr val="000000"/>
                      </a:solidFill>
                      <a:prstDash val="solid"/>
                    </a:lnR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3.38780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L w="9525">
                      <a:solidFill>
                        <a:srgbClr val="000000"/>
                      </a:solidFill>
                      <a:prstDash val="solid"/>
                    </a:lnL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.5478988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-6.18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-4.461667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ct val="100000"/>
                        </a:lnSpc>
                        <a:spcBef>
                          <a:spcPts val="80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-2.31394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3</a:t>
                      </a:r>
                      <a:endParaRPr sz="650" dirty="0">
                        <a:latin typeface="Courier New"/>
                        <a:cs typeface="Courier New"/>
                      </a:endParaRPr>
                    </a:p>
                  </a:txBody>
                  <a:tcPr marL="0" marR="0" marT="10160" marB="0"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3834393" y="1191162"/>
            <a:ext cx="471170" cy="391160"/>
          </a:xfrm>
          <a:prstGeom prst="rect">
            <a:avLst/>
          </a:prstGeom>
        </p:spPr>
        <p:txBody>
          <a:bodyPr vert="horz" wrap="square" lIns="0" tIns="342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70"/>
              </a:spcBef>
            </a:pP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spc="250" dirty="0">
                <a:latin typeface="Courier New"/>
                <a:cs typeface="Courier New"/>
              </a:rPr>
              <a:t> </a:t>
            </a:r>
            <a:r>
              <a:rPr sz="650" b="1" dirty="0">
                <a:latin typeface="Courier New"/>
                <a:cs typeface="Courier New"/>
              </a:rPr>
              <a:t>0.0000</a:t>
            </a:r>
            <a:endParaRPr sz="6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</a:pP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spc="250" dirty="0">
                <a:latin typeface="Courier New"/>
                <a:cs typeface="Courier New"/>
              </a:rPr>
              <a:t> </a:t>
            </a:r>
            <a:r>
              <a:rPr sz="650" b="1" dirty="0">
                <a:latin typeface="Courier New"/>
                <a:cs typeface="Courier New"/>
              </a:rPr>
              <a:t>0.5502</a:t>
            </a:r>
            <a:endParaRPr sz="650">
              <a:latin typeface="Courier New"/>
              <a:cs typeface="Courier New"/>
            </a:endParaRPr>
          </a:p>
          <a:p>
            <a:pPr marL="12700">
              <a:lnSpc>
                <a:spcPct val="100000"/>
              </a:lnSpc>
              <a:spcBef>
                <a:spcPts val="180"/>
              </a:spcBef>
              <a:tabLst>
                <a:tab pos="255904" algn="l"/>
              </a:tabLst>
            </a:pPr>
            <a:r>
              <a:rPr sz="650" spc="15" dirty="0">
                <a:latin typeface="Courier New"/>
                <a:cs typeface="Courier New"/>
              </a:rPr>
              <a:t>=	</a:t>
            </a:r>
            <a:r>
              <a:rPr sz="650" b="1" dirty="0">
                <a:latin typeface="Courier New"/>
                <a:cs typeface="Courier New"/>
              </a:rPr>
              <a:t>1.4</a:t>
            </a:r>
            <a:r>
              <a:rPr sz="650" b="1" spc="15" dirty="0">
                <a:latin typeface="Courier New"/>
                <a:cs typeface="Courier New"/>
              </a:rPr>
              <a:t>9</a:t>
            </a:r>
            <a:endParaRPr sz="650">
              <a:latin typeface="Courier New"/>
              <a:cs typeface="Courier New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3131284" y="1069424"/>
            <a:ext cx="62293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>
              <a:lnSpc>
                <a:spcPct val="122900"/>
              </a:lnSpc>
              <a:spcBef>
                <a:spcPts val="95"/>
              </a:spcBef>
            </a:pPr>
            <a:r>
              <a:rPr sz="650" dirty="0">
                <a:latin typeface="Courier New"/>
                <a:cs typeface="Courier New"/>
              </a:rPr>
              <a:t>Wald</a:t>
            </a:r>
            <a:r>
              <a:rPr sz="650" spc="-80" dirty="0">
                <a:latin typeface="Courier New"/>
                <a:cs typeface="Courier New"/>
              </a:rPr>
              <a:t> </a:t>
            </a:r>
            <a:r>
              <a:rPr sz="650" spc="-5" dirty="0">
                <a:latin typeface="Courier New"/>
                <a:cs typeface="Courier New"/>
              </a:rPr>
              <a:t>chi2(</a:t>
            </a:r>
            <a:r>
              <a:rPr sz="650" b="1" spc="-5" dirty="0">
                <a:latin typeface="Courier New"/>
                <a:cs typeface="Courier New"/>
              </a:rPr>
              <a:t>3</a:t>
            </a:r>
            <a:r>
              <a:rPr sz="650" spc="-5" dirty="0">
                <a:latin typeface="Courier New"/>
                <a:cs typeface="Courier New"/>
              </a:rPr>
              <a:t>)  </a:t>
            </a:r>
            <a:r>
              <a:rPr sz="650" dirty="0">
                <a:latin typeface="Courier New"/>
                <a:cs typeface="Courier New"/>
              </a:rPr>
              <a:t>Prob </a:t>
            </a:r>
            <a:r>
              <a:rPr sz="650" spc="15" dirty="0">
                <a:latin typeface="Courier New"/>
                <a:cs typeface="Courier New"/>
              </a:rPr>
              <a:t>&gt; </a:t>
            </a:r>
            <a:r>
              <a:rPr sz="650" dirty="0">
                <a:latin typeface="Courier New"/>
                <a:cs typeface="Courier New"/>
              </a:rPr>
              <a:t>chi2  R-squared  Root</a:t>
            </a:r>
            <a:r>
              <a:rPr sz="650" spc="-30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MSE</a:t>
            </a:r>
          </a:p>
        </p:txBody>
      </p:sp>
      <p:sp>
        <p:nvSpPr>
          <p:cNvPr id="7" name="object 7"/>
          <p:cNvSpPr txBox="1"/>
          <p:nvPr/>
        </p:nvSpPr>
        <p:spPr>
          <a:xfrm>
            <a:off x="3831864" y="1088043"/>
            <a:ext cx="473709" cy="1289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50" spc="15" dirty="0">
                <a:latin typeface="Courier New"/>
                <a:cs typeface="Courier New"/>
              </a:rPr>
              <a:t>=</a:t>
            </a:r>
            <a:r>
              <a:rPr sz="650" spc="-105" dirty="0">
                <a:latin typeface="Courier New"/>
                <a:cs typeface="Courier New"/>
              </a:rPr>
              <a:t> </a:t>
            </a:r>
            <a:r>
              <a:rPr sz="650" b="1" dirty="0">
                <a:latin typeface="Courier New"/>
                <a:cs typeface="Courier New"/>
              </a:rPr>
              <a:t>5300.22</a:t>
            </a:r>
            <a:endParaRPr sz="650">
              <a:latin typeface="Courier New"/>
              <a:cs typeface="Courier New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368777" y="966306"/>
            <a:ext cx="2034539" cy="1289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50" dirty="0">
                <a:latin typeface="Courier New"/>
                <a:cs typeface="Courier New"/>
              </a:rPr>
              <a:t>Instrumental variables (2SLS)</a:t>
            </a:r>
            <a:r>
              <a:rPr sz="650" spc="-50" dirty="0">
                <a:latin typeface="Courier New"/>
                <a:cs typeface="Courier New"/>
              </a:rPr>
              <a:t> </a:t>
            </a:r>
            <a:r>
              <a:rPr sz="650" dirty="0">
                <a:latin typeface="Courier New"/>
                <a:cs typeface="Courier New"/>
              </a:rPr>
              <a:t>regression</a:t>
            </a:r>
            <a:endParaRPr sz="650">
              <a:latin typeface="Courier New"/>
              <a:cs typeface="Courier New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130974" y="966306"/>
            <a:ext cx="780415" cy="1289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50" dirty="0">
                <a:latin typeface="Courier New"/>
                <a:cs typeface="Courier New"/>
              </a:rPr>
              <a:t>Number </a:t>
            </a:r>
            <a:r>
              <a:rPr sz="650" spc="5" dirty="0">
                <a:latin typeface="Courier New"/>
                <a:cs typeface="Courier New"/>
              </a:rPr>
              <a:t>of obs</a:t>
            </a:r>
            <a:r>
              <a:rPr sz="650" spc="-100" dirty="0">
                <a:latin typeface="Courier New"/>
                <a:cs typeface="Courier New"/>
              </a:rPr>
              <a:t> </a:t>
            </a:r>
            <a:r>
              <a:rPr sz="650" spc="15" dirty="0">
                <a:latin typeface="Courier New"/>
                <a:cs typeface="Courier New"/>
              </a:rPr>
              <a:t>=</a:t>
            </a:r>
            <a:endParaRPr sz="650">
              <a:latin typeface="Courier New"/>
              <a:cs typeface="Courier New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078186" y="966306"/>
            <a:ext cx="227965" cy="128905"/>
          </a:xfrm>
          <a:prstGeom prst="rect">
            <a:avLst/>
          </a:prstGeom>
        </p:spPr>
        <p:txBody>
          <a:bodyPr vert="horz" wrap="square" lIns="0" tIns="1587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25"/>
              </a:spcBef>
            </a:pPr>
            <a:r>
              <a:rPr sz="650" b="1" dirty="0">
                <a:latin typeface="Courier New"/>
                <a:cs typeface="Courier New"/>
              </a:rPr>
              <a:t>436</a:t>
            </a:r>
            <a:r>
              <a:rPr sz="650" b="1" spc="15" dirty="0">
                <a:latin typeface="Courier New"/>
                <a:cs typeface="Courier New"/>
              </a:rPr>
              <a:t>1</a:t>
            </a:r>
            <a:endParaRPr sz="650">
              <a:latin typeface="Courier New"/>
              <a:cs typeface="Courier New"/>
            </a:endParaRPr>
          </a:p>
        </p:txBody>
      </p:sp>
    </p:spTree>
    <p:extLst>
      <p:ext uri="{BB962C8B-B14F-4D97-AF65-F5344CB8AC3E}">
        <p14:creationId xmlns:p14="http://schemas.microsoft.com/office/powerpoint/2010/main" val="2831332262"/>
      </p:ext>
    </p:extLst>
  </p:cSld>
  <p:clrMapOvr>
    <a:masterClrMapping/>
  </p:clrMapOvr>
  <p:transition>
    <p:cut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0581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90" dirty="0"/>
              <a:t>E</a:t>
            </a:r>
            <a:r>
              <a:rPr spc="65" dirty="0"/>
              <a:t>XAMPL</a:t>
            </a:r>
            <a:r>
              <a:rPr spc="-5" dirty="0"/>
              <a:t>E</a:t>
            </a:r>
            <a:endParaRPr sz="1400"/>
          </a:p>
        </p:txBody>
      </p:sp>
      <p:sp>
        <p:nvSpPr>
          <p:cNvPr id="8" name="object 8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50989" y="605825"/>
            <a:ext cx="2895600" cy="52197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86055" indent="-148590">
              <a:lnSpc>
                <a:spcPct val="100000"/>
              </a:lnSpc>
              <a:spcBef>
                <a:spcPts val="73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10" dirty="0">
                <a:latin typeface="Book Antiqua"/>
                <a:cs typeface="Book Antiqua"/>
              </a:rPr>
              <a:t>Compare </a:t>
            </a:r>
            <a:r>
              <a:rPr sz="1100" spc="-5" dirty="0">
                <a:latin typeface="Book Antiqua"/>
                <a:cs typeface="Book Antiqua"/>
              </a:rPr>
              <a:t>the estimates </a:t>
            </a:r>
            <a:r>
              <a:rPr sz="1100" spc="-10" dirty="0">
                <a:latin typeface="Book Antiqua"/>
                <a:cs typeface="Book Antiqua"/>
              </a:rPr>
              <a:t>from OLS and</a:t>
            </a:r>
            <a:r>
              <a:rPr sz="1100" spc="-3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2SLS:</a:t>
            </a:r>
            <a:endParaRPr sz="110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spcBef>
                <a:spcPts val="63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5" dirty="0">
                <a:latin typeface="Book Antiqua"/>
                <a:cs typeface="Book Antiqua"/>
              </a:rPr>
              <a:t>OLS: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4" name="object 4"/>
          <p:cNvGraphicFramePr>
            <a:graphicFrameLocks noGrp="1"/>
          </p:cNvGraphicFramePr>
          <p:nvPr/>
        </p:nvGraphicFramePr>
        <p:xfrm>
          <a:off x="377896" y="1262146"/>
          <a:ext cx="3917315" cy="41360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691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14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765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2608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50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08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8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474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children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Coef.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86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50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Err.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4892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t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4445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P&gt;|t|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2382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[95%</a:t>
                      </a:r>
                      <a:r>
                        <a:rPr sz="650" spc="-6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5240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Interval]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0135">
                <a:tc>
                  <a:txBody>
                    <a:bodyPr/>
                    <a:lstStyle/>
                    <a:p>
                      <a:pPr marR="68580" algn="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educ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.090575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.0059207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49530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-15.30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41275" algn="ct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0.000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25095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-.102183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19685" algn="ctr">
                        <a:lnSpc>
                          <a:spcPts val="735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-.078967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object 5"/>
          <p:cNvSpPr txBox="1"/>
          <p:nvPr/>
        </p:nvSpPr>
        <p:spPr>
          <a:xfrm>
            <a:off x="476389" y="1747912"/>
            <a:ext cx="5080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2SLS:</a:t>
            </a:r>
            <a:endParaRPr sz="1100">
              <a:latin typeface="Book Antiqua"/>
              <a:cs typeface="Book Antiqua"/>
            </a:endParaRPr>
          </a:p>
        </p:txBody>
      </p:sp>
      <p:graphicFrame>
        <p:nvGraphicFramePr>
          <p:cNvPr id="6" name="object 6"/>
          <p:cNvGraphicFramePr>
            <a:graphicFrameLocks noGrp="1"/>
          </p:cNvGraphicFramePr>
          <p:nvPr/>
        </p:nvGraphicFramePr>
        <p:xfrm>
          <a:off x="377912" y="2079268"/>
          <a:ext cx="3919853" cy="41843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775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27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19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0131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2671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7564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8387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43690">
                <a:tc>
                  <a:txBody>
                    <a:bodyPr/>
                    <a:lstStyle/>
                    <a:p>
                      <a:pPr marR="68580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children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794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Coef.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Std.</a:t>
                      </a:r>
                      <a:r>
                        <a:rPr sz="650" spc="-5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Err.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24154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z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19685" algn="ct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dirty="0">
                          <a:latin typeface="Courier New"/>
                          <a:cs typeface="Courier New"/>
                        </a:rPr>
                        <a:t>P&gt;|z|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148590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5" dirty="0">
                          <a:latin typeface="Courier New"/>
                          <a:cs typeface="Courier New"/>
                        </a:rPr>
                        <a:t>[95%</a:t>
                      </a:r>
                      <a:r>
                        <a:rPr sz="650" spc="-70" dirty="0">
                          <a:latin typeface="Courier New"/>
                          <a:cs typeface="Courier New"/>
                        </a:rPr>
                        <a:t> </a:t>
                      </a:r>
                      <a:r>
                        <a:rPr sz="650" dirty="0">
                          <a:latin typeface="Courier New"/>
                          <a:cs typeface="Courier New"/>
                        </a:rPr>
                        <a:t>Conf.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R="635" algn="r">
                        <a:lnSpc>
                          <a:spcPct val="10000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Interval]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  <a:lnB w="952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4747">
                <a:tc>
                  <a:txBody>
                    <a:bodyPr/>
                    <a:lstStyle/>
                    <a:p>
                      <a:pPr marR="68580" algn="r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spc="-15" dirty="0">
                          <a:latin typeface="Courier New"/>
                          <a:cs typeface="Courier New"/>
                        </a:rPr>
                        <a:t>educ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R w="9525">
                      <a:solidFill>
                        <a:srgbClr val="000000"/>
                      </a:solidFill>
                      <a:prstDash val="solid"/>
                    </a:lnR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66675" algn="r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spc="-50" dirty="0">
                          <a:latin typeface="Courier New"/>
                          <a:cs typeface="Courier New"/>
                        </a:rPr>
                        <a:t>-</a:t>
                      </a:r>
                      <a:r>
                        <a:rPr sz="650" b="1" spc="-15" dirty="0">
                          <a:latin typeface="Courier New"/>
                          <a:cs typeface="Courier New"/>
                        </a:rPr>
                        <a:t>.171498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9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L w="9525">
                      <a:solidFill>
                        <a:srgbClr val="000000"/>
                      </a:solidFill>
                      <a:prstDash val="solid"/>
                    </a:lnL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.0531553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74295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-3.23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R="16510" algn="ctr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0.001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marL="99060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dirty="0">
                          <a:latin typeface="Courier New"/>
                          <a:cs typeface="Courier New"/>
                        </a:rPr>
                        <a:t>-.2756813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ts val="770"/>
                        </a:lnSpc>
                        <a:spcBef>
                          <a:spcPts val="505"/>
                        </a:spcBef>
                      </a:pPr>
                      <a:r>
                        <a:rPr sz="650" b="1" spc="-15" dirty="0">
                          <a:latin typeface="Courier New"/>
                          <a:cs typeface="Courier New"/>
                        </a:rPr>
                        <a:t>-.067316</a:t>
                      </a:r>
                      <a:r>
                        <a:rPr sz="650" b="1" dirty="0">
                          <a:latin typeface="Courier New"/>
                          <a:cs typeface="Courier New"/>
                        </a:rPr>
                        <a:t>5</a:t>
                      </a:r>
                      <a:endParaRPr sz="650">
                        <a:latin typeface="Courier New"/>
                        <a:cs typeface="Courier New"/>
                      </a:endParaRPr>
                    </a:p>
                  </a:txBody>
                  <a:tcPr marL="0" marR="0" marT="64135" marB="0">
                    <a:lnT w="9525">
                      <a:solidFill>
                        <a:srgbClr val="000000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7" name="object 7"/>
          <p:cNvSpPr txBox="1"/>
          <p:nvPr/>
        </p:nvSpPr>
        <p:spPr>
          <a:xfrm>
            <a:off x="450989" y="2560127"/>
            <a:ext cx="2590165" cy="521970"/>
          </a:xfrm>
          <a:prstGeom prst="rect">
            <a:avLst/>
          </a:prstGeom>
        </p:spPr>
        <p:txBody>
          <a:bodyPr vert="horz" wrap="square" lIns="0" tIns="93345" rIns="0" bIns="0" rtlCol="0">
            <a:spAutoFit/>
          </a:bodyPr>
          <a:lstStyle/>
          <a:p>
            <a:pPr marL="186055" indent="-148590">
              <a:lnSpc>
                <a:spcPct val="100000"/>
              </a:lnSpc>
              <a:spcBef>
                <a:spcPts val="735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5" dirty="0">
                <a:latin typeface="Book Antiqua"/>
                <a:cs typeface="Book Antiqua"/>
              </a:rPr>
              <a:t>Is the bias </a:t>
            </a:r>
            <a:r>
              <a:rPr sz="1100" spc="-10" dirty="0">
                <a:latin typeface="Book Antiqua"/>
                <a:cs typeface="Book Antiqua"/>
              </a:rPr>
              <a:t>reduced by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IV?</a:t>
            </a:r>
            <a:endParaRPr sz="1100">
              <a:latin typeface="Book Antiqua"/>
              <a:cs typeface="Book Antiqua"/>
            </a:endParaRPr>
          </a:p>
          <a:p>
            <a:pPr marL="186055" indent="-148590">
              <a:lnSpc>
                <a:spcPct val="100000"/>
              </a:lnSpc>
              <a:spcBef>
                <a:spcPts val="630"/>
              </a:spcBef>
              <a:buSzPct val="72727"/>
              <a:buFont typeface="Lucida Sans Unicode"/>
              <a:buChar char="►"/>
              <a:tabLst>
                <a:tab pos="186690" algn="l"/>
              </a:tabLst>
            </a:pP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these </a:t>
            </a:r>
            <a:r>
              <a:rPr sz="1100" spc="-10" dirty="0">
                <a:latin typeface="Book Antiqua"/>
                <a:cs typeface="Book Antiqua"/>
              </a:rPr>
              <a:t>results </a:t>
            </a:r>
            <a:r>
              <a:rPr sz="1100" spc="-5" dirty="0">
                <a:latin typeface="Book Antiqua"/>
                <a:cs typeface="Book Antiqua"/>
              </a:rPr>
              <a:t>statistically</a:t>
            </a:r>
            <a:r>
              <a:rPr sz="1100" spc="-10" dirty="0">
                <a:latin typeface="Book Antiqua"/>
                <a:cs typeface="Book Antiqua"/>
              </a:rPr>
              <a:t> different?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86741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50" dirty="0"/>
              <a:t>S</a:t>
            </a:r>
            <a:r>
              <a:rPr spc="50" dirty="0"/>
              <a:t>UMMARY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296244" y="3337485"/>
            <a:ext cx="2489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683817"/>
            <a:ext cx="3700779" cy="2403475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10" dirty="0">
                <a:latin typeface="Book Antiqua"/>
                <a:cs typeface="Book Antiqua"/>
              </a:rPr>
              <a:t>showed </a:t>
            </a:r>
            <a:r>
              <a:rPr sz="1100" spc="-5" dirty="0">
                <a:latin typeface="Book Antiqua"/>
                <a:cs typeface="Book Antiqua"/>
              </a:rPr>
              <a:t>that the estimated </a:t>
            </a:r>
            <a:r>
              <a:rPr sz="1100" spc="-10" dirty="0">
                <a:latin typeface="Book Antiqua"/>
                <a:cs typeface="Book Antiqua"/>
              </a:rPr>
              <a:t>coefficients </a:t>
            </a:r>
            <a:r>
              <a:rPr sz="1100" spc="-5" dirty="0">
                <a:latin typeface="Book Antiqua"/>
                <a:cs typeface="Book Antiqua"/>
              </a:rPr>
              <a:t>of endogenous  variables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inconsistent </a:t>
            </a:r>
            <a:r>
              <a:rPr sz="1100" spc="-10" dirty="0">
                <a:latin typeface="Book Antiqua"/>
                <a:cs typeface="Book Antiqua"/>
              </a:rPr>
              <a:t>and</a:t>
            </a:r>
            <a:r>
              <a:rPr sz="110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biased</a:t>
            </a:r>
            <a:endParaRPr sz="1100" dirty="0">
              <a:latin typeface="Book Antiqua"/>
              <a:cs typeface="Book Antiqua"/>
            </a:endParaRPr>
          </a:p>
          <a:p>
            <a:pPr marL="173355" marR="393700" indent="-148590">
              <a:lnSpc>
                <a:spcPts val="1200"/>
              </a:lnSpc>
              <a:spcBef>
                <a:spcPts val="61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In which situations </a:t>
            </a:r>
            <a:r>
              <a:rPr sz="1100" spc="-10" dirty="0">
                <a:latin typeface="Book Antiqua"/>
                <a:cs typeface="Book Antiqua"/>
              </a:rPr>
              <a:t>we may </a:t>
            </a:r>
            <a:r>
              <a:rPr sz="1100" spc="-5" dirty="0">
                <a:latin typeface="Book Antiqua"/>
                <a:cs typeface="Book Antiqua"/>
              </a:rPr>
              <a:t>encounter</a:t>
            </a:r>
            <a:r>
              <a:rPr sz="1100" spc="-5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endogenous  variables</a:t>
            </a:r>
            <a:endParaRPr sz="1100" dirty="0">
              <a:latin typeface="Book Antiqua"/>
              <a:cs typeface="Book Antiqua"/>
            </a:endParaRPr>
          </a:p>
          <a:p>
            <a:pPr marL="450215" marR="157480" indent="-137160">
              <a:lnSpc>
                <a:spcPct val="100000"/>
              </a:lnSpc>
              <a:spcBef>
                <a:spcPts val="445"/>
              </a:spcBef>
            </a:pPr>
            <a:r>
              <a:rPr sz="1000" spc="-5" dirty="0">
                <a:latin typeface="Book Antiqua"/>
                <a:cs typeface="Book Antiqua"/>
              </a:rPr>
              <a:t>Omitted variable (omitting important variable which is  correlated to independent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variable)</a:t>
            </a:r>
            <a:endParaRPr lang="en-US" sz="1000" dirty="0">
              <a:latin typeface="Book Antiqua"/>
              <a:cs typeface="Book Antiqua"/>
            </a:endParaRPr>
          </a:p>
          <a:p>
            <a:pPr marL="450215" marR="389890" indent="-137160">
              <a:lnSpc>
                <a:spcPct val="100000"/>
              </a:lnSpc>
              <a:spcBef>
                <a:spcPts val="290"/>
              </a:spcBef>
            </a:pPr>
            <a:r>
              <a:rPr lang="en-US" sz="900" spc="494" baseline="13888" dirty="0">
                <a:latin typeface="Arial"/>
                <a:cs typeface="Arial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Selection bias (unobserved factors influencing both  dependent and independent variable)</a:t>
            </a:r>
            <a:endParaRPr lang="en-US" sz="1000" dirty="0">
              <a:latin typeface="Book Antiqua"/>
              <a:cs typeface="Book Antiqua"/>
            </a:endParaRPr>
          </a:p>
          <a:p>
            <a:pPr marL="313055">
              <a:lnSpc>
                <a:spcPct val="100000"/>
              </a:lnSpc>
              <a:spcBef>
                <a:spcPts val="290"/>
              </a:spcBef>
            </a:pPr>
            <a:r>
              <a:rPr sz="900" spc="494" baseline="13888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Simultaneity (causality goes both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ways)</a:t>
            </a:r>
            <a:endParaRPr sz="1000" dirty="0">
              <a:latin typeface="Book Antiqua"/>
              <a:cs typeface="Book Antiqua"/>
            </a:endParaRPr>
          </a:p>
          <a:p>
            <a:pPr marL="450215" marR="99060" indent="-137160">
              <a:lnSpc>
                <a:spcPct val="100000"/>
              </a:lnSpc>
              <a:spcBef>
                <a:spcPts val="295"/>
              </a:spcBef>
            </a:pPr>
            <a:r>
              <a:rPr sz="900" spc="494" baseline="13888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Measurement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(in either dependent or independent  variable)</a:t>
            </a:r>
            <a:endParaRPr sz="1000" dirty="0">
              <a:latin typeface="Book Antiqua"/>
              <a:cs typeface="Book Antiqua"/>
            </a:endParaRPr>
          </a:p>
          <a:p>
            <a:pPr marL="173355" marR="290830" indent="-148590">
              <a:lnSpc>
                <a:spcPct val="102699"/>
              </a:lnSpc>
              <a:spcBef>
                <a:spcPts val="61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 deal with endogeneity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using </a:t>
            </a:r>
            <a:r>
              <a:rPr sz="1100" spc="-10" dirty="0">
                <a:latin typeface="Book Antiqua"/>
                <a:cs typeface="Book Antiqua"/>
              </a:rPr>
              <a:t>instrumental  </a:t>
            </a:r>
            <a:r>
              <a:rPr sz="1100" spc="-5" dirty="0">
                <a:latin typeface="Book Antiqua"/>
                <a:cs typeface="Book Antiqua"/>
              </a:rPr>
              <a:t>variables (2SLS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technique)</a:t>
            </a:r>
            <a:endParaRPr sz="1100" dirty="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1485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55" dirty="0"/>
              <a:t>PREVIOUS</a:t>
            </a:r>
            <a:r>
              <a:rPr spc="220" dirty="0"/>
              <a:t> </a:t>
            </a:r>
            <a:r>
              <a:rPr spc="55" dirty="0"/>
              <a:t>LECTURES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3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63689" y="570076"/>
            <a:ext cx="3810000" cy="2682240"/>
          </a:xfrm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173355" marR="17780" indent="-148590">
              <a:lnSpc>
                <a:spcPct val="102600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discussed </a:t>
            </a:r>
            <a:r>
              <a:rPr sz="1100" spc="-10" dirty="0">
                <a:latin typeface="Book Antiqua"/>
                <a:cs typeface="Book Antiqua"/>
              </a:rPr>
              <a:t>what </a:t>
            </a:r>
            <a:r>
              <a:rPr sz="1100" spc="-5" dirty="0">
                <a:latin typeface="Book Antiqua"/>
                <a:cs typeface="Book Antiqua"/>
              </a:rPr>
              <a:t>happens if </a:t>
            </a:r>
            <a:r>
              <a:rPr sz="1100" spc="-10" dirty="0">
                <a:latin typeface="Book Antiqua"/>
                <a:cs typeface="Book Antiqua"/>
              </a:rPr>
              <a:t>some </a:t>
            </a:r>
            <a:r>
              <a:rPr sz="1100" spc="-5" dirty="0">
                <a:latin typeface="Book Antiqua"/>
                <a:cs typeface="Book Antiqua"/>
              </a:rPr>
              <a:t>of the assumptions</a:t>
            </a:r>
            <a:r>
              <a:rPr sz="1100" spc="-60" dirty="0">
                <a:latin typeface="Book Antiqua"/>
                <a:cs typeface="Book Antiqua"/>
              </a:rPr>
              <a:t> </a:t>
            </a:r>
            <a:r>
              <a:rPr sz="1100" spc="-15" dirty="0">
                <a:latin typeface="Book Antiqua"/>
                <a:cs typeface="Book Antiqua"/>
              </a:rPr>
              <a:t>are  </a:t>
            </a:r>
            <a:r>
              <a:rPr sz="1100" spc="-5" dirty="0">
                <a:latin typeface="Book Antiqua"/>
                <a:cs typeface="Book Antiqua"/>
              </a:rPr>
              <a:t>violated</a:t>
            </a:r>
            <a:endParaRPr sz="1100">
              <a:latin typeface="Book Antiqua"/>
              <a:cs typeface="Book Antiqua"/>
            </a:endParaRPr>
          </a:p>
          <a:p>
            <a:pPr marL="173355" marR="219075" indent="-148590">
              <a:lnSpc>
                <a:spcPct val="102600"/>
              </a:lnSpc>
              <a:spcBef>
                <a:spcPts val="50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Linearity of </a:t>
            </a:r>
            <a:r>
              <a:rPr sz="1100" spc="-10" dirty="0">
                <a:latin typeface="Book Antiqua"/>
                <a:cs typeface="Book Antiqua"/>
              </a:rPr>
              <a:t>coefficients and no </a:t>
            </a:r>
            <a:r>
              <a:rPr sz="1100" spc="-5" dirty="0">
                <a:latin typeface="Book Antiqua"/>
                <a:cs typeface="Book Antiqua"/>
              </a:rPr>
              <a:t>perfect multicollinearity  </a:t>
            </a:r>
            <a:r>
              <a:rPr sz="1100" spc="-15" dirty="0">
                <a:latin typeface="Book Antiqua"/>
                <a:cs typeface="Book Antiqua"/>
              </a:rPr>
              <a:t>are </a:t>
            </a:r>
            <a:r>
              <a:rPr sz="1100" spc="-5" dirty="0">
                <a:latin typeface="Book Antiqua"/>
                <a:cs typeface="Book Antiqua"/>
              </a:rPr>
              <a:t>essential for the </a:t>
            </a:r>
            <a:r>
              <a:rPr sz="1100" spc="-10" dirty="0">
                <a:latin typeface="Book Antiqua"/>
                <a:cs typeface="Book Antiqua"/>
              </a:rPr>
              <a:t>definition </a:t>
            </a:r>
            <a:r>
              <a:rPr sz="1100" spc="-5" dirty="0">
                <a:latin typeface="Book Antiqua"/>
                <a:cs typeface="Book Antiqua"/>
              </a:rPr>
              <a:t>of </a:t>
            </a:r>
            <a:r>
              <a:rPr sz="1100" spc="-10" dirty="0">
                <a:latin typeface="Book Antiqua"/>
                <a:cs typeface="Book Antiqua"/>
              </a:rPr>
              <a:t>OLS</a:t>
            </a:r>
            <a:r>
              <a:rPr sz="1100" spc="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estimator</a:t>
            </a:r>
            <a:endParaRPr sz="1100">
              <a:latin typeface="Book Antiqua"/>
              <a:cs typeface="Book Antiqua"/>
            </a:endParaRPr>
          </a:p>
          <a:p>
            <a:pPr marL="173355" marR="382905" indent="-148590">
              <a:lnSpc>
                <a:spcPct val="102600"/>
              </a:lnSpc>
              <a:spcBef>
                <a:spcPts val="50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10" dirty="0">
                <a:latin typeface="Book Antiqua"/>
                <a:cs typeface="Book Antiqua"/>
              </a:rPr>
              <a:t>Zero mean </a:t>
            </a:r>
            <a:r>
              <a:rPr sz="1100" spc="-5" dirty="0">
                <a:latin typeface="Book Antiqua"/>
                <a:cs typeface="Book Antiqua"/>
              </a:rPr>
              <a:t>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always </a:t>
            </a:r>
            <a:r>
              <a:rPr sz="1100" spc="-10" dirty="0">
                <a:latin typeface="Book Antiqua"/>
                <a:cs typeface="Book Antiqua"/>
              </a:rPr>
              <a:t>ensured by </a:t>
            </a:r>
            <a:r>
              <a:rPr sz="1100" spc="-5" dirty="0">
                <a:latin typeface="Book Antiqua"/>
                <a:cs typeface="Book Antiqua"/>
              </a:rPr>
              <a:t>the  inclusion of</a:t>
            </a:r>
            <a:r>
              <a:rPr sz="1100" spc="-10" dirty="0">
                <a:latin typeface="Book Antiqua"/>
                <a:cs typeface="Book Antiqua"/>
              </a:rPr>
              <a:t> intercept</a:t>
            </a:r>
            <a:endParaRPr sz="1100">
              <a:latin typeface="Book Antiqua"/>
              <a:cs typeface="Book Antiqua"/>
            </a:endParaRPr>
          </a:p>
          <a:p>
            <a:pPr marL="173355" marR="303530" indent="-148590">
              <a:lnSpc>
                <a:spcPct val="102600"/>
              </a:lnSpc>
              <a:spcBef>
                <a:spcPts val="50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5" dirty="0">
                <a:latin typeface="Book Antiqua"/>
                <a:cs typeface="Book Antiqua"/>
              </a:rPr>
              <a:t>Normality of the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needed for statistical  </a:t>
            </a:r>
            <a:r>
              <a:rPr sz="1100" spc="-10" dirty="0">
                <a:latin typeface="Book Antiqua"/>
                <a:cs typeface="Book Antiqua"/>
              </a:rPr>
              <a:t>inference, </a:t>
            </a:r>
            <a:r>
              <a:rPr sz="1100" spc="-5" dirty="0">
                <a:latin typeface="Book Antiqua"/>
                <a:cs typeface="Book Antiqua"/>
              </a:rPr>
              <a:t>but it can be </a:t>
            </a:r>
            <a:r>
              <a:rPr sz="1100" spc="-10" dirty="0">
                <a:latin typeface="Book Antiqua"/>
                <a:cs typeface="Book Antiqua"/>
              </a:rPr>
              <a:t>shown </a:t>
            </a:r>
            <a:r>
              <a:rPr sz="1100" spc="-5" dirty="0">
                <a:latin typeface="Book Antiqua"/>
                <a:cs typeface="Book Antiqua"/>
              </a:rPr>
              <a:t>that if the </a:t>
            </a:r>
            <a:r>
              <a:rPr sz="1100" spc="-10" dirty="0">
                <a:latin typeface="Book Antiqua"/>
                <a:cs typeface="Book Antiqua"/>
              </a:rPr>
              <a:t>number </a:t>
            </a:r>
            <a:r>
              <a:rPr sz="1100" spc="-5" dirty="0">
                <a:latin typeface="Book Antiqua"/>
                <a:cs typeface="Book Antiqua"/>
              </a:rPr>
              <a:t>of  observations is </a:t>
            </a:r>
            <a:r>
              <a:rPr sz="1100" spc="-10" dirty="0">
                <a:latin typeface="Book Antiqua"/>
                <a:cs typeface="Book Antiqua"/>
              </a:rPr>
              <a:t>sufficiently </a:t>
            </a:r>
            <a:r>
              <a:rPr sz="1100" spc="-5" dirty="0">
                <a:latin typeface="Book Antiqua"/>
                <a:cs typeface="Book Antiqua"/>
              </a:rPr>
              <a:t>high, the </a:t>
            </a:r>
            <a:r>
              <a:rPr sz="1100" spc="-10" dirty="0">
                <a:latin typeface="Book Antiqua"/>
                <a:cs typeface="Book Antiqua"/>
              </a:rPr>
              <a:t>OLS </a:t>
            </a:r>
            <a:r>
              <a:rPr sz="1100" spc="-5" dirty="0">
                <a:latin typeface="Book Antiqua"/>
                <a:cs typeface="Book Antiqua"/>
              </a:rPr>
              <a:t>estimate will  have asymptotically normal distribution even if the  stochastic </a:t>
            </a:r>
            <a:r>
              <a:rPr sz="1100" spc="-10" dirty="0">
                <a:latin typeface="Book Antiqua"/>
                <a:cs typeface="Book Antiqua"/>
              </a:rPr>
              <a:t>error </a:t>
            </a:r>
            <a:r>
              <a:rPr sz="1100" spc="-5" dirty="0">
                <a:latin typeface="Book Antiqua"/>
                <a:cs typeface="Book Antiqua"/>
              </a:rPr>
              <a:t>term is not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normal</a:t>
            </a:r>
            <a:endParaRPr sz="1100">
              <a:latin typeface="Book Antiqua"/>
              <a:cs typeface="Book Antiqua"/>
            </a:endParaRPr>
          </a:p>
          <a:p>
            <a:pPr marL="173355" marR="162560" indent="-148590">
              <a:lnSpc>
                <a:spcPct val="102600"/>
              </a:lnSpc>
              <a:spcBef>
                <a:spcPts val="500"/>
              </a:spcBef>
              <a:buSzPct val="72727"/>
              <a:buFont typeface="Lucida Sans Unicode"/>
              <a:buChar char="►"/>
              <a:tabLst>
                <a:tab pos="173990" algn="l"/>
              </a:tabLst>
            </a:pPr>
            <a:r>
              <a:rPr sz="1100" spc="-10" dirty="0">
                <a:latin typeface="Book Antiqua"/>
                <a:cs typeface="Book Antiqua"/>
              </a:rPr>
              <a:t>Heteroskedasticity </a:t>
            </a:r>
            <a:r>
              <a:rPr sz="1100" spc="-5" dirty="0">
                <a:latin typeface="Book Antiqua"/>
                <a:cs typeface="Book Antiqua"/>
              </a:rPr>
              <a:t>leads to </a:t>
            </a:r>
            <a:r>
              <a:rPr sz="1100" spc="-10" dirty="0">
                <a:latin typeface="Book Antiqua"/>
                <a:cs typeface="Book Antiqua"/>
              </a:rPr>
              <a:t>incorrect </a:t>
            </a:r>
            <a:r>
              <a:rPr sz="1100" spc="-5" dirty="0">
                <a:latin typeface="Book Antiqua"/>
                <a:cs typeface="Book Antiqua"/>
              </a:rPr>
              <a:t>statistical </a:t>
            </a:r>
            <a:r>
              <a:rPr sz="1100" spc="-10" dirty="0">
                <a:latin typeface="Book Antiqua"/>
                <a:cs typeface="Book Antiqua"/>
              </a:rPr>
              <a:t>inference,  </a:t>
            </a:r>
            <a:r>
              <a:rPr sz="1100" spc="-5" dirty="0">
                <a:latin typeface="Book Antiqua"/>
                <a:cs typeface="Book Antiqua"/>
              </a:rPr>
              <a:t>but </a:t>
            </a:r>
            <a:r>
              <a:rPr sz="1100" spc="-1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have studied tests to detect it </a:t>
            </a:r>
            <a:r>
              <a:rPr sz="1100" spc="-10" dirty="0">
                <a:latin typeface="Book Antiqua"/>
                <a:cs typeface="Book Antiqua"/>
              </a:rPr>
              <a:t>and </a:t>
            </a:r>
            <a:r>
              <a:rPr sz="1100" spc="-5" dirty="0">
                <a:latin typeface="Book Antiqua"/>
                <a:cs typeface="Book Antiqua"/>
              </a:rPr>
              <a:t>techniques to  </a:t>
            </a:r>
            <a:r>
              <a:rPr sz="1100" spc="-10" dirty="0">
                <a:latin typeface="Book Antiqua"/>
                <a:cs typeface="Book Antiqua"/>
              </a:rPr>
              <a:t>overcome </a:t>
            </a:r>
            <a:r>
              <a:rPr sz="1100" spc="-5" dirty="0">
                <a:latin typeface="Book Antiqua"/>
                <a:cs typeface="Book Antiqua"/>
              </a:rPr>
              <a:t>this </a:t>
            </a:r>
            <a:r>
              <a:rPr sz="1100" spc="-10" dirty="0">
                <a:latin typeface="Book Antiqua"/>
                <a:cs typeface="Book Antiqua"/>
              </a:rPr>
              <a:t>problem</a:t>
            </a:r>
            <a:endParaRPr sz="1100">
              <a:latin typeface="Book Antiqua"/>
              <a:cs typeface="Book Antiqua"/>
            </a:endParaRPr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182308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45" dirty="0"/>
              <a:t>O</a:t>
            </a:r>
            <a:r>
              <a:rPr spc="45" dirty="0"/>
              <a:t>N </a:t>
            </a:r>
            <a:r>
              <a:rPr spc="35" dirty="0"/>
              <a:t>TODAY</a:t>
            </a:r>
            <a:r>
              <a:rPr sz="1400" spc="35" dirty="0"/>
              <a:t>’</a:t>
            </a:r>
            <a:r>
              <a:rPr spc="35" dirty="0"/>
              <a:t>S</a:t>
            </a:r>
            <a:r>
              <a:rPr spc="195" dirty="0"/>
              <a:t> </a:t>
            </a:r>
            <a:r>
              <a:rPr spc="55" dirty="0"/>
              <a:t>LECTURE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4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6985" rIns="0" bIns="0" rtlCol="0">
            <a:spAutoFit/>
          </a:bodyPr>
          <a:lstStyle/>
          <a:p>
            <a:pPr marL="313055" marR="293370" indent="-148590">
              <a:lnSpc>
                <a:spcPct val="102699"/>
              </a:lnSpc>
              <a:spcBef>
                <a:spcPts val="55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5" dirty="0"/>
              <a:t>The assumption of </a:t>
            </a:r>
            <a:r>
              <a:rPr sz="1100" spc="-10" dirty="0"/>
              <a:t>no correlation </a:t>
            </a:r>
            <a:r>
              <a:rPr sz="1100" spc="-5" dirty="0"/>
              <a:t>between explanatory  variables </a:t>
            </a:r>
            <a:r>
              <a:rPr sz="1100" spc="-10" dirty="0"/>
              <a:t>and </a:t>
            </a:r>
            <a:r>
              <a:rPr sz="1100" spc="-5" dirty="0"/>
              <a:t>the </a:t>
            </a:r>
            <a:r>
              <a:rPr sz="1100" spc="-10" dirty="0"/>
              <a:t>error </a:t>
            </a:r>
            <a:r>
              <a:rPr sz="1100" spc="-5" dirty="0"/>
              <a:t>term is</a:t>
            </a:r>
            <a:r>
              <a:rPr sz="1100" dirty="0"/>
              <a:t> </a:t>
            </a:r>
            <a:r>
              <a:rPr sz="1100" spc="-10" dirty="0"/>
              <a:t>crucial</a:t>
            </a:r>
            <a:endParaRPr sz="1100"/>
          </a:p>
          <a:p>
            <a:pPr marL="313055" indent="-148590">
              <a:lnSpc>
                <a:spcPct val="100000"/>
              </a:lnSpc>
              <a:spcBef>
                <a:spcPts val="630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20" dirty="0"/>
              <a:t>Variables </a:t>
            </a:r>
            <a:r>
              <a:rPr sz="1100" spc="-5" dirty="0"/>
              <a:t>that </a:t>
            </a:r>
            <a:r>
              <a:rPr sz="1100" spc="-15" dirty="0"/>
              <a:t>are </a:t>
            </a:r>
            <a:r>
              <a:rPr sz="1100" spc="-10" dirty="0"/>
              <a:t>correlated </a:t>
            </a:r>
            <a:r>
              <a:rPr sz="1100" spc="-5" dirty="0"/>
              <a:t>with the </a:t>
            </a:r>
            <a:r>
              <a:rPr sz="1100" spc="-10" dirty="0"/>
              <a:t>error </a:t>
            </a:r>
            <a:r>
              <a:rPr sz="1100" spc="-5" dirty="0"/>
              <a:t>term </a:t>
            </a:r>
            <a:r>
              <a:rPr sz="1100" spc="-15" dirty="0"/>
              <a:t>are</a:t>
            </a:r>
            <a:r>
              <a:rPr sz="1100" spc="45" dirty="0"/>
              <a:t> </a:t>
            </a:r>
            <a:r>
              <a:rPr sz="1100" spc="-5" dirty="0"/>
              <a:t>called</a:t>
            </a:r>
            <a:endParaRPr sz="1100"/>
          </a:p>
          <a:p>
            <a:pPr marL="313055">
              <a:lnSpc>
                <a:spcPct val="100000"/>
              </a:lnSpc>
              <a:spcBef>
                <a:spcPts val="35"/>
              </a:spcBef>
            </a:pPr>
            <a:r>
              <a:rPr i="1" spc="-5" dirty="0">
                <a:latin typeface="Book Antiqua"/>
                <a:cs typeface="Book Antiqua"/>
              </a:rPr>
              <a:t>endogenous variables </a:t>
            </a:r>
            <a:r>
              <a:rPr spc="-5" dirty="0"/>
              <a:t>(as opposed to </a:t>
            </a:r>
            <a:r>
              <a:rPr i="1" spc="-5" dirty="0">
                <a:latin typeface="Book Antiqua"/>
                <a:cs typeface="Book Antiqua"/>
              </a:rPr>
              <a:t>exogenous</a:t>
            </a:r>
            <a:r>
              <a:rPr i="1" spc="-30" dirty="0">
                <a:latin typeface="Book Antiqua"/>
                <a:cs typeface="Book Antiqua"/>
              </a:rPr>
              <a:t> </a:t>
            </a:r>
            <a:r>
              <a:rPr i="1" spc="-5" dirty="0">
                <a:latin typeface="Book Antiqua"/>
                <a:cs typeface="Book Antiqua"/>
              </a:rPr>
              <a:t>variables</a:t>
            </a:r>
            <a:r>
              <a:rPr spc="-5" dirty="0"/>
              <a:t>)</a:t>
            </a:r>
          </a:p>
          <a:p>
            <a:pPr marL="313055" marR="30480" indent="-148590">
              <a:lnSpc>
                <a:spcPct val="102699"/>
              </a:lnSpc>
              <a:spcBef>
                <a:spcPts val="600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60" dirty="0"/>
              <a:t>We </a:t>
            </a:r>
            <a:r>
              <a:rPr sz="1100" spc="-5" dirty="0"/>
              <a:t>will </a:t>
            </a:r>
            <a:r>
              <a:rPr sz="1100" spc="-10" dirty="0"/>
              <a:t>show </a:t>
            </a:r>
            <a:r>
              <a:rPr sz="1100" spc="-5" dirty="0"/>
              <a:t>that the estimated </a:t>
            </a:r>
            <a:r>
              <a:rPr sz="1100" spc="-10" dirty="0"/>
              <a:t>coefficients </a:t>
            </a:r>
            <a:r>
              <a:rPr sz="1100" spc="-5" dirty="0"/>
              <a:t>of</a:t>
            </a:r>
            <a:r>
              <a:rPr sz="1100" spc="-50" dirty="0"/>
              <a:t> </a:t>
            </a:r>
            <a:r>
              <a:rPr sz="1100" spc="-5" dirty="0"/>
              <a:t>endogenous  variables </a:t>
            </a:r>
            <a:r>
              <a:rPr sz="1100" spc="-15" dirty="0"/>
              <a:t>are </a:t>
            </a:r>
            <a:r>
              <a:rPr sz="1100" spc="-5" dirty="0"/>
              <a:t>inconsistent </a:t>
            </a:r>
            <a:r>
              <a:rPr sz="1100" spc="-10" dirty="0"/>
              <a:t>and</a:t>
            </a:r>
            <a:r>
              <a:rPr sz="1100" dirty="0"/>
              <a:t> </a:t>
            </a:r>
            <a:r>
              <a:rPr sz="1100" spc="-5" dirty="0"/>
              <a:t>biased</a:t>
            </a:r>
            <a:endParaRPr sz="1100"/>
          </a:p>
          <a:p>
            <a:pPr marL="313055" marR="321310" indent="-148590">
              <a:lnSpc>
                <a:spcPct val="102699"/>
              </a:lnSpc>
              <a:spcBef>
                <a:spcPts val="595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60" dirty="0"/>
              <a:t>We </a:t>
            </a:r>
            <a:r>
              <a:rPr sz="1100" spc="-5" dirty="0"/>
              <a:t>will explain in which situations </a:t>
            </a:r>
            <a:r>
              <a:rPr sz="1100" spc="-10" dirty="0"/>
              <a:t>we may </a:t>
            </a:r>
            <a:r>
              <a:rPr sz="1100" spc="-5" dirty="0"/>
              <a:t>encounter  endogenous</a:t>
            </a:r>
            <a:r>
              <a:rPr sz="1100" spc="-10" dirty="0"/>
              <a:t> </a:t>
            </a:r>
            <a:r>
              <a:rPr sz="1100" spc="-5" dirty="0"/>
              <a:t>variables</a:t>
            </a:r>
            <a:endParaRPr sz="1100"/>
          </a:p>
          <a:p>
            <a:pPr marL="313055" indent="-148590">
              <a:lnSpc>
                <a:spcPct val="100000"/>
              </a:lnSpc>
              <a:spcBef>
                <a:spcPts val="635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60" dirty="0"/>
              <a:t>We </a:t>
            </a:r>
            <a:r>
              <a:rPr sz="1100" spc="-5" dirty="0"/>
              <a:t>will </a:t>
            </a:r>
            <a:r>
              <a:rPr sz="1100" spc="-10" dirty="0"/>
              <a:t>define </a:t>
            </a:r>
            <a:r>
              <a:rPr sz="1100" spc="-5" dirty="0"/>
              <a:t>the concept of </a:t>
            </a:r>
            <a:r>
              <a:rPr sz="1100" spc="-10" dirty="0"/>
              <a:t>instrumental</a:t>
            </a:r>
            <a:r>
              <a:rPr sz="1100" spc="50" dirty="0"/>
              <a:t> </a:t>
            </a:r>
            <a:r>
              <a:rPr sz="1100" spc="-5" dirty="0"/>
              <a:t>variables</a:t>
            </a:r>
            <a:endParaRPr sz="1100"/>
          </a:p>
          <a:p>
            <a:pPr marL="313055" marR="788035" indent="-148590">
              <a:lnSpc>
                <a:spcPct val="102600"/>
              </a:lnSpc>
              <a:spcBef>
                <a:spcPts val="595"/>
              </a:spcBef>
              <a:buSzPct val="72727"/>
              <a:buFont typeface="Lucida Sans Unicode"/>
              <a:buChar char="►"/>
              <a:tabLst>
                <a:tab pos="313690" algn="l"/>
              </a:tabLst>
            </a:pPr>
            <a:r>
              <a:rPr sz="1100" spc="-60" dirty="0"/>
              <a:t>We </a:t>
            </a:r>
            <a:r>
              <a:rPr sz="1100" spc="-5" dirty="0"/>
              <a:t>will derive the 2SLS technique to deal with  endogeneity</a:t>
            </a:r>
            <a:endParaRPr sz="1100"/>
          </a:p>
        </p:txBody>
      </p:sp>
    </p:spTree>
  </p:cSld>
  <p:clrMapOvr>
    <a:masterClrMapping/>
  </p:clrMapOvr>
  <p:transition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12534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E</a:t>
            </a:r>
            <a:r>
              <a:rPr spc="60" dirty="0"/>
              <a:t>NDOGENOUS</a:t>
            </a:r>
            <a:r>
              <a:rPr spc="100" dirty="0"/>
              <a:t> </a:t>
            </a:r>
            <a:r>
              <a:rPr spc="45" dirty="0"/>
              <a:t>VARIABLES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5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589" y="724876"/>
            <a:ext cx="3842385" cy="2158283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211454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212090" algn="l"/>
                <a:tab pos="1892935" algn="l"/>
                <a:tab pos="2161540" algn="l"/>
              </a:tabLst>
            </a:pPr>
            <a:r>
              <a:rPr sz="1100" spc="-5" dirty="0">
                <a:latin typeface="Book Antiqua"/>
                <a:cs typeface="Book Antiqua"/>
              </a:rPr>
              <a:t>Notation:   </a:t>
            </a:r>
            <a:endParaRPr lang="en-US" sz="1100" spc="-5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212090" algn="l"/>
                <a:tab pos="1892935" algn="l"/>
                <a:tab pos="2161540" algn="l"/>
              </a:tabLst>
            </a:pPr>
            <a:r>
              <a:rPr sz="1100" spc="-5" dirty="0">
                <a:latin typeface="Book Antiqua"/>
                <a:cs typeface="Book Antiqua"/>
              </a:rPr>
              <a:t>Intuition behind the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bias:</a:t>
            </a:r>
            <a:endParaRPr sz="1100" dirty="0">
              <a:latin typeface="Book Antiqua"/>
              <a:cs typeface="Book Antiqua"/>
            </a:endParaRPr>
          </a:p>
          <a:p>
            <a:pPr marL="488315" marR="55880" indent="-137160">
              <a:lnSpc>
                <a:spcPct val="100000"/>
              </a:lnSpc>
              <a:spcBef>
                <a:spcPts val="475"/>
              </a:spcBef>
            </a:pPr>
            <a:r>
              <a:rPr sz="1000" spc="-5" dirty="0">
                <a:latin typeface="Book Antiqua"/>
                <a:cs typeface="Book Antiqua"/>
              </a:rPr>
              <a:t>If an explanatory variable </a:t>
            </a:r>
            <a:r>
              <a:rPr sz="1000" i="1" spc="-5" dirty="0">
                <a:latin typeface="Book Antiqua"/>
                <a:cs typeface="Book Antiqua"/>
              </a:rPr>
              <a:t>x </a:t>
            </a:r>
            <a:r>
              <a:rPr sz="1000" spc="-5" dirty="0">
                <a:latin typeface="Book Antiqua"/>
                <a:cs typeface="Book Antiqua"/>
              </a:rPr>
              <a:t>and the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 </a:t>
            </a:r>
            <a:r>
              <a:rPr sz="1000" i="1" spc="20" dirty="0">
                <a:latin typeface="Arial"/>
                <a:cs typeface="Arial"/>
              </a:rPr>
              <a:t>ε </a:t>
            </a:r>
            <a:r>
              <a:rPr sz="1000" spc="-10" dirty="0">
                <a:latin typeface="Book Antiqua"/>
                <a:cs typeface="Book Antiqua"/>
              </a:rPr>
              <a:t>are  </a:t>
            </a:r>
            <a:r>
              <a:rPr sz="1000" spc="-5" dirty="0">
                <a:latin typeface="Book Antiqua"/>
                <a:cs typeface="Book Antiqua"/>
              </a:rPr>
              <a:t>correlated with each </a:t>
            </a:r>
            <a:r>
              <a:rPr sz="1000" spc="-15" dirty="0">
                <a:latin typeface="Book Antiqua"/>
                <a:cs typeface="Book Antiqua"/>
              </a:rPr>
              <a:t>other, </a:t>
            </a:r>
            <a:r>
              <a:rPr sz="1000" spc="-5" dirty="0">
                <a:latin typeface="Book Antiqua"/>
                <a:cs typeface="Book Antiqua"/>
              </a:rPr>
              <a:t>the OLS estimate attributes to </a:t>
            </a:r>
            <a:r>
              <a:rPr sz="1000" i="1" spc="-5" dirty="0">
                <a:latin typeface="Book Antiqua"/>
                <a:cs typeface="Book Antiqua"/>
              </a:rPr>
              <a:t>x  </a:t>
            </a:r>
            <a:r>
              <a:rPr sz="1000" spc="-5" dirty="0">
                <a:latin typeface="Book Antiqua"/>
                <a:cs typeface="Book Antiqua"/>
              </a:rPr>
              <a:t>some of the variation in </a:t>
            </a:r>
            <a:r>
              <a:rPr sz="1000" i="1" spc="-5" dirty="0">
                <a:latin typeface="Book Antiqua"/>
                <a:cs typeface="Book Antiqua"/>
              </a:rPr>
              <a:t>y </a:t>
            </a:r>
            <a:r>
              <a:rPr sz="1000" spc="-5" dirty="0">
                <a:latin typeface="Book Antiqua"/>
                <a:cs typeface="Book Antiqua"/>
              </a:rPr>
              <a:t>that actually came form the </a:t>
            </a:r>
            <a:r>
              <a:rPr sz="1000" spc="-10" dirty="0">
                <a:latin typeface="Book Antiqua"/>
                <a:cs typeface="Book Antiqua"/>
              </a:rPr>
              <a:t>error  </a:t>
            </a:r>
            <a:r>
              <a:rPr sz="1000" spc="-5" dirty="0">
                <a:latin typeface="Book Antiqua"/>
                <a:cs typeface="Book Antiqua"/>
              </a:rPr>
              <a:t>term</a:t>
            </a:r>
            <a:r>
              <a:rPr sz="1000" spc="-10" dirty="0">
                <a:latin typeface="Book Antiqua"/>
                <a:cs typeface="Book Antiqua"/>
              </a:rPr>
              <a:t> </a:t>
            </a:r>
            <a:r>
              <a:rPr sz="1000" i="1" spc="20" dirty="0">
                <a:latin typeface="Arial"/>
                <a:cs typeface="Arial"/>
              </a:rPr>
              <a:t>ε</a:t>
            </a:r>
            <a:endParaRPr sz="10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0"/>
              </a:spcBef>
            </a:pPr>
            <a:endParaRPr sz="1350" dirty="0">
              <a:latin typeface="Arial"/>
              <a:cs typeface="Arial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Example: Analysis of household consumption</a:t>
            </a:r>
            <a:r>
              <a:rPr sz="1100" spc="2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patterns</a:t>
            </a:r>
            <a:endParaRPr lang="en-US" sz="1100" dirty="0">
              <a:latin typeface="Book Antiqua"/>
              <a:cs typeface="Book Antiqua"/>
            </a:endParaRPr>
          </a:p>
          <a:p>
            <a:pPr marL="488315" marR="436880" indent="-137160">
              <a:lnSpc>
                <a:spcPct val="100000"/>
              </a:lnSpc>
              <a:spcBef>
                <a:spcPts val="475"/>
              </a:spcBef>
            </a:pPr>
            <a:r>
              <a:rPr lang="en-US" sz="900" spc="494" baseline="13888" dirty="0">
                <a:latin typeface="Arial"/>
                <a:cs typeface="Arial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Households with lower income may indicate higher  consumption (because of</a:t>
            </a:r>
            <a:r>
              <a:rPr lang="en-US" sz="1000" spc="-10" dirty="0">
                <a:latin typeface="Book Antiqua"/>
                <a:cs typeface="Book Antiqua"/>
              </a:rPr>
              <a:t> </a:t>
            </a:r>
            <a:r>
              <a:rPr lang="en-US" sz="1000" spc="-5" dirty="0">
                <a:latin typeface="Book Antiqua"/>
                <a:cs typeface="Book Antiqua"/>
              </a:rPr>
              <a:t>shame)</a:t>
            </a:r>
            <a:endParaRPr lang="en-US"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200" dirty="0">
              <a:latin typeface="Book Antiqua"/>
              <a:cs typeface="Book Antiqua"/>
            </a:endParaRPr>
          </a:p>
          <a:p>
            <a:pPr marL="211454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2090" algn="l"/>
              </a:tabLst>
            </a:pPr>
            <a:r>
              <a:rPr sz="1100" spc="-5" dirty="0">
                <a:latin typeface="Book Antiqua"/>
                <a:cs typeface="Book Antiqua"/>
              </a:rPr>
              <a:t>Leads to inconsistent</a:t>
            </a:r>
            <a:r>
              <a:rPr sz="1100" spc="-8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estimates</a:t>
            </a:r>
            <a:endParaRPr sz="1100" dirty="0">
              <a:latin typeface="Book Antiqua"/>
              <a:cs typeface="Book Antiqua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4B3CE40-4254-4466-BA0C-CC83994EC582}"/>
              </a:ext>
            </a:extLst>
          </p:cNvPr>
          <p:cNvPicPr>
            <a:picLocks noChangeAspect="1"/>
          </p:cNvPicPr>
          <p:nvPr/>
        </p:nvPicPr>
        <p:blipFill>
          <a:blip r:embed="rId2">
            <a:lum contrast="20000"/>
          </a:blip>
          <a:stretch>
            <a:fillRect/>
          </a:stretch>
        </p:blipFill>
        <p:spPr>
          <a:xfrm>
            <a:off x="1272704" y="724876"/>
            <a:ext cx="1905001" cy="190234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9860" y="271891"/>
            <a:ext cx="2486660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>
                <a:latin typeface="Book Antiqua"/>
                <a:cs typeface="Book Antiqua"/>
              </a:rPr>
              <a:t>G</a:t>
            </a:r>
            <a:r>
              <a:rPr sz="1150" spc="60" dirty="0">
                <a:latin typeface="Book Antiqua"/>
                <a:cs typeface="Book Antiqua"/>
              </a:rPr>
              <a:t>RAPHICAL</a:t>
            </a:r>
            <a:r>
              <a:rPr sz="1150" spc="105" dirty="0">
                <a:latin typeface="Book Antiqua"/>
                <a:cs typeface="Book Antiqua"/>
              </a:rPr>
              <a:t> </a:t>
            </a:r>
            <a:r>
              <a:rPr sz="1150" spc="50" dirty="0">
                <a:latin typeface="Book Antiqua"/>
                <a:cs typeface="Book Antiqua"/>
              </a:rPr>
              <a:t>REPRESENTATION</a:t>
            </a:r>
            <a:endParaRPr sz="1150">
              <a:latin typeface="Book Antiqua"/>
              <a:cs typeface="Book Antiqu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380157" y="777377"/>
            <a:ext cx="3919854" cy="2368550"/>
            <a:chOff x="380157" y="777377"/>
            <a:chExt cx="3919854" cy="2368550"/>
          </a:xfrm>
        </p:grpSpPr>
        <p:sp>
          <p:nvSpPr>
            <p:cNvPr id="4" name="object 4"/>
            <p:cNvSpPr/>
            <p:nvPr/>
          </p:nvSpPr>
          <p:spPr>
            <a:xfrm>
              <a:off x="380157" y="777377"/>
              <a:ext cx="3919854" cy="2368550"/>
            </a:xfrm>
            <a:custGeom>
              <a:avLst/>
              <a:gdLst/>
              <a:ahLst/>
              <a:cxnLst/>
              <a:rect l="l" t="t" r="r" b="b"/>
              <a:pathLst>
                <a:path w="3919854" h="2368550">
                  <a:moveTo>
                    <a:pt x="0" y="2190494"/>
                  </a:moveTo>
                  <a:lnTo>
                    <a:pt x="3919602" y="2190494"/>
                  </a:lnTo>
                </a:path>
                <a:path w="3919854" h="2368550">
                  <a:moveTo>
                    <a:pt x="461204" y="2368327"/>
                  </a:moveTo>
                  <a:lnTo>
                    <a:pt x="461204" y="0"/>
                  </a:lnTo>
                </a:path>
              </a:pathLst>
            </a:custGeom>
            <a:ln w="3632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550718" y="1024532"/>
              <a:ext cx="3412490" cy="1772285"/>
            </a:xfrm>
            <a:custGeom>
              <a:avLst/>
              <a:gdLst/>
              <a:ahLst/>
              <a:cxnLst/>
              <a:rect l="l" t="t" r="r" b="b"/>
              <a:pathLst>
                <a:path w="3412490" h="1772285">
                  <a:moveTo>
                    <a:pt x="0" y="1771938"/>
                  </a:moveTo>
                  <a:lnTo>
                    <a:pt x="3411921" y="0"/>
                  </a:lnTo>
                </a:path>
              </a:pathLst>
            </a:custGeom>
            <a:ln w="10898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462520" y="1191591"/>
              <a:ext cx="3596004" cy="1176655"/>
            </a:xfrm>
            <a:custGeom>
              <a:avLst/>
              <a:gdLst/>
              <a:ahLst/>
              <a:cxnLst/>
              <a:rect l="l" t="t" r="r" b="b"/>
              <a:pathLst>
                <a:path w="3596004" h="1176655">
                  <a:moveTo>
                    <a:pt x="0" y="1176643"/>
                  </a:moveTo>
                  <a:lnTo>
                    <a:pt x="3595782" y="0"/>
                  </a:lnTo>
                </a:path>
              </a:pathLst>
            </a:custGeom>
            <a:ln w="10898">
              <a:solidFill>
                <a:srgbClr val="FF26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1149311" y="1163612"/>
              <a:ext cx="2303145" cy="1285240"/>
            </a:xfrm>
            <a:custGeom>
              <a:avLst/>
              <a:gdLst/>
              <a:ahLst/>
              <a:cxnLst/>
              <a:rect l="l" t="t" r="r" b="b"/>
              <a:pathLst>
                <a:path w="2303145" h="1285239">
                  <a:moveTo>
                    <a:pt x="43599" y="1072515"/>
                  </a:moveTo>
                  <a:lnTo>
                    <a:pt x="41998" y="1064310"/>
                  </a:lnTo>
                  <a:lnTo>
                    <a:pt x="37211" y="1057097"/>
                  </a:lnTo>
                  <a:lnTo>
                    <a:pt x="30010" y="1052309"/>
                  </a:lnTo>
                  <a:lnTo>
                    <a:pt x="21805" y="1050721"/>
                  </a:lnTo>
                  <a:lnTo>
                    <a:pt x="13601" y="1052309"/>
                  </a:lnTo>
                  <a:lnTo>
                    <a:pt x="6388" y="1057097"/>
                  </a:lnTo>
                  <a:lnTo>
                    <a:pt x="1600" y="1064310"/>
                  </a:lnTo>
                  <a:lnTo>
                    <a:pt x="0" y="1072515"/>
                  </a:lnTo>
                  <a:lnTo>
                    <a:pt x="1600" y="1080719"/>
                  </a:lnTo>
                  <a:lnTo>
                    <a:pt x="6388" y="1087932"/>
                  </a:lnTo>
                  <a:lnTo>
                    <a:pt x="13601" y="1092720"/>
                  </a:lnTo>
                  <a:lnTo>
                    <a:pt x="21805" y="1094308"/>
                  </a:lnTo>
                  <a:lnTo>
                    <a:pt x="30010" y="1092720"/>
                  </a:lnTo>
                  <a:lnTo>
                    <a:pt x="37211" y="1087932"/>
                  </a:lnTo>
                  <a:lnTo>
                    <a:pt x="41998" y="1080719"/>
                  </a:lnTo>
                  <a:lnTo>
                    <a:pt x="43599" y="1072515"/>
                  </a:lnTo>
                  <a:close/>
                </a:path>
                <a:path w="2303145" h="1285239">
                  <a:moveTo>
                    <a:pt x="122936" y="765898"/>
                  </a:moveTo>
                  <a:lnTo>
                    <a:pt x="121335" y="757694"/>
                  </a:lnTo>
                  <a:lnTo>
                    <a:pt x="116547" y="750481"/>
                  </a:lnTo>
                  <a:lnTo>
                    <a:pt x="109347" y="745693"/>
                  </a:lnTo>
                  <a:lnTo>
                    <a:pt x="101142" y="744105"/>
                  </a:lnTo>
                  <a:lnTo>
                    <a:pt x="92938" y="745693"/>
                  </a:lnTo>
                  <a:lnTo>
                    <a:pt x="85725" y="750481"/>
                  </a:lnTo>
                  <a:lnTo>
                    <a:pt x="80937" y="757694"/>
                  </a:lnTo>
                  <a:lnTo>
                    <a:pt x="79336" y="765898"/>
                  </a:lnTo>
                  <a:lnTo>
                    <a:pt x="80937" y="774103"/>
                  </a:lnTo>
                  <a:lnTo>
                    <a:pt x="85725" y="781316"/>
                  </a:lnTo>
                  <a:lnTo>
                    <a:pt x="92938" y="786104"/>
                  </a:lnTo>
                  <a:lnTo>
                    <a:pt x="101142" y="787692"/>
                  </a:lnTo>
                  <a:lnTo>
                    <a:pt x="109347" y="786104"/>
                  </a:lnTo>
                  <a:lnTo>
                    <a:pt x="116547" y="781316"/>
                  </a:lnTo>
                  <a:lnTo>
                    <a:pt x="121335" y="774103"/>
                  </a:lnTo>
                  <a:lnTo>
                    <a:pt x="122936" y="765898"/>
                  </a:lnTo>
                  <a:close/>
                </a:path>
                <a:path w="2303145" h="1285239">
                  <a:moveTo>
                    <a:pt x="256552" y="1128598"/>
                  </a:moveTo>
                  <a:lnTo>
                    <a:pt x="254965" y="1120406"/>
                  </a:lnTo>
                  <a:lnTo>
                    <a:pt x="250177" y="1113193"/>
                  </a:lnTo>
                  <a:lnTo>
                    <a:pt x="242963" y="1108405"/>
                  </a:lnTo>
                  <a:lnTo>
                    <a:pt x="234759" y="1106805"/>
                  </a:lnTo>
                  <a:lnTo>
                    <a:pt x="226555" y="1108405"/>
                  </a:lnTo>
                  <a:lnTo>
                    <a:pt x="219341" y="1113193"/>
                  </a:lnTo>
                  <a:lnTo>
                    <a:pt x="214553" y="1120406"/>
                  </a:lnTo>
                  <a:lnTo>
                    <a:pt x="212966" y="1128598"/>
                  </a:lnTo>
                  <a:lnTo>
                    <a:pt x="214553" y="1136802"/>
                  </a:lnTo>
                  <a:lnTo>
                    <a:pt x="219341" y="1144016"/>
                  </a:lnTo>
                  <a:lnTo>
                    <a:pt x="226555" y="1148803"/>
                  </a:lnTo>
                  <a:lnTo>
                    <a:pt x="234759" y="1150404"/>
                  </a:lnTo>
                  <a:lnTo>
                    <a:pt x="242963" y="1148803"/>
                  </a:lnTo>
                  <a:lnTo>
                    <a:pt x="250177" y="1144016"/>
                  </a:lnTo>
                  <a:lnTo>
                    <a:pt x="254965" y="1136802"/>
                  </a:lnTo>
                  <a:lnTo>
                    <a:pt x="256552" y="1128598"/>
                  </a:lnTo>
                  <a:close/>
                </a:path>
                <a:path w="2303145" h="1285239">
                  <a:moveTo>
                    <a:pt x="264960" y="717169"/>
                  </a:moveTo>
                  <a:lnTo>
                    <a:pt x="263372" y="708964"/>
                  </a:lnTo>
                  <a:lnTo>
                    <a:pt x="258584" y="701751"/>
                  </a:lnTo>
                  <a:lnTo>
                    <a:pt x="251371" y="696963"/>
                  </a:lnTo>
                  <a:lnTo>
                    <a:pt x="243166" y="695363"/>
                  </a:lnTo>
                  <a:lnTo>
                    <a:pt x="234962" y="696963"/>
                  </a:lnTo>
                  <a:lnTo>
                    <a:pt x="227749" y="701751"/>
                  </a:lnTo>
                  <a:lnTo>
                    <a:pt x="222961" y="708964"/>
                  </a:lnTo>
                  <a:lnTo>
                    <a:pt x="221373" y="717169"/>
                  </a:lnTo>
                  <a:lnTo>
                    <a:pt x="222961" y="725360"/>
                  </a:lnTo>
                  <a:lnTo>
                    <a:pt x="227749" y="732574"/>
                  </a:lnTo>
                  <a:lnTo>
                    <a:pt x="234962" y="737362"/>
                  </a:lnTo>
                  <a:lnTo>
                    <a:pt x="243166" y="738962"/>
                  </a:lnTo>
                  <a:lnTo>
                    <a:pt x="251371" y="737362"/>
                  </a:lnTo>
                  <a:lnTo>
                    <a:pt x="258584" y="732574"/>
                  </a:lnTo>
                  <a:lnTo>
                    <a:pt x="263372" y="725360"/>
                  </a:lnTo>
                  <a:lnTo>
                    <a:pt x="264960" y="717169"/>
                  </a:lnTo>
                  <a:close/>
                </a:path>
                <a:path w="2303145" h="1285239">
                  <a:moveTo>
                    <a:pt x="298183" y="980567"/>
                  </a:moveTo>
                  <a:lnTo>
                    <a:pt x="296583" y="972362"/>
                  </a:lnTo>
                  <a:lnTo>
                    <a:pt x="291795" y="965149"/>
                  </a:lnTo>
                  <a:lnTo>
                    <a:pt x="284581" y="960361"/>
                  </a:lnTo>
                  <a:lnTo>
                    <a:pt x="276377" y="958761"/>
                  </a:lnTo>
                  <a:lnTo>
                    <a:pt x="268173" y="960361"/>
                  </a:lnTo>
                  <a:lnTo>
                    <a:pt x="260972" y="965149"/>
                  </a:lnTo>
                  <a:lnTo>
                    <a:pt x="256184" y="972362"/>
                  </a:lnTo>
                  <a:lnTo>
                    <a:pt x="254584" y="980567"/>
                  </a:lnTo>
                  <a:lnTo>
                    <a:pt x="256184" y="988771"/>
                  </a:lnTo>
                  <a:lnTo>
                    <a:pt x="260972" y="995972"/>
                  </a:lnTo>
                  <a:lnTo>
                    <a:pt x="268173" y="1000760"/>
                  </a:lnTo>
                  <a:lnTo>
                    <a:pt x="276377" y="1002360"/>
                  </a:lnTo>
                  <a:lnTo>
                    <a:pt x="284581" y="1000760"/>
                  </a:lnTo>
                  <a:lnTo>
                    <a:pt x="291795" y="995972"/>
                  </a:lnTo>
                  <a:lnTo>
                    <a:pt x="296583" y="988771"/>
                  </a:lnTo>
                  <a:lnTo>
                    <a:pt x="298183" y="980567"/>
                  </a:lnTo>
                  <a:close/>
                </a:path>
                <a:path w="2303145" h="1285239">
                  <a:moveTo>
                    <a:pt x="394665" y="1190218"/>
                  </a:moveTo>
                  <a:lnTo>
                    <a:pt x="393065" y="1182014"/>
                  </a:lnTo>
                  <a:lnTo>
                    <a:pt x="388277" y="1174800"/>
                  </a:lnTo>
                  <a:lnTo>
                    <a:pt x="381076" y="1170012"/>
                  </a:lnTo>
                  <a:lnTo>
                    <a:pt x="372872" y="1168425"/>
                  </a:lnTo>
                  <a:lnTo>
                    <a:pt x="364667" y="1170012"/>
                  </a:lnTo>
                  <a:lnTo>
                    <a:pt x="357454" y="1174800"/>
                  </a:lnTo>
                  <a:lnTo>
                    <a:pt x="352666" y="1182014"/>
                  </a:lnTo>
                  <a:lnTo>
                    <a:pt x="351066" y="1190218"/>
                  </a:lnTo>
                  <a:lnTo>
                    <a:pt x="352666" y="1198422"/>
                  </a:lnTo>
                  <a:lnTo>
                    <a:pt x="357454" y="1205636"/>
                  </a:lnTo>
                  <a:lnTo>
                    <a:pt x="364667" y="1210424"/>
                  </a:lnTo>
                  <a:lnTo>
                    <a:pt x="372872" y="1212011"/>
                  </a:lnTo>
                  <a:lnTo>
                    <a:pt x="381076" y="1210424"/>
                  </a:lnTo>
                  <a:lnTo>
                    <a:pt x="388277" y="1205636"/>
                  </a:lnTo>
                  <a:lnTo>
                    <a:pt x="393065" y="1198422"/>
                  </a:lnTo>
                  <a:lnTo>
                    <a:pt x="394665" y="1190218"/>
                  </a:lnTo>
                  <a:close/>
                </a:path>
                <a:path w="2303145" h="1285239">
                  <a:moveTo>
                    <a:pt x="406882" y="803287"/>
                  </a:moveTo>
                  <a:lnTo>
                    <a:pt x="405282" y="795083"/>
                  </a:lnTo>
                  <a:lnTo>
                    <a:pt x="400494" y="787882"/>
                  </a:lnTo>
                  <a:lnTo>
                    <a:pt x="393280" y="783094"/>
                  </a:lnTo>
                  <a:lnTo>
                    <a:pt x="385076" y="781494"/>
                  </a:lnTo>
                  <a:lnTo>
                    <a:pt x="376872" y="783094"/>
                  </a:lnTo>
                  <a:lnTo>
                    <a:pt x="369671" y="787882"/>
                  </a:lnTo>
                  <a:lnTo>
                    <a:pt x="364871" y="795083"/>
                  </a:lnTo>
                  <a:lnTo>
                    <a:pt x="363283" y="803287"/>
                  </a:lnTo>
                  <a:lnTo>
                    <a:pt x="364871" y="811491"/>
                  </a:lnTo>
                  <a:lnTo>
                    <a:pt x="369671" y="818705"/>
                  </a:lnTo>
                  <a:lnTo>
                    <a:pt x="376872" y="823493"/>
                  </a:lnTo>
                  <a:lnTo>
                    <a:pt x="385076" y="825093"/>
                  </a:lnTo>
                  <a:lnTo>
                    <a:pt x="393280" y="823493"/>
                  </a:lnTo>
                  <a:lnTo>
                    <a:pt x="400494" y="818705"/>
                  </a:lnTo>
                  <a:lnTo>
                    <a:pt x="405282" y="811491"/>
                  </a:lnTo>
                  <a:lnTo>
                    <a:pt x="406882" y="803287"/>
                  </a:lnTo>
                  <a:close/>
                </a:path>
                <a:path w="2303145" h="1285239">
                  <a:moveTo>
                    <a:pt x="450329" y="1028382"/>
                  </a:moveTo>
                  <a:lnTo>
                    <a:pt x="448741" y="1020178"/>
                  </a:lnTo>
                  <a:lnTo>
                    <a:pt x="443953" y="1012964"/>
                  </a:lnTo>
                  <a:lnTo>
                    <a:pt x="436740" y="1008176"/>
                  </a:lnTo>
                  <a:lnTo>
                    <a:pt x="428536" y="1006576"/>
                  </a:lnTo>
                  <a:lnTo>
                    <a:pt x="420331" y="1008176"/>
                  </a:lnTo>
                  <a:lnTo>
                    <a:pt x="413118" y="1012964"/>
                  </a:lnTo>
                  <a:lnTo>
                    <a:pt x="408330" y="1020178"/>
                  </a:lnTo>
                  <a:lnTo>
                    <a:pt x="406742" y="1028382"/>
                  </a:lnTo>
                  <a:lnTo>
                    <a:pt x="408330" y="1036586"/>
                  </a:lnTo>
                  <a:lnTo>
                    <a:pt x="413118" y="1043787"/>
                  </a:lnTo>
                  <a:lnTo>
                    <a:pt x="420331" y="1048575"/>
                  </a:lnTo>
                  <a:lnTo>
                    <a:pt x="428536" y="1050175"/>
                  </a:lnTo>
                  <a:lnTo>
                    <a:pt x="436740" y="1048575"/>
                  </a:lnTo>
                  <a:lnTo>
                    <a:pt x="443953" y="1043787"/>
                  </a:lnTo>
                  <a:lnTo>
                    <a:pt x="448741" y="1036586"/>
                  </a:lnTo>
                  <a:lnTo>
                    <a:pt x="450329" y="1028382"/>
                  </a:lnTo>
                  <a:close/>
                </a:path>
                <a:path w="2303145" h="1285239">
                  <a:moveTo>
                    <a:pt x="497433" y="526364"/>
                  </a:moveTo>
                  <a:lnTo>
                    <a:pt x="495833" y="518160"/>
                  </a:lnTo>
                  <a:lnTo>
                    <a:pt x="491045" y="510946"/>
                  </a:lnTo>
                  <a:lnTo>
                    <a:pt x="483844" y="506158"/>
                  </a:lnTo>
                  <a:lnTo>
                    <a:pt x="475640" y="504571"/>
                  </a:lnTo>
                  <a:lnTo>
                    <a:pt x="467436" y="506158"/>
                  </a:lnTo>
                  <a:lnTo>
                    <a:pt x="460222" y="510946"/>
                  </a:lnTo>
                  <a:lnTo>
                    <a:pt x="455434" y="518160"/>
                  </a:lnTo>
                  <a:lnTo>
                    <a:pt x="453834" y="526364"/>
                  </a:lnTo>
                  <a:lnTo>
                    <a:pt x="455434" y="534568"/>
                  </a:lnTo>
                  <a:lnTo>
                    <a:pt x="460222" y="541782"/>
                  </a:lnTo>
                  <a:lnTo>
                    <a:pt x="467436" y="546569"/>
                  </a:lnTo>
                  <a:lnTo>
                    <a:pt x="475640" y="548157"/>
                  </a:lnTo>
                  <a:lnTo>
                    <a:pt x="483844" y="546569"/>
                  </a:lnTo>
                  <a:lnTo>
                    <a:pt x="491045" y="541782"/>
                  </a:lnTo>
                  <a:lnTo>
                    <a:pt x="495833" y="534568"/>
                  </a:lnTo>
                  <a:lnTo>
                    <a:pt x="497433" y="526364"/>
                  </a:lnTo>
                  <a:close/>
                </a:path>
                <a:path w="2303145" h="1285239">
                  <a:moveTo>
                    <a:pt x="528269" y="932751"/>
                  </a:moveTo>
                  <a:lnTo>
                    <a:pt x="526669" y="924547"/>
                  </a:lnTo>
                  <a:lnTo>
                    <a:pt x="521881" y="917333"/>
                  </a:lnTo>
                  <a:lnTo>
                    <a:pt x="514667" y="912545"/>
                  </a:lnTo>
                  <a:lnTo>
                    <a:pt x="506476" y="910945"/>
                  </a:lnTo>
                  <a:lnTo>
                    <a:pt x="498271" y="912545"/>
                  </a:lnTo>
                  <a:lnTo>
                    <a:pt x="491058" y="917333"/>
                  </a:lnTo>
                  <a:lnTo>
                    <a:pt x="486270" y="924547"/>
                  </a:lnTo>
                  <a:lnTo>
                    <a:pt x="484670" y="932751"/>
                  </a:lnTo>
                  <a:lnTo>
                    <a:pt x="486270" y="940955"/>
                  </a:lnTo>
                  <a:lnTo>
                    <a:pt x="491058" y="948156"/>
                  </a:lnTo>
                  <a:lnTo>
                    <a:pt x="498271" y="952944"/>
                  </a:lnTo>
                  <a:lnTo>
                    <a:pt x="506476" y="954544"/>
                  </a:lnTo>
                  <a:lnTo>
                    <a:pt x="514667" y="952944"/>
                  </a:lnTo>
                  <a:lnTo>
                    <a:pt x="521881" y="948156"/>
                  </a:lnTo>
                  <a:lnTo>
                    <a:pt x="526669" y="940955"/>
                  </a:lnTo>
                  <a:lnTo>
                    <a:pt x="528269" y="932751"/>
                  </a:lnTo>
                  <a:close/>
                </a:path>
                <a:path w="2303145" h="1285239">
                  <a:moveTo>
                    <a:pt x="587641" y="1112977"/>
                  </a:moveTo>
                  <a:lnTo>
                    <a:pt x="586054" y="1104773"/>
                  </a:lnTo>
                  <a:lnTo>
                    <a:pt x="581266" y="1097559"/>
                  </a:lnTo>
                  <a:lnTo>
                    <a:pt x="574052" y="1092771"/>
                  </a:lnTo>
                  <a:lnTo>
                    <a:pt x="565848" y="1091184"/>
                  </a:lnTo>
                  <a:lnTo>
                    <a:pt x="557644" y="1092771"/>
                  </a:lnTo>
                  <a:lnTo>
                    <a:pt x="550430" y="1097559"/>
                  </a:lnTo>
                  <a:lnTo>
                    <a:pt x="545642" y="1104773"/>
                  </a:lnTo>
                  <a:lnTo>
                    <a:pt x="544055" y="1112977"/>
                  </a:lnTo>
                  <a:lnTo>
                    <a:pt x="545642" y="1121181"/>
                  </a:lnTo>
                  <a:lnTo>
                    <a:pt x="550430" y="1128395"/>
                  </a:lnTo>
                  <a:lnTo>
                    <a:pt x="557644" y="1133182"/>
                  </a:lnTo>
                  <a:lnTo>
                    <a:pt x="565848" y="1134770"/>
                  </a:lnTo>
                  <a:lnTo>
                    <a:pt x="574052" y="1133182"/>
                  </a:lnTo>
                  <a:lnTo>
                    <a:pt x="581266" y="1128395"/>
                  </a:lnTo>
                  <a:lnTo>
                    <a:pt x="586054" y="1121181"/>
                  </a:lnTo>
                  <a:lnTo>
                    <a:pt x="587641" y="1112977"/>
                  </a:lnTo>
                  <a:close/>
                </a:path>
                <a:path w="2303145" h="1285239">
                  <a:moveTo>
                    <a:pt x="587641" y="785622"/>
                  </a:moveTo>
                  <a:lnTo>
                    <a:pt x="586054" y="777417"/>
                  </a:lnTo>
                  <a:lnTo>
                    <a:pt x="581266" y="770204"/>
                  </a:lnTo>
                  <a:lnTo>
                    <a:pt x="574052" y="765416"/>
                  </a:lnTo>
                  <a:lnTo>
                    <a:pt x="565848" y="763828"/>
                  </a:lnTo>
                  <a:lnTo>
                    <a:pt x="557644" y="765416"/>
                  </a:lnTo>
                  <a:lnTo>
                    <a:pt x="550430" y="770204"/>
                  </a:lnTo>
                  <a:lnTo>
                    <a:pt x="545642" y="777417"/>
                  </a:lnTo>
                  <a:lnTo>
                    <a:pt x="544055" y="785622"/>
                  </a:lnTo>
                  <a:lnTo>
                    <a:pt x="545642" y="793826"/>
                  </a:lnTo>
                  <a:lnTo>
                    <a:pt x="550430" y="801039"/>
                  </a:lnTo>
                  <a:lnTo>
                    <a:pt x="557644" y="805827"/>
                  </a:lnTo>
                  <a:lnTo>
                    <a:pt x="565848" y="807415"/>
                  </a:lnTo>
                  <a:lnTo>
                    <a:pt x="574052" y="805827"/>
                  </a:lnTo>
                  <a:lnTo>
                    <a:pt x="581266" y="801039"/>
                  </a:lnTo>
                  <a:lnTo>
                    <a:pt x="586054" y="793826"/>
                  </a:lnTo>
                  <a:lnTo>
                    <a:pt x="587641" y="785622"/>
                  </a:lnTo>
                  <a:close/>
                </a:path>
                <a:path w="2303145" h="1285239">
                  <a:moveTo>
                    <a:pt x="590600" y="622630"/>
                  </a:moveTo>
                  <a:lnTo>
                    <a:pt x="589000" y="614426"/>
                  </a:lnTo>
                  <a:lnTo>
                    <a:pt x="584212" y="607212"/>
                  </a:lnTo>
                  <a:lnTo>
                    <a:pt x="577011" y="602424"/>
                  </a:lnTo>
                  <a:lnTo>
                    <a:pt x="568807" y="600824"/>
                  </a:lnTo>
                  <a:lnTo>
                    <a:pt x="560603" y="602424"/>
                  </a:lnTo>
                  <a:lnTo>
                    <a:pt x="553389" y="607212"/>
                  </a:lnTo>
                  <a:lnTo>
                    <a:pt x="548601" y="614426"/>
                  </a:lnTo>
                  <a:lnTo>
                    <a:pt x="547001" y="622630"/>
                  </a:lnTo>
                  <a:lnTo>
                    <a:pt x="548601" y="630821"/>
                  </a:lnTo>
                  <a:lnTo>
                    <a:pt x="553389" y="638035"/>
                  </a:lnTo>
                  <a:lnTo>
                    <a:pt x="560603" y="642823"/>
                  </a:lnTo>
                  <a:lnTo>
                    <a:pt x="568807" y="644423"/>
                  </a:lnTo>
                  <a:lnTo>
                    <a:pt x="577011" y="642823"/>
                  </a:lnTo>
                  <a:lnTo>
                    <a:pt x="584212" y="638035"/>
                  </a:lnTo>
                  <a:lnTo>
                    <a:pt x="589000" y="630821"/>
                  </a:lnTo>
                  <a:lnTo>
                    <a:pt x="590600" y="622630"/>
                  </a:lnTo>
                  <a:close/>
                </a:path>
                <a:path w="2303145" h="1285239">
                  <a:moveTo>
                    <a:pt x="661873" y="892289"/>
                  </a:moveTo>
                  <a:lnTo>
                    <a:pt x="660273" y="884085"/>
                  </a:lnTo>
                  <a:lnTo>
                    <a:pt x="655485" y="876871"/>
                  </a:lnTo>
                  <a:lnTo>
                    <a:pt x="648271" y="872083"/>
                  </a:lnTo>
                  <a:lnTo>
                    <a:pt x="640067" y="870496"/>
                  </a:lnTo>
                  <a:lnTo>
                    <a:pt x="631875" y="872083"/>
                  </a:lnTo>
                  <a:lnTo>
                    <a:pt x="624662" y="876871"/>
                  </a:lnTo>
                  <a:lnTo>
                    <a:pt x="619874" y="884085"/>
                  </a:lnTo>
                  <a:lnTo>
                    <a:pt x="618274" y="892289"/>
                  </a:lnTo>
                  <a:lnTo>
                    <a:pt x="619874" y="900493"/>
                  </a:lnTo>
                  <a:lnTo>
                    <a:pt x="624662" y="907707"/>
                  </a:lnTo>
                  <a:lnTo>
                    <a:pt x="631875" y="912495"/>
                  </a:lnTo>
                  <a:lnTo>
                    <a:pt x="640067" y="914082"/>
                  </a:lnTo>
                  <a:lnTo>
                    <a:pt x="648271" y="912495"/>
                  </a:lnTo>
                  <a:lnTo>
                    <a:pt x="655485" y="907707"/>
                  </a:lnTo>
                  <a:lnTo>
                    <a:pt x="660273" y="900493"/>
                  </a:lnTo>
                  <a:lnTo>
                    <a:pt x="661873" y="892289"/>
                  </a:lnTo>
                  <a:close/>
                </a:path>
                <a:path w="2303145" h="1285239">
                  <a:moveTo>
                    <a:pt x="701789" y="1031379"/>
                  </a:moveTo>
                  <a:lnTo>
                    <a:pt x="700201" y="1023175"/>
                  </a:lnTo>
                  <a:lnTo>
                    <a:pt x="695413" y="1015974"/>
                  </a:lnTo>
                  <a:lnTo>
                    <a:pt x="688200" y="1011186"/>
                  </a:lnTo>
                  <a:lnTo>
                    <a:pt x="679996" y="1009586"/>
                  </a:lnTo>
                  <a:lnTo>
                    <a:pt x="671791" y="1011186"/>
                  </a:lnTo>
                  <a:lnTo>
                    <a:pt x="664578" y="1015974"/>
                  </a:lnTo>
                  <a:lnTo>
                    <a:pt x="659790" y="1023175"/>
                  </a:lnTo>
                  <a:lnTo>
                    <a:pt x="658202" y="1031379"/>
                  </a:lnTo>
                  <a:lnTo>
                    <a:pt x="659790" y="1039583"/>
                  </a:lnTo>
                  <a:lnTo>
                    <a:pt x="664578" y="1046797"/>
                  </a:lnTo>
                  <a:lnTo>
                    <a:pt x="671791" y="1051585"/>
                  </a:lnTo>
                  <a:lnTo>
                    <a:pt x="679996" y="1053185"/>
                  </a:lnTo>
                  <a:lnTo>
                    <a:pt x="688200" y="1051585"/>
                  </a:lnTo>
                  <a:lnTo>
                    <a:pt x="695413" y="1046797"/>
                  </a:lnTo>
                  <a:lnTo>
                    <a:pt x="700201" y="1039583"/>
                  </a:lnTo>
                  <a:lnTo>
                    <a:pt x="701789" y="1031379"/>
                  </a:lnTo>
                  <a:close/>
                </a:path>
                <a:path w="2303145" h="1285239">
                  <a:moveTo>
                    <a:pt x="717537" y="303784"/>
                  </a:moveTo>
                  <a:lnTo>
                    <a:pt x="715937" y="295579"/>
                  </a:lnTo>
                  <a:lnTo>
                    <a:pt x="711149" y="288366"/>
                  </a:lnTo>
                  <a:lnTo>
                    <a:pt x="703935" y="283578"/>
                  </a:lnTo>
                  <a:lnTo>
                    <a:pt x="695744" y="281978"/>
                  </a:lnTo>
                  <a:lnTo>
                    <a:pt x="687539" y="283578"/>
                  </a:lnTo>
                  <a:lnTo>
                    <a:pt x="680326" y="288366"/>
                  </a:lnTo>
                  <a:lnTo>
                    <a:pt x="675538" y="295579"/>
                  </a:lnTo>
                  <a:lnTo>
                    <a:pt x="673938" y="303784"/>
                  </a:lnTo>
                  <a:lnTo>
                    <a:pt x="675538" y="311988"/>
                  </a:lnTo>
                  <a:lnTo>
                    <a:pt x="680326" y="319189"/>
                  </a:lnTo>
                  <a:lnTo>
                    <a:pt x="687539" y="323989"/>
                  </a:lnTo>
                  <a:lnTo>
                    <a:pt x="695744" y="325577"/>
                  </a:lnTo>
                  <a:lnTo>
                    <a:pt x="703935" y="323989"/>
                  </a:lnTo>
                  <a:lnTo>
                    <a:pt x="711149" y="319189"/>
                  </a:lnTo>
                  <a:lnTo>
                    <a:pt x="715937" y="311988"/>
                  </a:lnTo>
                  <a:lnTo>
                    <a:pt x="717537" y="303784"/>
                  </a:lnTo>
                  <a:close/>
                </a:path>
                <a:path w="2303145" h="1285239">
                  <a:moveTo>
                    <a:pt x="739800" y="800328"/>
                  </a:moveTo>
                  <a:lnTo>
                    <a:pt x="738212" y="792137"/>
                  </a:lnTo>
                  <a:lnTo>
                    <a:pt x="733425" y="784923"/>
                  </a:lnTo>
                  <a:lnTo>
                    <a:pt x="726211" y="780135"/>
                  </a:lnTo>
                  <a:lnTo>
                    <a:pt x="718007" y="778535"/>
                  </a:lnTo>
                  <a:lnTo>
                    <a:pt x="709803" y="780135"/>
                  </a:lnTo>
                  <a:lnTo>
                    <a:pt x="702589" y="784923"/>
                  </a:lnTo>
                  <a:lnTo>
                    <a:pt x="697801" y="792137"/>
                  </a:lnTo>
                  <a:lnTo>
                    <a:pt x="696214" y="800328"/>
                  </a:lnTo>
                  <a:lnTo>
                    <a:pt x="697801" y="808532"/>
                  </a:lnTo>
                  <a:lnTo>
                    <a:pt x="702589" y="815746"/>
                  </a:lnTo>
                  <a:lnTo>
                    <a:pt x="709803" y="820534"/>
                  </a:lnTo>
                  <a:lnTo>
                    <a:pt x="718007" y="822134"/>
                  </a:lnTo>
                  <a:lnTo>
                    <a:pt x="726211" y="820534"/>
                  </a:lnTo>
                  <a:lnTo>
                    <a:pt x="733425" y="815746"/>
                  </a:lnTo>
                  <a:lnTo>
                    <a:pt x="738212" y="808532"/>
                  </a:lnTo>
                  <a:lnTo>
                    <a:pt x="739800" y="800328"/>
                  </a:lnTo>
                  <a:close/>
                </a:path>
                <a:path w="2303145" h="1285239">
                  <a:moveTo>
                    <a:pt x="765784" y="598030"/>
                  </a:moveTo>
                  <a:lnTo>
                    <a:pt x="764184" y="589826"/>
                  </a:lnTo>
                  <a:lnTo>
                    <a:pt x="759396" y="582625"/>
                  </a:lnTo>
                  <a:lnTo>
                    <a:pt x="752182" y="577837"/>
                  </a:lnTo>
                  <a:lnTo>
                    <a:pt x="743978" y="576237"/>
                  </a:lnTo>
                  <a:lnTo>
                    <a:pt x="735787" y="577837"/>
                  </a:lnTo>
                  <a:lnTo>
                    <a:pt x="728573" y="582625"/>
                  </a:lnTo>
                  <a:lnTo>
                    <a:pt x="723785" y="589826"/>
                  </a:lnTo>
                  <a:lnTo>
                    <a:pt x="722185" y="598030"/>
                  </a:lnTo>
                  <a:lnTo>
                    <a:pt x="723785" y="606234"/>
                  </a:lnTo>
                  <a:lnTo>
                    <a:pt x="728573" y="613448"/>
                  </a:lnTo>
                  <a:lnTo>
                    <a:pt x="735787" y="618236"/>
                  </a:lnTo>
                  <a:lnTo>
                    <a:pt x="743978" y="619836"/>
                  </a:lnTo>
                  <a:lnTo>
                    <a:pt x="752182" y="618236"/>
                  </a:lnTo>
                  <a:lnTo>
                    <a:pt x="759396" y="613448"/>
                  </a:lnTo>
                  <a:lnTo>
                    <a:pt x="764184" y="606234"/>
                  </a:lnTo>
                  <a:lnTo>
                    <a:pt x="765784" y="598030"/>
                  </a:lnTo>
                  <a:close/>
                </a:path>
                <a:path w="2303145" h="1285239">
                  <a:moveTo>
                    <a:pt x="769493" y="1138720"/>
                  </a:moveTo>
                  <a:lnTo>
                    <a:pt x="767892" y="1130515"/>
                  </a:lnTo>
                  <a:lnTo>
                    <a:pt x="763104" y="1123315"/>
                  </a:lnTo>
                  <a:lnTo>
                    <a:pt x="755904" y="1118527"/>
                  </a:lnTo>
                  <a:lnTo>
                    <a:pt x="747699" y="1116926"/>
                  </a:lnTo>
                  <a:lnTo>
                    <a:pt x="739495" y="1118527"/>
                  </a:lnTo>
                  <a:lnTo>
                    <a:pt x="732282" y="1123315"/>
                  </a:lnTo>
                  <a:lnTo>
                    <a:pt x="727494" y="1130515"/>
                  </a:lnTo>
                  <a:lnTo>
                    <a:pt x="725893" y="1138720"/>
                  </a:lnTo>
                  <a:lnTo>
                    <a:pt x="727494" y="1146924"/>
                  </a:lnTo>
                  <a:lnTo>
                    <a:pt x="732282" y="1154137"/>
                  </a:lnTo>
                  <a:lnTo>
                    <a:pt x="739495" y="1158925"/>
                  </a:lnTo>
                  <a:lnTo>
                    <a:pt x="747699" y="1160526"/>
                  </a:lnTo>
                  <a:lnTo>
                    <a:pt x="755904" y="1158925"/>
                  </a:lnTo>
                  <a:lnTo>
                    <a:pt x="763104" y="1154137"/>
                  </a:lnTo>
                  <a:lnTo>
                    <a:pt x="767892" y="1146924"/>
                  </a:lnTo>
                  <a:lnTo>
                    <a:pt x="769493" y="1138720"/>
                  </a:lnTo>
                  <a:close/>
                </a:path>
                <a:path w="2303145" h="1285239">
                  <a:moveTo>
                    <a:pt x="821448" y="859180"/>
                  </a:moveTo>
                  <a:lnTo>
                    <a:pt x="819848" y="850976"/>
                  </a:lnTo>
                  <a:lnTo>
                    <a:pt x="815060" y="843775"/>
                  </a:lnTo>
                  <a:lnTo>
                    <a:pt x="807859" y="838987"/>
                  </a:lnTo>
                  <a:lnTo>
                    <a:pt x="799655" y="837387"/>
                  </a:lnTo>
                  <a:lnTo>
                    <a:pt x="791451" y="838987"/>
                  </a:lnTo>
                  <a:lnTo>
                    <a:pt x="784237" y="843775"/>
                  </a:lnTo>
                  <a:lnTo>
                    <a:pt x="779449" y="850976"/>
                  </a:lnTo>
                  <a:lnTo>
                    <a:pt x="777849" y="859180"/>
                  </a:lnTo>
                  <a:lnTo>
                    <a:pt x="779449" y="867384"/>
                  </a:lnTo>
                  <a:lnTo>
                    <a:pt x="784237" y="874598"/>
                  </a:lnTo>
                  <a:lnTo>
                    <a:pt x="791451" y="879386"/>
                  </a:lnTo>
                  <a:lnTo>
                    <a:pt x="799655" y="880986"/>
                  </a:lnTo>
                  <a:lnTo>
                    <a:pt x="807859" y="879386"/>
                  </a:lnTo>
                  <a:lnTo>
                    <a:pt x="815060" y="874598"/>
                  </a:lnTo>
                  <a:lnTo>
                    <a:pt x="819848" y="867384"/>
                  </a:lnTo>
                  <a:lnTo>
                    <a:pt x="821448" y="859180"/>
                  </a:lnTo>
                  <a:close/>
                </a:path>
                <a:path w="2303145" h="1285239">
                  <a:moveTo>
                    <a:pt x="832789" y="743458"/>
                  </a:moveTo>
                  <a:lnTo>
                    <a:pt x="831189" y="735266"/>
                  </a:lnTo>
                  <a:lnTo>
                    <a:pt x="826401" y="728052"/>
                  </a:lnTo>
                  <a:lnTo>
                    <a:pt x="819188" y="723265"/>
                  </a:lnTo>
                  <a:lnTo>
                    <a:pt x="810983" y="721664"/>
                  </a:lnTo>
                  <a:lnTo>
                    <a:pt x="802779" y="723265"/>
                  </a:lnTo>
                  <a:lnTo>
                    <a:pt x="795578" y="728052"/>
                  </a:lnTo>
                  <a:lnTo>
                    <a:pt x="790790" y="735266"/>
                  </a:lnTo>
                  <a:lnTo>
                    <a:pt x="789190" y="743458"/>
                  </a:lnTo>
                  <a:lnTo>
                    <a:pt x="790790" y="751662"/>
                  </a:lnTo>
                  <a:lnTo>
                    <a:pt x="795578" y="758875"/>
                  </a:lnTo>
                  <a:lnTo>
                    <a:pt x="802779" y="763663"/>
                  </a:lnTo>
                  <a:lnTo>
                    <a:pt x="810983" y="765263"/>
                  </a:lnTo>
                  <a:lnTo>
                    <a:pt x="819188" y="763663"/>
                  </a:lnTo>
                  <a:lnTo>
                    <a:pt x="826401" y="758875"/>
                  </a:lnTo>
                  <a:lnTo>
                    <a:pt x="831189" y="751662"/>
                  </a:lnTo>
                  <a:lnTo>
                    <a:pt x="832789" y="743458"/>
                  </a:lnTo>
                  <a:close/>
                </a:path>
                <a:path w="2303145" h="1285239">
                  <a:moveTo>
                    <a:pt x="845312" y="1263218"/>
                  </a:moveTo>
                  <a:lnTo>
                    <a:pt x="843711" y="1255014"/>
                  </a:lnTo>
                  <a:lnTo>
                    <a:pt x="838923" y="1247800"/>
                  </a:lnTo>
                  <a:lnTo>
                    <a:pt x="831723" y="1243012"/>
                  </a:lnTo>
                  <a:lnTo>
                    <a:pt x="823518" y="1241412"/>
                  </a:lnTo>
                  <a:lnTo>
                    <a:pt x="815314" y="1243012"/>
                  </a:lnTo>
                  <a:lnTo>
                    <a:pt x="808101" y="1247800"/>
                  </a:lnTo>
                  <a:lnTo>
                    <a:pt x="803313" y="1255014"/>
                  </a:lnTo>
                  <a:lnTo>
                    <a:pt x="801712" y="1263218"/>
                  </a:lnTo>
                  <a:lnTo>
                    <a:pt x="803313" y="1271422"/>
                  </a:lnTo>
                  <a:lnTo>
                    <a:pt x="808101" y="1278623"/>
                  </a:lnTo>
                  <a:lnTo>
                    <a:pt x="815314" y="1283411"/>
                  </a:lnTo>
                  <a:lnTo>
                    <a:pt x="823518" y="1285011"/>
                  </a:lnTo>
                  <a:lnTo>
                    <a:pt x="831723" y="1283411"/>
                  </a:lnTo>
                  <a:lnTo>
                    <a:pt x="838923" y="1278623"/>
                  </a:lnTo>
                  <a:lnTo>
                    <a:pt x="843711" y="1271422"/>
                  </a:lnTo>
                  <a:lnTo>
                    <a:pt x="845312" y="1263218"/>
                  </a:lnTo>
                  <a:close/>
                </a:path>
                <a:path w="2303145" h="1285239">
                  <a:moveTo>
                    <a:pt x="903770" y="1001471"/>
                  </a:moveTo>
                  <a:lnTo>
                    <a:pt x="902169" y="993267"/>
                  </a:lnTo>
                  <a:lnTo>
                    <a:pt x="897382" y="986053"/>
                  </a:lnTo>
                  <a:lnTo>
                    <a:pt x="890181" y="981265"/>
                  </a:lnTo>
                  <a:lnTo>
                    <a:pt x="881976" y="979678"/>
                  </a:lnTo>
                  <a:lnTo>
                    <a:pt x="873772" y="981265"/>
                  </a:lnTo>
                  <a:lnTo>
                    <a:pt x="866559" y="986053"/>
                  </a:lnTo>
                  <a:lnTo>
                    <a:pt x="861771" y="993267"/>
                  </a:lnTo>
                  <a:lnTo>
                    <a:pt x="860171" y="1001471"/>
                  </a:lnTo>
                  <a:lnTo>
                    <a:pt x="861771" y="1009675"/>
                  </a:lnTo>
                  <a:lnTo>
                    <a:pt x="866559" y="1016889"/>
                  </a:lnTo>
                  <a:lnTo>
                    <a:pt x="873772" y="1021676"/>
                  </a:lnTo>
                  <a:lnTo>
                    <a:pt x="881976" y="1023264"/>
                  </a:lnTo>
                  <a:lnTo>
                    <a:pt x="890181" y="1021676"/>
                  </a:lnTo>
                  <a:lnTo>
                    <a:pt x="897382" y="1016889"/>
                  </a:lnTo>
                  <a:lnTo>
                    <a:pt x="902169" y="1009675"/>
                  </a:lnTo>
                  <a:lnTo>
                    <a:pt x="903770" y="1001471"/>
                  </a:lnTo>
                  <a:close/>
                </a:path>
                <a:path w="2303145" h="1285239">
                  <a:moveTo>
                    <a:pt x="917943" y="675271"/>
                  </a:moveTo>
                  <a:lnTo>
                    <a:pt x="916343" y="667067"/>
                  </a:lnTo>
                  <a:lnTo>
                    <a:pt x="911555" y="659866"/>
                  </a:lnTo>
                  <a:lnTo>
                    <a:pt x="904341" y="655078"/>
                  </a:lnTo>
                  <a:lnTo>
                    <a:pt x="896137" y="653478"/>
                  </a:lnTo>
                  <a:lnTo>
                    <a:pt x="887933" y="655078"/>
                  </a:lnTo>
                  <a:lnTo>
                    <a:pt x="880732" y="659866"/>
                  </a:lnTo>
                  <a:lnTo>
                    <a:pt x="875944" y="667067"/>
                  </a:lnTo>
                  <a:lnTo>
                    <a:pt x="874344" y="675271"/>
                  </a:lnTo>
                  <a:lnTo>
                    <a:pt x="875944" y="683475"/>
                  </a:lnTo>
                  <a:lnTo>
                    <a:pt x="880732" y="690689"/>
                  </a:lnTo>
                  <a:lnTo>
                    <a:pt x="887933" y="695477"/>
                  </a:lnTo>
                  <a:lnTo>
                    <a:pt x="896137" y="697077"/>
                  </a:lnTo>
                  <a:lnTo>
                    <a:pt x="904341" y="695477"/>
                  </a:lnTo>
                  <a:lnTo>
                    <a:pt x="911555" y="690689"/>
                  </a:lnTo>
                  <a:lnTo>
                    <a:pt x="916343" y="683475"/>
                  </a:lnTo>
                  <a:lnTo>
                    <a:pt x="917943" y="675271"/>
                  </a:lnTo>
                  <a:close/>
                </a:path>
                <a:path w="2303145" h="1285239">
                  <a:moveTo>
                    <a:pt x="955052" y="903325"/>
                  </a:moveTo>
                  <a:lnTo>
                    <a:pt x="953452" y="895121"/>
                  </a:lnTo>
                  <a:lnTo>
                    <a:pt x="948664" y="887907"/>
                  </a:lnTo>
                  <a:lnTo>
                    <a:pt x="941451" y="883119"/>
                  </a:lnTo>
                  <a:lnTo>
                    <a:pt x="933246" y="881519"/>
                  </a:lnTo>
                  <a:lnTo>
                    <a:pt x="925055" y="883119"/>
                  </a:lnTo>
                  <a:lnTo>
                    <a:pt x="917841" y="887907"/>
                  </a:lnTo>
                  <a:lnTo>
                    <a:pt x="913053" y="895121"/>
                  </a:lnTo>
                  <a:lnTo>
                    <a:pt x="911453" y="903325"/>
                  </a:lnTo>
                  <a:lnTo>
                    <a:pt x="913053" y="911529"/>
                  </a:lnTo>
                  <a:lnTo>
                    <a:pt x="917841" y="918730"/>
                  </a:lnTo>
                  <a:lnTo>
                    <a:pt x="925055" y="923518"/>
                  </a:lnTo>
                  <a:lnTo>
                    <a:pt x="933246" y="925118"/>
                  </a:lnTo>
                  <a:lnTo>
                    <a:pt x="941451" y="923518"/>
                  </a:lnTo>
                  <a:lnTo>
                    <a:pt x="948664" y="918730"/>
                  </a:lnTo>
                  <a:lnTo>
                    <a:pt x="953452" y="911529"/>
                  </a:lnTo>
                  <a:lnTo>
                    <a:pt x="955052" y="903325"/>
                  </a:lnTo>
                  <a:close/>
                </a:path>
                <a:path w="2303145" h="1285239">
                  <a:moveTo>
                    <a:pt x="973607" y="759879"/>
                  </a:moveTo>
                  <a:lnTo>
                    <a:pt x="972007" y="751674"/>
                  </a:lnTo>
                  <a:lnTo>
                    <a:pt x="967219" y="744461"/>
                  </a:lnTo>
                  <a:lnTo>
                    <a:pt x="960005" y="739673"/>
                  </a:lnTo>
                  <a:lnTo>
                    <a:pt x="951814" y="738073"/>
                  </a:lnTo>
                  <a:lnTo>
                    <a:pt x="943610" y="739673"/>
                  </a:lnTo>
                  <a:lnTo>
                    <a:pt x="936396" y="744461"/>
                  </a:lnTo>
                  <a:lnTo>
                    <a:pt x="931608" y="751674"/>
                  </a:lnTo>
                  <a:lnTo>
                    <a:pt x="930008" y="759879"/>
                  </a:lnTo>
                  <a:lnTo>
                    <a:pt x="931608" y="768070"/>
                  </a:lnTo>
                  <a:lnTo>
                    <a:pt x="936396" y="775284"/>
                  </a:lnTo>
                  <a:lnTo>
                    <a:pt x="943610" y="780072"/>
                  </a:lnTo>
                  <a:lnTo>
                    <a:pt x="951814" y="781672"/>
                  </a:lnTo>
                  <a:lnTo>
                    <a:pt x="960005" y="780072"/>
                  </a:lnTo>
                  <a:lnTo>
                    <a:pt x="967219" y="775284"/>
                  </a:lnTo>
                  <a:lnTo>
                    <a:pt x="972007" y="768070"/>
                  </a:lnTo>
                  <a:lnTo>
                    <a:pt x="973607" y="759879"/>
                  </a:lnTo>
                  <a:close/>
                </a:path>
                <a:path w="2303145" h="1285239">
                  <a:moveTo>
                    <a:pt x="987285" y="504151"/>
                  </a:moveTo>
                  <a:lnTo>
                    <a:pt x="985685" y="495947"/>
                  </a:lnTo>
                  <a:lnTo>
                    <a:pt x="980897" y="488734"/>
                  </a:lnTo>
                  <a:lnTo>
                    <a:pt x="973683" y="483946"/>
                  </a:lnTo>
                  <a:lnTo>
                    <a:pt x="965479" y="482358"/>
                  </a:lnTo>
                  <a:lnTo>
                    <a:pt x="957287" y="483946"/>
                  </a:lnTo>
                  <a:lnTo>
                    <a:pt x="950074" y="488734"/>
                  </a:lnTo>
                  <a:lnTo>
                    <a:pt x="945286" y="495947"/>
                  </a:lnTo>
                  <a:lnTo>
                    <a:pt x="943686" y="504151"/>
                  </a:lnTo>
                  <a:lnTo>
                    <a:pt x="945286" y="512356"/>
                  </a:lnTo>
                  <a:lnTo>
                    <a:pt x="950074" y="519569"/>
                  </a:lnTo>
                  <a:lnTo>
                    <a:pt x="957287" y="524357"/>
                  </a:lnTo>
                  <a:lnTo>
                    <a:pt x="965479" y="525945"/>
                  </a:lnTo>
                  <a:lnTo>
                    <a:pt x="973683" y="524357"/>
                  </a:lnTo>
                  <a:lnTo>
                    <a:pt x="980897" y="519569"/>
                  </a:lnTo>
                  <a:lnTo>
                    <a:pt x="985685" y="512356"/>
                  </a:lnTo>
                  <a:lnTo>
                    <a:pt x="987285" y="504151"/>
                  </a:lnTo>
                  <a:close/>
                </a:path>
                <a:path w="2303145" h="1285239">
                  <a:moveTo>
                    <a:pt x="1025563" y="1043089"/>
                  </a:moveTo>
                  <a:lnTo>
                    <a:pt x="1023962" y="1034884"/>
                  </a:lnTo>
                  <a:lnTo>
                    <a:pt x="1019175" y="1027684"/>
                  </a:lnTo>
                  <a:lnTo>
                    <a:pt x="1011961" y="1022896"/>
                  </a:lnTo>
                  <a:lnTo>
                    <a:pt x="1003769" y="1021295"/>
                  </a:lnTo>
                  <a:lnTo>
                    <a:pt x="995565" y="1022896"/>
                  </a:lnTo>
                  <a:lnTo>
                    <a:pt x="988352" y="1027684"/>
                  </a:lnTo>
                  <a:lnTo>
                    <a:pt x="983564" y="1034884"/>
                  </a:lnTo>
                  <a:lnTo>
                    <a:pt x="981964" y="1043089"/>
                  </a:lnTo>
                  <a:lnTo>
                    <a:pt x="983564" y="1051293"/>
                  </a:lnTo>
                  <a:lnTo>
                    <a:pt x="988352" y="1058506"/>
                  </a:lnTo>
                  <a:lnTo>
                    <a:pt x="995565" y="1063294"/>
                  </a:lnTo>
                  <a:lnTo>
                    <a:pt x="1003769" y="1064895"/>
                  </a:lnTo>
                  <a:lnTo>
                    <a:pt x="1011961" y="1063294"/>
                  </a:lnTo>
                  <a:lnTo>
                    <a:pt x="1019175" y="1058506"/>
                  </a:lnTo>
                  <a:lnTo>
                    <a:pt x="1023962" y="1051293"/>
                  </a:lnTo>
                  <a:lnTo>
                    <a:pt x="1025563" y="1043089"/>
                  </a:lnTo>
                  <a:close/>
                </a:path>
                <a:path w="2303145" h="1285239">
                  <a:moveTo>
                    <a:pt x="1040409" y="612749"/>
                  </a:moveTo>
                  <a:lnTo>
                    <a:pt x="1038809" y="604545"/>
                  </a:lnTo>
                  <a:lnTo>
                    <a:pt x="1034021" y="597331"/>
                  </a:lnTo>
                  <a:lnTo>
                    <a:pt x="1026807" y="592543"/>
                  </a:lnTo>
                  <a:lnTo>
                    <a:pt x="1018603" y="590943"/>
                  </a:lnTo>
                  <a:lnTo>
                    <a:pt x="1010412" y="592543"/>
                  </a:lnTo>
                  <a:lnTo>
                    <a:pt x="1003198" y="597331"/>
                  </a:lnTo>
                  <a:lnTo>
                    <a:pt x="998410" y="604545"/>
                  </a:lnTo>
                  <a:lnTo>
                    <a:pt x="996810" y="612749"/>
                  </a:lnTo>
                  <a:lnTo>
                    <a:pt x="998410" y="620953"/>
                  </a:lnTo>
                  <a:lnTo>
                    <a:pt x="1003198" y="628154"/>
                  </a:lnTo>
                  <a:lnTo>
                    <a:pt x="1010412" y="632955"/>
                  </a:lnTo>
                  <a:lnTo>
                    <a:pt x="1018603" y="634542"/>
                  </a:lnTo>
                  <a:lnTo>
                    <a:pt x="1026807" y="632955"/>
                  </a:lnTo>
                  <a:lnTo>
                    <a:pt x="1034021" y="628154"/>
                  </a:lnTo>
                  <a:lnTo>
                    <a:pt x="1038809" y="620953"/>
                  </a:lnTo>
                  <a:lnTo>
                    <a:pt x="1040409" y="612749"/>
                  </a:lnTo>
                  <a:close/>
                </a:path>
                <a:path w="2303145" h="1285239">
                  <a:moveTo>
                    <a:pt x="1074966" y="291020"/>
                  </a:moveTo>
                  <a:lnTo>
                    <a:pt x="1073378" y="282816"/>
                  </a:lnTo>
                  <a:lnTo>
                    <a:pt x="1068590" y="275602"/>
                  </a:lnTo>
                  <a:lnTo>
                    <a:pt x="1061377" y="270814"/>
                  </a:lnTo>
                  <a:lnTo>
                    <a:pt x="1053172" y="269214"/>
                  </a:lnTo>
                  <a:lnTo>
                    <a:pt x="1044968" y="270814"/>
                  </a:lnTo>
                  <a:lnTo>
                    <a:pt x="1037755" y="275602"/>
                  </a:lnTo>
                  <a:lnTo>
                    <a:pt x="1032967" y="282816"/>
                  </a:lnTo>
                  <a:lnTo>
                    <a:pt x="1031379" y="291020"/>
                  </a:lnTo>
                  <a:lnTo>
                    <a:pt x="1032967" y="299224"/>
                  </a:lnTo>
                  <a:lnTo>
                    <a:pt x="1037755" y="306425"/>
                  </a:lnTo>
                  <a:lnTo>
                    <a:pt x="1044968" y="311213"/>
                  </a:lnTo>
                  <a:lnTo>
                    <a:pt x="1053172" y="312813"/>
                  </a:lnTo>
                  <a:lnTo>
                    <a:pt x="1061377" y="311213"/>
                  </a:lnTo>
                  <a:lnTo>
                    <a:pt x="1068590" y="306425"/>
                  </a:lnTo>
                  <a:lnTo>
                    <a:pt x="1073378" y="299224"/>
                  </a:lnTo>
                  <a:lnTo>
                    <a:pt x="1074966" y="291020"/>
                  </a:lnTo>
                  <a:close/>
                </a:path>
                <a:path w="2303145" h="1285239">
                  <a:moveTo>
                    <a:pt x="1122057" y="936421"/>
                  </a:moveTo>
                  <a:lnTo>
                    <a:pt x="1120457" y="928217"/>
                  </a:lnTo>
                  <a:lnTo>
                    <a:pt x="1115669" y="921016"/>
                  </a:lnTo>
                  <a:lnTo>
                    <a:pt x="1108456" y="916228"/>
                  </a:lnTo>
                  <a:lnTo>
                    <a:pt x="1100251" y="914628"/>
                  </a:lnTo>
                  <a:lnTo>
                    <a:pt x="1092047" y="916228"/>
                  </a:lnTo>
                  <a:lnTo>
                    <a:pt x="1084846" y="921016"/>
                  </a:lnTo>
                  <a:lnTo>
                    <a:pt x="1080046" y="928217"/>
                  </a:lnTo>
                  <a:lnTo>
                    <a:pt x="1078458" y="936421"/>
                  </a:lnTo>
                  <a:lnTo>
                    <a:pt x="1080046" y="944626"/>
                  </a:lnTo>
                  <a:lnTo>
                    <a:pt x="1084846" y="951839"/>
                  </a:lnTo>
                  <a:lnTo>
                    <a:pt x="1092047" y="956627"/>
                  </a:lnTo>
                  <a:lnTo>
                    <a:pt x="1100251" y="958227"/>
                  </a:lnTo>
                  <a:lnTo>
                    <a:pt x="1108456" y="956627"/>
                  </a:lnTo>
                  <a:lnTo>
                    <a:pt x="1115669" y="951839"/>
                  </a:lnTo>
                  <a:lnTo>
                    <a:pt x="1120457" y="944626"/>
                  </a:lnTo>
                  <a:lnTo>
                    <a:pt x="1122057" y="936421"/>
                  </a:lnTo>
                  <a:close/>
                </a:path>
                <a:path w="2303145" h="1285239">
                  <a:moveTo>
                    <a:pt x="1137602" y="653719"/>
                  </a:moveTo>
                  <a:lnTo>
                    <a:pt x="1136002" y="645515"/>
                  </a:lnTo>
                  <a:lnTo>
                    <a:pt x="1131214" y="638314"/>
                  </a:lnTo>
                  <a:lnTo>
                    <a:pt x="1124013" y="633514"/>
                  </a:lnTo>
                  <a:lnTo>
                    <a:pt x="1115809" y="631926"/>
                  </a:lnTo>
                  <a:lnTo>
                    <a:pt x="1107605" y="633514"/>
                  </a:lnTo>
                  <a:lnTo>
                    <a:pt x="1100391" y="638314"/>
                  </a:lnTo>
                  <a:lnTo>
                    <a:pt x="1095603" y="645515"/>
                  </a:lnTo>
                  <a:lnTo>
                    <a:pt x="1094003" y="653719"/>
                  </a:lnTo>
                  <a:lnTo>
                    <a:pt x="1095603" y="661924"/>
                  </a:lnTo>
                  <a:lnTo>
                    <a:pt x="1100391" y="669137"/>
                  </a:lnTo>
                  <a:lnTo>
                    <a:pt x="1107605" y="673925"/>
                  </a:lnTo>
                  <a:lnTo>
                    <a:pt x="1115809" y="675525"/>
                  </a:lnTo>
                  <a:lnTo>
                    <a:pt x="1124013" y="673925"/>
                  </a:lnTo>
                  <a:lnTo>
                    <a:pt x="1131214" y="669137"/>
                  </a:lnTo>
                  <a:lnTo>
                    <a:pt x="1136002" y="661924"/>
                  </a:lnTo>
                  <a:lnTo>
                    <a:pt x="1137602" y="653719"/>
                  </a:lnTo>
                  <a:close/>
                </a:path>
                <a:path w="2303145" h="1285239">
                  <a:moveTo>
                    <a:pt x="1148029" y="837120"/>
                  </a:moveTo>
                  <a:lnTo>
                    <a:pt x="1146429" y="828916"/>
                  </a:lnTo>
                  <a:lnTo>
                    <a:pt x="1141641" y="821702"/>
                  </a:lnTo>
                  <a:lnTo>
                    <a:pt x="1134440" y="816914"/>
                  </a:lnTo>
                  <a:lnTo>
                    <a:pt x="1126236" y="815314"/>
                  </a:lnTo>
                  <a:lnTo>
                    <a:pt x="1118031" y="816914"/>
                  </a:lnTo>
                  <a:lnTo>
                    <a:pt x="1110818" y="821702"/>
                  </a:lnTo>
                  <a:lnTo>
                    <a:pt x="1106030" y="828916"/>
                  </a:lnTo>
                  <a:lnTo>
                    <a:pt x="1104430" y="837120"/>
                  </a:lnTo>
                  <a:lnTo>
                    <a:pt x="1106030" y="845312"/>
                  </a:lnTo>
                  <a:lnTo>
                    <a:pt x="1110818" y="852525"/>
                  </a:lnTo>
                  <a:lnTo>
                    <a:pt x="1118031" y="857313"/>
                  </a:lnTo>
                  <a:lnTo>
                    <a:pt x="1126236" y="858913"/>
                  </a:lnTo>
                  <a:lnTo>
                    <a:pt x="1134440" y="857313"/>
                  </a:lnTo>
                  <a:lnTo>
                    <a:pt x="1141641" y="852525"/>
                  </a:lnTo>
                  <a:lnTo>
                    <a:pt x="1146429" y="845312"/>
                  </a:lnTo>
                  <a:lnTo>
                    <a:pt x="1148029" y="837120"/>
                  </a:lnTo>
                  <a:close/>
                </a:path>
                <a:path w="2303145" h="1285239">
                  <a:moveTo>
                    <a:pt x="1148029" y="498729"/>
                  </a:moveTo>
                  <a:lnTo>
                    <a:pt x="1146429" y="490524"/>
                  </a:lnTo>
                  <a:lnTo>
                    <a:pt x="1141641" y="483311"/>
                  </a:lnTo>
                  <a:lnTo>
                    <a:pt x="1134440" y="478523"/>
                  </a:lnTo>
                  <a:lnTo>
                    <a:pt x="1126236" y="476923"/>
                  </a:lnTo>
                  <a:lnTo>
                    <a:pt x="1118031" y="478523"/>
                  </a:lnTo>
                  <a:lnTo>
                    <a:pt x="1110818" y="483311"/>
                  </a:lnTo>
                  <a:lnTo>
                    <a:pt x="1106030" y="490524"/>
                  </a:lnTo>
                  <a:lnTo>
                    <a:pt x="1104430" y="498729"/>
                  </a:lnTo>
                  <a:lnTo>
                    <a:pt x="1106030" y="506920"/>
                  </a:lnTo>
                  <a:lnTo>
                    <a:pt x="1110818" y="514134"/>
                  </a:lnTo>
                  <a:lnTo>
                    <a:pt x="1118031" y="518922"/>
                  </a:lnTo>
                  <a:lnTo>
                    <a:pt x="1126236" y="520522"/>
                  </a:lnTo>
                  <a:lnTo>
                    <a:pt x="1134440" y="518922"/>
                  </a:lnTo>
                  <a:lnTo>
                    <a:pt x="1141641" y="514134"/>
                  </a:lnTo>
                  <a:lnTo>
                    <a:pt x="1146429" y="506920"/>
                  </a:lnTo>
                  <a:lnTo>
                    <a:pt x="1148029" y="498729"/>
                  </a:lnTo>
                  <a:close/>
                </a:path>
                <a:path w="2303145" h="1285239">
                  <a:moveTo>
                    <a:pt x="1195552" y="1177213"/>
                  </a:moveTo>
                  <a:lnTo>
                    <a:pt x="1193965" y="1169009"/>
                  </a:lnTo>
                  <a:lnTo>
                    <a:pt x="1189177" y="1161796"/>
                  </a:lnTo>
                  <a:lnTo>
                    <a:pt x="1181963" y="1157008"/>
                  </a:lnTo>
                  <a:lnTo>
                    <a:pt x="1173759" y="1155420"/>
                  </a:lnTo>
                  <a:lnTo>
                    <a:pt x="1165555" y="1157008"/>
                  </a:lnTo>
                  <a:lnTo>
                    <a:pt x="1158341" y="1161796"/>
                  </a:lnTo>
                  <a:lnTo>
                    <a:pt x="1153553" y="1169009"/>
                  </a:lnTo>
                  <a:lnTo>
                    <a:pt x="1151966" y="1177213"/>
                  </a:lnTo>
                  <a:lnTo>
                    <a:pt x="1153553" y="1185418"/>
                  </a:lnTo>
                  <a:lnTo>
                    <a:pt x="1158341" y="1192631"/>
                  </a:lnTo>
                  <a:lnTo>
                    <a:pt x="1165555" y="1197419"/>
                  </a:lnTo>
                  <a:lnTo>
                    <a:pt x="1173759" y="1199007"/>
                  </a:lnTo>
                  <a:lnTo>
                    <a:pt x="1181963" y="1197419"/>
                  </a:lnTo>
                  <a:lnTo>
                    <a:pt x="1189177" y="1192631"/>
                  </a:lnTo>
                  <a:lnTo>
                    <a:pt x="1193965" y="1185418"/>
                  </a:lnTo>
                  <a:lnTo>
                    <a:pt x="1195552" y="1177213"/>
                  </a:lnTo>
                  <a:close/>
                </a:path>
                <a:path w="2303145" h="1285239">
                  <a:moveTo>
                    <a:pt x="1196276" y="344246"/>
                  </a:moveTo>
                  <a:lnTo>
                    <a:pt x="1194676" y="336042"/>
                  </a:lnTo>
                  <a:lnTo>
                    <a:pt x="1189888" y="328828"/>
                  </a:lnTo>
                  <a:lnTo>
                    <a:pt x="1182674" y="324040"/>
                  </a:lnTo>
                  <a:lnTo>
                    <a:pt x="1174483" y="322440"/>
                  </a:lnTo>
                  <a:lnTo>
                    <a:pt x="1166279" y="324040"/>
                  </a:lnTo>
                  <a:lnTo>
                    <a:pt x="1159065" y="328828"/>
                  </a:lnTo>
                  <a:lnTo>
                    <a:pt x="1154277" y="336042"/>
                  </a:lnTo>
                  <a:lnTo>
                    <a:pt x="1152677" y="344246"/>
                  </a:lnTo>
                  <a:lnTo>
                    <a:pt x="1154277" y="352450"/>
                  </a:lnTo>
                  <a:lnTo>
                    <a:pt x="1159065" y="359651"/>
                  </a:lnTo>
                  <a:lnTo>
                    <a:pt x="1166279" y="364439"/>
                  </a:lnTo>
                  <a:lnTo>
                    <a:pt x="1174483" y="366039"/>
                  </a:lnTo>
                  <a:lnTo>
                    <a:pt x="1182674" y="364439"/>
                  </a:lnTo>
                  <a:lnTo>
                    <a:pt x="1189888" y="359651"/>
                  </a:lnTo>
                  <a:lnTo>
                    <a:pt x="1194676" y="352450"/>
                  </a:lnTo>
                  <a:lnTo>
                    <a:pt x="1196276" y="344246"/>
                  </a:lnTo>
                  <a:close/>
                </a:path>
                <a:path w="2303145" h="1285239">
                  <a:moveTo>
                    <a:pt x="1277924" y="605396"/>
                  </a:moveTo>
                  <a:lnTo>
                    <a:pt x="1276324" y="597192"/>
                  </a:lnTo>
                  <a:lnTo>
                    <a:pt x="1271536" y="589978"/>
                  </a:lnTo>
                  <a:lnTo>
                    <a:pt x="1264323" y="585190"/>
                  </a:lnTo>
                  <a:lnTo>
                    <a:pt x="1256118" y="583590"/>
                  </a:lnTo>
                  <a:lnTo>
                    <a:pt x="1247914" y="585190"/>
                  </a:lnTo>
                  <a:lnTo>
                    <a:pt x="1240713" y="589978"/>
                  </a:lnTo>
                  <a:lnTo>
                    <a:pt x="1235925" y="597192"/>
                  </a:lnTo>
                  <a:lnTo>
                    <a:pt x="1234325" y="605396"/>
                  </a:lnTo>
                  <a:lnTo>
                    <a:pt x="1235925" y="613587"/>
                  </a:lnTo>
                  <a:lnTo>
                    <a:pt x="1240713" y="620801"/>
                  </a:lnTo>
                  <a:lnTo>
                    <a:pt x="1247914" y="625589"/>
                  </a:lnTo>
                  <a:lnTo>
                    <a:pt x="1256118" y="627189"/>
                  </a:lnTo>
                  <a:lnTo>
                    <a:pt x="1264323" y="625589"/>
                  </a:lnTo>
                  <a:lnTo>
                    <a:pt x="1271536" y="620801"/>
                  </a:lnTo>
                  <a:lnTo>
                    <a:pt x="1276324" y="613587"/>
                  </a:lnTo>
                  <a:lnTo>
                    <a:pt x="1277924" y="605396"/>
                  </a:lnTo>
                  <a:close/>
                </a:path>
                <a:path w="2303145" h="1285239">
                  <a:moveTo>
                    <a:pt x="1300454" y="481723"/>
                  </a:moveTo>
                  <a:lnTo>
                    <a:pt x="1298854" y="473519"/>
                  </a:lnTo>
                  <a:lnTo>
                    <a:pt x="1294066" y="466305"/>
                  </a:lnTo>
                  <a:lnTo>
                    <a:pt x="1286852" y="461518"/>
                  </a:lnTo>
                  <a:lnTo>
                    <a:pt x="1278648" y="459917"/>
                  </a:lnTo>
                  <a:lnTo>
                    <a:pt x="1270444" y="461518"/>
                  </a:lnTo>
                  <a:lnTo>
                    <a:pt x="1263243" y="466305"/>
                  </a:lnTo>
                  <a:lnTo>
                    <a:pt x="1258455" y="473519"/>
                  </a:lnTo>
                  <a:lnTo>
                    <a:pt x="1256855" y="481723"/>
                  </a:lnTo>
                  <a:lnTo>
                    <a:pt x="1258455" y="489915"/>
                  </a:lnTo>
                  <a:lnTo>
                    <a:pt x="1263243" y="497128"/>
                  </a:lnTo>
                  <a:lnTo>
                    <a:pt x="1270444" y="501916"/>
                  </a:lnTo>
                  <a:lnTo>
                    <a:pt x="1278648" y="503516"/>
                  </a:lnTo>
                  <a:lnTo>
                    <a:pt x="1286852" y="501916"/>
                  </a:lnTo>
                  <a:lnTo>
                    <a:pt x="1294066" y="497128"/>
                  </a:lnTo>
                  <a:lnTo>
                    <a:pt x="1298854" y="489915"/>
                  </a:lnTo>
                  <a:lnTo>
                    <a:pt x="1300454" y="481723"/>
                  </a:lnTo>
                  <a:close/>
                </a:path>
                <a:path w="2303145" h="1285239">
                  <a:moveTo>
                    <a:pt x="1303896" y="726770"/>
                  </a:moveTo>
                  <a:lnTo>
                    <a:pt x="1302296" y="718566"/>
                  </a:lnTo>
                  <a:lnTo>
                    <a:pt x="1297508" y="711352"/>
                  </a:lnTo>
                  <a:lnTo>
                    <a:pt x="1290307" y="706564"/>
                  </a:lnTo>
                  <a:lnTo>
                    <a:pt x="1282103" y="704977"/>
                  </a:lnTo>
                  <a:lnTo>
                    <a:pt x="1273898" y="706564"/>
                  </a:lnTo>
                  <a:lnTo>
                    <a:pt x="1266685" y="711352"/>
                  </a:lnTo>
                  <a:lnTo>
                    <a:pt x="1261897" y="718566"/>
                  </a:lnTo>
                  <a:lnTo>
                    <a:pt x="1260297" y="726770"/>
                  </a:lnTo>
                  <a:lnTo>
                    <a:pt x="1261897" y="734974"/>
                  </a:lnTo>
                  <a:lnTo>
                    <a:pt x="1266685" y="742188"/>
                  </a:lnTo>
                  <a:lnTo>
                    <a:pt x="1273898" y="746975"/>
                  </a:lnTo>
                  <a:lnTo>
                    <a:pt x="1282103" y="748563"/>
                  </a:lnTo>
                  <a:lnTo>
                    <a:pt x="1290307" y="746975"/>
                  </a:lnTo>
                  <a:lnTo>
                    <a:pt x="1297508" y="742188"/>
                  </a:lnTo>
                  <a:lnTo>
                    <a:pt x="1302296" y="734974"/>
                  </a:lnTo>
                  <a:lnTo>
                    <a:pt x="1303896" y="726770"/>
                  </a:lnTo>
                  <a:close/>
                </a:path>
                <a:path w="2303145" h="1285239">
                  <a:moveTo>
                    <a:pt x="1317155" y="949121"/>
                  </a:moveTo>
                  <a:lnTo>
                    <a:pt x="1315554" y="940917"/>
                  </a:lnTo>
                  <a:lnTo>
                    <a:pt x="1310767" y="933704"/>
                  </a:lnTo>
                  <a:lnTo>
                    <a:pt x="1303553" y="928916"/>
                  </a:lnTo>
                  <a:lnTo>
                    <a:pt x="1295349" y="927328"/>
                  </a:lnTo>
                  <a:lnTo>
                    <a:pt x="1287157" y="928916"/>
                  </a:lnTo>
                  <a:lnTo>
                    <a:pt x="1279944" y="933704"/>
                  </a:lnTo>
                  <a:lnTo>
                    <a:pt x="1275156" y="940917"/>
                  </a:lnTo>
                  <a:lnTo>
                    <a:pt x="1273556" y="949121"/>
                  </a:lnTo>
                  <a:lnTo>
                    <a:pt x="1275156" y="957326"/>
                  </a:lnTo>
                  <a:lnTo>
                    <a:pt x="1279944" y="964539"/>
                  </a:lnTo>
                  <a:lnTo>
                    <a:pt x="1287157" y="969327"/>
                  </a:lnTo>
                  <a:lnTo>
                    <a:pt x="1295349" y="970915"/>
                  </a:lnTo>
                  <a:lnTo>
                    <a:pt x="1303553" y="969327"/>
                  </a:lnTo>
                  <a:lnTo>
                    <a:pt x="1310767" y="964539"/>
                  </a:lnTo>
                  <a:lnTo>
                    <a:pt x="1315554" y="957326"/>
                  </a:lnTo>
                  <a:lnTo>
                    <a:pt x="1317155" y="949121"/>
                  </a:lnTo>
                  <a:close/>
                </a:path>
                <a:path w="2303145" h="1285239">
                  <a:moveTo>
                    <a:pt x="1359560" y="811364"/>
                  </a:moveTo>
                  <a:lnTo>
                    <a:pt x="1357972" y="803160"/>
                  </a:lnTo>
                  <a:lnTo>
                    <a:pt x="1353185" y="795959"/>
                  </a:lnTo>
                  <a:lnTo>
                    <a:pt x="1345971" y="791171"/>
                  </a:lnTo>
                  <a:lnTo>
                    <a:pt x="1337767" y="789571"/>
                  </a:lnTo>
                  <a:lnTo>
                    <a:pt x="1329563" y="791171"/>
                  </a:lnTo>
                  <a:lnTo>
                    <a:pt x="1322349" y="795959"/>
                  </a:lnTo>
                  <a:lnTo>
                    <a:pt x="1317561" y="803160"/>
                  </a:lnTo>
                  <a:lnTo>
                    <a:pt x="1315974" y="811364"/>
                  </a:lnTo>
                  <a:lnTo>
                    <a:pt x="1317561" y="819569"/>
                  </a:lnTo>
                  <a:lnTo>
                    <a:pt x="1322349" y="826782"/>
                  </a:lnTo>
                  <a:lnTo>
                    <a:pt x="1329563" y="831570"/>
                  </a:lnTo>
                  <a:lnTo>
                    <a:pt x="1337767" y="833170"/>
                  </a:lnTo>
                  <a:lnTo>
                    <a:pt x="1345971" y="831570"/>
                  </a:lnTo>
                  <a:lnTo>
                    <a:pt x="1353185" y="826782"/>
                  </a:lnTo>
                  <a:lnTo>
                    <a:pt x="1357972" y="819569"/>
                  </a:lnTo>
                  <a:lnTo>
                    <a:pt x="1359560" y="811364"/>
                  </a:lnTo>
                  <a:close/>
                </a:path>
                <a:path w="2303145" h="1285239">
                  <a:moveTo>
                    <a:pt x="1385544" y="344246"/>
                  </a:moveTo>
                  <a:lnTo>
                    <a:pt x="1383944" y="336042"/>
                  </a:lnTo>
                  <a:lnTo>
                    <a:pt x="1379156" y="328828"/>
                  </a:lnTo>
                  <a:lnTo>
                    <a:pt x="1371942" y="324040"/>
                  </a:lnTo>
                  <a:lnTo>
                    <a:pt x="1363751" y="322440"/>
                  </a:lnTo>
                  <a:lnTo>
                    <a:pt x="1355547" y="324040"/>
                  </a:lnTo>
                  <a:lnTo>
                    <a:pt x="1348333" y="328828"/>
                  </a:lnTo>
                  <a:lnTo>
                    <a:pt x="1343545" y="336042"/>
                  </a:lnTo>
                  <a:lnTo>
                    <a:pt x="1341945" y="344246"/>
                  </a:lnTo>
                  <a:lnTo>
                    <a:pt x="1343545" y="352450"/>
                  </a:lnTo>
                  <a:lnTo>
                    <a:pt x="1348333" y="359651"/>
                  </a:lnTo>
                  <a:lnTo>
                    <a:pt x="1355547" y="364439"/>
                  </a:lnTo>
                  <a:lnTo>
                    <a:pt x="1363751" y="366039"/>
                  </a:lnTo>
                  <a:lnTo>
                    <a:pt x="1371942" y="364439"/>
                  </a:lnTo>
                  <a:lnTo>
                    <a:pt x="1379156" y="359651"/>
                  </a:lnTo>
                  <a:lnTo>
                    <a:pt x="1383944" y="352450"/>
                  </a:lnTo>
                  <a:lnTo>
                    <a:pt x="1385544" y="344246"/>
                  </a:lnTo>
                  <a:close/>
                </a:path>
                <a:path w="2303145" h="1285239">
                  <a:moveTo>
                    <a:pt x="1389253" y="517118"/>
                  </a:moveTo>
                  <a:lnTo>
                    <a:pt x="1387652" y="508914"/>
                  </a:lnTo>
                  <a:lnTo>
                    <a:pt x="1382864" y="501700"/>
                  </a:lnTo>
                  <a:lnTo>
                    <a:pt x="1375664" y="496912"/>
                  </a:lnTo>
                  <a:lnTo>
                    <a:pt x="1367459" y="495312"/>
                  </a:lnTo>
                  <a:lnTo>
                    <a:pt x="1359255" y="496912"/>
                  </a:lnTo>
                  <a:lnTo>
                    <a:pt x="1352042" y="501700"/>
                  </a:lnTo>
                  <a:lnTo>
                    <a:pt x="1347254" y="508914"/>
                  </a:lnTo>
                  <a:lnTo>
                    <a:pt x="1345653" y="517118"/>
                  </a:lnTo>
                  <a:lnTo>
                    <a:pt x="1347254" y="525322"/>
                  </a:lnTo>
                  <a:lnTo>
                    <a:pt x="1352042" y="532523"/>
                  </a:lnTo>
                  <a:lnTo>
                    <a:pt x="1359255" y="537311"/>
                  </a:lnTo>
                  <a:lnTo>
                    <a:pt x="1367459" y="538911"/>
                  </a:lnTo>
                  <a:lnTo>
                    <a:pt x="1375664" y="537311"/>
                  </a:lnTo>
                  <a:lnTo>
                    <a:pt x="1382864" y="532523"/>
                  </a:lnTo>
                  <a:lnTo>
                    <a:pt x="1387652" y="525322"/>
                  </a:lnTo>
                  <a:lnTo>
                    <a:pt x="1389253" y="517118"/>
                  </a:lnTo>
                  <a:close/>
                </a:path>
                <a:path w="2303145" h="1285239">
                  <a:moveTo>
                    <a:pt x="1389253" y="204470"/>
                  </a:moveTo>
                  <a:lnTo>
                    <a:pt x="1387652" y="196265"/>
                  </a:lnTo>
                  <a:lnTo>
                    <a:pt x="1382864" y="189052"/>
                  </a:lnTo>
                  <a:lnTo>
                    <a:pt x="1375664" y="184264"/>
                  </a:lnTo>
                  <a:lnTo>
                    <a:pt x="1367459" y="182676"/>
                  </a:lnTo>
                  <a:lnTo>
                    <a:pt x="1359255" y="184264"/>
                  </a:lnTo>
                  <a:lnTo>
                    <a:pt x="1352042" y="189052"/>
                  </a:lnTo>
                  <a:lnTo>
                    <a:pt x="1347254" y="196265"/>
                  </a:lnTo>
                  <a:lnTo>
                    <a:pt x="1345653" y="204470"/>
                  </a:lnTo>
                  <a:lnTo>
                    <a:pt x="1347254" y="212674"/>
                  </a:lnTo>
                  <a:lnTo>
                    <a:pt x="1352042" y="219887"/>
                  </a:lnTo>
                  <a:lnTo>
                    <a:pt x="1359255" y="224675"/>
                  </a:lnTo>
                  <a:lnTo>
                    <a:pt x="1367459" y="226263"/>
                  </a:lnTo>
                  <a:lnTo>
                    <a:pt x="1375664" y="224675"/>
                  </a:lnTo>
                  <a:lnTo>
                    <a:pt x="1382864" y="219887"/>
                  </a:lnTo>
                  <a:lnTo>
                    <a:pt x="1387652" y="212674"/>
                  </a:lnTo>
                  <a:lnTo>
                    <a:pt x="1389253" y="204470"/>
                  </a:lnTo>
                  <a:close/>
                </a:path>
                <a:path w="2303145" h="1285239">
                  <a:moveTo>
                    <a:pt x="1444917" y="653211"/>
                  </a:moveTo>
                  <a:lnTo>
                    <a:pt x="1443329" y="645007"/>
                  </a:lnTo>
                  <a:lnTo>
                    <a:pt x="1438541" y="637794"/>
                  </a:lnTo>
                  <a:lnTo>
                    <a:pt x="1431328" y="633006"/>
                  </a:lnTo>
                  <a:lnTo>
                    <a:pt x="1423123" y="631405"/>
                  </a:lnTo>
                  <a:lnTo>
                    <a:pt x="1414919" y="633006"/>
                  </a:lnTo>
                  <a:lnTo>
                    <a:pt x="1407706" y="637794"/>
                  </a:lnTo>
                  <a:lnTo>
                    <a:pt x="1402918" y="645007"/>
                  </a:lnTo>
                  <a:lnTo>
                    <a:pt x="1401330" y="653211"/>
                  </a:lnTo>
                  <a:lnTo>
                    <a:pt x="1402918" y="661416"/>
                  </a:lnTo>
                  <a:lnTo>
                    <a:pt x="1407706" y="668616"/>
                  </a:lnTo>
                  <a:lnTo>
                    <a:pt x="1414919" y="673404"/>
                  </a:lnTo>
                  <a:lnTo>
                    <a:pt x="1423123" y="675005"/>
                  </a:lnTo>
                  <a:lnTo>
                    <a:pt x="1431328" y="673404"/>
                  </a:lnTo>
                  <a:lnTo>
                    <a:pt x="1438541" y="668616"/>
                  </a:lnTo>
                  <a:lnTo>
                    <a:pt x="1443329" y="661416"/>
                  </a:lnTo>
                  <a:lnTo>
                    <a:pt x="1444917" y="653211"/>
                  </a:lnTo>
                  <a:close/>
                </a:path>
                <a:path w="2303145" h="1285239">
                  <a:moveTo>
                    <a:pt x="1500873" y="773379"/>
                  </a:moveTo>
                  <a:lnTo>
                    <a:pt x="1499285" y="765175"/>
                  </a:lnTo>
                  <a:lnTo>
                    <a:pt x="1494497" y="757961"/>
                  </a:lnTo>
                  <a:lnTo>
                    <a:pt x="1487284" y="753173"/>
                  </a:lnTo>
                  <a:lnTo>
                    <a:pt x="1479080" y="751573"/>
                  </a:lnTo>
                  <a:lnTo>
                    <a:pt x="1470875" y="753173"/>
                  </a:lnTo>
                  <a:lnTo>
                    <a:pt x="1463662" y="757961"/>
                  </a:lnTo>
                  <a:lnTo>
                    <a:pt x="1458874" y="765175"/>
                  </a:lnTo>
                  <a:lnTo>
                    <a:pt x="1457286" y="773379"/>
                  </a:lnTo>
                  <a:lnTo>
                    <a:pt x="1458874" y="781583"/>
                  </a:lnTo>
                  <a:lnTo>
                    <a:pt x="1463662" y="788784"/>
                  </a:lnTo>
                  <a:lnTo>
                    <a:pt x="1470875" y="793572"/>
                  </a:lnTo>
                  <a:lnTo>
                    <a:pt x="1479080" y="795172"/>
                  </a:lnTo>
                  <a:lnTo>
                    <a:pt x="1487284" y="793572"/>
                  </a:lnTo>
                  <a:lnTo>
                    <a:pt x="1494497" y="788784"/>
                  </a:lnTo>
                  <a:lnTo>
                    <a:pt x="1499285" y="781583"/>
                  </a:lnTo>
                  <a:lnTo>
                    <a:pt x="1500873" y="773379"/>
                  </a:lnTo>
                  <a:close/>
                </a:path>
                <a:path w="2303145" h="1285239">
                  <a:moveTo>
                    <a:pt x="1519148" y="447230"/>
                  </a:moveTo>
                  <a:lnTo>
                    <a:pt x="1517548" y="439026"/>
                  </a:lnTo>
                  <a:lnTo>
                    <a:pt x="1512760" y="431812"/>
                  </a:lnTo>
                  <a:lnTo>
                    <a:pt x="1505546" y="427024"/>
                  </a:lnTo>
                  <a:lnTo>
                    <a:pt x="1497342" y="425437"/>
                  </a:lnTo>
                  <a:lnTo>
                    <a:pt x="1489138" y="427024"/>
                  </a:lnTo>
                  <a:lnTo>
                    <a:pt x="1481937" y="431812"/>
                  </a:lnTo>
                  <a:lnTo>
                    <a:pt x="1477149" y="439026"/>
                  </a:lnTo>
                  <a:lnTo>
                    <a:pt x="1475549" y="447230"/>
                  </a:lnTo>
                  <a:lnTo>
                    <a:pt x="1477149" y="455434"/>
                  </a:lnTo>
                  <a:lnTo>
                    <a:pt x="1481937" y="462648"/>
                  </a:lnTo>
                  <a:lnTo>
                    <a:pt x="1489138" y="467436"/>
                  </a:lnTo>
                  <a:lnTo>
                    <a:pt x="1497342" y="469023"/>
                  </a:lnTo>
                  <a:lnTo>
                    <a:pt x="1505546" y="467436"/>
                  </a:lnTo>
                  <a:lnTo>
                    <a:pt x="1512760" y="462648"/>
                  </a:lnTo>
                  <a:lnTo>
                    <a:pt x="1517548" y="455434"/>
                  </a:lnTo>
                  <a:lnTo>
                    <a:pt x="1519148" y="447230"/>
                  </a:lnTo>
                  <a:close/>
                </a:path>
                <a:path w="2303145" h="1285239">
                  <a:moveTo>
                    <a:pt x="1556258" y="149301"/>
                  </a:moveTo>
                  <a:lnTo>
                    <a:pt x="1554657" y="141097"/>
                  </a:lnTo>
                  <a:lnTo>
                    <a:pt x="1549869" y="133883"/>
                  </a:lnTo>
                  <a:lnTo>
                    <a:pt x="1542656" y="129095"/>
                  </a:lnTo>
                  <a:lnTo>
                    <a:pt x="1534452" y="127495"/>
                  </a:lnTo>
                  <a:lnTo>
                    <a:pt x="1526260" y="129095"/>
                  </a:lnTo>
                  <a:lnTo>
                    <a:pt x="1519047" y="133883"/>
                  </a:lnTo>
                  <a:lnTo>
                    <a:pt x="1514259" y="141097"/>
                  </a:lnTo>
                  <a:lnTo>
                    <a:pt x="1512658" y="149301"/>
                  </a:lnTo>
                  <a:lnTo>
                    <a:pt x="1514259" y="157505"/>
                  </a:lnTo>
                  <a:lnTo>
                    <a:pt x="1519047" y="164706"/>
                  </a:lnTo>
                  <a:lnTo>
                    <a:pt x="1526260" y="169494"/>
                  </a:lnTo>
                  <a:lnTo>
                    <a:pt x="1534452" y="171094"/>
                  </a:lnTo>
                  <a:lnTo>
                    <a:pt x="1542656" y="169494"/>
                  </a:lnTo>
                  <a:lnTo>
                    <a:pt x="1549869" y="164706"/>
                  </a:lnTo>
                  <a:lnTo>
                    <a:pt x="1554657" y="157505"/>
                  </a:lnTo>
                  <a:lnTo>
                    <a:pt x="1556258" y="149301"/>
                  </a:lnTo>
                  <a:close/>
                </a:path>
                <a:path w="2303145" h="1285239">
                  <a:moveTo>
                    <a:pt x="1567688" y="291020"/>
                  </a:moveTo>
                  <a:lnTo>
                    <a:pt x="1566087" y="282816"/>
                  </a:lnTo>
                  <a:lnTo>
                    <a:pt x="1561299" y="275602"/>
                  </a:lnTo>
                  <a:lnTo>
                    <a:pt x="1554086" y="270814"/>
                  </a:lnTo>
                  <a:lnTo>
                    <a:pt x="1545894" y="269214"/>
                  </a:lnTo>
                  <a:lnTo>
                    <a:pt x="1537690" y="270814"/>
                  </a:lnTo>
                  <a:lnTo>
                    <a:pt x="1530477" y="275602"/>
                  </a:lnTo>
                  <a:lnTo>
                    <a:pt x="1525689" y="282816"/>
                  </a:lnTo>
                  <a:lnTo>
                    <a:pt x="1524088" y="291020"/>
                  </a:lnTo>
                  <a:lnTo>
                    <a:pt x="1525689" y="299224"/>
                  </a:lnTo>
                  <a:lnTo>
                    <a:pt x="1530477" y="306425"/>
                  </a:lnTo>
                  <a:lnTo>
                    <a:pt x="1537690" y="311213"/>
                  </a:lnTo>
                  <a:lnTo>
                    <a:pt x="1545894" y="312813"/>
                  </a:lnTo>
                  <a:lnTo>
                    <a:pt x="1554086" y="311213"/>
                  </a:lnTo>
                  <a:lnTo>
                    <a:pt x="1561299" y="306425"/>
                  </a:lnTo>
                  <a:lnTo>
                    <a:pt x="1566087" y="299224"/>
                  </a:lnTo>
                  <a:lnTo>
                    <a:pt x="1567688" y="291020"/>
                  </a:lnTo>
                  <a:close/>
                </a:path>
                <a:path w="2303145" h="1285239">
                  <a:moveTo>
                    <a:pt x="1617789" y="571461"/>
                  </a:moveTo>
                  <a:lnTo>
                    <a:pt x="1616202" y="563257"/>
                  </a:lnTo>
                  <a:lnTo>
                    <a:pt x="1611414" y="556044"/>
                  </a:lnTo>
                  <a:lnTo>
                    <a:pt x="1604200" y="551256"/>
                  </a:lnTo>
                  <a:lnTo>
                    <a:pt x="1595996" y="549656"/>
                  </a:lnTo>
                  <a:lnTo>
                    <a:pt x="1587792" y="551256"/>
                  </a:lnTo>
                  <a:lnTo>
                    <a:pt x="1580578" y="556044"/>
                  </a:lnTo>
                  <a:lnTo>
                    <a:pt x="1575790" y="563257"/>
                  </a:lnTo>
                  <a:lnTo>
                    <a:pt x="1574203" y="571461"/>
                  </a:lnTo>
                  <a:lnTo>
                    <a:pt x="1575790" y="579666"/>
                  </a:lnTo>
                  <a:lnTo>
                    <a:pt x="1580578" y="586867"/>
                  </a:lnTo>
                  <a:lnTo>
                    <a:pt x="1587792" y="591654"/>
                  </a:lnTo>
                  <a:lnTo>
                    <a:pt x="1595996" y="593255"/>
                  </a:lnTo>
                  <a:lnTo>
                    <a:pt x="1604200" y="591654"/>
                  </a:lnTo>
                  <a:lnTo>
                    <a:pt x="1611414" y="586867"/>
                  </a:lnTo>
                  <a:lnTo>
                    <a:pt x="1616202" y="579666"/>
                  </a:lnTo>
                  <a:lnTo>
                    <a:pt x="1617789" y="571461"/>
                  </a:lnTo>
                  <a:close/>
                </a:path>
                <a:path w="2303145" h="1285239">
                  <a:moveTo>
                    <a:pt x="1637906" y="778268"/>
                  </a:moveTo>
                  <a:lnTo>
                    <a:pt x="1636306" y="770064"/>
                  </a:lnTo>
                  <a:lnTo>
                    <a:pt x="1631518" y="762850"/>
                  </a:lnTo>
                  <a:lnTo>
                    <a:pt x="1624304" y="758063"/>
                  </a:lnTo>
                  <a:lnTo>
                    <a:pt x="1616100" y="756462"/>
                  </a:lnTo>
                  <a:lnTo>
                    <a:pt x="1607896" y="758063"/>
                  </a:lnTo>
                  <a:lnTo>
                    <a:pt x="1600695" y="762850"/>
                  </a:lnTo>
                  <a:lnTo>
                    <a:pt x="1595907" y="770064"/>
                  </a:lnTo>
                  <a:lnTo>
                    <a:pt x="1594307" y="778268"/>
                  </a:lnTo>
                  <a:lnTo>
                    <a:pt x="1595907" y="786472"/>
                  </a:lnTo>
                  <a:lnTo>
                    <a:pt x="1600695" y="793673"/>
                  </a:lnTo>
                  <a:lnTo>
                    <a:pt x="1607896" y="798461"/>
                  </a:lnTo>
                  <a:lnTo>
                    <a:pt x="1616100" y="800061"/>
                  </a:lnTo>
                  <a:lnTo>
                    <a:pt x="1624304" y="798461"/>
                  </a:lnTo>
                  <a:lnTo>
                    <a:pt x="1631518" y="793673"/>
                  </a:lnTo>
                  <a:lnTo>
                    <a:pt x="1636306" y="786472"/>
                  </a:lnTo>
                  <a:lnTo>
                    <a:pt x="1637906" y="778268"/>
                  </a:lnTo>
                  <a:close/>
                </a:path>
                <a:path w="2303145" h="1285239">
                  <a:moveTo>
                    <a:pt x="1659547" y="907986"/>
                  </a:moveTo>
                  <a:lnTo>
                    <a:pt x="1657959" y="899782"/>
                  </a:lnTo>
                  <a:lnTo>
                    <a:pt x="1653171" y="892581"/>
                  </a:lnTo>
                  <a:lnTo>
                    <a:pt x="1645958" y="887793"/>
                  </a:lnTo>
                  <a:lnTo>
                    <a:pt x="1637753" y="886193"/>
                  </a:lnTo>
                  <a:lnTo>
                    <a:pt x="1629549" y="887793"/>
                  </a:lnTo>
                  <a:lnTo>
                    <a:pt x="1622336" y="892581"/>
                  </a:lnTo>
                  <a:lnTo>
                    <a:pt x="1617548" y="899782"/>
                  </a:lnTo>
                  <a:lnTo>
                    <a:pt x="1615960" y="907986"/>
                  </a:lnTo>
                  <a:lnTo>
                    <a:pt x="1617548" y="916190"/>
                  </a:lnTo>
                  <a:lnTo>
                    <a:pt x="1622336" y="923404"/>
                  </a:lnTo>
                  <a:lnTo>
                    <a:pt x="1629549" y="928192"/>
                  </a:lnTo>
                  <a:lnTo>
                    <a:pt x="1637753" y="929792"/>
                  </a:lnTo>
                  <a:lnTo>
                    <a:pt x="1645958" y="928192"/>
                  </a:lnTo>
                  <a:lnTo>
                    <a:pt x="1653171" y="923404"/>
                  </a:lnTo>
                  <a:lnTo>
                    <a:pt x="1657959" y="916190"/>
                  </a:lnTo>
                  <a:lnTo>
                    <a:pt x="1659547" y="907986"/>
                  </a:lnTo>
                  <a:close/>
                </a:path>
                <a:path w="2303145" h="1285239">
                  <a:moveTo>
                    <a:pt x="1678724" y="241249"/>
                  </a:moveTo>
                  <a:lnTo>
                    <a:pt x="1677123" y="233045"/>
                  </a:lnTo>
                  <a:lnTo>
                    <a:pt x="1672336" y="225844"/>
                  </a:lnTo>
                  <a:lnTo>
                    <a:pt x="1665122" y="221056"/>
                  </a:lnTo>
                  <a:lnTo>
                    <a:pt x="1656930" y="219456"/>
                  </a:lnTo>
                  <a:lnTo>
                    <a:pt x="1648726" y="221056"/>
                  </a:lnTo>
                  <a:lnTo>
                    <a:pt x="1641513" y="225844"/>
                  </a:lnTo>
                  <a:lnTo>
                    <a:pt x="1636725" y="233045"/>
                  </a:lnTo>
                  <a:lnTo>
                    <a:pt x="1635125" y="241249"/>
                  </a:lnTo>
                  <a:lnTo>
                    <a:pt x="1636725" y="249453"/>
                  </a:lnTo>
                  <a:lnTo>
                    <a:pt x="1641513" y="256667"/>
                  </a:lnTo>
                  <a:lnTo>
                    <a:pt x="1648726" y="261454"/>
                  </a:lnTo>
                  <a:lnTo>
                    <a:pt x="1656930" y="263055"/>
                  </a:lnTo>
                  <a:lnTo>
                    <a:pt x="1665122" y="261454"/>
                  </a:lnTo>
                  <a:lnTo>
                    <a:pt x="1672336" y="256667"/>
                  </a:lnTo>
                  <a:lnTo>
                    <a:pt x="1677123" y="249453"/>
                  </a:lnTo>
                  <a:lnTo>
                    <a:pt x="1678724" y="241249"/>
                  </a:lnTo>
                  <a:close/>
                </a:path>
                <a:path w="2303145" h="1285239">
                  <a:moveTo>
                    <a:pt x="1682432" y="381025"/>
                  </a:moveTo>
                  <a:lnTo>
                    <a:pt x="1680845" y="372821"/>
                  </a:lnTo>
                  <a:lnTo>
                    <a:pt x="1676044" y="365607"/>
                  </a:lnTo>
                  <a:lnTo>
                    <a:pt x="1668843" y="360819"/>
                  </a:lnTo>
                  <a:lnTo>
                    <a:pt x="1660639" y="359219"/>
                  </a:lnTo>
                  <a:lnTo>
                    <a:pt x="1652435" y="360819"/>
                  </a:lnTo>
                  <a:lnTo>
                    <a:pt x="1645221" y="365607"/>
                  </a:lnTo>
                  <a:lnTo>
                    <a:pt x="1640433" y="372821"/>
                  </a:lnTo>
                  <a:lnTo>
                    <a:pt x="1638833" y="381025"/>
                  </a:lnTo>
                  <a:lnTo>
                    <a:pt x="1640433" y="389229"/>
                  </a:lnTo>
                  <a:lnTo>
                    <a:pt x="1645221" y="396430"/>
                  </a:lnTo>
                  <a:lnTo>
                    <a:pt x="1652435" y="401231"/>
                  </a:lnTo>
                  <a:lnTo>
                    <a:pt x="1660639" y="402818"/>
                  </a:lnTo>
                  <a:lnTo>
                    <a:pt x="1668843" y="401231"/>
                  </a:lnTo>
                  <a:lnTo>
                    <a:pt x="1676044" y="396430"/>
                  </a:lnTo>
                  <a:lnTo>
                    <a:pt x="1680845" y="389229"/>
                  </a:lnTo>
                  <a:lnTo>
                    <a:pt x="1682432" y="381025"/>
                  </a:lnTo>
                  <a:close/>
                </a:path>
                <a:path w="2303145" h="1285239">
                  <a:moveTo>
                    <a:pt x="1712125" y="520788"/>
                  </a:moveTo>
                  <a:lnTo>
                    <a:pt x="1710524" y="512584"/>
                  </a:lnTo>
                  <a:lnTo>
                    <a:pt x="1705737" y="505383"/>
                  </a:lnTo>
                  <a:lnTo>
                    <a:pt x="1698523" y="500595"/>
                  </a:lnTo>
                  <a:lnTo>
                    <a:pt x="1690331" y="498995"/>
                  </a:lnTo>
                  <a:lnTo>
                    <a:pt x="1682127" y="500595"/>
                  </a:lnTo>
                  <a:lnTo>
                    <a:pt x="1674914" y="505383"/>
                  </a:lnTo>
                  <a:lnTo>
                    <a:pt x="1670126" y="512584"/>
                  </a:lnTo>
                  <a:lnTo>
                    <a:pt x="1668526" y="520788"/>
                  </a:lnTo>
                  <a:lnTo>
                    <a:pt x="1670126" y="528993"/>
                  </a:lnTo>
                  <a:lnTo>
                    <a:pt x="1674914" y="536206"/>
                  </a:lnTo>
                  <a:lnTo>
                    <a:pt x="1682127" y="540994"/>
                  </a:lnTo>
                  <a:lnTo>
                    <a:pt x="1690331" y="542594"/>
                  </a:lnTo>
                  <a:lnTo>
                    <a:pt x="1698523" y="540994"/>
                  </a:lnTo>
                  <a:lnTo>
                    <a:pt x="1705737" y="536206"/>
                  </a:lnTo>
                  <a:lnTo>
                    <a:pt x="1710524" y="528993"/>
                  </a:lnTo>
                  <a:lnTo>
                    <a:pt x="1712125" y="520788"/>
                  </a:lnTo>
                  <a:close/>
                </a:path>
                <a:path w="2303145" h="1285239">
                  <a:moveTo>
                    <a:pt x="1747240" y="676160"/>
                  </a:moveTo>
                  <a:lnTo>
                    <a:pt x="1745640" y="667956"/>
                  </a:lnTo>
                  <a:lnTo>
                    <a:pt x="1740852" y="660742"/>
                  </a:lnTo>
                  <a:lnTo>
                    <a:pt x="1733638" y="655955"/>
                  </a:lnTo>
                  <a:lnTo>
                    <a:pt x="1725434" y="654354"/>
                  </a:lnTo>
                  <a:lnTo>
                    <a:pt x="1717243" y="655955"/>
                  </a:lnTo>
                  <a:lnTo>
                    <a:pt x="1710029" y="660742"/>
                  </a:lnTo>
                  <a:lnTo>
                    <a:pt x="1705241" y="667956"/>
                  </a:lnTo>
                  <a:lnTo>
                    <a:pt x="1703641" y="676160"/>
                  </a:lnTo>
                  <a:lnTo>
                    <a:pt x="1705241" y="684364"/>
                  </a:lnTo>
                  <a:lnTo>
                    <a:pt x="1710029" y="691565"/>
                  </a:lnTo>
                  <a:lnTo>
                    <a:pt x="1717243" y="696353"/>
                  </a:lnTo>
                  <a:lnTo>
                    <a:pt x="1725434" y="697953"/>
                  </a:lnTo>
                  <a:lnTo>
                    <a:pt x="1733638" y="696353"/>
                  </a:lnTo>
                  <a:lnTo>
                    <a:pt x="1740852" y="691565"/>
                  </a:lnTo>
                  <a:lnTo>
                    <a:pt x="1745640" y="684364"/>
                  </a:lnTo>
                  <a:lnTo>
                    <a:pt x="1747240" y="676160"/>
                  </a:lnTo>
                  <a:close/>
                </a:path>
                <a:path w="2303145" h="1285239">
                  <a:moveTo>
                    <a:pt x="1784819" y="21793"/>
                  </a:moveTo>
                  <a:lnTo>
                    <a:pt x="1783219" y="13589"/>
                  </a:lnTo>
                  <a:lnTo>
                    <a:pt x="1778431" y="6375"/>
                  </a:lnTo>
                  <a:lnTo>
                    <a:pt x="1771218" y="1587"/>
                  </a:lnTo>
                  <a:lnTo>
                    <a:pt x="1763014" y="0"/>
                  </a:lnTo>
                  <a:lnTo>
                    <a:pt x="1754822" y="1587"/>
                  </a:lnTo>
                  <a:lnTo>
                    <a:pt x="1747608" y="6375"/>
                  </a:lnTo>
                  <a:lnTo>
                    <a:pt x="1742821" y="13589"/>
                  </a:lnTo>
                  <a:lnTo>
                    <a:pt x="1741220" y="21793"/>
                  </a:lnTo>
                  <a:lnTo>
                    <a:pt x="1742821" y="29997"/>
                  </a:lnTo>
                  <a:lnTo>
                    <a:pt x="1747608" y="37211"/>
                  </a:lnTo>
                  <a:lnTo>
                    <a:pt x="1754822" y="41998"/>
                  </a:lnTo>
                  <a:lnTo>
                    <a:pt x="1763014" y="43586"/>
                  </a:lnTo>
                  <a:lnTo>
                    <a:pt x="1771218" y="41998"/>
                  </a:lnTo>
                  <a:lnTo>
                    <a:pt x="1778431" y="37211"/>
                  </a:lnTo>
                  <a:lnTo>
                    <a:pt x="1783219" y="29997"/>
                  </a:lnTo>
                  <a:lnTo>
                    <a:pt x="1784819" y="21793"/>
                  </a:lnTo>
                  <a:close/>
                </a:path>
                <a:path w="2303145" h="1285239">
                  <a:moveTo>
                    <a:pt x="1808619" y="303784"/>
                  </a:moveTo>
                  <a:lnTo>
                    <a:pt x="1807019" y="295579"/>
                  </a:lnTo>
                  <a:lnTo>
                    <a:pt x="1802231" y="288366"/>
                  </a:lnTo>
                  <a:lnTo>
                    <a:pt x="1795018" y="283578"/>
                  </a:lnTo>
                  <a:lnTo>
                    <a:pt x="1786813" y="281978"/>
                  </a:lnTo>
                  <a:lnTo>
                    <a:pt x="1778609" y="283578"/>
                  </a:lnTo>
                  <a:lnTo>
                    <a:pt x="1771408" y="288366"/>
                  </a:lnTo>
                  <a:lnTo>
                    <a:pt x="1766620" y="295579"/>
                  </a:lnTo>
                  <a:lnTo>
                    <a:pt x="1765020" y="303784"/>
                  </a:lnTo>
                  <a:lnTo>
                    <a:pt x="1766620" y="311988"/>
                  </a:lnTo>
                  <a:lnTo>
                    <a:pt x="1771408" y="319189"/>
                  </a:lnTo>
                  <a:lnTo>
                    <a:pt x="1778609" y="323989"/>
                  </a:lnTo>
                  <a:lnTo>
                    <a:pt x="1786813" y="325577"/>
                  </a:lnTo>
                  <a:lnTo>
                    <a:pt x="1795018" y="323989"/>
                  </a:lnTo>
                  <a:lnTo>
                    <a:pt x="1802231" y="319189"/>
                  </a:lnTo>
                  <a:lnTo>
                    <a:pt x="1807019" y="311988"/>
                  </a:lnTo>
                  <a:lnTo>
                    <a:pt x="1808619" y="303784"/>
                  </a:lnTo>
                  <a:close/>
                </a:path>
                <a:path w="2303145" h="1285239">
                  <a:moveTo>
                    <a:pt x="1819744" y="116192"/>
                  </a:moveTo>
                  <a:lnTo>
                    <a:pt x="1818157" y="107988"/>
                  </a:lnTo>
                  <a:lnTo>
                    <a:pt x="1813356" y="100787"/>
                  </a:lnTo>
                  <a:lnTo>
                    <a:pt x="1806155" y="95999"/>
                  </a:lnTo>
                  <a:lnTo>
                    <a:pt x="1797951" y="94399"/>
                  </a:lnTo>
                  <a:lnTo>
                    <a:pt x="1789747" y="95999"/>
                  </a:lnTo>
                  <a:lnTo>
                    <a:pt x="1782533" y="100787"/>
                  </a:lnTo>
                  <a:lnTo>
                    <a:pt x="1777746" y="107988"/>
                  </a:lnTo>
                  <a:lnTo>
                    <a:pt x="1776145" y="116192"/>
                  </a:lnTo>
                  <a:lnTo>
                    <a:pt x="1777746" y="124396"/>
                  </a:lnTo>
                  <a:lnTo>
                    <a:pt x="1782533" y="131610"/>
                  </a:lnTo>
                  <a:lnTo>
                    <a:pt x="1789747" y="136398"/>
                  </a:lnTo>
                  <a:lnTo>
                    <a:pt x="1797951" y="137998"/>
                  </a:lnTo>
                  <a:lnTo>
                    <a:pt x="1806155" y="136398"/>
                  </a:lnTo>
                  <a:lnTo>
                    <a:pt x="1813356" y="131610"/>
                  </a:lnTo>
                  <a:lnTo>
                    <a:pt x="1818157" y="124396"/>
                  </a:lnTo>
                  <a:lnTo>
                    <a:pt x="1819744" y="116192"/>
                  </a:lnTo>
                  <a:close/>
                </a:path>
                <a:path w="2303145" h="1285239">
                  <a:moveTo>
                    <a:pt x="1826577" y="485457"/>
                  </a:moveTo>
                  <a:lnTo>
                    <a:pt x="1824977" y="477253"/>
                  </a:lnTo>
                  <a:lnTo>
                    <a:pt x="1820189" y="470039"/>
                  </a:lnTo>
                  <a:lnTo>
                    <a:pt x="1812975" y="465251"/>
                  </a:lnTo>
                  <a:lnTo>
                    <a:pt x="1804771" y="463664"/>
                  </a:lnTo>
                  <a:lnTo>
                    <a:pt x="1796567" y="465251"/>
                  </a:lnTo>
                  <a:lnTo>
                    <a:pt x="1789366" y="470039"/>
                  </a:lnTo>
                  <a:lnTo>
                    <a:pt x="1784578" y="477253"/>
                  </a:lnTo>
                  <a:lnTo>
                    <a:pt x="1782978" y="485457"/>
                  </a:lnTo>
                  <a:lnTo>
                    <a:pt x="1784578" y="493661"/>
                  </a:lnTo>
                  <a:lnTo>
                    <a:pt x="1789366" y="500875"/>
                  </a:lnTo>
                  <a:lnTo>
                    <a:pt x="1796567" y="505663"/>
                  </a:lnTo>
                  <a:lnTo>
                    <a:pt x="1804771" y="507250"/>
                  </a:lnTo>
                  <a:lnTo>
                    <a:pt x="1812975" y="505663"/>
                  </a:lnTo>
                  <a:lnTo>
                    <a:pt x="1820189" y="500875"/>
                  </a:lnTo>
                  <a:lnTo>
                    <a:pt x="1824977" y="493661"/>
                  </a:lnTo>
                  <a:lnTo>
                    <a:pt x="1826577" y="485457"/>
                  </a:lnTo>
                  <a:close/>
                </a:path>
                <a:path w="2303145" h="1285239">
                  <a:moveTo>
                    <a:pt x="1860575" y="638492"/>
                  </a:moveTo>
                  <a:lnTo>
                    <a:pt x="1858975" y="630288"/>
                  </a:lnTo>
                  <a:lnTo>
                    <a:pt x="1854187" y="623074"/>
                  </a:lnTo>
                  <a:lnTo>
                    <a:pt x="1846973" y="618286"/>
                  </a:lnTo>
                  <a:lnTo>
                    <a:pt x="1838769" y="616699"/>
                  </a:lnTo>
                  <a:lnTo>
                    <a:pt x="1830565" y="618286"/>
                  </a:lnTo>
                  <a:lnTo>
                    <a:pt x="1823364" y="623074"/>
                  </a:lnTo>
                  <a:lnTo>
                    <a:pt x="1818576" y="630288"/>
                  </a:lnTo>
                  <a:lnTo>
                    <a:pt x="1816976" y="638492"/>
                  </a:lnTo>
                  <a:lnTo>
                    <a:pt x="1818576" y="646696"/>
                  </a:lnTo>
                  <a:lnTo>
                    <a:pt x="1823364" y="653910"/>
                  </a:lnTo>
                  <a:lnTo>
                    <a:pt x="1830565" y="658698"/>
                  </a:lnTo>
                  <a:lnTo>
                    <a:pt x="1838769" y="660298"/>
                  </a:lnTo>
                  <a:lnTo>
                    <a:pt x="1846973" y="658698"/>
                  </a:lnTo>
                  <a:lnTo>
                    <a:pt x="1854187" y="653910"/>
                  </a:lnTo>
                  <a:lnTo>
                    <a:pt x="1858975" y="646696"/>
                  </a:lnTo>
                  <a:lnTo>
                    <a:pt x="1860575" y="638492"/>
                  </a:lnTo>
                  <a:close/>
                </a:path>
                <a:path w="2303145" h="1285239">
                  <a:moveTo>
                    <a:pt x="1905914" y="190055"/>
                  </a:moveTo>
                  <a:lnTo>
                    <a:pt x="1904314" y="181851"/>
                  </a:lnTo>
                  <a:lnTo>
                    <a:pt x="1899526" y="174650"/>
                  </a:lnTo>
                  <a:lnTo>
                    <a:pt x="1892312" y="169862"/>
                  </a:lnTo>
                  <a:lnTo>
                    <a:pt x="1884108" y="168262"/>
                  </a:lnTo>
                  <a:lnTo>
                    <a:pt x="1875904" y="169862"/>
                  </a:lnTo>
                  <a:lnTo>
                    <a:pt x="1868703" y="174650"/>
                  </a:lnTo>
                  <a:lnTo>
                    <a:pt x="1863915" y="181851"/>
                  </a:lnTo>
                  <a:lnTo>
                    <a:pt x="1862315" y="190055"/>
                  </a:lnTo>
                  <a:lnTo>
                    <a:pt x="1863915" y="198259"/>
                  </a:lnTo>
                  <a:lnTo>
                    <a:pt x="1868703" y="205473"/>
                  </a:lnTo>
                  <a:lnTo>
                    <a:pt x="1875904" y="210261"/>
                  </a:lnTo>
                  <a:lnTo>
                    <a:pt x="1884108" y="211861"/>
                  </a:lnTo>
                  <a:lnTo>
                    <a:pt x="1892312" y="210261"/>
                  </a:lnTo>
                  <a:lnTo>
                    <a:pt x="1899526" y="205473"/>
                  </a:lnTo>
                  <a:lnTo>
                    <a:pt x="1904314" y="198259"/>
                  </a:lnTo>
                  <a:lnTo>
                    <a:pt x="1905914" y="190055"/>
                  </a:lnTo>
                  <a:close/>
                </a:path>
                <a:path w="2303145" h="1285239">
                  <a:moveTo>
                    <a:pt x="2001596" y="844473"/>
                  </a:moveTo>
                  <a:lnTo>
                    <a:pt x="1999996" y="836269"/>
                  </a:lnTo>
                  <a:lnTo>
                    <a:pt x="1995208" y="829056"/>
                  </a:lnTo>
                  <a:lnTo>
                    <a:pt x="1987994" y="824268"/>
                  </a:lnTo>
                  <a:lnTo>
                    <a:pt x="1979790" y="822667"/>
                  </a:lnTo>
                  <a:lnTo>
                    <a:pt x="1971598" y="824268"/>
                  </a:lnTo>
                  <a:lnTo>
                    <a:pt x="1964385" y="829056"/>
                  </a:lnTo>
                  <a:lnTo>
                    <a:pt x="1959597" y="836269"/>
                  </a:lnTo>
                  <a:lnTo>
                    <a:pt x="1957997" y="844473"/>
                  </a:lnTo>
                  <a:lnTo>
                    <a:pt x="1959597" y="852678"/>
                  </a:lnTo>
                  <a:lnTo>
                    <a:pt x="1964385" y="859878"/>
                  </a:lnTo>
                  <a:lnTo>
                    <a:pt x="1971598" y="864666"/>
                  </a:lnTo>
                  <a:lnTo>
                    <a:pt x="1979790" y="866267"/>
                  </a:lnTo>
                  <a:lnTo>
                    <a:pt x="1987994" y="864666"/>
                  </a:lnTo>
                  <a:lnTo>
                    <a:pt x="1995208" y="859878"/>
                  </a:lnTo>
                  <a:lnTo>
                    <a:pt x="1999996" y="852678"/>
                  </a:lnTo>
                  <a:lnTo>
                    <a:pt x="2001596" y="844473"/>
                  </a:lnTo>
                  <a:close/>
                </a:path>
                <a:path w="2303145" h="1285239">
                  <a:moveTo>
                    <a:pt x="2001596" y="428840"/>
                  </a:moveTo>
                  <a:lnTo>
                    <a:pt x="1999996" y="420636"/>
                  </a:lnTo>
                  <a:lnTo>
                    <a:pt x="1995208" y="413423"/>
                  </a:lnTo>
                  <a:lnTo>
                    <a:pt x="1987994" y="408635"/>
                  </a:lnTo>
                  <a:lnTo>
                    <a:pt x="1979790" y="407047"/>
                  </a:lnTo>
                  <a:lnTo>
                    <a:pt x="1971598" y="408635"/>
                  </a:lnTo>
                  <a:lnTo>
                    <a:pt x="1964385" y="413423"/>
                  </a:lnTo>
                  <a:lnTo>
                    <a:pt x="1959597" y="420636"/>
                  </a:lnTo>
                  <a:lnTo>
                    <a:pt x="1957997" y="428840"/>
                  </a:lnTo>
                  <a:lnTo>
                    <a:pt x="1959597" y="437045"/>
                  </a:lnTo>
                  <a:lnTo>
                    <a:pt x="1964385" y="444258"/>
                  </a:lnTo>
                  <a:lnTo>
                    <a:pt x="1971598" y="449046"/>
                  </a:lnTo>
                  <a:lnTo>
                    <a:pt x="1979790" y="450634"/>
                  </a:lnTo>
                  <a:lnTo>
                    <a:pt x="1987994" y="449046"/>
                  </a:lnTo>
                  <a:lnTo>
                    <a:pt x="1995208" y="444258"/>
                  </a:lnTo>
                  <a:lnTo>
                    <a:pt x="1999996" y="437045"/>
                  </a:lnTo>
                  <a:lnTo>
                    <a:pt x="2001596" y="428840"/>
                  </a:lnTo>
                  <a:close/>
                </a:path>
                <a:path w="2303145" h="1285239">
                  <a:moveTo>
                    <a:pt x="2057260" y="178727"/>
                  </a:moveTo>
                  <a:lnTo>
                    <a:pt x="2055660" y="170522"/>
                  </a:lnTo>
                  <a:lnTo>
                    <a:pt x="2050872" y="163309"/>
                  </a:lnTo>
                  <a:lnTo>
                    <a:pt x="2043671" y="158521"/>
                  </a:lnTo>
                  <a:lnTo>
                    <a:pt x="2035467" y="156921"/>
                  </a:lnTo>
                  <a:lnTo>
                    <a:pt x="2027262" y="158521"/>
                  </a:lnTo>
                  <a:lnTo>
                    <a:pt x="2020049" y="163309"/>
                  </a:lnTo>
                  <a:lnTo>
                    <a:pt x="2015261" y="170522"/>
                  </a:lnTo>
                  <a:lnTo>
                    <a:pt x="2013661" y="178727"/>
                  </a:lnTo>
                  <a:lnTo>
                    <a:pt x="2015261" y="186931"/>
                  </a:lnTo>
                  <a:lnTo>
                    <a:pt x="2020049" y="194132"/>
                  </a:lnTo>
                  <a:lnTo>
                    <a:pt x="2027262" y="198920"/>
                  </a:lnTo>
                  <a:lnTo>
                    <a:pt x="2035467" y="200520"/>
                  </a:lnTo>
                  <a:lnTo>
                    <a:pt x="2043671" y="198920"/>
                  </a:lnTo>
                  <a:lnTo>
                    <a:pt x="2050872" y="194132"/>
                  </a:lnTo>
                  <a:lnTo>
                    <a:pt x="2055660" y="186931"/>
                  </a:lnTo>
                  <a:lnTo>
                    <a:pt x="2057260" y="178727"/>
                  </a:lnTo>
                  <a:close/>
                </a:path>
                <a:path w="2303145" h="1285239">
                  <a:moveTo>
                    <a:pt x="2068753" y="586409"/>
                  </a:moveTo>
                  <a:lnTo>
                    <a:pt x="2067166" y="578218"/>
                  </a:lnTo>
                  <a:lnTo>
                    <a:pt x="2062378" y="571004"/>
                  </a:lnTo>
                  <a:lnTo>
                    <a:pt x="2055164" y="566216"/>
                  </a:lnTo>
                  <a:lnTo>
                    <a:pt x="2046960" y="564616"/>
                  </a:lnTo>
                  <a:lnTo>
                    <a:pt x="2038756" y="566216"/>
                  </a:lnTo>
                  <a:lnTo>
                    <a:pt x="2031542" y="571004"/>
                  </a:lnTo>
                  <a:lnTo>
                    <a:pt x="2026754" y="578218"/>
                  </a:lnTo>
                  <a:lnTo>
                    <a:pt x="2025167" y="586409"/>
                  </a:lnTo>
                  <a:lnTo>
                    <a:pt x="2026754" y="594614"/>
                  </a:lnTo>
                  <a:lnTo>
                    <a:pt x="2031542" y="601827"/>
                  </a:lnTo>
                  <a:lnTo>
                    <a:pt x="2038756" y="606615"/>
                  </a:lnTo>
                  <a:lnTo>
                    <a:pt x="2046960" y="608215"/>
                  </a:lnTo>
                  <a:lnTo>
                    <a:pt x="2055164" y="606615"/>
                  </a:lnTo>
                  <a:lnTo>
                    <a:pt x="2062378" y="601827"/>
                  </a:lnTo>
                  <a:lnTo>
                    <a:pt x="2067166" y="594614"/>
                  </a:lnTo>
                  <a:lnTo>
                    <a:pt x="2068753" y="586409"/>
                  </a:lnTo>
                  <a:close/>
                </a:path>
                <a:path w="2303145" h="1285239">
                  <a:moveTo>
                    <a:pt x="2072106" y="322173"/>
                  </a:moveTo>
                  <a:lnTo>
                    <a:pt x="2070506" y="313969"/>
                  </a:lnTo>
                  <a:lnTo>
                    <a:pt x="2065718" y="306755"/>
                  </a:lnTo>
                  <a:lnTo>
                    <a:pt x="2058504" y="301967"/>
                  </a:lnTo>
                  <a:lnTo>
                    <a:pt x="2050313" y="300380"/>
                  </a:lnTo>
                  <a:lnTo>
                    <a:pt x="2042109" y="301967"/>
                  </a:lnTo>
                  <a:lnTo>
                    <a:pt x="2034895" y="306755"/>
                  </a:lnTo>
                  <a:lnTo>
                    <a:pt x="2030107" y="313969"/>
                  </a:lnTo>
                  <a:lnTo>
                    <a:pt x="2028507" y="322173"/>
                  </a:lnTo>
                  <a:lnTo>
                    <a:pt x="2030107" y="330377"/>
                  </a:lnTo>
                  <a:lnTo>
                    <a:pt x="2034895" y="337591"/>
                  </a:lnTo>
                  <a:lnTo>
                    <a:pt x="2042109" y="342379"/>
                  </a:lnTo>
                  <a:lnTo>
                    <a:pt x="2050313" y="343966"/>
                  </a:lnTo>
                  <a:lnTo>
                    <a:pt x="2058504" y="342379"/>
                  </a:lnTo>
                  <a:lnTo>
                    <a:pt x="2065718" y="337591"/>
                  </a:lnTo>
                  <a:lnTo>
                    <a:pt x="2070506" y="330377"/>
                  </a:lnTo>
                  <a:lnTo>
                    <a:pt x="2072106" y="322173"/>
                  </a:lnTo>
                  <a:close/>
                </a:path>
                <a:path w="2303145" h="1285239">
                  <a:moveTo>
                    <a:pt x="2085454" y="29273"/>
                  </a:moveTo>
                  <a:lnTo>
                    <a:pt x="2083866" y="21069"/>
                  </a:lnTo>
                  <a:lnTo>
                    <a:pt x="2079078" y="13855"/>
                  </a:lnTo>
                  <a:lnTo>
                    <a:pt x="2071865" y="9067"/>
                  </a:lnTo>
                  <a:lnTo>
                    <a:pt x="2063661" y="7467"/>
                  </a:lnTo>
                  <a:lnTo>
                    <a:pt x="2055456" y="9067"/>
                  </a:lnTo>
                  <a:lnTo>
                    <a:pt x="2048243" y="13855"/>
                  </a:lnTo>
                  <a:lnTo>
                    <a:pt x="2043455" y="21069"/>
                  </a:lnTo>
                  <a:lnTo>
                    <a:pt x="2041867" y="29273"/>
                  </a:lnTo>
                  <a:lnTo>
                    <a:pt x="2043455" y="37477"/>
                  </a:lnTo>
                  <a:lnTo>
                    <a:pt x="2048243" y="44678"/>
                  </a:lnTo>
                  <a:lnTo>
                    <a:pt x="2055456" y="49479"/>
                  </a:lnTo>
                  <a:lnTo>
                    <a:pt x="2063661" y="51066"/>
                  </a:lnTo>
                  <a:lnTo>
                    <a:pt x="2071865" y="49479"/>
                  </a:lnTo>
                  <a:lnTo>
                    <a:pt x="2079078" y="44678"/>
                  </a:lnTo>
                  <a:lnTo>
                    <a:pt x="2083866" y="37477"/>
                  </a:lnTo>
                  <a:lnTo>
                    <a:pt x="2085454" y="29273"/>
                  </a:lnTo>
                  <a:close/>
                </a:path>
                <a:path w="2303145" h="1285239">
                  <a:moveTo>
                    <a:pt x="2161171" y="454583"/>
                  </a:moveTo>
                  <a:lnTo>
                    <a:pt x="2159571" y="446379"/>
                  </a:lnTo>
                  <a:lnTo>
                    <a:pt x="2154783" y="439178"/>
                  </a:lnTo>
                  <a:lnTo>
                    <a:pt x="2147582" y="434390"/>
                  </a:lnTo>
                  <a:lnTo>
                    <a:pt x="2139378" y="432790"/>
                  </a:lnTo>
                  <a:lnTo>
                    <a:pt x="2131174" y="434390"/>
                  </a:lnTo>
                  <a:lnTo>
                    <a:pt x="2123960" y="439178"/>
                  </a:lnTo>
                  <a:lnTo>
                    <a:pt x="2119172" y="446379"/>
                  </a:lnTo>
                  <a:lnTo>
                    <a:pt x="2117572" y="454583"/>
                  </a:lnTo>
                  <a:lnTo>
                    <a:pt x="2119172" y="462788"/>
                  </a:lnTo>
                  <a:lnTo>
                    <a:pt x="2123960" y="470001"/>
                  </a:lnTo>
                  <a:lnTo>
                    <a:pt x="2131174" y="474789"/>
                  </a:lnTo>
                  <a:lnTo>
                    <a:pt x="2139378" y="476389"/>
                  </a:lnTo>
                  <a:lnTo>
                    <a:pt x="2147582" y="474789"/>
                  </a:lnTo>
                  <a:lnTo>
                    <a:pt x="2154783" y="470001"/>
                  </a:lnTo>
                  <a:lnTo>
                    <a:pt x="2159571" y="462788"/>
                  </a:lnTo>
                  <a:lnTo>
                    <a:pt x="2161171" y="454583"/>
                  </a:lnTo>
                  <a:close/>
                </a:path>
                <a:path w="2303145" h="1285239">
                  <a:moveTo>
                    <a:pt x="2220112" y="712343"/>
                  </a:moveTo>
                  <a:lnTo>
                    <a:pt x="2218512" y="704138"/>
                  </a:lnTo>
                  <a:lnTo>
                    <a:pt x="2213724" y="696925"/>
                  </a:lnTo>
                  <a:lnTo>
                    <a:pt x="2206510" y="692137"/>
                  </a:lnTo>
                  <a:lnTo>
                    <a:pt x="2198306" y="690549"/>
                  </a:lnTo>
                  <a:lnTo>
                    <a:pt x="2190115" y="692137"/>
                  </a:lnTo>
                  <a:lnTo>
                    <a:pt x="2182901" y="696925"/>
                  </a:lnTo>
                  <a:lnTo>
                    <a:pt x="2178113" y="704138"/>
                  </a:lnTo>
                  <a:lnTo>
                    <a:pt x="2176513" y="712343"/>
                  </a:lnTo>
                  <a:lnTo>
                    <a:pt x="2178113" y="720547"/>
                  </a:lnTo>
                  <a:lnTo>
                    <a:pt x="2182901" y="727760"/>
                  </a:lnTo>
                  <a:lnTo>
                    <a:pt x="2190115" y="732548"/>
                  </a:lnTo>
                  <a:lnTo>
                    <a:pt x="2198306" y="734136"/>
                  </a:lnTo>
                  <a:lnTo>
                    <a:pt x="2206510" y="732548"/>
                  </a:lnTo>
                  <a:lnTo>
                    <a:pt x="2213724" y="727760"/>
                  </a:lnTo>
                  <a:lnTo>
                    <a:pt x="2218512" y="720547"/>
                  </a:lnTo>
                  <a:lnTo>
                    <a:pt x="2220112" y="712343"/>
                  </a:lnTo>
                  <a:close/>
                </a:path>
                <a:path w="2303145" h="1285239">
                  <a:moveTo>
                    <a:pt x="2302586" y="459282"/>
                  </a:moveTo>
                  <a:lnTo>
                    <a:pt x="2300998" y="451078"/>
                  </a:lnTo>
                  <a:lnTo>
                    <a:pt x="2296210" y="443865"/>
                  </a:lnTo>
                  <a:lnTo>
                    <a:pt x="2288997" y="439077"/>
                  </a:lnTo>
                  <a:lnTo>
                    <a:pt x="2280793" y="437489"/>
                  </a:lnTo>
                  <a:lnTo>
                    <a:pt x="2272588" y="439077"/>
                  </a:lnTo>
                  <a:lnTo>
                    <a:pt x="2265375" y="443865"/>
                  </a:lnTo>
                  <a:lnTo>
                    <a:pt x="2260587" y="451078"/>
                  </a:lnTo>
                  <a:lnTo>
                    <a:pt x="2258999" y="459282"/>
                  </a:lnTo>
                  <a:lnTo>
                    <a:pt x="2260587" y="467487"/>
                  </a:lnTo>
                  <a:lnTo>
                    <a:pt x="2265375" y="474700"/>
                  </a:lnTo>
                  <a:lnTo>
                    <a:pt x="2272588" y="479488"/>
                  </a:lnTo>
                  <a:lnTo>
                    <a:pt x="2280793" y="481076"/>
                  </a:lnTo>
                  <a:lnTo>
                    <a:pt x="2288997" y="479488"/>
                  </a:lnTo>
                  <a:lnTo>
                    <a:pt x="2296210" y="474700"/>
                  </a:lnTo>
                  <a:lnTo>
                    <a:pt x="2300998" y="467487"/>
                  </a:lnTo>
                  <a:lnTo>
                    <a:pt x="2302586" y="45928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902893" y="1578013"/>
              <a:ext cx="2466975" cy="944880"/>
            </a:xfrm>
            <a:custGeom>
              <a:avLst/>
              <a:gdLst/>
              <a:ahLst/>
              <a:cxnLst/>
              <a:rect l="l" t="t" r="r" b="b"/>
              <a:pathLst>
                <a:path w="2466975" h="944880">
                  <a:moveTo>
                    <a:pt x="43586" y="588225"/>
                  </a:moveTo>
                  <a:lnTo>
                    <a:pt x="41998" y="580034"/>
                  </a:lnTo>
                  <a:lnTo>
                    <a:pt x="37211" y="572820"/>
                  </a:lnTo>
                  <a:lnTo>
                    <a:pt x="29997" y="568032"/>
                  </a:lnTo>
                  <a:lnTo>
                    <a:pt x="21793" y="566432"/>
                  </a:lnTo>
                  <a:lnTo>
                    <a:pt x="13589" y="568032"/>
                  </a:lnTo>
                  <a:lnTo>
                    <a:pt x="6375" y="572820"/>
                  </a:lnTo>
                  <a:lnTo>
                    <a:pt x="1587" y="580034"/>
                  </a:lnTo>
                  <a:lnTo>
                    <a:pt x="0" y="588225"/>
                  </a:lnTo>
                  <a:lnTo>
                    <a:pt x="1587" y="596430"/>
                  </a:lnTo>
                  <a:lnTo>
                    <a:pt x="6375" y="603643"/>
                  </a:lnTo>
                  <a:lnTo>
                    <a:pt x="13589" y="608431"/>
                  </a:lnTo>
                  <a:lnTo>
                    <a:pt x="21793" y="610031"/>
                  </a:lnTo>
                  <a:lnTo>
                    <a:pt x="29997" y="608431"/>
                  </a:lnTo>
                  <a:lnTo>
                    <a:pt x="37211" y="603643"/>
                  </a:lnTo>
                  <a:lnTo>
                    <a:pt x="41998" y="596430"/>
                  </a:lnTo>
                  <a:lnTo>
                    <a:pt x="43586" y="588225"/>
                  </a:lnTo>
                  <a:close/>
                </a:path>
                <a:path w="2466975" h="944880">
                  <a:moveTo>
                    <a:pt x="139065" y="353428"/>
                  </a:moveTo>
                  <a:lnTo>
                    <a:pt x="137477" y="345224"/>
                  </a:lnTo>
                  <a:lnTo>
                    <a:pt x="132689" y="338010"/>
                  </a:lnTo>
                  <a:lnTo>
                    <a:pt x="125476" y="333222"/>
                  </a:lnTo>
                  <a:lnTo>
                    <a:pt x="117271" y="331622"/>
                  </a:lnTo>
                  <a:lnTo>
                    <a:pt x="109067" y="333222"/>
                  </a:lnTo>
                  <a:lnTo>
                    <a:pt x="101854" y="338010"/>
                  </a:lnTo>
                  <a:lnTo>
                    <a:pt x="97066" y="345224"/>
                  </a:lnTo>
                  <a:lnTo>
                    <a:pt x="95478" y="353428"/>
                  </a:lnTo>
                  <a:lnTo>
                    <a:pt x="97066" y="361619"/>
                  </a:lnTo>
                  <a:lnTo>
                    <a:pt x="101854" y="368833"/>
                  </a:lnTo>
                  <a:lnTo>
                    <a:pt x="109067" y="373621"/>
                  </a:lnTo>
                  <a:lnTo>
                    <a:pt x="117271" y="375221"/>
                  </a:lnTo>
                  <a:lnTo>
                    <a:pt x="125476" y="373621"/>
                  </a:lnTo>
                  <a:lnTo>
                    <a:pt x="132689" y="368833"/>
                  </a:lnTo>
                  <a:lnTo>
                    <a:pt x="137477" y="361619"/>
                  </a:lnTo>
                  <a:lnTo>
                    <a:pt x="139065" y="353428"/>
                  </a:lnTo>
                  <a:close/>
                </a:path>
                <a:path w="2466975" h="944880">
                  <a:moveTo>
                    <a:pt x="147497" y="922947"/>
                  </a:moveTo>
                  <a:lnTo>
                    <a:pt x="145910" y="914742"/>
                  </a:lnTo>
                  <a:lnTo>
                    <a:pt x="141122" y="907529"/>
                  </a:lnTo>
                  <a:lnTo>
                    <a:pt x="133908" y="902741"/>
                  </a:lnTo>
                  <a:lnTo>
                    <a:pt x="125704" y="901141"/>
                  </a:lnTo>
                  <a:lnTo>
                    <a:pt x="117500" y="902741"/>
                  </a:lnTo>
                  <a:lnTo>
                    <a:pt x="110286" y="907529"/>
                  </a:lnTo>
                  <a:lnTo>
                    <a:pt x="105498" y="914742"/>
                  </a:lnTo>
                  <a:lnTo>
                    <a:pt x="103911" y="922947"/>
                  </a:lnTo>
                  <a:lnTo>
                    <a:pt x="105498" y="931151"/>
                  </a:lnTo>
                  <a:lnTo>
                    <a:pt x="110286" y="938352"/>
                  </a:lnTo>
                  <a:lnTo>
                    <a:pt x="117500" y="943140"/>
                  </a:lnTo>
                  <a:lnTo>
                    <a:pt x="125704" y="944740"/>
                  </a:lnTo>
                  <a:lnTo>
                    <a:pt x="133908" y="943140"/>
                  </a:lnTo>
                  <a:lnTo>
                    <a:pt x="141122" y="938352"/>
                  </a:lnTo>
                  <a:lnTo>
                    <a:pt x="145910" y="931151"/>
                  </a:lnTo>
                  <a:lnTo>
                    <a:pt x="147497" y="922947"/>
                  </a:lnTo>
                  <a:close/>
                </a:path>
                <a:path w="2466975" h="944880">
                  <a:moveTo>
                    <a:pt x="147497" y="691222"/>
                  </a:moveTo>
                  <a:lnTo>
                    <a:pt x="145910" y="683018"/>
                  </a:lnTo>
                  <a:lnTo>
                    <a:pt x="141122" y="675805"/>
                  </a:lnTo>
                  <a:lnTo>
                    <a:pt x="133908" y="671017"/>
                  </a:lnTo>
                  <a:lnTo>
                    <a:pt x="125704" y="669417"/>
                  </a:lnTo>
                  <a:lnTo>
                    <a:pt x="117500" y="671017"/>
                  </a:lnTo>
                  <a:lnTo>
                    <a:pt x="110286" y="675805"/>
                  </a:lnTo>
                  <a:lnTo>
                    <a:pt x="105498" y="683018"/>
                  </a:lnTo>
                  <a:lnTo>
                    <a:pt x="103911" y="691222"/>
                  </a:lnTo>
                  <a:lnTo>
                    <a:pt x="105498" y="699427"/>
                  </a:lnTo>
                  <a:lnTo>
                    <a:pt x="110286" y="706628"/>
                  </a:lnTo>
                  <a:lnTo>
                    <a:pt x="117500" y="711415"/>
                  </a:lnTo>
                  <a:lnTo>
                    <a:pt x="125704" y="713016"/>
                  </a:lnTo>
                  <a:lnTo>
                    <a:pt x="133908" y="711415"/>
                  </a:lnTo>
                  <a:lnTo>
                    <a:pt x="141122" y="706628"/>
                  </a:lnTo>
                  <a:lnTo>
                    <a:pt x="145910" y="699427"/>
                  </a:lnTo>
                  <a:lnTo>
                    <a:pt x="147497" y="691222"/>
                  </a:lnTo>
                  <a:close/>
                </a:path>
                <a:path w="2466975" h="944880">
                  <a:moveTo>
                    <a:pt x="166903" y="59613"/>
                  </a:moveTo>
                  <a:lnTo>
                    <a:pt x="165303" y="51422"/>
                  </a:lnTo>
                  <a:lnTo>
                    <a:pt x="160515" y="44208"/>
                  </a:lnTo>
                  <a:lnTo>
                    <a:pt x="153301" y="39420"/>
                  </a:lnTo>
                  <a:lnTo>
                    <a:pt x="145097" y="37820"/>
                  </a:lnTo>
                  <a:lnTo>
                    <a:pt x="136906" y="39420"/>
                  </a:lnTo>
                  <a:lnTo>
                    <a:pt x="129692" y="44208"/>
                  </a:lnTo>
                  <a:lnTo>
                    <a:pt x="124904" y="51422"/>
                  </a:lnTo>
                  <a:lnTo>
                    <a:pt x="123304" y="59613"/>
                  </a:lnTo>
                  <a:lnTo>
                    <a:pt x="124904" y="67818"/>
                  </a:lnTo>
                  <a:lnTo>
                    <a:pt x="129692" y="75031"/>
                  </a:lnTo>
                  <a:lnTo>
                    <a:pt x="136906" y="79819"/>
                  </a:lnTo>
                  <a:lnTo>
                    <a:pt x="145097" y="81419"/>
                  </a:lnTo>
                  <a:lnTo>
                    <a:pt x="153301" y="79819"/>
                  </a:lnTo>
                  <a:lnTo>
                    <a:pt x="160515" y="75031"/>
                  </a:lnTo>
                  <a:lnTo>
                    <a:pt x="165303" y="67818"/>
                  </a:lnTo>
                  <a:lnTo>
                    <a:pt x="166903" y="59613"/>
                  </a:lnTo>
                  <a:close/>
                </a:path>
                <a:path w="2466975" h="944880">
                  <a:moveTo>
                    <a:pt x="257530" y="417855"/>
                  </a:moveTo>
                  <a:lnTo>
                    <a:pt x="255930" y="409663"/>
                  </a:lnTo>
                  <a:lnTo>
                    <a:pt x="251142" y="402450"/>
                  </a:lnTo>
                  <a:lnTo>
                    <a:pt x="243928" y="397662"/>
                  </a:lnTo>
                  <a:lnTo>
                    <a:pt x="235724" y="396062"/>
                  </a:lnTo>
                  <a:lnTo>
                    <a:pt x="227520" y="397662"/>
                  </a:lnTo>
                  <a:lnTo>
                    <a:pt x="220319" y="402450"/>
                  </a:lnTo>
                  <a:lnTo>
                    <a:pt x="215519" y="409663"/>
                  </a:lnTo>
                  <a:lnTo>
                    <a:pt x="213931" y="417855"/>
                  </a:lnTo>
                  <a:lnTo>
                    <a:pt x="215519" y="426059"/>
                  </a:lnTo>
                  <a:lnTo>
                    <a:pt x="220319" y="433273"/>
                  </a:lnTo>
                  <a:lnTo>
                    <a:pt x="227520" y="438061"/>
                  </a:lnTo>
                  <a:lnTo>
                    <a:pt x="235724" y="439661"/>
                  </a:lnTo>
                  <a:lnTo>
                    <a:pt x="243928" y="438061"/>
                  </a:lnTo>
                  <a:lnTo>
                    <a:pt x="251142" y="433273"/>
                  </a:lnTo>
                  <a:lnTo>
                    <a:pt x="255930" y="426059"/>
                  </a:lnTo>
                  <a:lnTo>
                    <a:pt x="257530" y="417855"/>
                  </a:lnTo>
                  <a:close/>
                </a:path>
                <a:path w="2466975" h="944880">
                  <a:moveTo>
                    <a:pt x="310794" y="786853"/>
                  </a:moveTo>
                  <a:lnTo>
                    <a:pt x="309194" y="778649"/>
                  </a:lnTo>
                  <a:lnTo>
                    <a:pt x="304406" y="771436"/>
                  </a:lnTo>
                  <a:lnTo>
                    <a:pt x="297192" y="766648"/>
                  </a:lnTo>
                  <a:lnTo>
                    <a:pt x="289001" y="765060"/>
                  </a:lnTo>
                  <a:lnTo>
                    <a:pt x="280797" y="766648"/>
                  </a:lnTo>
                  <a:lnTo>
                    <a:pt x="273583" y="771436"/>
                  </a:lnTo>
                  <a:lnTo>
                    <a:pt x="268795" y="778649"/>
                  </a:lnTo>
                  <a:lnTo>
                    <a:pt x="267195" y="786853"/>
                  </a:lnTo>
                  <a:lnTo>
                    <a:pt x="268795" y="795058"/>
                  </a:lnTo>
                  <a:lnTo>
                    <a:pt x="273583" y="802271"/>
                  </a:lnTo>
                  <a:lnTo>
                    <a:pt x="280797" y="807059"/>
                  </a:lnTo>
                  <a:lnTo>
                    <a:pt x="289001" y="808647"/>
                  </a:lnTo>
                  <a:lnTo>
                    <a:pt x="297192" y="807059"/>
                  </a:lnTo>
                  <a:lnTo>
                    <a:pt x="304406" y="802271"/>
                  </a:lnTo>
                  <a:lnTo>
                    <a:pt x="309194" y="795058"/>
                  </a:lnTo>
                  <a:lnTo>
                    <a:pt x="310794" y="786853"/>
                  </a:lnTo>
                  <a:close/>
                </a:path>
                <a:path w="2466975" h="944880">
                  <a:moveTo>
                    <a:pt x="352298" y="199237"/>
                  </a:moveTo>
                  <a:lnTo>
                    <a:pt x="350697" y="191033"/>
                  </a:lnTo>
                  <a:lnTo>
                    <a:pt x="345909" y="183832"/>
                  </a:lnTo>
                  <a:lnTo>
                    <a:pt x="338696" y="179031"/>
                  </a:lnTo>
                  <a:lnTo>
                    <a:pt x="330492" y="177444"/>
                  </a:lnTo>
                  <a:lnTo>
                    <a:pt x="322300" y="179031"/>
                  </a:lnTo>
                  <a:lnTo>
                    <a:pt x="315087" y="183832"/>
                  </a:lnTo>
                  <a:lnTo>
                    <a:pt x="310299" y="191033"/>
                  </a:lnTo>
                  <a:lnTo>
                    <a:pt x="308698" y="199237"/>
                  </a:lnTo>
                  <a:lnTo>
                    <a:pt x="310299" y="207441"/>
                  </a:lnTo>
                  <a:lnTo>
                    <a:pt x="315087" y="214655"/>
                  </a:lnTo>
                  <a:lnTo>
                    <a:pt x="322300" y="219443"/>
                  </a:lnTo>
                  <a:lnTo>
                    <a:pt x="330492" y="221043"/>
                  </a:lnTo>
                  <a:lnTo>
                    <a:pt x="338696" y="219443"/>
                  </a:lnTo>
                  <a:lnTo>
                    <a:pt x="345909" y="214655"/>
                  </a:lnTo>
                  <a:lnTo>
                    <a:pt x="350697" y="207441"/>
                  </a:lnTo>
                  <a:lnTo>
                    <a:pt x="352298" y="199237"/>
                  </a:lnTo>
                  <a:close/>
                </a:path>
                <a:path w="2466975" h="944880">
                  <a:moveTo>
                    <a:pt x="431952" y="526973"/>
                  </a:moveTo>
                  <a:lnTo>
                    <a:pt x="430352" y="518769"/>
                  </a:lnTo>
                  <a:lnTo>
                    <a:pt x="425564" y="511556"/>
                  </a:lnTo>
                  <a:lnTo>
                    <a:pt x="418350" y="506768"/>
                  </a:lnTo>
                  <a:lnTo>
                    <a:pt x="410146" y="505180"/>
                  </a:lnTo>
                  <a:lnTo>
                    <a:pt x="401942" y="506768"/>
                  </a:lnTo>
                  <a:lnTo>
                    <a:pt x="394741" y="511556"/>
                  </a:lnTo>
                  <a:lnTo>
                    <a:pt x="389953" y="518769"/>
                  </a:lnTo>
                  <a:lnTo>
                    <a:pt x="388353" y="526973"/>
                  </a:lnTo>
                  <a:lnTo>
                    <a:pt x="389953" y="535178"/>
                  </a:lnTo>
                  <a:lnTo>
                    <a:pt x="394741" y="542391"/>
                  </a:lnTo>
                  <a:lnTo>
                    <a:pt x="401942" y="547179"/>
                  </a:lnTo>
                  <a:lnTo>
                    <a:pt x="410146" y="548767"/>
                  </a:lnTo>
                  <a:lnTo>
                    <a:pt x="418350" y="547179"/>
                  </a:lnTo>
                  <a:lnTo>
                    <a:pt x="425564" y="542391"/>
                  </a:lnTo>
                  <a:lnTo>
                    <a:pt x="430352" y="535178"/>
                  </a:lnTo>
                  <a:lnTo>
                    <a:pt x="431952" y="526973"/>
                  </a:lnTo>
                  <a:close/>
                </a:path>
                <a:path w="2466975" h="944880">
                  <a:moveTo>
                    <a:pt x="492645" y="864095"/>
                  </a:moveTo>
                  <a:lnTo>
                    <a:pt x="491045" y="855891"/>
                  </a:lnTo>
                  <a:lnTo>
                    <a:pt x="486257" y="848677"/>
                  </a:lnTo>
                  <a:lnTo>
                    <a:pt x="479044" y="843889"/>
                  </a:lnTo>
                  <a:lnTo>
                    <a:pt x="470839" y="842302"/>
                  </a:lnTo>
                  <a:lnTo>
                    <a:pt x="462635" y="843889"/>
                  </a:lnTo>
                  <a:lnTo>
                    <a:pt x="455434" y="848677"/>
                  </a:lnTo>
                  <a:lnTo>
                    <a:pt x="450634" y="855891"/>
                  </a:lnTo>
                  <a:lnTo>
                    <a:pt x="449046" y="864095"/>
                  </a:lnTo>
                  <a:lnTo>
                    <a:pt x="450634" y="872299"/>
                  </a:lnTo>
                  <a:lnTo>
                    <a:pt x="455434" y="879513"/>
                  </a:lnTo>
                  <a:lnTo>
                    <a:pt x="462635" y="884301"/>
                  </a:lnTo>
                  <a:lnTo>
                    <a:pt x="470839" y="885888"/>
                  </a:lnTo>
                  <a:lnTo>
                    <a:pt x="479044" y="884301"/>
                  </a:lnTo>
                  <a:lnTo>
                    <a:pt x="486257" y="879513"/>
                  </a:lnTo>
                  <a:lnTo>
                    <a:pt x="491045" y="872299"/>
                  </a:lnTo>
                  <a:lnTo>
                    <a:pt x="492645" y="864095"/>
                  </a:lnTo>
                  <a:close/>
                </a:path>
                <a:path w="2466975" h="944880">
                  <a:moveTo>
                    <a:pt x="511200" y="21793"/>
                  </a:moveTo>
                  <a:lnTo>
                    <a:pt x="509600" y="13589"/>
                  </a:lnTo>
                  <a:lnTo>
                    <a:pt x="504812" y="6375"/>
                  </a:lnTo>
                  <a:lnTo>
                    <a:pt x="497598" y="1587"/>
                  </a:lnTo>
                  <a:lnTo>
                    <a:pt x="489394" y="0"/>
                  </a:lnTo>
                  <a:lnTo>
                    <a:pt x="481190" y="1587"/>
                  </a:lnTo>
                  <a:lnTo>
                    <a:pt x="473989" y="6375"/>
                  </a:lnTo>
                  <a:lnTo>
                    <a:pt x="469201" y="13589"/>
                  </a:lnTo>
                  <a:lnTo>
                    <a:pt x="467601" y="21793"/>
                  </a:lnTo>
                  <a:lnTo>
                    <a:pt x="469201" y="29997"/>
                  </a:lnTo>
                  <a:lnTo>
                    <a:pt x="473989" y="37211"/>
                  </a:lnTo>
                  <a:lnTo>
                    <a:pt x="481190" y="41998"/>
                  </a:lnTo>
                  <a:lnTo>
                    <a:pt x="489394" y="43586"/>
                  </a:lnTo>
                  <a:lnTo>
                    <a:pt x="497598" y="41998"/>
                  </a:lnTo>
                  <a:lnTo>
                    <a:pt x="504812" y="37211"/>
                  </a:lnTo>
                  <a:lnTo>
                    <a:pt x="509600" y="29997"/>
                  </a:lnTo>
                  <a:lnTo>
                    <a:pt x="511200" y="21793"/>
                  </a:lnTo>
                  <a:close/>
                </a:path>
                <a:path w="2466975" h="944880">
                  <a:moveTo>
                    <a:pt x="585241" y="214160"/>
                  </a:moveTo>
                  <a:lnTo>
                    <a:pt x="583653" y="205955"/>
                  </a:lnTo>
                  <a:lnTo>
                    <a:pt x="578866" y="198755"/>
                  </a:lnTo>
                  <a:lnTo>
                    <a:pt x="571652" y="193967"/>
                  </a:lnTo>
                  <a:lnTo>
                    <a:pt x="563448" y="192366"/>
                  </a:lnTo>
                  <a:lnTo>
                    <a:pt x="555244" y="193967"/>
                  </a:lnTo>
                  <a:lnTo>
                    <a:pt x="548030" y="198755"/>
                  </a:lnTo>
                  <a:lnTo>
                    <a:pt x="543242" y="205955"/>
                  </a:lnTo>
                  <a:lnTo>
                    <a:pt x="541655" y="214160"/>
                  </a:lnTo>
                  <a:lnTo>
                    <a:pt x="543242" y="222364"/>
                  </a:lnTo>
                  <a:lnTo>
                    <a:pt x="548030" y="229577"/>
                  </a:lnTo>
                  <a:lnTo>
                    <a:pt x="555244" y="234365"/>
                  </a:lnTo>
                  <a:lnTo>
                    <a:pt x="563448" y="235966"/>
                  </a:lnTo>
                  <a:lnTo>
                    <a:pt x="571652" y="234365"/>
                  </a:lnTo>
                  <a:lnTo>
                    <a:pt x="578866" y="229577"/>
                  </a:lnTo>
                  <a:lnTo>
                    <a:pt x="583653" y="222364"/>
                  </a:lnTo>
                  <a:lnTo>
                    <a:pt x="585241" y="214160"/>
                  </a:lnTo>
                  <a:close/>
                </a:path>
                <a:path w="2466975" h="944880">
                  <a:moveTo>
                    <a:pt x="1854631" y="790524"/>
                  </a:moveTo>
                  <a:lnTo>
                    <a:pt x="1853031" y="782332"/>
                  </a:lnTo>
                  <a:lnTo>
                    <a:pt x="1848243" y="775119"/>
                  </a:lnTo>
                  <a:lnTo>
                    <a:pt x="1841030" y="770331"/>
                  </a:lnTo>
                  <a:lnTo>
                    <a:pt x="1832838" y="768731"/>
                  </a:lnTo>
                  <a:lnTo>
                    <a:pt x="1824634" y="770331"/>
                  </a:lnTo>
                  <a:lnTo>
                    <a:pt x="1817420" y="775119"/>
                  </a:lnTo>
                  <a:lnTo>
                    <a:pt x="1812632" y="782332"/>
                  </a:lnTo>
                  <a:lnTo>
                    <a:pt x="1811032" y="790524"/>
                  </a:lnTo>
                  <a:lnTo>
                    <a:pt x="1812632" y="798728"/>
                  </a:lnTo>
                  <a:lnTo>
                    <a:pt x="1817420" y="805942"/>
                  </a:lnTo>
                  <a:lnTo>
                    <a:pt x="1824634" y="810729"/>
                  </a:lnTo>
                  <a:lnTo>
                    <a:pt x="1832838" y="812330"/>
                  </a:lnTo>
                  <a:lnTo>
                    <a:pt x="1841030" y="810729"/>
                  </a:lnTo>
                  <a:lnTo>
                    <a:pt x="1848243" y="805942"/>
                  </a:lnTo>
                  <a:lnTo>
                    <a:pt x="1853031" y="798728"/>
                  </a:lnTo>
                  <a:lnTo>
                    <a:pt x="1854631" y="790524"/>
                  </a:lnTo>
                  <a:close/>
                </a:path>
                <a:path w="2466975" h="944880">
                  <a:moveTo>
                    <a:pt x="2071509" y="520522"/>
                  </a:moveTo>
                  <a:lnTo>
                    <a:pt x="2069909" y="512318"/>
                  </a:lnTo>
                  <a:lnTo>
                    <a:pt x="2065121" y="505104"/>
                  </a:lnTo>
                  <a:lnTo>
                    <a:pt x="2057920" y="500316"/>
                  </a:lnTo>
                  <a:lnTo>
                    <a:pt x="2049716" y="498729"/>
                  </a:lnTo>
                  <a:lnTo>
                    <a:pt x="2041512" y="500316"/>
                  </a:lnTo>
                  <a:lnTo>
                    <a:pt x="2034298" y="505104"/>
                  </a:lnTo>
                  <a:lnTo>
                    <a:pt x="2029510" y="512318"/>
                  </a:lnTo>
                  <a:lnTo>
                    <a:pt x="2027910" y="520522"/>
                  </a:lnTo>
                  <a:lnTo>
                    <a:pt x="2029510" y="528726"/>
                  </a:lnTo>
                  <a:lnTo>
                    <a:pt x="2034298" y="535940"/>
                  </a:lnTo>
                  <a:lnTo>
                    <a:pt x="2041512" y="540727"/>
                  </a:lnTo>
                  <a:lnTo>
                    <a:pt x="2049716" y="542315"/>
                  </a:lnTo>
                  <a:lnTo>
                    <a:pt x="2057920" y="540727"/>
                  </a:lnTo>
                  <a:lnTo>
                    <a:pt x="2065121" y="535940"/>
                  </a:lnTo>
                  <a:lnTo>
                    <a:pt x="2069909" y="528726"/>
                  </a:lnTo>
                  <a:lnTo>
                    <a:pt x="2071509" y="520522"/>
                  </a:lnTo>
                  <a:close/>
                </a:path>
                <a:path w="2466975" h="944880">
                  <a:moveTo>
                    <a:pt x="2466530" y="297942"/>
                  </a:moveTo>
                  <a:lnTo>
                    <a:pt x="2464930" y="289737"/>
                  </a:lnTo>
                  <a:lnTo>
                    <a:pt x="2460142" y="282524"/>
                  </a:lnTo>
                  <a:lnTo>
                    <a:pt x="2452928" y="277736"/>
                  </a:lnTo>
                  <a:lnTo>
                    <a:pt x="2444724" y="276148"/>
                  </a:lnTo>
                  <a:lnTo>
                    <a:pt x="2436533" y="277736"/>
                  </a:lnTo>
                  <a:lnTo>
                    <a:pt x="2429319" y="282524"/>
                  </a:lnTo>
                  <a:lnTo>
                    <a:pt x="2424531" y="289737"/>
                  </a:lnTo>
                  <a:lnTo>
                    <a:pt x="2422931" y="297942"/>
                  </a:lnTo>
                  <a:lnTo>
                    <a:pt x="2424531" y="306146"/>
                  </a:lnTo>
                  <a:lnTo>
                    <a:pt x="2429319" y="313359"/>
                  </a:lnTo>
                  <a:lnTo>
                    <a:pt x="2436533" y="318147"/>
                  </a:lnTo>
                  <a:lnTo>
                    <a:pt x="2444724" y="319735"/>
                  </a:lnTo>
                  <a:lnTo>
                    <a:pt x="2452928" y="318147"/>
                  </a:lnTo>
                  <a:lnTo>
                    <a:pt x="2460142" y="313359"/>
                  </a:lnTo>
                  <a:lnTo>
                    <a:pt x="2464930" y="306146"/>
                  </a:lnTo>
                  <a:lnTo>
                    <a:pt x="2466530" y="297942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2290928" y="3058711"/>
            <a:ext cx="93980" cy="15621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spc="5" dirty="0">
                <a:latin typeface="Lucida Sans"/>
                <a:cs typeface="Lucida Sans"/>
              </a:rPr>
              <a:t>X</a:t>
            </a:r>
            <a:endParaRPr sz="850">
              <a:latin typeface="Lucida Sans"/>
              <a:cs typeface="Lucida Sans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6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88965" y="1914888"/>
            <a:ext cx="154305" cy="93345"/>
          </a:xfrm>
          <a:prstGeom prst="rect">
            <a:avLst/>
          </a:prstGeom>
        </p:spPr>
        <p:txBody>
          <a:bodyPr vert="vert270" wrap="square" lIns="0" tIns="1016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0"/>
              </a:spcBef>
            </a:pPr>
            <a:r>
              <a:rPr sz="850" dirty="0">
                <a:latin typeface="Lucida Sans"/>
                <a:cs typeface="Lucida Sans"/>
              </a:rPr>
              <a:t>Y</a:t>
            </a:r>
            <a:endParaRPr sz="850">
              <a:latin typeface="Lucida Sans"/>
              <a:cs typeface="Lucida Sans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3191903" y="955226"/>
            <a:ext cx="1039494" cy="59944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850" dirty="0">
                <a:latin typeface="Lucida Sans"/>
                <a:cs typeface="Lucida Sans"/>
              </a:rPr>
              <a:t>True</a:t>
            </a:r>
            <a:r>
              <a:rPr sz="850" spc="-5" dirty="0">
                <a:latin typeface="Lucida Sans"/>
                <a:cs typeface="Lucida Sans"/>
              </a:rPr>
              <a:t> </a:t>
            </a:r>
            <a:r>
              <a:rPr sz="850" dirty="0">
                <a:latin typeface="Lucida Sans"/>
                <a:cs typeface="Lucida Sans"/>
              </a:rPr>
              <a:t>model</a:t>
            </a:r>
            <a:endParaRPr sz="85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</a:pPr>
            <a:endParaRPr sz="1000">
              <a:latin typeface="Lucida Sans"/>
              <a:cs typeface="Lucida Sans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050">
              <a:latin typeface="Lucida Sans"/>
              <a:cs typeface="Lucida Sans"/>
            </a:endParaRPr>
          </a:p>
          <a:p>
            <a:pPr marL="142875">
              <a:lnSpc>
                <a:spcPct val="100000"/>
              </a:lnSpc>
            </a:pPr>
            <a:r>
              <a:rPr sz="850" dirty="0">
                <a:solidFill>
                  <a:srgbClr val="FF2600"/>
                </a:solidFill>
                <a:latin typeface="Lucida Sans"/>
                <a:cs typeface="Lucida Sans"/>
              </a:rPr>
              <a:t>Estimated</a:t>
            </a:r>
            <a:r>
              <a:rPr sz="850" spc="-30" dirty="0">
                <a:solidFill>
                  <a:srgbClr val="FF2600"/>
                </a:solidFill>
                <a:latin typeface="Lucida Sans"/>
                <a:cs typeface="Lucida Sans"/>
              </a:rPr>
              <a:t> </a:t>
            </a:r>
            <a:r>
              <a:rPr sz="850" dirty="0">
                <a:solidFill>
                  <a:srgbClr val="FF2600"/>
                </a:solidFill>
                <a:latin typeface="Lucida Sans"/>
                <a:cs typeface="Lucida Sans"/>
              </a:rPr>
              <a:t>model</a:t>
            </a:r>
            <a:endParaRPr sz="850">
              <a:latin typeface="Lucida Sans"/>
              <a:cs typeface="Lucida Sans"/>
            </a:endParaRPr>
          </a:p>
        </p:txBody>
      </p:sp>
    </p:spTree>
  </p:cSld>
  <p:clrMapOvr>
    <a:masterClrMapping/>
  </p:clrMapOvr>
  <p:transition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543175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I</a:t>
            </a:r>
            <a:r>
              <a:rPr spc="60" dirty="0"/>
              <a:t>NCONSISTENCY </a:t>
            </a:r>
            <a:r>
              <a:rPr spc="30" dirty="0"/>
              <a:t>OF</a:t>
            </a:r>
            <a:r>
              <a:rPr spc="195" dirty="0"/>
              <a:t> </a:t>
            </a:r>
            <a:r>
              <a:rPr spc="50" dirty="0"/>
              <a:t>ESTIMATES</a:t>
            </a:r>
            <a:endParaRPr sz="1400"/>
          </a:p>
        </p:txBody>
      </p:sp>
      <p:sp>
        <p:nvSpPr>
          <p:cNvPr id="29" name="object 29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7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76389" y="572591"/>
            <a:ext cx="110363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can</a:t>
            </a:r>
            <a:r>
              <a:rPr sz="1100" spc="-15" dirty="0">
                <a:latin typeface="Book Antiqua"/>
                <a:cs typeface="Book Antiqua"/>
              </a:rPr>
              <a:t> </a:t>
            </a:r>
            <a:r>
              <a:rPr sz="1100" spc="-10" dirty="0">
                <a:latin typeface="Book Antiqua"/>
                <a:cs typeface="Book Antiqua"/>
              </a:rPr>
              <a:t>express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76389" y="1727516"/>
            <a:ext cx="3342004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60" dirty="0">
                <a:latin typeface="Book Antiqua"/>
                <a:cs typeface="Book Antiqua"/>
              </a:rPr>
              <a:t>We </a:t>
            </a:r>
            <a:r>
              <a:rPr sz="1100" spc="-5" dirty="0">
                <a:latin typeface="Book Antiqua"/>
                <a:cs typeface="Book Antiqua"/>
              </a:rPr>
              <a:t>assume that </a:t>
            </a:r>
            <a:r>
              <a:rPr sz="1100" spc="-10" dirty="0">
                <a:latin typeface="Book Antiqua"/>
                <a:cs typeface="Book Antiqua"/>
              </a:rPr>
              <a:t>there </a:t>
            </a:r>
            <a:r>
              <a:rPr sz="1100" spc="-5" dirty="0">
                <a:latin typeface="Book Antiqua"/>
                <a:cs typeface="Book Antiqua"/>
              </a:rPr>
              <a:t>exists a </a:t>
            </a:r>
            <a:r>
              <a:rPr sz="1100" spc="-10" dirty="0">
                <a:latin typeface="Book Antiqua"/>
                <a:cs typeface="Book Antiqua"/>
              </a:rPr>
              <a:t>finite </a:t>
            </a:r>
            <a:r>
              <a:rPr sz="1100" spc="-5" dirty="0">
                <a:latin typeface="Book Antiqua"/>
                <a:cs typeface="Book Antiqua"/>
              </a:rPr>
              <a:t>matrix </a:t>
            </a:r>
            <a:r>
              <a:rPr sz="1100" b="1" spc="-10" dirty="0">
                <a:latin typeface="Book Antiqua"/>
                <a:cs typeface="Book Antiqua"/>
              </a:rPr>
              <a:t>Q </a:t>
            </a:r>
            <a:r>
              <a:rPr sz="1100" spc="-5" dirty="0">
                <a:latin typeface="Book Antiqua"/>
                <a:cs typeface="Book Antiqua"/>
              </a:rPr>
              <a:t>so</a:t>
            </a:r>
            <a:r>
              <a:rPr sz="1100" spc="1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that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2059673" y="2052153"/>
            <a:ext cx="81915" cy="1473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800" i="1" spc="-5" dirty="0">
                <a:latin typeface="Book Antiqua"/>
                <a:cs typeface="Book Antiqua"/>
              </a:rPr>
              <a:t>n</a:t>
            </a:r>
            <a:endParaRPr sz="800">
              <a:latin typeface="Book Antiqua"/>
              <a:cs typeface="Book Antiqua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2414016" y="1967051"/>
            <a:ext cx="24892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100" spc="-215" dirty="0">
                <a:latin typeface="Lucida Sans Unicode"/>
                <a:cs typeface="Lucida Sans Unicode"/>
              </a:rPr>
              <a:t>−</a:t>
            </a:r>
            <a:r>
              <a:rPr sz="1100" spc="55" dirty="0">
                <a:latin typeface="Lucida Sans Unicode"/>
                <a:cs typeface="Lucida Sans Unicode"/>
              </a:rPr>
              <a:t>→</a:t>
            </a:r>
            <a:endParaRPr sz="1100">
              <a:latin typeface="Lucida Sans Unicode"/>
              <a:cs typeface="Lucida Sans Unicode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2037105" y="1888514"/>
            <a:ext cx="829310" cy="180819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90"/>
              </a:spcBef>
            </a:pPr>
            <a:r>
              <a:rPr sz="1200" u="sng" spc="-7" baseline="-13888" dirty="0">
                <a:uFill>
                  <a:solidFill>
                    <a:srgbClr val="000000"/>
                  </a:solidFill>
                </a:uFill>
                <a:latin typeface="Book Antiqua"/>
                <a:cs typeface="Book Antiqua"/>
              </a:rPr>
              <a:t>1</a:t>
            </a:r>
            <a:r>
              <a:rPr sz="1200" spc="-7" baseline="-13888" dirty="0">
                <a:latin typeface="Book Antiqua"/>
                <a:cs typeface="Book Antiqua"/>
              </a:rPr>
              <a:t> </a:t>
            </a:r>
            <a:r>
              <a:rPr sz="1650" b="1" spc="7" baseline="-30303" dirty="0">
                <a:latin typeface="Book Antiqua"/>
                <a:cs typeface="Book Antiqua"/>
              </a:rPr>
              <a:t>X</a:t>
            </a:r>
            <a:r>
              <a:rPr lang="en-US" sz="1200" b="1" spc="7" baseline="-13888" dirty="0">
                <a:latin typeface="Lucida Sans Unicode"/>
                <a:cs typeface="Lucida Sans Unicode"/>
              </a:rPr>
              <a:t>'</a:t>
            </a:r>
            <a:r>
              <a:rPr sz="1650" b="1" spc="7" baseline="-30303" dirty="0">
                <a:latin typeface="Book Antiqua"/>
                <a:cs typeface="Book Antiqua"/>
              </a:rPr>
              <a:t>X </a:t>
            </a:r>
            <a:r>
              <a:rPr sz="800" i="1" spc="60" dirty="0">
                <a:latin typeface="Book Antiqua"/>
                <a:cs typeface="Book Antiqua"/>
              </a:rPr>
              <a:t>n</a:t>
            </a:r>
            <a:r>
              <a:rPr sz="800" spc="60" dirty="0">
                <a:latin typeface="Lucida Sans Unicode"/>
                <a:cs typeface="Lucida Sans Unicode"/>
              </a:rPr>
              <a:t>→∞</a:t>
            </a:r>
            <a:r>
              <a:rPr sz="800" spc="-40" dirty="0">
                <a:latin typeface="Lucida Sans Unicode"/>
                <a:cs typeface="Lucida Sans Unicode"/>
              </a:rPr>
              <a:t> </a:t>
            </a:r>
            <a:r>
              <a:rPr sz="1650" b="1" spc="-15" baseline="-30303" dirty="0">
                <a:latin typeface="Book Antiqua"/>
                <a:cs typeface="Book Antiqua"/>
              </a:rPr>
              <a:t>Q</a:t>
            </a:r>
            <a:endParaRPr sz="1650" baseline="-30303" dirty="0">
              <a:latin typeface="Book Antiqua"/>
              <a:cs typeface="Book Antiqua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76389" y="2328848"/>
            <a:ext cx="1409700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It can be </a:t>
            </a:r>
            <a:r>
              <a:rPr sz="1100" spc="-10" dirty="0">
                <a:latin typeface="Book Antiqua"/>
                <a:cs typeface="Book Antiqua"/>
              </a:rPr>
              <a:t>shown</a:t>
            </a:r>
            <a:r>
              <a:rPr sz="1100" spc="-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that</a:t>
            </a:r>
            <a:endParaRPr sz="1100">
              <a:latin typeface="Book Antiqua"/>
              <a:cs typeface="Book Antiqua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76389" y="2673831"/>
            <a:ext cx="959485" cy="1917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60655" indent="-148590">
              <a:lnSpc>
                <a:spcPct val="100000"/>
              </a:lnSpc>
              <a:spcBef>
                <a:spcPts val="90"/>
              </a:spcBef>
              <a:buSzPct val="72727"/>
              <a:buFont typeface="Lucida Sans Unicode"/>
              <a:buChar char="►"/>
              <a:tabLst>
                <a:tab pos="161290" algn="l"/>
              </a:tabLst>
            </a:pPr>
            <a:r>
              <a:rPr sz="1100" spc="-5" dirty="0">
                <a:latin typeface="Book Antiqua"/>
                <a:cs typeface="Book Antiqua"/>
              </a:rPr>
              <a:t>This</a:t>
            </a:r>
            <a:r>
              <a:rPr sz="1100" spc="-7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implies:</a:t>
            </a:r>
            <a:endParaRPr sz="1100">
              <a:latin typeface="Book Antiqua"/>
              <a:cs typeface="Book Antiqua"/>
            </a:endParaRPr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C4CE2F76-DE63-4093-83CE-D457A97A5F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90170" y="809738"/>
            <a:ext cx="3047082" cy="867173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402BAC21-3C23-496E-A268-0334E8EFEE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86089" y="2167997"/>
            <a:ext cx="2122914" cy="458591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84BFEC60-3218-49D0-8F42-22573F8EACE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6208" y="2882441"/>
            <a:ext cx="3084723" cy="363557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T</a:t>
            </a:r>
            <a:r>
              <a:rPr spc="60" dirty="0"/>
              <a:t>YPICAL </a:t>
            </a:r>
            <a:r>
              <a:rPr spc="50" dirty="0"/>
              <a:t>CASES </a:t>
            </a:r>
            <a:r>
              <a:rPr spc="30" dirty="0"/>
              <a:t>OF</a:t>
            </a:r>
            <a:r>
              <a:rPr spc="275" dirty="0"/>
              <a:t> </a:t>
            </a:r>
            <a:r>
              <a:rPr spc="60" dirty="0"/>
              <a:t>ENDOGENEITY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8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425805" y="493927"/>
            <a:ext cx="3754120" cy="279435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210820" indent="-173355">
              <a:lnSpc>
                <a:spcPct val="100000"/>
              </a:lnSpc>
              <a:spcBef>
                <a:spcPts val="590"/>
              </a:spcBef>
              <a:buAutoNum type="arabicPeriod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Omitted variable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</a:t>
            </a:r>
            <a:endParaRPr sz="1100" dirty="0">
              <a:latin typeface="Book Antiqua"/>
              <a:cs typeface="Book Antiqua"/>
            </a:endParaRPr>
          </a:p>
          <a:p>
            <a:pPr marL="488315" marR="30480" indent="-137160">
              <a:lnSpc>
                <a:spcPct val="100000"/>
              </a:lnSpc>
              <a:spcBef>
                <a:spcPts val="445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An explanatory variable is omitted </a:t>
            </a:r>
            <a:r>
              <a:rPr sz="1000" spc="-10" dirty="0">
                <a:latin typeface="Book Antiqua"/>
                <a:cs typeface="Book Antiqua"/>
              </a:rPr>
              <a:t>from </a:t>
            </a:r>
            <a:r>
              <a:rPr sz="1000" spc="-5" dirty="0">
                <a:latin typeface="Book Antiqua"/>
                <a:cs typeface="Book Antiqua"/>
              </a:rPr>
              <a:t>the equation and  makes part of the </a:t>
            </a:r>
            <a:r>
              <a:rPr sz="1000" spc="-10" dirty="0">
                <a:latin typeface="Book Antiqua"/>
                <a:cs typeface="Book Antiqua"/>
              </a:rPr>
              <a:t>error </a:t>
            </a:r>
            <a:r>
              <a:rPr sz="1000" spc="-5" dirty="0">
                <a:latin typeface="Book Antiqua"/>
                <a:cs typeface="Book Antiqua"/>
              </a:rPr>
              <a:t>term</a:t>
            </a:r>
            <a:endParaRPr sz="100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459"/>
              </a:spcBef>
              <a:buAutoNum type="arabicPeriod" startAt="2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Selection</a:t>
            </a:r>
            <a:r>
              <a:rPr sz="1100" spc="-10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bias</a:t>
            </a:r>
            <a:endParaRPr sz="1100" dirty="0">
              <a:latin typeface="Book Antiqua"/>
              <a:cs typeface="Book Antiqua"/>
            </a:endParaRPr>
          </a:p>
          <a:p>
            <a:pPr marL="488315" marR="299720" indent="-137160">
              <a:lnSpc>
                <a:spcPct val="100000"/>
              </a:lnSpc>
              <a:spcBef>
                <a:spcPts val="4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An unobservable characteristic has influence on both  dependent and explanatory variables</a:t>
            </a:r>
            <a:endParaRPr sz="100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455"/>
              </a:spcBef>
              <a:buAutoNum type="arabicPeriod" startAt="3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Simultaneity</a:t>
            </a:r>
            <a:endParaRPr sz="1100" dirty="0">
              <a:latin typeface="Book Antiqua"/>
              <a:cs typeface="Book Antiqua"/>
            </a:endParaRPr>
          </a:p>
          <a:p>
            <a:pPr marL="488315" marR="136525" indent="-137160">
              <a:lnSpc>
                <a:spcPct val="100000"/>
              </a:lnSpc>
              <a:spcBef>
                <a:spcPts val="4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The causal relationship between the dependent variable  and the explanatory variable goes in both</a:t>
            </a:r>
            <a:r>
              <a:rPr sz="1000" spc="5" dirty="0">
                <a:latin typeface="Book Antiqua"/>
                <a:cs typeface="Book Antiqua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directions</a:t>
            </a:r>
            <a:endParaRPr sz="1000" dirty="0">
              <a:latin typeface="Book Antiqua"/>
              <a:cs typeface="Book Antiqua"/>
            </a:endParaRPr>
          </a:p>
          <a:p>
            <a:pPr marL="210820" indent="-173355">
              <a:lnSpc>
                <a:spcPct val="100000"/>
              </a:lnSpc>
              <a:spcBef>
                <a:spcPts val="455"/>
              </a:spcBef>
              <a:buAutoNum type="arabicPeriod" startAt="4"/>
              <a:tabLst>
                <a:tab pos="211454" algn="l"/>
              </a:tabLst>
            </a:pPr>
            <a:r>
              <a:rPr sz="1100" spc="-10" dirty="0">
                <a:latin typeface="Book Antiqua"/>
                <a:cs typeface="Book Antiqua"/>
              </a:rPr>
              <a:t>Measurement error</a:t>
            </a:r>
            <a:endParaRPr sz="1100" dirty="0">
              <a:latin typeface="Book Antiqua"/>
              <a:cs typeface="Book Antiqua"/>
            </a:endParaRPr>
          </a:p>
          <a:p>
            <a:pPr marL="351155">
              <a:lnSpc>
                <a:spcPct val="100000"/>
              </a:lnSpc>
              <a:spcBef>
                <a:spcPts val="450"/>
              </a:spcBef>
            </a:pPr>
            <a:r>
              <a:rPr sz="900" spc="494" baseline="13888" dirty="0">
                <a:latin typeface="Arial"/>
                <a:cs typeface="Arial"/>
              </a:rPr>
              <a:t> </a:t>
            </a:r>
            <a:r>
              <a:rPr sz="1000" spc="-5" dirty="0">
                <a:latin typeface="Book Antiqua"/>
                <a:cs typeface="Book Antiqua"/>
              </a:rPr>
              <a:t>Some of the variables </a:t>
            </a:r>
            <a:r>
              <a:rPr sz="1000" spc="-10" dirty="0">
                <a:latin typeface="Book Antiqua"/>
                <a:cs typeface="Book Antiqua"/>
              </a:rPr>
              <a:t>are </a:t>
            </a:r>
            <a:r>
              <a:rPr sz="1000" spc="-5" dirty="0">
                <a:latin typeface="Book Antiqua"/>
                <a:cs typeface="Book Antiqua"/>
              </a:rPr>
              <a:t>measured with</a:t>
            </a:r>
            <a:r>
              <a:rPr sz="1000" spc="45" dirty="0">
                <a:latin typeface="Book Antiqua"/>
                <a:cs typeface="Book Antiqua"/>
              </a:rPr>
              <a:t> </a:t>
            </a:r>
            <a:r>
              <a:rPr sz="1000" spc="-10" dirty="0">
                <a:latin typeface="Book Antiqua"/>
                <a:cs typeface="Book Antiqua"/>
              </a:rPr>
              <a:t>error</a:t>
            </a:r>
            <a:endParaRPr sz="1000" dirty="0">
              <a:latin typeface="Book Antiqua"/>
              <a:cs typeface="Book Antiqu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150" dirty="0">
              <a:latin typeface="Book Antiqua"/>
              <a:cs typeface="Book Antiqua"/>
            </a:endParaRPr>
          </a:p>
          <a:p>
            <a:pPr marL="210820" indent="-148590">
              <a:lnSpc>
                <a:spcPct val="100000"/>
              </a:lnSpc>
              <a:buSzPct val="72727"/>
              <a:buFont typeface="Lucida Sans Unicode"/>
              <a:buChar char="►"/>
              <a:tabLst>
                <a:tab pos="211454" algn="l"/>
              </a:tabLst>
            </a:pPr>
            <a:r>
              <a:rPr sz="1100" spc="-5" dirty="0">
                <a:latin typeface="Book Antiqua"/>
                <a:cs typeface="Book Antiqua"/>
              </a:rPr>
              <a:t>In all 4 cases, the sign of the bias is given </a:t>
            </a:r>
            <a:r>
              <a:rPr sz="1100" spc="-10" dirty="0">
                <a:latin typeface="Book Antiqua"/>
                <a:cs typeface="Book Antiqua"/>
              </a:rPr>
              <a:t>by </a:t>
            </a:r>
            <a:r>
              <a:rPr sz="1100" spc="-5" dirty="0">
                <a:latin typeface="Book Antiqua"/>
                <a:cs typeface="Book Antiqua"/>
              </a:rPr>
              <a:t>the sign</a:t>
            </a:r>
            <a:r>
              <a:rPr sz="1100" spc="-35" dirty="0">
                <a:latin typeface="Book Antiqua"/>
                <a:cs typeface="Book Antiqua"/>
              </a:rPr>
              <a:t> </a:t>
            </a:r>
            <a:r>
              <a:rPr sz="1100" spc="-5" dirty="0">
                <a:latin typeface="Book Antiqua"/>
                <a:cs typeface="Book Antiqua"/>
              </a:rPr>
              <a:t>of</a:t>
            </a:r>
            <a:endParaRPr sz="1100" dirty="0">
              <a:latin typeface="Book Antiqua"/>
              <a:cs typeface="Book Antiqua"/>
            </a:endParaRPr>
          </a:p>
          <a:p>
            <a:pPr marL="210820">
              <a:lnSpc>
                <a:spcPct val="100000"/>
              </a:lnSpc>
              <a:spcBef>
                <a:spcPts val="35"/>
              </a:spcBef>
            </a:pPr>
            <a:r>
              <a:rPr sz="1100" i="1" spc="15" dirty="0">
                <a:latin typeface="Book Antiqua"/>
                <a:cs typeface="Book Antiqua"/>
              </a:rPr>
              <a:t>Cov</a:t>
            </a:r>
            <a:r>
              <a:rPr sz="1100" spc="15" dirty="0">
                <a:latin typeface="Lucida Sans Unicode"/>
                <a:cs typeface="Lucida Sans Unicode"/>
              </a:rPr>
              <a:t>(</a:t>
            </a:r>
            <a:r>
              <a:rPr sz="1100" i="1" spc="15" dirty="0">
                <a:latin typeface="Arial"/>
                <a:cs typeface="Arial"/>
              </a:rPr>
              <a:t>ε</a:t>
            </a:r>
            <a:r>
              <a:rPr sz="1200" i="1" spc="22" baseline="-13888" dirty="0">
                <a:latin typeface="Book Antiqua"/>
                <a:cs typeface="Book Antiqua"/>
              </a:rPr>
              <a:t>i</a:t>
            </a:r>
            <a:r>
              <a:rPr sz="1100" i="1" spc="15" dirty="0">
                <a:latin typeface="Arial"/>
                <a:cs typeface="Arial"/>
              </a:rPr>
              <a:t>,</a:t>
            </a:r>
            <a:r>
              <a:rPr sz="1100" i="1" spc="-130" dirty="0">
                <a:latin typeface="Arial"/>
                <a:cs typeface="Arial"/>
              </a:rPr>
              <a:t> </a:t>
            </a:r>
            <a:r>
              <a:rPr sz="1100" i="1" spc="30" dirty="0">
                <a:latin typeface="Book Antiqua"/>
                <a:cs typeface="Book Antiqua"/>
              </a:rPr>
              <a:t>x</a:t>
            </a:r>
            <a:r>
              <a:rPr sz="1200" i="1" spc="44" baseline="-13888" dirty="0">
                <a:latin typeface="Book Antiqua"/>
                <a:cs typeface="Book Antiqua"/>
              </a:rPr>
              <a:t>i</a:t>
            </a:r>
            <a:r>
              <a:rPr sz="1100" spc="30" dirty="0">
                <a:latin typeface="Lucida Sans Unicode"/>
                <a:cs typeface="Lucida Sans Unicode"/>
              </a:rPr>
              <a:t>)</a:t>
            </a:r>
            <a:endParaRPr sz="1100" dirty="0">
              <a:latin typeface="Lucida Sans Unicode"/>
              <a:cs typeface="Lucida Sans Unicode"/>
            </a:endParaRPr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99860" y="271891"/>
            <a:ext cx="2047239" cy="244475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400" spc="60" dirty="0"/>
              <a:t>O</a:t>
            </a:r>
            <a:r>
              <a:rPr spc="60" dirty="0"/>
              <a:t>MITTED </a:t>
            </a:r>
            <a:r>
              <a:rPr spc="40" dirty="0"/>
              <a:t>VARIABLE</a:t>
            </a:r>
            <a:r>
              <a:rPr spc="175" dirty="0"/>
              <a:t> </a:t>
            </a:r>
            <a:r>
              <a:rPr spc="50" dirty="0"/>
              <a:t>BIAS</a:t>
            </a:r>
            <a:endParaRPr sz="1400"/>
          </a:p>
        </p:txBody>
      </p:sp>
      <p:sp>
        <p:nvSpPr>
          <p:cNvPr id="4" name="object 4"/>
          <p:cNvSpPr txBox="1"/>
          <p:nvPr/>
        </p:nvSpPr>
        <p:spPr>
          <a:xfrm>
            <a:off x="4334192" y="3337485"/>
            <a:ext cx="210820" cy="118745"/>
          </a:xfrm>
          <a:prstGeom prst="rect">
            <a:avLst/>
          </a:prstGeom>
        </p:spPr>
        <p:txBody>
          <a:bodyPr vert="horz" wrap="square" lIns="0" tIns="76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0"/>
              </a:spcBef>
            </a:pP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9</a:t>
            </a:r>
            <a:r>
              <a:rPr sz="600" spc="-85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/</a:t>
            </a:r>
            <a:r>
              <a:rPr sz="600" spc="-80" dirty="0">
                <a:solidFill>
                  <a:srgbClr val="7F7F7F"/>
                </a:solidFill>
                <a:latin typeface="Book Antiqua"/>
                <a:cs typeface="Book Antiqua"/>
              </a:rPr>
              <a:t> </a:t>
            </a:r>
            <a:r>
              <a:rPr sz="600" spc="-5" dirty="0">
                <a:solidFill>
                  <a:srgbClr val="7F7F7F"/>
                </a:solidFill>
                <a:latin typeface="Book Antiqua"/>
                <a:cs typeface="Book Antiqua"/>
              </a:rPr>
              <a:t>25</a:t>
            </a:r>
            <a:endParaRPr sz="600">
              <a:latin typeface="Book Antiqua"/>
              <a:cs typeface="Book Antiqua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object 3"/>
              <p:cNvSpPr txBox="1"/>
              <p:nvPr/>
            </p:nvSpPr>
            <p:spPr>
              <a:xfrm>
                <a:off x="463689" y="503971"/>
                <a:ext cx="3794125" cy="2762038"/>
              </a:xfrm>
              <a:prstGeom prst="rect">
                <a:avLst/>
              </a:prstGeom>
            </p:spPr>
            <p:txBody>
              <a:bodyPr vert="horz" wrap="square" lIns="0" tIns="55880" rIns="0" bIns="0" rtlCol="0">
                <a:spAutoFit/>
              </a:bodyPr>
              <a:lstStyle/>
              <a:p>
                <a:pPr marL="173355" indent="-148590">
                  <a:lnSpc>
                    <a:spcPct val="100000"/>
                  </a:lnSpc>
                  <a:spcBef>
                    <a:spcPts val="440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Studied </a:t>
                </a:r>
                <a:r>
                  <a:rPr sz="1100" spc="-10" dirty="0">
                    <a:latin typeface="Book Antiqua"/>
                    <a:cs typeface="Book Antiqua"/>
                  </a:rPr>
                  <a:t>on lecture</a:t>
                </a:r>
                <a:r>
                  <a:rPr sz="1100" spc="-5" dirty="0">
                    <a:latin typeface="Book Antiqua"/>
                    <a:cs typeface="Book Antiqua"/>
                  </a:rPr>
                  <a:t> 5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173355" indent="-148590">
                  <a:lnSpc>
                    <a:spcPct val="100000"/>
                  </a:lnSpc>
                  <a:spcBef>
                    <a:spcPts val="340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sz="1100" spc="-35" dirty="0">
                    <a:latin typeface="Book Antiqua"/>
                    <a:cs typeface="Book Antiqua"/>
                  </a:rPr>
                  <a:t>True </a:t>
                </a:r>
                <a:r>
                  <a:rPr sz="1100" spc="-5" dirty="0">
                    <a:latin typeface="Book Antiqua"/>
                    <a:cs typeface="Book Antiqua"/>
                  </a:rPr>
                  <a:t>model: </a:t>
                </a:r>
                <a:r>
                  <a:rPr sz="1100" i="1" spc="-5" dirty="0">
                    <a:latin typeface="Book Antiqua"/>
                    <a:cs typeface="Book Antiqua"/>
                  </a:rPr>
                  <a:t>y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= </a:t>
                </a:r>
                <a:r>
                  <a:rPr sz="1100" i="1" spc="10" dirty="0">
                    <a:latin typeface="Arial"/>
                    <a:cs typeface="Arial"/>
                  </a:rPr>
                  <a:t>β</a:t>
                </a:r>
                <a:r>
                  <a:rPr sz="1100" i="1" spc="10" dirty="0">
                    <a:latin typeface="Book Antiqua"/>
                    <a:cs typeface="Book Antiqua"/>
                  </a:rPr>
                  <a:t>x</a:t>
                </a:r>
                <a:r>
                  <a:rPr sz="1200" i="1" spc="15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 </a:t>
                </a:r>
                <a14:m>
                  <m:oMath xmlns:m="http://schemas.openxmlformats.org/officeDocument/2006/math">
                    <m:r>
                      <a:rPr lang="en-US" sz="1100" i="1" spc="-3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Lucida Sans Unicode"/>
                      </a:rPr>
                      <m:t>𝛾</m:t>
                    </m:r>
                  </m:oMath>
                </a14:m>
                <a:r>
                  <a:rPr sz="1100" i="1" spc="20" dirty="0">
                    <a:latin typeface="Book Antiqua"/>
                    <a:cs typeface="Book Antiqua"/>
                  </a:rPr>
                  <a:t>z</a:t>
                </a:r>
                <a:r>
                  <a:rPr sz="1200" i="1" spc="30" baseline="-13888" dirty="0">
                    <a:latin typeface="Book Antiqua"/>
                    <a:cs typeface="Book Antiqua"/>
                  </a:rPr>
                  <a:t>i </a:t>
                </a:r>
                <a:r>
                  <a:rPr sz="1100" spc="-30" dirty="0">
                    <a:latin typeface="Lucida Sans Unicode"/>
                    <a:cs typeface="Lucida Sans Unicode"/>
                  </a:rPr>
                  <a:t>+</a:t>
                </a:r>
                <a:r>
                  <a:rPr sz="1100" spc="-204" dirty="0">
                    <a:latin typeface="Lucida Sans Unicode"/>
                    <a:cs typeface="Lucida Sans Unicode"/>
                  </a:rPr>
                  <a:t> </a:t>
                </a:r>
                <a:r>
                  <a:rPr sz="1100" i="1" spc="-5" dirty="0">
                    <a:latin typeface="Book Antiqua"/>
                    <a:cs typeface="Book Antiqua"/>
                  </a:rPr>
                  <a:t>u</a:t>
                </a:r>
                <a:r>
                  <a:rPr sz="1200" i="1" spc="-7" baseline="-13888" dirty="0">
                    <a:latin typeface="Book Antiqua"/>
                    <a:cs typeface="Book Antiqua"/>
                  </a:rPr>
                  <a:t>i</a:t>
                </a:r>
                <a:endParaRPr sz="1200" baseline="-13888" dirty="0">
                  <a:latin typeface="Book Antiqua"/>
                  <a:cs typeface="Book Antiqua"/>
                </a:endParaRPr>
              </a:p>
              <a:p>
                <a:pPr marL="173355" indent="-148590">
                  <a:lnSpc>
                    <a:spcPct val="100000"/>
                  </a:lnSpc>
                  <a:spcBef>
                    <a:spcPts val="340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sz="1100" spc="-10" dirty="0">
                    <a:latin typeface="Book Antiqua"/>
                    <a:cs typeface="Book Antiqua"/>
                  </a:rPr>
                  <a:t>Model </a:t>
                </a:r>
                <a:r>
                  <a:rPr sz="1100" spc="-5" dirty="0">
                    <a:latin typeface="Book Antiqua"/>
                    <a:cs typeface="Book Antiqua"/>
                  </a:rPr>
                  <a:t>as it looks </a:t>
                </a:r>
                <a:r>
                  <a:rPr sz="1100" spc="-10" dirty="0">
                    <a:latin typeface="Book Antiqua"/>
                    <a:cs typeface="Book Antiqua"/>
                  </a:rPr>
                  <a:t>when we </a:t>
                </a:r>
                <a:r>
                  <a:rPr sz="1100" spc="-5" dirty="0">
                    <a:latin typeface="Book Antiqua"/>
                    <a:cs typeface="Book Antiqua"/>
                  </a:rPr>
                  <a:t>omit variable</a:t>
                </a:r>
                <a:r>
                  <a:rPr sz="1100" spc="5" dirty="0">
                    <a:latin typeface="Book Antiqua"/>
                    <a:cs typeface="Book Antiqua"/>
                  </a:rPr>
                  <a:t> </a:t>
                </a:r>
                <a:r>
                  <a:rPr sz="1100" i="1" spc="-10" dirty="0">
                    <a:latin typeface="Book Antiqua"/>
                    <a:cs typeface="Book Antiqua"/>
                  </a:rPr>
                  <a:t>z</a:t>
                </a:r>
                <a:r>
                  <a:rPr sz="1100" spc="-10" dirty="0">
                    <a:latin typeface="Book Antiqua"/>
                    <a:cs typeface="Book Antiqua"/>
                  </a:rPr>
                  <a:t>:</a:t>
                </a:r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10"/>
                  </a:spcBef>
                </a:pPr>
                <a:endParaRPr lang="en-US" sz="175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10"/>
                  </a:spcBef>
                </a:pPr>
                <a:endParaRPr sz="1750" dirty="0">
                  <a:latin typeface="Book Antiqua"/>
                  <a:cs typeface="Book Antiqua"/>
                </a:endParaRPr>
              </a:p>
              <a:p>
                <a:pPr marL="173355" indent="-148590">
                  <a:lnSpc>
                    <a:spcPct val="100000"/>
                  </a:lnSpc>
                  <a:spcBef>
                    <a:spcPts val="5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This</a:t>
                </a:r>
                <a:r>
                  <a:rPr sz="1100" spc="-1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gives</a:t>
                </a:r>
                <a:endParaRPr sz="110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35"/>
                  </a:spcBef>
                </a:pPr>
                <a:endParaRPr lang="en-US" sz="1650" dirty="0">
                  <a:latin typeface="Book Antiqua"/>
                  <a:cs typeface="Book Antiqua"/>
                </a:endParaRPr>
              </a:p>
              <a:p>
                <a:pPr>
                  <a:lnSpc>
                    <a:spcPct val="100000"/>
                  </a:lnSpc>
                  <a:spcBef>
                    <a:spcPts val="35"/>
                  </a:spcBef>
                </a:pPr>
                <a:endParaRPr sz="1650" dirty="0">
                  <a:latin typeface="Book Antiqua"/>
                  <a:cs typeface="Book Antiqua"/>
                </a:endParaRPr>
              </a:p>
              <a:p>
                <a:pPr marL="173355" marR="158115" indent="-148590">
                  <a:lnSpc>
                    <a:spcPct val="102600"/>
                  </a:lnSpc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sz="1100" spc="-5" dirty="0">
                    <a:latin typeface="Book Antiqua"/>
                    <a:cs typeface="Book Antiqua"/>
                  </a:rPr>
                  <a:t>It can be </a:t>
                </a:r>
                <a:r>
                  <a:rPr sz="1100" spc="-10" dirty="0">
                    <a:latin typeface="Book Antiqua"/>
                    <a:cs typeface="Book Antiqua"/>
                  </a:rPr>
                  <a:t>remedied by </a:t>
                </a:r>
                <a:r>
                  <a:rPr sz="1100" spc="-5" dirty="0">
                    <a:latin typeface="Book Antiqua"/>
                    <a:cs typeface="Book Antiqua"/>
                  </a:rPr>
                  <a:t>including the variable in</a:t>
                </a:r>
                <a:r>
                  <a:rPr sz="1100" spc="-35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question,  but sometimes </a:t>
                </a:r>
                <a:r>
                  <a:rPr sz="1100" spc="-10" dirty="0">
                    <a:latin typeface="Book Antiqua"/>
                    <a:cs typeface="Book Antiqua"/>
                  </a:rPr>
                  <a:t>we do </a:t>
                </a:r>
                <a:r>
                  <a:rPr sz="1100" spc="-5" dirty="0">
                    <a:latin typeface="Book Antiqua"/>
                    <a:cs typeface="Book Antiqua"/>
                  </a:rPr>
                  <a:t>not have data for</a:t>
                </a:r>
                <a:r>
                  <a:rPr sz="1100" spc="-10" dirty="0">
                    <a:latin typeface="Book Antiqua"/>
                    <a:cs typeface="Book Antiqua"/>
                  </a:rPr>
                  <a:t> </a:t>
                </a:r>
                <a:r>
                  <a:rPr sz="1100" spc="-5" dirty="0">
                    <a:latin typeface="Book Antiqua"/>
                    <a:cs typeface="Book Antiqua"/>
                  </a:rPr>
                  <a:t>it</a:t>
                </a:r>
                <a:endParaRPr sz="1100" dirty="0">
                  <a:latin typeface="Book Antiqua"/>
                  <a:cs typeface="Book Antiqua"/>
                </a:endParaRPr>
              </a:p>
              <a:p>
                <a:pPr marL="173355" marR="17780" indent="-148590">
                  <a:lnSpc>
                    <a:spcPct val="102600"/>
                  </a:lnSpc>
                  <a:spcBef>
                    <a:spcPts val="305"/>
                  </a:spcBef>
                  <a:buSzPct val="72727"/>
                  <a:buFont typeface="Lucida Sans Unicode"/>
                  <a:buChar char="►"/>
                  <a:tabLst>
                    <a:tab pos="173990" algn="l"/>
                  </a:tabLst>
                </a:pPr>
                <a:r>
                  <a:rPr sz="1100" spc="-60" dirty="0">
                    <a:latin typeface="Book Antiqua"/>
                    <a:cs typeface="Book Antiqua"/>
                  </a:rPr>
                  <a:t>We </a:t>
                </a:r>
                <a:r>
                  <a:rPr sz="1100" spc="-5" dirty="0">
                    <a:latin typeface="Book Antiqua"/>
                    <a:cs typeface="Book Antiqua"/>
                  </a:rPr>
                  <a:t>can include </a:t>
                </a:r>
                <a:r>
                  <a:rPr sz="1100" spc="-10" dirty="0">
                    <a:latin typeface="Book Antiqua"/>
                    <a:cs typeface="Book Antiqua"/>
                  </a:rPr>
                  <a:t>some proxies </a:t>
                </a:r>
                <a:r>
                  <a:rPr sz="1100" spc="-5" dirty="0">
                    <a:latin typeface="Book Antiqua"/>
                    <a:cs typeface="Book Antiqua"/>
                  </a:rPr>
                  <a:t>for such variable, but this  </a:t>
                </a:r>
                <a:r>
                  <a:rPr sz="1100" spc="-10" dirty="0">
                    <a:latin typeface="Book Antiqua"/>
                    <a:cs typeface="Book Antiqua"/>
                  </a:rPr>
                  <a:t>may </a:t>
                </a:r>
                <a:r>
                  <a:rPr sz="1100" spc="-5" dirty="0">
                    <a:latin typeface="Book Antiqua"/>
                    <a:cs typeface="Book Antiqua"/>
                  </a:rPr>
                  <a:t>not </a:t>
                </a:r>
                <a:r>
                  <a:rPr sz="1100" spc="-10" dirty="0">
                    <a:latin typeface="Book Antiqua"/>
                    <a:cs typeface="Book Antiqua"/>
                  </a:rPr>
                  <a:t>reduce </a:t>
                </a:r>
                <a:r>
                  <a:rPr sz="1100" spc="-5" dirty="0">
                    <a:latin typeface="Book Antiqua"/>
                    <a:cs typeface="Book Antiqua"/>
                  </a:rPr>
                  <a:t>the bias completely </a:t>
                </a:r>
                <a:r>
                  <a:rPr sz="1100" spc="-10" dirty="0">
                    <a:latin typeface="Book Antiqua"/>
                    <a:cs typeface="Book Antiqua"/>
                  </a:rPr>
                  <a:t>and some </a:t>
                </a:r>
                <a:r>
                  <a:rPr sz="1100" spc="-5" dirty="0">
                    <a:latin typeface="Book Antiqua"/>
                    <a:cs typeface="Book Antiqua"/>
                  </a:rPr>
                  <a:t>endogeneity  </a:t>
                </a:r>
                <a:r>
                  <a:rPr sz="1100" spc="-10" dirty="0">
                    <a:latin typeface="Book Antiqua"/>
                    <a:cs typeface="Book Antiqua"/>
                  </a:rPr>
                  <a:t>remains </a:t>
                </a:r>
                <a:r>
                  <a:rPr sz="1100" spc="-5" dirty="0">
                    <a:latin typeface="Book Antiqua"/>
                    <a:cs typeface="Book Antiqua"/>
                  </a:rPr>
                  <a:t>in the equation</a:t>
                </a:r>
                <a:endParaRPr sz="1100" dirty="0">
                  <a:latin typeface="Book Antiqua"/>
                  <a:cs typeface="Book Antiqua"/>
                </a:endParaRPr>
              </a:p>
            </p:txBody>
          </p:sp>
        </mc:Choice>
        <mc:Fallback>
          <p:sp>
            <p:nvSpPr>
              <p:cNvPr id="3" name="object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3689" y="503971"/>
                <a:ext cx="3794125" cy="2762038"/>
              </a:xfrm>
              <a:prstGeom prst="rect">
                <a:avLst/>
              </a:prstGeom>
              <a:blipFill>
                <a:blip r:embed="rId2"/>
                <a:stretch>
                  <a:fillRect l="-1447" r="-3376" b="-19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Picture 4">
            <a:extLst>
              <a:ext uri="{FF2B5EF4-FFF2-40B4-BE49-F238E27FC236}">
                <a16:creationId xmlns:a16="http://schemas.microsoft.com/office/drawing/2014/main" id="{CE931EF1-F3C0-4CDA-B5A0-199FB46F3F6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2450" y="1273175"/>
            <a:ext cx="3212961" cy="32223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8C39E3CD-8EB3-4EA4-B2F9-87199466E51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3689" y="1901897"/>
            <a:ext cx="3966072" cy="352540"/>
          </a:xfrm>
          <a:prstGeom prst="rect">
            <a:avLst/>
          </a:prstGeom>
        </p:spPr>
      </p:pic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2093</TotalTime>
  <Words>1959</Words>
  <Application>Microsoft Office PowerPoint</Application>
  <PresentationFormat>Custom</PresentationFormat>
  <Paragraphs>374</Paragraphs>
  <Slides>25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Arial</vt:lpstr>
      <vt:lpstr>Book Antiqua</vt:lpstr>
      <vt:lpstr>Calibri</vt:lpstr>
      <vt:lpstr>Cambria Math</vt:lpstr>
      <vt:lpstr>Courier New</vt:lpstr>
      <vt:lpstr>Lucida Sans</vt:lpstr>
      <vt:lpstr>Lucida Sans Unicode</vt:lpstr>
      <vt:lpstr>Office Theme</vt:lpstr>
      <vt:lpstr>PowerPoint Presentation</vt:lpstr>
      <vt:lpstr>A LITTLE REVISION: OLS CLASSICAL ASSUMPTIONS</vt:lpstr>
      <vt:lpstr>ON PREVIOUS LECTURES</vt:lpstr>
      <vt:lpstr>ON TODAY’S LECTURE</vt:lpstr>
      <vt:lpstr>ENDOGENOUS VARIABLES</vt:lpstr>
      <vt:lpstr>PowerPoint Presentation</vt:lpstr>
      <vt:lpstr>INCONSISTENCY OF ESTIMATES</vt:lpstr>
      <vt:lpstr>TYPICAL CASES OF ENDOGENEITY</vt:lpstr>
      <vt:lpstr>OMITTED VARIABLE BIAS</vt:lpstr>
      <vt:lpstr>SELECTION BIAS</vt:lpstr>
      <vt:lpstr>SIMULTANEITY</vt:lpstr>
      <vt:lpstr>SIMULTANEITY</vt:lpstr>
      <vt:lpstr>MEASUREMENT ERROR I</vt:lpstr>
      <vt:lpstr>MEASUREMENT ERROR II</vt:lpstr>
      <vt:lpstr>INSTRUMENTAL VARIABLES (IV)</vt:lpstr>
      <vt:lpstr>INSTRUMENTAL VARIABLES</vt:lpstr>
      <vt:lpstr>TWO STAGE LEAST SQUARES</vt:lpstr>
      <vt:lpstr>TWO STAGE LEAST SQUARES</vt:lpstr>
      <vt:lpstr>EXAMPLE</vt:lpstr>
      <vt:lpstr>EXAMPLE</vt:lpstr>
      <vt:lpstr>EXAMPLE</vt:lpstr>
      <vt:lpstr>EXAMPLE</vt:lpstr>
      <vt:lpstr>EXAMPLE</vt:lpstr>
      <vt:lpstr>EXAMPLE</vt:lpstr>
      <vt:lpstr>SUMMARY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Dali Laxton</cp:lastModifiedBy>
  <cp:revision>10</cp:revision>
  <dcterms:created xsi:type="dcterms:W3CDTF">2020-11-24T22:22:06Z</dcterms:created>
  <dcterms:modified xsi:type="dcterms:W3CDTF">2022-11-30T22:02:43Z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2019-11-05T00:00:00Z</vt:filetime>
  </property>
  <property fmtid="{D5CDD505-2E9C-101B-9397-08002B2CF9AE}" pid="3" name="Creator">
    <vt:lpwstr>LaTeX with Beamer class</vt:lpwstr>
  </property>
  <property fmtid="{D5CDD505-2E9C-101B-9397-08002B2CF9AE}" pid="4" name="LastSaved">
    <vt:filetime>2020-11-24T00:00:00Z</vt:filetime>
  </property>
</Properties>
</file>