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416" y="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98641B17-2547-406B-A595-DE30C4D7DED1}"/>
    <pc:docChg chg="undo custSel modSld">
      <pc:chgData name="Dali Laxton" userId="994fe8badd9c9863" providerId="LiveId" clId="{98641B17-2547-406B-A595-DE30C4D7DED1}" dt="2020-12-03T22:03:35.514" v="151" actId="20577"/>
      <pc:docMkLst>
        <pc:docMk/>
      </pc:docMkLst>
      <pc:sldChg chg="addSp delSp modSp mod">
        <pc:chgData name="Dali Laxton" userId="994fe8badd9c9863" providerId="LiveId" clId="{98641B17-2547-406B-A595-DE30C4D7DED1}" dt="2020-12-03T21:47:02.178" v="130" actId="20577"/>
        <pc:sldMkLst>
          <pc:docMk/>
          <pc:sldMk cId="0" sldId="256"/>
        </pc:sldMkLst>
        <pc:spChg chg="mod">
          <ac:chgData name="Dali Laxton" userId="994fe8badd9c9863" providerId="LiveId" clId="{98641B17-2547-406B-A595-DE30C4D7DED1}" dt="2020-12-03T21:46:47.362" v="113" actId="1076"/>
          <ac:spMkLst>
            <pc:docMk/>
            <pc:sldMk cId="0" sldId="256"/>
            <ac:spMk id="7" creationId="{00000000-0000-0000-0000-000000000000}"/>
          </ac:spMkLst>
        </pc:spChg>
        <pc:spChg chg="mod">
          <ac:chgData name="Dali Laxton" userId="994fe8badd9c9863" providerId="LiveId" clId="{98641B17-2547-406B-A595-DE30C4D7DED1}" dt="2020-12-03T21:16:43.762" v="0" actId="6549"/>
          <ac:spMkLst>
            <pc:docMk/>
            <pc:sldMk cId="0" sldId="256"/>
            <ac:spMk id="12" creationId="{00000000-0000-0000-0000-000000000000}"/>
          </ac:spMkLst>
        </pc:spChg>
        <pc:spChg chg="mod">
          <ac:chgData name="Dali Laxton" userId="994fe8badd9c9863" providerId="LiveId" clId="{98641B17-2547-406B-A595-DE30C4D7DED1}" dt="2020-12-03T21:46:30.578" v="107" actId="1076"/>
          <ac:spMkLst>
            <pc:docMk/>
            <pc:sldMk cId="0" sldId="256"/>
            <ac:spMk id="13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16:48.726" v="1" actId="478"/>
          <ac:spMkLst>
            <pc:docMk/>
            <pc:sldMk cId="0" sldId="256"/>
            <ac:spMk id="14" creationId="{00000000-0000-0000-0000-000000000000}"/>
          </ac:spMkLst>
        </pc:spChg>
        <pc:spChg chg="add mod">
          <ac:chgData name="Dali Laxton" userId="994fe8badd9c9863" providerId="LiveId" clId="{98641B17-2547-406B-A595-DE30C4D7DED1}" dt="2020-12-03T21:47:02.178" v="130" actId="20577"/>
          <ac:spMkLst>
            <pc:docMk/>
            <pc:sldMk cId="0" sldId="256"/>
            <ac:spMk id="15" creationId="{172BF304-C463-4ED3-9B14-1776C7163E70}"/>
          </ac:spMkLst>
        </pc:spChg>
        <pc:grpChg chg="mod">
          <ac:chgData name="Dali Laxton" userId="994fe8badd9c9863" providerId="LiveId" clId="{98641B17-2547-406B-A595-DE30C4D7DED1}" dt="2020-12-03T21:46:42.134" v="111" actId="1076"/>
          <ac:grpSpMkLst>
            <pc:docMk/>
            <pc:sldMk cId="0" sldId="256"/>
            <ac:grpSpMk id="3" creationId="{00000000-0000-0000-0000-000000000000}"/>
          </ac:grpSpMkLst>
        </pc:grpChg>
      </pc:sldChg>
      <pc:sldChg chg="modSp mod">
        <pc:chgData name="Dali Laxton" userId="994fe8badd9c9863" providerId="LiveId" clId="{98641B17-2547-406B-A595-DE30C4D7DED1}" dt="2020-12-03T21:17:41.641" v="35" actId="20577"/>
        <pc:sldMkLst>
          <pc:docMk/>
          <pc:sldMk cId="0" sldId="258"/>
        </pc:sldMkLst>
        <pc:spChg chg="mod">
          <ac:chgData name="Dali Laxton" userId="994fe8badd9c9863" providerId="LiveId" clId="{98641B17-2547-406B-A595-DE30C4D7DED1}" dt="2020-12-03T21:17:41.641" v="35" actId="20577"/>
          <ac:spMkLst>
            <pc:docMk/>
            <pc:sldMk cId="0" sldId="258"/>
            <ac:spMk id="6" creationId="{00000000-0000-0000-0000-000000000000}"/>
          </ac:spMkLst>
        </pc:spChg>
      </pc:sldChg>
      <pc:sldChg chg="addSp delSp modSp mod">
        <pc:chgData name="Dali Laxton" userId="994fe8badd9c9863" providerId="LiveId" clId="{98641B17-2547-406B-A595-DE30C4D7DED1}" dt="2020-12-03T21:35:29.665" v="71"/>
        <pc:sldMkLst>
          <pc:docMk/>
          <pc:sldMk cId="0" sldId="261"/>
        </pc:sldMkLst>
        <pc:spChg chg="mod">
          <ac:chgData name="Dali Laxton" userId="994fe8badd9c9863" providerId="LiveId" clId="{98641B17-2547-406B-A595-DE30C4D7DED1}" dt="2020-12-03T21:34:02.626" v="63"/>
          <ac:spMkLst>
            <pc:docMk/>
            <pc:sldMk cId="0" sldId="261"/>
            <ac:spMk id="9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33:17.016" v="43" actId="478"/>
          <ac:spMkLst>
            <pc:docMk/>
            <pc:sldMk cId="0" sldId="261"/>
            <ac:spMk id="10" creationId="{00000000-0000-0000-0000-000000000000}"/>
          </ac:spMkLst>
        </pc:spChg>
        <pc:spChg chg="del mod">
          <ac:chgData name="Dali Laxton" userId="994fe8badd9c9863" providerId="LiveId" clId="{98641B17-2547-406B-A595-DE30C4D7DED1}" dt="2020-12-03T21:33:14.219" v="42"/>
          <ac:spMkLst>
            <pc:docMk/>
            <pc:sldMk cId="0" sldId="261"/>
            <ac:spMk id="11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33:06.854" v="39" actId="478"/>
          <ac:spMkLst>
            <pc:docMk/>
            <pc:sldMk cId="0" sldId="261"/>
            <ac:spMk id="12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32:50.070" v="36" actId="478"/>
          <ac:spMkLst>
            <pc:docMk/>
            <pc:sldMk cId="0" sldId="261"/>
            <ac:spMk id="13" creationId="{00000000-0000-0000-0000-000000000000}"/>
          </ac:spMkLst>
        </pc:spChg>
        <pc:spChg chg="mod">
          <ac:chgData name="Dali Laxton" userId="994fe8badd9c9863" providerId="LiveId" clId="{98641B17-2547-406B-A595-DE30C4D7DED1}" dt="2020-12-03T21:35:29.665" v="71"/>
          <ac:spMkLst>
            <pc:docMk/>
            <pc:sldMk cId="0" sldId="261"/>
            <ac:spMk id="14" creationId="{00000000-0000-0000-0000-000000000000}"/>
          </ac:spMkLst>
        </pc:spChg>
        <pc:spChg chg="add del">
          <ac:chgData name="Dali Laxton" userId="994fe8badd9c9863" providerId="LiveId" clId="{98641B17-2547-406B-A595-DE30C4D7DED1}" dt="2020-12-03T21:32:56.342" v="38" actId="22"/>
          <ac:spMkLst>
            <pc:docMk/>
            <pc:sldMk cId="0" sldId="261"/>
            <ac:spMk id="16" creationId="{5DF78968-D9F8-451E-8600-88AD9883697C}"/>
          </ac:spMkLst>
        </pc:spChg>
      </pc:sldChg>
      <pc:sldChg chg="addSp delSp modSp mod">
        <pc:chgData name="Dali Laxton" userId="994fe8badd9c9863" providerId="LiveId" clId="{98641B17-2547-406B-A595-DE30C4D7DED1}" dt="2020-12-03T21:36:26.557" v="96" actId="20577"/>
        <pc:sldMkLst>
          <pc:docMk/>
          <pc:sldMk cId="0" sldId="262"/>
        </pc:sldMkLst>
        <pc:spChg chg="add del mod">
          <ac:chgData name="Dali Laxton" userId="994fe8badd9c9863" providerId="LiveId" clId="{98641B17-2547-406B-A595-DE30C4D7DED1}" dt="2020-12-03T21:36:26.557" v="96" actId="20577"/>
          <ac:spMkLst>
            <pc:docMk/>
            <pc:sldMk cId="0" sldId="262"/>
            <ac:spMk id="7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36:01.579" v="83" actId="478"/>
          <ac:spMkLst>
            <pc:docMk/>
            <pc:sldMk cId="0" sldId="262"/>
            <ac:spMk id="8" creationId="{00000000-0000-0000-0000-000000000000}"/>
          </ac:spMkLst>
        </pc:spChg>
        <pc:spChg chg="del mod">
          <ac:chgData name="Dali Laxton" userId="994fe8badd9c9863" providerId="LiveId" clId="{98641B17-2547-406B-A595-DE30C4D7DED1}" dt="2020-12-03T21:35:57.287" v="82" actId="478"/>
          <ac:spMkLst>
            <pc:docMk/>
            <pc:sldMk cId="0" sldId="262"/>
            <ac:spMk id="9" creationId="{00000000-0000-0000-0000-000000000000}"/>
          </ac:spMkLst>
        </pc:spChg>
      </pc:sldChg>
      <pc:sldChg chg="addSp delSp modSp mod">
        <pc:chgData name="Dali Laxton" userId="994fe8badd9c9863" providerId="LiveId" clId="{98641B17-2547-406B-A595-DE30C4D7DED1}" dt="2020-12-03T21:42:00.715" v="106" actId="1076"/>
        <pc:sldMkLst>
          <pc:docMk/>
          <pc:sldMk cId="0" sldId="264"/>
        </pc:sldMkLst>
        <pc:spChg chg="mod">
          <ac:chgData name="Dali Laxton" userId="994fe8badd9c9863" providerId="LiveId" clId="{98641B17-2547-406B-A595-DE30C4D7DED1}" dt="2020-12-03T21:40:02.688" v="100" actId="20577"/>
          <ac:spMkLst>
            <pc:docMk/>
            <pc:sldMk cId="0" sldId="264"/>
            <ac:spMk id="6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41:44.210" v="102" actId="478"/>
          <ac:spMkLst>
            <pc:docMk/>
            <pc:sldMk cId="0" sldId="264"/>
            <ac:spMk id="7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41:41.666" v="101" actId="478"/>
          <ac:spMkLst>
            <pc:docMk/>
            <pc:sldMk cId="0" sldId="264"/>
            <ac:spMk id="8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41:50.830" v="103" actId="478"/>
          <ac:spMkLst>
            <pc:docMk/>
            <pc:sldMk cId="0" sldId="264"/>
            <ac:spMk id="9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41:50.830" v="103" actId="478"/>
          <ac:spMkLst>
            <pc:docMk/>
            <pc:sldMk cId="0" sldId="264"/>
            <ac:spMk id="10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41:50.830" v="103" actId="478"/>
          <ac:spMkLst>
            <pc:docMk/>
            <pc:sldMk cId="0" sldId="264"/>
            <ac:spMk id="11" creationId="{00000000-0000-0000-0000-000000000000}"/>
          </ac:spMkLst>
        </pc:spChg>
        <pc:picChg chg="add mod">
          <ac:chgData name="Dali Laxton" userId="994fe8badd9c9863" providerId="LiveId" clId="{98641B17-2547-406B-A595-DE30C4D7DED1}" dt="2020-12-03T21:42:00.715" v="106" actId="1076"/>
          <ac:picMkLst>
            <pc:docMk/>
            <pc:sldMk cId="0" sldId="264"/>
            <ac:picMk id="13" creationId="{37DB0E24-BB01-45AE-B0CC-F50A51FC53F9}"/>
          </ac:picMkLst>
        </pc:picChg>
      </pc:sldChg>
      <pc:sldChg chg="modSp mod">
        <pc:chgData name="Dali Laxton" userId="994fe8badd9c9863" providerId="LiveId" clId="{98641B17-2547-406B-A595-DE30C4D7DED1}" dt="2020-12-03T21:51:57.323" v="133" actId="14100"/>
        <pc:sldMkLst>
          <pc:docMk/>
          <pc:sldMk cId="0" sldId="268"/>
        </pc:sldMkLst>
        <pc:spChg chg="mod">
          <ac:chgData name="Dali Laxton" userId="994fe8badd9c9863" providerId="LiveId" clId="{98641B17-2547-406B-A595-DE30C4D7DED1}" dt="2020-12-03T21:51:14.989" v="131" actId="6549"/>
          <ac:spMkLst>
            <pc:docMk/>
            <pc:sldMk cId="0" sldId="268"/>
            <ac:spMk id="7" creationId="{00000000-0000-0000-0000-000000000000}"/>
          </ac:spMkLst>
        </pc:spChg>
        <pc:grpChg chg="mod">
          <ac:chgData name="Dali Laxton" userId="994fe8badd9c9863" providerId="LiveId" clId="{98641B17-2547-406B-A595-DE30C4D7DED1}" dt="2020-12-03T21:51:57.323" v="133" actId="14100"/>
          <ac:grpSpMkLst>
            <pc:docMk/>
            <pc:sldMk cId="0" sldId="268"/>
            <ac:grpSpMk id="8" creationId="{00000000-0000-0000-0000-000000000000}"/>
          </ac:grpSpMkLst>
        </pc:grpChg>
      </pc:sldChg>
      <pc:sldChg chg="modSp mod">
        <pc:chgData name="Dali Laxton" userId="994fe8badd9c9863" providerId="LiveId" clId="{98641B17-2547-406B-A595-DE30C4D7DED1}" dt="2020-12-03T22:03:35.514" v="151" actId="20577"/>
        <pc:sldMkLst>
          <pc:docMk/>
          <pc:sldMk cId="0" sldId="272"/>
        </pc:sldMkLst>
        <pc:spChg chg="mod">
          <ac:chgData name="Dali Laxton" userId="994fe8badd9c9863" providerId="LiveId" clId="{98641B17-2547-406B-A595-DE30C4D7DED1}" dt="2020-12-03T22:03:35.514" v="151" actId="20577"/>
          <ac:spMkLst>
            <pc:docMk/>
            <pc:sldMk cId="0" sldId="272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686810" cy="109855"/>
          </a:xfrm>
          <a:custGeom>
            <a:avLst/>
            <a:gdLst/>
            <a:ahLst/>
            <a:cxnLst/>
            <a:rect l="l" t="t" r="r" b="b"/>
            <a:pathLst>
              <a:path w="3686810" h="109855">
                <a:moveTo>
                  <a:pt x="3686416" y="0"/>
                </a:moveTo>
                <a:lnTo>
                  <a:pt x="0" y="0"/>
                </a:lnTo>
                <a:lnTo>
                  <a:pt x="0" y="109385"/>
                </a:lnTo>
                <a:lnTo>
                  <a:pt x="3686416" y="109385"/>
                </a:lnTo>
                <a:lnTo>
                  <a:pt x="3686416" y="0"/>
                </a:lnTo>
                <a:close/>
              </a:path>
            </a:pathLst>
          </a:custGeom>
          <a:solidFill>
            <a:srgbClr val="144C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5948" y="101127"/>
            <a:ext cx="4318203" cy="207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686810" cy="109855"/>
          </a:xfrm>
          <a:custGeom>
            <a:avLst/>
            <a:gdLst/>
            <a:ahLst/>
            <a:cxnLst/>
            <a:rect l="l" t="t" r="r" b="b"/>
            <a:pathLst>
              <a:path w="3686810" h="109855">
                <a:moveTo>
                  <a:pt x="3686416" y="0"/>
                </a:moveTo>
                <a:lnTo>
                  <a:pt x="0" y="0"/>
                </a:lnTo>
                <a:lnTo>
                  <a:pt x="0" y="109385"/>
                </a:lnTo>
                <a:lnTo>
                  <a:pt x="3686416" y="109385"/>
                </a:lnTo>
                <a:lnTo>
                  <a:pt x="3686416" y="0"/>
                </a:lnTo>
                <a:close/>
              </a:path>
            </a:pathLst>
          </a:custGeom>
          <a:solidFill>
            <a:srgbClr val="144C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948" y="101127"/>
            <a:ext cx="4176395" cy="207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4460" y="1443617"/>
            <a:ext cx="3619500" cy="1570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9193" y="481761"/>
            <a:ext cx="3989704" cy="82550"/>
          </a:xfrm>
          <a:custGeom>
            <a:avLst/>
            <a:gdLst/>
            <a:ahLst/>
            <a:cxnLst/>
            <a:rect l="l" t="t" r="r" b="b"/>
            <a:pathLst>
              <a:path w="3989704" h="82550">
                <a:moveTo>
                  <a:pt x="3938852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3989652" y="82384"/>
                </a:lnTo>
                <a:lnTo>
                  <a:pt x="3989652" y="50800"/>
                </a:lnTo>
                <a:lnTo>
                  <a:pt x="3985644" y="31075"/>
                </a:lnTo>
                <a:lnTo>
                  <a:pt x="3974729" y="14922"/>
                </a:lnTo>
                <a:lnTo>
                  <a:pt x="3958576" y="4008"/>
                </a:lnTo>
                <a:lnTo>
                  <a:pt x="3938852" y="0"/>
                </a:lnTo>
                <a:close/>
              </a:path>
            </a:pathLst>
          </a:custGeom>
          <a:solidFill>
            <a:srgbClr val="144C9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09193" y="526179"/>
            <a:ext cx="4040404" cy="849231"/>
            <a:chOff x="309193" y="526179"/>
            <a:chExt cx="4040404" cy="849231"/>
          </a:xfrm>
        </p:grpSpPr>
        <p:sp>
          <p:nvSpPr>
            <p:cNvPr id="4" name="object 4"/>
            <p:cNvSpPr/>
            <p:nvPr/>
          </p:nvSpPr>
          <p:spPr>
            <a:xfrm>
              <a:off x="359994" y="1273810"/>
              <a:ext cx="101600" cy="101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10794" y="1261110"/>
              <a:ext cx="3938802" cy="1143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98846" y="532333"/>
              <a:ext cx="50751" cy="74147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9193" y="526179"/>
              <a:ext cx="3989704" cy="798830"/>
            </a:xfrm>
            <a:custGeom>
              <a:avLst/>
              <a:gdLst/>
              <a:ahLst/>
              <a:cxnLst/>
              <a:rect l="l" t="t" r="r" b="b"/>
              <a:pathLst>
                <a:path w="3989704" h="798830">
                  <a:moveTo>
                    <a:pt x="3989652" y="0"/>
                  </a:moveTo>
                  <a:lnTo>
                    <a:pt x="0" y="0"/>
                  </a:lnTo>
                  <a:lnTo>
                    <a:pt x="0" y="747630"/>
                  </a:lnTo>
                  <a:lnTo>
                    <a:pt x="4008" y="767354"/>
                  </a:lnTo>
                  <a:lnTo>
                    <a:pt x="14922" y="783507"/>
                  </a:lnTo>
                  <a:lnTo>
                    <a:pt x="31075" y="794422"/>
                  </a:lnTo>
                  <a:lnTo>
                    <a:pt x="50800" y="798430"/>
                  </a:lnTo>
                  <a:lnTo>
                    <a:pt x="3938852" y="798430"/>
                  </a:lnTo>
                  <a:lnTo>
                    <a:pt x="3958576" y="794422"/>
                  </a:lnTo>
                  <a:lnTo>
                    <a:pt x="3974729" y="783507"/>
                  </a:lnTo>
                  <a:lnTo>
                    <a:pt x="3985644" y="767354"/>
                  </a:lnTo>
                  <a:lnTo>
                    <a:pt x="3989652" y="747630"/>
                  </a:lnTo>
                  <a:lnTo>
                    <a:pt x="3989652" y="0"/>
                  </a:lnTo>
                  <a:close/>
                </a:path>
              </a:pathLst>
            </a:custGeom>
            <a:solidFill>
              <a:srgbClr val="144C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298846" y="570417"/>
              <a:ext cx="0" cy="722630"/>
            </a:xfrm>
            <a:custGeom>
              <a:avLst/>
              <a:gdLst/>
              <a:ahLst/>
              <a:cxnLst/>
              <a:rect l="l" t="t" r="r" b="b"/>
              <a:pathLst>
                <a:path h="722630">
                  <a:moveTo>
                    <a:pt x="0" y="72244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98846" y="55771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298846" y="54501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298846" y="53231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82345" y="616938"/>
            <a:ext cx="324358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Arial"/>
                <a:cs typeface="Arial"/>
              </a:rPr>
              <a:t>Binary 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dependent</a:t>
            </a:r>
            <a:r>
              <a:rPr sz="14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Arial"/>
                <a:cs typeface="Arial"/>
              </a:rPr>
              <a:t>variables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90650" y="2187575"/>
            <a:ext cx="144335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200"/>
              </a:lnSpc>
              <a:spcBef>
                <a:spcPts val="95"/>
              </a:spcBef>
            </a:pPr>
            <a:r>
              <a:rPr lang="en-US" sz="1000" b="1" spc="-5">
                <a:latin typeface="Arial"/>
                <a:cs typeface="Arial"/>
              </a:rPr>
              <a:t>09.12.2022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172BF304-C463-4ED3-9B14-1776C7163E70}"/>
              </a:ext>
            </a:extLst>
          </p:cNvPr>
          <p:cNvSpPr txBox="1"/>
          <p:nvPr/>
        </p:nvSpPr>
        <p:spPr>
          <a:xfrm>
            <a:off x="1314450" y="1767560"/>
            <a:ext cx="144335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200"/>
              </a:lnSpc>
              <a:spcBef>
                <a:spcPts val="95"/>
              </a:spcBef>
            </a:pPr>
            <a:r>
              <a:rPr lang="en-US" sz="1000" b="1" spc="-5" dirty="0">
                <a:latin typeface="Arial"/>
                <a:cs typeface="Arial"/>
              </a:rPr>
              <a:t>LECTURE 8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89369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linear probability model:</a:t>
            </a:r>
            <a:r>
              <a:rPr spc="65" dirty="0"/>
              <a:t> </a:t>
            </a:r>
            <a:r>
              <a:rPr dirty="0"/>
              <a:t>shortcomings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47294" y="406547"/>
            <a:ext cx="3682365" cy="8470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80"/>
              </a:spcBef>
            </a:pPr>
            <a:r>
              <a:rPr sz="900" spc="-5" dirty="0">
                <a:latin typeface="Arial"/>
                <a:cs typeface="Arial"/>
              </a:rPr>
              <a:t>In the linear probability model the predicted probability can be below 0 or  </a:t>
            </a:r>
            <a:r>
              <a:rPr sz="900" spc="-10" dirty="0">
                <a:latin typeface="Arial"/>
                <a:cs typeface="Arial"/>
              </a:rPr>
              <a:t>above </a:t>
            </a:r>
            <a:r>
              <a:rPr sz="900" spc="-5" dirty="0">
                <a:latin typeface="Arial"/>
                <a:cs typeface="Arial"/>
              </a:rPr>
              <a:t>1!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 dirty="0">
              <a:latin typeface="Arial"/>
              <a:cs typeface="Arial"/>
            </a:endParaRPr>
          </a:p>
          <a:p>
            <a:pPr marL="67945">
              <a:lnSpc>
                <a:spcPct val="100000"/>
              </a:lnSpc>
            </a:pPr>
            <a:r>
              <a:rPr sz="850" b="1" i="1" spc="20" dirty="0">
                <a:latin typeface="Verdana"/>
                <a:cs typeface="Verdana"/>
              </a:rPr>
              <a:t>Example</a:t>
            </a:r>
            <a:r>
              <a:rPr sz="850" spc="20" dirty="0">
                <a:latin typeface="Verdana"/>
                <a:cs typeface="Verdana"/>
              </a:rPr>
              <a:t>: </a:t>
            </a:r>
            <a:r>
              <a:rPr sz="850" spc="10" dirty="0">
                <a:latin typeface="Verdana"/>
                <a:cs typeface="Verdana"/>
              </a:rPr>
              <a:t>linear probability </a:t>
            </a:r>
            <a:r>
              <a:rPr sz="850" spc="15" dirty="0">
                <a:latin typeface="Verdana"/>
                <a:cs typeface="Verdana"/>
              </a:rPr>
              <a:t>model, </a:t>
            </a:r>
            <a:r>
              <a:rPr sz="850" spc="20" dirty="0">
                <a:latin typeface="Verdana"/>
                <a:cs typeface="Verdana"/>
              </a:rPr>
              <a:t>HMDA</a:t>
            </a:r>
            <a:r>
              <a:rPr sz="850" dirty="0">
                <a:latin typeface="Verdana"/>
                <a:cs typeface="Verdana"/>
              </a:rPr>
              <a:t> </a:t>
            </a:r>
            <a:r>
              <a:rPr sz="850" spc="10" dirty="0">
                <a:latin typeface="Verdana"/>
                <a:cs typeface="Verdana"/>
              </a:rPr>
              <a:t>data</a:t>
            </a:r>
            <a:endParaRPr sz="850" dirty="0">
              <a:latin typeface="Verdana"/>
              <a:cs typeface="Verdana"/>
            </a:endParaRPr>
          </a:p>
          <a:p>
            <a:pPr marL="67945" marR="165100">
              <a:lnSpc>
                <a:spcPct val="104099"/>
              </a:lnSpc>
            </a:pPr>
            <a:r>
              <a:rPr sz="850" b="1" spc="20" dirty="0">
                <a:latin typeface="Verdana"/>
                <a:cs typeface="Verdana"/>
              </a:rPr>
              <a:t>Mortgage </a:t>
            </a:r>
            <a:r>
              <a:rPr sz="850" b="1" spc="15" dirty="0">
                <a:latin typeface="Verdana"/>
                <a:cs typeface="Verdana"/>
              </a:rPr>
              <a:t>denial v. ratio of </a:t>
            </a:r>
            <a:r>
              <a:rPr sz="850" b="1" spc="20" dirty="0">
                <a:latin typeface="Verdana"/>
                <a:cs typeface="Verdana"/>
              </a:rPr>
              <a:t>debt payments </a:t>
            </a:r>
            <a:r>
              <a:rPr sz="850" b="1" spc="15" dirty="0">
                <a:latin typeface="Verdana"/>
                <a:cs typeface="Verdana"/>
              </a:rPr>
              <a:t>to </a:t>
            </a:r>
            <a:r>
              <a:rPr sz="850" b="1" spc="20" dirty="0">
                <a:latin typeface="Verdana"/>
                <a:cs typeface="Verdana"/>
              </a:rPr>
              <a:t>income  (P/I </a:t>
            </a:r>
            <a:r>
              <a:rPr sz="850" b="1" spc="15" dirty="0">
                <a:latin typeface="Verdana"/>
                <a:cs typeface="Verdana"/>
              </a:rPr>
              <a:t>ratio) in </a:t>
            </a:r>
            <a:r>
              <a:rPr sz="850" b="1" spc="20" dirty="0">
                <a:latin typeface="Verdana"/>
                <a:cs typeface="Verdana"/>
              </a:rPr>
              <a:t>a subset </a:t>
            </a:r>
            <a:r>
              <a:rPr sz="850" b="1" spc="15" dirty="0">
                <a:latin typeface="Verdana"/>
                <a:cs typeface="Verdana"/>
              </a:rPr>
              <a:t>of </a:t>
            </a:r>
            <a:r>
              <a:rPr sz="850" b="1" spc="20" dirty="0">
                <a:latin typeface="Verdana"/>
                <a:cs typeface="Verdana"/>
              </a:rPr>
              <a:t>the </a:t>
            </a:r>
            <a:r>
              <a:rPr sz="850" b="1" spc="25" dirty="0">
                <a:latin typeface="Verdana"/>
                <a:cs typeface="Verdana"/>
              </a:rPr>
              <a:t>HMDA </a:t>
            </a:r>
            <a:r>
              <a:rPr sz="850" b="1" spc="20" dirty="0">
                <a:latin typeface="Verdana"/>
                <a:cs typeface="Verdana"/>
              </a:rPr>
              <a:t>data </a:t>
            </a:r>
            <a:r>
              <a:rPr sz="850" b="1" spc="15" dirty="0">
                <a:latin typeface="Verdana"/>
                <a:cs typeface="Verdana"/>
              </a:rPr>
              <a:t>set </a:t>
            </a:r>
            <a:r>
              <a:rPr sz="850" b="1" spc="10" dirty="0">
                <a:latin typeface="Verdana"/>
                <a:cs typeface="Verdana"/>
              </a:rPr>
              <a:t>(</a:t>
            </a:r>
            <a:r>
              <a:rPr sz="850" b="1" i="1" spc="10" dirty="0">
                <a:latin typeface="Verdana"/>
                <a:cs typeface="Verdana"/>
              </a:rPr>
              <a:t>n </a:t>
            </a:r>
            <a:r>
              <a:rPr sz="850" b="1" spc="25" dirty="0">
                <a:latin typeface="Verdana"/>
                <a:cs typeface="Verdana"/>
              </a:rPr>
              <a:t>=</a:t>
            </a:r>
            <a:r>
              <a:rPr sz="850" b="1" spc="-5" dirty="0">
                <a:latin typeface="Verdana"/>
                <a:cs typeface="Verdana"/>
              </a:rPr>
              <a:t> </a:t>
            </a:r>
            <a:r>
              <a:rPr sz="850" b="1" spc="15" dirty="0">
                <a:latin typeface="Verdana"/>
                <a:cs typeface="Verdana"/>
              </a:rPr>
              <a:t>127)</a:t>
            </a:r>
            <a:endParaRPr sz="850" dirty="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46243" y="1461027"/>
            <a:ext cx="2992480" cy="1868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94119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Nonlinear probability</a:t>
            </a:r>
            <a:r>
              <a:rPr spc="-30" dirty="0"/>
              <a:t> </a:t>
            </a:r>
            <a:r>
              <a:rPr spc="-5" dirty="0"/>
              <a:t>models</a:t>
            </a:r>
          </a:p>
        </p:txBody>
      </p:sp>
      <p:sp>
        <p:nvSpPr>
          <p:cNvPr id="6" name="object 6"/>
          <p:cNvSpPr/>
          <p:nvPr/>
        </p:nvSpPr>
        <p:spPr>
          <a:xfrm>
            <a:off x="446124" y="2266243"/>
            <a:ext cx="113082" cy="1130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6124" y="2595211"/>
            <a:ext cx="113082" cy="1130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39953" y="713925"/>
            <a:ext cx="3693795" cy="20091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2720" indent="-12255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73355" algn="l"/>
              </a:tabLst>
            </a:pPr>
            <a:r>
              <a:rPr sz="900" spc="-5" dirty="0">
                <a:latin typeface="Arial"/>
                <a:cs typeface="Arial"/>
              </a:rPr>
              <a:t>Probabilities cannot be less than 0 or greater than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 marL="17272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173355" algn="l"/>
              </a:tabLst>
            </a:pPr>
            <a:r>
              <a:rPr sz="900" spc="-60" dirty="0">
                <a:latin typeface="Arial"/>
                <a:cs typeface="Arial"/>
              </a:rPr>
              <a:t>To </a:t>
            </a:r>
            <a:r>
              <a:rPr sz="900" spc="-5" dirty="0">
                <a:latin typeface="Arial"/>
                <a:cs typeface="Arial"/>
              </a:rPr>
              <a:t>address this problem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will consider nonlinear probability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</a:t>
            </a:r>
            <a:endParaRPr sz="900">
              <a:latin typeface="Arial"/>
              <a:cs typeface="Arial"/>
            </a:endParaRPr>
          </a:p>
          <a:p>
            <a:pPr marL="287020" algn="ctr">
              <a:lnSpc>
                <a:spcPct val="100000"/>
              </a:lnSpc>
              <a:spcBef>
                <a:spcPts val="725"/>
              </a:spcBef>
            </a:pP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20" dirty="0">
                <a:latin typeface="Lucida Sans Unicode"/>
                <a:cs typeface="Lucida Sans Unicode"/>
              </a:rPr>
              <a:t>(</a:t>
            </a:r>
            <a:r>
              <a:rPr sz="900" i="1" spc="20" dirty="0">
                <a:latin typeface="Arial"/>
                <a:cs typeface="Arial"/>
              </a:rPr>
              <a:t>Y</a:t>
            </a:r>
            <a:r>
              <a:rPr sz="900" i="1" spc="30" baseline="-9259" dirty="0">
                <a:latin typeface="Arial"/>
                <a:cs typeface="Arial"/>
              </a:rPr>
              <a:t>i</a:t>
            </a:r>
            <a:r>
              <a:rPr sz="900" i="1" spc="277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G</a:t>
            </a:r>
            <a:r>
              <a:rPr sz="900" i="1" spc="-8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35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274320" algn="ctr">
              <a:lnSpc>
                <a:spcPct val="100000"/>
              </a:lnSpc>
              <a:spcBef>
                <a:spcPts val="700"/>
              </a:spcBef>
            </a:pPr>
            <a:r>
              <a:rPr sz="900" i="1" spc="-5" dirty="0">
                <a:latin typeface="Arial"/>
                <a:cs typeface="Arial"/>
              </a:rPr>
              <a:t>with 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142" baseline="-9259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endParaRPr sz="900" baseline="-9259">
              <a:latin typeface="Arial"/>
              <a:cs typeface="Arial"/>
            </a:endParaRPr>
          </a:p>
          <a:p>
            <a:pPr marL="287020" algn="ctr">
              <a:lnSpc>
                <a:spcPct val="100000"/>
              </a:lnSpc>
              <a:spcBef>
                <a:spcPts val="730"/>
              </a:spcBef>
            </a:pPr>
            <a:r>
              <a:rPr sz="900" i="1" spc="-5" dirty="0">
                <a:latin typeface="Arial"/>
                <a:cs typeface="Arial"/>
              </a:rPr>
              <a:t>and  </a:t>
            </a:r>
            <a:r>
              <a:rPr sz="900" i="1" spc="22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G</a:t>
            </a:r>
            <a:r>
              <a:rPr sz="900" i="1" spc="-8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35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 marL="172720" indent="-122555">
              <a:lnSpc>
                <a:spcPct val="100000"/>
              </a:lnSpc>
              <a:spcBef>
                <a:spcPts val="790"/>
              </a:spcBef>
              <a:buClr>
                <a:srgbClr val="144C91"/>
              </a:buClr>
              <a:buFont typeface="Arial"/>
              <a:buChar char="•"/>
              <a:tabLst>
                <a:tab pos="173355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will consider 2 nonlinear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functions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 marL="172720" indent="-135255">
              <a:lnSpc>
                <a:spcPct val="100000"/>
              </a:lnSpc>
              <a:buClr>
                <a:srgbClr val="FFFFFF"/>
              </a:buClr>
              <a:buSzPct val="77777"/>
              <a:buFont typeface="Arial"/>
              <a:buAutoNum type="arabicPlain"/>
              <a:tabLst>
                <a:tab pos="173355" algn="l"/>
              </a:tabLst>
            </a:pPr>
            <a:r>
              <a:rPr sz="900" spc="-5" dirty="0">
                <a:latin typeface="Arial"/>
                <a:cs typeface="Arial"/>
              </a:rPr>
              <a:t>Probit</a:t>
            </a:r>
            <a:endParaRPr sz="900">
              <a:latin typeface="Arial"/>
              <a:cs typeface="Arial"/>
            </a:endParaRPr>
          </a:p>
          <a:p>
            <a:pPr marL="287020" algn="ctr">
              <a:lnSpc>
                <a:spcPct val="100000"/>
              </a:lnSpc>
              <a:spcBef>
                <a:spcPts val="15"/>
              </a:spcBef>
            </a:pPr>
            <a:r>
              <a:rPr sz="900" i="1" spc="25" dirty="0">
                <a:latin typeface="Arial"/>
                <a:cs typeface="Arial"/>
              </a:rPr>
              <a:t>G</a:t>
            </a:r>
            <a:r>
              <a:rPr sz="900" spc="25" dirty="0">
                <a:latin typeface="Lucida Sans Unicode"/>
                <a:cs typeface="Lucida Sans Unicode"/>
              </a:rPr>
              <a:t>(</a:t>
            </a:r>
            <a:r>
              <a:rPr sz="900" i="1" spc="25" dirty="0">
                <a:latin typeface="Arial"/>
                <a:cs typeface="Arial"/>
              </a:rPr>
              <a:t>Z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Φ</a:t>
            </a:r>
            <a:r>
              <a:rPr sz="900" spc="-135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35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172720" indent="-135255">
              <a:lnSpc>
                <a:spcPct val="100000"/>
              </a:lnSpc>
              <a:spcBef>
                <a:spcPts val="415"/>
              </a:spcBef>
              <a:buClr>
                <a:srgbClr val="FFFFFF"/>
              </a:buClr>
              <a:buSzPct val="77777"/>
              <a:buFont typeface="Arial"/>
              <a:buAutoNum type="arabicPlain" startAt="2"/>
              <a:tabLst>
                <a:tab pos="173355" algn="l"/>
              </a:tabLst>
            </a:pPr>
            <a:r>
              <a:rPr sz="900" spc="-5" dirty="0">
                <a:latin typeface="Arial"/>
                <a:cs typeface="Arial"/>
              </a:rPr>
              <a:t>Logit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52345" y="2753278"/>
            <a:ext cx="94170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667385" algn="l"/>
                <a:tab pos="902969" algn="l"/>
              </a:tabLst>
            </a:pPr>
            <a:r>
              <a:rPr sz="900" i="1" spc="-5" dirty="0">
                <a:latin typeface="Arial"/>
                <a:cs typeface="Arial"/>
              </a:rPr>
              <a:t>G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210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1350" u="sng" baseline="37037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	</a:t>
            </a:r>
            <a:r>
              <a:rPr sz="1350" u="sng" spc="-7" baseline="37037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	</a:t>
            </a:r>
            <a:endParaRPr sz="1350" baseline="37037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09532" y="2830520"/>
            <a:ext cx="46799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1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80" dirty="0">
                <a:latin typeface="Lucida Sans Unicode"/>
                <a:cs typeface="Lucida Sans Unicode"/>
              </a:rPr>
              <a:t> </a:t>
            </a:r>
            <a:r>
              <a:rPr sz="900" i="1" spc="90" dirty="0">
                <a:latin typeface="Arial"/>
                <a:cs typeface="Arial"/>
              </a:rPr>
              <a:t>e</a:t>
            </a:r>
            <a:r>
              <a:rPr sz="900" i="1" spc="135" baseline="23148" dirty="0">
                <a:latin typeface="Trebuchet MS"/>
                <a:cs typeface="Trebuchet MS"/>
              </a:rPr>
              <a:t>−</a:t>
            </a:r>
            <a:r>
              <a:rPr sz="900" i="1" spc="135" baseline="23148" dirty="0">
                <a:latin typeface="Arial"/>
                <a:cs typeface="Arial"/>
              </a:rPr>
              <a:t>Z</a:t>
            </a:r>
            <a:endParaRPr sz="900" baseline="23148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12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42227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Probit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83794" y="475394"/>
            <a:ext cx="3926840" cy="2781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Probit regression models the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3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5" dirty="0">
                <a:latin typeface="Arial"/>
                <a:cs typeface="Arial"/>
              </a:rPr>
              <a:t>Using the </a:t>
            </a:r>
            <a:r>
              <a:rPr sz="900" spc="-10" dirty="0">
                <a:latin typeface="Arial"/>
                <a:cs typeface="Arial"/>
              </a:rPr>
              <a:t>cumulative </a:t>
            </a:r>
            <a:r>
              <a:rPr sz="900" spc="-5" dirty="0">
                <a:latin typeface="Arial"/>
                <a:cs typeface="Arial"/>
              </a:rPr>
              <a:t>standard </a:t>
            </a:r>
            <a:r>
              <a:rPr sz="900" dirty="0">
                <a:latin typeface="Arial"/>
                <a:cs typeface="Arial"/>
              </a:rPr>
              <a:t>normal </a:t>
            </a:r>
            <a:r>
              <a:rPr sz="900" spc="-5" dirty="0">
                <a:latin typeface="Arial"/>
                <a:cs typeface="Arial"/>
              </a:rPr>
              <a:t>distribution function </a:t>
            </a:r>
            <a:r>
              <a:rPr sz="900" spc="30" dirty="0">
                <a:latin typeface="Lucida Sans Unicode"/>
                <a:cs typeface="Lucida Sans Unicode"/>
              </a:rPr>
              <a:t>Φ(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10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328930" indent="-122555">
              <a:lnSpc>
                <a:spcPct val="100000"/>
              </a:lnSpc>
              <a:spcBef>
                <a:spcPts val="1015"/>
              </a:spcBef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10" dirty="0">
                <a:latin typeface="Arial"/>
                <a:cs typeface="Arial"/>
              </a:rPr>
              <a:t>evaluated </a:t>
            </a:r>
            <a:r>
              <a:rPr sz="900" spc="-5" dirty="0">
                <a:latin typeface="Arial"/>
                <a:cs typeface="Arial"/>
              </a:rPr>
              <a:t>at </a:t>
            </a: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135" baseline="-9259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endParaRPr sz="900" baseline="-9259">
              <a:latin typeface="Arial"/>
              <a:cs typeface="Arial"/>
            </a:endParaRPr>
          </a:p>
          <a:p>
            <a:pPr marL="328930" marR="5588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5" dirty="0">
                <a:latin typeface="Arial"/>
                <a:cs typeface="Arial"/>
              </a:rPr>
              <a:t>since </a:t>
            </a:r>
            <a:r>
              <a:rPr sz="900" spc="50" dirty="0">
                <a:latin typeface="Lucida Sans Unicode"/>
                <a:cs typeface="Lucida Sans Unicode"/>
              </a:rPr>
              <a:t>Φ(</a:t>
            </a:r>
            <a:r>
              <a:rPr sz="900" i="1" spc="50" dirty="0">
                <a:latin typeface="Arial"/>
                <a:cs typeface="Arial"/>
              </a:rPr>
              <a:t>z</a:t>
            </a:r>
            <a:r>
              <a:rPr sz="900" spc="5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-160" dirty="0">
                <a:latin typeface="Arial"/>
                <a:cs typeface="Arial"/>
              </a:rPr>
              <a:t> </a:t>
            </a:r>
            <a:r>
              <a:rPr sz="900" i="1" spc="60" dirty="0">
                <a:latin typeface="Arial"/>
                <a:cs typeface="Arial"/>
              </a:rPr>
              <a:t>z</a:t>
            </a:r>
            <a:r>
              <a:rPr sz="900" spc="60" dirty="0">
                <a:latin typeface="Lucida Sans Unicode"/>
                <a:cs typeface="Lucida Sans Unicode"/>
              </a:rPr>
              <a:t>)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that the predicted probabilities of the  probit model are between 0 and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144C91"/>
              </a:buClr>
              <a:buFont typeface="Arial"/>
              <a:buChar char="•"/>
            </a:pPr>
            <a:endParaRPr sz="95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Example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5" dirty="0">
                <a:latin typeface="Arial"/>
                <a:cs typeface="Arial"/>
              </a:rPr>
              <a:t>Suppose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only 1 regressor and </a:t>
            </a: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90" dirty="0">
                <a:latin typeface="Arial"/>
                <a:cs typeface="Arial"/>
              </a:rPr>
              <a:t>−</a:t>
            </a:r>
            <a:r>
              <a:rPr sz="900" spc="90" dirty="0">
                <a:latin typeface="Arial"/>
                <a:cs typeface="Arial"/>
              </a:rPr>
              <a:t>2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14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3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</a:t>
            </a:r>
            <a:endParaRPr sz="900" baseline="-9259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spcBef>
                <a:spcPts val="1015"/>
              </a:spcBef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0" dirty="0">
                <a:latin typeface="Arial"/>
                <a:cs typeface="Arial"/>
              </a:rPr>
              <a:t>want </a:t>
            </a:r>
            <a:r>
              <a:rPr sz="900" spc="-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know </a:t>
            </a:r>
            <a:r>
              <a:rPr sz="900" spc="-5" dirty="0">
                <a:latin typeface="Arial"/>
                <a:cs typeface="Arial"/>
              </a:rPr>
              <a:t>the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when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5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Char char="•"/>
              <a:tabLst>
                <a:tab pos="329565" algn="l"/>
              </a:tabLst>
            </a:pP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90" dirty="0">
                <a:latin typeface="Arial"/>
                <a:cs typeface="Arial"/>
              </a:rPr>
              <a:t>−</a:t>
            </a:r>
            <a:r>
              <a:rPr sz="900" spc="90" dirty="0">
                <a:latin typeface="Arial"/>
                <a:cs typeface="Arial"/>
              </a:rPr>
              <a:t>2</a:t>
            </a:r>
            <a:r>
              <a:rPr sz="900" spc="-17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spc="-5" dirty="0">
                <a:latin typeface="Arial"/>
                <a:cs typeface="Arial"/>
              </a:rPr>
              <a:t>3 </a:t>
            </a:r>
            <a:r>
              <a:rPr sz="900" i="1" spc="-45" dirty="0">
                <a:latin typeface="Arial"/>
                <a:cs typeface="Arial"/>
              </a:rPr>
              <a:t>·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4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45" dirty="0">
                <a:latin typeface="Arial"/>
                <a:cs typeface="Arial"/>
              </a:rPr>
              <a:t>−</a:t>
            </a:r>
            <a:r>
              <a:rPr sz="900" spc="45" dirty="0">
                <a:latin typeface="Arial"/>
                <a:cs typeface="Arial"/>
              </a:rPr>
              <a:t>0</a:t>
            </a:r>
            <a:r>
              <a:rPr sz="900" i="1" spc="45" dirty="0">
                <a:latin typeface="Century Gothic"/>
                <a:cs typeface="Century Gothic"/>
              </a:rPr>
              <a:t>.</a:t>
            </a:r>
            <a:r>
              <a:rPr sz="900" spc="45" dirty="0"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Char char="•"/>
              <a:tabLst>
                <a:tab pos="329565" algn="l"/>
              </a:tabLst>
            </a:pP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3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120" dirty="0">
                <a:latin typeface="Arial"/>
                <a:cs typeface="Arial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50" dirty="0">
                <a:latin typeface="Arial"/>
                <a:cs typeface="Arial"/>
              </a:rPr>
              <a:t>−</a:t>
            </a:r>
            <a:r>
              <a:rPr sz="900" spc="50" dirty="0">
                <a:latin typeface="Arial"/>
                <a:cs typeface="Arial"/>
              </a:rPr>
              <a:t>0</a:t>
            </a:r>
            <a:r>
              <a:rPr sz="900" i="1" spc="50" dirty="0">
                <a:latin typeface="Century Gothic"/>
                <a:cs typeface="Century Gothic"/>
              </a:rPr>
              <a:t>.</a:t>
            </a:r>
            <a:r>
              <a:rPr sz="900" spc="50" dirty="0">
                <a:latin typeface="Arial"/>
                <a:cs typeface="Arial"/>
              </a:rPr>
              <a:t>8</a:t>
            </a:r>
            <a:r>
              <a:rPr sz="900" spc="50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50" dirty="0">
                <a:latin typeface="Lucida Sans Unicode"/>
                <a:cs typeface="Lucida Sans Unicode"/>
              </a:rPr>
              <a:t>Φ(</a:t>
            </a:r>
            <a:r>
              <a:rPr sz="900" i="1" spc="50" dirty="0">
                <a:latin typeface="Arial"/>
                <a:cs typeface="Arial"/>
              </a:rPr>
              <a:t>−</a:t>
            </a:r>
            <a:r>
              <a:rPr sz="900" spc="50" dirty="0">
                <a:latin typeface="Arial"/>
                <a:cs typeface="Arial"/>
              </a:rPr>
              <a:t>0</a:t>
            </a:r>
            <a:r>
              <a:rPr sz="900" i="1" spc="50" dirty="0">
                <a:latin typeface="Century Gothic"/>
                <a:cs typeface="Century Gothic"/>
              </a:rPr>
              <a:t>.</a:t>
            </a:r>
            <a:r>
              <a:rPr sz="900" spc="50" dirty="0">
                <a:latin typeface="Arial"/>
                <a:cs typeface="Arial"/>
              </a:rPr>
              <a:t>8</a:t>
            </a:r>
            <a:r>
              <a:rPr sz="900" spc="50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4608195" cy="109855"/>
            <a:chOff x="0" y="0"/>
            <a:chExt cx="4608195" cy="10985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3686810" cy="109855"/>
            </a:xfrm>
            <a:custGeom>
              <a:avLst/>
              <a:gdLst/>
              <a:ahLst/>
              <a:cxnLst/>
              <a:rect l="l" t="t" r="r" b="b"/>
              <a:pathLst>
                <a:path w="3686810" h="109855">
                  <a:moveTo>
                    <a:pt x="3686416" y="0"/>
                  </a:moveTo>
                  <a:lnTo>
                    <a:pt x="0" y="0"/>
                  </a:lnTo>
                  <a:lnTo>
                    <a:pt x="0" y="109385"/>
                  </a:lnTo>
                  <a:lnTo>
                    <a:pt x="3686416" y="109385"/>
                  </a:lnTo>
                  <a:lnTo>
                    <a:pt x="3686416" y="0"/>
                  </a:lnTo>
                  <a:close/>
                </a:path>
              </a:pathLst>
            </a:custGeom>
            <a:solidFill>
              <a:srgbClr val="144C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686416" y="0"/>
              <a:ext cx="922019" cy="109855"/>
            </a:xfrm>
            <a:custGeom>
              <a:avLst/>
              <a:gdLst/>
              <a:ahLst/>
              <a:cxnLst/>
              <a:rect l="l" t="t" r="r" b="b"/>
              <a:pathLst>
                <a:path w="922020" h="109855">
                  <a:moveTo>
                    <a:pt x="921588" y="0"/>
                  </a:moveTo>
                  <a:lnTo>
                    <a:pt x="0" y="0"/>
                  </a:lnTo>
                  <a:lnTo>
                    <a:pt x="0" y="109385"/>
                  </a:lnTo>
                  <a:lnTo>
                    <a:pt x="921588" y="109385"/>
                  </a:lnTo>
                  <a:lnTo>
                    <a:pt x="9215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13</a:t>
            </a:r>
            <a:endParaRPr sz="5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5948" y="101127"/>
            <a:ext cx="1330325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5" dirty="0" err="1">
                <a:solidFill>
                  <a:srgbClr val="FFFFFF"/>
                </a:solidFill>
                <a:latin typeface="Arial"/>
                <a:cs typeface="Arial"/>
              </a:rPr>
              <a:t>Probit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47294" y="382066"/>
            <a:ext cx="3710356" cy="2768374"/>
            <a:chOff x="419794" y="713326"/>
            <a:chExt cx="3048635" cy="2359660"/>
          </a:xfrm>
        </p:grpSpPr>
        <p:sp>
          <p:nvSpPr>
            <p:cNvPr id="9" name="object 9"/>
            <p:cNvSpPr/>
            <p:nvPr/>
          </p:nvSpPr>
          <p:spPr>
            <a:xfrm>
              <a:off x="419794" y="713326"/>
              <a:ext cx="3048461" cy="235949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57077" y="2626567"/>
              <a:ext cx="414655" cy="175260"/>
            </a:xfrm>
            <a:custGeom>
              <a:avLst/>
              <a:gdLst/>
              <a:ahLst/>
              <a:cxnLst/>
              <a:rect l="l" t="t" r="r" b="b"/>
              <a:pathLst>
                <a:path w="414655" h="175260">
                  <a:moveTo>
                    <a:pt x="414654" y="87196"/>
                  </a:moveTo>
                  <a:lnTo>
                    <a:pt x="377616" y="36640"/>
                  </a:lnTo>
                  <a:lnTo>
                    <a:pt x="302054" y="9147"/>
                  </a:lnTo>
                  <a:lnTo>
                    <a:pt x="255786" y="2279"/>
                  </a:lnTo>
                  <a:lnTo>
                    <a:pt x="207100" y="0"/>
                  </a:lnTo>
                  <a:lnTo>
                    <a:pt x="158428" y="2307"/>
                  </a:lnTo>
                  <a:lnTo>
                    <a:pt x="112198" y="9204"/>
                  </a:lnTo>
                  <a:lnTo>
                    <a:pt x="70840" y="20689"/>
                  </a:lnTo>
                  <a:lnTo>
                    <a:pt x="12465" y="57427"/>
                  </a:lnTo>
                  <a:lnTo>
                    <a:pt x="0" y="87299"/>
                  </a:lnTo>
                  <a:lnTo>
                    <a:pt x="102" y="89658"/>
                  </a:lnTo>
                  <a:lnTo>
                    <a:pt x="307" y="91915"/>
                  </a:lnTo>
                  <a:lnTo>
                    <a:pt x="615" y="94274"/>
                  </a:lnTo>
                  <a:lnTo>
                    <a:pt x="1128" y="96531"/>
                  </a:lnTo>
                  <a:lnTo>
                    <a:pt x="4308" y="100835"/>
                  </a:lnTo>
                  <a:lnTo>
                    <a:pt x="4308" y="85144"/>
                  </a:lnTo>
                  <a:lnTo>
                    <a:pt x="4513" y="83092"/>
                  </a:lnTo>
                  <a:lnTo>
                    <a:pt x="26915" y="49042"/>
                  </a:lnTo>
                  <a:lnTo>
                    <a:pt x="68377" y="26602"/>
                  </a:lnTo>
                  <a:lnTo>
                    <a:pt x="119043" y="12405"/>
                  </a:lnTo>
                  <a:lnTo>
                    <a:pt x="168748" y="5240"/>
                  </a:lnTo>
                  <a:lnTo>
                    <a:pt x="207100" y="3904"/>
                  </a:lnTo>
                  <a:lnTo>
                    <a:pt x="217893" y="3998"/>
                  </a:lnTo>
                  <a:lnTo>
                    <a:pt x="263679" y="7064"/>
                  </a:lnTo>
                  <a:lnTo>
                    <a:pt x="308993" y="15314"/>
                  </a:lnTo>
                  <a:lnTo>
                    <a:pt x="354782" y="30073"/>
                  </a:lnTo>
                  <a:lnTo>
                    <a:pt x="391636" y="52361"/>
                  </a:lnTo>
                  <a:lnTo>
                    <a:pt x="410346" y="87299"/>
                  </a:lnTo>
                  <a:lnTo>
                    <a:pt x="410346" y="97871"/>
                  </a:lnTo>
                  <a:lnTo>
                    <a:pt x="414552" y="89555"/>
                  </a:lnTo>
                  <a:lnTo>
                    <a:pt x="414654" y="87196"/>
                  </a:lnTo>
                  <a:close/>
                </a:path>
                <a:path w="414655" h="175260">
                  <a:moveTo>
                    <a:pt x="410346" y="97871"/>
                  </a:moveTo>
                  <a:lnTo>
                    <a:pt x="410346" y="87299"/>
                  </a:lnTo>
                  <a:lnTo>
                    <a:pt x="410243" y="89350"/>
                  </a:lnTo>
                  <a:lnTo>
                    <a:pt x="410038" y="91402"/>
                  </a:lnTo>
                  <a:lnTo>
                    <a:pt x="354726" y="144441"/>
                  </a:lnTo>
                  <a:lnTo>
                    <a:pt x="308860" y="159202"/>
                  </a:lnTo>
                  <a:lnTo>
                    <a:pt x="263507" y="167452"/>
                  </a:lnTo>
                  <a:lnTo>
                    <a:pt x="217893" y="170493"/>
                  </a:lnTo>
                  <a:lnTo>
                    <a:pt x="207100" y="170591"/>
                  </a:lnTo>
                  <a:lnTo>
                    <a:pt x="168741" y="169213"/>
                  </a:lnTo>
                  <a:lnTo>
                    <a:pt x="119666" y="162230"/>
                  </a:lnTo>
                  <a:lnTo>
                    <a:pt x="69675" y="148421"/>
                  </a:lnTo>
                  <a:lnTo>
                    <a:pt x="28339" y="126555"/>
                  </a:lnTo>
                  <a:lnTo>
                    <a:pt x="5231" y="95403"/>
                  </a:lnTo>
                  <a:lnTo>
                    <a:pt x="4308" y="89248"/>
                  </a:lnTo>
                  <a:lnTo>
                    <a:pt x="4308" y="100835"/>
                  </a:lnTo>
                  <a:lnTo>
                    <a:pt x="70185" y="153168"/>
                  </a:lnTo>
                  <a:lnTo>
                    <a:pt x="123760" y="167344"/>
                  </a:lnTo>
                  <a:lnTo>
                    <a:pt x="176403" y="174063"/>
                  </a:lnTo>
                  <a:lnTo>
                    <a:pt x="217893" y="174805"/>
                  </a:lnTo>
                  <a:lnTo>
                    <a:pt x="228357" y="174394"/>
                  </a:lnTo>
                  <a:lnTo>
                    <a:pt x="273881" y="170428"/>
                  </a:lnTo>
                  <a:lnTo>
                    <a:pt x="318507" y="161193"/>
                  </a:lnTo>
                  <a:lnTo>
                    <a:pt x="363134" y="145253"/>
                  </a:lnTo>
                  <a:lnTo>
                    <a:pt x="398303" y="121682"/>
                  </a:lnTo>
                  <a:lnTo>
                    <a:pt x="410346" y="97871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47294" y="3234530"/>
            <a:ext cx="27387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Arial"/>
                <a:cs typeface="Arial"/>
              </a:rPr>
              <a:t>Pr</a:t>
            </a:r>
            <a:r>
              <a:rPr sz="1000" i="1" spc="-175" dirty="0">
                <a:latin typeface="Arial"/>
                <a:cs typeface="Arial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i="1" dirty="0">
                <a:latin typeface="Arial"/>
                <a:cs typeface="Arial"/>
              </a:rPr>
              <a:t>Y</a:t>
            </a:r>
            <a:r>
              <a:rPr sz="1000" i="1" spc="135" dirty="0">
                <a:latin typeface="Arial"/>
                <a:cs typeface="Arial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Arial"/>
                <a:cs typeface="Arial"/>
              </a:rPr>
              <a:t>1</a:t>
            </a:r>
            <a:r>
              <a:rPr sz="1000" dirty="0">
                <a:latin typeface="Tahoma"/>
                <a:cs typeface="Tahoma"/>
              </a:rPr>
              <a:t>)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i="1" spc="-5" dirty="0">
                <a:latin typeface="Arial"/>
                <a:cs typeface="Arial"/>
              </a:rPr>
              <a:t>Pr</a:t>
            </a:r>
            <a:r>
              <a:rPr sz="1000" i="1" spc="-175" dirty="0">
                <a:latin typeface="Arial"/>
                <a:cs typeface="Arial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i="1" dirty="0">
                <a:latin typeface="Arial"/>
                <a:cs typeface="Arial"/>
              </a:rPr>
              <a:t>Z</a:t>
            </a:r>
            <a:r>
              <a:rPr sz="1000" i="1" spc="125" dirty="0">
                <a:latin typeface="Arial"/>
                <a:cs typeface="Arial"/>
              </a:rPr>
              <a:t> </a:t>
            </a:r>
            <a:r>
              <a:rPr sz="1000" i="1" spc="225" dirty="0">
                <a:latin typeface="Arial"/>
                <a:cs typeface="Arial"/>
              </a:rPr>
              <a:t>≤</a:t>
            </a:r>
            <a:r>
              <a:rPr sz="1000" i="1" spc="-10" dirty="0">
                <a:latin typeface="Arial"/>
                <a:cs typeface="Arial"/>
              </a:rPr>
              <a:t> </a:t>
            </a:r>
            <a:r>
              <a:rPr sz="1000" i="1" spc="35" dirty="0">
                <a:latin typeface="Arial"/>
                <a:cs typeface="Arial"/>
              </a:rPr>
              <a:t>−</a:t>
            </a:r>
            <a:r>
              <a:rPr sz="1000" spc="35" dirty="0">
                <a:latin typeface="Arial"/>
                <a:cs typeface="Arial"/>
              </a:rPr>
              <a:t>0</a:t>
            </a:r>
            <a:r>
              <a:rPr sz="1000" i="1" spc="35" dirty="0">
                <a:latin typeface="Arial"/>
                <a:cs typeface="Arial"/>
              </a:rPr>
              <a:t>.</a:t>
            </a:r>
            <a:r>
              <a:rPr sz="1000" spc="35" dirty="0">
                <a:latin typeface="Arial"/>
                <a:cs typeface="Arial"/>
              </a:rPr>
              <a:t>8</a:t>
            </a:r>
            <a:r>
              <a:rPr sz="1000" spc="35" dirty="0">
                <a:latin typeface="Tahoma"/>
                <a:cs typeface="Tahoma"/>
              </a:rPr>
              <a:t>)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20" dirty="0">
                <a:latin typeface="Tahoma"/>
                <a:cs typeface="Tahoma"/>
              </a:rPr>
              <a:t>Φ(</a:t>
            </a:r>
            <a:r>
              <a:rPr sz="1000" i="1" spc="20" dirty="0">
                <a:latin typeface="Arial"/>
                <a:cs typeface="Arial"/>
              </a:rPr>
              <a:t>−</a:t>
            </a:r>
            <a:r>
              <a:rPr sz="1000" spc="20" dirty="0">
                <a:latin typeface="Arial"/>
                <a:cs typeface="Arial"/>
              </a:rPr>
              <a:t>0</a:t>
            </a:r>
            <a:r>
              <a:rPr sz="1000" i="1" spc="20" dirty="0">
                <a:latin typeface="Arial"/>
                <a:cs typeface="Arial"/>
              </a:rPr>
              <a:t>.</a:t>
            </a:r>
            <a:r>
              <a:rPr sz="1000" spc="20" dirty="0">
                <a:latin typeface="Arial"/>
                <a:cs typeface="Arial"/>
              </a:rPr>
              <a:t>8</a:t>
            </a:r>
            <a:r>
              <a:rPr sz="1000" spc="20" dirty="0">
                <a:latin typeface="Tahoma"/>
                <a:cs typeface="Tahoma"/>
              </a:rPr>
              <a:t>)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i="1" spc="-5" dirty="0">
                <a:latin typeface="Arial"/>
                <a:cs typeface="Arial"/>
              </a:rPr>
              <a:t>.</a:t>
            </a:r>
            <a:r>
              <a:rPr sz="1000" spc="-5" dirty="0">
                <a:latin typeface="Arial"/>
                <a:cs typeface="Arial"/>
              </a:rPr>
              <a:t>2119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14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35496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47294" y="413646"/>
            <a:ext cx="3197860" cy="468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Logit regression models the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3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Arial"/>
              <a:cs typeface="Arial"/>
            </a:endParaRPr>
          </a:p>
          <a:p>
            <a:pPr marL="2654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Arial"/>
                <a:cs typeface="Arial"/>
              </a:rPr>
              <a:t>Using the </a:t>
            </a:r>
            <a:r>
              <a:rPr sz="900" spc="-10" dirty="0">
                <a:latin typeface="Arial"/>
                <a:cs typeface="Arial"/>
              </a:rPr>
              <a:t>cumulative </a:t>
            </a:r>
            <a:r>
              <a:rPr sz="900" spc="-5" dirty="0">
                <a:latin typeface="Arial"/>
                <a:cs typeface="Arial"/>
              </a:rPr>
              <a:t>standard logistic distribution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function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5718" y="994201"/>
            <a:ext cx="91503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640715" algn="l"/>
                <a:tab pos="875665" algn="l"/>
              </a:tabLst>
            </a:pPr>
            <a:r>
              <a:rPr sz="900" i="1" spc="-5" dirty="0">
                <a:latin typeface="Arial"/>
                <a:cs typeface="Arial"/>
              </a:rPr>
              <a:t>F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35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1350" u="sng" baseline="37037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	</a:t>
            </a:r>
            <a:r>
              <a:rPr sz="1350" u="sng" spc="-7" baseline="37037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	</a:t>
            </a:r>
            <a:endParaRPr sz="1350" baseline="37037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96159" y="1071430"/>
            <a:ext cx="46799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1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80" dirty="0">
                <a:latin typeface="Lucida Sans Unicode"/>
                <a:cs typeface="Lucida Sans Unicode"/>
              </a:rPr>
              <a:t> </a:t>
            </a:r>
            <a:r>
              <a:rPr sz="900" i="1" spc="90" dirty="0">
                <a:latin typeface="Arial"/>
                <a:cs typeface="Arial"/>
              </a:rPr>
              <a:t>e</a:t>
            </a:r>
            <a:r>
              <a:rPr sz="900" i="1" spc="135" baseline="23148" dirty="0">
                <a:latin typeface="Trebuchet MS"/>
                <a:cs typeface="Trebuchet MS"/>
              </a:rPr>
              <a:t>−</a:t>
            </a:r>
            <a:r>
              <a:rPr sz="900" i="1" spc="135" baseline="23148" dirty="0">
                <a:latin typeface="Arial"/>
                <a:cs typeface="Arial"/>
              </a:rPr>
              <a:t>Z</a:t>
            </a:r>
            <a:endParaRPr sz="900" baseline="23148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1894" y="1461345"/>
            <a:ext cx="3888104" cy="19107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0830" indent="-12255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291465" algn="l"/>
              </a:tabLst>
            </a:pPr>
            <a:r>
              <a:rPr sz="900" spc="-10" dirty="0">
                <a:latin typeface="Arial"/>
                <a:cs typeface="Arial"/>
              </a:rPr>
              <a:t>evaluated </a:t>
            </a:r>
            <a:r>
              <a:rPr sz="900" spc="-5" dirty="0">
                <a:latin typeface="Arial"/>
                <a:cs typeface="Arial"/>
              </a:rPr>
              <a:t>at </a:t>
            </a: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135" baseline="-9259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endParaRPr sz="900" baseline="-9259">
              <a:latin typeface="Arial"/>
              <a:cs typeface="Arial"/>
            </a:endParaRPr>
          </a:p>
          <a:p>
            <a:pPr marL="290830" marR="55880" indent="-121920">
              <a:lnSpc>
                <a:spcPct val="101499"/>
              </a:lnSpc>
              <a:spcBef>
                <a:spcPts val="645"/>
              </a:spcBef>
              <a:buClr>
                <a:srgbClr val="144C91"/>
              </a:buClr>
              <a:buFont typeface="Arial"/>
              <a:buChar char="•"/>
              <a:tabLst>
                <a:tab pos="291465" algn="l"/>
              </a:tabLst>
            </a:pPr>
            <a:r>
              <a:rPr sz="900" spc="-5" dirty="0">
                <a:latin typeface="Arial"/>
                <a:cs typeface="Arial"/>
              </a:rPr>
              <a:t>since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F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spc="60" dirty="0">
                <a:latin typeface="Lucida Sans Unicode"/>
                <a:cs typeface="Lucida Sans Unicode"/>
              </a:rPr>
              <a:t>(</a:t>
            </a:r>
            <a:r>
              <a:rPr sz="900" i="1" spc="60" dirty="0">
                <a:latin typeface="Arial"/>
                <a:cs typeface="Arial"/>
              </a:rPr>
              <a:t>z</a:t>
            </a:r>
            <a:r>
              <a:rPr sz="900" spc="60" dirty="0">
                <a:latin typeface="Lucida Sans Unicode"/>
                <a:cs typeface="Lucida Sans Unicode"/>
              </a:rPr>
              <a:t>)</a:t>
            </a:r>
            <a:r>
              <a:rPr sz="900" spc="-2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25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4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10" dirty="0">
                <a:latin typeface="Arial"/>
                <a:cs typeface="Arial"/>
              </a:rPr>
              <a:t> </a:t>
            </a:r>
            <a:r>
              <a:rPr sz="900" i="1" spc="60" dirty="0">
                <a:latin typeface="Arial"/>
                <a:cs typeface="Arial"/>
              </a:rPr>
              <a:t>z</a:t>
            </a:r>
            <a:r>
              <a:rPr sz="900" spc="60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-10" dirty="0">
                <a:latin typeface="Arial"/>
                <a:cs typeface="Arial"/>
              </a:rPr>
              <a:t>we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have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that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predicted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probabilities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of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  probit model are between 0 and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1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60"/>
              </a:spcBef>
            </a:pPr>
            <a:r>
              <a:rPr sz="900" spc="-5" dirty="0">
                <a:latin typeface="Arial"/>
                <a:cs typeface="Arial"/>
              </a:rPr>
              <a:t>Example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Arial"/>
              <a:cs typeface="Arial"/>
            </a:endParaRPr>
          </a:p>
          <a:p>
            <a:pPr marL="290830" indent="-122555">
              <a:lnSpc>
                <a:spcPct val="100000"/>
              </a:lnSpc>
              <a:spcBef>
                <a:spcPts val="5"/>
              </a:spcBef>
              <a:buClr>
                <a:srgbClr val="144C91"/>
              </a:buClr>
              <a:buFont typeface="Arial"/>
              <a:buChar char="•"/>
              <a:tabLst>
                <a:tab pos="291465" algn="l"/>
              </a:tabLst>
            </a:pPr>
            <a:r>
              <a:rPr sz="900" spc="-5" dirty="0">
                <a:latin typeface="Arial"/>
                <a:cs typeface="Arial"/>
              </a:rPr>
              <a:t>Suppose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only 1 regressor and </a:t>
            </a: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90" dirty="0">
                <a:latin typeface="Arial"/>
                <a:cs typeface="Arial"/>
              </a:rPr>
              <a:t>−</a:t>
            </a:r>
            <a:r>
              <a:rPr sz="900" spc="90" dirty="0">
                <a:latin typeface="Arial"/>
                <a:cs typeface="Arial"/>
              </a:rPr>
              <a:t>2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14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3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</a:t>
            </a:r>
            <a:endParaRPr sz="900" baseline="-9259">
              <a:latin typeface="Arial"/>
              <a:cs typeface="Arial"/>
            </a:endParaRPr>
          </a:p>
          <a:p>
            <a:pPr marL="290830" indent="-122555">
              <a:lnSpc>
                <a:spcPct val="100000"/>
              </a:lnSpc>
              <a:spcBef>
                <a:spcPts val="755"/>
              </a:spcBef>
              <a:buClr>
                <a:srgbClr val="144C91"/>
              </a:buClr>
              <a:buFont typeface="Arial"/>
              <a:buChar char="•"/>
              <a:tabLst>
                <a:tab pos="291465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0" dirty="0">
                <a:latin typeface="Arial"/>
                <a:cs typeface="Arial"/>
              </a:rPr>
              <a:t>want </a:t>
            </a:r>
            <a:r>
              <a:rPr sz="900" spc="-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know </a:t>
            </a:r>
            <a:r>
              <a:rPr sz="900" spc="-5" dirty="0">
                <a:latin typeface="Arial"/>
                <a:cs typeface="Arial"/>
              </a:rPr>
              <a:t>the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when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5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  <a:p>
            <a:pPr marL="290830" indent="-122555">
              <a:lnSpc>
                <a:spcPct val="100000"/>
              </a:lnSpc>
              <a:spcBef>
                <a:spcPts val="760"/>
              </a:spcBef>
              <a:buClr>
                <a:srgbClr val="144C91"/>
              </a:buClr>
              <a:buChar char="•"/>
              <a:tabLst>
                <a:tab pos="291465" algn="l"/>
              </a:tabLst>
            </a:pP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90" dirty="0">
                <a:latin typeface="Arial"/>
                <a:cs typeface="Arial"/>
              </a:rPr>
              <a:t>−</a:t>
            </a:r>
            <a:r>
              <a:rPr sz="900" spc="90" dirty="0">
                <a:latin typeface="Arial"/>
                <a:cs typeface="Arial"/>
              </a:rPr>
              <a:t>2</a:t>
            </a:r>
            <a:r>
              <a:rPr sz="900" spc="-17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spc="-5" dirty="0">
                <a:latin typeface="Arial"/>
                <a:cs typeface="Arial"/>
              </a:rPr>
              <a:t>3 </a:t>
            </a:r>
            <a:r>
              <a:rPr sz="900" i="1" spc="-45" dirty="0">
                <a:latin typeface="Arial"/>
                <a:cs typeface="Arial"/>
              </a:rPr>
              <a:t>·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4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45" dirty="0">
                <a:latin typeface="Arial"/>
                <a:cs typeface="Arial"/>
              </a:rPr>
              <a:t>−</a:t>
            </a:r>
            <a:r>
              <a:rPr sz="900" spc="45" dirty="0">
                <a:latin typeface="Arial"/>
                <a:cs typeface="Arial"/>
              </a:rPr>
              <a:t>0</a:t>
            </a:r>
            <a:r>
              <a:rPr sz="900" i="1" spc="45" dirty="0">
                <a:latin typeface="Century Gothic"/>
                <a:cs typeface="Century Gothic"/>
              </a:rPr>
              <a:t>.</a:t>
            </a:r>
            <a:r>
              <a:rPr sz="900" spc="45" dirty="0"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  <a:p>
            <a:pPr marL="290830" indent="-122555">
              <a:lnSpc>
                <a:spcPct val="100000"/>
              </a:lnSpc>
              <a:spcBef>
                <a:spcPts val="660"/>
              </a:spcBef>
              <a:buClr>
                <a:srgbClr val="144C91"/>
              </a:buClr>
              <a:buChar char="•"/>
              <a:tabLst>
                <a:tab pos="291465" algn="l"/>
              </a:tabLst>
            </a:pP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3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120" dirty="0">
                <a:latin typeface="Arial"/>
                <a:cs typeface="Arial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50" dirty="0">
                <a:latin typeface="Arial"/>
                <a:cs typeface="Arial"/>
              </a:rPr>
              <a:t>−</a:t>
            </a:r>
            <a:r>
              <a:rPr sz="900" spc="50" dirty="0">
                <a:latin typeface="Arial"/>
                <a:cs typeface="Arial"/>
              </a:rPr>
              <a:t>0</a:t>
            </a:r>
            <a:r>
              <a:rPr sz="900" i="1" spc="50" dirty="0">
                <a:latin typeface="Century Gothic"/>
                <a:cs typeface="Century Gothic"/>
              </a:rPr>
              <a:t>.</a:t>
            </a:r>
            <a:r>
              <a:rPr sz="900" spc="50" dirty="0">
                <a:latin typeface="Arial"/>
                <a:cs typeface="Arial"/>
              </a:rPr>
              <a:t>8</a:t>
            </a:r>
            <a:r>
              <a:rPr sz="900" spc="50" dirty="0">
                <a:latin typeface="Lucida Sans Unicode"/>
                <a:cs typeface="Lucida Sans Unicode"/>
              </a:rPr>
              <a:t>)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F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spc="50" dirty="0">
                <a:latin typeface="Lucida Sans Unicode"/>
                <a:cs typeface="Lucida Sans Unicode"/>
              </a:rPr>
              <a:t>(</a:t>
            </a:r>
            <a:r>
              <a:rPr sz="900" i="1" spc="50" dirty="0">
                <a:latin typeface="Arial"/>
                <a:cs typeface="Arial"/>
              </a:rPr>
              <a:t>−</a:t>
            </a:r>
            <a:r>
              <a:rPr sz="900" spc="50" dirty="0">
                <a:latin typeface="Arial"/>
                <a:cs typeface="Arial"/>
              </a:rPr>
              <a:t>0</a:t>
            </a:r>
            <a:r>
              <a:rPr sz="900" i="1" spc="50" dirty="0">
                <a:latin typeface="Century Gothic"/>
                <a:cs typeface="Century Gothic"/>
              </a:rPr>
              <a:t>.</a:t>
            </a:r>
            <a:r>
              <a:rPr sz="900" spc="50" dirty="0">
                <a:latin typeface="Arial"/>
                <a:cs typeface="Arial"/>
              </a:rPr>
              <a:t>8</a:t>
            </a:r>
            <a:r>
              <a:rPr sz="900" spc="50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15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35496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612947" y="733952"/>
            <a:ext cx="3162935" cy="1819910"/>
            <a:chOff x="612947" y="733952"/>
            <a:chExt cx="3162935" cy="1819910"/>
          </a:xfrm>
        </p:grpSpPr>
        <p:sp>
          <p:nvSpPr>
            <p:cNvPr id="7" name="object 7"/>
            <p:cNvSpPr/>
            <p:nvPr/>
          </p:nvSpPr>
          <p:spPr>
            <a:xfrm>
              <a:off x="617075" y="739571"/>
              <a:ext cx="3154680" cy="1809750"/>
            </a:xfrm>
            <a:custGeom>
              <a:avLst/>
              <a:gdLst/>
              <a:ahLst/>
              <a:cxnLst/>
              <a:rect l="l" t="t" r="r" b="b"/>
              <a:pathLst>
                <a:path w="3154679" h="1809750">
                  <a:moveTo>
                    <a:pt x="0" y="1809633"/>
                  </a:moveTo>
                  <a:lnTo>
                    <a:pt x="3154332" y="1809633"/>
                  </a:lnTo>
                </a:path>
                <a:path w="3154679" h="1809750">
                  <a:moveTo>
                    <a:pt x="0" y="1447750"/>
                  </a:moveTo>
                  <a:lnTo>
                    <a:pt x="3154332" y="1447750"/>
                  </a:lnTo>
                </a:path>
                <a:path w="3154679" h="1809750">
                  <a:moveTo>
                    <a:pt x="0" y="1085758"/>
                  </a:moveTo>
                  <a:lnTo>
                    <a:pt x="3154332" y="1085758"/>
                  </a:lnTo>
                </a:path>
                <a:path w="3154679" h="1809750">
                  <a:moveTo>
                    <a:pt x="0" y="723875"/>
                  </a:moveTo>
                  <a:lnTo>
                    <a:pt x="3154332" y="723875"/>
                  </a:lnTo>
                </a:path>
                <a:path w="3154679" h="1809750">
                  <a:moveTo>
                    <a:pt x="0" y="361882"/>
                  </a:moveTo>
                  <a:lnTo>
                    <a:pt x="3154332" y="361882"/>
                  </a:lnTo>
                </a:path>
                <a:path w="3154679" h="1809750">
                  <a:moveTo>
                    <a:pt x="0" y="0"/>
                  </a:moveTo>
                  <a:lnTo>
                    <a:pt x="3154332" y="0"/>
                  </a:lnTo>
                </a:path>
              </a:pathLst>
            </a:custGeom>
            <a:ln w="7637">
              <a:solidFill>
                <a:srgbClr val="E7E7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68123" y="733952"/>
              <a:ext cx="3049937" cy="181907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70657" y="1236001"/>
            <a:ext cx="97853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15" dirty="0">
                <a:latin typeface="Arial"/>
                <a:cs typeface="Arial"/>
              </a:rPr>
              <a:t>Area </a:t>
            </a:r>
            <a:r>
              <a:rPr sz="800" spc="20" dirty="0">
                <a:latin typeface="Arial"/>
                <a:cs typeface="Arial"/>
              </a:rPr>
              <a:t>= </a:t>
            </a:r>
            <a:r>
              <a:rPr sz="800" spc="15" dirty="0">
                <a:latin typeface="Arial"/>
                <a:cs typeface="Arial"/>
              </a:rPr>
              <a:t>Pr(Z </a:t>
            </a:r>
            <a:r>
              <a:rPr sz="800" spc="20" dirty="0">
                <a:latin typeface="Arial"/>
                <a:cs typeface="Arial"/>
              </a:rPr>
              <a:t>&lt;=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10" dirty="0">
                <a:latin typeface="Arial"/>
                <a:cs typeface="Arial"/>
              </a:rPr>
              <a:t>-0.8)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81740" y="683560"/>
            <a:ext cx="3190240" cy="1957070"/>
          </a:xfrm>
          <a:custGeom>
            <a:avLst/>
            <a:gdLst/>
            <a:ahLst/>
            <a:cxnLst/>
            <a:rect l="l" t="t" r="r" b="b"/>
            <a:pathLst>
              <a:path w="3190240" h="1957070">
                <a:moveTo>
                  <a:pt x="35334" y="1921654"/>
                </a:moveTo>
                <a:lnTo>
                  <a:pt x="35334" y="0"/>
                </a:lnTo>
              </a:path>
              <a:path w="3190240" h="1957070">
                <a:moveTo>
                  <a:pt x="35334" y="1865644"/>
                </a:moveTo>
                <a:lnTo>
                  <a:pt x="0" y="1865644"/>
                </a:lnTo>
              </a:path>
              <a:path w="3190240" h="1957070">
                <a:moveTo>
                  <a:pt x="35334" y="1503761"/>
                </a:moveTo>
                <a:lnTo>
                  <a:pt x="0" y="1503761"/>
                </a:lnTo>
              </a:path>
              <a:path w="3190240" h="1957070">
                <a:moveTo>
                  <a:pt x="35334" y="1141768"/>
                </a:moveTo>
                <a:lnTo>
                  <a:pt x="0" y="1141768"/>
                </a:lnTo>
              </a:path>
              <a:path w="3190240" h="1957070">
                <a:moveTo>
                  <a:pt x="35334" y="779886"/>
                </a:moveTo>
                <a:lnTo>
                  <a:pt x="0" y="779886"/>
                </a:lnTo>
              </a:path>
              <a:path w="3190240" h="1957070">
                <a:moveTo>
                  <a:pt x="35334" y="417893"/>
                </a:moveTo>
                <a:lnTo>
                  <a:pt x="0" y="417893"/>
                </a:lnTo>
              </a:path>
              <a:path w="3190240" h="1957070">
                <a:moveTo>
                  <a:pt x="35334" y="56010"/>
                </a:moveTo>
                <a:lnTo>
                  <a:pt x="0" y="56010"/>
                </a:lnTo>
              </a:path>
              <a:path w="3190240" h="1957070">
                <a:moveTo>
                  <a:pt x="35334" y="1921654"/>
                </a:moveTo>
                <a:lnTo>
                  <a:pt x="3189667" y="1921654"/>
                </a:lnTo>
              </a:path>
              <a:path w="3190240" h="1957070">
                <a:moveTo>
                  <a:pt x="91345" y="1921654"/>
                </a:moveTo>
                <a:lnTo>
                  <a:pt x="91345" y="1956989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4825" y="2511918"/>
            <a:ext cx="124460" cy="7493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825" y="2113132"/>
            <a:ext cx="124460" cy="14859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.05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825" y="1775741"/>
            <a:ext cx="124460" cy="9969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.1</a:t>
            </a:r>
            <a:endParaRPr sz="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825" y="1389257"/>
            <a:ext cx="124460" cy="14859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.15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825" y="1051866"/>
            <a:ext cx="124460" cy="9969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.2</a:t>
            </a:r>
            <a:endParaRPr sz="7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4825" y="665382"/>
            <a:ext cx="124460" cy="14859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.25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1096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-5</a:t>
            </a:r>
            <a:endParaRPr sz="7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77317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925327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-4</a:t>
            </a:r>
            <a:endParaRPr sz="7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81548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229558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-3</a:t>
            </a:r>
            <a:endParaRPr sz="7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585779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533789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-2</a:t>
            </a:r>
            <a:endParaRPr sz="7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890010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838020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-1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194241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156968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498472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461199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802703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765430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106934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069661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411165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373892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715396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678123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11063" y="494732"/>
            <a:ext cx="1366520" cy="1739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spc="10" dirty="0">
                <a:latin typeface="Arial"/>
                <a:cs typeface="Arial"/>
              </a:rPr>
              <a:t>Standard </a:t>
            </a:r>
            <a:r>
              <a:rPr sz="950" dirty="0">
                <a:latin typeface="Arial"/>
                <a:cs typeface="Arial"/>
              </a:rPr>
              <a:t>logistic</a:t>
            </a:r>
            <a:r>
              <a:rPr sz="950" spc="-30" dirty="0">
                <a:latin typeface="Arial"/>
                <a:cs typeface="Arial"/>
              </a:rPr>
              <a:t> </a:t>
            </a:r>
            <a:r>
              <a:rPr sz="950" spc="5" dirty="0">
                <a:latin typeface="Arial"/>
                <a:cs typeface="Arial"/>
              </a:rPr>
              <a:t>density</a:t>
            </a:r>
            <a:endParaRPr sz="9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78574" y="3112508"/>
            <a:ext cx="180593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SzPct val="90000"/>
              <a:buChar char="•"/>
              <a:tabLst>
                <a:tab pos="134620" algn="l"/>
              </a:tabLst>
            </a:pPr>
            <a:r>
              <a:rPr sz="1000" i="1" spc="-5" dirty="0">
                <a:latin typeface="Arial"/>
                <a:cs typeface="Arial"/>
              </a:rPr>
              <a:t>Pr</a:t>
            </a:r>
            <a:r>
              <a:rPr sz="1000" i="1" spc="-175" dirty="0">
                <a:latin typeface="Arial"/>
                <a:cs typeface="Arial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i="1" dirty="0">
                <a:latin typeface="Arial"/>
                <a:cs typeface="Arial"/>
              </a:rPr>
              <a:t>Y</a:t>
            </a:r>
            <a:r>
              <a:rPr sz="1000" i="1" spc="125" dirty="0">
                <a:latin typeface="Arial"/>
                <a:cs typeface="Arial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dirty="0">
                <a:latin typeface="Arial"/>
                <a:cs typeface="Arial"/>
              </a:rPr>
              <a:t>1</a:t>
            </a:r>
            <a:r>
              <a:rPr sz="1000" dirty="0">
                <a:latin typeface="Tahoma"/>
                <a:cs typeface="Tahoma"/>
              </a:rPr>
              <a:t>)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i="1" spc="-5" dirty="0">
                <a:latin typeface="Arial"/>
                <a:cs typeface="Arial"/>
              </a:rPr>
              <a:t>Pr</a:t>
            </a:r>
            <a:r>
              <a:rPr sz="1000" i="1" spc="-175" dirty="0">
                <a:latin typeface="Arial"/>
                <a:cs typeface="Arial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i="1" dirty="0">
                <a:latin typeface="Arial"/>
                <a:cs typeface="Arial"/>
              </a:rPr>
              <a:t>Z</a:t>
            </a:r>
            <a:r>
              <a:rPr sz="1000" i="1" spc="114" dirty="0">
                <a:latin typeface="Arial"/>
                <a:cs typeface="Arial"/>
              </a:rPr>
              <a:t> </a:t>
            </a:r>
            <a:r>
              <a:rPr sz="1000" i="1" spc="225" dirty="0">
                <a:latin typeface="Arial"/>
                <a:cs typeface="Arial"/>
              </a:rPr>
              <a:t>≤</a:t>
            </a:r>
            <a:r>
              <a:rPr sz="1000" i="1" spc="-10" dirty="0">
                <a:latin typeface="Arial"/>
                <a:cs typeface="Arial"/>
              </a:rPr>
              <a:t> </a:t>
            </a:r>
            <a:r>
              <a:rPr sz="1000" i="1" spc="35" dirty="0">
                <a:latin typeface="Arial"/>
                <a:cs typeface="Arial"/>
              </a:rPr>
              <a:t>−</a:t>
            </a:r>
            <a:r>
              <a:rPr sz="1000" spc="35" dirty="0">
                <a:latin typeface="Arial"/>
                <a:cs typeface="Arial"/>
              </a:rPr>
              <a:t>0</a:t>
            </a:r>
            <a:r>
              <a:rPr sz="1000" i="1" spc="35" dirty="0">
                <a:latin typeface="Arial"/>
                <a:cs typeface="Arial"/>
              </a:rPr>
              <a:t>.</a:t>
            </a:r>
            <a:r>
              <a:rPr sz="1000" spc="35" dirty="0">
                <a:latin typeface="Arial"/>
                <a:cs typeface="Arial"/>
              </a:rPr>
              <a:t>8</a:t>
            </a:r>
            <a:r>
              <a:rPr sz="1000" spc="35" dirty="0">
                <a:latin typeface="Tahoma"/>
                <a:cs typeface="Tahoma"/>
              </a:rPr>
              <a:t>)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321686" y="3220097"/>
            <a:ext cx="279400" cy="0"/>
          </a:xfrm>
          <a:custGeom>
            <a:avLst/>
            <a:gdLst/>
            <a:ahLst/>
            <a:cxnLst/>
            <a:rect l="l" t="t" r="r" b="b"/>
            <a:pathLst>
              <a:path w="279400">
                <a:moveTo>
                  <a:pt x="0" y="0"/>
                </a:moveTo>
                <a:lnTo>
                  <a:pt x="27924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2308986" y="3100644"/>
            <a:ext cx="197485" cy="227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2065" algn="r">
              <a:lnSpc>
                <a:spcPts val="8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  <a:p>
            <a:pPr marR="5080" algn="r">
              <a:lnSpc>
                <a:spcPts val="800"/>
              </a:lnSpc>
            </a:pPr>
            <a:r>
              <a:rPr sz="700" spc="-5" dirty="0">
                <a:latin typeface="Arial"/>
                <a:cs typeface="Arial"/>
              </a:rPr>
              <a:t>1</a:t>
            </a:r>
            <a:r>
              <a:rPr sz="700" dirty="0">
                <a:latin typeface="Verdana"/>
                <a:cs typeface="Verdana"/>
              </a:rPr>
              <a:t>+</a:t>
            </a:r>
            <a:r>
              <a:rPr sz="700" i="1" spc="-5" dirty="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482570" y="3196802"/>
            <a:ext cx="12509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" dirty="0">
                <a:latin typeface="Arial"/>
                <a:cs typeface="Arial"/>
              </a:rPr>
              <a:t>0</a:t>
            </a:r>
            <a:r>
              <a:rPr sz="500" i="1" spc="40" dirty="0">
                <a:latin typeface="Trebuchet MS"/>
                <a:cs typeface="Trebuchet MS"/>
              </a:rPr>
              <a:t>.</a:t>
            </a:r>
            <a:r>
              <a:rPr sz="500" spc="-5" dirty="0">
                <a:latin typeface="Arial"/>
                <a:cs typeface="Arial"/>
              </a:rPr>
              <a:t>8</a:t>
            </a:r>
            <a:endParaRPr sz="5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638577" y="3112508"/>
            <a:ext cx="4051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100" dirty="0">
                <a:latin typeface="Tahoma"/>
                <a:cs typeface="Tahoma"/>
              </a:rPr>
              <a:t> 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i="1" spc="-5" dirty="0">
                <a:latin typeface="Arial"/>
                <a:cs typeface="Arial"/>
              </a:rPr>
              <a:t>.</a:t>
            </a:r>
            <a:r>
              <a:rPr sz="1000" spc="-5" dirty="0">
                <a:latin typeface="Arial"/>
                <a:cs typeface="Arial"/>
              </a:rPr>
              <a:t>31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16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92011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 &amp;</a:t>
            </a:r>
            <a:r>
              <a:rPr spc="-65" dirty="0"/>
              <a:t> </a:t>
            </a:r>
            <a:r>
              <a:rPr spc="-5" dirty="0"/>
              <a:t>probit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628502" y="781321"/>
            <a:ext cx="3336925" cy="1833245"/>
            <a:chOff x="628502" y="781321"/>
            <a:chExt cx="3336925" cy="1833245"/>
          </a:xfrm>
        </p:grpSpPr>
        <p:sp>
          <p:nvSpPr>
            <p:cNvPr id="7" name="object 7"/>
            <p:cNvSpPr/>
            <p:nvPr/>
          </p:nvSpPr>
          <p:spPr>
            <a:xfrm>
              <a:off x="668657" y="843301"/>
              <a:ext cx="3292475" cy="1671955"/>
            </a:xfrm>
            <a:custGeom>
              <a:avLst/>
              <a:gdLst/>
              <a:ahLst/>
              <a:cxnLst/>
              <a:rect l="l" t="t" r="r" b="b"/>
              <a:pathLst>
                <a:path w="3292475" h="1671955">
                  <a:moveTo>
                    <a:pt x="0" y="1671726"/>
                  </a:moveTo>
                  <a:lnTo>
                    <a:pt x="3292297" y="1671726"/>
                  </a:lnTo>
                </a:path>
                <a:path w="3292475" h="1671955">
                  <a:moveTo>
                    <a:pt x="0" y="1504634"/>
                  </a:moveTo>
                  <a:lnTo>
                    <a:pt x="3292297" y="1504634"/>
                  </a:lnTo>
                </a:path>
                <a:path w="3292475" h="1671955">
                  <a:moveTo>
                    <a:pt x="0" y="1337427"/>
                  </a:moveTo>
                  <a:lnTo>
                    <a:pt x="3292297" y="1337427"/>
                  </a:lnTo>
                </a:path>
                <a:path w="3292475" h="1671955">
                  <a:moveTo>
                    <a:pt x="0" y="1170219"/>
                  </a:moveTo>
                  <a:lnTo>
                    <a:pt x="3292297" y="1170219"/>
                  </a:lnTo>
                </a:path>
                <a:path w="3292475" h="1671955">
                  <a:moveTo>
                    <a:pt x="0" y="1003012"/>
                  </a:moveTo>
                  <a:lnTo>
                    <a:pt x="3292297" y="1003012"/>
                  </a:lnTo>
                </a:path>
                <a:path w="3292475" h="1671955">
                  <a:moveTo>
                    <a:pt x="0" y="835920"/>
                  </a:moveTo>
                  <a:lnTo>
                    <a:pt x="3292297" y="835920"/>
                  </a:lnTo>
                </a:path>
                <a:path w="3292475" h="1671955">
                  <a:moveTo>
                    <a:pt x="0" y="668713"/>
                  </a:moveTo>
                  <a:lnTo>
                    <a:pt x="3292297" y="668713"/>
                  </a:lnTo>
                </a:path>
                <a:path w="3292475" h="1671955">
                  <a:moveTo>
                    <a:pt x="0" y="501506"/>
                  </a:moveTo>
                  <a:lnTo>
                    <a:pt x="3292297" y="501506"/>
                  </a:lnTo>
                </a:path>
                <a:path w="3292475" h="1671955">
                  <a:moveTo>
                    <a:pt x="0" y="334299"/>
                  </a:moveTo>
                  <a:lnTo>
                    <a:pt x="3292297" y="334299"/>
                  </a:lnTo>
                </a:path>
                <a:path w="3292475" h="1671955">
                  <a:moveTo>
                    <a:pt x="0" y="167207"/>
                  </a:moveTo>
                  <a:lnTo>
                    <a:pt x="3292297" y="167207"/>
                  </a:lnTo>
                </a:path>
                <a:path w="3292475" h="1671955">
                  <a:moveTo>
                    <a:pt x="0" y="0"/>
                  </a:moveTo>
                  <a:lnTo>
                    <a:pt x="3292297" y="0"/>
                  </a:lnTo>
                </a:path>
              </a:pathLst>
            </a:custGeom>
            <a:ln w="8061">
              <a:solidFill>
                <a:srgbClr val="E7E7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2542" y="837370"/>
              <a:ext cx="3179562" cy="16838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31359" y="784178"/>
              <a:ext cx="3329940" cy="1827530"/>
            </a:xfrm>
            <a:custGeom>
              <a:avLst/>
              <a:gdLst/>
              <a:ahLst/>
              <a:cxnLst/>
              <a:rect l="l" t="t" r="r" b="b"/>
              <a:pathLst>
                <a:path w="3329940" h="1827530">
                  <a:moveTo>
                    <a:pt x="37298" y="1789972"/>
                  </a:moveTo>
                  <a:lnTo>
                    <a:pt x="37298" y="0"/>
                  </a:lnTo>
                </a:path>
                <a:path w="3329940" h="1827530">
                  <a:moveTo>
                    <a:pt x="37298" y="1730849"/>
                  </a:moveTo>
                  <a:lnTo>
                    <a:pt x="0" y="1730849"/>
                  </a:lnTo>
                </a:path>
                <a:path w="3329940" h="1827530">
                  <a:moveTo>
                    <a:pt x="37298" y="1563757"/>
                  </a:moveTo>
                  <a:lnTo>
                    <a:pt x="0" y="1563757"/>
                  </a:lnTo>
                </a:path>
                <a:path w="3329940" h="1827530">
                  <a:moveTo>
                    <a:pt x="37298" y="1396550"/>
                  </a:moveTo>
                  <a:lnTo>
                    <a:pt x="0" y="1396550"/>
                  </a:lnTo>
                </a:path>
                <a:path w="3329940" h="1827530">
                  <a:moveTo>
                    <a:pt x="37298" y="1229342"/>
                  </a:moveTo>
                  <a:lnTo>
                    <a:pt x="0" y="1229342"/>
                  </a:lnTo>
                </a:path>
                <a:path w="3329940" h="1827530">
                  <a:moveTo>
                    <a:pt x="37298" y="1062135"/>
                  </a:moveTo>
                  <a:lnTo>
                    <a:pt x="0" y="1062135"/>
                  </a:lnTo>
                </a:path>
                <a:path w="3329940" h="1827530">
                  <a:moveTo>
                    <a:pt x="37298" y="895043"/>
                  </a:moveTo>
                  <a:lnTo>
                    <a:pt x="0" y="895043"/>
                  </a:lnTo>
                </a:path>
                <a:path w="3329940" h="1827530">
                  <a:moveTo>
                    <a:pt x="37298" y="727836"/>
                  </a:moveTo>
                  <a:lnTo>
                    <a:pt x="0" y="727836"/>
                  </a:lnTo>
                </a:path>
                <a:path w="3329940" h="1827530">
                  <a:moveTo>
                    <a:pt x="37298" y="560629"/>
                  </a:moveTo>
                  <a:lnTo>
                    <a:pt x="0" y="560629"/>
                  </a:lnTo>
                </a:path>
                <a:path w="3329940" h="1827530">
                  <a:moveTo>
                    <a:pt x="37298" y="393422"/>
                  </a:moveTo>
                  <a:lnTo>
                    <a:pt x="0" y="393422"/>
                  </a:lnTo>
                </a:path>
                <a:path w="3329940" h="1827530">
                  <a:moveTo>
                    <a:pt x="37298" y="226330"/>
                  </a:moveTo>
                  <a:lnTo>
                    <a:pt x="0" y="226330"/>
                  </a:lnTo>
                </a:path>
                <a:path w="3329940" h="1827530">
                  <a:moveTo>
                    <a:pt x="37298" y="59123"/>
                  </a:moveTo>
                  <a:lnTo>
                    <a:pt x="0" y="59123"/>
                  </a:lnTo>
                </a:path>
                <a:path w="3329940" h="1827530">
                  <a:moveTo>
                    <a:pt x="37298" y="1789972"/>
                  </a:moveTo>
                  <a:lnTo>
                    <a:pt x="3329595" y="1789972"/>
                  </a:lnTo>
                </a:path>
                <a:path w="3329940" h="1827530">
                  <a:moveTo>
                    <a:pt x="96421" y="1789972"/>
                  </a:moveTo>
                  <a:lnTo>
                    <a:pt x="96421" y="1827270"/>
                  </a:lnTo>
                </a:path>
              </a:pathLst>
            </a:custGeom>
            <a:ln w="53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73607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-5</a:t>
            </a:r>
            <a:endParaRPr sz="7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45220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91047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-4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62545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308371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-3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79984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25811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-2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997424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943251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-1</a:t>
            </a:r>
            <a:endParaRPr sz="7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314864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276225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632304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593665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949628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910989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267068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228429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584507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545869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901947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863309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06536" y="567549"/>
            <a:ext cx="3268979" cy="2021839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360045">
              <a:lnSpc>
                <a:spcPct val="100000"/>
              </a:lnSpc>
              <a:spcBef>
                <a:spcPts val="270"/>
              </a:spcBef>
            </a:pPr>
            <a:r>
              <a:rPr sz="1000" spc="10" dirty="0">
                <a:latin typeface="Arial"/>
                <a:cs typeface="Arial"/>
              </a:rPr>
              <a:t>Standard </a:t>
            </a:r>
            <a:r>
              <a:rPr sz="1000" spc="5" dirty="0">
                <a:latin typeface="Arial"/>
                <a:cs typeface="Arial"/>
              </a:rPr>
              <a:t>Logistic </a:t>
            </a:r>
            <a:r>
              <a:rPr sz="1000" spc="15" dirty="0">
                <a:latin typeface="Arial"/>
                <a:cs typeface="Arial"/>
              </a:rPr>
              <a:t>CDF </a:t>
            </a:r>
            <a:r>
              <a:rPr sz="1000" spc="10" dirty="0">
                <a:latin typeface="Arial"/>
                <a:cs typeface="Arial"/>
              </a:rPr>
              <a:t>and Standard Normal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CDF</a:t>
            </a:r>
            <a:endParaRPr sz="1000">
              <a:latin typeface="Arial"/>
              <a:cs typeface="Arial"/>
            </a:endParaRPr>
          </a:p>
          <a:p>
            <a:pPr marL="43815">
              <a:lnSpc>
                <a:spcPct val="100000"/>
              </a:lnSpc>
              <a:spcBef>
                <a:spcPts val="160"/>
              </a:spcBef>
            </a:pPr>
            <a:r>
              <a:rPr sz="850" spc="15" dirty="0">
                <a:latin typeface="Arial"/>
                <a:cs typeface="Arial"/>
              </a:rPr>
              <a:t>1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.9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.8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.7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50" spc="10" dirty="0">
                <a:latin typeface="Arial"/>
                <a:cs typeface="Arial"/>
              </a:rPr>
              <a:t>.6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.5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.4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.3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50" spc="10" dirty="0">
                <a:latin typeface="Arial"/>
                <a:cs typeface="Arial"/>
              </a:rPr>
              <a:t>.2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.1</a:t>
            </a:r>
            <a:endParaRPr sz="850">
              <a:latin typeface="Arial"/>
              <a:cs typeface="Arial"/>
            </a:endParaRPr>
          </a:p>
          <a:p>
            <a:pPr marL="43815">
              <a:lnSpc>
                <a:spcPct val="100000"/>
              </a:lnSpc>
              <a:spcBef>
                <a:spcPts val="295"/>
              </a:spcBef>
            </a:pPr>
            <a:r>
              <a:rPr sz="850" spc="15" dirty="0">
                <a:latin typeface="Arial"/>
                <a:cs typeface="Arial"/>
              </a:rPr>
              <a:t>0</a:t>
            </a:r>
            <a:endParaRPr sz="85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550306" y="3001291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0" y="0"/>
                </a:moveTo>
                <a:lnTo>
                  <a:pt x="349310" y="0"/>
                </a:lnTo>
              </a:path>
            </a:pathLst>
          </a:custGeom>
          <a:ln w="120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77451" y="3001291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0" y="0"/>
                </a:moveTo>
                <a:lnTo>
                  <a:pt x="53695" y="0"/>
                </a:lnTo>
              </a:path>
              <a:path w="349885">
                <a:moveTo>
                  <a:pt x="80601" y="0"/>
                </a:moveTo>
                <a:lnTo>
                  <a:pt x="134297" y="0"/>
                </a:lnTo>
              </a:path>
              <a:path w="349885">
                <a:moveTo>
                  <a:pt x="161202" y="0"/>
                </a:moveTo>
                <a:lnTo>
                  <a:pt x="214898" y="0"/>
                </a:lnTo>
              </a:path>
              <a:path w="349885">
                <a:moveTo>
                  <a:pt x="241803" y="0"/>
                </a:moveTo>
                <a:lnTo>
                  <a:pt x="295615" y="0"/>
                </a:lnTo>
              </a:path>
              <a:path w="349885">
                <a:moveTo>
                  <a:pt x="322405" y="0"/>
                </a:moveTo>
                <a:lnTo>
                  <a:pt x="349310" y="0"/>
                </a:lnTo>
              </a:path>
            </a:pathLst>
          </a:custGeom>
          <a:ln w="12092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509890" y="2914339"/>
            <a:ext cx="1610360" cy="173990"/>
          </a:xfrm>
          <a:prstGeom prst="rect">
            <a:avLst/>
          </a:prstGeom>
          <a:ln w="5374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445134">
              <a:lnSpc>
                <a:spcPct val="100000"/>
              </a:lnSpc>
              <a:spcBef>
                <a:spcPts val="240"/>
              </a:spcBef>
              <a:tabLst>
                <a:tab pos="1272540" algn="l"/>
              </a:tabLst>
            </a:pPr>
            <a:r>
              <a:rPr sz="700" spc="5" dirty="0">
                <a:latin typeface="Arial"/>
                <a:cs typeface="Arial"/>
              </a:rPr>
              <a:t>logistic	</a:t>
            </a:r>
            <a:r>
              <a:rPr sz="700" spc="10" dirty="0">
                <a:latin typeface="Arial"/>
                <a:cs typeface="Arial"/>
              </a:rPr>
              <a:t>normal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17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68160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How </a:t>
            </a:r>
            <a:r>
              <a:rPr spc="-5" dirty="0"/>
              <a:t>to estimate logit and probit</a:t>
            </a:r>
            <a:r>
              <a:rPr spc="-15" dirty="0"/>
              <a:t> </a:t>
            </a:r>
            <a:r>
              <a:rPr spc="-5" dirty="0"/>
              <a:t>models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9674" y="779787"/>
            <a:ext cx="3829050" cy="212344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22885" marR="685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223520" algn="l"/>
              </a:tabLst>
            </a:pPr>
            <a:r>
              <a:rPr sz="900" spc="-5" dirty="0">
                <a:latin typeface="Arial"/>
                <a:cs typeface="Arial"/>
              </a:rPr>
              <a:t>In </a:t>
            </a:r>
            <a:r>
              <a:rPr lang="en-US" sz="900" spc="-5">
                <a:latin typeface="Arial"/>
                <a:cs typeface="Arial"/>
              </a:rPr>
              <a:t>previous lectures </a:t>
            </a:r>
            <a:r>
              <a:rPr sz="900" spc="-1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discussed regression models that are nonlinear in the  independent</a:t>
            </a:r>
            <a:r>
              <a:rPr sz="900" spc="-10" dirty="0">
                <a:latin typeface="Arial"/>
                <a:cs typeface="Arial"/>
              </a:rPr>
              <a:t> variables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144C91"/>
              </a:buClr>
              <a:buFont typeface="Arial"/>
              <a:buChar char="•"/>
            </a:pPr>
            <a:endParaRPr sz="850" dirty="0">
              <a:latin typeface="Arial"/>
              <a:cs typeface="Arial"/>
            </a:endParaRPr>
          </a:p>
          <a:p>
            <a:pPr marL="476250" lvl="1" indent="-118110">
              <a:lnSpc>
                <a:spcPct val="100000"/>
              </a:lnSpc>
              <a:buClr>
                <a:srgbClr val="144C91"/>
              </a:buClr>
              <a:buSzPct val="88888"/>
              <a:buFont typeface="Arial"/>
              <a:buChar char="•"/>
              <a:tabLst>
                <a:tab pos="476884" algn="l"/>
              </a:tabLst>
            </a:pPr>
            <a:r>
              <a:rPr sz="900" spc="-5" dirty="0">
                <a:latin typeface="Arial"/>
                <a:cs typeface="Arial"/>
              </a:rPr>
              <a:t>these models can be estimated </a:t>
            </a:r>
            <a:r>
              <a:rPr sz="900" spc="-15" dirty="0">
                <a:latin typeface="Arial"/>
                <a:cs typeface="Arial"/>
              </a:rPr>
              <a:t>by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OLS</a:t>
            </a:r>
            <a:endParaRPr sz="9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400" dirty="0">
              <a:latin typeface="Arial"/>
              <a:cs typeface="Arial"/>
            </a:endParaRPr>
          </a:p>
          <a:p>
            <a:pPr marL="2228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223520" algn="l"/>
              </a:tabLst>
            </a:pPr>
            <a:r>
              <a:rPr sz="900" spc="-5" dirty="0">
                <a:latin typeface="Arial"/>
                <a:cs typeface="Arial"/>
              </a:rPr>
              <a:t>Logit and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Probit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nonlinear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coefficients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i="1" spc="10" dirty="0">
                <a:latin typeface="Century Gothic"/>
                <a:cs typeface="Century Gothic"/>
              </a:rPr>
              <a:t>β</a:t>
            </a:r>
            <a:r>
              <a:rPr sz="900" spc="15" baseline="-9259" dirty="0">
                <a:latin typeface="Arial"/>
                <a:cs typeface="Arial"/>
              </a:rPr>
              <a:t>0</a:t>
            </a:r>
            <a:r>
              <a:rPr sz="900" i="1" spc="10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10" dirty="0">
                <a:latin typeface="Century Gothic"/>
                <a:cs typeface="Century Gothic"/>
              </a:rPr>
              <a:t>β</a:t>
            </a:r>
            <a:r>
              <a:rPr sz="900" spc="15" baseline="-9259" dirty="0">
                <a:latin typeface="Arial"/>
                <a:cs typeface="Arial"/>
              </a:rPr>
              <a:t>1</a:t>
            </a:r>
            <a:r>
              <a:rPr sz="900" i="1" spc="10" dirty="0">
                <a:latin typeface="Century Gothic"/>
                <a:cs typeface="Century Gothic"/>
              </a:rPr>
              <a:t>,</a:t>
            </a:r>
            <a:r>
              <a:rPr sz="900" i="1" spc="-95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95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60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endParaRPr sz="900" baseline="-9259" dirty="0">
              <a:latin typeface="Arial"/>
              <a:cs typeface="Arial"/>
            </a:endParaRPr>
          </a:p>
          <a:p>
            <a:pPr marL="476250" lvl="1" indent="-118110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476884" algn="l"/>
              </a:tabLst>
            </a:pPr>
            <a:r>
              <a:rPr sz="900" spc="-5" dirty="0">
                <a:latin typeface="Arial"/>
                <a:cs typeface="Arial"/>
              </a:rPr>
              <a:t>these models can’t be estimated </a:t>
            </a:r>
            <a:r>
              <a:rPr sz="900" spc="-15" dirty="0">
                <a:latin typeface="Arial"/>
                <a:cs typeface="Arial"/>
              </a:rPr>
              <a:t>by</a:t>
            </a:r>
            <a:r>
              <a:rPr sz="900" spc="-5" dirty="0">
                <a:latin typeface="Arial"/>
                <a:cs typeface="Arial"/>
              </a:rPr>
              <a:t> OLS</a:t>
            </a:r>
            <a:endParaRPr sz="9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144C91"/>
              </a:buClr>
              <a:buFont typeface="Arial"/>
              <a:buChar char="•"/>
            </a:pPr>
            <a:endParaRPr sz="1350" dirty="0">
              <a:latin typeface="Arial"/>
              <a:cs typeface="Arial"/>
            </a:endParaRPr>
          </a:p>
          <a:p>
            <a:pPr marL="222885" marR="307975" indent="-121920">
              <a:lnSpc>
                <a:spcPct val="101499"/>
              </a:lnSpc>
              <a:buClr>
                <a:srgbClr val="144C91"/>
              </a:buClr>
              <a:buFont typeface="Arial"/>
              <a:buChar char="•"/>
              <a:tabLst>
                <a:tab pos="223520" algn="l"/>
              </a:tabLst>
            </a:pPr>
            <a:r>
              <a:rPr sz="900" spc="-5" dirty="0">
                <a:latin typeface="Arial"/>
                <a:cs typeface="Arial"/>
              </a:rPr>
              <a:t>The method used to estimate logit and probit models is Maximum  Likelihood Estimation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(MLE).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300" dirty="0">
              <a:latin typeface="Arial"/>
              <a:cs typeface="Arial"/>
            </a:endParaRPr>
          </a:p>
          <a:p>
            <a:pPr marL="222885" marR="179705" indent="-121920">
              <a:lnSpc>
                <a:spcPct val="101499"/>
              </a:lnSpc>
              <a:buClr>
                <a:srgbClr val="144C91"/>
              </a:buClr>
              <a:buFont typeface="Arial"/>
              <a:buChar char="•"/>
              <a:tabLst>
                <a:tab pos="223520" algn="l"/>
              </a:tabLst>
            </a:pPr>
            <a:r>
              <a:rPr sz="900" spc="-5" dirty="0">
                <a:latin typeface="Arial"/>
                <a:cs typeface="Arial"/>
              </a:rPr>
              <a:t>The MLE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values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of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(</a:t>
            </a:r>
            <a:r>
              <a:rPr sz="900" i="1" spc="5" dirty="0">
                <a:latin typeface="Century Gothic"/>
                <a:cs typeface="Century Gothic"/>
              </a:rPr>
              <a:t>β</a:t>
            </a:r>
            <a:r>
              <a:rPr sz="900" spc="7" baseline="-9259" dirty="0">
                <a:latin typeface="Arial"/>
                <a:cs typeface="Arial"/>
              </a:rPr>
              <a:t>0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95" dirty="0">
                <a:latin typeface="Century Gothic"/>
                <a:cs typeface="Century Gothic"/>
              </a:rPr>
              <a:t> </a:t>
            </a:r>
            <a:r>
              <a:rPr sz="900" i="1" spc="10" dirty="0">
                <a:latin typeface="Century Gothic"/>
                <a:cs typeface="Century Gothic"/>
              </a:rPr>
              <a:t>β</a:t>
            </a:r>
            <a:r>
              <a:rPr sz="900" spc="15" baseline="-9259" dirty="0">
                <a:latin typeface="Arial"/>
                <a:cs typeface="Arial"/>
              </a:rPr>
              <a:t>1</a:t>
            </a:r>
            <a:r>
              <a:rPr sz="900" i="1" spc="10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95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95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60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82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)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that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best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describe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full  distribution of 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data.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18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08788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Maximum likelihood</a:t>
            </a:r>
            <a:r>
              <a:rPr spc="-65" dirty="0"/>
              <a:t> </a:t>
            </a:r>
            <a:r>
              <a:rPr spc="-5" dirty="0"/>
              <a:t>estimation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34606" y="572295"/>
            <a:ext cx="3930015" cy="264223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78130" marR="125095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5" dirty="0">
                <a:latin typeface="Arial"/>
                <a:cs typeface="Arial"/>
              </a:rPr>
              <a:t>The </a:t>
            </a:r>
            <a:r>
              <a:rPr sz="900" b="1" spc="-5" dirty="0">
                <a:latin typeface="Arial"/>
                <a:cs typeface="Arial"/>
              </a:rPr>
              <a:t>likelihood function </a:t>
            </a:r>
            <a:r>
              <a:rPr sz="900" spc="-5" dirty="0">
                <a:latin typeface="Arial"/>
                <a:cs typeface="Arial"/>
              </a:rPr>
              <a:t>is the joint probability distribution of the data,  treated as a function of the unknown coefficients.</a:t>
            </a:r>
            <a:endParaRPr sz="900" dirty="0">
              <a:latin typeface="Arial"/>
              <a:cs typeface="Arial"/>
            </a:endParaRPr>
          </a:p>
          <a:p>
            <a:pPr marL="278130" marR="370205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5" dirty="0">
                <a:latin typeface="Arial"/>
                <a:cs typeface="Arial"/>
              </a:rPr>
              <a:t>The </a:t>
            </a:r>
            <a:r>
              <a:rPr sz="900" b="1" spc="-10" dirty="0">
                <a:latin typeface="Arial"/>
                <a:cs typeface="Arial"/>
              </a:rPr>
              <a:t>maximum </a:t>
            </a:r>
            <a:r>
              <a:rPr sz="900" b="1" spc="-5" dirty="0">
                <a:latin typeface="Arial"/>
                <a:cs typeface="Arial"/>
              </a:rPr>
              <a:t>likelihood estimator (MLE) </a:t>
            </a:r>
            <a:r>
              <a:rPr sz="900" spc="-5" dirty="0">
                <a:latin typeface="Arial"/>
                <a:cs typeface="Arial"/>
              </a:rPr>
              <a:t>are the </a:t>
            </a:r>
            <a:r>
              <a:rPr sz="900" spc="-10" dirty="0">
                <a:latin typeface="Arial"/>
                <a:cs typeface="Arial"/>
              </a:rPr>
              <a:t>values </a:t>
            </a:r>
            <a:r>
              <a:rPr sz="900" spc="-5" dirty="0">
                <a:latin typeface="Arial"/>
                <a:cs typeface="Arial"/>
              </a:rPr>
              <a:t>of the  coefficients that maximize the likelihood function.</a:t>
            </a:r>
            <a:endParaRPr sz="900" dirty="0">
              <a:latin typeface="Arial"/>
              <a:cs typeface="Arial"/>
            </a:endParaRPr>
          </a:p>
          <a:p>
            <a:pPr marL="27813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15" dirty="0">
                <a:latin typeface="Arial"/>
                <a:cs typeface="Arial"/>
              </a:rPr>
              <a:t>MLE’s </a:t>
            </a:r>
            <a:r>
              <a:rPr sz="900" spc="-5" dirty="0">
                <a:latin typeface="Arial"/>
                <a:cs typeface="Arial"/>
              </a:rPr>
              <a:t>are the parameter </a:t>
            </a:r>
            <a:r>
              <a:rPr sz="900" spc="-10" dirty="0">
                <a:latin typeface="Arial"/>
                <a:cs typeface="Arial"/>
              </a:rPr>
              <a:t>values </a:t>
            </a:r>
            <a:r>
              <a:rPr sz="900" spc="-5" dirty="0">
                <a:latin typeface="Arial"/>
                <a:cs typeface="Arial"/>
              </a:rPr>
              <a:t>“most likely” to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produced the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data.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144C91"/>
              </a:buClr>
              <a:buFont typeface="Arial"/>
              <a:buChar char="•"/>
            </a:pPr>
            <a:endParaRPr sz="2000" dirty="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Lets </a:t>
            </a:r>
            <a:r>
              <a:rPr sz="900" spc="5" dirty="0">
                <a:latin typeface="Arial"/>
                <a:cs typeface="Arial"/>
              </a:rPr>
              <a:t>start </a:t>
            </a:r>
            <a:r>
              <a:rPr sz="900" spc="-5" dirty="0">
                <a:latin typeface="Arial"/>
                <a:cs typeface="Arial"/>
              </a:rPr>
              <a:t>with a special case: The MLE with no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/>
              <a:cs typeface="Arial"/>
            </a:endParaRPr>
          </a:p>
          <a:p>
            <a:pPr marL="2781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i="1" spc="-5" dirty="0">
                <a:latin typeface="Arial"/>
                <a:cs typeface="Arial"/>
              </a:rPr>
              <a:t>n </a:t>
            </a:r>
            <a:r>
              <a:rPr sz="900" spc="-5" dirty="0">
                <a:latin typeface="Arial"/>
                <a:cs typeface="Arial"/>
              </a:rPr>
              <a:t>i.i.d. observations </a:t>
            </a:r>
            <a:r>
              <a:rPr sz="900" i="1" spc="10" dirty="0">
                <a:latin typeface="Arial"/>
                <a:cs typeface="Arial"/>
              </a:rPr>
              <a:t>Y</a:t>
            </a:r>
            <a:r>
              <a:rPr sz="900" spc="15" baseline="-9259" dirty="0">
                <a:latin typeface="Arial"/>
                <a:cs typeface="Arial"/>
              </a:rPr>
              <a:t>1</a:t>
            </a:r>
            <a:r>
              <a:rPr sz="900" i="1" spc="10" dirty="0">
                <a:latin typeface="Century Gothic"/>
                <a:cs typeface="Century Gothic"/>
              </a:rPr>
              <a:t>, </a:t>
            </a:r>
            <a:r>
              <a:rPr sz="900" i="1" spc="5" dirty="0">
                <a:latin typeface="Century Gothic"/>
                <a:cs typeface="Century Gothic"/>
              </a:rPr>
              <a:t>. . . ,</a:t>
            </a:r>
            <a:r>
              <a:rPr sz="900" i="1" spc="-204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n </a:t>
            </a:r>
            <a:r>
              <a:rPr sz="900" spc="-5" dirty="0">
                <a:latin typeface="Arial"/>
                <a:cs typeface="Arial"/>
              </a:rPr>
              <a:t>on a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5" dirty="0">
                <a:latin typeface="Arial"/>
                <a:cs typeface="Arial"/>
              </a:rPr>
              <a:t>dependent </a:t>
            </a:r>
            <a:r>
              <a:rPr sz="900" spc="-10" dirty="0">
                <a:latin typeface="Arial"/>
                <a:cs typeface="Arial"/>
              </a:rPr>
              <a:t>variable</a:t>
            </a:r>
            <a:endParaRPr sz="900" dirty="0">
              <a:latin typeface="Arial"/>
              <a:cs typeface="Arial"/>
            </a:endParaRPr>
          </a:p>
          <a:p>
            <a:pPr marL="27813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Char char="•"/>
              <a:tabLst>
                <a:tab pos="278765" algn="l"/>
              </a:tabLst>
            </a:pP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is a </a:t>
            </a:r>
            <a:r>
              <a:rPr sz="900" dirty="0">
                <a:latin typeface="Arial"/>
                <a:cs typeface="Arial"/>
              </a:rPr>
              <a:t>Bernoulli </a:t>
            </a:r>
            <a:r>
              <a:rPr sz="900" spc="-5" dirty="0">
                <a:latin typeface="Arial"/>
                <a:cs typeface="Arial"/>
              </a:rPr>
              <a:t>random</a:t>
            </a:r>
            <a:r>
              <a:rPr sz="900" spc="-1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variable</a:t>
            </a:r>
            <a:endParaRPr sz="900" dirty="0">
              <a:latin typeface="Arial"/>
              <a:cs typeface="Arial"/>
            </a:endParaRPr>
          </a:p>
          <a:p>
            <a:pPr marL="278130" indent="-122555">
              <a:lnSpc>
                <a:spcPct val="100000"/>
              </a:lnSpc>
              <a:spcBef>
                <a:spcPts val="910"/>
              </a:spcBef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5" dirty="0">
                <a:latin typeface="Arial"/>
                <a:cs typeface="Arial"/>
              </a:rPr>
              <a:t>There is only 1 unknown parameter to estimate:</a:t>
            </a:r>
            <a:endParaRPr sz="900" dirty="0">
              <a:latin typeface="Arial"/>
              <a:cs typeface="Arial"/>
            </a:endParaRPr>
          </a:p>
          <a:p>
            <a:pPr marL="531495" lvl="1" indent="-117475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31495" algn="l"/>
              </a:tabLst>
            </a:pPr>
            <a:r>
              <a:rPr sz="900" spc="-5" dirty="0">
                <a:latin typeface="Arial"/>
                <a:cs typeface="Arial"/>
              </a:rPr>
              <a:t>The probability </a:t>
            </a:r>
            <a:r>
              <a:rPr lang="en-US" sz="900" b="1" i="1" spc="-5" dirty="0">
                <a:latin typeface="Arial"/>
                <a:cs typeface="Arial"/>
              </a:rPr>
              <a:t>p</a:t>
            </a:r>
            <a:r>
              <a:rPr sz="900" i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20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1,</a:t>
            </a:r>
            <a:endParaRPr sz="900" dirty="0">
              <a:latin typeface="Arial"/>
              <a:cs typeface="Arial"/>
            </a:endParaRPr>
          </a:p>
          <a:p>
            <a:pPr marL="531495" lvl="1" indent="-117475">
              <a:lnSpc>
                <a:spcPct val="100000"/>
              </a:lnSpc>
              <a:spcBef>
                <a:spcPts val="6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31495" algn="l"/>
              </a:tabLst>
            </a:pPr>
            <a:r>
              <a:rPr sz="900" spc="-5" dirty="0">
                <a:latin typeface="Arial"/>
                <a:cs typeface="Arial"/>
              </a:rPr>
              <a:t>which is also the mean of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Y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19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7" y="101127"/>
            <a:ext cx="3651249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Maximum likelihood</a:t>
            </a:r>
            <a:r>
              <a:rPr spc="-65" dirty="0"/>
              <a:t> </a:t>
            </a:r>
            <a:r>
              <a:rPr spc="-5" dirty="0"/>
              <a:t>estimation</a:t>
            </a:r>
            <a:r>
              <a:rPr lang="en-US" spc="-5" dirty="0"/>
              <a:t> (Optional)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440474" y="580156"/>
            <a:ext cx="3651250" cy="96583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702310" marR="259079" indent="-424180">
              <a:lnSpc>
                <a:spcPct val="101499"/>
              </a:lnSpc>
              <a:spcBef>
                <a:spcPts val="80"/>
              </a:spcBef>
            </a:pPr>
            <a:r>
              <a:rPr sz="900" spc="-5" dirty="0">
                <a:solidFill>
                  <a:srgbClr val="144C91"/>
                </a:solidFill>
                <a:latin typeface="Arial"/>
                <a:cs typeface="Arial"/>
              </a:rPr>
              <a:t>Step 1: </a:t>
            </a:r>
            <a:r>
              <a:rPr sz="900" dirty="0">
                <a:latin typeface="Arial"/>
                <a:cs typeface="Arial"/>
              </a:rPr>
              <a:t>write </a:t>
            </a:r>
            <a:r>
              <a:rPr sz="900" spc="-10" dirty="0">
                <a:latin typeface="Arial"/>
                <a:cs typeface="Arial"/>
              </a:rPr>
              <a:t>down </a:t>
            </a:r>
            <a:r>
              <a:rPr sz="900" spc="-5" dirty="0">
                <a:latin typeface="Arial"/>
                <a:cs typeface="Arial"/>
              </a:rPr>
              <a:t>the likelihood function, the joint probability  distribution of 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data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172085" indent="-121920">
              <a:lnSpc>
                <a:spcPct val="100000"/>
              </a:lnSpc>
              <a:spcBef>
                <a:spcPts val="940"/>
              </a:spcBef>
              <a:buClr>
                <a:srgbClr val="144C91"/>
              </a:buClr>
              <a:buChar char="•"/>
              <a:tabLst>
                <a:tab pos="172720" algn="l"/>
              </a:tabLst>
            </a:pP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spc="-5" dirty="0">
                <a:latin typeface="Arial"/>
                <a:cs typeface="Arial"/>
              </a:rPr>
              <a:t>is a </a:t>
            </a:r>
            <a:r>
              <a:rPr sz="900" dirty="0">
                <a:latin typeface="Arial"/>
                <a:cs typeface="Arial"/>
              </a:rPr>
              <a:t>Bernoulli </a:t>
            </a:r>
            <a:r>
              <a:rPr sz="900" spc="-5" dirty="0">
                <a:latin typeface="Arial"/>
                <a:cs typeface="Arial"/>
              </a:rPr>
              <a:t>random </a:t>
            </a:r>
            <a:r>
              <a:rPr sz="900" spc="-10" dirty="0">
                <a:latin typeface="Arial"/>
                <a:cs typeface="Arial"/>
              </a:rPr>
              <a:t>variable we </a:t>
            </a:r>
            <a:r>
              <a:rPr sz="900" spc="-5" dirty="0">
                <a:latin typeface="Arial"/>
                <a:cs typeface="Arial"/>
              </a:rPr>
              <a:t>therefore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have</a:t>
            </a:r>
            <a:endParaRPr sz="900" dirty="0">
              <a:latin typeface="Arial"/>
              <a:cs typeface="Arial"/>
            </a:endParaRPr>
          </a:p>
          <a:p>
            <a:pPr marL="365760">
              <a:lnSpc>
                <a:spcPct val="100000"/>
              </a:lnSpc>
              <a:spcBef>
                <a:spcPts val="865"/>
              </a:spcBef>
            </a:pP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65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20" dirty="0">
                <a:latin typeface="Arial"/>
                <a:cs typeface="Arial"/>
              </a:rPr>
              <a:t>1</a:t>
            </a:r>
            <a:r>
              <a:rPr sz="900" spc="20" dirty="0">
                <a:latin typeface="Lucida Sans Unicode"/>
                <a:cs typeface="Lucida Sans Unicode"/>
              </a:rPr>
              <a:t>)</a:t>
            </a:r>
            <a:r>
              <a:rPr sz="900" i="1" spc="30" baseline="41666" dirty="0">
                <a:latin typeface="Arial"/>
                <a:cs typeface="Arial"/>
              </a:rPr>
              <a:t>y </a:t>
            </a:r>
            <a:r>
              <a:rPr sz="900" i="1" spc="-45" dirty="0">
                <a:latin typeface="Arial"/>
                <a:cs typeface="Arial"/>
              </a:rPr>
              <a:t>·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 </a:t>
            </a: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60" dirty="0">
                <a:latin typeface="Arial"/>
                <a:cs typeface="Arial"/>
              </a:rPr>
              <a:t>1</a:t>
            </a:r>
            <a:r>
              <a:rPr sz="900" spc="60" dirty="0">
                <a:latin typeface="Lucida Sans Unicode"/>
                <a:cs typeface="Lucida Sans Unicode"/>
              </a:rPr>
              <a:t>))</a:t>
            </a:r>
            <a:r>
              <a:rPr sz="900" spc="89" baseline="41666" dirty="0">
                <a:latin typeface="Arial"/>
                <a:cs typeface="Arial"/>
              </a:rPr>
              <a:t>1</a:t>
            </a:r>
            <a:r>
              <a:rPr sz="900" i="1" spc="89" baseline="41666" dirty="0">
                <a:latin typeface="Trebuchet MS"/>
                <a:cs typeface="Trebuchet MS"/>
              </a:rPr>
              <a:t>−</a:t>
            </a:r>
            <a:r>
              <a:rPr sz="900" i="1" spc="89" baseline="41666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10" dirty="0">
                <a:latin typeface="Arial"/>
                <a:cs typeface="Arial"/>
              </a:rPr>
              <a:t>p</a:t>
            </a:r>
            <a:r>
              <a:rPr sz="900" i="1" spc="15" baseline="41666" dirty="0">
                <a:latin typeface="Arial"/>
                <a:cs typeface="Arial"/>
              </a:rPr>
              <a:t>y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i="1" spc="65" dirty="0">
                <a:latin typeface="Arial"/>
                <a:cs typeface="Arial"/>
              </a:rPr>
              <a:t>p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97" baseline="41666" dirty="0">
                <a:latin typeface="Arial"/>
                <a:cs typeface="Arial"/>
              </a:rPr>
              <a:t>1</a:t>
            </a:r>
            <a:r>
              <a:rPr sz="900" i="1" spc="97" baseline="41666" dirty="0">
                <a:latin typeface="Trebuchet MS"/>
                <a:cs typeface="Trebuchet MS"/>
              </a:rPr>
              <a:t>−</a:t>
            </a:r>
            <a:r>
              <a:rPr sz="900" i="1" spc="97" baseline="41666" dirty="0">
                <a:latin typeface="Arial"/>
                <a:cs typeface="Arial"/>
              </a:rPr>
              <a:t>y</a:t>
            </a:r>
            <a:endParaRPr sz="900" baseline="41666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1547" y="1733745"/>
            <a:ext cx="425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i="1" spc="-5" dirty="0"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8640" y="1670499"/>
            <a:ext cx="679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31060" y="1670499"/>
            <a:ext cx="679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6371" y="1680916"/>
            <a:ext cx="158813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539" indent="-11747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SzPct val="88888"/>
              <a:buChar char="•"/>
              <a:tabLst>
                <a:tab pos="130175" algn="l"/>
              </a:tabLst>
            </a:pP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 </a:t>
            </a:r>
            <a:r>
              <a:rPr sz="900" i="1" spc="40" dirty="0">
                <a:latin typeface="Arial"/>
                <a:cs typeface="Arial"/>
              </a:rPr>
              <a:t>p</a:t>
            </a:r>
            <a:r>
              <a:rPr sz="900" spc="4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01547" y="1872925"/>
            <a:ext cx="425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i="1" spc="-5" dirty="0"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18640" y="1809679"/>
            <a:ext cx="480059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4815" algn="l"/>
              </a:tabLst>
            </a:pPr>
            <a:r>
              <a:rPr sz="600" spc="-5" dirty="0">
                <a:latin typeface="Arial"/>
                <a:cs typeface="Arial"/>
              </a:rPr>
              <a:t>0	1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6371" y="1820095"/>
            <a:ext cx="179451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539" indent="-11747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SzPct val="88888"/>
              <a:buChar char="•"/>
              <a:tabLst>
                <a:tab pos="130175" algn="l"/>
              </a:tabLst>
            </a:pP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30" dirty="0">
                <a:latin typeface="Arial"/>
                <a:cs typeface="Arial"/>
              </a:rPr>
              <a:t>0</a:t>
            </a:r>
            <a:r>
              <a:rPr sz="900" spc="3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 </a:t>
            </a:r>
            <a:r>
              <a:rPr sz="900" i="1" spc="40" dirty="0">
                <a:latin typeface="Arial"/>
                <a:cs typeface="Arial"/>
              </a:rPr>
              <a:t>p</a:t>
            </a:r>
            <a:r>
              <a:rPr sz="900" spc="4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</a:t>
            </a:r>
            <a:r>
              <a:rPr sz="900" i="1" spc="-9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p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9765" y="2085805"/>
            <a:ext cx="3745865" cy="49782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52729" marR="18669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Char char="•"/>
              <a:tabLst>
                <a:tab pos="253365" algn="l"/>
              </a:tabLst>
            </a:pPr>
            <a:r>
              <a:rPr sz="900" i="1" spc="10" dirty="0">
                <a:latin typeface="Arial"/>
                <a:cs typeface="Arial"/>
              </a:rPr>
              <a:t>Y</a:t>
            </a:r>
            <a:r>
              <a:rPr sz="900" spc="15" baseline="-9259" dirty="0">
                <a:latin typeface="Arial"/>
                <a:cs typeface="Arial"/>
              </a:rPr>
              <a:t>1</a:t>
            </a:r>
            <a:r>
              <a:rPr sz="900" i="1" spc="10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.</a:t>
            </a:r>
            <a:r>
              <a:rPr sz="900" i="1" spc="-90" dirty="0">
                <a:latin typeface="Century Gothic"/>
                <a:cs typeface="Century Gothic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.</a:t>
            </a:r>
            <a:r>
              <a:rPr sz="900" i="1" spc="-95" dirty="0">
                <a:latin typeface="Century Gothic"/>
                <a:cs typeface="Century Gothic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.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9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n</a:t>
            </a:r>
            <a:r>
              <a:rPr sz="900" i="1" spc="225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i.i.d,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joint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probability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distribution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therefore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  product of the individual distributions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 dirty="0">
              <a:latin typeface="Arial"/>
              <a:cs typeface="Arial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499936F-1A9B-4326-9C77-844E768B6F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507" y="2474319"/>
            <a:ext cx="4155085" cy="812549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05537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Lecture</a:t>
            </a:r>
            <a:r>
              <a:rPr spc="-55" dirty="0"/>
              <a:t> </a:t>
            </a:r>
            <a:r>
              <a:rPr spc="-5" dirty="0"/>
              <a:t>Outline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574" y="1023234"/>
            <a:ext cx="2847340" cy="1490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 linear probability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Font typeface="Arial"/>
              <a:buChar char="•"/>
            </a:pPr>
            <a:endParaRPr sz="13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Nonlinear probability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</a:t>
            </a:r>
            <a:endParaRPr sz="90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sz="900" spc="-5" dirty="0">
                <a:latin typeface="Arial"/>
                <a:cs typeface="Arial"/>
              </a:rPr>
              <a:t>Probit</a:t>
            </a:r>
            <a:endParaRPr sz="90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sz="900" spc="-5" dirty="0">
                <a:latin typeface="Arial"/>
                <a:cs typeface="Arial"/>
              </a:rPr>
              <a:t>Logit</a:t>
            </a:r>
            <a:endParaRPr sz="9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4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dirty="0">
                <a:latin typeface="Arial"/>
                <a:cs typeface="Arial"/>
              </a:rPr>
              <a:t>Brief </a:t>
            </a:r>
            <a:r>
              <a:rPr sz="900" spc="-5" dirty="0">
                <a:latin typeface="Arial"/>
                <a:cs typeface="Arial"/>
              </a:rPr>
              <a:t>introduction of maximum likelihood estimation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Font typeface="Arial"/>
              <a:buChar char="•"/>
            </a:pPr>
            <a:endParaRPr sz="13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dirty="0">
                <a:latin typeface="Arial"/>
                <a:cs typeface="Arial"/>
              </a:rPr>
              <a:t>Interpretation </a:t>
            </a:r>
            <a:r>
              <a:rPr sz="900" spc="-5" dirty="0">
                <a:latin typeface="Arial"/>
                <a:cs typeface="Arial"/>
              </a:rPr>
              <a:t>of coefficients in logit and probit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7" y="101127"/>
            <a:ext cx="3127249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Maximum likelihood</a:t>
            </a:r>
            <a:r>
              <a:rPr spc="-65" dirty="0"/>
              <a:t> </a:t>
            </a:r>
            <a:r>
              <a:rPr spc="-5" dirty="0"/>
              <a:t>estimation</a:t>
            </a:r>
            <a:r>
              <a:rPr lang="en-US" spc="-5" dirty="0"/>
              <a:t> (Optional) 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321894" y="577972"/>
            <a:ext cx="3345815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the likelihood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function: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8574" y="1501617"/>
            <a:ext cx="3049905" cy="579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029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solidFill>
                  <a:srgbClr val="144C91"/>
                </a:solidFill>
                <a:latin typeface="Arial"/>
                <a:cs typeface="Arial"/>
              </a:rPr>
              <a:t>Step 2: </a:t>
            </a:r>
            <a:r>
              <a:rPr sz="900" spc="-5" dirty="0">
                <a:latin typeface="Arial"/>
                <a:cs typeface="Arial"/>
              </a:rPr>
              <a:t>Maximize the likelihood function </a:t>
            </a:r>
            <a:r>
              <a:rPr sz="900" spc="-25" dirty="0">
                <a:latin typeface="Arial"/>
                <a:cs typeface="Arial"/>
              </a:rPr>
              <a:t>w.r.t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p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spcBef>
                <a:spcPts val="94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Easier to maximize the logarithm of the likelihood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function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8574" y="2785562"/>
            <a:ext cx="3492500" cy="3016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50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Since the logarithm is a </a:t>
            </a:r>
            <a:r>
              <a:rPr sz="900" dirty="0">
                <a:latin typeface="Arial"/>
                <a:cs typeface="Arial"/>
              </a:rPr>
              <a:t>strictly </a:t>
            </a:r>
            <a:r>
              <a:rPr sz="900" spc="-5" dirty="0">
                <a:latin typeface="Arial"/>
                <a:cs typeface="Arial"/>
              </a:rPr>
              <a:t>increasing function, maximizing the  likelihood or the log likelihood will </a:t>
            </a:r>
            <a:r>
              <a:rPr sz="900" spc="-10" dirty="0">
                <a:latin typeface="Arial"/>
                <a:cs typeface="Arial"/>
              </a:rPr>
              <a:t>give </a:t>
            </a:r>
            <a:r>
              <a:rPr sz="900" spc="-5" dirty="0">
                <a:latin typeface="Arial"/>
                <a:cs typeface="Arial"/>
              </a:rPr>
              <a:t>the same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estimator.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3ED6057-3B31-4B53-94DD-E9712F1AEB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915" y="906243"/>
            <a:ext cx="4032173" cy="43516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A47733F-C9BD-48A8-9F51-86B1D442FF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50" y="2217715"/>
            <a:ext cx="4278240" cy="50617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21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3302102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Maximum likelihood</a:t>
            </a:r>
            <a:r>
              <a:rPr spc="-65" dirty="0"/>
              <a:t> </a:t>
            </a:r>
            <a:r>
              <a:rPr spc="-5" dirty="0"/>
              <a:t>estimation</a:t>
            </a:r>
            <a:r>
              <a:rPr lang="en-US" spc="-5" dirty="0"/>
              <a:t> (Optional) 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453174" y="589046"/>
            <a:ext cx="2475865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93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60020" algn="l"/>
              </a:tabLst>
            </a:pPr>
            <a:r>
              <a:rPr sz="900" spc="-25" dirty="0">
                <a:latin typeface="Arial"/>
                <a:cs typeface="Arial"/>
              </a:rPr>
              <a:t>Taking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derivative </a:t>
            </a:r>
            <a:r>
              <a:rPr sz="900" spc="-25" dirty="0">
                <a:latin typeface="Arial"/>
                <a:cs typeface="Arial"/>
              </a:rPr>
              <a:t>w.r.t </a:t>
            </a:r>
            <a:r>
              <a:rPr sz="900" i="1" spc="-5" dirty="0">
                <a:latin typeface="Arial"/>
                <a:cs typeface="Arial"/>
              </a:rPr>
              <a:t>p</a:t>
            </a:r>
            <a:r>
              <a:rPr sz="900" i="1" spc="6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gives</a:t>
            </a:r>
            <a:endParaRPr sz="1250" dirty="0">
              <a:latin typeface="Arial"/>
              <a:cs typeface="Arial"/>
            </a:endParaRPr>
          </a:p>
          <a:p>
            <a:pPr marL="358775">
              <a:lnSpc>
                <a:spcPct val="100000"/>
              </a:lnSpc>
            </a:pPr>
            <a:endParaRPr sz="900" dirty="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8574" y="1409110"/>
            <a:ext cx="2009139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Setting to </a:t>
            </a:r>
            <a:r>
              <a:rPr sz="900" spc="-10" dirty="0">
                <a:latin typeface="Arial"/>
                <a:cs typeface="Arial"/>
              </a:rPr>
              <a:t>zero </a:t>
            </a:r>
            <a:r>
              <a:rPr sz="900" spc="-5" dirty="0">
                <a:latin typeface="Arial"/>
                <a:cs typeface="Arial"/>
              </a:rPr>
              <a:t>and rearranging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gives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78574" y="2538953"/>
            <a:ext cx="153035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Solving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i="1" spc="-5" dirty="0">
                <a:latin typeface="Arial"/>
                <a:cs typeface="Arial"/>
              </a:rPr>
              <a:t>p </a:t>
            </a:r>
            <a:r>
              <a:rPr sz="900" spc="-10" dirty="0">
                <a:latin typeface="Arial"/>
                <a:cs typeface="Arial"/>
              </a:rPr>
              <a:t>gives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MLE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BCEDFF8D-7DD0-44EA-BCCE-0C84A6A7C6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043" y="795055"/>
            <a:ext cx="3752850" cy="615293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0B1CB03-D20B-4EDE-9A69-F079E86E5F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000" y="1631064"/>
            <a:ext cx="3179284" cy="89243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F847FCCF-0933-4179-A9C8-19D7C49C50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9888" y="2744210"/>
            <a:ext cx="1762699" cy="51228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921102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MLE of the </a:t>
            </a:r>
            <a:r>
              <a:rPr spc="-5" dirty="0" err="1"/>
              <a:t>probit</a:t>
            </a:r>
            <a:r>
              <a:rPr spc="-55" dirty="0"/>
              <a:t> </a:t>
            </a:r>
            <a:r>
              <a:rPr spc="-5" dirty="0"/>
              <a:t>model</a:t>
            </a:r>
            <a:r>
              <a:rPr lang="en-US" spc="-5" dirty="0"/>
              <a:t> (Optional)</a:t>
            </a:r>
            <a:endParaRPr spc="-5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D2C6E08-C076-41AD-B2DB-55F72E435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2953"/>
            <a:ext cx="4610100" cy="265484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463902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MLE of the </a:t>
            </a:r>
            <a:r>
              <a:rPr spc="-5" dirty="0" err="1"/>
              <a:t>probit</a:t>
            </a:r>
            <a:r>
              <a:rPr spc="-55" dirty="0"/>
              <a:t> </a:t>
            </a:r>
            <a:r>
              <a:rPr spc="-5" dirty="0"/>
              <a:t>model</a:t>
            </a:r>
            <a:r>
              <a:rPr lang="en-US" spc="-5" dirty="0"/>
              <a:t> (Optional)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334594" y="718523"/>
            <a:ext cx="3834765" cy="9626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5400" marR="316230">
              <a:lnSpc>
                <a:spcPct val="101499"/>
              </a:lnSpc>
              <a:spcBef>
                <a:spcPts val="80"/>
              </a:spcBef>
            </a:pPr>
            <a:r>
              <a:rPr sz="900" spc="-5" dirty="0">
                <a:latin typeface="Arial"/>
                <a:cs typeface="Arial"/>
              </a:rPr>
              <a:t>Also with obtaining the MLE of the probit model it is easier to </a:t>
            </a:r>
            <a:r>
              <a:rPr sz="900" spc="-10" dirty="0">
                <a:latin typeface="Arial"/>
                <a:cs typeface="Arial"/>
              </a:rPr>
              <a:t>take </a:t>
            </a:r>
            <a:r>
              <a:rPr sz="900" spc="-5" dirty="0">
                <a:latin typeface="Arial"/>
                <a:cs typeface="Arial"/>
              </a:rPr>
              <a:t>the  logarithm of the likelihood function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/>
              <a:cs typeface="Arial"/>
            </a:endParaRPr>
          </a:p>
          <a:p>
            <a:pPr marL="384175">
              <a:lnSpc>
                <a:spcPct val="100000"/>
              </a:lnSpc>
            </a:pPr>
            <a:r>
              <a:rPr sz="900" spc="-5" dirty="0">
                <a:solidFill>
                  <a:srgbClr val="144C91"/>
                </a:solidFill>
                <a:latin typeface="Arial"/>
                <a:cs typeface="Arial"/>
              </a:rPr>
              <a:t>Step 2: </a:t>
            </a:r>
            <a:r>
              <a:rPr sz="900" spc="-5" dirty="0">
                <a:latin typeface="Arial"/>
                <a:cs typeface="Arial"/>
              </a:rPr>
              <a:t>Maximize the log likelihood function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 dirty="0">
              <a:latin typeface="Arial"/>
              <a:cs typeface="Arial"/>
            </a:endParaRPr>
          </a:p>
          <a:p>
            <a:pPr marL="937894">
              <a:lnSpc>
                <a:spcPct val="100000"/>
              </a:lnSpc>
            </a:pPr>
            <a:endParaRPr sz="900" dirty="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3174" y="2233124"/>
            <a:ext cx="3824604" cy="4910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350" dirty="0">
              <a:latin typeface="Arial"/>
              <a:cs typeface="Arial"/>
            </a:endParaRPr>
          </a:p>
          <a:p>
            <a:pPr marL="159385" marR="30480" indent="-121920">
              <a:lnSpc>
                <a:spcPct val="101499"/>
              </a:lnSpc>
              <a:buClr>
                <a:srgbClr val="144C91"/>
              </a:buClr>
              <a:buFont typeface="Arial"/>
              <a:buChar char="•"/>
              <a:tabLst>
                <a:tab pos="160020" algn="l"/>
              </a:tabLst>
            </a:pPr>
            <a:r>
              <a:rPr sz="900" spc="-5" dirty="0">
                <a:latin typeface="Arial"/>
                <a:cs typeface="Arial"/>
              </a:rPr>
              <a:t>There is no simple formula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probit MLE, the maximization must be  done using numerical algorithm on a </a:t>
            </a:r>
            <a:r>
              <a:rPr sz="900" spc="-10" dirty="0">
                <a:latin typeface="Arial"/>
                <a:cs typeface="Arial"/>
              </a:rPr>
              <a:t>computer.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700333B-F124-4B14-AC5C-69F9C5E46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673" y="1446634"/>
            <a:ext cx="3388605" cy="102104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24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463902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MLE of the logit</a:t>
            </a:r>
            <a:r>
              <a:rPr spc="-55" dirty="0"/>
              <a:t> </a:t>
            </a:r>
            <a:r>
              <a:rPr spc="-5" dirty="0"/>
              <a:t>model</a:t>
            </a:r>
            <a:r>
              <a:rPr lang="en-US" spc="-5" dirty="0"/>
              <a:t> (Optional)</a:t>
            </a:r>
            <a:endParaRPr spc="-5" dirty="0"/>
          </a:p>
        </p:txBody>
      </p:sp>
      <p:sp>
        <p:nvSpPr>
          <p:cNvPr id="29" name="object 29"/>
          <p:cNvSpPr txBox="1"/>
          <p:nvPr/>
        </p:nvSpPr>
        <p:spPr>
          <a:xfrm>
            <a:off x="478574" y="3060910"/>
            <a:ext cx="3697604" cy="3016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50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There is no simple formula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logit MLE, the maximization must be  done using numerical algorithm on 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computer.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9E24D63-4C59-49A6-A819-0CA29760DD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277" y="466785"/>
            <a:ext cx="3981450" cy="247636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00787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Probit: </a:t>
            </a:r>
            <a:r>
              <a:rPr dirty="0"/>
              <a:t>mortgage</a:t>
            </a:r>
            <a:r>
              <a:rPr spc="5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8851" y="464310"/>
            <a:ext cx="103251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. probit deny</a:t>
            </a:r>
            <a:r>
              <a:rPr sz="60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pi_ratio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8851" y="636064"/>
            <a:ext cx="1444625" cy="37465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just">
              <a:lnSpc>
                <a:spcPts val="680"/>
              </a:lnSpc>
              <a:spcBef>
                <a:spcPts val="155"/>
              </a:spcBef>
            </a:pPr>
            <a:r>
              <a:rPr sz="600" spc="-5" dirty="0">
                <a:latin typeface="Courier New"/>
                <a:cs typeface="Courier New"/>
              </a:rPr>
              <a:t>Iteration 0: log likelihood =  Iteration 1: log likelihood =  Iteration 2: log likelihood =  Iteration 3: log likelihood</a:t>
            </a:r>
            <a:r>
              <a:rPr sz="600" spc="4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12111" y="635531"/>
            <a:ext cx="508634" cy="374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">
              <a:lnSpc>
                <a:spcPts val="700"/>
              </a:lnSpc>
              <a:spcBef>
                <a:spcPts val="100"/>
              </a:spcBef>
            </a:pPr>
            <a:r>
              <a:rPr sz="600" b="1" spc="15" dirty="0">
                <a:latin typeface="Courier New"/>
                <a:cs typeface="Courier New"/>
              </a:rPr>
              <a:t>-872.0853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-832.02975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-831.79239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700"/>
              </a:lnSpc>
            </a:pPr>
            <a:r>
              <a:rPr sz="600" b="1" spc="15" dirty="0">
                <a:latin typeface="Courier New"/>
                <a:cs typeface="Courier New"/>
              </a:rPr>
              <a:t>-831.79234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8851" y="1065451"/>
            <a:ext cx="80391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Probit</a:t>
            </a:r>
            <a:r>
              <a:rPr sz="600" spc="-2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regression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53688" y="1064918"/>
            <a:ext cx="314325" cy="374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20">
              <a:lnSpc>
                <a:spcPts val="700"/>
              </a:lnSpc>
              <a:spcBef>
                <a:spcPts val="100"/>
              </a:spcBef>
            </a:pPr>
            <a:r>
              <a:rPr sz="600" b="1" spc="15" dirty="0">
                <a:latin typeface="Courier New"/>
                <a:cs typeface="Courier New"/>
              </a:rPr>
              <a:t>238</a:t>
            </a:r>
            <a:r>
              <a:rPr sz="600" b="1" spc="-5" dirty="0">
                <a:latin typeface="Courier New"/>
                <a:cs typeface="Courier New"/>
              </a:rPr>
              <a:t>0</a:t>
            </a:r>
            <a:endParaRPr sz="600">
              <a:latin typeface="Courier New"/>
              <a:cs typeface="Courier New"/>
            </a:endParaRPr>
          </a:p>
          <a:p>
            <a:pPr marL="6096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80.5</a:t>
            </a:r>
            <a:r>
              <a:rPr sz="600" b="1" spc="-5" dirty="0">
                <a:latin typeface="Courier New"/>
                <a:cs typeface="Courier New"/>
              </a:rPr>
              <a:t>9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0.000</a:t>
            </a:r>
            <a:r>
              <a:rPr sz="600" b="1" spc="-5" dirty="0">
                <a:latin typeface="Courier New"/>
                <a:cs typeface="Courier New"/>
              </a:rPr>
              <a:t>0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700"/>
              </a:lnSpc>
            </a:pPr>
            <a:r>
              <a:rPr sz="600" b="1" spc="15" dirty="0">
                <a:latin typeface="Courier New"/>
                <a:cs typeface="Courier New"/>
              </a:rPr>
              <a:t>0.046</a:t>
            </a:r>
            <a:r>
              <a:rPr sz="600" b="1" spc="-5" dirty="0">
                <a:latin typeface="Courier New"/>
                <a:cs typeface="Courier New"/>
              </a:rPr>
              <a:t>2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43043" y="1151329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79459" y="1237206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47190" y="1065451"/>
            <a:ext cx="803910" cy="37465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680"/>
              </a:lnSpc>
              <a:spcBef>
                <a:spcPts val="155"/>
              </a:spcBef>
              <a:tabLst>
                <a:tab pos="539115" algn="l"/>
                <a:tab pos="744855" algn="l"/>
              </a:tabLst>
            </a:pPr>
            <a:r>
              <a:rPr sz="600" spc="-5" dirty="0">
                <a:latin typeface="Courier New"/>
                <a:cs typeface="Courier New"/>
              </a:rPr>
              <a:t>Number of obs	=  LR</a:t>
            </a:r>
            <a:r>
              <a:rPr sz="600" spc="1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chi2(	</a:t>
            </a:r>
            <a:r>
              <a:rPr sz="600" b="1" spc="5" dirty="0">
                <a:latin typeface="Courier New"/>
                <a:cs typeface="Courier New"/>
              </a:rPr>
              <a:t>1</a:t>
            </a:r>
            <a:r>
              <a:rPr sz="600" spc="5" dirty="0">
                <a:latin typeface="Courier New"/>
                <a:cs typeface="Courier New"/>
              </a:rPr>
              <a:t>)  </a:t>
            </a:r>
            <a:r>
              <a:rPr sz="600" spc="-5" dirty="0">
                <a:latin typeface="Courier New"/>
                <a:cs typeface="Courier New"/>
              </a:rPr>
              <a:t>Prob &gt;</a:t>
            </a:r>
            <a:r>
              <a:rPr sz="600" spc="-1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chi2</a:t>
            </a:r>
            <a:endParaRPr sz="600">
              <a:latin typeface="Courier New"/>
              <a:cs typeface="Courier New"/>
            </a:endParaRPr>
          </a:p>
          <a:p>
            <a:pPr marL="86995">
              <a:lnSpc>
                <a:spcPts val="655"/>
              </a:lnSpc>
            </a:pPr>
            <a:r>
              <a:rPr sz="600" spc="-5" dirty="0">
                <a:latin typeface="Courier New"/>
                <a:cs typeface="Courier New"/>
              </a:rPr>
              <a:t>Pseudo</a:t>
            </a:r>
            <a:r>
              <a:rPr sz="600" spc="-6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R2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8851" y="1323084"/>
            <a:ext cx="133350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Log likelihood =</a:t>
            </a:r>
            <a:r>
              <a:rPr sz="600" spc="20" dirty="0">
                <a:latin typeface="Courier New"/>
                <a:cs typeface="Courier New"/>
              </a:rPr>
              <a:t> </a:t>
            </a:r>
            <a:r>
              <a:rPr sz="600" b="1" spc="15" dirty="0">
                <a:latin typeface="Courier New"/>
                <a:cs typeface="Courier New"/>
              </a:rPr>
              <a:t>-831.79234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54319" y="1323084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71284" y="1562216"/>
          <a:ext cx="3786502" cy="429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2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05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1754"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deny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429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Coef.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Err.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z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P&gt;|z|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Interval]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17">
                <a:tc>
                  <a:txBody>
                    <a:bodyPr/>
                    <a:lstStyle/>
                    <a:p>
                      <a:pPr marR="97790" algn="r">
                        <a:lnSpc>
                          <a:spcPts val="675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pi_ratio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2.96790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7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.359105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4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8.2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2.26407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3.6717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4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914">
                <a:tc>
                  <a:txBody>
                    <a:bodyPr/>
                    <a:lstStyle/>
                    <a:p>
                      <a:pPr marR="97790" algn="r">
                        <a:lnSpc>
                          <a:spcPts val="62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_cons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-2.19415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9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.1289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9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-17.0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1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-2.44697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4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-1.94134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478574" y="2314277"/>
            <a:ext cx="363664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 estimated MLE coefficient on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equals</a:t>
            </a:r>
            <a:endParaRPr sz="90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1"/>
              <p:cNvSpPr txBox="1"/>
              <p:nvPr/>
            </p:nvSpPr>
            <p:spPr>
              <a:xfrm>
                <a:off x="440474" y="2706504"/>
                <a:ext cx="3755390" cy="554355"/>
              </a:xfrm>
              <a:prstGeom prst="rect">
                <a:avLst/>
              </a:prstGeom>
            </p:spPr>
            <p:txBody>
              <a:bodyPr vert="horz" wrap="square" lIns="0" tIns="10160" rIns="0" bIns="0" rtlCol="0">
                <a:spAutoFit/>
              </a:bodyPr>
              <a:lstStyle/>
              <a:p>
                <a:pPr marL="172085" marR="17780" indent="-121920">
                  <a:lnSpc>
                    <a:spcPct val="101499"/>
                  </a:lnSpc>
                  <a:spcBef>
                    <a:spcPts val="8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lang="en-US" sz="900" spc="-5" dirty="0">
                    <a:latin typeface="Arial"/>
                    <a:cs typeface="Arial"/>
                  </a:rPr>
                  <a:t>The estimated coefficient is positive and significantly different from 0 at  a 1% significance</a:t>
                </a:r>
                <a:r>
                  <a:rPr lang="en-US" sz="900" spc="-10" dirty="0">
                    <a:latin typeface="Arial"/>
                    <a:cs typeface="Arial"/>
                  </a:rPr>
                  <a:t> </a:t>
                </a:r>
                <a:r>
                  <a:rPr lang="en-US" sz="900" spc="-15" dirty="0">
                    <a:latin typeface="Arial"/>
                    <a:cs typeface="Arial"/>
                  </a:rPr>
                  <a:t>level.</a:t>
                </a:r>
                <a:endParaRPr lang="en-US" sz="900" dirty="0">
                  <a:latin typeface="Arial"/>
                  <a:cs typeface="Arial"/>
                </a:endParaRPr>
              </a:p>
              <a:p>
                <a:pPr marL="172085" indent="-121920">
                  <a:lnSpc>
                    <a:spcPct val="100000"/>
                  </a:lnSpc>
                  <a:spcBef>
                    <a:spcPts val="91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lang="en-US" sz="900" spc="-10" dirty="0">
                    <a:latin typeface="Arial"/>
                    <a:cs typeface="Arial"/>
                  </a:rPr>
                  <a:t>How </a:t>
                </a:r>
                <a:r>
                  <a:rPr lang="en-US" sz="900" spc="-5" dirty="0">
                    <a:latin typeface="Arial"/>
                    <a:cs typeface="Arial"/>
                  </a:rPr>
                  <a:t>should </a:t>
                </a:r>
                <a:r>
                  <a:rPr lang="en-US" sz="900" spc="-10" dirty="0">
                    <a:latin typeface="Arial"/>
                    <a:cs typeface="Arial"/>
                  </a:rPr>
                  <a:t>we </a:t>
                </a:r>
                <a:r>
                  <a:rPr lang="en-US" sz="900" dirty="0">
                    <a:latin typeface="Arial"/>
                    <a:cs typeface="Arial"/>
                  </a:rPr>
                  <a:t>interpret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r-AE" sz="9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ar-AE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9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ar-AE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ar-AE" sz="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?</m:t>
                    </m:r>
                  </m:oMath>
                </a14:m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21" name="object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74" y="2706504"/>
                <a:ext cx="3755390" cy="554355"/>
              </a:xfrm>
              <a:prstGeom prst="rect">
                <a:avLst/>
              </a:prstGeom>
              <a:blipFill>
                <a:blip r:embed="rId3"/>
                <a:stretch>
                  <a:fillRect l="-487" t="-7692" r="-2110" b="-12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716C40-1637-4AA9-9844-0BA3FAF621B1}"/>
                  </a:ext>
                </a:extLst>
              </p:cNvPr>
              <p:cNvSpPr txBox="1"/>
              <p:nvPr/>
            </p:nvSpPr>
            <p:spPr>
              <a:xfrm>
                <a:off x="628650" y="2474066"/>
                <a:ext cx="618566" cy="1782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97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716C40-1637-4AA9-9844-0BA3FAF62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2474066"/>
                <a:ext cx="618566" cy="178254"/>
              </a:xfrm>
              <a:prstGeom prst="rect">
                <a:avLst/>
              </a:prstGeom>
              <a:blipFill>
                <a:blip r:embed="rId4"/>
                <a:stretch>
                  <a:fillRect l="-7843" t="-17241" r="-4902" b="-34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26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00787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Probit: </a:t>
            </a:r>
            <a:r>
              <a:rPr dirty="0"/>
              <a:t>mortgage</a:t>
            </a:r>
            <a:r>
              <a:rPr spc="5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45694" y="447555"/>
            <a:ext cx="4116704" cy="1849994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14300" marR="106680">
              <a:lnSpc>
                <a:spcPct val="101499"/>
              </a:lnSpc>
              <a:spcBef>
                <a:spcPts val="80"/>
              </a:spcBef>
            </a:pPr>
            <a:r>
              <a:rPr sz="900" i="1" spc="-5" dirty="0">
                <a:latin typeface="Arial"/>
                <a:cs typeface="Arial"/>
              </a:rPr>
              <a:t>The estimate of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1 </a:t>
            </a:r>
            <a:r>
              <a:rPr sz="900" i="1" spc="-5" dirty="0">
                <a:latin typeface="Arial"/>
                <a:cs typeface="Arial"/>
              </a:rPr>
              <a:t>in the probit model </a:t>
            </a:r>
            <a:r>
              <a:rPr sz="900" i="1" spc="-10" dirty="0">
                <a:latin typeface="Arial"/>
                <a:cs typeface="Arial"/>
              </a:rPr>
              <a:t>CANNOT </a:t>
            </a:r>
            <a:r>
              <a:rPr sz="900" i="1" spc="-5" dirty="0">
                <a:latin typeface="Arial"/>
                <a:cs typeface="Arial"/>
              </a:rPr>
              <a:t>be </a:t>
            </a:r>
            <a:r>
              <a:rPr sz="900" i="1" dirty="0">
                <a:latin typeface="Arial"/>
                <a:cs typeface="Arial"/>
              </a:rPr>
              <a:t>interpreted </a:t>
            </a:r>
            <a:r>
              <a:rPr sz="900" i="1" spc="-5" dirty="0">
                <a:latin typeface="Arial"/>
                <a:cs typeface="Arial"/>
              </a:rPr>
              <a:t>as the change  in the probability that 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</a:t>
            </a:r>
            <a:r>
              <a:rPr sz="900" i="1" spc="-5" dirty="0">
                <a:latin typeface="Arial"/>
                <a:cs typeface="Arial"/>
              </a:rPr>
              <a:t>associated with a unit change in</a:t>
            </a:r>
            <a:r>
              <a:rPr sz="900" i="1" spc="25" dirty="0">
                <a:latin typeface="Arial"/>
                <a:cs typeface="Arial"/>
              </a:rPr>
              <a:t> </a:t>
            </a:r>
            <a:r>
              <a:rPr sz="900" i="1" spc="5" dirty="0">
                <a:latin typeface="Arial"/>
                <a:cs typeface="Arial"/>
              </a:rPr>
              <a:t>X</a:t>
            </a:r>
            <a:r>
              <a:rPr sz="900" spc="7" baseline="-9259" dirty="0">
                <a:latin typeface="Arial"/>
                <a:cs typeface="Arial"/>
              </a:rPr>
              <a:t>1</a:t>
            </a:r>
            <a:r>
              <a:rPr sz="900" i="1" spc="5" dirty="0">
                <a:latin typeface="Arial"/>
                <a:cs typeface="Arial"/>
              </a:rPr>
              <a:t>!!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/>
              <a:cs typeface="Arial"/>
            </a:endParaRPr>
          </a:p>
          <a:p>
            <a:pPr marL="3670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367665" algn="l"/>
              </a:tabLst>
            </a:pPr>
            <a:r>
              <a:rPr sz="900" spc="-5" dirty="0">
                <a:latin typeface="Arial"/>
                <a:cs typeface="Arial"/>
              </a:rPr>
              <a:t>In general the </a:t>
            </a:r>
            <a:r>
              <a:rPr sz="900" spc="-10" dirty="0">
                <a:latin typeface="Arial"/>
                <a:cs typeface="Arial"/>
              </a:rPr>
              <a:t>effect </a:t>
            </a:r>
            <a:r>
              <a:rPr sz="900" spc="-5" dirty="0">
                <a:latin typeface="Arial"/>
                <a:cs typeface="Arial"/>
              </a:rPr>
              <a:t>on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of a change in </a:t>
            </a:r>
            <a:r>
              <a:rPr sz="900" i="1" spc="-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is the </a:t>
            </a:r>
            <a:r>
              <a:rPr sz="900" spc="-10" dirty="0">
                <a:latin typeface="Arial"/>
                <a:cs typeface="Arial"/>
              </a:rPr>
              <a:t>expected </a:t>
            </a:r>
            <a:r>
              <a:rPr sz="900" spc="-5" dirty="0">
                <a:latin typeface="Arial"/>
                <a:cs typeface="Arial"/>
              </a:rPr>
              <a:t>change in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Y</a:t>
            </a:r>
            <a:endParaRPr sz="900" dirty="0">
              <a:latin typeface="Arial"/>
              <a:cs typeface="Arial"/>
            </a:endParaRPr>
          </a:p>
          <a:p>
            <a:pPr marL="36703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Arial"/>
                <a:cs typeface="Arial"/>
              </a:rPr>
              <a:t>resulting from the change in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endParaRPr sz="900" dirty="0">
              <a:latin typeface="Arial"/>
              <a:cs typeface="Arial"/>
            </a:endParaRPr>
          </a:p>
          <a:p>
            <a:pPr marL="367030" marR="525780" indent="-121920">
              <a:lnSpc>
                <a:spcPct val="101499"/>
              </a:lnSpc>
              <a:spcBef>
                <a:spcPts val="900"/>
              </a:spcBef>
              <a:buClr>
                <a:srgbClr val="144C91"/>
              </a:buClr>
              <a:buFont typeface="Arial"/>
              <a:buChar char="•"/>
              <a:tabLst>
                <a:tab pos="367665" algn="l"/>
              </a:tabLst>
            </a:pPr>
            <a:r>
              <a:rPr sz="900" spc="-5" dirty="0">
                <a:latin typeface="Arial"/>
                <a:cs typeface="Arial"/>
              </a:rPr>
              <a:t>Since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is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expected </a:t>
            </a:r>
            <a:r>
              <a:rPr sz="900" spc="-5" dirty="0">
                <a:latin typeface="Arial"/>
                <a:cs typeface="Arial"/>
              </a:rPr>
              <a:t>change in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is the change in the 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4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 dirty="0">
              <a:latin typeface="Arial"/>
              <a:cs typeface="Arial"/>
            </a:endParaRPr>
          </a:p>
          <a:p>
            <a:pPr marL="114300" marR="287020">
              <a:lnSpc>
                <a:spcPct val="101499"/>
              </a:lnSpc>
            </a:pPr>
            <a:r>
              <a:rPr sz="900" spc="-5" dirty="0">
                <a:latin typeface="Arial"/>
                <a:cs typeface="Arial"/>
              </a:rPr>
              <a:t>In the probit model the predicted change the probability that the </a:t>
            </a:r>
            <a:r>
              <a:rPr sz="900" dirty="0">
                <a:latin typeface="Arial"/>
                <a:cs typeface="Arial"/>
              </a:rPr>
              <a:t>mortgage  </a:t>
            </a:r>
            <a:r>
              <a:rPr sz="900" spc="-5" dirty="0">
                <a:latin typeface="Arial"/>
                <a:cs typeface="Arial"/>
              </a:rPr>
              <a:t>application is denied when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increases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from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50" dirty="0">
              <a:latin typeface="Arial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D7F7A4-6871-4E69-A66E-22BDF1F83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48" y="2200199"/>
            <a:ext cx="4388930" cy="1190519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27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5948" y="101127"/>
            <a:ext cx="200787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Probit: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mortgage</a:t>
            </a:r>
            <a:r>
              <a:rPr sz="12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applications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497022"/>
            <a:ext cx="186436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Predicted </a:t>
            </a:r>
            <a:r>
              <a:rPr sz="900" spc="-10" dirty="0">
                <a:latin typeface="Arial"/>
                <a:cs typeface="Arial"/>
              </a:rPr>
              <a:t>values </a:t>
            </a:r>
            <a:r>
              <a:rPr sz="900" spc="-5" dirty="0">
                <a:latin typeface="Arial"/>
                <a:cs typeface="Arial"/>
              </a:rPr>
              <a:t>in the probit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model: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1451" y="831836"/>
            <a:ext cx="3311607" cy="199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78574" y="3072848"/>
            <a:ext cx="251333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All predicted probabilities are between 0 and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1!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28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94056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Logit: </a:t>
            </a:r>
            <a:r>
              <a:rPr dirty="0"/>
              <a:t>mortgage</a:t>
            </a:r>
            <a:r>
              <a:rPr spc="5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5146" y="446050"/>
            <a:ext cx="98679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. logit deny</a:t>
            </a:r>
            <a:r>
              <a:rPr sz="60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pi_ratio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5146" y="617804"/>
            <a:ext cx="1444625" cy="46100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just">
              <a:lnSpc>
                <a:spcPts val="680"/>
              </a:lnSpc>
              <a:spcBef>
                <a:spcPts val="155"/>
              </a:spcBef>
            </a:pPr>
            <a:r>
              <a:rPr sz="600" spc="-5" dirty="0">
                <a:latin typeface="Courier New"/>
                <a:cs typeface="Courier New"/>
              </a:rPr>
              <a:t>Iteration 0: log likelihood =  Iteration 1: log likelihood =  Iteration 2: log likelihood =  Iteration 3: log likelihood =  Iteration 4: log likelihood</a:t>
            </a:r>
            <a:r>
              <a:rPr sz="600" spc="4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28407" y="617271"/>
            <a:ext cx="508634" cy="4610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">
              <a:lnSpc>
                <a:spcPts val="700"/>
              </a:lnSpc>
              <a:spcBef>
                <a:spcPts val="100"/>
              </a:spcBef>
            </a:pPr>
            <a:r>
              <a:rPr sz="600" b="1" spc="15" dirty="0">
                <a:latin typeface="Courier New"/>
                <a:cs typeface="Courier New"/>
              </a:rPr>
              <a:t>-872.0853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-830.96071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-830.09497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-830.09403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700"/>
              </a:lnSpc>
            </a:pPr>
            <a:r>
              <a:rPr sz="600" b="1" spc="15" dirty="0">
                <a:latin typeface="Courier New"/>
                <a:cs typeface="Courier New"/>
              </a:rPr>
              <a:t>-830.09403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5146" y="1133069"/>
            <a:ext cx="89535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Logistic</a:t>
            </a:r>
            <a:r>
              <a:rPr sz="600" spc="-1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regression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69983" y="1132535"/>
            <a:ext cx="314325" cy="374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20">
              <a:lnSpc>
                <a:spcPts val="700"/>
              </a:lnSpc>
              <a:spcBef>
                <a:spcPts val="100"/>
              </a:spcBef>
            </a:pPr>
            <a:r>
              <a:rPr sz="600" b="1" spc="15" dirty="0">
                <a:latin typeface="Courier New"/>
                <a:cs typeface="Courier New"/>
              </a:rPr>
              <a:t>238</a:t>
            </a:r>
            <a:r>
              <a:rPr sz="600" b="1" spc="-5" dirty="0">
                <a:latin typeface="Courier New"/>
                <a:cs typeface="Courier New"/>
              </a:rPr>
              <a:t>0</a:t>
            </a:r>
            <a:endParaRPr sz="600">
              <a:latin typeface="Courier New"/>
              <a:cs typeface="Courier New"/>
            </a:endParaRPr>
          </a:p>
          <a:p>
            <a:pPr marL="6096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83.9</a:t>
            </a:r>
            <a:r>
              <a:rPr sz="600" b="1" spc="-5" dirty="0">
                <a:latin typeface="Courier New"/>
                <a:cs typeface="Courier New"/>
              </a:rPr>
              <a:t>8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0.000</a:t>
            </a:r>
            <a:r>
              <a:rPr sz="600" b="1" spc="-5" dirty="0">
                <a:latin typeface="Courier New"/>
                <a:cs typeface="Courier New"/>
              </a:rPr>
              <a:t>0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700"/>
              </a:lnSpc>
            </a:pPr>
            <a:r>
              <a:rPr sz="600" b="1" spc="15" dirty="0">
                <a:latin typeface="Courier New"/>
                <a:cs typeface="Courier New"/>
              </a:rPr>
              <a:t>0.048</a:t>
            </a:r>
            <a:r>
              <a:rPr sz="600" b="1" spc="-5" dirty="0">
                <a:latin typeface="Courier New"/>
                <a:cs typeface="Courier New"/>
              </a:rPr>
              <a:t>2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59338" y="1218946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95754" y="1304824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63486" y="1133069"/>
            <a:ext cx="803910" cy="37465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680"/>
              </a:lnSpc>
              <a:spcBef>
                <a:spcPts val="155"/>
              </a:spcBef>
              <a:tabLst>
                <a:tab pos="539115" algn="l"/>
                <a:tab pos="744855" algn="l"/>
              </a:tabLst>
            </a:pPr>
            <a:r>
              <a:rPr sz="600" spc="-5" dirty="0">
                <a:latin typeface="Courier New"/>
                <a:cs typeface="Courier New"/>
              </a:rPr>
              <a:t>Number of obs	=  LR</a:t>
            </a:r>
            <a:r>
              <a:rPr sz="600" spc="1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chi2(	</a:t>
            </a:r>
            <a:r>
              <a:rPr sz="600" b="1" spc="5" dirty="0">
                <a:latin typeface="Courier New"/>
                <a:cs typeface="Courier New"/>
              </a:rPr>
              <a:t>1</a:t>
            </a:r>
            <a:r>
              <a:rPr sz="600" spc="5" dirty="0">
                <a:latin typeface="Courier New"/>
                <a:cs typeface="Courier New"/>
              </a:rPr>
              <a:t>)  </a:t>
            </a:r>
            <a:r>
              <a:rPr sz="600" spc="-5" dirty="0">
                <a:latin typeface="Courier New"/>
                <a:cs typeface="Courier New"/>
              </a:rPr>
              <a:t>Prob &gt;</a:t>
            </a:r>
            <a:r>
              <a:rPr sz="600" spc="-1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chi2</a:t>
            </a:r>
            <a:endParaRPr sz="600">
              <a:latin typeface="Courier New"/>
              <a:cs typeface="Courier New"/>
            </a:endParaRPr>
          </a:p>
          <a:p>
            <a:pPr marL="86995">
              <a:lnSpc>
                <a:spcPts val="655"/>
              </a:lnSpc>
            </a:pPr>
            <a:r>
              <a:rPr sz="600" spc="-5" dirty="0">
                <a:latin typeface="Courier New"/>
                <a:cs typeface="Courier New"/>
              </a:rPr>
              <a:t>Pseudo</a:t>
            </a:r>
            <a:r>
              <a:rPr sz="600" spc="-6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R2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5146" y="1390701"/>
            <a:ext cx="133350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Log likelihood =</a:t>
            </a:r>
            <a:r>
              <a:rPr sz="600" spc="20" dirty="0">
                <a:latin typeface="Courier New"/>
                <a:cs typeface="Courier New"/>
              </a:rPr>
              <a:t> </a:t>
            </a:r>
            <a:r>
              <a:rPr sz="600" b="1" spc="15" dirty="0">
                <a:latin typeface="Courier New"/>
                <a:cs typeface="Courier New"/>
              </a:rPr>
              <a:t>-830.09403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70615" y="1390701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87579" y="1629834"/>
          <a:ext cx="3786502" cy="429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2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05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1754"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deny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429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Coef.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00" spc="-3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Err.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z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P&gt;|z|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Interval]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17">
                <a:tc>
                  <a:txBody>
                    <a:bodyPr/>
                    <a:lstStyle/>
                    <a:p>
                      <a:pPr marR="97790" algn="r">
                        <a:lnSpc>
                          <a:spcPts val="675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pi_ratio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5.88449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8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15" dirty="0">
                          <a:latin typeface="Courier New"/>
                          <a:cs typeface="Courier New"/>
                        </a:rPr>
                        <a:t>.7336006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8.0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4.44666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7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7.32232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8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914">
                <a:tc>
                  <a:txBody>
                    <a:bodyPr/>
                    <a:lstStyle/>
                    <a:p>
                      <a:pPr marR="97790" algn="r">
                        <a:lnSpc>
                          <a:spcPts val="62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_cons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-4.02843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615"/>
                        </a:lnSpc>
                      </a:pPr>
                      <a:r>
                        <a:rPr sz="600" b="1" spc="15" dirty="0">
                          <a:latin typeface="Courier New"/>
                          <a:cs typeface="Courier New"/>
                        </a:rPr>
                        <a:t>.2685763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-15.0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-4.55483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-3.50203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478574" y="2331880"/>
            <a:ext cx="363664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 estimated MLE coefficient on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equals</a:t>
            </a:r>
            <a:endParaRPr sz="90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1"/>
              <p:cNvSpPr txBox="1"/>
              <p:nvPr/>
            </p:nvSpPr>
            <p:spPr>
              <a:xfrm>
                <a:off x="440474" y="2724106"/>
                <a:ext cx="3755390" cy="554355"/>
              </a:xfrm>
              <a:prstGeom prst="rect">
                <a:avLst/>
              </a:prstGeom>
            </p:spPr>
            <p:txBody>
              <a:bodyPr vert="horz" wrap="square" lIns="0" tIns="10160" rIns="0" bIns="0" rtlCol="0">
                <a:spAutoFit/>
              </a:bodyPr>
              <a:lstStyle/>
              <a:p>
                <a:pPr marL="172085" marR="17780" indent="-121920">
                  <a:lnSpc>
                    <a:spcPct val="101499"/>
                  </a:lnSpc>
                  <a:spcBef>
                    <a:spcPts val="8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The estimated coefficient is positive and significantly different from 0 at  a 1% significance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spc="-15" dirty="0">
                    <a:latin typeface="Arial"/>
                    <a:cs typeface="Arial"/>
                  </a:rPr>
                  <a:t>level.</a:t>
                </a:r>
                <a:endParaRPr sz="900" dirty="0">
                  <a:latin typeface="Arial"/>
                  <a:cs typeface="Arial"/>
                </a:endParaRPr>
              </a:p>
              <a:p>
                <a:pPr marL="172085" indent="-121920">
                  <a:lnSpc>
                    <a:spcPct val="100000"/>
                  </a:lnSpc>
                  <a:spcBef>
                    <a:spcPts val="91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sz="900" spc="-10" dirty="0">
                    <a:latin typeface="Arial"/>
                    <a:cs typeface="Arial"/>
                  </a:rPr>
                  <a:t>How </a:t>
                </a:r>
                <a:r>
                  <a:rPr sz="900" spc="-5" dirty="0">
                    <a:latin typeface="Arial"/>
                    <a:cs typeface="Arial"/>
                  </a:rPr>
                  <a:t>should </a:t>
                </a:r>
                <a:r>
                  <a:rPr sz="900" spc="-10" dirty="0">
                    <a:latin typeface="Arial"/>
                    <a:cs typeface="Arial"/>
                  </a:rPr>
                  <a:t>we </a:t>
                </a:r>
                <a:r>
                  <a:rPr sz="900" dirty="0">
                    <a:latin typeface="Arial"/>
                    <a:cs typeface="Arial"/>
                  </a:rPr>
                  <a:t>interpret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9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sz="900" spc="-105" dirty="0">
                    <a:latin typeface="Arial"/>
                    <a:cs typeface="Arial"/>
                  </a:rPr>
                  <a:t>?</a:t>
                </a:r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21" name="object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74" y="2724106"/>
                <a:ext cx="3755390" cy="554355"/>
              </a:xfrm>
              <a:prstGeom prst="rect">
                <a:avLst/>
              </a:prstGeom>
              <a:blipFill>
                <a:blip r:embed="rId3"/>
                <a:stretch>
                  <a:fillRect l="-487" t="-7692" r="-2110" b="-12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AF17AD8-D7AA-4DD5-BEA0-2C00F9325A47}"/>
                  </a:ext>
                </a:extLst>
              </p:cNvPr>
              <p:cNvSpPr txBox="1"/>
              <p:nvPr/>
            </p:nvSpPr>
            <p:spPr>
              <a:xfrm>
                <a:off x="557029" y="2453519"/>
                <a:ext cx="1426934" cy="270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1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100" dirty="0"/>
                  <a:t>5.88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AF17AD8-D7AA-4DD5-BEA0-2C00F9325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29" y="2453519"/>
                <a:ext cx="1426934" cy="270587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29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94056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Logit: </a:t>
            </a:r>
            <a:r>
              <a:rPr dirty="0"/>
              <a:t>mortgage</a:t>
            </a:r>
            <a:r>
              <a:rPr spc="5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83794" y="681261"/>
            <a:ext cx="4076700" cy="1179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Arial"/>
                <a:cs typeface="Arial"/>
              </a:rPr>
              <a:t>Also in the Logit</a:t>
            </a:r>
            <a:r>
              <a:rPr sz="900" i="1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model: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 dirty="0">
              <a:latin typeface="Arial"/>
              <a:cs typeface="Arial"/>
            </a:endParaRPr>
          </a:p>
          <a:p>
            <a:pPr marL="76200" marR="208279">
              <a:lnSpc>
                <a:spcPct val="101499"/>
              </a:lnSpc>
            </a:pPr>
            <a:r>
              <a:rPr sz="900" i="1" spc="-5" dirty="0">
                <a:latin typeface="Arial"/>
                <a:cs typeface="Arial"/>
              </a:rPr>
              <a:t>The estimate of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1 </a:t>
            </a:r>
            <a:r>
              <a:rPr sz="900" i="1" spc="-10" dirty="0">
                <a:latin typeface="Arial"/>
                <a:cs typeface="Arial"/>
              </a:rPr>
              <a:t>CANNOT </a:t>
            </a:r>
            <a:r>
              <a:rPr sz="900" i="1" spc="-5" dirty="0">
                <a:latin typeface="Arial"/>
                <a:cs typeface="Arial"/>
              </a:rPr>
              <a:t>be </a:t>
            </a:r>
            <a:r>
              <a:rPr sz="900" i="1" dirty="0">
                <a:latin typeface="Arial"/>
                <a:cs typeface="Arial"/>
              </a:rPr>
              <a:t>interpreted </a:t>
            </a:r>
            <a:r>
              <a:rPr sz="900" i="1" spc="-5" dirty="0">
                <a:latin typeface="Arial"/>
                <a:cs typeface="Arial"/>
              </a:rPr>
              <a:t>as the change in the probability  that 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</a:t>
            </a:r>
            <a:r>
              <a:rPr sz="900" i="1" spc="-5" dirty="0">
                <a:latin typeface="Arial"/>
                <a:cs typeface="Arial"/>
              </a:rPr>
              <a:t>associated with a unit change in</a:t>
            </a:r>
            <a:r>
              <a:rPr sz="900" i="1" dirty="0">
                <a:latin typeface="Arial"/>
                <a:cs typeface="Arial"/>
              </a:rPr>
              <a:t> </a:t>
            </a:r>
            <a:r>
              <a:rPr sz="900" i="1" spc="5" dirty="0">
                <a:latin typeface="Arial"/>
                <a:cs typeface="Arial"/>
              </a:rPr>
              <a:t>X</a:t>
            </a:r>
            <a:r>
              <a:rPr sz="900" spc="7" baseline="-9259" dirty="0">
                <a:latin typeface="Arial"/>
                <a:cs typeface="Arial"/>
              </a:rPr>
              <a:t>1</a:t>
            </a:r>
            <a:r>
              <a:rPr sz="900" i="1" spc="5" dirty="0">
                <a:latin typeface="Arial"/>
                <a:cs typeface="Arial"/>
              </a:rPr>
              <a:t>!!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 dirty="0">
              <a:latin typeface="Arial"/>
              <a:cs typeface="Arial"/>
            </a:endParaRPr>
          </a:p>
          <a:p>
            <a:pPr marL="76200" marR="360680">
              <a:lnSpc>
                <a:spcPct val="101499"/>
              </a:lnSpc>
            </a:pPr>
            <a:r>
              <a:rPr sz="900" spc="-5" dirty="0">
                <a:latin typeface="Arial"/>
                <a:cs typeface="Arial"/>
              </a:rPr>
              <a:t>In the logit model the predicted change the probability that the </a:t>
            </a:r>
            <a:r>
              <a:rPr sz="900" dirty="0">
                <a:latin typeface="Arial"/>
                <a:cs typeface="Arial"/>
              </a:rPr>
              <a:t>mortgage  </a:t>
            </a:r>
            <a:r>
              <a:rPr sz="900" spc="-5" dirty="0">
                <a:latin typeface="Arial"/>
                <a:cs typeface="Arial"/>
              </a:rPr>
              <a:t>application is denied when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increases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from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 dirty="0">
              <a:latin typeface="Arial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05A763-B87F-4FD5-9BCF-7C4A769E54F6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contrast="20000"/>
          </a:blip>
          <a:stretch>
            <a:fillRect/>
          </a:stretch>
        </p:blipFill>
        <p:spPr>
          <a:xfrm>
            <a:off x="247650" y="2035175"/>
            <a:ext cx="4076700" cy="1067708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81915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Introduction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574" y="864674"/>
            <a:ext cx="3576320" cy="1895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So </a:t>
            </a:r>
            <a:r>
              <a:rPr sz="900" spc="-15" dirty="0">
                <a:latin typeface="Arial"/>
                <a:cs typeface="Arial"/>
              </a:rPr>
              <a:t>far </a:t>
            </a:r>
            <a:r>
              <a:rPr sz="900" spc="-5" dirty="0">
                <a:latin typeface="Arial"/>
                <a:cs typeface="Arial"/>
              </a:rPr>
              <a:t>the dependent </a:t>
            </a:r>
            <a:r>
              <a:rPr sz="900" spc="-10" dirty="0">
                <a:latin typeface="Arial"/>
                <a:cs typeface="Arial"/>
              </a:rPr>
              <a:t>variable </a:t>
            </a:r>
            <a:r>
              <a:rPr sz="900" spc="-5" dirty="0">
                <a:latin typeface="Arial"/>
                <a:cs typeface="Arial"/>
              </a:rPr>
              <a:t>(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) has been</a:t>
            </a:r>
            <a:r>
              <a:rPr sz="900" spc="-10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continuous:</a:t>
            </a:r>
            <a:endParaRPr sz="900" dirty="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lang="en-US" sz="900" spc="-10" dirty="0">
                <a:latin typeface="Arial"/>
                <a:cs typeface="Arial"/>
              </a:rPr>
              <a:t>A</a:t>
            </a:r>
            <a:r>
              <a:rPr sz="900" spc="-10" dirty="0">
                <a:latin typeface="Arial"/>
                <a:cs typeface="Arial"/>
              </a:rPr>
              <a:t>verage </a:t>
            </a:r>
            <a:r>
              <a:rPr sz="900" dirty="0">
                <a:latin typeface="Arial"/>
                <a:cs typeface="Arial"/>
              </a:rPr>
              <a:t>hourly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earnings</a:t>
            </a:r>
          </a:p>
          <a:p>
            <a:pPr marL="387350" lvl="1" indent="-118110">
              <a:lnSpc>
                <a:spcPct val="100000"/>
              </a:lnSpc>
              <a:spcBef>
                <a:spcPts val="6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lang="en-US" sz="900" spc="-5" dirty="0">
                <a:latin typeface="Arial"/>
                <a:cs typeface="Arial"/>
              </a:rPr>
              <a:t>Birth weight of babies</a:t>
            </a:r>
            <a:endParaRPr sz="9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144C91"/>
              </a:buClr>
              <a:buFont typeface="Arial"/>
              <a:buChar char="•"/>
            </a:pPr>
            <a:endParaRPr sz="1900" dirty="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What if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is</a:t>
            </a:r>
            <a:r>
              <a:rPr sz="900" spc="-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binary?</a:t>
            </a:r>
          </a:p>
          <a:p>
            <a:pPr marL="387350" lvl="1" indent="-118110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SzPct val="88888"/>
              <a:buChar char="•"/>
              <a:tabLst>
                <a:tab pos="387985" algn="l"/>
              </a:tabLst>
            </a:pP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= get into college, or not; </a:t>
            </a:r>
            <a:r>
              <a:rPr sz="900" i="1" spc="-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= parental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income.</a:t>
            </a:r>
            <a:endParaRPr sz="900" dirty="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615"/>
              </a:spcBef>
              <a:buClr>
                <a:srgbClr val="144C91"/>
              </a:buClr>
              <a:buSzPct val="88888"/>
              <a:buChar char="•"/>
              <a:tabLst>
                <a:tab pos="387985" algn="l"/>
              </a:tabLst>
            </a:pP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= person </a:t>
            </a:r>
            <a:r>
              <a:rPr sz="900" spc="-10" dirty="0">
                <a:latin typeface="Arial"/>
                <a:cs typeface="Arial"/>
              </a:rPr>
              <a:t>smokes, </a:t>
            </a:r>
            <a:r>
              <a:rPr sz="900" spc="-5" dirty="0">
                <a:latin typeface="Arial"/>
                <a:cs typeface="Arial"/>
              </a:rPr>
              <a:t>or not; </a:t>
            </a:r>
            <a:r>
              <a:rPr sz="900" i="1" spc="-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= cigarette tax </a:t>
            </a:r>
            <a:r>
              <a:rPr sz="900" spc="-10" dirty="0">
                <a:latin typeface="Arial"/>
                <a:cs typeface="Arial"/>
              </a:rPr>
              <a:t>rate,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income.</a:t>
            </a:r>
            <a:endParaRPr sz="900" dirty="0">
              <a:latin typeface="Arial"/>
              <a:cs typeface="Arial"/>
            </a:endParaRPr>
          </a:p>
          <a:p>
            <a:pPr marL="387350" marR="5080" lvl="1" indent="-117475">
              <a:lnSpc>
                <a:spcPct val="101499"/>
              </a:lnSpc>
              <a:spcBef>
                <a:spcPts val="595"/>
              </a:spcBef>
              <a:buClr>
                <a:srgbClr val="144C91"/>
              </a:buClr>
              <a:buSzPct val="88888"/>
              <a:buChar char="•"/>
              <a:tabLst>
                <a:tab pos="387985" algn="l"/>
              </a:tabLst>
            </a:pP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=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 is accepted, or not; </a:t>
            </a:r>
            <a:r>
              <a:rPr sz="900" i="1" spc="-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= </a:t>
            </a:r>
            <a:r>
              <a:rPr sz="900" spc="-10" dirty="0">
                <a:latin typeface="Arial"/>
                <a:cs typeface="Arial"/>
              </a:rPr>
              <a:t>race, </a:t>
            </a:r>
            <a:r>
              <a:rPr sz="900" spc="-5" dirty="0">
                <a:latin typeface="Arial"/>
                <a:cs typeface="Arial"/>
              </a:rPr>
              <a:t>income,  house characteristics, marital status ...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30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94056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Logit: </a:t>
            </a:r>
            <a:r>
              <a:rPr dirty="0"/>
              <a:t>mortgage</a:t>
            </a:r>
            <a:r>
              <a:rPr spc="55" dirty="0"/>
              <a:t> </a:t>
            </a:r>
            <a:r>
              <a:rPr spc="-5" dirty="0"/>
              <a:t>applications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587099" y="1068162"/>
            <a:ext cx="3272154" cy="2051685"/>
            <a:chOff x="587099" y="1068162"/>
            <a:chExt cx="3272154" cy="2051685"/>
          </a:xfrm>
        </p:grpSpPr>
        <p:sp>
          <p:nvSpPr>
            <p:cNvPr id="7" name="object 7"/>
            <p:cNvSpPr/>
            <p:nvPr/>
          </p:nvSpPr>
          <p:spPr>
            <a:xfrm>
              <a:off x="3826420" y="3105249"/>
              <a:ext cx="33020" cy="14604"/>
            </a:xfrm>
            <a:custGeom>
              <a:avLst/>
              <a:gdLst/>
              <a:ahLst/>
              <a:cxnLst/>
              <a:rect l="l" t="t" r="r" b="b"/>
              <a:pathLst>
                <a:path w="33020" h="14605">
                  <a:moveTo>
                    <a:pt x="0" y="0"/>
                  </a:moveTo>
                  <a:lnTo>
                    <a:pt x="0" y="14599"/>
                  </a:lnTo>
                  <a:lnTo>
                    <a:pt x="32755" y="14599"/>
                  </a:lnTo>
                  <a:lnTo>
                    <a:pt x="327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A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87099" y="1068162"/>
              <a:ext cx="3259559" cy="203708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80636" y="603422"/>
            <a:ext cx="3288665" cy="292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3099"/>
              </a:lnSpc>
              <a:spcBef>
                <a:spcPts val="95"/>
              </a:spcBef>
            </a:pPr>
            <a:r>
              <a:rPr sz="850" b="1" spc="15" dirty="0">
                <a:latin typeface="Verdana"/>
                <a:cs typeface="Verdana"/>
              </a:rPr>
              <a:t>The predicted </a:t>
            </a:r>
            <a:r>
              <a:rPr sz="850" b="1" spc="10" dirty="0">
                <a:latin typeface="Verdana"/>
                <a:cs typeface="Verdana"/>
              </a:rPr>
              <a:t>probabilities </a:t>
            </a:r>
            <a:r>
              <a:rPr sz="850" b="1" spc="15" dirty="0">
                <a:latin typeface="Verdana"/>
                <a:cs typeface="Verdana"/>
              </a:rPr>
              <a:t>from the </a:t>
            </a:r>
            <a:r>
              <a:rPr sz="850" b="1" spc="10" dirty="0">
                <a:latin typeface="Verdana"/>
                <a:cs typeface="Verdana"/>
              </a:rPr>
              <a:t>probit </a:t>
            </a:r>
            <a:r>
              <a:rPr sz="850" b="1" spc="15" dirty="0">
                <a:latin typeface="Verdana"/>
                <a:cs typeface="Verdana"/>
              </a:rPr>
              <a:t>and </a:t>
            </a:r>
            <a:r>
              <a:rPr sz="850" b="1" spc="10" dirty="0">
                <a:latin typeface="Verdana"/>
                <a:cs typeface="Verdana"/>
              </a:rPr>
              <a:t>logit  </a:t>
            </a:r>
            <a:r>
              <a:rPr sz="850" b="1" spc="15" dirty="0">
                <a:latin typeface="Verdana"/>
                <a:cs typeface="Verdana"/>
              </a:rPr>
              <a:t>models are very close </a:t>
            </a:r>
            <a:r>
              <a:rPr sz="850" b="1" spc="10" dirty="0">
                <a:latin typeface="Verdana"/>
                <a:cs typeface="Verdana"/>
              </a:rPr>
              <a:t>in </a:t>
            </a:r>
            <a:r>
              <a:rPr sz="850" b="1" spc="15" dirty="0">
                <a:latin typeface="Verdana"/>
                <a:cs typeface="Verdana"/>
              </a:rPr>
              <a:t>these </a:t>
            </a:r>
            <a:r>
              <a:rPr sz="850" b="1" spc="20" dirty="0">
                <a:latin typeface="Verdana"/>
                <a:cs typeface="Verdana"/>
              </a:rPr>
              <a:t>HMDA</a:t>
            </a:r>
            <a:r>
              <a:rPr sz="850" b="1" spc="-50" dirty="0">
                <a:latin typeface="Verdana"/>
                <a:cs typeface="Verdana"/>
              </a:rPr>
              <a:t> </a:t>
            </a:r>
            <a:r>
              <a:rPr sz="850" b="1" spc="15" dirty="0">
                <a:latin typeface="Verdana"/>
                <a:cs typeface="Verdana"/>
              </a:rPr>
              <a:t>regressions:</a:t>
            </a:r>
            <a:endParaRPr sz="850">
              <a:latin typeface="Verdana"/>
              <a:cs typeface="Verdana"/>
            </a:endParaRP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31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57111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Probit &amp; Logit with multiple</a:t>
            </a:r>
            <a:r>
              <a:rPr spc="-35" dirty="0"/>
              <a:t> </a:t>
            </a:r>
            <a:r>
              <a:rPr spc="-5" dirty="0"/>
              <a:t>regressors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574" y="901263"/>
            <a:ext cx="3764915" cy="18199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38735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can easily </a:t>
            </a:r>
            <a:r>
              <a:rPr sz="900" spc="-10" dirty="0">
                <a:latin typeface="Arial"/>
                <a:cs typeface="Arial"/>
              </a:rPr>
              <a:t>extend </a:t>
            </a:r>
            <a:r>
              <a:rPr sz="900" spc="-5" dirty="0">
                <a:latin typeface="Arial"/>
                <a:cs typeface="Arial"/>
              </a:rPr>
              <a:t>the Logit and Probit regression models, </a:t>
            </a:r>
            <a:r>
              <a:rPr sz="900" spc="-15" dirty="0">
                <a:latin typeface="Arial"/>
                <a:cs typeface="Arial"/>
              </a:rPr>
              <a:t>by  </a:t>
            </a:r>
            <a:r>
              <a:rPr sz="900" spc="-5" dirty="0">
                <a:latin typeface="Arial"/>
                <a:cs typeface="Arial"/>
              </a:rPr>
              <a:t>including additional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regressors</a:t>
            </a:r>
            <a:endParaRPr sz="900">
              <a:latin typeface="Arial"/>
              <a:cs typeface="Arial"/>
            </a:endParaRPr>
          </a:p>
          <a:p>
            <a:pPr marL="133985" marR="22606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Suppose </a:t>
            </a:r>
            <a:r>
              <a:rPr sz="900" spc="-10" dirty="0">
                <a:latin typeface="Arial"/>
                <a:cs typeface="Arial"/>
              </a:rPr>
              <a:t>we want </a:t>
            </a:r>
            <a:r>
              <a:rPr sz="900" spc="-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know </a:t>
            </a:r>
            <a:r>
              <a:rPr sz="900" spc="-5" dirty="0">
                <a:latin typeface="Arial"/>
                <a:cs typeface="Arial"/>
              </a:rPr>
              <a:t>whether white and </a:t>
            </a:r>
            <a:r>
              <a:rPr sz="900" spc="-10" dirty="0">
                <a:latin typeface="Arial"/>
                <a:cs typeface="Arial"/>
              </a:rPr>
              <a:t>black </a:t>
            </a:r>
            <a:r>
              <a:rPr sz="900" spc="-5" dirty="0">
                <a:latin typeface="Arial"/>
                <a:cs typeface="Arial"/>
              </a:rPr>
              <a:t>applications are  treated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differentially</a:t>
            </a:r>
            <a:endParaRPr sz="900">
              <a:latin typeface="Arial"/>
              <a:cs typeface="Arial"/>
            </a:endParaRPr>
          </a:p>
          <a:p>
            <a:pPr marL="133985" marR="508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Is there a significant difference in the probability of denial between </a:t>
            </a:r>
            <a:r>
              <a:rPr sz="900" spc="-10" dirty="0">
                <a:latin typeface="Arial"/>
                <a:cs typeface="Arial"/>
              </a:rPr>
              <a:t>black  </a:t>
            </a:r>
            <a:r>
              <a:rPr sz="900" spc="-5" dirty="0">
                <a:latin typeface="Arial"/>
                <a:cs typeface="Arial"/>
              </a:rPr>
              <a:t>and white applicants conditional on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ratio?</a:t>
            </a:r>
            <a:endParaRPr sz="9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60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answer </a:t>
            </a:r>
            <a:r>
              <a:rPr sz="900" spc="-5" dirty="0">
                <a:latin typeface="Arial"/>
                <a:cs typeface="Arial"/>
              </a:rPr>
              <a:t>this question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need to include </a:t>
            </a:r>
            <a:r>
              <a:rPr sz="900" spc="-10" dirty="0">
                <a:latin typeface="Arial"/>
                <a:cs typeface="Arial"/>
              </a:rPr>
              <a:t>two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regressors</a:t>
            </a:r>
            <a:endParaRPr sz="90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sz="900" spc="-5" dirty="0">
                <a:latin typeface="Arial"/>
                <a:cs typeface="Arial"/>
              </a:rPr>
              <a:t>P/I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ratio</a:t>
            </a:r>
            <a:endParaRPr sz="90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6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sz="900" spc="-10" dirty="0">
                <a:latin typeface="Arial"/>
                <a:cs typeface="Arial"/>
              </a:rPr>
              <a:t>Black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32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05613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Probit with multiple</a:t>
            </a:r>
            <a:r>
              <a:rPr spc="-50" dirty="0"/>
              <a:t> </a:t>
            </a:r>
            <a:r>
              <a:rPr spc="-5" dirty="0"/>
              <a:t>regressors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73346" y="594912"/>
            <a:ext cx="692785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Probit</a:t>
            </a:r>
            <a:r>
              <a:rPr sz="500" spc="-2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regression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68920" y="594455"/>
            <a:ext cx="2730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R="5080" algn="r">
              <a:lnSpc>
                <a:spcPts val="590"/>
              </a:lnSpc>
              <a:spcBef>
                <a:spcPts val="115"/>
              </a:spcBef>
            </a:pPr>
            <a:r>
              <a:rPr sz="500" b="1" spc="20" dirty="0">
                <a:latin typeface="Courier New"/>
                <a:cs typeface="Courier New"/>
              </a:rPr>
              <a:t>238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149.9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0.000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90"/>
              </a:lnSpc>
            </a:pPr>
            <a:r>
              <a:rPr sz="500" b="1" spc="20" dirty="0">
                <a:latin typeface="Courier New"/>
                <a:cs typeface="Courier New"/>
              </a:rPr>
              <a:t>0.085</a:t>
            </a:r>
            <a:r>
              <a:rPr sz="500" b="1" spc="5" dirty="0">
                <a:latin typeface="Courier New"/>
                <a:cs typeface="Courier New"/>
              </a:rPr>
              <a:t>9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02653" y="668521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62438" y="742131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34780" y="594912"/>
            <a:ext cx="692785" cy="32512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ts val="580"/>
              </a:lnSpc>
              <a:spcBef>
                <a:spcPts val="150"/>
              </a:spcBef>
              <a:tabLst>
                <a:tab pos="464184" algn="l"/>
              </a:tabLst>
            </a:pPr>
            <a:r>
              <a:rPr sz="500" spc="5" dirty="0">
                <a:latin typeface="Courier New"/>
                <a:cs typeface="Courier New"/>
              </a:rPr>
              <a:t>Number of obs =  LR</a:t>
            </a:r>
            <a:r>
              <a:rPr sz="500" spc="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chi2(	</a:t>
            </a:r>
            <a:r>
              <a:rPr sz="500" b="1" spc="15" dirty="0">
                <a:latin typeface="Courier New"/>
                <a:cs typeface="Courier New"/>
              </a:rPr>
              <a:t>2</a:t>
            </a:r>
            <a:r>
              <a:rPr sz="500" spc="15" dirty="0">
                <a:latin typeface="Courier New"/>
                <a:cs typeface="Courier New"/>
              </a:rPr>
              <a:t>)  </a:t>
            </a:r>
            <a:r>
              <a:rPr sz="500" spc="5" dirty="0">
                <a:latin typeface="Courier New"/>
                <a:cs typeface="Courier New"/>
              </a:rPr>
              <a:t>Prob &gt;</a:t>
            </a:r>
            <a:r>
              <a:rPr sz="500" spc="-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</a:t>
            </a:r>
            <a:endParaRPr sz="500">
              <a:latin typeface="Courier New"/>
              <a:cs typeface="Courier New"/>
            </a:endParaRPr>
          </a:p>
          <a:p>
            <a:pPr marL="76835">
              <a:lnSpc>
                <a:spcPts val="565"/>
              </a:lnSpc>
            </a:pPr>
            <a:r>
              <a:rPr sz="500" spc="5" dirty="0">
                <a:latin typeface="Courier New"/>
                <a:cs typeface="Courier New"/>
              </a:rPr>
              <a:t>Pseudo</a:t>
            </a:r>
            <a:r>
              <a:rPr sz="500" spc="-6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R2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3346" y="815740"/>
            <a:ext cx="114681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 likelihood =</a:t>
            </a:r>
            <a:r>
              <a:rPr sz="500" spc="300" dirty="0">
                <a:latin typeface="Courier New"/>
                <a:cs typeface="Courier New"/>
              </a:rPr>
              <a:t> </a:t>
            </a:r>
            <a:r>
              <a:rPr sz="500" b="1" spc="20" dirty="0">
                <a:latin typeface="Courier New"/>
                <a:cs typeface="Courier New"/>
              </a:rPr>
              <a:t>-797.13604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26605" y="815740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685817" y="1022525"/>
          <a:ext cx="3245483" cy="441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8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218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deny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5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z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P&gt;|z|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black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.708157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9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.083432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8.4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9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.544632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.871683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 marR="82550" algn="r">
                        <a:lnSpc>
                          <a:spcPts val="48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pi_ratio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2.74163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.359588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7.6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2.03685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3.44641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-2.25873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.12988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-17.3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9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-2.51330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-2.00417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4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478574" y="1760367"/>
            <a:ext cx="3718560" cy="14909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305435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60" dirty="0">
                <a:latin typeface="Arial"/>
                <a:cs typeface="Arial"/>
              </a:rPr>
              <a:t>To </a:t>
            </a:r>
            <a:r>
              <a:rPr sz="900" spc="-15" dirty="0">
                <a:latin typeface="Arial"/>
                <a:cs typeface="Arial"/>
              </a:rPr>
              <a:t>say </a:t>
            </a:r>
            <a:r>
              <a:rPr sz="900" spc="-5" dirty="0">
                <a:latin typeface="Arial"/>
                <a:cs typeface="Arial"/>
              </a:rPr>
              <a:t>something about the </a:t>
            </a:r>
            <a:r>
              <a:rPr sz="900" spc="-10" dirty="0">
                <a:latin typeface="Arial"/>
                <a:cs typeface="Arial"/>
              </a:rPr>
              <a:t>size </a:t>
            </a:r>
            <a:r>
              <a:rPr sz="900" spc="-5" dirty="0">
                <a:latin typeface="Arial"/>
                <a:cs typeface="Arial"/>
              </a:rPr>
              <a:t>of the impact of race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need to  specify a </a:t>
            </a:r>
            <a:r>
              <a:rPr sz="900" spc="-10" dirty="0">
                <a:latin typeface="Arial"/>
                <a:cs typeface="Arial"/>
              </a:rPr>
              <a:t>value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ratio</a:t>
            </a:r>
            <a:endParaRPr sz="900">
              <a:latin typeface="Arial"/>
              <a:cs typeface="Arial"/>
            </a:endParaRPr>
          </a:p>
          <a:p>
            <a:pPr marL="133985" marR="508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Predicted denial probability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white application with a P/I-ratio of 0.3  is</a:t>
            </a:r>
            <a:endParaRPr sz="900">
              <a:latin typeface="Arial"/>
              <a:cs typeface="Arial"/>
            </a:endParaRPr>
          </a:p>
          <a:p>
            <a:pPr marL="893444">
              <a:lnSpc>
                <a:spcPct val="100000"/>
              </a:lnSpc>
              <a:spcBef>
                <a:spcPts val="15"/>
              </a:spcBef>
            </a:pPr>
            <a:r>
              <a:rPr sz="900" spc="40" dirty="0">
                <a:latin typeface="Lucida Sans Unicode"/>
                <a:cs typeface="Lucida Sans Unicode"/>
              </a:rPr>
              <a:t>Φ(</a:t>
            </a:r>
            <a:r>
              <a:rPr sz="900" i="1" spc="40" dirty="0">
                <a:latin typeface="Arial"/>
                <a:cs typeface="Arial"/>
              </a:rPr>
              <a:t>−</a:t>
            </a:r>
            <a:r>
              <a:rPr sz="900" spc="40" dirty="0">
                <a:latin typeface="Arial"/>
                <a:cs typeface="Arial"/>
              </a:rPr>
              <a:t>2</a:t>
            </a:r>
            <a:r>
              <a:rPr sz="900" i="1" spc="40" dirty="0">
                <a:latin typeface="Century Gothic"/>
                <a:cs typeface="Century Gothic"/>
              </a:rPr>
              <a:t>.</a:t>
            </a:r>
            <a:r>
              <a:rPr sz="900" spc="40" dirty="0">
                <a:latin typeface="Arial"/>
                <a:cs typeface="Arial"/>
              </a:rPr>
              <a:t>26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71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2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74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0</a:t>
            </a:r>
            <a:r>
              <a:rPr sz="900" i="1" spc="15" dirty="0">
                <a:latin typeface="Century Gothic"/>
                <a:cs typeface="Century Gothic"/>
              </a:rPr>
              <a:t>.</a:t>
            </a:r>
            <a:r>
              <a:rPr sz="900" spc="15" dirty="0">
                <a:latin typeface="Arial"/>
                <a:cs typeface="Arial"/>
              </a:rPr>
              <a:t>3</a:t>
            </a:r>
            <a:r>
              <a:rPr sz="900" spc="1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i="1" spc="-5" dirty="0">
                <a:latin typeface="Century Gothic"/>
                <a:cs typeface="Century Gothic"/>
              </a:rPr>
              <a:t>.</a:t>
            </a:r>
            <a:r>
              <a:rPr sz="900" spc="-5" dirty="0">
                <a:latin typeface="Arial"/>
                <a:cs typeface="Arial"/>
              </a:rPr>
              <a:t>0749</a:t>
            </a:r>
            <a:endParaRPr sz="900">
              <a:latin typeface="Arial"/>
              <a:cs typeface="Arial"/>
            </a:endParaRPr>
          </a:p>
          <a:p>
            <a:pPr marL="133985" marR="10160" indent="-121920">
              <a:lnSpc>
                <a:spcPct val="101499"/>
              </a:lnSpc>
              <a:spcBef>
                <a:spcPts val="40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Predicted denial probability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</a:t>
            </a:r>
            <a:r>
              <a:rPr sz="900" spc="-10" dirty="0">
                <a:latin typeface="Arial"/>
                <a:cs typeface="Arial"/>
              </a:rPr>
              <a:t>black </a:t>
            </a:r>
            <a:r>
              <a:rPr sz="900" spc="-5" dirty="0">
                <a:latin typeface="Arial"/>
                <a:cs typeface="Arial"/>
              </a:rPr>
              <a:t>application with a P/I-ratio of 0.3  is</a:t>
            </a:r>
            <a:endParaRPr sz="900">
              <a:latin typeface="Arial"/>
              <a:cs typeface="Arial"/>
            </a:endParaRPr>
          </a:p>
          <a:p>
            <a:pPr marL="893444">
              <a:lnSpc>
                <a:spcPct val="100000"/>
              </a:lnSpc>
              <a:spcBef>
                <a:spcPts val="15"/>
              </a:spcBef>
            </a:pPr>
            <a:r>
              <a:rPr sz="900" spc="40" dirty="0">
                <a:latin typeface="Lucida Sans Unicode"/>
                <a:cs typeface="Lucida Sans Unicode"/>
              </a:rPr>
              <a:t>Φ(</a:t>
            </a:r>
            <a:r>
              <a:rPr sz="900" i="1" spc="40" dirty="0">
                <a:latin typeface="Arial"/>
                <a:cs typeface="Arial"/>
              </a:rPr>
              <a:t>−</a:t>
            </a:r>
            <a:r>
              <a:rPr sz="900" spc="40" dirty="0">
                <a:latin typeface="Arial"/>
                <a:cs typeface="Arial"/>
              </a:rPr>
              <a:t>2</a:t>
            </a:r>
            <a:r>
              <a:rPr sz="900" i="1" spc="40" dirty="0">
                <a:latin typeface="Century Gothic"/>
                <a:cs typeface="Century Gothic"/>
              </a:rPr>
              <a:t>.</a:t>
            </a:r>
            <a:r>
              <a:rPr sz="900" spc="40" dirty="0">
                <a:latin typeface="Arial"/>
                <a:cs typeface="Arial"/>
              </a:rPr>
              <a:t>26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71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2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74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0</a:t>
            </a:r>
            <a:r>
              <a:rPr sz="900" i="1" spc="15" dirty="0">
                <a:latin typeface="Century Gothic"/>
                <a:cs typeface="Century Gothic"/>
              </a:rPr>
              <a:t>.</a:t>
            </a:r>
            <a:r>
              <a:rPr sz="900" spc="15" dirty="0">
                <a:latin typeface="Arial"/>
                <a:cs typeface="Arial"/>
              </a:rPr>
              <a:t>3</a:t>
            </a:r>
            <a:r>
              <a:rPr sz="900" spc="1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i="1" spc="-5" dirty="0">
                <a:latin typeface="Century Gothic"/>
                <a:cs typeface="Century Gothic"/>
              </a:rPr>
              <a:t>.</a:t>
            </a:r>
            <a:r>
              <a:rPr sz="900" spc="-5" dirty="0">
                <a:latin typeface="Arial"/>
                <a:cs typeface="Arial"/>
              </a:rPr>
              <a:t>2327</a:t>
            </a:r>
            <a:endParaRPr sz="9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Difference is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15.8%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33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98882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 with multiple</a:t>
            </a:r>
            <a:r>
              <a:rPr spc="-55" dirty="0"/>
              <a:t> </a:t>
            </a:r>
            <a:r>
              <a:rPr spc="-5" dirty="0"/>
              <a:t>regressors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50864" y="559019"/>
            <a:ext cx="77089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Logistic</a:t>
            </a:r>
            <a:r>
              <a:rPr sz="500" spc="-20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regression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46439" y="558562"/>
            <a:ext cx="2730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R="5080" algn="r">
              <a:lnSpc>
                <a:spcPts val="590"/>
              </a:lnSpc>
              <a:spcBef>
                <a:spcPts val="115"/>
              </a:spcBef>
            </a:pPr>
            <a:r>
              <a:rPr sz="500" b="1" spc="20" dirty="0">
                <a:latin typeface="Courier New"/>
                <a:cs typeface="Courier New"/>
              </a:rPr>
              <a:t>238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152.7</a:t>
            </a:r>
            <a:r>
              <a:rPr sz="500" b="1" spc="5" dirty="0">
                <a:latin typeface="Courier New"/>
                <a:cs typeface="Courier New"/>
              </a:rPr>
              <a:t>8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0.000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90"/>
              </a:lnSpc>
            </a:pPr>
            <a:r>
              <a:rPr sz="500" b="1" spc="20" dirty="0">
                <a:latin typeface="Courier New"/>
                <a:cs typeface="Courier New"/>
              </a:rPr>
              <a:t>0.087</a:t>
            </a:r>
            <a:r>
              <a:rPr sz="500" b="1" spc="5" dirty="0">
                <a:latin typeface="Courier New"/>
                <a:cs typeface="Courier New"/>
              </a:rPr>
              <a:t>6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80172" y="632628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39957" y="706238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12298" y="559019"/>
            <a:ext cx="692785" cy="32512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ts val="580"/>
              </a:lnSpc>
              <a:spcBef>
                <a:spcPts val="150"/>
              </a:spcBef>
              <a:tabLst>
                <a:tab pos="464184" algn="l"/>
              </a:tabLst>
            </a:pPr>
            <a:r>
              <a:rPr sz="500" spc="5" dirty="0">
                <a:latin typeface="Courier New"/>
                <a:cs typeface="Courier New"/>
              </a:rPr>
              <a:t>Number of obs =  LR</a:t>
            </a:r>
            <a:r>
              <a:rPr sz="500" spc="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chi2(	</a:t>
            </a:r>
            <a:r>
              <a:rPr sz="500" b="1" spc="15" dirty="0">
                <a:latin typeface="Courier New"/>
                <a:cs typeface="Courier New"/>
              </a:rPr>
              <a:t>2</a:t>
            </a:r>
            <a:r>
              <a:rPr sz="500" spc="15" dirty="0">
                <a:latin typeface="Courier New"/>
                <a:cs typeface="Courier New"/>
              </a:rPr>
              <a:t>)  </a:t>
            </a:r>
            <a:r>
              <a:rPr sz="500" spc="5" dirty="0">
                <a:latin typeface="Courier New"/>
                <a:cs typeface="Courier New"/>
              </a:rPr>
              <a:t>Prob &gt;</a:t>
            </a:r>
            <a:r>
              <a:rPr sz="500" spc="-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</a:t>
            </a:r>
            <a:endParaRPr sz="500">
              <a:latin typeface="Courier New"/>
              <a:cs typeface="Courier New"/>
            </a:endParaRPr>
          </a:p>
          <a:p>
            <a:pPr marL="76835">
              <a:lnSpc>
                <a:spcPts val="565"/>
              </a:lnSpc>
            </a:pPr>
            <a:r>
              <a:rPr sz="500" spc="5" dirty="0">
                <a:latin typeface="Courier New"/>
                <a:cs typeface="Courier New"/>
              </a:rPr>
              <a:t>Pseudo</a:t>
            </a:r>
            <a:r>
              <a:rPr sz="500" spc="-6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R2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0864" y="779847"/>
            <a:ext cx="114681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 likelihood =</a:t>
            </a:r>
            <a:r>
              <a:rPr sz="500" spc="300" dirty="0">
                <a:latin typeface="Courier New"/>
                <a:cs typeface="Courier New"/>
              </a:rPr>
              <a:t> </a:t>
            </a:r>
            <a:r>
              <a:rPr sz="500" b="1" spc="20" dirty="0">
                <a:latin typeface="Courier New"/>
                <a:cs typeface="Courier New"/>
              </a:rPr>
              <a:t>-795.69521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04123" y="779847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663336" y="986632"/>
          <a:ext cx="3245483" cy="441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8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218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deny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5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z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P&gt;|z|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black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1.27278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.1461983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8.7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.986238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1.55932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 marR="82550" algn="r">
                        <a:lnSpc>
                          <a:spcPts val="48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pi_ratio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5.37036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480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.7283192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7.3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3.94288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6.79784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-4.12555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.2684161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-15.3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-4.65164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4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-3.59947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478574" y="1777830"/>
            <a:ext cx="3718560" cy="55435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305435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60" dirty="0">
                <a:latin typeface="Arial"/>
                <a:cs typeface="Arial"/>
              </a:rPr>
              <a:t>To </a:t>
            </a:r>
            <a:r>
              <a:rPr sz="900" spc="-15" dirty="0">
                <a:latin typeface="Arial"/>
                <a:cs typeface="Arial"/>
              </a:rPr>
              <a:t>say </a:t>
            </a:r>
            <a:r>
              <a:rPr sz="900" spc="-5" dirty="0">
                <a:latin typeface="Arial"/>
                <a:cs typeface="Arial"/>
              </a:rPr>
              <a:t>something about the </a:t>
            </a:r>
            <a:r>
              <a:rPr sz="900" spc="-10" dirty="0">
                <a:latin typeface="Arial"/>
                <a:cs typeface="Arial"/>
              </a:rPr>
              <a:t>size </a:t>
            </a:r>
            <a:r>
              <a:rPr sz="900" spc="-5" dirty="0">
                <a:latin typeface="Arial"/>
                <a:cs typeface="Arial"/>
              </a:rPr>
              <a:t>of the impact of race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need to  specify a </a:t>
            </a:r>
            <a:r>
              <a:rPr sz="900" spc="-10" dirty="0">
                <a:latin typeface="Arial"/>
                <a:cs typeface="Arial"/>
              </a:rPr>
              <a:t>value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ratio</a:t>
            </a:r>
            <a:endParaRPr sz="9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spcBef>
                <a:spcPts val="91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Predicted denial probability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white application with a P/I-ratio of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0.3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0354" y="2309235"/>
            <a:ext cx="10795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is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87969" y="2393716"/>
            <a:ext cx="1685289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350" spc="30" baseline="-27777" dirty="0">
                <a:latin typeface="Arial"/>
                <a:cs typeface="Arial"/>
              </a:rPr>
              <a:t>1</a:t>
            </a:r>
            <a:r>
              <a:rPr sz="1350" i="1" spc="30" baseline="-27777" dirty="0">
                <a:latin typeface="Century Gothic"/>
                <a:cs typeface="Century Gothic"/>
              </a:rPr>
              <a:t>/</a:t>
            </a:r>
            <a:r>
              <a:rPr sz="1350" spc="30" baseline="-27777" dirty="0">
                <a:latin typeface="Arial"/>
                <a:cs typeface="Arial"/>
              </a:rPr>
              <a:t>1 </a:t>
            </a:r>
            <a:r>
              <a:rPr sz="1350" baseline="-27777" dirty="0">
                <a:latin typeface="Lucida Sans Unicode"/>
                <a:cs typeface="Lucida Sans Unicode"/>
              </a:rPr>
              <a:t>+ </a:t>
            </a:r>
            <a:r>
              <a:rPr sz="1350" i="1" spc="37" baseline="-27777" dirty="0">
                <a:latin typeface="Arial"/>
                <a:cs typeface="Arial"/>
              </a:rPr>
              <a:t>e</a:t>
            </a:r>
            <a:r>
              <a:rPr sz="600" i="1" spc="25" dirty="0">
                <a:latin typeface="Trebuchet MS"/>
                <a:cs typeface="Trebuchet MS"/>
              </a:rPr>
              <a:t>−</a:t>
            </a:r>
            <a:r>
              <a:rPr sz="600" spc="25" dirty="0">
                <a:latin typeface="Verdana"/>
                <a:cs typeface="Verdana"/>
              </a:rPr>
              <a:t>(</a:t>
            </a:r>
            <a:r>
              <a:rPr sz="600" i="1" spc="25" dirty="0">
                <a:latin typeface="Trebuchet MS"/>
                <a:cs typeface="Trebuchet MS"/>
              </a:rPr>
              <a:t>−</a:t>
            </a:r>
            <a:r>
              <a:rPr sz="600" spc="25" dirty="0">
                <a:latin typeface="Arial"/>
                <a:cs typeface="Arial"/>
              </a:rPr>
              <a:t>4</a:t>
            </a:r>
            <a:r>
              <a:rPr sz="600" i="1" spc="25" dirty="0">
                <a:latin typeface="Trebuchet MS"/>
                <a:cs typeface="Trebuchet MS"/>
              </a:rPr>
              <a:t>.</a:t>
            </a:r>
            <a:r>
              <a:rPr sz="600" spc="25" dirty="0">
                <a:latin typeface="Arial"/>
                <a:cs typeface="Arial"/>
              </a:rPr>
              <a:t>13</a:t>
            </a:r>
            <a:r>
              <a:rPr sz="600" spc="25" dirty="0">
                <a:latin typeface="Verdana"/>
                <a:cs typeface="Verdana"/>
              </a:rPr>
              <a:t>+</a:t>
            </a:r>
            <a:r>
              <a:rPr sz="600" spc="25" dirty="0">
                <a:latin typeface="Arial"/>
                <a:cs typeface="Arial"/>
              </a:rPr>
              <a:t>5</a:t>
            </a:r>
            <a:r>
              <a:rPr sz="600" i="1" spc="25" dirty="0">
                <a:latin typeface="Trebuchet MS"/>
                <a:cs typeface="Trebuchet MS"/>
              </a:rPr>
              <a:t>.</a:t>
            </a:r>
            <a:r>
              <a:rPr sz="600" spc="25" dirty="0">
                <a:latin typeface="Arial"/>
                <a:cs typeface="Arial"/>
              </a:rPr>
              <a:t>37</a:t>
            </a:r>
            <a:r>
              <a:rPr sz="600" i="1" spc="25" dirty="0">
                <a:latin typeface="Trebuchet MS"/>
                <a:cs typeface="Trebuchet MS"/>
              </a:rPr>
              <a:t>·</a:t>
            </a:r>
            <a:r>
              <a:rPr sz="600" spc="25" dirty="0">
                <a:latin typeface="Arial"/>
                <a:cs typeface="Arial"/>
              </a:rPr>
              <a:t>0</a:t>
            </a:r>
            <a:r>
              <a:rPr sz="600" i="1" spc="25" dirty="0">
                <a:latin typeface="Trebuchet MS"/>
                <a:cs typeface="Trebuchet MS"/>
              </a:rPr>
              <a:t>.</a:t>
            </a:r>
            <a:r>
              <a:rPr sz="600" spc="25" dirty="0">
                <a:latin typeface="Arial"/>
                <a:cs typeface="Arial"/>
              </a:rPr>
              <a:t>30</a:t>
            </a:r>
            <a:r>
              <a:rPr sz="600" spc="25" dirty="0">
                <a:latin typeface="Verdana"/>
                <a:cs typeface="Verdana"/>
              </a:rPr>
              <a:t>) </a:t>
            </a:r>
            <a:r>
              <a:rPr sz="1350" baseline="-27777" dirty="0">
                <a:latin typeface="Lucida Sans Unicode"/>
                <a:cs typeface="Lucida Sans Unicode"/>
              </a:rPr>
              <a:t>=</a:t>
            </a:r>
            <a:r>
              <a:rPr sz="1350" spc="-232" baseline="-27777" dirty="0">
                <a:latin typeface="Lucida Sans Unicode"/>
                <a:cs typeface="Lucida Sans Unicode"/>
              </a:rPr>
              <a:t> </a:t>
            </a:r>
            <a:r>
              <a:rPr sz="1350" spc="-7" baseline="-27777" dirty="0">
                <a:latin typeface="Arial"/>
                <a:cs typeface="Arial"/>
              </a:rPr>
              <a:t>0</a:t>
            </a:r>
            <a:r>
              <a:rPr sz="1350" i="1" spc="-7" baseline="-27777" dirty="0">
                <a:latin typeface="Century Gothic"/>
                <a:cs typeface="Century Gothic"/>
              </a:rPr>
              <a:t>.</a:t>
            </a:r>
            <a:r>
              <a:rPr sz="1350" spc="-7" baseline="-27777" dirty="0">
                <a:latin typeface="Arial"/>
                <a:cs typeface="Arial"/>
              </a:rPr>
              <a:t>075</a:t>
            </a:r>
            <a:endParaRPr sz="1350" baseline="-27777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8574" y="2638204"/>
            <a:ext cx="371411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Predicted denial probability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</a:t>
            </a:r>
            <a:r>
              <a:rPr sz="900" spc="-10" dirty="0">
                <a:latin typeface="Arial"/>
                <a:cs typeface="Arial"/>
              </a:rPr>
              <a:t>black </a:t>
            </a:r>
            <a:r>
              <a:rPr sz="900" spc="-5" dirty="0">
                <a:latin typeface="Arial"/>
                <a:cs typeface="Arial"/>
              </a:rPr>
              <a:t>application with a P/I-ratio of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0.3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0354" y="2777383"/>
            <a:ext cx="10795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is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78876" y="2861851"/>
            <a:ext cx="190373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350" spc="30" baseline="-27777" dirty="0">
                <a:latin typeface="Arial"/>
                <a:cs typeface="Arial"/>
              </a:rPr>
              <a:t>1</a:t>
            </a:r>
            <a:r>
              <a:rPr sz="1350" i="1" spc="30" baseline="-27777" dirty="0">
                <a:latin typeface="Century Gothic"/>
                <a:cs typeface="Century Gothic"/>
              </a:rPr>
              <a:t>/</a:t>
            </a:r>
            <a:r>
              <a:rPr sz="1350" spc="30" baseline="-27777" dirty="0">
                <a:latin typeface="Arial"/>
                <a:cs typeface="Arial"/>
              </a:rPr>
              <a:t>1 </a:t>
            </a:r>
            <a:r>
              <a:rPr sz="1350" baseline="-27777" dirty="0">
                <a:latin typeface="Lucida Sans Unicode"/>
                <a:cs typeface="Lucida Sans Unicode"/>
              </a:rPr>
              <a:t>+ </a:t>
            </a:r>
            <a:r>
              <a:rPr sz="1350" i="1" spc="30" baseline="-27777" dirty="0">
                <a:latin typeface="Arial"/>
                <a:cs typeface="Arial"/>
              </a:rPr>
              <a:t>e</a:t>
            </a:r>
            <a:r>
              <a:rPr sz="600" i="1" spc="20" dirty="0">
                <a:latin typeface="Trebuchet MS"/>
                <a:cs typeface="Trebuchet MS"/>
              </a:rPr>
              <a:t>−</a:t>
            </a:r>
            <a:r>
              <a:rPr sz="600" spc="20" dirty="0">
                <a:latin typeface="Verdana"/>
                <a:cs typeface="Verdana"/>
              </a:rPr>
              <a:t>(</a:t>
            </a:r>
            <a:r>
              <a:rPr sz="600" i="1" spc="20" dirty="0">
                <a:latin typeface="Trebuchet MS"/>
                <a:cs typeface="Trebuchet MS"/>
              </a:rPr>
              <a:t>−</a:t>
            </a:r>
            <a:r>
              <a:rPr sz="600" spc="20" dirty="0">
                <a:latin typeface="Arial"/>
                <a:cs typeface="Arial"/>
              </a:rPr>
              <a:t>4</a:t>
            </a:r>
            <a:r>
              <a:rPr sz="600" i="1" spc="20" dirty="0">
                <a:latin typeface="Trebuchet MS"/>
                <a:cs typeface="Trebuchet MS"/>
              </a:rPr>
              <a:t>.</a:t>
            </a:r>
            <a:r>
              <a:rPr sz="600" spc="20" dirty="0">
                <a:latin typeface="Arial"/>
                <a:cs typeface="Arial"/>
              </a:rPr>
              <a:t>13</a:t>
            </a:r>
            <a:r>
              <a:rPr sz="600" spc="20" dirty="0">
                <a:latin typeface="Verdana"/>
                <a:cs typeface="Verdana"/>
              </a:rPr>
              <a:t>+</a:t>
            </a:r>
            <a:r>
              <a:rPr sz="600" spc="20" dirty="0">
                <a:latin typeface="Arial"/>
                <a:cs typeface="Arial"/>
              </a:rPr>
              <a:t>5</a:t>
            </a:r>
            <a:r>
              <a:rPr sz="600" i="1" spc="20" dirty="0">
                <a:latin typeface="Trebuchet MS"/>
                <a:cs typeface="Trebuchet MS"/>
              </a:rPr>
              <a:t>.</a:t>
            </a:r>
            <a:r>
              <a:rPr sz="600" spc="20" dirty="0">
                <a:latin typeface="Arial"/>
                <a:cs typeface="Arial"/>
              </a:rPr>
              <a:t>37</a:t>
            </a:r>
            <a:r>
              <a:rPr sz="600" i="1" spc="20" dirty="0">
                <a:latin typeface="Trebuchet MS"/>
                <a:cs typeface="Trebuchet MS"/>
              </a:rPr>
              <a:t>·</a:t>
            </a:r>
            <a:r>
              <a:rPr sz="600" spc="20" dirty="0">
                <a:latin typeface="Arial"/>
                <a:cs typeface="Arial"/>
              </a:rPr>
              <a:t>0</a:t>
            </a:r>
            <a:r>
              <a:rPr sz="600" i="1" spc="20" dirty="0">
                <a:latin typeface="Trebuchet MS"/>
                <a:cs typeface="Trebuchet MS"/>
              </a:rPr>
              <a:t>.</a:t>
            </a:r>
            <a:r>
              <a:rPr sz="600" spc="20" dirty="0">
                <a:latin typeface="Arial"/>
                <a:cs typeface="Arial"/>
              </a:rPr>
              <a:t>30</a:t>
            </a:r>
            <a:r>
              <a:rPr sz="600" spc="20" dirty="0">
                <a:latin typeface="Verdana"/>
                <a:cs typeface="Verdana"/>
              </a:rPr>
              <a:t>+</a:t>
            </a:r>
            <a:r>
              <a:rPr sz="600" spc="20" dirty="0">
                <a:latin typeface="Arial"/>
                <a:cs typeface="Arial"/>
              </a:rPr>
              <a:t>1</a:t>
            </a:r>
            <a:r>
              <a:rPr sz="600" i="1" spc="20" dirty="0">
                <a:latin typeface="Trebuchet MS"/>
                <a:cs typeface="Trebuchet MS"/>
              </a:rPr>
              <a:t>.</a:t>
            </a:r>
            <a:r>
              <a:rPr sz="600" spc="20" dirty="0">
                <a:latin typeface="Arial"/>
                <a:cs typeface="Arial"/>
              </a:rPr>
              <a:t>27</a:t>
            </a:r>
            <a:r>
              <a:rPr sz="600" spc="20" dirty="0">
                <a:latin typeface="Verdana"/>
                <a:cs typeface="Verdana"/>
              </a:rPr>
              <a:t>) </a:t>
            </a:r>
            <a:r>
              <a:rPr sz="1350" baseline="-27777" dirty="0">
                <a:latin typeface="Lucida Sans Unicode"/>
                <a:cs typeface="Lucida Sans Unicode"/>
              </a:rPr>
              <a:t>=</a:t>
            </a:r>
            <a:r>
              <a:rPr sz="1350" spc="-232" baseline="-27777" dirty="0">
                <a:latin typeface="Lucida Sans Unicode"/>
                <a:cs typeface="Lucida Sans Unicode"/>
              </a:rPr>
              <a:t> </a:t>
            </a:r>
            <a:r>
              <a:rPr sz="1350" spc="-7" baseline="-27777" dirty="0">
                <a:latin typeface="Arial"/>
                <a:cs typeface="Arial"/>
              </a:rPr>
              <a:t>0</a:t>
            </a:r>
            <a:r>
              <a:rPr sz="1350" i="1" spc="-7" baseline="-27777" dirty="0">
                <a:latin typeface="Century Gothic"/>
                <a:cs typeface="Century Gothic"/>
              </a:rPr>
              <a:t>.</a:t>
            </a:r>
            <a:r>
              <a:rPr sz="1350" spc="-7" baseline="-27777" dirty="0">
                <a:latin typeface="Arial"/>
                <a:cs typeface="Arial"/>
              </a:rPr>
              <a:t>224</a:t>
            </a:r>
            <a:endParaRPr sz="1350" baseline="-27777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8574" y="3106338"/>
            <a:ext cx="113157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Difference is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14.8%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34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33350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LPM, Probit &amp;</a:t>
            </a:r>
            <a:r>
              <a:rPr spc="-55" dirty="0"/>
              <a:t> </a:t>
            </a:r>
            <a:r>
              <a:rPr spc="-5" dirty="0"/>
              <a:t>Logit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494460" y="1051194"/>
            <a:ext cx="3619500" cy="20320"/>
            <a:chOff x="494460" y="1051194"/>
            <a:chExt cx="3619500" cy="20320"/>
          </a:xfrm>
        </p:grpSpPr>
        <p:sp>
          <p:nvSpPr>
            <p:cNvPr id="6" name="object 6"/>
            <p:cNvSpPr/>
            <p:nvPr/>
          </p:nvSpPr>
          <p:spPr>
            <a:xfrm>
              <a:off x="494460" y="1052848"/>
              <a:ext cx="3619500" cy="0"/>
            </a:xfrm>
            <a:custGeom>
              <a:avLst/>
              <a:gdLst/>
              <a:ahLst/>
              <a:cxnLst/>
              <a:rect l="l" t="t" r="r" b="b"/>
              <a:pathLst>
                <a:path w="3619500">
                  <a:moveTo>
                    <a:pt x="0" y="0"/>
                  </a:moveTo>
                  <a:lnTo>
                    <a:pt x="3619005" y="0"/>
                  </a:lnTo>
                </a:path>
              </a:pathLst>
            </a:custGeom>
            <a:ln w="33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4460" y="1069405"/>
              <a:ext cx="3619500" cy="0"/>
            </a:xfrm>
            <a:custGeom>
              <a:avLst/>
              <a:gdLst/>
              <a:ahLst/>
              <a:cxnLst/>
              <a:rect l="l" t="t" r="r" b="b"/>
              <a:pathLst>
                <a:path w="3619500">
                  <a:moveTo>
                    <a:pt x="0" y="0"/>
                  </a:moveTo>
                  <a:lnTo>
                    <a:pt x="3619005" y="0"/>
                  </a:lnTo>
                </a:path>
              </a:pathLst>
            </a:custGeom>
            <a:ln w="33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31423" y="791186"/>
            <a:ext cx="3427095" cy="5168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44805">
              <a:lnSpc>
                <a:spcPct val="100000"/>
              </a:lnSpc>
              <a:spcBef>
                <a:spcPts val="135"/>
              </a:spcBef>
            </a:pPr>
            <a:r>
              <a:rPr sz="750" spc="25" dirty="0">
                <a:latin typeface="Times New Roman"/>
                <a:cs typeface="Times New Roman"/>
              </a:rPr>
              <a:t>Table </a:t>
            </a:r>
            <a:r>
              <a:rPr sz="750" spc="5" dirty="0">
                <a:latin typeface="Times New Roman"/>
                <a:cs typeface="Times New Roman"/>
              </a:rPr>
              <a:t>1: </a:t>
            </a:r>
            <a:r>
              <a:rPr sz="750" spc="30" dirty="0">
                <a:latin typeface="Times New Roman"/>
                <a:cs typeface="Times New Roman"/>
              </a:rPr>
              <a:t>Mortgage </a:t>
            </a:r>
            <a:r>
              <a:rPr sz="750" spc="25" dirty="0">
                <a:latin typeface="Times New Roman"/>
                <a:cs typeface="Times New Roman"/>
              </a:rPr>
              <a:t>denial </a:t>
            </a:r>
            <a:r>
              <a:rPr sz="750" spc="20" dirty="0">
                <a:latin typeface="Times New Roman"/>
                <a:cs typeface="Times New Roman"/>
              </a:rPr>
              <a:t>regression using </a:t>
            </a:r>
            <a:r>
              <a:rPr sz="750" spc="45" dirty="0">
                <a:latin typeface="Times New Roman"/>
                <a:cs typeface="Times New Roman"/>
              </a:rPr>
              <a:t>the </a:t>
            </a:r>
            <a:r>
              <a:rPr sz="750" spc="30" dirty="0">
                <a:latin typeface="Times New Roman"/>
                <a:cs typeface="Times New Roman"/>
              </a:rPr>
              <a:t>Boston </a:t>
            </a:r>
            <a:r>
              <a:rPr sz="750" spc="25" dirty="0">
                <a:latin typeface="Times New Roman"/>
                <a:cs typeface="Times New Roman"/>
              </a:rPr>
              <a:t>HMDA</a:t>
            </a:r>
            <a:r>
              <a:rPr sz="750" spc="85" dirty="0">
                <a:latin typeface="Times New Roman"/>
                <a:cs typeface="Times New Roman"/>
              </a:rPr>
              <a:t> </a:t>
            </a:r>
            <a:r>
              <a:rPr sz="750" spc="55" dirty="0">
                <a:latin typeface="Times New Roman"/>
                <a:cs typeface="Times New Roman"/>
              </a:rPr>
              <a:t>Data</a:t>
            </a:r>
            <a:endParaRPr sz="7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750" spc="35" dirty="0">
                <a:latin typeface="Times New Roman"/>
                <a:cs typeface="Times New Roman"/>
              </a:rPr>
              <a:t>Dependent </a:t>
            </a:r>
            <a:r>
              <a:rPr sz="750" spc="20" dirty="0">
                <a:latin typeface="Times New Roman"/>
                <a:cs typeface="Times New Roman"/>
              </a:rPr>
              <a:t>variable: </a:t>
            </a:r>
            <a:r>
              <a:rPr sz="750" spc="-10" dirty="0">
                <a:latin typeface="Cambria"/>
                <a:cs typeface="Cambria"/>
              </a:rPr>
              <a:t>deny </a:t>
            </a:r>
            <a:r>
              <a:rPr sz="750" spc="45" dirty="0">
                <a:latin typeface="Tahoma"/>
                <a:cs typeface="Tahoma"/>
              </a:rPr>
              <a:t>= </a:t>
            </a:r>
            <a:r>
              <a:rPr sz="750" spc="-30" dirty="0">
                <a:latin typeface="Tahoma"/>
                <a:cs typeface="Tahoma"/>
              </a:rPr>
              <a:t>1 </a:t>
            </a:r>
            <a:r>
              <a:rPr sz="750" spc="-10" dirty="0">
                <a:latin typeface="Times New Roman"/>
                <a:cs typeface="Times New Roman"/>
              </a:rPr>
              <a:t>if </a:t>
            </a:r>
            <a:r>
              <a:rPr sz="750" spc="30" dirty="0">
                <a:latin typeface="Times New Roman"/>
                <a:cs typeface="Times New Roman"/>
              </a:rPr>
              <a:t>mortgage application </a:t>
            </a:r>
            <a:r>
              <a:rPr sz="750" spc="5" dirty="0">
                <a:latin typeface="Times New Roman"/>
                <a:cs typeface="Times New Roman"/>
              </a:rPr>
              <a:t>is </a:t>
            </a:r>
            <a:r>
              <a:rPr sz="750" spc="25" dirty="0">
                <a:latin typeface="Times New Roman"/>
                <a:cs typeface="Times New Roman"/>
              </a:rPr>
              <a:t>denied, </a:t>
            </a:r>
            <a:r>
              <a:rPr sz="750" spc="45" dirty="0">
                <a:latin typeface="Tahoma"/>
                <a:cs typeface="Tahoma"/>
              </a:rPr>
              <a:t>= </a:t>
            </a:r>
            <a:r>
              <a:rPr sz="750" spc="-30" dirty="0">
                <a:latin typeface="Tahoma"/>
                <a:cs typeface="Tahoma"/>
              </a:rPr>
              <a:t>0 </a:t>
            </a:r>
            <a:r>
              <a:rPr sz="750" spc="-10" dirty="0">
                <a:latin typeface="Times New Roman"/>
                <a:cs typeface="Times New Roman"/>
              </a:rPr>
              <a:t>if</a:t>
            </a:r>
            <a:r>
              <a:rPr sz="750" spc="140" dirty="0">
                <a:latin typeface="Times New Roman"/>
                <a:cs typeface="Times New Roman"/>
              </a:rPr>
              <a:t> </a:t>
            </a:r>
            <a:r>
              <a:rPr sz="750" spc="30" dirty="0">
                <a:latin typeface="Times New Roman"/>
                <a:cs typeface="Times New Roman"/>
              </a:rPr>
              <a:t>accepted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94460" y="1312734"/>
            <a:ext cx="3619500" cy="0"/>
          </a:xfrm>
          <a:custGeom>
            <a:avLst/>
            <a:gdLst/>
            <a:ahLst/>
            <a:cxnLst/>
            <a:rect l="l" t="t" r="r" b="b"/>
            <a:pathLst>
              <a:path w="3619500">
                <a:moveTo>
                  <a:pt x="0" y="0"/>
                </a:moveTo>
                <a:lnTo>
                  <a:pt x="3619005" y="0"/>
                </a:lnTo>
              </a:path>
            </a:pathLst>
          </a:custGeom>
          <a:ln w="33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839103"/>
              </p:ext>
            </p:extLst>
          </p:nvPr>
        </p:nvGraphicFramePr>
        <p:xfrm>
          <a:off x="494460" y="1443617"/>
          <a:ext cx="3617593" cy="1567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1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2445">
                <a:tc>
                  <a:txBody>
                    <a:bodyPr/>
                    <a:lstStyle/>
                    <a:p>
                      <a:pPr marL="49530">
                        <a:lnSpc>
                          <a:spcPts val="740"/>
                        </a:lnSpc>
                      </a:pPr>
                      <a:r>
                        <a:rPr sz="750" spc="20" dirty="0">
                          <a:latin typeface="Times New Roman"/>
                          <a:cs typeface="Times New Roman"/>
                        </a:rPr>
                        <a:t>regression</a:t>
                      </a:r>
                      <a:r>
                        <a:rPr sz="75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spc="25" dirty="0">
                          <a:latin typeface="Times New Roman"/>
                          <a:cs typeface="Times New Roman"/>
                        </a:rPr>
                        <a:t>model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40"/>
                        </a:lnSpc>
                      </a:pPr>
                      <a:r>
                        <a:rPr sz="750" spc="50" dirty="0">
                          <a:latin typeface="Times New Roman"/>
                          <a:cs typeface="Times New Roman"/>
                        </a:rPr>
                        <a:t>LPM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40"/>
                        </a:lnSpc>
                      </a:pPr>
                      <a:r>
                        <a:rPr sz="750" spc="50" dirty="0">
                          <a:latin typeface="Times New Roman"/>
                          <a:cs typeface="Times New Roman"/>
                        </a:rPr>
                        <a:t>Probit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ts val="740"/>
                        </a:lnSpc>
                      </a:pPr>
                      <a:r>
                        <a:rPr sz="750" spc="25" dirty="0">
                          <a:latin typeface="Times New Roman"/>
                          <a:cs typeface="Times New Roman"/>
                        </a:rPr>
                        <a:t>Logit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7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sz="750" spc="-15" dirty="0">
                          <a:latin typeface="Cambria"/>
                          <a:cs typeface="Cambria"/>
                        </a:rPr>
                        <a:t>black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T="63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99060" marR="123825">
                        <a:lnSpc>
                          <a:spcPct val="10500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0.177***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(0.025)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5730" marR="107314" indent="-10795">
                        <a:lnSpc>
                          <a:spcPct val="10500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0.71***  (0.083)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50495" marR="157480" indent="-35560">
                        <a:lnSpc>
                          <a:spcPct val="10500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1.27***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(0.15)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25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750" spc="55" dirty="0">
                          <a:latin typeface="Cambria"/>
                          <a:cs typeface="Cambria"/>
                        </a:rPr>
                        <a:t>P/I</a:t>
                      </a:r>
                      <a:r>
                        <a:rPr sz="750" spc="1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750" dirty="0">
                          <a:latin typeface="Cambria"/>
                          <a:cs typeface="Cambria"/>
                        </a:rPr>
                        <a:t>ratio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T="49530" marB="0"/>
                </a:tc>
                <a:tc>
                  <a:txBody>
                    <a:bodyPr/>
                    <a:lstStyle/>
                    <a:p>
                      <a:pPr marL="99060" marR="123825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0.559***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(0.089)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150495" marR="107314" indent="-35560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2.74***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(0.44)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150495" marR="157480" indent="-35560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5.37***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(0.96)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621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750" dirty="0">
                          <a:latin typeface="Cambria"/>
                          <a:cs typeface="Cambria"/>
                        </a:rPr>
                        <a:t>constant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T="4953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91440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-0.091***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(0.029)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 marR="91440" indent="-51435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-2.26***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(0.16)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 marR="140970" indent="-51435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-4.13***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(0.35)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603">
                <a:tc>
                  <a:txBody>
                    <a:bodyPr/>
                    <a:lstStyle/>
                    <a:p>
                      <a:pPr marL="49530">
                        <a:lnSpc>
                          <a:spcPts val="825"/>
                        </a:lnSpc>
                      </a:pPr>
                      <a:r>
                        <a:rPr sz="750" spc="45" dirty="0">
                          <a:latin typeface="Times New Roman"/>
                          <a:cs typeface="Times New Roman"/>
                        </a:rPr>
                        <a:t>di</a:t>
                      </a:r>
                      <a:r>
                        <a:rPr lang="en-US" sz="750" spc="45" dirty="0">
                          <a:latin typeface="Times New Roman"/>
                          <a:cs typeface="Times New Roman"/>
                        </a:rPr>
                        <a:t>ff</a:t>
                      </a:r>
                      <a:r>
                        <a:rPr sz="750" spc="50" dirty="0">
                          <a:latin typeface="Times New Roman"/>
                          <a:cs typeface="Times New Roman"/>
                        </a:rPr>
                        <a:t>erence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Pr(</a:t>
                      </a:r>
                      <a:r>
                        <a:rPr sz="750" spc="20" dirty="0">
                          <a:latin typeface="Cambria"/>
                          <a:cs typeface="Cambria"/>
                        </a:rPr>
                        <a:t>deny </a:t>
                      </a:r>
                      <a:r>
                        <a:rPr sz="750" spc="75" dirty="0">
                          <a:latin typeface="Times New Roman"/>
                          <a:cs typeface="Times New Roman"/>
                        </a:rPr>
                        <a:t>=1) </a:t>
                      </a:r>
                      <a:r>
                        <a:rPr sz="750" spc="25" dirty="0">
                          <a:latin typeface="Times New Roman"/>
                          <a:cs typeface="Times New Roman"/>
                        </a:rPr>
                        <a:t>between</a:t>
                      </a:r>
                      <a:r>
                        <a:rPr sz="75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black</a:t>
                      </a:r>
                      <a:endParaRPr sz="750" dirty="0">
                        <a:latin typeface="Times New Roman"/>
                        <a:cs typeface="Times New Roman"/>
                      </a:endParaRPr>
                    </a:p>
                    <a:p>
                      <a:pPr marL="495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750" spc="50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750" spc="30" dirty="0">
                          <a:latin typeface="Times New Roman"/>
                          <a:cs typeface="Times New Roman"/>
                        </a:rPr>
                        <a:t>white </a:t>
                      </a:r>
                      <a:r>
                        <a:rPr sz="750" spc="35" dirty="0">
                          <a:latin typeface="Times New Roman"/>
                          <a:cs typeface="Times New Roman"/>
                        </a:rPr>
                        <a:t>applicant </a:t>
                      </a:r>
                      <a:r>
                        <a:rPr sz="750" spc="25" dirty="0">
                          <a:latin typeface="Times New Roman"/>
                          <a:cs typeface="Times New Roman"/>
                        </a:rPr>
                        <a:t>when </a:t>
                      </a:r>
                      <a:r>
                        <a:rPr sz="750" spc="55" dirty="0">
                          <a:latin typeface="Cambria"/>
                          <a:cs typeface="Cambria"/>
                        </a:rPr>
                        <a:t>P/I</a:t>
                      </a:r>
                      <a:r>
                        <a:rPr sz="750" spc="1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750" spc="30" dirty="0">
                          <a:latin typeface="Cambria"/>
                          <a:cs typeface="Cambria"/>
                        </a:rPr>
                        <a:t>ratio</a:t>
                      </a:r>
                      <a:r>
                        <a:rPr sz="750" spc="30" dirty="0">
                          <a:latin typeface="Times New Roman"/>
                          <a:cs typeface="Times New Roman"/>
                        </a:rPr>
                        <a:t>=0.3</a:t>
                      </a:r>
                      <a:endParaRPr sz="7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825"/>
                        </a:lnSpc>
                      </a:pPr>
                      <a:r>
                        <a:rPr sz="750" spc="10" dirty="0">
                          <a:latin typeface="Times New Roman"/>
                          <a:cs typeface="Times New Roman"/>
                        </a:rPr>
                        <a:t>17.7%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25"/>
                        </a:lnSpc>
                      </a:pPr>
                      <a:r>
                        <a:rPr sz="750" spc="10" dirty="0">
                          <a:latin typeface="Times New Roman"/>
                          <a:cs typeface="Times New Roman"/>
                        </a:rPr>
                        <a:t>15.8%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ts val="825"/>
                        </a:lnSpc>
                      </a:pPr>
                      <a:r>
                        <a:rPr sz="750" spc="10" dirty="0">
                          <a:latin typeface="Times New Roman"/>
                          <a:cs typeface="Times New Roman"/>
                        </a:rPr>
                        <a:t>14.8%</a:t>
                      </a:r>
                      <a:endParaRPr sz="7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35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63271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Threats to </a:t>
            </a:r>
            <a:r>
              <a:rPr dirty="0"/>
              <a:t>internal </a:t>
            </a:r>
            <a:r>
              <a:rPr spc="-5" dirty="0"/>
              <a:t>and external</a:t>
            </a:r>
            <a:r>
              <a:rPr spc="-25" dirty="0"/>
              <a:t> </a:t>
            </a:r>
            <a:r>
              <a:rPr spc="-10" dirty="0"/>
              <a:t>validity</a:t>
            </a:r>
          </a:p>
        </p:txBody>
      </p:sp>
      <p:sp>
        <p:nvSpPr>
          <p:cNvPr id="6" name="object 6"/>
          <p:cNvSpPr/>
          <p:nvPr/>
        </p:nvSpPr>
        <p:spPr>
          <a:xfrm>
            <a:off x="446124" y="911712"/>
            <a:ext cx="113082" cy="1130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6124" y="2769874"/>
            <a:ext cx="113082" cy="1130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47294" y="372268"/>
            <a:ext cx="3816682" cy="2983124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128270">
              <a:lnSpc>
                <a:spcPct val="101499"/>
              </a:lnSpc>
              <a:spcBef>
                <a:spcPts val="80"/>
              </a:spcBef>
            </a:pPr>
            <a:r>
              <a:rPr sz="900" spc="-5" dirty="0">
                <a:latin typeface="Arial"/>
                <a:cs typeface="Arial"/>
              </a:rPr>
              <a:t>Both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Linear Probability as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Probit &amp; Logit models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to  consider threats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to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 dirty="0">
              <a:latin typeface="Arial"/>
              <a:cs typeface="Arial"/>
            </a:endParaRPr>
          </a:p>
          <a:p>
            <a:pPr marL="265430" indent="-135890">
              <a:lnSpc>
                <a:spcPct val="100000"/>
              </a:lnSpc>
              <a:buClr>
                <a:srgbClr val="FFFFFF"/>
              </a:buClr>
              <a:buSzPct val="77777"/>
              <a:buFont typeface="Arial"/>
              <a:buAutoNum type="arabicPlain"/>
              <a:tabLst>
                <a:tab pos="266065" algn="l"/>
              </a:tabLst>
            </a:pPr>
            <a:r>
              <a:rPr sz="900" dirty="0">
                <a:latin typeface="Arial"/>
                <a:cs typeface="Arial"/>
              </a:rPr>
              <a:t>Internal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validity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919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Is there omitted </a:t>
            </a:r>
            <a:r>
              <a:rPr sz="900" spc="-10" dirty="0">
                <a:latin typeface="Arial"/>
                <a:cs typeface="Arial"/>
              </a:rPr>
              <a:t>variable </a:t>
            </a:r>
            <a:r>
              <a:rPr sz="900" spc="-5" dirty="0">
                <a:latin typeface="Arial"/>
                <a:cs typeface="Arial"/>
              </a:rPr>
              <a:t>bias?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57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Is the functional form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correct?</a:t>
            </a:r>
            <a:endParaRPr sz="900" dirty="0">
              <a:latin typeface="Arial"/>
              <a:cs typeface="Arial"/>
            </a:endParaRPr>
          </a:p>
          <a:p>
            <a:pPr marL="771525" lvl="2" indent="-117475">
              <a:lnSpc>
                <a:spcPct val="100000"/>
              </a:lnSpc>
              <a:spcBef>
                <a:spcPts val="919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772160" algn="l"/>
              </a:tabLst>
            </a:pPr>
            <a:r>
              <a:rPr sz="900" spc="-5" dirty="0">
                <a:latin typeface="Arial"/>
                <a:cs typeface="Arial"/>
              </a:rPr>
              <a:t>Probit model: is assumption of a </a:t>
            </a:r>
            <a:r>
              <a:rPr sz="900" dirty="0">
                <a:latin typeface="Arial"/>
                <a:cs typeface="Arial"/>
              </a:rPr>
              <a:t>Normal </a:t>
            </a:r>
            <a:r>
              <a:rPr sz="900" spc="-5" dirty="0">
                <a:latin typeface="Arial"/>
                <a:cs typeface="Arial"/>
              </a:rPr>
              <a:t>distribution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correct?</a:t>
            </a:r>
            <a:endParaRPr sz="900" dirty="0">
              <a:latin typeface="Arial"/>
              <a:cs typeface="Arial"/>
            </a:endParaRPr>
          </a:p>
          <a:p>
            <a:pPr marL="771525" lvl="2" indent="-117475">
              <a:lnSpc>
                <a:spcPct val="100000"/>
              </a:lnSpc>
              <a:spcBef>
                <a:spcPts val="2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772160" algn="l"/>
              </a:tabLst>
            </a:pPr>
            <a:r>
              <a:rPr sz="900" spc="-5" dirty="0">
                <a:latin typeface="Arial"/>
                <a:cs typeface="Arial"/>
              </a:rPr>
              <a:t>Logit model: is assumption of a Logistic distribution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correct?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919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Is there measurement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error?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57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Is there sample selection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bias?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58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is there a problem of simultaneous causality?</a:t>
            </a:r>
            <a:endParaRPr sz="9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144C91"/>
              </a:buClr>
              <a:buFont typeface="Arial"/>
              <a:buChar char="•"/>
            </a:pPr>
            <a:endParaRPr sz="1250" dirty="0">
              <a:latin typeface="Arial"/>
              <a:cs typeface="Arial"/>
            </a:endParaRPr>
          </a:p>
          <a:p>
            <a:pPr marL="265430" indent="-135890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SzPct val="77777"/>
              <a:buFont typeface="Arial"/>
              <a:buAutoNum type="arabicPlain"/>
              <a:tabLst>
                <a:tab pos="266065" algn="l"/>
              </a:tabLst>
            </a:pPr>
            <a:r>
              <a:rPr sz="900" dirty="0">
                <a:latin typeface="Arial"/>
                <a:cs typeface="Arial"/>
              </a:rPr>
              <a:t>External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validity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92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These data are from Boston in 1990-91.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57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Do </a:t>
            </a:r>
            <a:r>
              <a:rPr sz="900" spc="-10" dirty="0">
                <a:latin typeface="Arial"/>
                <a:cs typeface="Arial"/>
              </a:rPr>
              <a:t>you </a:t>
            </a:r>
            <a:r>
              <a:rPr sz="900" spc="-5" dirty="0">
                <a:latin typeface="Arial"/>
                <a:cs typeface="Arial"/>
              </a:rPr>
              <a:t>think the results also apply </a:t>
            </a:r>
            <a:r>
              <a:rPr sz="900" spc="-25" dirty="0">
                <a:latin typeface="Arial"/>
                <a:cs typeface="Arial"/>
              </a:rPr>
              <a:t>today, </a:t>
            </a:r>
            <a:r>
              <a:rPr sz="900" spc="-5" dirty="0">
                <a:latin typeface="Arial"/>
                <a:cs typeface="Arial"/>
              </a:rPr>
              <a:t>where </a:t>
            </a:r>
            <a:r>
              <a:rPr sz="900" spc="-10" dirty="0">
                <a:latin typeface="Arial"/>
                <a:cs typeface="Arial"/>
              </a:rPr>
              <a:t>you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live?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36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Distance to college &amp; probability of obtaining a college</a:t>
            </a:r>
            <a:r>
              <a:rPr spc="30" dirty="0"/>
              <a:t> </a:t>
            </a:r>
            <a:r>
              <a:rPr spc="-5" dirty="0"/>
              <a:t>degree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535" y="471740"/>
          <a:ext cx="3278504" cy="3689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0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065">
                <a:tc>
                  <a:txBody>
                    <a:bodyPr/>
                    <a:lstStyle/>
                    <a:p>
                      <a:pPr marL="17780">
                        <a:lnSpc>
                          <a:spcPts val="484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Linear</a:t>
                      </a:r>
                      <a:r>
                        <a:rPr sz="5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regression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4855">
                        <a:lnSpc>
                          <a:spcPts val="484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Number of obs</a:t>
                      </a:r>
                      <a:r>
                        <a:rPr sz="5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 algn="ctr">
                        <a:lnSpc>
                          <a:spcPts val="484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379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480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F( 1, 3794)</a:t>
                      </a:r>
                      <a:r>
                        <a:rPr sz="50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480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15.77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480"/>
                        </a:lnSpc>
                        <a:tabLst>
                          <a:tab pos="548640" algn="l"/>
                        </a:tabLst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Prob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dirty="0"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dirty="0">
                          <a:latin typeface="Courier New"/>
                          <a:cs typeface="Courier New"/>
                        </a:rPr>
                        <a:t>F	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480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0.0001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480"/>
                        </a:lnSpc>
                        <a:tabLst>
                          <a:tab pos="548640" algn="l"/>
                        </a:tabLst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R-squared	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480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0.0036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484"/>
                        </a:lnSpc>
                        <a:tabLst>
                          <a:tab pos="548640" algn="l"/>
                        </a:tabLst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Root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dirty="0">
                          <a:latin typeface="Courier New"/>
                          <a:cs typeface="Courier New"/>
                        </a:rPr>
                        <a:t>MSE	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484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.44302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75142" y="949769"/>
          <a:ext cx="3248023" cy="441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3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7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08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82550" algn="r">
                        <a:lnSpc>
                          <a:spcPct val="10000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college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62865" algn="r">
                        <a:lnSpc>
                          <a:spcPct val="10000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 marR="86995" indent="38735">
                        <a:lnSpc>
                          <a:spcPts val="580"/>
                        </a:lnSpc>
                        <a:spcBef>
                          <a:spcPts val="259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Robust  Std.</a:t>
                      </a:r>
                      <a:r>
                        <a:rPr sz="50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33019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t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P&gt;|t|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52705">
                        <a:lnSpc>
                          <a:spcPct val="100000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dist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-.01247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.0031403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0960" algn="ct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-3.97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2069" algn="ct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-.0186278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-.006314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.291005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.0093045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 algn="ctr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31.28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 algn="ctr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.2727633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.309248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379900" y="1514887"/>
            <a:ext cx="692785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Probit</a:t>
            </a:r>
            <a:r>
              <a:rPr sz="500" spc="-2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regression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75474" y="1514430"/>
            <a:ext cx="2730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95885">
              <a:lnSpc>
                <a:spcPts val="590"/>
              </a:lnSpc>
              <a:spcBef>
                <a:spcPts val="115"/>
              </a:spcBef>
            </a:pPr>
            <a:r>
              <a:rPr sz="500" b="1" spc="20" dirty="0">
                <a:latin typeface="Courier New"/>
                <a:cs typeface="Courier New"/>
              </a:rPr>
              <a:t>379</a:t>
            </a:r>
            <a:r>
              <a:rPr sz="500" b="1" spc="5" dirty="0">
                <a:latin typeface="Courier New"/>
                <a:cs typeface="Courier New"/>
              </a:rPr>
              <a:t>6</a:t>
            </a:r>
            <a:endParaRPr sz="500">
              <a:latin typeface="Courier New"/>
              <a:cs typeface="Courier New"/>
            </a:endParaRPr>
          </a:p>
          <a:p>
            <a:pPr marL="53975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14.4</a:t>
            </a:r>
            <a:r>
              <a:rPr sz="500" b="1" spc="5" dirty="0">
                <a:latin typeface="Courier New"/>
                <a:cs typeface="Courier New"/>
              </a:rPr>
              <a:t>8</a:t>
            </a:r>
            <a:endParaRPr sz="500">
              <a:latin typeface="Courier New"/>
              <a:cs typeface="Courier New"/>
            </a:endParaRPr>
          </a:p>
          <a:p>
            <a:pPr marL="12700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0.000</a:t>
            </a:r>
            <a:r>
              <a:rPr sz="500" b="1" spc="5" dirty="0">
                <a:latin typeface="Courier New"/>
                <a:cs typeface="Courier New"/>
              </a:rPr>
              <a:t>1</a:t>
            </a:r>
            <a:endParaRPr sz="500">
              <a:latin typeface="Courier New"/>
              <a:cs typeface="Courier New"/>
            </a:endParaRPr>
          </a:p>
          <a:p>
            <a:pPr marL="12700">
              <a:lnSpc>
                <a:spcPts val="590"/>
              </a:lnSpc>
            </a:pPr>
            <a:r>
              <a:rPr sz="500" b="1" spc="20" dirty="0">
                <a:latin typeface="Courier New"/>
                <a:cs typeface="Courier New"/>
              </a:rPr>
              <a:t>0.003</a:t>
            </a:r>
            <a:r>
              <a:rPr sz="500" b="1" spc="5" dirty="0">
                <a:latin typeface="Courier New"/>
                <a:cs typeface="Courier New"/>
              </a:rPr>
              <a:t>3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09207" y="1588497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68992" y="1662106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41334" y="1514887"/>
            <a:ext cx="692785" cy="32512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ts val="580"/>
              </a:lnSpc>
              <a:spcBef>
                <a:spcPts val="150"/>
              </a:spcBef>
              <a:tabLst>
                <a:tab pos="464184" algn="l"/>
              </a:tabLst>
            </a:pPr>
            <a:r>
              <a:rPr sz="500" spc="5" dirty="0">
                <a:latin typeface="Courier New"/>
                <a:cs typeface="Courier New"/>
              </a:rPr>
              <a:t>Number of obs =  LR</a:t>
            </a:r>
            <a:r>
              <a:rPr sz="500" spc="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chi2(	</a:t>
            </a:r>
            <a:r>
              <a:rPr sz="500" b="1" spc="15" dirty="0">
                <a:latin typeface="Courier New"/>
                <a:cs typeface="Courier New"/>
              </a:rPr>
              <a:t>1</a:t>
            </a:r>
            <a:r>
              <a:rPr sz="500" spc="15" dirty="0">
                <a:latin typeface="Courier New"/>
                <a:cs typeface="Courier New"/>
              </a:rPr>
              <a:t>)  </a:t>
            </a:r>
            <a:r>
              <a:rPr sz="500" spc="5" dirty="0">
                <a:latin typeface="Courier New"/>
                <a:cs typeface="Courier New"/>
              </a:rPr>
              <a:t>Prob &gt;</a:t>
            </a:r>
            <a:r>
              <a:rPr sz="500" spc="-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</a:t>
            </a:r>
            <a:endParaRPr sz="500">
              <a:latin typeface="Courier New"/>
              <a:cs typeface="Courier New"/>
            </a:endParaRPr>
          </a:p>
          <a:p>
            <a:pPr marL="76835">
              <a:lnSpc>
                <a:spcPts val="565"/>
              </a:lnSpc>
            </a:pPr>
            <a:r>
              <a:rPr sz="500" spc="5" dirty="0">
                <a:latin typeface="Courier New"/>
                <a:cs typeface="Courier New"/>
              </a:rPr>
              <a:t>Pseudo</a:t>
            </a:r>
            <a:r>
              <a:rPr sz="500" spc="-6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R2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9900" y="1735715"/>
            <a:ext cx="114681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 likelihood =</a:t>
            </a:r>
            <a:r>
              <a:rPr sz="500" spc="300" dirty="0">
                <a:latin typeface="Courier New"/>
                <a:cs typeface="Courier New"/>
              </a:rPr>
              <a:t> </a:t>
            </a:r>
            <a:r>
              <a:rPr sz="500" b="1" spc="20" dirty="0">
                <a:latin typeface="Courier New"/>
                <a:cs typeface="Courier New"/>
              </a:rPr>
              <a:t>-2204.8977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33159" y="1735715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92371" y="1942500"/>
          <a:ext cx="3245483" cy="368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8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218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college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5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z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P&gt;|z|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dist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-.040787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.010926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1915" algn="ct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-3.73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-.062202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-.019372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-.546419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.02819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-19.38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-.601675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-.491164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388510" y="2460618"/>
            <a:ext cx="77089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Logistic</a:t>
            </a:r>
            <a:r>
              <a:rPr sz="500" spc="-20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regression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84085" y="2460161"/>
            <a:ext cx="2730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95885">
              <a:lnSpc>
                <a:spcPts val="590"/>
              </a:lnSpc>
              <a:spcBef>
                <a:spcPts val="115"/>
              </a:spcBef>
            </a:pPr>
            <a:r>
              <a:rPr sz="500" b="1" spc="20" dirty="0">
                <a:latin typeface="Courier New"/>
                <a:cs typeface="Courier New"/>
              </a:rPr>
              <a:t>379</a:t>
            </a:r>
            <a:r>
              <a:rPr sz="500" b="1" spc="5" dirty="0">
                <a:latin typeface="Courier New"/>
                <a:cs typeface="Courier New"/>
              </a:rPr>
              <a:t>6</a:t>
            </a:r>
            <a:endParaRPr sz="500">
              <a:latin typeface="Courier New"/>
              <a:cs typeface="Courier New"/>
            </a:endParaRPr>
          </a:p>
          <a:p>
            <a:pPr marL="53975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14.6</a:t>
            </a:r>
            <a:r>
              <a:rPr sz="500" b="1" spc="5" dirty="0">
                <a:latin typeface="Courier New"/>
                <a:cs typeface="Courier New"/>
              </a:rPr>
              <a:t>8</a:t>
            </a:r>
            <a:endParaRPr sz="500">
              <a:latin typeface="Courier New"/>
              <a:cs typeface="Courier New"/>
            </a:endParaRPr>
          </a:p>
          <a:p>
            <a:pPr marL="12700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0.000</a:t>
            </a:r>
            <a:r>
              <a:rPr sz="500" b="1" spc="5" dirty="0">
                <a:latin typeface="Courier New"/>
                <a:cs typeface="Courier New"/>
              </a:rPr>
              <a:t>1</a:t>
            </a:r>
            <a:endParaRPr sz="500">
              <a:latin typeface="Courier New"/>
              <a:cs typeface="Courier New"/>
            </a:endParaRPr>
          </a:p>
          <a:p>
            <a:pPr marL="12700">
              <a:lnSpc>
                <a:spcPts val="590"/>
              </a:lnSpc>
            </a:pPr>
            <a:r>
              <a:rPr sz="500" b="1" spc="20" dirty="0">
                <a:latin typeface="Courier New"/>
                <a:cs typeface="Courier New"/>
              </a:rPr>
              <a:t>0.003</a:t>
            </a:r>
            <a:r>
              <a:rPr sz="500" b="1" spc="5" dirty="0">
                <a:latin typeface="Courier New"/>
                <a:cs typeface="Courier New"/>
              </a:rPr>
              <a:t>3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17818" y="2534227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77603" y="2607837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49944" y="2460618"/>
            <a:ext cx="692785" cy="32512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ts val="580"/>
              </a:lnSpc>
              <a:spcBef>
                <a:spcPts val="150"/>
              </a:spcBef>
              <a:tabLst>
                <a:tab pos="464184" algn="l"/>
              </a:tabLst>
            </a:pPr>
            <a:r>
              <a:rPr sz="500" spc="5" dirty="0">
                <a:latin typeface="Courier New"/>
                <a:cs typeface="Courier New"/>
              </a:rPr>
              <a:t>Number of obs =  LR</a:t>
            </a:r>
            <a:r>
              <a:rPr sz="500" spc="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chi2(	</a:t>
            </a:r>
            <a:r>
              <a:rPr sz="500" b="1" spc="15" dirty="0">
                <a:latin typeface="Courier New"/>
                <a:cs typeface="Courier New"/>
              </a:rPr>
              <a:t>1</a:t>
            </a:r>
            <a:r>
              <a:rPr sz="500" spc="15" dirty="0">
                <a:latin typeface="Courier New"/>
                <a:cs typeface="Courier New"/>
              </a:rPr>
              <a:t>)  </a:t>
            </a:r>
            <a:r>
              <a:rPr sz="500" spc="5" dirty="0">
                <a:latin typeface="Courier New"/>
                <a:cs typeface="Courier New"/>
              </a:rPr>
              <a:t>Prob &gt;</a:t>
            </a:r>
            <a:r>
              <a:rPr sz="500" spc="-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</a:t>
            </a:r>
            <a:endParaRPr sz="500">
              <a:latin typeface="Courier New"/>
              <a:cs typeface="Courier New"/>
            </a:endParaRPr>
          </a:p>
          <a:p>
            <a:pPr marL="76835">
              <a:lnSpc>
                <a:spcPts val="565"/>
              </a:lnSpc>
            </a:pPr>
            <a:r>
              <a:rPr sz="500" spc="5" dirty="0">
                <a:latin typeface="Courier New"/>
                <a:cs typeface="Courier New"/>
              </a:rPr>
              <a:t>Pseudo</a:t>
            </a:r>
            <a:r>
              <a:rPr sz="500" spc="-6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R2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8510" y="2681446"/>
            <a:ext cx="114681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 likelihood =</a:t>
            </a:r>
            <a:r>
              <a:rPr sz="500" spc="300" dirty="0">
                <a:latin typeface="Courier New"/>
                <a:cs typeface="Courier New"/>
              </a:rPr>
              <a:t> </a:t>
            </a:r>
            <a:r>
              <a:rPr sz="500" b="1" spc="20" dirty="0">
                <a:latin typeface="Courier New"/>
                <a:cs typeface="Courier New"/>
              </a:rPr>
              <a:t>-2204.8006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41769" y="2681446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400982" y="2888231"/>
          <a:ext cx="3244848" cy="368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21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71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218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college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5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z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P&gt;|z|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dist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-.070989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.0193593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-3.6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-.108933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-.03304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-.880155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.0476434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-18.4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-.973534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9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-.78677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37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Distance to college &amp; probability of obtaining a college</a:t>
            </a:r>
            <a:r>
              <a:rPr spc="30" dirty="0"/>
              <a:t> </a:t>
            </a:r>
            <a:r>
              <a:rPr spc="-5" dirty="0"/>
              <a:t>degree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800348" y="513442"/>
            <a:ext cx="3094355" cy="1935480"/>
            <a:chOff x="800348" y="513442"/>
            <a:chExt cx="3094355" cy="1935480"/>
          </a:xfrm>
        </p:grpSpPr>
        <p:sp>
          <p:nvSpPr>
            <p:cNvPr id="7" name="object 7"/>
            <p:cNvSpPr/>
            <p:nvPr/>
          </p:nvSpPr>
          <p:spPr>
            <a:xfrm>
              <a:off x="836959" y="826054"/>
              <a:ext cx="3058160" cy="1273810"/>
            </a:xfrm>
            <a:custGeom>
              <a:avLst/>
              <a:gdLst/>
              <a:ahLst/>
              <a:cxnLst/>
              <a:rect l="l" t="t" r="r" b="b"/>
              <a:pathLst>
                <a:path w="3058160" h="1273810">
                  <a:moveTo>
                    <a:pt x="0" y="1273231"/>
                  </a:moveTo>
                  <a:lnTo>
                    <a:pt x="3057658" y="1273231"/>
                  </a:lnTo>
                </a:path>
                <a:path w="3058160" h="1273810">
                  <a:moveTo>
                    <a:pt x="0" y="1018539"/>
                  </a:moveTo>
                  <a:lnTo>
                    <a:pt x="3057658" y="1018539"/>
                  </a:lnTo>
                </a:path>
                <a:path w="3058160" h="1273810">
                  <a:moveTo>
                    <a:pt x="0" y="763961"/>
                  </a:moveTo>
                  <a:lnTo>
                    <a:pt x="3057658" y="763961"/>
                  </a:lnTo>
                </a:path>
                <a:path w="3058160" h="1273810">
                  <a:moveTo>
                    <a:pt x="0" y="509269"/>
                  </a:moveTo>
                  <a:lnTo>
                    <a:pt x="3057658" y="509269"/>
                  </a:lnTo>
                </a:path>
                <a:path w="3058160" h="1273810">
                  <a:moveTo>
                    <a:pt x="0" y="254691"/>
                  </a:moveTo>
                  <a:lnTo>
                    <a:pt x="3057658" y="254691"/>
                  </a:lnTo>
                </a:path>
                <a:path w="3058160" h="1273810">
                  <a:moveTo>
                    <a:pt x="0" y="0"/>
                  </a:moveTo>
                  <a:lnTo>
                    <a:pt x="3057658" y="0"/>
                  </a:lnTo>
                </a:path>
              </a:pathLst>
            </a:custGeom>
            <a:ln w="7913">
              <a:solidFill>
                <a:srgbClr val="E7E7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4993" y="86602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94993" y="87195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3356" y="87237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13356" y="878307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31718" y="87871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31718" y="88465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50080" y="88506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50080" y="891002"/>
              <a:ext cx="19050" cy="6350"/>
            </a:xfrm>
            <a:custGeom>
              <a:avLst/>
              <a:gdLst/>
              <a:ahLst/>
              <a:cxnLst/>
              <a:rect l="l" t="t" r="r" b="b"/>
              <a:pathLst>
                <a:path w="19050" h="6350">
                  <a:moveTo>
                    <a:pt x="0" y="0"/>
                  </a:moveTo>
                  <a:lnTo>
                    <a:pt x="18475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68556" y="89141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68556" y="89734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86918" y="89776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86918" y="903697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18362" y="6347"/>
                  </a:lnTo>
                </a:path>
                <a:path w="36830" h="12700">
                  <a:moveTo>
                    <a:pt x="18362" y="6347"/>
                  </a:moveTo>
                  <a:lnTo>
                    <a:pt x="18362" y="6347"/>
                  </a:lnTo>
                </a:path>
                <a:path w="36830" h="12700">
                  <a:moveTo>
                    <a:pt x="18362" y="6347"/>
                  </a:moveTo>
                  <a:lnTo>
                    <a:pt x="36724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23643" y="91045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23643" y="916391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42005" y="91680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42005" y="922739"/>
              <a:ext cx="19050" cy="6350"/>
            </a:xfrm>
            <a:custGeom>
              <a:avLst/>
              <a:gdLst/>
              <a:ahLst/>
              <a:cxnLst/>
              <a:rect l="l" t="t" r="r" b="b"/>
              <a:pathLst>
                <a:path w="19050" h="6350">
                  <a:moveTo>
                    <a:pt x="0" y="0"/>
                  </a:moveTo>
                  <a:lnTo>
                    <a:pt x="18475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60480" y="92315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60480" y="92908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078843" y="92949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78843" y="93543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097205" y="93584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097205" y="941781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115567" y="94219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15567" y="94812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33930" y="94854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133930" y="954476"/>
              <a:ext cx="19050" cy="6350"/>
            </a:xfrm>
            <a:custGeom>
              <a:avLst/>
              <a:gdLst/>
              <a:ahLst/>
              <a:cxnLst/>
              <a:rect l="l" t="t" r="r" b="b"/>
              <a:pathLst>
                <a:path w="19050" h="6350">
                  <a:moveTo>
                    <a:pt x="0" y="0"/>
                  </a:moveTo>
                  <a:lnTo>
                    <a:pt x="18475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152405" y="95488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152405" y="96082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170767" y="96123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70767" y="967171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189130" y="96758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189130" y="97351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07492" y="97393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207492" y="97986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225854" y="98027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225854" y="986213"/>
              <a:ext cx="55244" cy="19050"/>
            </a:xfrm>
            <a:custGeom>
              <a:avLst/>
              <a:gdLst/>
              <a:ahLst/>
              <a:cxnLst/>
              <a:rect l="l" t="t" r="r" b="b"/>
              <a:pathLst>
                <a:path w="55244" h="19050">
                  <a:moveTo>
                    <a:pt x="0" y="0"/>
                  </a:moveTo>
                  <a:lnTo>
                    <a:pt x="18475" y="6347"/>
                  </a:lnTo>
                </a:path>
                <a:path w="55244" h="19050">
                  <a:moveTo>
                    <a:pt x="18475" y="6347"/>
                  </a:moveTo>
                  <a:lnTo>
                    <a:pt x="18475" y="6347"/>
                  </a:lnTo>
                </a:path>
                <a:path w="55244" h="19050">
                  <a:moveTo>
                    <a:pt x="18475" y="6347"/>
                  </a:moveTo>
                  <a:lnTo>
                    <a:pt x="36837" y="12694"/>
                  </a:lnTo>
                </a:path>
                <a:path w="55244" h="19050">
                  <a:moveTo>
                    <a:pt x="36837" y="12694"/>
                  </a:moveTo>
                  <a:lnTo>
                    <a:pt x="36837" y="12694"/>
                  </a:lnTo>
                </a:path>
                <a:path w="55244" h="19050">
                  <a:moveTo>
                    <a:pt x="36837" y="12694"/>
                  </a:moveTo>
                  <a:lnTo>
                    <a:pt x="55200" y="19042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281054" y="99932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281054" y="100525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299417" y="100566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99417" y="1011603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460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317779" y="101212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317779" y="1018064"/>
              <a:ext cx="37465" cy="12700"/>
            </a:xfrm>
            <a:custGeom>
              <a:avLst/>
              <a:gdLst/>
              <a:ahLst/>
              <a:cxnLst/>
              <a:rect l="l" t="t" r="r" b="b"/>
              <a:pathLst>
                <a:path w="37465" h="12700">
                  <a:moveTo>
                    <a:pt x="0" y="0"/>
                  </a:moveTo>
                  <a:lnTo>
                    <a:pt x="36837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354617" y="102482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354617" y="103075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372979" y="103117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372979" y="103710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391341" y="103751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391341" y="104345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409704" y="104386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409704" y="1049801"/>
              <a:ext cx="37465" cy="12700"/>
            </a:xfrm>
            <a:custGeom>
              <a:avLst/>
              <a:gdLst/>
              <a:ahLst/>
              <a:cxnLst/>
              <a:rect l="l" t="t" r="r" b="b"/>
              <a:pathLst>
                <a:path w="37465" h="12700">
                  <a:moveTo>
                    <a:pt x="0" y="0"/>
                  </a:moveTo>
                  <a:lnTo>
                    <a:pt x="36837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446542" y="105656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446542" y="1062496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36724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483266" y="106925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483266" y="1075191"/>
              <a:ext cx="55244" cy="19050"/>
            </a:xfrm>
            <a:custGeom>
              <a:avLst/>
              <a:gdLst/>
              <a:ahLst/>
              <a:cxnLst/>
              <a:rect l="l" t="t" r="r" b="b"/>
              <a:pathLst>
                <a:path w="55244" h="19050">
                  <a:moveTo>
                    <a:pt x="0" y="0"/>
                  </a:moveTo>
                  <a:lnTo>
                    <a:pt x="18362" y="6347"/>
                  </a:lnTo>
                </a:path>
                <a:path w="55244" h="19050">
                  <a:moveTo>
                    <a:pt x="18362" y="6347"/>
                  </a:moveTo>
                  <a:lnTo>
                    <a:pt x="18362" y="6347"/>
                  </a:lnTo>
                </a:path>
                <a:path w="55244" h="19050">
                  <a:moveTo>
                    <a:pt x="18362" y="6347"/>
                  </a:moveTo>
                  <a:lnTo>
                    <a:pt x="55200" y="19042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538466" y="108829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538466" y="1094233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556829" y="109464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556829" y="1100581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575191" y="110099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575191" y="1106928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593553" y="110734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593553" y="1113276"/>
              <a:ext cx="128905" cy="44450"/>
            </a:xfrm>
            <a:custGeom>
              <a:avLst/>
              <a:gdLst/>
              <a:ahLst/>
              <a:cxnLst/>
              <a:rect l="l" t="t" r="r" b="b"/>
              <a:pathLst>
                <a:path w="128905" h="44450">
                  <a:moveTo>
                    <a:pt x="0" y="0"/>
                  </a:moveTo>
                  <a:lnTo>
                    <a:pt x="36837" y="12694"/>
                  </a:lnTo>
                </a:path>
                <a:path w="128905" h="44450">
                  <a:moveTo>
                    <a:pt x="36837" y="12694"/>
                  </a:moveTo>
                  <a:lnTo>
                    <a:pt x="36837" y="12694"/>
                  </a:lnTo>
                </a:path>
                <a:path w="128905" h="44450">
                  <a:moveTo>
                    <a:pt x="36837" y="12694"/>
                  </a:moveTo>
                  <a:lnTo>
                    <a:pt x="128762" y="44432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722316" y="115177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722316" y="1157708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91924" y="3173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814240" y="11835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814241" y="1189445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36724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850965" y="119620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850965" y="1202140"/>
              <a:ext cx="55244" cy="19685"/>
            </a:xfrm>
            <a:custGeom>
              <a:avLst/>
              <a:gdLst/>
              <a:ahLst/>
              <a:cxnLst/>
              <a:rect l="l" t="t" r="r" b="b"/>
              <a:pathLst>
                <a:path w="55244" h="19684">
                  <a:moveTo>
                    <a:pt x="0" y="0"/>
                  </a:moveTo>
                  <a:lnTo>
                    <a:pt x="55200" y="19155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906165" y="121536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906165" y="122129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924527" y="122170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924527" y="1227643"/>
              <a:ext cx="73660" cy="25400"/>
            </a:xfrm>
            <a:custGeom>
              <a:avLst/>
              <a:gdLst/>
              <a:ahLst/>
              <a:cxnLst/>
              <a:rect l="l" t="t" r="r" b="b"/>
              <a:pathLst>
                <a:path w="73660" h="25400">
                  <a:moveTo>
                    <a:pt x="0" y="0"/>
                  </a:moveTo>
                  <a:lnTo>
                    <a:pt x="73562" y="25389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1998090" y="124709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998090" y="1253033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91924" y="3173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090015" y="127883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090015" y="1284770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91924" y="3173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181939" y="131057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181939" y="1316508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91924" y="3173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273864" y="13423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273864" y="1348245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292226" y="134865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292226" y="1354592"/>
              <a:ext cx="37465" cy="12700"/>
            </a:xfrm>
            <a:custGeom>
              <a:avLst/>
              <a:gdLst/>
              <a:ahLst/>
              <a:cxnLst/>
              <a:rect l="l" t="t" r="r" b="b"/>
              <a:pathLst>
                <a:path w="37464" h="12700">
                  <a:moveTo>
                    <a:pt x="0" y="0"/>
                  </a:moveTo>
                  <a:lnTo>
                    <a:pt x="36837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329064" y="136135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329064" y="1367287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36724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365789" y="137404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365789" y="1379982"/>
              <a:ext cx="184150" cy="64135"/>
            </a:xfrm>
            <a:custGeom>
              <a:avLst/>
              <a:gdLst/>
              <a:ahLst/>
              <a:cxnLst/>
              <a:rect l="l" t="t" r="r" b="b"/>
              <a:pathLst>
                <a:path w="184150" h="64134">
                  <a:moveTo>
                    <a:pt x="0" y="0"/>
                  </a:moveTo>
                  <a:lnTo>
                    <a:pt x="183849" y="6358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549638" y="143763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549638" y="1443570"/>
              <a:ext cx="184150" cy="63500"/>
            </a:xfrm>
            <a:custGeom>
              <a:avLst/>
              <a:gdLst/>
              <a:ahLst/>
              <a:cxnLst/>
              <a:rect l="l" t="t" r="r" b="b"/>
              <a:pathLst>
                <a:path w="184150" h="63500">
                  <a:moveTo>
                    <a:pt x="0" y="0"/>
                  </a:moveTo>
                  <a:lnTo>
                    <a:pt x="183849" y="6347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733488" y="15011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2733488" y="1507045"/>
              <a:ext cx="1103630" cy="381635"/>
            </a:xfrm>
            <a:custGeom>
              <a:avLst/>
              <a:gdLst/>
              <a:ahLst/>
              <a:cxnLst/>
              <a:rect l="l" t="t" r="r" b="b"/>
              <a:pathLst>
                <a:path w="1103629" h="381635">
                  <a:moveTo>
                    <a:pt x="0" y="0"/>
                  </a:moveTo>
                  <a:lnTo>
                    <a:pt x="91924" y="31737"/>
                  </a:lnTo>
                </a:path>
                <a:path w="1103629" h="381635">
                  <a:moveTo>
                    <a:pt x="91924" y="31737"/>
                  </a:moveTo>
                  <a:lnTo>
                    <a:pt x="91924" y="31737"/>
                  </a:lnTo>
                </a:path>
                <a:path w="1103629" h="381635">
                  <a:moveTo>
                    <a:pt x="91924" y="31737"/>
                  </a:moveTo>
                  <a:lnTo>
                    <a:pt x="183849" y="63474"/>
                  </a:lnTo>
                </a:path>
                <a:path w="1103629" h="381635">
                  <a:moveTo>
                    <a:pt x="183849" y="63474"/>
                  </a:moveTo>
                  <a:lnTo>
                    <a:pt x="183849" y="63474"/>
                  </a:lnTo>
                </a:path>
                <a:path w="1103629" h="381635">
                  <a:moveTo>
                    <a:pt x="183849" y="63474"/>
                  </a:moveTo>
                  <a:lnTo>
                    <a:pt x="367698" y="127062"/>
                  </a:lnTo>
                </a:path>
                <a:path w="1103629" h="381635">
                  <a:moveTo>
                    <a:pt x="367698" y="127062"/>
                  </a:moveTo>
                  <a:lnTo>
                    <a:pt x="367698" y="127062"/>
                  </a:lnTo>
                </a:path>
                <a:path w="1103629" h="381635">
                  <a:moveTo>
                    <a:pt x="367698" y="127062"/>
                  </a:moveTo>
                  <a:lnTo>
                    <a:pt x="772122" y="266819"/>
                  </a:lnTo>
                </a:path>
                <a:path w="1103629" h="381635">
                  <a:moveTo>
                    <a:pt x="772122" y="266819"/>
                  </a:moveTo>
                  <a:lnTo>
                    <a:pt x="772122" y="266819"/>
                  </a:lnTo>
                </a:path>
                <a:path w="1103629" h="381635">
                  <a:moveTo>
                    <a:pt x="772122" y="266819"/>
                  </a:moveTo>
                  <a:lnTo>
                    <a:pt x="919247" y="317599"/>
                  </a:lnTo>
                </a:path>
                <a:path w="1103629" h="381635">
                  <a:moveTo>
                    <a:pt x="919247" y="317599"/>
                  </a:moveTo>
                  <a:lnTo>
                    <a:pt x="919247" y="317599"/>
                  </a:lnTo>
                </a:path>
                <a:path w="1103629" h="381635">
                  <a:moveTo>
                    <a:pt x="919247" y="317599"/>
                  </a:moveTo>
                  <a:lnTo>
                    <a:pt x="1103096" y="381073"/>
                  </a:lnTo>
                </a:path>
                <a:path w="1103629" h="381635">
                  <a:moveTo>
                    <a:pt x="1103096" y="381073"/>
                  </a:moveTo>
                  <a:lnTo>
                    <a:pt x="1103096" y="381073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94993" y="85899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94993" y="864932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913356" y="86602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913356" y="871959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14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931718" y="87316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931718" y="879100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14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950080" y="88030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50080" y="886241"/>
              <a:ext cx="19050" cy="7620"/>
            </a:xfrm>
            <a:custGeom>
              <a:avLst/>
              <a:gdLst/>
              <a:ahLst/>
              <a:cxnLst/>
              <a:rect l="l" t="t" r="r" b="b"/>
              <a:pathLst>
                <a:path w="19050" h="7619">
                  <a:moveTo>
                    <a:pt x="0" y="0"/>
                  </a:moveTo>
                  <a:lnTo>
                    <a:pt x="18475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68556" y="88733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68556" y="893269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14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86918" y="89447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86918" y="900409"/>
              <a:ext cx="36830" cy="14604"/>
            </a:xfrm>
            <a:custGeom>
              <a:avLst/>
              <a:gdLst/>
              <a:ahLst/>
              <a:cxnLst/>
              <a:rect l="l" t="t" r="r" b="b"/>
              <a:pathLst>
                <a:path w="36830" h="14605">
                  <a:moveTo>
                    <a:pt x="0" y="0"/>
                  </a:moveTo>
                  <a:lnTo>
                    <a:pt x="6574" y="2493"/>
                  </a:lnTo>
                </a:path>
                <a:path w="36830" h="14605">
                  <a:moveTo>
                    <a:pt x="31283" y="11901"/>
                  </a:moveTo>
                  <a:lnTo>
                    <a:pt x="36724" y="14055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1023643" y="90853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023643" y="914465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042005" y="91555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1042005" y="921492"/>
              <a:ext cx="19050" cy="7620"/>
            </a:xfrm>
            <a:custGeom>
              <a:avLst/>
              <a:gdLst/>
              <a:ahLst/>
              <a:cxnLst/>
              <a:rect l="l" t="t" r="r" b="b"/>
              <a:pathLst>
                <a:path w="19050" h="7619">
                  <a:moveTo>
                    <a:pt x="0" y="0"/>
                  </a:moveTo>
                  <a:lnTo>
                    <a:pt x="18475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1060480" y="92258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060480" y="928520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078843" y="92949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078843" y="935434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097205" y="93652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097205" y="942461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115567" y="94344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115567" y="949376"/>
              <a:ext cx="37465" cy="13970"/>
            </a:xfrm>
            <a:custGeom>
              <a:avLst/>
              <a:gdLst/>
              <a:ahLst/>
              <a:cxnLst/>
              <a:rect l="l" t="t" r="r" b="b"/>
              <a:pathLst>
                <a:path w="37465" h="13969">
                  <a:moveTo>
                    <a:pt x="0" y="0"/>
                  </a:moveTo>
                  <a:lnTo>
                    <a:pt x="1246" y="453"/>
                  </a:lnTo>
                </a:path>
                <a:path w="37465" h="13969">
                  <a:moveTo>
                    <a:pt x="25956" y="9747"/>
                  </a:moveTo>
                  <a:lnTo>
                    <a:pt x="36837" y="1382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152405" y="95726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152405" y="963204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1170767" y="96418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1170767" y="970118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1189130" y="97109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1189130" y="977032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80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1207492" y="97789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1207492" y="983833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1225854" y="98481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225854" y="990747"/>
              <a:ext cx="55244" cy="20955"/>
            </a:xfrm>
            <a:custGeom>
              <a:avLst/>
              <a:gdLst/>
              <a:ahLst/>
              <a:cxnLst/>
              <a:rect l="l" t="t" r="r" b="b"/>
              <a:pathLst>
                <a:path w="55244" h="20955">
                  <a:moveTo>
                    <a:pt x="0" y="0"/>
                  </a:moveTo>
                  <a:lnTo>
                    <a:pt x="14395" y="5327"/>
                  </a:lnTo>
                </a:path>
                <a:path w="55244" h="20955">
                  <a:moveTo>
                    <a:pt x="39104" y="14508"/>
                  </a:moveTo>
                  <a:lnTo>
                    <a:pt x="55200" y="20402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281054" y="100521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281054" y="1011150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80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299417" y="101201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299417" y="1017951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68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317779" y="101870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317779" y="1024638"/>
              <a:ext cx="37465" cy="13970"/>
            </a:xfrm>
            <a:custGeom>
              <a:avLst/>
              <a:gdLst/>
              <a:ahLst/>
              <a:cxnLst/>
              <a:rect l="l" t="t" r="r" b="b"/>
              <a:pathLst>
                <a:path w="37465" h="13969">
                  <a:moveTo>
                    <a:pt x="0" y="0"/>
                  </a:moveTo>
                  <a:lnTo>
                    <a:pt x="36837" y="1348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354617" y="103219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354617" y="1038127"/>
              <a:ext cx="36830" cy="13970"/>
            </a:xfrm>
            <a:custGeom>
              <a:avLst/>
              <a:gdLst/>
              <a:ahLst/>
              <a:cxnLst/>
              <a:rect l="l" t="t" r="r" b="b"/>
              <a:pathLst>
                <a:path w="36830" h="13969">
                  <a:moveTo>
                    <a:pt x="0" y="0"/>
                  </a:moveTo>
                  <a:lnTo>
                    <a:pt x="9407" y="3513"/>
                  </a:lnTo>
                </a:path>
                <a:path w="36830" h="13969">
                  <a:moveTo>
                    <a:pt x="34230" y="12468"/>
                  </a:moveTo>
                  <a:lnTo>
                    <a:pt x="36724" y="1337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391341" y="104556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391341" y="1051502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68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409704" y="105225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409704" y="1058189"/>
              <a:ext cx="37465" cy="13970"/>
            </a:xfrm>
            <a:custGeom>
              <a:avLst/>
              <a:gdLst/>
              <a:ahLst/>
              <a:cxnLst/>
              <a:rect l="l" t="t" r="r" b="b"/>
              <a:pathLst>
                <a:path w="37465" h="13969">
                  <a:moveTo>
                    <a:pt x="0" y="0"/>
                  </a:moveTo>
                  <a:lnTo>
                    <a:pt x="36837" y="1337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446542" y="106562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446542" y="1071564"/>
              <a:ext cx="36830" cy="13335"/>
            </a:xfrm>
            <a:custGeom>
              <a:avLst/>
              <a:gdLst/>
              <a:ahLst/>
              <a:cxnLst/>
              <a:rect l="l" t="t" r="r" b="b"/>
              <a:pathLst>
                <a:path w="36830" h="13334">
                  <a:moveTo>
                    <a:pt x="0" y="0"/>
                  </a:moveTo>
                  <a:lnTo>
                    <a:pt x="36724" y="1314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483266" y="107877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483266" y="1084712"/>
              <a:ext cx="55244" cy="20320"/>
            </a:xfrm>
            <a:custGeom>
              <a:avLst/>
              <a:gdLst/>
              <a:ahLst/>
              <a:cxnLst/>
              <a:rect l="l" t="t" r="r" b="b"/>
              <a:pathLst>
                <a:path w="55244" h="20319">
                  <a:moveTo>
                    <a:pt x="0" y="0"/>
                  </a:moveTo>
                  <a:lnTo>
                    <a:pt x="4760" y="1700"/>
                  </a:lnTo>
                </a:path>
                <a:path w="55244" h="20319">
                  <a:moveTo>
                    <a:pt x="29697" y="10654"/>
                  </a:moveTo>
                  <a:lnTo>
                    <a:pt x="55200" y="19722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538466" y="109850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538466" y="1104435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46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556829" y="110496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556829" y="1110896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57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575191" y="111153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575191" y="1117470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46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593553" y="111799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593553" y="1123931"/>
              <a:ext cx="128905" cy="45085"/>
            </a:xfrm>
            <a:custGeom>
              <a:avLst/>
              <a:gdLst/>
              <a:ahLst/>
              <a:cxnLst/>
              <a:rect l="l" t="t" r="r" b="b"/>
              <a:pathLst>
                <a:path w="128905" h="45084">
                  <a:moveTo>
                    <a:pt x="0" y="0"/>
                  </a:moveTo>
                  <a:lnTo>
                    <a:pt x="18815" y="6574"/>
                  </a:lnTo>
                </a:path>
                <a:path w="128905" h="45084">
                  <a:moveTo>
                    <a:pt x="43752" y="15301"/>
                  </a:moveTo>
                  <a:lnTo>
                    <a:pt x="128762" y="44885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722316" y="116288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722316" y="1168816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14621" y="4987"/>
                  </a:lnTo>
                </a:path>
                <a:path w="92075" h="31750">
                  <a:moveTo>
                    <a:pt x="39558" y="13601"/>
                  </a:moveTo>
                  <a:lnTo>
                    <a:pt x="91924" y="3151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814240" y="119439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814241" y="1200327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36724" y="1246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850965" y="120686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850965" y="1212795"/>
              <a:ext cx="55244" cy="19050"/>
            </a:xfrm>
            <a:custGeom>
              <a:avLst/>
              <a:gdLst/>
              <a:ahLst/>
              <a:cxnLst/>
              <a:rect l="l" t="t" r="r" b="b"/>
              <a:pathLst>
                <a:path w="55244" h="19050">
                  <a:moveTo>
                    <a:pt x="0" y="0"/>
                  </a:moveTo>
                  <a:lnTo>
                    <a:pt x="10768" y="3627"/>
                  </a:lnTo>
                </a:path>
                <a:path w="55244" h="19050">
                  <a:moveTo>
                    <a:pt x="35817" y="12014"/>
                  </a:moveTo>
                  <a:lnTo>
                    <a:pt x="55200" y="1858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906165" y="122544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906165" y="123138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0"/>
                  </a:moveTo>
                  <a:lnTo>
                    <a:pt x="18362" y="612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924527" y="123157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924527" y="1237505"/>
              <a:ext cx="165735" cy="54610"/>
            </a:xfrm>
            <a:custGeom>
              <a:avLst/>
              <a:gdLst/>
              <a:ahLst/>
              <a:cxnLst/>
              <a:rect l="l" t="t" r="r" b="b"/>
              <a:pathLst>
                <a:path w="165735" h="54609">
                  <a:moveTo>
                    <a:pt x="0" y="0"/>
                  </a:moveTo>
                  <a:lnTo>
                    <a:pt x="62341" y="20629"/>
                  </a:lnTo>
                </a:path>
                <a:path w="165735" h="54609">
                  <a:moveTo>
                    <a:pt x="87390" y="28903"/>
                  </a:moveTo>
                  <a:lnTo>
                    <a:pt x="165487" y="5452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2090015" y="128609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2090015" y="1292025"/>
              <a:ext cx="92075" cy="29845"/>
            </a:xfrm>
            <a:custGeom>
              <a:avLst/>
              <a:gdLst/>
              <a:ahLst/>
              <a:cxnLst/>
              <a:rect l="l" t="t" r="r" b="b"/>
              <a:pathLst>
                <a:path w="92075" h="29844">
                  <a:moveTo>
                    <a:pt x="0" y="0"/>
                  </a:moveTo>
                  <a:lnTo>
                    <a:pt x="22216" y="7140"/>
                  </a:lnTo>
                </a:path>
                <a:path w="92075" h="29844">
                  <a:moveTo>
                    <a:pt x="47379" y="15188"/>
                  </a:moveTo>
                  <a:lnTo>
                    <a:pt x="91924" y="2947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2181939" y="131556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2181939" y="1321495"/>
              <a:ext cx="92075" cy="29209"/>
            </a:xfrm>
            <a:custGeom>
              <a:avLst/>
              <a:gdLst/>
              <a:ahLst/>
              <a:cxnLst/>
              <a:rect l="l" t="t" r="r" b="b"/>
              <a:pathLst>
                <a:path w="92075" h="29209">
                  <a:moveTo>
                    <a:pt x="0" y="0"/>
                  </a:moveTo>
                  <a:lnTo>
                    <a:pt x="55993" y="17795"/>
                  </a:lnTo>
                </a:path>
                <a:path w="92075" h="29209">
                  <a:moveTo>
                    <a:pt x="81156" y="25729"/>
                  </a:moveTo>
                  <a:lnTo>
                    <a:pt x="91924" y="2913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2273864" y="134469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2273864" y="1350625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0"/>
                  </a:moveTo>
                  <a:lnTo>
                    <a:pt x="18362" y="578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2292226" y="135047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2292226" y="1356406"/>
              <a:ext cx="37465" cy="12065"/>
            </a:xfrm>
            <a:custGeom>
              <a:avLst/>
              <a:gdLst/>
              <a:ahLst/>
              <a:cxnLst/>
              <a:rect l="l" t="t" r="r" b="b"/>
              <a:pathLst>
                <a:path w="37464" h="12065">
                  <a:moveTo>
                    <a:pt x="0" y="0"/>
                  </a:moveTo>
                  <a:lnTo>
                    <a:pt x="36837" y="1144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2329064" y="136191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2329064" y="1367854"/>
              <a:ext cx="220979" cy="67310"/>
            </a:xfrm>
            <a:custGeom>
              <a:avLst/>
              <a:gdLst/>
              <a:ahLst/>
              <a:cxnLst/>
              <a:rect l="l" t="t" r="r" b="b"/>
              <a:pathLst>
                <a:path w="220980" h="67309">
                  <a:moveTo>
                    <a:pt x="0" y="0"/>
                  </a:moveTo>
                  <a:lnTo>
                    <a:pt x="34797" y="10768"/>
                  </a:lnTo>
                </a:path>
                <a:path w="220980" h="67309">
                  <a:moveTo>
                    <a:pt x="60074" y="18362"/>
                  </a:moveTo>
                  <a:lnTo>
                    <a:pt x="161066" y="48852"/>
                  </a:lnTo>
                </a:path>
                <a:path w="220980" h="67309">
                  <a:moveTo>
                    <a:pt x="186343" y="56560"/>
                  </a:moveTo>
                  <a:lnTo>
                    <a:pt x="220573" y="6687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2549638" y="142879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2549638" y="1434729"/>
              <a:ext cx="184150" cy="53975"/>
            </a:xfrm>
            <a:custGeom>
              <a:avLst/>
              <a:gdLst/>
              <a:ahLst/>
              <a:cxnLst/>
              <a:rect l="l" t="t" r="r" b="b"/>
              <a:pathLst>
                <a:path w="184150" h="53975">
                  <a:moveTo>
                    <a:pt x="0" y="0"/>
                  </a:moveTo>
                  <a:lnTo>
                    <a:pt x="66988" y="19495"/>
                  </a:lnTo>
                </a:path>
                <a:path w="184150" h="53975">
                  <a:moveTo>
                    <a:pt x="92264" y="26976"/>
                  </a:moveTo>
                  <a:lnTo>
                    <a:pt x="183849" y="53613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2733488" y="148240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2733488" y="1488342"/>
              <a:ext cx="1103630" cy="278765"/>
            </a:xfrm>
            <a:custGeom>
              <a:avLst/>
              <a:gdLst/>
              <a:ahLst/>
              <a:cxnLst/>
              <a:rect l="l" t="t" r="r" b="b"/>
              <a:pathLst>
                <a:path w="1103629" h="278764">
                  <a:moveTo>
                    <a:pt x="0" y="0"/>
                  </a:moveTo>
                  <a:lnTo>
                    <a:pt x="9747" y="2833"/>
                  </a:lnTo>
                </a:path>
                <a:path w="1103629" h="278764">
                  <a:moveTo>
                    <a:pt x="35137" y="9974"/>
                  </a:moveTo>
                  <a:lnTo>
                    <a:pt x="91924" y="26069"/>
                  </a:lnTo>
                </a:path>
                <a:path w="1103629" h="278764">
                  <a:moveTo>
                    <a:pt x="91924" y="26069"/>
                  </a:moveTo>
                  <a:lnTo>
                    <a:pt x="91924" y="26069"/>
                  </a:lnTo>
                </a:path>
                <a:path w="1103629" h="278764">
                  <a:moveTo>
                    <a:pt x="91924" y="26069"/>
                  </a:moveTo>
                  <a:lnTo>
                    <a:pt x="136810" y="38538"/>
                  </a:lnTo>
                </a:path>
                <a:path w="1103629" h="278764">
                  <a:moveTo>
                    <a:pt x="162200" y="45565"/>
                  </a:moveTo>
                  <a:lnTo>
                    <a:pt x="183849" y="51573"/>
                  </a:lnTo>
                </a:path>
                <a:path w="1103629" h="278764">
                  <a:moveTo>
                    <a:pt x="183849" y="51573"/>
                  </a:moveTo>
                  <a:lnTo>
                    <a:pt x="183849" y="51573"/>
                  </a:lnTo>
                </a:path>
                <a:path w="1103629" h="278764">
                  <a:moveTo>
                    <a:pt x="183849" y="51573"/>
                  </a:moveTo>
                  <a:lnTo>
                    <a:pt x="264099" y="73109"/>
                  </a:lnTo>
                </a:path>
                <a:path w="1103629" h="278764">
                  <a:moveTo>
                    <a:pt x="289602" y="80023"/>
                  </a:moveTo>
                  <a:lnTo>
                    <a:pt x="367698" y="100992"/>
                  </a:lnTo>
                </a:path>
                <a:path w="1103629" h="278764">
                  <a:moveTo>
                    <a:pt x="367698" y="100992"/>
                  </a:moveTo>
                  <a:lnTo>
                    <a:pt x="367698" y="100992"/>
                  </a:lnTo>
                </a:path>
                <a:path w="1103629" h="278764">
                  <a:moveTo>
                    <a:pt x="367698" y="100992"/>
                  </a:moveTo>
                  <a:lnTo>
                    <a:pt x="391615" y="106999"/>
                  </a:lnTo>
                </a:path>
                <a:path w="1103629" h="278764">
                  <a:moveTo>
                    <a:pt x="417231" y="113460"/>
                  </a:moveTo>
                  <a:lnTo>
                    <a:pt x="519584" y="139190"/>
                  </a:lnTo>
                </a:path>
                <a:path w="1103629" h="278764">
                  <a:moveTo>
                    <a:pt x="545200" y="145538"/>
                  </a:moveTo>
                  <a:lnTo>
                    <a:pt x="647553" y="171267"/>
                  </a:lnTo>
                </a:path>
                <a:path w="1103629" h="278764">
                  <a:moveTo>
                    <a:pt x="673170" y="177728"/>
                  </a:moveTo>
                  <a:lnTo>
                    <a:pt x="772122" y="202665"/>
                  </a:lnTo>
                </a:path>
                <a:path w="1103629" h="278764">
                  <a:moveTo>
                    <a:pt x="772122" y="202665"/>
                  </a:moveTo>
                  <a:lnTo>
                    <a:pt x="772122" y="202665"/>
                  </a:lnTo>
                </a:path>
                <a:path w="1103629" h="278764">
                  <a:moveTo>
                    <a:pt x="772122" y="202665"/>
                  </a:moveTo>
                  <a:lnTo>
                    <a:pt x="775409" y="203458"/>
                  </a:lnTo>
                </a:path>
                <a:path w="1103629" h="278764">
                  <a:moveTo>
                    <a:pt x="801139" y="209465"/>
                  </a:moveTo>
                  <a:lnTo>
                    <a:pt x="903831" y="233608"/>
                  </a:lnTo>
                </a:path>
                <a:path w="1103629" h="278764">
                  <a:moveTo>
                    <a:pt x="929561" y="239502"/>
                  </a:moveTo>
                  <a:lnTo>
                    <a:pt x="1032481" y="262739"/>
                  </a:lnTo>
                </a:path>
                <a:path w="1103629" h="278764">
                  <a:moveTo>
                    <a:pt x="1058211" y="268519"/>
                  </a:moveTo>
                  <a:lnTo>
                    <a:pt x="1103096" y="27860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3836584" y="176101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4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894993" y="85514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894993" y="861078"/>
              <a:ext cx="36830" cy="15240"/>
            </a:xfrm>
            <a:custGeom>
              <a:avLst/>
              <a:gdLst/>
              <a:ahLst/>
              <a:cxnLst/>
              <a:rect l="l" t="t" r="r" b="b"/>
              <a:pathLst>
                <a:path w="36830" h="15240">
                  <a:moveTo>
                    <a:pt x="0" y="0"/>
                  </a:moveTo>
                  <a:lnTo>
                    <a:pt x="12241" y="4987"/>
                  </a:lnTo>
                </a:path>
                <a:path w="36830" h="15240">
                  <a:moveTo>
                    <a:pt x="29356" y="11901"/>
                  </a:moveTo>
                  <a:lnTo>
                    <a:pt x="36724" y="14848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931718" y="86999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931718" y="875926"/>
              <a:ext cx="55244" cy="22860"/>
            </a:xfrm>
            <a:custGeom>
              <a:avLst/>
              <a:gdLst/>
              <a:ahLst/>
              <a:cxnLst/>
              <a:rect l="l" t="t" r="r" b="b"/>
              <a:pathLst>
                <a:path w="55244" h="22859">
                  <a:moveTo>
                    <a:pt x="0" y="0"/>
                  </a:moveTo>
                  <a:lnTo>
                    <a:pt x="4873" y="1926"/>
                  </a:lnTo>
                </a:path>
                <a:path w="55244" h="22859">
                  <a:moveTo>
                    <a:pt x="21989" y="8954"/>
                  </a:moveTo>
                  <a:lnTo>
                    <a:pt x="34230" y="13828"/>
                  </a:lnTo>
                </a:path>
                <a:path w="55244" h="22859">
                  <a:moveTo>
                    <a:pt x="51346" y="20742"/>
                  </a:moveTo>
                  <a:lnTo>
                    <a:pt x="55200" y="22329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986918" y="89232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986918" y="898256"/>
              <a:ext cx="36830" cy="15240"/>
            </a:xfrm>
            <a:custGeom>
              <a:avLst/>
              <a:gdLst/>
              <a:ahLst/>
              <a:cxnLst/>
              <a:rect l="l" t="t" r="r" b="b"/>
              <a:pathLst>
                <a:path w="36830" h="15240">
                  <a:moveTo>
                    <a:pt x="0" y="0"/>
                  </a:moveTo>
                  <a:lnTo>
                    <a:pt x="8387" y="3287"/>
                  </a:lnTo>
                </a:path>
                <a:path w="36830" h="15240">
                  <a:moveTo>
                    <a:pt x="25503" y="10201"/>
                  </a:moveTo>
                  <a:lnTo>
                    <a:pt x="36724" y="1462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1023643" y="90694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1023643" y="912878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020" y="340"/>
                  </a:lnTo>
                </a:path>
                <a:path w="18415" h="7619">
                  <a:moveTo>
                    <a:pt x="18248" y="7254"/>
                  </a:moveTo>
                  <a:lnTo>
                    <a:pt x="18362" y="7367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1042005" y="9143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1042005" y="920245"/>
              <a:ext cx="37465" cy="15240"/>
            </a:xfrm>
            <a:custGeom>
              <a:avLst/>
              <a:gdLst/>
              <a:ahLst/>
              <a:cxnLst/>
              <a:rect l="l" t="t" r="r" b="b"/>
              <a:pathLst>
                <a:path w="37465" h="15240">
                  <a:moveTo>
                    <a:pt x="0" y="0"/>
                  </a:moveTo>
                  <a:lnTo>
                    <a:pt x="12128" y="4760"/>
                  </a:lnTo>
                </a:path>
                <a:path w="37465" h="15240">
                  <a:moveTo>
                    <a:pt x="29243" y="11561"/>
                  </a:moveTo>
                  <a:lnTo>
                    <a:pt x="36837" y="1462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1078843" y="92893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1078843" y="934867"/>
              <a:ext cx="55244" cy="22225"/>
            </a:xfrm>
            <a:custGeom>
              <a:avLst/>
              <a:gdLst/>
              <a:ahLst/>
              <a:cxnLst/>
              <a:rect l="l" t="t" r="r" b="b"/>
              <a:pathLst>
                <a:path w="55244" h="22225">
                  <a:moveTo>
                    <a:pt x="0" y="0"/>
                  </a:moveTo>
                  <a:lnTo>
                    <a:pt x="4647" y="1813"/>
                  </a:lnTo>
                </a:path>
                <a:path w="55244" h="22225">
                  <a:moveTo>
                    <a:pt x="21762" y="8614"/>
                  </a:moveTo>
                  <a:lnTo>
                    <a:pt x="34117" y="13374"/>
                  </a:lnTo>
                </a:path>
                <a:path w="55244" h="22225">
                  <a:moveTo>
                    <a:pt x="51233" y="20175"/>
                  </a:moveTo>
                  <a:lnTo>
                    <a:pt x="55086" y="21649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1133930" y="95058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1133930" y="956516"/>
              <a:ext cx="37465" cy="14604"/>
            </a:xfrm>
            <a:custGeom>
              <a:avLst/>
              <a:gdLst/>
              <a:ahLst/>
              <a:cxnLst/>
              <a:rect l="l" t="t" r="r" b="b"/>
              <a:pathLst>
                <a:path w="37465" h="14605">
                  <a:moveTo>
                    <a:pt x="0" y="0"/>
                  </a:moveTo>
                  <a:lnTo>
                    <a:pt x="8501" y="3287"/>
                  </a:lnTo>
                </a:path>
                <a:path w="37465" h="14605">
                  <a:moveTo>
                    <a:pt x="25729" y="9974"/>
                  </a:moveTo>
                  <a:lnTo>
                    <a:pt x="36837" y="14395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1170767" y="96497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1170767" y="970912"/>
              <a:ext cx="1270" cy="635"/>
            </a:xfrm>
            <a:custGeom>
              <a:avLst/>
              <a:gdLst/>
              <a:ahLst/>
              <a:cxnLst/>
              <a:rect l="l" t="t" r="r" b="b"/>
              <a:pathLst>
                <a:path w="1269" h="634">
                  <a:moveTo>
                    <a:pt x="0" y="0"/>
                  </a:moveTo>
                  <a:lnTo>
                    <a:pt x="1133" y="453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1189130" y="97211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1189130" y="978052"/>
              <a:ext cx="36830" cy="14604"/>
            </a:xfrm>
            <a:custGeom>
              <a:avLst/>
              <a:gdLst/>
              <a:ahLst/>
              <a:cxnLst/>
              <a:rect l="l" t="t" r="r" b="b"/>
              <a:pathLst>
                <a:path w="36830" h="14605">
                  <a:moveTo>
                    <a:pt x="0" y="0"/>
                  </a:moveTo>
                  <a:lnTo>
                    <a:pt x="12354" y="4647"/>
                  </a:lnTo>
                </a:path>
                <a:path w="36830" h="14605">
                  <a:moveTo>
                    <a:pt x="29583" y="11334"/>
                  </a:moveTo>
                  <a:lnTo>
                    <a:pt x="36724" y="14168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1225854" y="98628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1225854" y="992221"/>
              <a:ext cx="55244" cy="21590"/>
            </a:xfrm>
            <a:custGeom>
              <a:avLst/>
              <a:gdLst/>
              <a:ahLst/>
              <a:cxnLst/>
              <a:rect l="l" t="t" r="r" b="b"/>
              <a:pathLst>
                <a:path w="55244" h="21590">
                  <a:moveTo>
                    <a:pt x="0" y="0"/>
                  </a:moveTo>
                  <a:lnTo>
                    <a:pt x="5100" y="1926"/>
                  </a:lnTo>
                </a:path>
                <a:path w="55244" h="21590">
                  <a:moveTo>
                    <a:pt x="22442" y="8501"/>
                  </a:moveTo>
                  <a:lnTo>
                    <a:pt x="34684" y="13374"/>
                  </a:lnTo>
                </a:path>
                <a:path w="55244" h="21590">
                  <a:moveTo>
                    <a:pt x="51913" y="19949"/>
                  </a:moveTo>
                  <a:lnTo>
                    <a:pt x="55200" y="21195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1281054" y="100748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1281054" y="1013417"/>
              <a:ext cx="36830" cy="13970"/>
            </a:xfrm>
            <a:custGeom>
              <a:avLst/>
              <a:gdLst/>
              <a:ahLst/>
              <a:cxnLst/>
              <a:rect l="l" t="t" r="r" b="b"/>
              <a:pathLst>
                <a:path w="36830" h="13969">
                  <a:moveTo>
                    <a:pt x="0" y="0"/>
                  </a:moveTo>
                  <a:lnTo>
                    <a:pt x="9067" y="3400"/>
                  </a:lnTo>
                </a:path>
                <a:path w="36830" h="13969">
                  <a:moveTo>
                    <a:pt x="26296" y="9974"/>
                  </a:moveTo>
                  <a:lnTo>
                    <a:pt x="36724" y="1394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1317779" y="102142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1317779" y="1027359"/>
              <a:ext cx="55244" cy="20955"/>
            </a:xfrm>
            <a:custGeom>
              <a:avLst/>
              <a:gdLst/>
              <a:ahLst/>
              <a:cxnLst/>
              <a:rect l="l" t="t" r="r" b="b"/>
              <a:pathLst>
                <a:path w="55244" h="20955">
                  <a:moveTo>
                    <a:pt x="0" y="0"/>
                  </a:moveTo>
                  <a:lnTo>
                    <a:pt x="1926" y="680"/>
                  </a:lnTo>
                </a:path>
                <a:path w="55244" h="20955">
                  <a:moveTo>
                    <a:pt x="19269" y="7254"/>
                  </a:moveTo>
                  <a:lnTo>
                    <a:pt x="31623" y="11788"/>
                  </a:lnTo>
                </a:path>
                <a:path w="55244" h="20955">
                  <a:moveTo>
                    <a:pt x="48852" y="18362"/>
                  </a:moveTo>
                  <a:lnTo>
                    <a:pt x="55200" y="20742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1372979" y="104216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1372979" y="1048101"/>
              <a:ext cx="184150" cy="67945"/>
            </a:xfrm>
            <a:custGeom>
              <a:avLst/>
              <a:gdLst/>
              <a:ahLst/>
              <a:cxnLst/>
              <a:rect l="l" t="t" r="r" b="b"/>
              <a:pathLst>
                <a:path w="184150" h="67944">
                  <a:moveTo>
                    <a:pt x="0" y="0"/>
                  </a:moveTo>
                  <a:lnTo>
                    <a:pt x="6007" y="2266"/>
                  </a:lnTo>
                </a:path>
                <a:path w="184150" h="67944">
                  <a:moveTo>
                    <a:pt x="23236" y="8727"/>
                  </a:moveTo>
                  <a:lnTo>
                    <a:pt x="35591" y="13374"/>
                  </a:lnTo>
                </a:path>
                <a:path w="184150" h="67944">
                  <a:moveTo>
                    <a:pt x="52933" y="19722"/>
                  </a:moveTo>
                  <a:lnTo>
                    <a:pt x="65288" y="24369"/>
                  </a:lnTo>
                </a:path>
                <a:path w="184150" h="67944">
                  <a:moveTo>
                    <a:pt x="82516" y="30717"/>
                  </a:moveTo>
                  <a:lnTo>
                    <a:pt x="94871" y="35251"/>
                  </a:lnTo>
                </a:path>
                <a:path w="184150" h="67944">
                  <a:moveTo>
                    <a:pt x="112213" y="41598"/>
                  </a:moveTo>
                  <a:lnTo>
                    <a:pt x="124568" y="46245"/>
                  </a:lnTo>
                </a:path>
                <a:path w="184150" h="67944">
                  <a:moveTo>
                    <a:pt x="141910" y="52479"/>
                  </a:moveTo>
                  <a:lnTo>
                    <a:pt x="154379" y="57013"/>
                  </a:lnTo>
                </a:path>
                <a:path w="184150" h="67944">
                  <a:moveTo>
                    <a:pt x="171721" y="63247"/>
                  </a:moveTo>
                  <a:lnTo>
                    <a:pt x="183849" y="6778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1556816" y="1109954"/>
              <a:ext cx="635" cy="12065"/>
            </a:xfrm>
            <a:custGeom>
              <a:avLst/>
              <a:gdLst/>
              <a:ahLst/>
              <a:cxnLst/>
              <a:rect l="l" t="t" r="r" b="b"/>
              <a:pathLst>
                <a:path w="634" h="12065">
                  <a:moveTo>
                    <a:pt x="228" y="0"/>
                  </a:moveTo>
                  <a:lnTo>
                    <a:pt x="0" y="0"/>
                  </a:lnTo>
                  <a:lnTo>
                    <a:pt x="0" y="11874"/>
                  </a:lnTo>
                  <a:lnTo>
                    <a:pt x="228" y="11874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1574511" y="1122117"/>
              <a:ext cx="1270" cy="635"/>
            </a:xfrm>
            <a:custGeom>
              <a:avLst/>
              <a:gdLst/>
              <a:ahLst/>
              <a:cxnLst/>
              <a:rect l="l" t="t" r="r" b="b"/>
              <a:pathLst>
                <a:path w="1269" h="634">
                  <a:moveTo>
                    <a:pt x="0" y="0"/>
                  </a:moveTo>
                  <a:lnTo>
                    <a:pt x="680" y="340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1575191" y="111652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1575191" y="1122457"/>
              <a:ext cx="239395" cy="84455"/>
            </a:xfrm>
            <a:custGeom>
              <a:avLst/>
              <a:gdLst/>
              <a:ahLst/>
              <a:cxnLst/>
              <a:rect l="l" t="t" r="r" b="b"/>
              <a:pathLst>
                <a:path w="239394" h="84455">
                  <a:moveTo>
                    <a:pt x="0" y="0"/>
                  </a:moveTo>
                  <a:lnTo>
                    <a:pt x="11674" y="4193"/>
                  </a:lnTo>
                </a:path>
                <a:path w="239394" h="84455">
                  <a:moveTo>
                    <a:pt x="29016" y="10427"/>
                  </a:moveTo>
                  <a:lnTo>
                    <a:pt x="41371" y="14961"/>
                  </a:lnTo>
                </a:path>
                <a:path w="239394" h="84455">
                  <a:moveTo>
                    <a:pt x="58827" y="21195"/>
                  </a:moveTo>
                  <a:lnTo>
                    <a:pt x="71295" y="25503"/>
                  </a:lnTo>
                </a:path>
                <a:path w="239394" h="84455">
                  <a:moveTo>
                    <a:pt x="88637" y="31623"/>
                  </a:moveTo>
                  <a:lnTo>
                    <a:pt x="101105" y="36044"/>
                  </a:lnTo>
                </a:path>
                <a:path w="239394" h="84455">
                  <a:moveTo>
                    <a:pt x="118561" y="42165"/>
                  </a:moveTo>
                  <a:lnTo>
                    <a:pt x="130916" y="46585"/>
                  </a:lnTo>
                </a:path>
                <a:path w="239394" h="84455">
                  <a:moveTo>
                    <a:pt x="148485" y="52706"/>
                  </a:moveTo>
                  <a:lnTo>
                    <a:pt x="160839" y="57013"/>
                  </a:lnTo>
                </a:path>
                <a:path w="239394" h="84455">
                  <a:moveTo>
                    <a:pt x="178295" y="63021"/>
                  </a:moveTo>
                  <a:lnTo>
                    <a:pt x="190763" y="67328"/>
                  </a:lnTo>
                </a:path>
                <a:path w="239394" h="84455">
                  <a:moveTo>
                    <a:pt x="208219" y="73335"/>
                  </a:moveTo>
                  <a:lnTo>
                    <a:pt x="220687" y="77756"/>
                  </a:lnTo>
                </a:path>
                <a:path w="239394" h="84455">
                  <a:moveTo>
                    <a:pt x="238142" y="83763"/>
                  </a:moveTo>
                  <a:lnTo>
                    <a:pt x="239049" y="84103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1814240" y="120062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1814241" y="1206561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11561" y="3967"/>
                  </a:lnTo>
                </a:path>
                <a:path w="36830" h="12700">
                  <a:moveTo>
                    <a:pt x="29016" y="9974"/>
                  </a:moveTo>
                  <a:lnTo>
                    <a:pt x="36724" y="1258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1850965" y="121320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1850965" y="1219142"/>
              <a:ext cx="55244" cy="19050"/>
            </a:xfrm>
            <a:custGeom>
              <a:avLst/>
              <a:gdLst/>
              <a:ahLst/>
              <a:cxnLst/>
              <a:rect l="l" t="t" r="r" b="b"/>
              <a:pathLst>
                <a:path w="55244" h="19050">
                  <a:moveTo>
                    <a:pt x="0" y="0"/>
                  </a:moveTo>
                  <a:lnTo>
                    <a:pt x="4760" y="1586"/>
                  </a:lnTo>
                </a:path>
                <a:path w="55244" h="19050">
                  <a:moveTo>
                    <a:pt x="22216" y="7594"/>
                  </a:moveTo>
                  <a:lnTo>
                    <a:pt x="34684" y="11788"/>
                  </a:lnTo>
                </a:path>
                <a:path w="55244" h="19050">
                  <a:moveTo>
                    <a:pt x="52253" y="17682"/>
                  </a:moveTo>
                  <a:lnTo>
                    <a:pt x="55200" y="18702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1906165" y="12319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1906165" y="1237845"/>
              <a:ext cx="92075" cy="31115"/>
            </a:xfrm>
            <a:custGeom>
              <a:avLst/>
              <a:gdLst/>
              <a:ahLst/>
              <a:cxnLst/>
              <a:rect l="l" t="t" r="r" b="b"/>
              <a:pathLst>
                <a:path w="92075" h="31115">
                  <a:moveTo>
                    <a:pt x="0" y="0"/>
                  </a:moveTo>
                  <a:lnTo>
                    <a:pt x="9521" y="3287"/>
                  </a:lnTo>
                </a:path>
                <a:path w="92075" h="31115">
                  <a:moveTo>
                    <a:pt x="26976" y="9067"/>
                  </a:moveTo>
                  <a:lnTo>
                    <a:pt x="39444" y="13261"/>
                  </a:lnTo>
                </a:path>
                <a:path w="92075" h="31115">
                  <a:moveTo>
                    <a:pt x="57013" y="19042"/>
                  </a:moveTo>
                  <a:lnTo>
                    <a:pt x="69481" y="23122"/>
                  </a:lnTo>
                </a:path>
                <a:path w="92075" h="31115">
                  <a:moveTo>
                    <a:pt x="87050" y="29016"/>
                  </a:moveTo>
                  <a:lnTo>
                    <a:pt x="91924" y="30603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1998090" y="126251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1998090" y="1268448"/>
              <a:ext cx="92075" cy="30480"/>
            </a:xfrm>
            <a:custGeom>
              <a:avLst/>
              <a:gdLst/>
              <a:ahLst/>
              <a:cxnLst/>
              <a:rect l="l" t="t" r="r" b="b"/>
              <a:pathLst>
                <a:path w="92075" h="30480">
                  <a:moveTo>
                    <a:pt x="0" y="0"/>
                  </a:moveTo>
                  <a:lnTo>
                    <a:pt x="7707" y="2493"/>
                  </a:lnTo>
                </a:path>
                <a:path w="92075" h="30480">
                  <a:moveTo>
                    <a:pt x="25276" y="8274"/>
                  </a:moveTo>
                  <a:lnTo>
                    <a:pt x="37744" y="12354"/>
                  </a:lnTo>
                </a:path>
                <a:path w="92075" h="30480">
                  <a:moveTo>
                    <a:pt x="55313" y="18022"/>
                  </a:moveTo>
                  <a:lnTo>
                    <a:pt x="67781" y="22102"/>
                  </a:lnTo>
                </a:path>
                <a:path w="92075" h="30480">
                  <a:moveTo>
                    <a:pt x="85237" y="27883"/>
                  </a:moveTo>
                  <a:lnTo>
                    <a:pt x="91924" y="30037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2090015" y="129255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2090015" y="1298485"/>
              <a:ext cx="92075" cy="29845"/>
            </a:xfrm>
            <a:custGeom>
              <a:avLst/>
              <a:gdLst/>
              <a:ahLst/>
              <a:cxnLst/>
              <a:rect l="l" t="t" r="r" b="b"/>
              <a:pathLst>
                <a:path w="92075" h="29844">
                  <a:moveTo>
                    <a:pt x="0" y="0"/>
                  </a:moveTo>
                  <a:lnTo>
                    <a:pt x="5894" y="1926"/>
                  </a:lnTo>
                </a:path>
                <a:path w="92075" h="29844">
                  <a:moveTo>
                    <a:pt x="23462" y="7594"/>
                  </a:moveTo>
                  <a:lnTo>
                    <a:pt x="36044" y="11561"/>
                  </a:lnTo>
                </a:path>
                <a:path w="92075" h="29844">
                  <a:moveTo>
                    <a:pt x="53613" y="17115"/>
                  </a:moveTo>
                  <a:lnTo>
                    <a:pt x="66194" y="21195"/>
                  </a:lnTo>
                </a:path>
                <a:path w="92075" h="29844">
                  <a:moveTo>
                    <a:pt x="83763" y="26749"/>
                  </a:moveTo>
                  <a:lnTo>
                    <a:pt x="91924" y="29356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2181939" y="132190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2181939" y="1327842"/>
              <a:ext cx="92075" cy="29209"/>
            </a:xfrm>
            <a:custGeom>
              <a:avLst/>
              <a:gdLst/>
              <a:ahLst/>
              <a:cxnLst/>
              <a:rect l="l" t="t" r="r" b="b"/>
              <a:pathLst>
                <a:path w="92075" h="29209">
                  <a:moveTo>
                    <a:pt x="0" y="0"/>
                  </a:moveTo>
                  <a:lnTo>
                    <a:pt x="4420" y="1360"/>
                  </a:lnTo>
                </a:path>
                <a:path w="92075" h="29209">
                  <a:moveTo>
                    <a:pt x="21989" y="6914"/>
                  </a:moveTo>
                  <a:lnTo>
                    <a:pt x="34570" y="10881"/>
                  </a:lnTo>
                </a:path>
                <a:path w="92075" h="29209">
                  <a:moveTo>
                    <a:pt x="52253" y="16322"/>
                  </a:moveTo>
                  <a:lnTo>
                    <a:pt x="64721" y="20289"/>
                  </a:lnTo>
                </a:path>
                <a:path w="92075" h="29209">
                  <a:moveTo>
                    <a:pt x="82403" y="25843"/>
                  </a:moveTo>
                  <a:lnTo>
                    <a:pt x="91924" y="28790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2273864" y="135069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2273864" y="1356633"/>
              <a:ext cx="55244" cy="17145"/>
            </a:xfrm>
            <a:custGeom>
              <a:avLst/>
              <a:gdLst/>
              <a:ahLst/>
              <a:cxnLst/>
              <a:rect l="l" t="t" r="r" b="b"/>
              <a:pathLst>
                <a:path w="55244" h="17144">
                  <a:moveTo>
                    <a:pt x="0" y="0"/>
                  </a:moveTo>
                  <a:lnTo>
                    <a:pt x="3060" y="1020"/>
                  </a:lnTo>
                </a:path>
                <a:path w="55244" h="17144">
                  <a:moveTo>
                    <a:pt x="20742" y="6347"/>
                  </a:moveTo>
                  <a:lnTo>
                    <a:pt x="33324" y="10201"/>
                  </a:lnTo>
                </a:path>
                <a:path w="55244" h="17144">
                  <a:moveTo>
                    <a:pt x="51006" y="15641"/>
                  </a:moveTo>
                  <a:lnTo>
                    <a:pt x="55200" y="17002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2329064" y="136770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2329064" y="1373635"/>
              <a:ext cx="36830" cy="11430"/>
            </a:xfrm>
            <a:custGeom>
              <a:avLst/>
              <a:gdLst/>
              <a:ahLst/>
              <a:cxnLst/>
              <a:rect l="l" t="t" r="r" b="b"/>
              <a:pathLst>
                <a:path w="36830" h="11430">
                  <a:moveTo>
                    <a:pt x="0" y="0"/>
                  </a:moveTo>
                  <a:lnTo>
                    <a:pt x="8274" y="2493"/>
                  </a:lnTo>
                </a:path>
                <a:path w="36830" h="11430">
                  <a:moveTo>
                    <a:pt x="25956" y="7934"/>
                  </a:moveTo>
                  <a:lnTo>
                    <a:pt x="36724" y="1122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2365789" y="137892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2365789" y="1384856"/>
              <a:ext cx="1471295" cy="370840"/>
            </a:xfrm>
            <a:custGeom>
              <a:avLst/>
              <a:gdLst/>
              <a:ahLst/>
              <a:cxnLst/>
              <a:rect l="l" t="t" r="r" b="b"/>
              <a:pathLst>
                <a:path w="1471295" h="370839">
                  <a:moveTo>
                    <a:pt x="0" y="0"/>
                  </a:moveTo>
                  <a:lnTo>
                    <a:pt x="1926" y="566"/>
                  </a:lnTo>
                </a:path>
                <a:path w="1471295" h="370839">
                  <a:moveTo>
                    <a:pt x="19609" y="5780"/>
                  </a:moveTo>
                  <a:lnTo>
                    <a:pt x="32190" y="9521"/>
                  </a:lnTo>
                </a:path>
                <a:path w="1471295" h="370839">
                  <a:moveTo>
                    <a:pt x="49872" y="14735"/>
                  </a:moveTo>
                  <a:lnTo>
                    <a:pt x="62454" y="18475"/>
                  </a:lnTo>
                </a:path>
                <a:path w="1471295" h="370839">
                  <a:moveTo>
                    <a:pt x="80136" y="23689"/>
                  </a:moveTo>
                  <a:lnTo>
                    <a:pt x="92831" y="27430"/>
                  </a:lnTo>
                </a:path>
                <a:path w="1471295" h="370839">
                  <a:moveTo>
                    <a:pt x="110513" y="32757"/>
                  </a:moveTo>
                  <a:lnTo>
                    <a:pt x="123095" y="36497"/>
                  </a:lnTo>
                </a:path>
                <a:path w="1471295" h="370839">
                  <a:moveTo>
                    <a:pt x="140890" y="41711"/>
                  </a:moveTo>
                  <a:lnTo>
                    <a:pt x="153472" y="45452"/>
                  </a:lnTo>
                </a:path>
                <a:path w="1471295" h="370839">
                  <a:moveTo>
                    <a:pt x="171154" y="50666"/>
                  </a:moveTo>
                  <a:lnTo>
                    <a:pt x="183849" y="54406"/>
                  </a:lnTo>
                </a:path>
                <a:path w="1471295" h="370839">
                  <a:moveTo>
                    <a:pt x="201531" y="59394"/>
                  </a:moveTo>
                  <a:lnTo>
                    <a:pt x="214226" y="63021"/>
                  </a:lnTo>
                </a:path>
                <a:path w="1471295" h="370839">
                  <a:moveTo>
                    <a:pt x="232022" y="68008"/>
                  </a:moveTo>
                  <a:lnTo>
                    <a:pt x="244603" y="71635"/>
                  </a:lnTo>
                </a:path>
                <a:path w="1471295" h="370839">
                  <a:moveTo>
                    <a:pt x="262399" y="76622"/>
                  </a:moveTo>
                  <a:lnTo>
                    <a:pt x="275094" y="80249"/>
                  </a:lnTo>
                </a:path>
                <a:path w="1471295" h="370839">
                  <a:moveTo>
                    <a:pt x="292776" y="85350"/>
                  </a:moveTo>
                  <a:lnTo>
                    <a:pt x="305471" y="88864"/>
                  </a:lnTo>
                </a:path>
                <a:path w="1471295" h="370839">
                  <a:moveTo>
                    <a:pt x="323153" y="93964"/>
                  </a:moveTo>
                  <a:lnTo>
                    <a:pt x="335848" y="97478"/>
                  </a:lnTo>
                </a:path>
                <a:path w="1471295" h="370839">
                  <a:moveTo>
                    <a:pt x="353643" y="102579"/>
                  </a:moveTo>
                  <a:lnTo>
                    <a:pt x="366338" y="106206"/>
                  </a:lnTo>
                </a:path>
                <a:path w="1471295" h="370839">
                  <a:moveTo>
                    <a:pt x="384134" y="110967"/>
                  </a:moveTo>
                  <a:lnTo>
                    <a:pt x="396829" y="114480"/>
                  </a:lnTo>
                </a:path>
                <a:path w="1471295" h="370839">
                  <a:moveTo>
                    <a:pt x="414624" y="119354"/>
                  </a:moveTo>
                  <a:lnTo>
                    <a:pt x="427319" y="122755"/>
                  </a:lnTo>
                </a:path>
                <a:path w="1471295" h="370839">
                  <a:moveTo>
                    <a:pt x="445115" y="127629"/>
                  </a:moveTo>
                  <a:lnTo>
                    <a:pt x="457810" y="131142"/>
                  </a:lnTo>
                </a:path>
                <a:path w="1471295" h="370839">
                  <a:moveTo>
                    <a:pt x="475605" y="135903"/>
                  </a:moveTo>
                  <a:lnTo>
                    <a:pt x="488413" y="139303"/>
                  </a:lnTo>
                </a:path>
                <a:path w="1471295" h="370839">
                  <a:moveTo>
                    <a:pt x="506209" y="144064"/>
                  </a:moveTo>
                  <a:lnTo>
                    <a:pt x="518904" y="147464"/>
                  </a:lnTo>
                </a:path>
                <a:path w="1471295" h="370839">
                  <a:moveTo>
                    <a:pt x="536813" y="152225"/>
                  </a:moveTo>
                  <a:lnTo>
                    <a:pt x="549508" y="155625"/>
                  </a:lnTo>
                </a:path>
                <a:path w="1471295" h="370839">
                  <a:moveTo>
                    <a:pt x="567416" y="160273"/>
                  </a:moveTo>
                  <a:lnTo>
                    <a:pt x="580225" y="163560"/>
                  </a:lnTo>
                </a:path>
                <a:path w="1471295" h="370839">
                  <a:moveTo>
                    <a:pt x="598134" y="168207"/>
                  </a:moveTo>
                  <a:lnTo>
                    <a:pt x="610942" y="171494"/>
                  </a:lnTo>
                </a:path>
                <a:path w="1471295" h="370839">
                  <a:moveTo>
                    <a:pt x="628851" y="176141"/>
                  </a:moveTo>
                  <a:lnTo>
                    <a:pt x="641659" y="179428"/>
                  </a:lnTo>
                </a:path>
                <a:path w="1471295" h="370839">
                  <a:moveTo>
                    <a:pt x="659568" y="184076"/>
                  </a:moveTo>
                  <a:lnTo>
                    <a:pt x="672263" y="187363"/>
                  </a:lnTo>
                </a:path>
                <a:path w="1471295" h="370839">
                  <a:moveTo>
                    <a:pt x="690172" y="191897"/>
                  </a:moveTo>
                  <a:lnTo>
                    <a:pt x="702980" y="195184"/>
                  </a:lnTo>
                </a:path>
                <a:path w="1471295" h="370839">
                  <a:moveTo>
                    <a:pt x="720889" y="199831"/>
                  </a:moveTo>
                  <a:lnTo>
                    <a:pt x="733584" y="203118"/>
                  </a:lnTo>
                </a:path>
                <a:path w="1471295" h="370839">
                  <a:moveTo>
                    <a:pt x="751606" y="207425"/>
                  </a:moveTo>
                  <a:lnTo>
                    <a:pt x="764414" y="210486"/>
                  </a:lnTo>
                </a:path>
                <a:path w="1471295" h="370839">
                  <a:moveTo>
                    <a:pt x="782436" y="214793"/>
                  </a:moveTo>
                  <a:lnTo>
                    <a:pt x="795245" y="217853"/>
                  </a:lnTo>
                </a:path>
                <a:path w="1471295" h="370839">
                  <a:moveTo>
                    <a:pt x="813154" y="222160"/>
                  </a:moveTo>
                  <a:lnTo>
                    <a:pt x="826075" y="225221"/>
                  </a:lnTo>
                </a:path>
                <a:path w="1471295" h="370839">
                  <a:moveTo>
                    <a:pt x="843984" y="229415"/>
                  </a:moveTo>
                  <a:lnTo>
                    <a:pt x="856792" y="232475"/>
                  </a:lnTo>
                </a:path>
                <a:path w="1471295" h="370839">
                  <a:moveTo>
                    <a:pt x="874815" y="236782"/>
                  </a:moveTo>
                  <a:lnTo>
                    <a:pt x="887623" y="239843"/>
                  </a:lnTo>
                </a:path>
                <a:path w="1471295" h="370839">
                  <a:moveTo>
                    <a:pt x="905645" y="244036"/>
                  </a:moveTo>
                  <a:lnTo>
                    <a:pt x="918453" y="247097"/>
                  </a:lnTo>
                </a:path>
                <a:path w="1471295" h="370839">
                  <a:moveTo>
                    <a:pt x="936362" y="251404"/>
                  </a:moveTo>
                  <a:lnTo>
                    <a:pt x="949284" y="254464"/>
                  </a:lnTo>
                </a:path>
                <a:path w="1471295" h="370839">
                  <a:moveTo>
                    <a:pt x="967193" y="258658"/>
                  </a:moveTo>
                  <a:lnTo>
                    <a:pt x="980001" y="261719"/>
                  </a:lnTo>
                </a:path>
                <a:path w="1471295" h="370839">
                  <a:moveTo>
                    <a:pt x="998023" y="266026"/>
                  </a:moveTo>
                  <a:lnTo>
                    <a:pt x="1010831" y="269086"/>
                  </a:lnTo>
                </a:path>
                <a:path w="1471295" h="370839">
                  <a:moveTo>
                    <a:pt x="1028854" y="273393"/>
                  </a:moveTo>
                  <a:lnTo>
                    <a:pt x="1041662" y="276340"/>
                  </a:lnTo>
                </a:path>
                <a:path w="1471295" h="370839">
                  <a:moveTo>
                    <a:pt x="1059571" y="280648"/>
                  </a:moveTo>
                  <a:lnTo>
                    <a:pt x="1072492" y="283708"/>
                  </a:lnTo>
                </a:path>
                <a:path w="1471295" h="370839">
                  <a:moveTo>
                    <a:pt x="1090401" y="288015"/>
                  </a:moveTo>
                  <a:lnTo>
                    <a:pt x="1103209" y="290962"/>
                  </a:lnTo>
                </a:path>
                <a:path w="1471295" h="370839">
                  <a:moveTo>
                    <a:pt x="1121232" y="295269"/>
                  </a:moveTo>
                  <a:lnTo>
                    <a:pt x="1134040" y="298330"/>
                  </a:lnTo>
                </a:path>
                <a:path w="1471295" h="370839">
                  <a:moveTo>
                    <a:pt x="1152062" y="302410"/>
                  </a:moveTo>
                  <a:lnTo>
                    <a:pt x="1164870" y="305244"/>
                  </a:lnTo>
                </a:path>
                <a:path w="1471295" h="370839">
                  <a:moveTo>
                    <a:pt x="1182893" y="309211"/>
                  </a:moveTo>
                  <a:lnTo>
                    <a:pt x="1195814" y="312045"/>
                  </a:lnTo>
                </a:path>
                <a:path w="1471295" h="370839">
                  <a:moveTo>
                    <a:pt x="1213837" y="316012"/>
                  </a:moveTo>
                  <a:lnTo>
                    <a:pt x="1226758" y="318846"/>
                  </a:lnTo>
                </a:path>
                <a:path w="1471295" h="370839">
                  <a:moveTo>
                    <a:pt x="1244780" y="322813"/>
                  </a:moveTo>
                  <a:lnTo>
                    <a:pt x="1257702" y="325533"/>
                  </a:lnTo>
                </a:path>
                <a:path w="1471295" h="370839">
                  <a:moveTo>
                    <a:pt x="1275724" y="329500"/>
                  </a:moveTo>
                  <a:lnTo>
                    <a:pt x="1286946" y="331994"/>
                  </a:lnTo>
                </a:path>
                <a:path w="1471295" h="370839">
                  <a:moveTo>
                    <a:pt x="1286946" y="331994"/>
                  </a:moveTo>
                  <a:lnTo>
                    <a:pt x="1286946" y="331994"/>
                  </a:lnTo>
                </a:path>
                <a:path w="1471295" h="370839">
                  <a:moveTo>
                    <a:pt x="1286946" y="331994"/>
                  </a:moveTo>
                  <a:lnTo>
                    <a:pt x="1288532" y="332334"/>
                  </a:lnTo>
                </a:path>
                <a:path w="1471295" h="370839">
                  <a:moveTo>
                    <a:pt x="1306668" y="336074"/>
                  </a:moveTo>
                  <a:lnTo>
                    <a:pt x="1319590" y="338795"/>
                  </a:lnTo>
                </a:path>
                <a:path w="1471295" h="370839">
                  <a:moveTo>
                    <a:pt x="1337612" y="342649"/>
                  </a:moveTo>
                  <a:lnTo>
                    <a:pt x="1350533" y="345256"/>
                  </a:lnTo>
                </a:path>
                <a:path w="1471295" h="370839">
                  <a:moveTo>
                    <a:pt x="1368556" y="349109"/>
                  </a:moveTo>
                  <a:lnTo>
                    <a:pt x="1381477" y="351830"/>
                  </a:lnTo>
                </a:path>
                <a:path w="1471295" h="370839">
                  <a:moveTo>
                    <a:pt x="1399613" y="355570"/>
                  </a:moveTo>
                  <a:lnTo>
                    <a:pt x="1412421" y="358291"/>
                  </a:lnTo>
                </a:path>
                <a:path w="1471295" h="370839">
                  <a:moveTo>
                    <a:pt x="1430557" y="362031"/>
                  </a:moveTo>
                  <a:lnTo>
                    <a:pt x="1443478" y="364751"/>
                  </a:lnTo>
                </a:path>
                <a:path w="1471295" h="370839">
                  <a:moveTo>
                    <a:pt x="1461501" y="368605"/>
                  </a:moveTo>
                  <a:lnTo>
                    <a:pt x="1470795" y="370532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3836584" y="174945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4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800348" y="513442"/>
              <a:ext cx="3094355" cy="1935480"/>
            </a:xfrm>
            <a:custGeom>
              <a:avLst/>
              <a:gdLst/>
              <a:ahLst/>
              <a:cxnLst/>
              <a:rect l="l" t="t" r="r" b="b"/>
              <a:pathLst>
                <a:path w="3094354" h="1935480">
                  <a:moveTo>
                    <a:pt x="36611" y="1898568"/>
                  </a:moveTo>
                  <a:lnTo>
                    <a:pt x="36611" y="0"/>
                  </a:lnTo>
                </a:path>
                <a:path w="3094354" h="1935480">
                  <a:moveTo>
                    <a:pt x="36611" y="1840534"/>
                  </a:moveTo>
                  <a:lnTo>
                    <a:pt x="0" y="1840534"/>
                  </a:lnTo>
                </a:path>
                <a:path w="3094354" h="1935480">
                  <a:moveTo>
                    <a:pt x="36611" y="1585843"/>
                  </a:moveTo>
                  <a:lnTo>
                    <a:pt x="0" y="1585843"/>
                  </a:lnTo>
                </a:path>
                <a:path w="3094354" h="1935480">
                  <a:moveTo>
                    <a:pt x="36611" y="1331151"/>
                  </a:moveTo>
                  <a:lnTo>
                    <a:pt x="0" y="1331151"/>
                  </a:lnTo>
                </a:path>
                <a:path w="3094354" h="1935480">
                  <a:moveTo>
                    <a:pt x="36611" y="1076573"/>
                  </a:moveTo>
                  <a:lnTo>
                    <a:pt x="0" y="1076573"/>
                  </a:lnTo>
                </a:path>
                <a:path w="3094354" h="1935480">
                  <a:moveTo>
                    <a:pt x="36611" y="821881"/>
                  </a:moveTo>
                  <a:lnTo>
                    <a:pt x="0" y="821881"/>
                  </a:lnTo>
                </a:path>
                <a:path w="3094354" h="1935480">
                  <a:moveTo>
                    <a:pt x="36611" y="567303"/>
                  </a:moveTo>
                  <a:lnTo>
                    <a:pt x="0" y="567303"/>
                  </a:lnTo>
                </a:path>
                <a:path w="3094354" h="1935480">
                  <a:moveTo>
                    <a:pt x="36611" y="312612"/>
                  </a:moveTo>
                  <a:lnTo>
                    <a:pt x="0" y="312612"/>
                  </a:lnTo>
                </a:path>
                <a:path w="3094354" h="1935480">
                  <a:moveTo>
                    <a:pt x="36611" y="58033"/>
                  </a:moveTo>
                  <a:lnTo>
                    <a:pt x="0" y="58033"/>
                  </a:lnTo>
                </a:path>
                <a:path w="3094354" h="1935480">
                  <a:moveTo>
                    <a:pt x="36611" y="1898568"/>
                  </a:moveTo>
                  <a:lnTo>
                    <a:pt x="3094269" y="1898568"/>
                  </a:lnTo>
                </a:path>
                <a:path w="3094354" h="1935480">
                  <a:moveTo>
                    <a:pt x="94645" y="1898568"/>
                  </a:moveTo>
                  <a:lnTo>
                    <a:pt x="94645" y="1935179"/>
                  </a:lnTo>
                </a:path>
                <a:path w="3094354" h="1935480">
                  <a:moveTo>
                    <a:pt x="1013892" y="1898568"/>
                  </a:moveTo>
                  <a:lnTo>
                    <a:pt x="1013892" y="1935179"/>
                  </a:lnTo>
                </a:path>
                <a:path w="3094354" h="1935480">
                  <a:moveTo>
                    <a:pt x="1933139" y="1898568"/>
                  </a:moveTo>
                  <a:lnTo>
                    <a:pt x="1933139" y="1935179"/>
                  </a:lnTo>
                </a:path>
                <a:path w="3094354" h="1935480">
                  <a:moveTo>
                    <a:pt x="2852386" y="1898568"/>
                  </a:moveTo>
                  <a:lnTo>
                    <a:pt x="2852386" y="1935179"/>
                  </a:lnTo>
                </a:path>
              </a:pathLst>
            </a:custGeom>
            <a:ln w="52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1" name="object 231"/>
          <p:cNvSpPr txBox="1"/>
          <p:nvPr/>
        </p:nvSpPr>
        <p:spPr>
          <a:xfrm>
            <a:off x="616573" y="487253"/>
            <a:ext cx="3110230" cy="22104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50" spc="5" dirty="0">
                <a:latin typeface="Arial"/>
                <a:cs typeface="Arial"/>
              </a:rPr>
              <a:t>.35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Arial"/>
              <a:cs typeface="Arial"/>
            </a:endParaRPr>
          </a:p>
          <a:p>
            <a:pPr marL="7366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.3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.25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Arial"/>
              <a:cs typeface="Arial"/>
            </a:endParaRPr>
          </a:p>
          <a:p>
            <a:pPr marL="7366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.2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.15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Arial"/>
              <a:cs typeface="Arial"/>
            </a:endParaRPr>
          </a:p>
          <a:p>
            <a:pPr marL="7366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.1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.05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Arial"/>
              <a:cs typeface="Arial"/>
            </a:endParaRPr>
          </a:p>
          <a:p>
            <a:pPr marL="104139">
              <a:lnSpc>
                <a:spcPct val="100000"/>
              </a:lnSpc>
              <a:spcBef>
                <a:spcPts val="5"/>
              </a:spcBef>
            </a:pPr>
            <a:r>
              <a:rPr sz="850" spc="5" dirty="0">
                <a:latin typeface="Arial"/>
                <a:cs typeface="Arial"/>
              </a:rPr>
              <a:t>0</a:t>
            </a:r>
            <a:endParaRPr sz="850">
              <a:latin typeface="Arial"/>
              <a:cs typeface="Arial"/>
            </a:endParaRPr>
          </a:p>
          <a:p>
            <a:pPr marL="247650">
              <a:lnSpc>
                <a:spcPts val="980"/>
              </a:lnSpc>
              <a:spcBef>
                <a:spcPts val="170"/>
              </a:spcBef>
              <a:tabLst>
                <a:tab pos="1166495" algn="l"/>
                <a:tab pos="2055495" algn="l"/>
                <a:tab pos="2974340" algn="l"/>
              </a:tabLst>
            </a:pPr>
            <a:r>
              <a:rPr sz="850" spc="5" dirty="0">
                <a:latin typeface="Arial"/>
                <a:cs typeface="Arial"/>
              </a:rPr>
              <a:t>0	5	</a:t>
            </a:r>
            <a:r>
              <a:rPr sz="850" dirty="0">
                <a:latin typeface="Arial"/>
                <a:cs typeface="Arial"/>
              </a:rPr>
              <a:t>1</a:t>
            </a:r>
            <a:r>
              <a:rPr sz="850" spc="5" dirty="0">
                <a:latin typeface="Arial"/>
                <a:cs typeface="Arial"/>
              </a:rPr>
              <a:t>0</a:t>
            </a:r>
            <a:r>
              <a:rPr sz="850" dirty="0">
                <a:latin typeface="Arial"/>
                <a:cs typeface="Arial"/>
              </a:rPr>
              <a:t>	15</a:t>
            </a:r>
            <a:endParaRPr sz="850">
              <a:latin typeface="Arial"/>
              <a:cs typeface="Arial"/>
            </a:endParaRPr>
          </a:p>
          <a:p>
            <a:pPr marL="969644">
              <a:lnSpc>
                <a:spcPts val="980"/>
              </a:lnSpc>
            </a:pPr>
            <a:r>
              <a:rPr sz="850" dirty="0">
                <a:latin typeface="Arial"/>
                <a:cs typeface="Arial"/>
              </a:rPr>
              <a:t>Distance </a:t>
            </a:r>
            <a:r>
              <a:rPr sz="850" spc="5" dirty="0">
                <a:latin typeface="Arial"/>
                <a:cs typeface="Arial"/>
              </a:rPr>
              <a:t>to college ( x 10</a:t>
            </a:r>
            <a:r>
              <a:rPr sz="850" spc="-30" dirty="0">
                <a:latin typeface="Arial"/>
                <a:cs typeface="Arial"/>
              </a:rPr>
              <a:t> </a:t>
            </a:r>
            <a:r>
              <a:rPr sz="850" spc="5" dirty="0">
                <a:latin typeface="Arial"/>
                <a:cs typeface="Arial"/>
              </a:rPr>
              <a:t>miles)</a:t>
            </a:r>
            <a:endParaRPr sz="850">
              <a:latin typeface="Arial"/>
              <a:cs typeface="Arial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435352" y="685820"/>
            <a:ext cx="148590" cy="155448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850" spc="5" dirty="0">
                <a:latin typeface="Arial"/>
                <a:cs typeface="Arial"/>
              </a:rPr>
              <a:t>Pr( college </a:t>
            </a:r>
            <a:r>
              <a:rPr sz="850" dirty="0">
                <a:latin typeface="Arial"/>
                <a:cs typeface="Arial"/>
              </a:rPr>
              <a:t>degree=1|</a:t>
            </a:r>
            <a:r>
              <a:rPr sz="850" spc="-35" dirty="0">
                <a:latin typeface="Arial"/>
                <a:cs typeface="Arial"/>
              </a:rPr>
              <a:t> </a:t>
            </a:r>
            <a:r>
              <a:rPr sz="850" dirty="0">
                <a:latin typeface="Arial"/>
                <a:cs typeface="Arial"/>
              </a:rPr>
              <a:t>distance)</a:t>
            </a:r>
            <a:endParaRPr sz="850">
              <a:latin typeface="Arial"/>
              <a:cs typeface="Arial"/>
            </a:endParaRPr>
          </a:p>
        </p:txBody>
      </p:sp>
      <p:sp>
        <p:nvSpPr>
          <p:cNvPr id="233" name="object 233"/>
          <p:cNvSpPr/>
          <p:nvPr/>
        </p:nvSpPr>
        <p:spPr>
          <a:xfrm>
            <a:off x="932285" y="2840350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4">
                <a:moveTo>
                  <a:pt x="0" y="0"/>
                </a:moveTo>
                <a:lnTo>
                  <a:pt x="342989" y="0"/>
                </a:lnTo>
              </a:path>
            </a:pathLst>
          </a:custGeom>
          <a:ln w="118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330425" y="284035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105526" y="0"/>
                </a:lnTo>
              </a:path>
              <a:path w="342900">
                <a:moveTo>
                  <a:pt x="131936" y="0"/>
                </a:moveTo>
                <a:lnTo>
                  <a:pt x="237462" y="0"/>
                </a:lnTo>
              </a:path>
              <a:path w="342900">
                <a:moveTo>
                  <a:pt x="263872" y="0"/>
                </a:moveTo>
                <a:lnTo>
                  <a:pt x="342875" y="0"/>
                </a:lnTo>
              </a:path>
            </a:pathLst>
          </a:custGeom>
          <a:ln w="1187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3154573" y="2840350"/>
            <a:ext cx="329565" cy="0"/>
          </a:xfrm>
          <a:custGeom>
            <a:avLst/>
            <a:gdLst/>
            <a:ahLst/>
            <a:cxnLst/>
            <a:rect l="l" t="t" r="r" b="b"/>
            <a:pathLst>
              <a:path w="329564">
                <a:moveTo>
                  <a:pt x="0" y="0"/>
                </a:moveTo>
                <a:lnTo>
                  <a:pt x="13148" y="0"/>
                </a:lnTo>
              </a:path>
              <a:path w="329564">
                <a:moveTo>
                  <a:pt x="31623" y="0"/>
                </a:moveTo>
                <a:lnTo>
                  <a:pt x="44772" y="0"/>
                </a:lnTo>
              </a:path>
              <a:path w="329564">
                <a:moveTo>
                  <a:pt x="63247" y="0"/>
                </a:moveTo>
                <a:lnTo>
                  <a:pt x="76396" y="0"/>
                </a:lnTo>
              </a:path>
              <a:path w="329564">
                <a:moveTo>
                  <a:pt x="94871" y="0"/>
                </a:moveTo>
                <a:lnTo>
                  <a:pt x="108020" y="0"/>
                </a:lnTo>
              </a:path>
              <a:path w="329564">
                <a:moveTo>
                  <a:pt x="126495" y="0"/>
                </a:moveTo>
                <a:lnTo>
                  <a:pt x="139757" y="0"/>
                </a:lnTo>
              </a:path>
              <a:path w="329564">
                <a:moveTo>
                  <a:pt x="158119" y="0"/>
                </a:moveTo>
                <a:lnTo>
                  <a:pt x="171381" y="0"/>
                </a:lnTo>
              </a:path>
              <a:path w="329564">
                <a:moveTo>
                  <a:pt x="189856" y="0"/>
                </a:moveTo>
                <a:lnTo>
                  <a:pt x="203005" y="0"/>
                </a:lnTo>
              </a:path>
              <a:path w="329564">
                <a:moveTo>
                  <a:pt x="221480" y="0"/>
                </a:moveTo>
                <a:lnTo>
                  <a:pt x="234629" y="0"/>
                </a:lnTo>
              </a:path>
              <a:path w="329564">
                <a:moveTo>
                  <a:pt x="253104" y="0"/>
                </a:moveTo>
                <a:lnTo>
                  <a:pt x="266252" y="0"/>
                </a:lnTo>
              </a:path>
              <a:path w="329564">
                <a:moveTo>
                  <a:pt x="284728" y="0"/>
                </a:moveTo>
                <a:lnTo>
                  <a:pt x="297876" y="0"/>
                </a:lnTo>
              </a:path>
              <a:path w="329564">
                <a:moveTo>
                  <a:pt x="316352" y="0"/>
                </a:moveTo>
                <a:lnTo>
                  <a:pt x="329500" y="0"/>
                </a:lnTo>
              </a:path>
            </a:pathLst>
          </a:custGeom>
          <a:ln w="11870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 txBox="1"/>
          <p:nvPr/>
        </p:nvSpPr>
        <p:spPr>
          <a:xfrm>
            <a:off x="868697" y="2745818"/>
            <a:ext cx="2994660" cy="189230"/>
          </a:xfrm>
          <a:prstGeom prst="rect">
            <a:avLst/>
          </a:prstGeom>
          <a:ln w="5275">
            <a:solidFill>
              <a:srgbClr val="000000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95"/>
              </a:spcBef>
              <a:tabLst>
                <a:tab pos="1859280" algn="l"/>
                <a:tab pos="2683510" algn="l"/>
              </a:tabLst>
            </a:pPr>
            <a:r>
              <a:rPr sz="850" dirty="0">
                <a:latin typeface="Arial"/>
                <a:cs typeface="Arial"/>
              </a:rPr>
              <a:t>Linear</a:t>
            </a:r>
            <a:r>
              <a:rPr sz="850" spc="10" dirty="0">
                <a:latin typeface="Arial"/>
                <a:cs typeface="Arial"/>
              </a:rPr>
              <a:t> </a:t>
            </a:r>
            <a:r>
              <a:rPr sz="850" spc="5" dirty="0">
                <a:latin typeface="Arial"/>
                <a:cs typeface="Arial"/>
              </a:rPr>
              <a:t>Probability	Probit	</a:t>
            </a:r>
            <a:r>
              <a:rPr sz="850" dirty="0">
                <a:latin typeface="Arial"/>
                <a:cs typeface="Arial"/>
              </a:rPr>
              <a:t>Logit</a:t>
            </a:r>
            <a:endParaRPr sz="850">
              <a:latin typeface="Arial"/>
              <a:cs typeface="Arial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478574" y="3185358"/>
            <a:ext cx="272478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 3 different models produce very similar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results.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38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68008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Summa</a:t>
            </a:r>
            <a:r>
              <a:rPr spc="30" dirty="0"/>
              <a:t>r</a:t>
            </a:r>
            <a:r>
              <a:rPr spc="-5" dirty="0"/>
              <a:t>y</a:t>
            </a:r>
          </a:p>
        </p:txBody>
      </p:sp>
      <p:sp>
        <p:nvSpPr>
          <p:cNvPr id="6" name="object 6"/>
          <p:cNvSpPr/>
          <p:nvPr/>
        </p:nvSpPr>
        <p:spPr>
          <a:xfrm>
            <a:off x="446124" y="1202161"/>
            <a:ext cx="113082" cy="1130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6124" y="1379300"/>
            <a:ext cx="113082" cy="1130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6124" y="1556440"/>
            <a:ext cx="113082" cy="1130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01853" y="572803"/>
            <a:ext cx="3327400" cy="2616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0820" indent="-12255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If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</a:t>
            </a:r>
            <a:r>
              <a:rPr sz="900" i="1" spc="30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is </a:t>
            </a:r>
            <a:r>
              <a:rPr sz="900" spc="-15" dirty="0">
                <a:latin typeface="Arial"/>
                <a:cs typeface="Arial"/>
              </a:rPr>
              <a:t>binary,</a:t>
            </a:r>
            <a:r>
              <a:rPr sz="900" spc="-5" dirty="0">
                <a:latin typeface="Arial"/>
                <a:cs typeface="Arial"/>
              </a:rPr>
              <a:t> then </a:t>
            </a:r>
            <a:r>
              <a:rPr sz="900" i="1" spc="-5" dirty="0">
                <a:latin typeface="Arial"/>
                <a:cs typeface="Arial"/>
              </a:rPr>
              <a:t>E</a:t>
            </a:r>
            <a:r>
              <a:rPr sz="900" i="1" spc="-170" dirty="0">
                <a:latin typeface="Arial"/>
                <a:cs typeface="Arial"/>
              </a:rPr>
              <a:t>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Arial"/>
                <a:cs typeface="Arial"/>
              </a:rPr>
              <a:t>|X</a:t>
            </a:r>
            <a:r>
              <a:rPr sz="900" i="1" spc="7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</a:t>
            </a:r>
            <a:r>
              <a:rPr sz="900" i="1" spc="284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|X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 dirty="0">
              <a:latin typeface="Lucida Sans Unicode"/>
              <a:cs typeface="Lucida Sans Unicode"/>
            </a:endParaRPr>
          </a:p>
          <a:p>
            <a:pPr marL="21082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Three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models: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 dirty="0">
              <a:latin typeface="Arial"/>
              <a:cs typeface="Arial"/>
            </a:endParaRPr>
          </a:p>
          <a:p>
            <a:pPr marL="210820" indent="-135255">
              <a:lnSpc>
                <a:spcPct val="100000"/>
              </a:lnSpc>
              <a:buClr>
                <a:srgbClr val="FFFFFF"/>
              </a:buClr>
              <a:buSzPct val="77777"/>
              <a:buFont typeface="Arial"/>
              <a:buAutoNum type="arabicPlain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linear probability model (linear multiple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regression)</a:t>
            </a:r>
            <a:endParaRPr sz="900" dirty="0">
              <a:latin typeface="Arial"/>
              <a:cs typeface="Arial"/>
            </a:endParaRPr>
          </a:p>
          <a:p>
            <a:pPr marL="210820" indent="-135255">
              <a:lnSpc>
                <a:spcPct val="100000"/>
              </a:lnSpc>
              <a:spcBef>
                <a:spcPts val="315"/>
              </a:spcBef>
              <a:buClr>
                <a:srgbClr val="FFFFFF"/>
              </a:buClr>
              <a:buSzPct val="77777"/>
              <a:buFont typeface="Arial"/>
              <a:buAutoNum type="arabicPlain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probit (cumulative standard </a:t>
            </a:r>
            <a:r>
              <a:rPr sz="900" dirty="0">
                <a:latin typeface="Arial"/>
                <a:cs typeface="Arial"/>
              </a:rPr>
              <a:t>normal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distribution)</a:t>
            </a:r>
            <a:endParaRPr sz="900" dirty="0">
              <a:latin typeface="Arial"/>
              <a:cs typeface="Arial"/>
            </a:endParaRPr>
          </a:p>
          <a:p>
            <a:pPr marL="210820" indent="-135255">
              <a:lnSpc>
                <a:spcPct val="100000"/>
              </a:lnSpc>
              <a:spcBef>
                <a:spcPts val="315"/>
              </a:spcBef>
              <a:buClr>
                <a:srgbClr val="FFFFFF"/>
              </a:buClr>
              <a:buSzPct val="77777"/>
              <a:buFont typeface="Arial"/>
              <a:buAutoNum type="arabicPlain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logit (cumulative standard logistic distribution)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210820" indent="-122555">
              <a:lnSpc>
                <a:spcPct val="100000"/>
              </a:lnSpc>
              <a:spcBef>
                <a:spcPts val="940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LPM, probit, logit all produce predicted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probabilities</a:t>
            </a:r>
            <a:endParaRPr sz="900" dirty="0">
              <a:latin typeface="Arial"/>
              <a:cs typeface="Arial"/>
            </a:endParaRPr>
          </a:p>
          <a:p>
            <a:pPr marL="21082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10" dirty="0">
                <a:latin typeface="Arial"/>
                <a:cs typeface="Arial"/>
              </a:rPr>
              <a:t>Effect </a:t>
            </a:r>
            <a:r>
              <a:rPr sz="900" spc="-5" dirty="0">
                <a:latin typeface="Arial"/>
                <a:cs typeface="Arial"/>
              </a:rPr>
              <a:t>of </a:t>
            </a:r>
            <a:r>
              <a:rPr lang="en-US" sz="900" i="1" spc="55" dirty="0">
                <a:latin typeface="Arial"/>
                <a:cs typeface="Arial"/>
              </a:rPr>
              <a:t>∆</a:t>
            </a:r>
            <a:r>
              <a:rPr sz="900" i="1" spc="5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is a change in conditional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2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 dirty="0">
              <a:latin typeface="Arial"/>
              <a:cs typeface="Arial"/>
            </a:endParaRPr>
          </a:p>
          <a:p>
            <a:pPr marL="21082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logit and probit, this depends on the initial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endParaRPr sz="900" dirty="0">
              <a:latin typeface="Arial"/>
              <a:cs typeface="Arial"/>
            </a:endParaRPr>
          </a:p>
          <a:p>
            <a:pPr marL="210820" indent="-122555">
              <a:lnSpc>
                <a:spcPct val="100000"/>
              </a:lnSpc>
              <a:spcBef>
                <a:spcPts val="910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Probit and logit are estimated via maximum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likelihood</a:t>
            </a:r>
            <a:endParaRPr sz="900" dirty="0">
              <a:latin typeface="Arial"/>
              <a:cs typeface="Arial"/>
            </a:endParaRPr>
          </a:p>
          <a:p>
            <a:pPr marL="464184" lvl="1" indent="-118110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464820" algn="l"/>
              </a:tabLst>
            </a:pPr>
            <a:r>
              <a:rPr sz="900" spc="-5" dirty="0">
                <a:latin typeface="Arial"/>
                <a:cs typeface="Arial"/>
              </a:rPr>
              <a:t>Coefficients are </a:t>
            </a:r>
            <a:r>
              <a:rPr sz="900" dirty="0">
                <a:latin typeface="Arial"/>
                <a:cs typeface="Arial"/>
              </a:rPr>
              <a:t>normally </a:t>
            </a:r>
            <a:r>
              <a:rPr sz="900" spc="-5" dirty="0">
                <a:latin typeface="Arial"/>
                <a:cs typeface="Arial"/>
              </a:rPr>
              <a:t>distributed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large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n</a:t>
            </a:r>
            <a:endParaRPr sz="900" dirty="0">
              <a:latin typeface="Arial"/>
              <a:cs typeface="Arial"/>
            </a:endParaRPr>
          </a:p>
          <a:p>
            <a:pPr marL="464184" lvl="1" indent="-118110"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464820" algn="l"/>
              </a:tabLst>
            </a:pPr>
            <a:r>
              <a:rPr sz="900" spc="-5" dirty="0">
                <a:latin typeface="Arial"/>
                <a:cs typeface="Arial"/>
              </a:rPr>
              <a:t>Large-</a:t>
            </a:r>
            <a:r>
              <a:rPr sz="900" i="1" spc="-5" dirty="0">
                <a:latin typeface="Arial"/>
                <a:cs typeface="Arial"/>
              </a:rPr>
              <a:t>n </a:t>
            </a:r>
            <a:r>
              <a:rPr sz="900" spc="-5" dirty="0">
                <a:latin typeface="Arial"/>
                <a:cs typeface="Arial"/>
              </a:rPr>
              <a:t>hypothesis testing, </a:t>
            </a:r>
            <a:r>
              <a:rPr sz="900" spc="-10" dirty="0">
                <a:latin typeface="Arial"/>
                <a:cs typeface="Arial"/>
              </a:rPr>
              <a:t>conf. </a:t>
            </a:r>
            <a:r>
              <a:rPr sz="900" spc="-5" dirty="0">
                <a:latin typeface="Arial"/>
                <a:cs typeface="Arial"/>
              </a:rPr>
              <a:t>intervals is as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usual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89039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linear probability</a:t>
            </a:r>
            <a:r>
              <a:rPr spc="-35" dirty="0"/>
              <a:t> </a:t>
            </a:r>
            <a:r>
              <a:rPr spc="-5" dirty="0"/>
              <a:t>model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64274" y="684855"/>
            <a:ext cx="3997325" cy="23387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82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5" dirty="0">
                <a:latin typeface="Arial"/>
                <a:cs typeface="Arial"/>
              </a:rPr>
              <a:t>Multiple regression model with continuous dependent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variable</a:t>
            </a:r>
            <a:endParaRPr sz="900">
              <a:latin typeface="Arial"/>
              <a:cs typeface="Arial"/>
            </a:endParaRPr>
          </a:p>
          <a:p>
            <a:pPr marL="121920" algn="ctr">
              <a:lnSpc>
                <a:spcPct val="100000"/>
              </a:lnSpc>
              <a:spcBef>
                <a:spcPts val="865"/>
              </a:spcBef>
            </a:pP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25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u</a:t>
            </a:r>
            <a:r>
              <a:rPr sz="900" i="1" spc="-7" baseline="-9259" dirty="0">
                <a:latin typeface="Arial"/>
                <a:cs typeface="Arial"/>
              </a:rPr>
              <a:t>i</a:t>
            </a:r>
            <a:endParaRPr sz="900" baseline="-9259">
              <a:latin typeface="Arial"/>
              <a:cs typeface="Arial"/>
            </a:endParaRPr>
          </a:p>
          <a:p>
            <a:pPr marL="248285" marR="119380" indent="-121920">
              <a:lnSpc>
                <a:spcPct val="101499"/>
              </a:lnSpc>
              <a:spcBef>
                <a:spcPts val="844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5" dirty="0">
                <a:latin typeface="Arial"/>
                <a:cs typeface="Arial"/>
              </a:rPr>
              <a:t>The coefficient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j </a:t>
            </a:r>
            <a:r>
              <a:rPr sz="900" spc="-5" dirty="0">
                <a:latin typeface="Arial"/>
                <a:cs typeface="Arial"/>
              </a:rPr>
              <a:t>can be </a:t>
            </a:r>
            <a:r>
              <a:rPr sz="900" dirty="0">
                <a:latin typeface="Arial"/>
                <a:cs typeface="Arial"/>
              </a:rPr>
              <a:t>interpreted </a:t>
            </a:r>
            <a:r>
              <a:rPr sz="900" spc="-5" dirty="0">
                <a:latin typeface="Arial"/>
                <a:cs typeface="Arial"/>
              </a:rPr>
              <a:t>as the change in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associated with  a unit change in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j</a:t>
            </a:r>
            <a:endParaRPr sz="900" baseline="-9259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Font typeface="Arial"/>
              <a:buChar char="•"/>
            </a:pPr>
            <a:endParaRPr sz="1300">
              <a:latin typeface="Arial"/>
              <a:cs typeface="Arial"/>
            </a:endParaRPr>
          </a:p>
          <a:p>
            <a:pPr marL="2482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will </a:t>
            </a:r>
            <a:r>
              <a:rPr sz="900" spc="-10" dirty="0">
                <a:latin typeface="Arial"/>
                <a:cs typeface="Arial"/>
              </a:rPr>
              <a:t>now </a:t>
            </a:r>
            <a:r>
              <a:rPr sz="900" spc="-5" dirty="0">
                <a:latin typeface="Arial"/>
                <a:cs typeface="Arial"/>
              </a:rPr>
              <a:t>discuss the case with a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5" dirty="0">
                <a:latin typeface="Arial"/>
                <a:cs typeface="Arial"/>
              </a:rPr>
              <a:t>dependent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variable</a:t>
            </a:r>
            <a:endParaRPr sz="900">
              <a:latin typeface="Arial"/>
              <a:cs typeface="Arial"/>
            </a:endParaRPr>
          </a:p>
          <a:p>
            <a:pPr marL="248285" indent="-121920">
              <a:lnSpc>
                <a:spcPct val="100000"/>
              </a:lnSpc>
              <a:spcBef>
                <a:spcPts val="910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0" dirty="0">
                <a:latin typeface="Arial"/>
                <a:cs typeface="Arial"/>
              </a:rPr>
              <a:t>know </a:t>
            </a:r>
            <a:r>
              <a:rPr sz="900" spc="-5" dirty="0">
                <a:latin typeface="Arial"/>
                <a:cs typeface="Arial"/>
              </a:rPr>
              <a:t>that the </a:t>
            </a:r>
            <a:r>
              <a:rPr sz="900" spc="-10" dirty="0">
                <a:latin typeface="Arial"/>
                <a:cs typeface="Arial"/>
              </a:rPr>
              <a:t>expected value </a:t>
            </a:r>
            <a:r>
              <a:rPr sz="900" spc="-5" dirty="0">
                <a:latin typeface="Arial"/>
                <a:cs typeface="Arial"/>
              </a:rPr>
              <a:t>of a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10" dirty="0">
                <a:latin typeface="Arial"/>
                <a:cs typeface="Arial"/>
              </a:rPr>
              <a:t>variable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2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is</a:t>
            </a:r>
            <a:endParaRPr sz="900">
              <a:latin typeface="Arial"/>
              <a:cs typeface="Arial"/>
            </a:endParaRPr>
          </a:p>
          <a:p>
            <a:pPr marL="134620" algn="ctr">
              <a:lnSpc>
                <a:spcPct val="100000"/>
              </a:lnSpc>
              <a:spcBef>
                <a:spcPts val="865"/>
              </a:spcBef>
            </a:pPr>
            <a:r>
              <a:rPr sz="900" i="1" spc="-5" dirty="0">
                <a:latin typeface="Arial"/>
                <a:cs typeface="Arial"/>
              </a:rPr>
              <a:t>E</a:t>
            </a:r>
            <a:r>
              <a:rPr sz="900" i="1" spc="-20" dirty="0">
                <a:latin typeface="Arial"/>
                <a:cs typeface="Arial"/>
              </a:rPr>
              <a:t> </a:t>
            </a:r>
            <a:r>
              <a:rPr sz="900" spc="-15" dirty="0">
                <a:latin typeface="Lucida Sans Unicode"/>
                <a:cs typeface="Lucida Sans Unicode"/>
              </a:rPr>
              <a:t>[</a:t>
            </a:r>
            <a:r>
              <a:rPr sz="900" i="1" spc="-15" dirty="0">
                <a:latin typeface="Arial"/>
                <a:cs typeface="Arial"/>
              </a:rPr>
              <a:t>Y</a:t>
            </a:r>
            <a:r>
              <a:rPr sz="900" i="1" spc="-130" dirty="0">
                <a:latin typeface="Arial"/>
                <a:cs typeface="Arial"/>
              </a:rPr>
              <a:t> </a:t>
            </a:r>
            <a:r>
              <a:rPr sz="900" spc="-30" dirty="0">
                <a:latin typeface="Lucida Sans Unicode"/>
                <a:cs typeface="Lucida Sans Unicode"/>
              </a:rPr>
              <a:t>]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3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0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248285" marR="281940" indent="-121920">
              <a:lnSpc>
                <a:spcPct val="101499"/>
              </a:lnSpc>
              <a:spcBef>
                <a:spcPts val="844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5" dirty="0">
                <a:latin typeface="Arial"/>
                <a:cs typeface="Arial"/>
              </a:rPr>
              <a:t>In the multiple regression model with a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5" dirty="0">
                <a:latin typeface="Arial"/>
                <a:cs typeface="Arial"/>
              </a:rPr>
              <a:t>dependent </a:t>
            </a:r>
            <a:r>
              <a:rPr sz="900" spc="-10" dirty="0">
                <a:latin typeface="Arial"/>
                <a:cs typeface="Arial"/>
              </a:rPr>
              <a:t>variable we  </a:t>
            </a:r>
            <a:r>
              <a:rPr sz="900" spc="-15" dirty="0">
                <a:latin typeface="Arial"/>
                <a:cs typeface="Arial"/>
              </a:rPr>
              <a:t>have</a:t>
            </a:r>
            <a:endParaRPr sz="900">
              <a:latin typeface="Arial"/>
              <a:cs typeface="Arial"/>
            </a:endParaRPr>
          </a:p>
          <a:p>
            <a:pPr marL="973455">
              <a:lnSpc>
                <a:spcPct val="100000"/>
              </a:lnSpc>
              <a:spcBef>
                <a:spcPts val="15"/>
              </a:spcBef>
            </a:pPr>
            <a:r>
              <a:rPr sz="900" i="1" spc="-5" dirty="0">
                <a:latin typeface="Arial"/>
                <a:cs typeface="Arial"/>
              </a:rPr>
              <a:t>E</a:t>
            </a:r>
            <a:r>
              <a:rPr sz="900" i="1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Lucida Sans Unicode"/>
                <a:cs typeface="Lucida Sans Unicode"/>
              </a:rPr>
              <a:t>[</a:t>
            </a:r>
            <a:r>
              <a:rPr sz="900" i="1" spc="-10" dirty="0">
                <a:latin typeface="Arial"/>
                <a:cs typeface="Arial"/>
              </a:rPr>
              <a:t>Y</a:t>
            </a:r>
            <a:r>
              <a:rPr sz="900" i="1" spc="-15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|X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55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-30" dirty="0">
                <a:latin typeface="Lucida Sans Unicode"/>
                <a:cs typeface="Lucida Sans Unicode"/>
              </a:rPr>
              <a:t>]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20" dirty="0">
                <a:latin typeface="Lucida Sans Unicode"/>
                <a:cs typeface="Lucida Sans Unicode"/>
              </a:rPr>
              <a:t>(</a:t>
            </a:r>
            <a:r>
              <a:rPr sz="900" i="1" spc="20" dirty="0">
                <a:latin typeface="Arial"/>
                <a:cs typeface="Arial"/>
              </a:rPr>
              <a:t>Y</a:t>
            </a:r>
            <a:r>
              <a:rPr sz="900" i="1" spc="30" baseline="-9259" dirty="0">
                <a:latin typeface="Arial"/>
                <a:cs typeface="Arial"/>
              </a:rPr>
              <a:t>i</a:t>
            </a:r>
            <a:r>
              <a:rPr sz="900" i="1" spc="284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|X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55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248285" indent="-121920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5" dirty="0">
                <a:latin typeface="Arial"/>
                <a:cs typeface="Arial"/>
              </a:rPr>
              <a:t>It is therefore called the </a:t>
            </a:r>
            <a:r>
              <a:rPr sz="900" b="1" spc="-5" dirty="0">
                <a:latin typeface="Arial"/>
                <a:cs typeface="Arial"/>
              </a:rPr>
              <a:t>linear probability model.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51701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Mortgage</a:t>
            </a:r>
            <a:r>
              <a:rPr spc="-3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47294" y="400997"/>
            <a:ext cx="3838575" cy="1995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Example: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00">
              <a:latin typeface="Arial"/>
              <a:cs typeface="Arial"/>
            </a:endParaRPr>
          </a:p>
          <a:p>
            <a:pPr marL="265430" marR="168275" indent="-121920">
              <a:lnSpc>
                <a:spcPct val="101499"/>
              </a:lnSpc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Arial"/>
                <a:cs typeface="Arial"/>
              </a:rPr>
              <a:t>Most individuals who </a:t>
            </a:r>
            <a:r>
              <a:rPr sz="900" spc="-10" dirty="0">
                <a:latin typeface="Arial"/>
                <a:cs typeface="Arial"/>
              </a:rPr>
              <a:t>want </a:t>
            </a:r>
            <a:r>
              <a:rPr sz="900" spc="-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buy </a:t>
            </a:r>
            <a:r>
              <a:rPr sz="900" spc="-5" dirty="0">
                <a:latin typeface="Arial"/>
                <a:cs typeface="Arial"/>
              </a:rPr>
              <a:t>a house apply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at a  bank.</a:t>
            </a:r>
            <a:endParaRPr sz="900">
              <a:latin typeface="Arial"/>
              <a:cs typeface="Arial"/>
            </a:endParaRPr>
          </a:p>
          <a:p>
            <a:pPr marL="265430" indent="-122555">
              <a:lnSpc>
                <a:spcPct val="100000"/>
              </a:lnSpc>
              <a:spcBef>
                <a:spcPts val="869"/>
              </a:spcBef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Arial"/>
                <a:cs typeface="Arial"/>
              </a:rPr>
              <a:t>Not all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applications are</a:t>
            </a:r>
            <a:r>
              <a:rPr sz="900" spc="-10" dirty="0">
                <a:latin typeface="Arial"/>
                <a:cs typeface="Arial"/>
              </a:rPr>
              <a:t> approved.</a:t>
            </a:r>
            <a:endParaRPr sz="900">
              <a:latin typeface="Arial"/>
              <a:cs typeface="Arial"/>
            </a:endParaRPr>
          </a:p>
          <a:p>
            <a:pPr marL="265430" marR="5080" indent="-121920">
              <a:lnSpc>
                <a:spcPct val="101499"/>
              </a:lnSpc>
              <a:spcBef>
                <a:spcPts val="855"/>
              </a:spcBef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Arial"/>
                <a:cs typeface="Arial"/>
              </a:rPr>
              <a:t>What </a:t>
            </a:r>
            <a:r>
              <a:rPr sz="900" dirty="0">
                <a:latin typeface="Arial"/>
                <a:cs typeface="Arial"/>
              </a:rPr>
              <a:t>determines </a:t>
            </a:r>
            <a:r>
              <a:rPr sz="900" spc="-5" dirty="0">
                <a:latin typeface="Arial"/>
                <a:cs typeface="Arial"/>
              </a:rPr>
              <a:t>whether or not a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 is </a:t>
            </a:r>
            <a:r>
              <a:rPr sz="900" spc="-10" dirty="0">
                <a:latin typeface="Arial"/>
                <a:cs typeface="Arial"/>
              </a:rPr>
              <a:t>approved </a:t>
            </a:r>
            <a:r>
              <a:rPr sz="900" spc="-5" dirty="0">
                <a:latin typeface="Arial"/>
                <a:cs typeface="Arial"/>
              </a:rPr>
              <a:t>or  denied?</a:t>
            </a:r>
            <a:endParaRPr sz="900">
              <a:latin typeface="Arial"/>
              <a:cs typeface="Arial"/>
            </a:endParaRPr>
          </a:p>
          <a:p>
            <a:pPr marL="265430" marR="473709" indent="-121920">
              <a:lnSpc>
                <a:spcPct val="101499"/>
              </a:lnSpc>
              <a:spcBef>
                <a:spcPts val="850"/>
              </a:spcBef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Arial"/>
                <a:cs typeface="Arial"/>
              </a:rPr>
              <a:t>During this lecture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use a subset of the Boston </a:t>
            </a:r>
            <a:r>
              <a:rPr sz="900" spc="-15" dirty="0">
                <a:latin typeface="Arial"/>
                <a:cs typeface="Arial"/>
              </a:rPr>
              <a:t>HMDA </a:t>
            </a:r>
            <a:r>
              <a:rPr sz="900" spc="-5" dirty="0">
                <a:latin typeface="Arial"/>
                <a:cs typeface="Arial"/>
              </a:rPr>
              <a:t>data  (</a:t>
            </a:r>
            <a:r>
              <a:rPr sz="900" i="1" spc="-5" dirty="0">
                <a:latin typeface="Arial"/>
                <a:cs typeface="Arial"/>
              </a:rPr>
              <a:t>N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4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2380)</a:t>
            </a:r>
            <a:endParaRPr sz="900">
              <a:latin typeface="Arial"/>
              <a:cs typeface="Arial"/>
            </a:endParaRPr>
          </a:p>
          <a:p>
            <a:pPr marL="518795" marR="269240" lvl="1" indent="-117475">
              <a:lnSpc>
                <a:spcPct val="101499"/>
              </a:lnSpc>
              <a:spcBef>
                <a:spcPts val="95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a data set on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applications collected </a:t>
            </a:r>
            <a:r>
              <a:rPr sz="900" spc="-15" dirty="0">
                <a:latin typeface="Arial"/>
                <a:cs typeface="Arial"/>
              </a:rPr>
              <a:t>by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Federal  </a:t>
            </a:r>
            <a:r>
              <a:rPr sz="900" spc="-5" dirty="0">
                <a:latin typeface="Arial"/>
                <a:cs typeface="Arial"/>
              </a:rPr>
              <a:t>Reserve Bank in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Boston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2427" y="2683040"/>
            <a:ext cx="3863340" cy="0"/>
          </a:xfrm>
          <a:custGeom>
            <a:avLst/>
            <a:gdLst/>
            <a:ahLst/>
            <a:cxnLst/>
            <a:rect l="l" t="t" r="r" b="b"/>
            <a:pathLst>
              <a:path w="3863340">
                <a:moveTo>
                  <a:pt x="0" y="0"/>
                </a:moveTo>
                <a:lnTo>
                  <a:pt x="3863136" y="0"/>
                </a:lnTo>
              </a:path>
            </a:pathLst>
          </a:custGeom>
          <a:ln w="101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35648" y="2695751"/>
            <a:ext cx="41275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-55" dirty="0">
                <a:latin typeface="Arial"/>
                <a:cs typeface="Arial"/>
              </a:rPr>
              <a:t>V</a:t>
            </a:r>
            <a:r>
              <a:rPr sz="800" b="1" spc="-5" dirty="0">
                <a:latin typeface="Arial"/>
                <a:cs typeface="Arial"/>
              </a:rPr>
              <a:t>aria</a:t>
            </a:r>
            <a:r>
              <a:rPr sz="800" b="1" spc="-15" dirty="0">
                <a:latin typeface="Arial"/>
                <a:cs typeface="Arial"/>
              </a:rPr>
              <a:t>b</a:t>
            </a:r>
            <a:r>
              <a:rPr sz="800" b="1" spc="-5" dirty="0">
                <a:latin typeface="Arial"/>
                <a:cs typeface="Arial"/>
              </a:rPr>
              <a:t>le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4241" y="2695751"/>
            <a:ext cx="58229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-5" dirty="0">
                <a:latin typeface="Arial"/>
                <a:cs typeface="Arial"/>
              </a:rPr>
              <a:t>Description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75292" y="2695751"/>
            <a:ext cx="63754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3234" algn="l"/>
              </a:tabLst>
            </a:pPr>
            <a:r>
              <a:rPr sz="800" b="1" spc="-5" dirty="0">
                <a:latin typeface="Arial"/>
                <a:cs typeface="Arial"/>
              </a:rPr>
              <a:t>Mean	SD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2427" y="2871762"/>
            <a:ext cx="3863340" cy="0"/>
          </a:xfrm>
          <a:custGeom>
            <a:avLst/>
            <a:gdLst/>
            <a:ahLst/>
            <a:cxnLst/>
            <a:rect l="l" t="t" r="r" b="b"/>
            <a:pathLst>
              <a:path w="3863340">
                <a:moveTo>
                  <a:pt x="0" y="0"/>
                </a:moveTo>
                <a:lnTo>
                  <a:pt x="3863136" y="0"/>
                </a:lnTo>
              </a:path>
            </a:pathLst>
          </a:custGeom>
          <a:ln w="63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35648" y="2882568"/>
            <a:ext cx="356870" cy="389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latin typeface="Arial"/>
                <a:cs typeface="Arial"/>
              </a:rPr>
              <a:t>deny  </a:t>
            </a:r>
            <a:r>
              <a:rPr sz="800" spc="-5" dirty="0">
                <a:latin typeface="Arial"/>
                <a:cs typeface="Arial"/>
              </a:rPr>
              <a:t>pi_</a:t>
            </a:r>
            <a:r>
              <a:rPr sz="800" spc="-15" dirty="0">
                <a:latin typeface="Arial"/>
                <a:cs typeface="Arial"/>
              </a:rPr>
              <a:t>r</a:t>
            </a:r>
            <a:r>
              <a:rPr sz="800" spc="-5" dirty="0">
                <a:latin typeface="Arial"/>
                <a:cs typeface="Arial"/>
              </a:rPr>
              <a:t>atio  </a:t>
            </a:r>
            <a:r>
              <a:rPr sz="800" spc="-10" dirty="0">
                <a:latin typeface="Arial"/>
                <a:cs typeface="Arial"/>
              </a:rPr>
              <a:t>black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74229" y="2882568"/>
            <a:ext cx="16510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latin typeface="Verdana"/>
                <a:cs typeface="Verdana"/>
              </a:rPr>
              <a:t>= </a:t>
            </a:r>
            <a:r>
              <a:rPr sz="800" spc="-5" dirty="0">
                <a:latin typeface="Arial"/>
                <a:cs typeface="Arial"/>
              </a:rPr>
              <a:t>1if </a:t>
            </a:r>
            <a:r>
              <a:rPr sz="800" dirty="0">
                <a:latin typeface="Arial"/>
                <a:cs typeface="Arial"/>
              </a:rPr>
              <a:t>mortgage </a:t>
            </a:r>
            <a:r>
              <a:rPr sz="800" spc="-5" dirty="0">
                <a:latin typeface="Arial"/>
                <a:cs typeface="Arial"/>
              </a:rPr>
              <a:t>application is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denied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74529" y="2857263"/>
            <a:ext cx="6978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4180" algn="l"/>
              </a:tabLst>
            </a:pPr>
            <a:r>
              <a:rPr sz="800" spc="-5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120	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325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74241" y="2978739"/>
            <a:ext cx="31984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12695" algn="l"/>
                <a:tab pos="2924810" algn="l"/>
              </a:tabLst>
            </a:pPr>
            <a:r>
              <a:rPr sz="800" spc="-5" dirty="0">
                <a:latin typeface="Arial"/>
                <a:cs typeface="Arial"/>
              </a:rPr>
              <a:t>anticipated monthly loan p</a:t>
            </a:r>
            <a:r>
              <a:rPr sz="800" spc="-30" dirty="0">
                <a:latin typeface="Arial"/>
                <a:cs typeface="Arial"/>
              </a:rPr>
              <a:t>a</a:t>
            </a:r>
            <a:r>
              <a:rPr sz="800" spc="-5" dirty="0">
                <a:latin typeface="Arial"/>
                <a:cs typeface="Arial"/>
              </a:rPr>
              <a:t>yments / monthly income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331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107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74229" y="3125506"/>
            <a:ext cx="214439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latin typeface="Verdana"/>
                <a:cs typeface="Verdana"/>
              </a:rPr>
              <a:t>= </a:t>
            </a:r>
            <a:r>
              <a:rPr sz="800" spc="-5" dirty="0">
                <a:latin typeface="Arial"/>
                <a:cs typeface="Arial"/>
              </a:rPr>
              <a:t>1if applicant is </a:t>
            </a:r>
            <a:r>
              <a:rPr sz="800" spc="-10" dirty="0">
                <a:latin typeface="Arial"/>
                <a:cs typeface="Arial"/>
              </a:rPr>
              <a:t>black, </a:t>
            </a:r>
            <a:r>
              <a:rPr sz="800" dirty="0">
                <a:latin typeface="Verdana"/>
                <a:cs typeface="Verdana"/>
              </a:rPr>
              <a:t>= </a:t>
            </a:r>
            <a:r>
              <a:rPr sz="800" spc="-5" dirty="0">
                <a:latin typeface="Arial"/>
                <a:cs typeface="Arial"/>
              </a:rPr>
              <a:t>0 if applicant is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white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74573" y="3100202"/>
            <a:ext cx="6978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4180" algn="l"/>
              </a:tabLst>
            </a:pP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142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350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2427" y="3303409"/>
            <a:ext cx="3863340" cy="0"/>
          </a:xfrm>
          <a:custGeom>
            <a:avLst/>
            <a:gdLst/>
            <a:ahLst/>
            <a:cxnLst/>
            <a:rect l="l" t="t" r="r" b="b"/>
            <a:pathLst>
              <a:path w="3863340">
                <a:moveTo>
                  <a:pt x="0" y="0"/>
                </a:moveTo>
                <a:lnTo>
                  <a:pt x="3863136" y="0"/>
                </a:lnTo>
              </a:path>
            </a:pathLst>
          </a:custGeom>
          <a:ln w="101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29620" y="0"/>
            <a:ext cx="482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51701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Mortgage</a:t>
            </a:r>
            <a:r>
              <a:rPr spc="-3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574" y="454045"/>
            <a:ext cx="3524250" cy="3016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50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Does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</a:t>
            </a:r>
            <a:r>
              <a:rPr sz="900" spc="-10" dirty="0">
                <a:latin typeface="Arial"/>
                <a:cs typeface="Arial"/>
              </a:rPr>
              <a:t>affect </a:t>
            </a:r>
            <a:r>
              <a:rPr sz="900" spc="-5" dirty="0">
                <a:latin typeface="Arial"/>
                <a:cs typeface="Arial"/>
              </a:rPr>
              <a:t>whether or not a </a:t>
            </a:r>
            <a:r>
              <a:rPr sz="900" dirty="0">
                <a:latin typeface="Arial"/>
                <a:cs typeface="Arial"/>
              </a:rPr>
              <a:t>mortgage  </a:t>
            </a:r>
            <a:r>
              <a:rPr sz="900" spc="-5" dirty="0">
                <a:latin typeface="Arial"/>
                <a:cs typeface="Arial"/>
              </a:rPr>
              <a:t>application is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denied?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56096" y="969944"/>
          <a:ext cx="3846193" cy="601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9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631">
                <a:tc>
                  <a:txBody>
                    <a:bodyPr/>
                    <a:lstStyle/>
                    <a:p>
                      <a:pPr marL="31750">
                        <a:lnSpc>
                          <a:spcPts val="620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. regress deny pi_ratio,</a:t>
                      </a:r>
                      <a:r>
                        <a:rPr sz="600" spc="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robust</a:t>
                      </a:r>
                      <a:endParaRPr sz="600">
                        <a:latin typeface="Courier New"/>
                        <a:cs typeface="Courier Ne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675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Linear regression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48640">
                        <a:lnSpc>
                          <a:spcPts val="675"/>
                        </a:lnSpc>
                        <a:spcBef>
                          <a:spcPts val="445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Number of obs</a:t>
                      </a:r>
                      <a:r>
                        <a:rPr sz="6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ts val="680"/>
                        </a:lnSpc>
                        <a:spcBef>
                          <a:spcPts val="4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238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8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575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F( 1, 2378)</a:t>
                      </a:r>
                      <a:r>
                        <a:rPr sz="600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57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37.5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8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575"/>
                        </a:lnSpc>
                        <a:tabLst>
                          <a:tab pos="640080" algn="l"/>
                        </a:tabLst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Prob &gt; F	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57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575"/>
                        </a:lnSpc>
                        <a:tabLst>
                          <a:tab pos="640080" algn="l"/>
                        </a:tabLst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R-squared	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57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0.039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7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580"/>
                        </a:lnSpc>
                        <a:tabLst>
                          <a:tab pos="640080" algn="l"/>
                        </a:tabLst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Root MSE	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580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.3182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8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87579" y="1698866"/>
          <a:ext cx="3788408" cy="5152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1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76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97790" algn="r">
                        <a:lnSpc>
                          <a:spcPct val="10000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deny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74295" algn="r">
                        <a:lnSpc>
                          <a:spcPct val="10000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Coef.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 marR="102870" indent="45720">
                        <a:lnSpc>
                          <a:spcPts val="680"/>
                        </a:lnSpc>
                        <a:spcBef>
                          <a:spcPts val="300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Robust  Std.</a:t>
                      </a:r>
                      <a:r>
                        <a:rPr sz="60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Err.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810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t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P&gt;|t|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Interval]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17">
                <a:tc>
                  <a:txBody>
                    <a:bodyPr/>
                    <a:lstStyle/>
                    <a:p>
                      <a:pPr marR="97790" algn="r">
                        <a:lnSpc>
                          <a:spcPts val="675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pi_ratio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.603534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9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15" dirty="0">
                          <a:latin typeface="Courier New"/>
                          <a:cs typeface="Courier New"/>
                        </a:rPr>
                        <a:t>.0984826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6.1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.410414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4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.796655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5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914">
                <a:tc>
                  <a:txBody>
                    <a:bodyPr/>
                    <a:lstStyle/>
                    <a:p>
                      <a:pPr marR="97790" algn="r">
                        <a:lnSpc>
                          <a:spcPts val="62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_cons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-.079909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615"/>
                        </a:lnSpc>
                      </a:pPr>
                      <a:r>
                        <a:rPr sz="600" b="1" spc="15" dirty="0">
                          <a:latin typeface="Courier New"/>
                          <a:cs typeface="Courier New"/>
                        </a:rPr>
                        <a:t>.0319666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-2.5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0.01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-.142594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9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-.017224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9"/>
              <p:cNvSpPr txBox="1"/>
              <p:nvPr/>
            </p:nvSpPr>
            <p:spPr>
              <a:xfrm>
                <a:off x="478574" y="2446523"/>
                <a:ext cx="3630295" cy="305789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33985" indent="-121920">
                  <a:lnSpc>
                    <a:spcPct val="100000"/>
                  </a:lnSpc>
                  <a:spcBef>
                    <a:spcPts val="9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34620" algn="l"/>
                  </a:tabLst>
                </a:pPr>
                <a:r>
                  <a:rPr lang="en-US" sz="900" spc="-5" dirty="0">
                    <a:latin typeface="Arial"/>
                    <a:cs typeface="Arial"/>
                  </a:rPr>
                  <a:t>The estimated OLS coefficient on the </a:t>
                </a:r>
                <a:r>
                  <a:rPr lang="en-US" sz="900" spc="-10" dirty="0">
                    <a:latin typeface="Arial"/>
                    <a:cs typeface="Arial"/>
                  </a:rPr>
                  <a:t>payment </a:t>
                </a:r>
                <a:r>
                  <a:rPr lang="en-US" sz="900" spc="-5" dirty="0">
                    <a:latin typeface="Arial"/>
                    <a:cs typeface="Arial"/>
                  </a:rPr>
                  <a:t>to income ratio</a:t>
                </a:r>
                <a:r>
                  <a:rPr lang="en-US" sz="900" spc="75" dirty="0">
                    <a:latin typeface="Arial"/>
                    <a:cs typeface="Arial"/>
                  </a:rPr>
                  <a:t> </a:t>
                </a:r>
                <a:r>
                  <a:rPr lang="en-US" sz="900" spc="-5" dirty="0">
                    <a:latin typeface="Arial"/>
                    <a:cs typeface="Arial"/>
                  </a:rPr>
                  <a:t>equals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00" b="0" i="1" spc="-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90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𝛽</m:t>
                            </m:r>
                          </m:e>
                          <m:sub>
                            <m: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900" b="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=0.6</m:t>
                    </m:r>
                  </m:oMath>
                </a14:m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9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74" y="2446523"/>
                <a:ext cx="3630295" cy="305789"/>
              </a:xfrm>
              <a:prstGeom prst="rect">
                <a:avLst/>
              </a:prstGeom>
              <a:blipFill>
                <a:blip r:embed="rId3"/>
                <a:stretch>
                  <a:fillRect l="-1513" t="-10000" r="-2017" b="-1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14"/>
              <p:cNvSpPr txBox="1"/>
              <p:nvPr/>
            </p:nvSpPr>
            <p:spPr>
              <a:xfrm>
                <a:off x="440474" y="2824157"/>
                <a:ext cx="3409950" cy="539750"/>
              </a:xfrm>
              <a:prstGeom prst="rect">
                <a:avLst/>
              </a:prstGeom>
            </p:spPr>
            <p:txBody>
              <a:bodyPr vert="horz" wrap="square" lIns="0" tIns="10160" rIns="0" bIns="0" rtlCol="0">
                <a:spAutoFit/>
              </a:bodyPr>
              <a:lstStyle/>
              <a:p>
                <a:pPr marL="172085" marR="17780" indent="-121920">
                  <a:lnSpc>
                    <a:spcPct val="101499"/>
                  </a:lnSpc>
                  <a:spcBef>
                    <a:spcPts val="8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The estimated coefficient is significantly different from 0 at a 1%  significance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spc="-15" dirty="0">
                    <a:latin typeface="Arial"/>
                    <a:cs typeface="Arial"/>
                  </a:rPr>
                  <a:t>level.</a:t>
                </a:r>
                <a:endParaRPr sz="900" dirty="0">
                  <a:latin typeface="Arial"/>
                  <a:cs typeface="Arial"/>
                </a:endParaRPr>
              </a:p>
              <a:p>
                <a:pPr marL="172085" indent="-121920">
                  <a:lnSpc>
                    <a:spcPct val="100000"/>
                  </a:lnSpc>
                  <a:spcBef>
                    <a:spcPts val="79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sz="900" spc="-10" dirty="0">
                    <a:latin typeface="Arial"/>
                    <a:cs typeface="Arial"/>
                  </a:rPr>
                  <a:t>How </a:t>
                </a:r>
                <a:r>
                  <a:rPr sz="900" spc="-5" dirty="0">
                    <a:latin typeface="Arial"/>
                    <a:cs typeface="Arial"/>
                  </a:rPr>
                  <a:t>should </a:t>
                </a:r>
                <a:r>
                  <a:rPr sz="900" spc="-10" dirty="0">
                    <a:latin typeface="Arial"/>
                    <a:cs typeface="Arial"/>
                  </a:rPr>
                  <a:t>we </a:t>
                </a:r>
                <a:r>
                  <a:rPr sz="900" dirty="0">
                    <a:latin typeface="Arial"/>
                    <a:cs typeface="Arial"/>
                  </a:rPr>
                  <a:t>interpret</a:t>
                </a:r>
                <a:r>
                  <a:rPr lang="en-US" sz="900" b="0" spc="-5" dirty="0">
                    <a:ea typeface="Cambria Math" panose="02040503050406030204" pitchFamily="18" charset="0"/>
                    <a:cs typeface="Arial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00" b="0" i="1" spc="-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90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𝛽</m:t>
                            </m:r>
                          </m:e>
                          <m:sub>
                            <m: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sz="900" spc="-105" dirty="0">
                    <a:latin typeface="Arial"/>
                    <a:cs typeface="Arial"/>
                  </a:rPr>
                  <a:t>?</a:t>
                </a:r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14" name="object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74" y="2824157"/>
                <a:ext cx="3409950" cy="539750"/>
              </a:xfrm>
              <a:prstGeom prst="rect">
                <a:avLst/>
              </a:prstGeom>
              <a:blipFill>
                <a:blip r:embed="rId4"/>
                <a:stretch>
                  <a:fillRect l="-536" t="-6742" r="-2143" b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89039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linear probability</a:t>
            </a:r>
            <a:r>
              <a:rPr spc="-35" dirty="0"/>
              <a:t> </a:t>
            </a:r>
            <a:r>
              <a:rPr spc="-5" dirty="0"/>
              <a:t>model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09194" y="484919"/>
            <a:ext cx="4040504" cy="16992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03530" marR="939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304165" algn="l"/>
              </a:tabLst>
            </a:pPr>
            <a:r>
              <a:rPr sz="900" spc="-5" dirty="0">
                <a:latin typeface="Arial"/>
                <a:cs typeface="Arial"/>
              </a:rPr>
              <a:t>The conditional expectation equals the probability that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conditional  on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</a:t>
            </a:r>
            <a:r>
              <a:rPr sz="900" i="1" spc="-7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55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:</a:t>
            </a:r>
            <a:endParaRPr sz="900" dirty="0">
              <a:latin typeface="Arial"/>
              <a:cs typeface="Arial"/>
            </a:endParaRPr>
          </a:p>
          <a:p>
            <a:pPr marL="283210">
              <a:lnSpc>
                <a:spcPct val="100000"/>
              </a:lnSpc>
              <a:spcBef>
                <a:spcPts val="1110"/>
              </a:spcBef>
            </a:pPr>
            <a:r>
              <a:rPr sz="900" i="1" spc="-5" dirty="0">
                <a:latin typeface="Arial"/>
                <a:cs typeface="Arial"/>
              </a:rPr>
              <a:t>E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spc="-15" dirty="0">
                <a:latin typeface="Lucida Sans Unicode"/>
                <a:cs typeface="Lucida Sans Unicode"/>
              </a:rPr>
              <a:t>[</a:t>
            </a:r>
            <a:r>
              <a:rPr sz="900" i="1" spc="-15" dirty="0">
                <a:latin typeface="Arial"/>
                <a:cs typeface="Arial"/>
              </a:rPr>
              <a:t>Y</a:t>
            </a:r>
            <a:r>
              <a:rPr sz="900" i="1" spc="-22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|X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55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-30" dirty="0">
                <a:latin typeface="Lucida Sans Unicode"/>
                <a:cs typeface="Lucida Sans Unicode"/>
              </a:rPr>
              <a:t>]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45" dirty="0">
                <a:latin typeface="Arial"/>
                <a:cs typeface="Arial"/>
              </a:rPr>
              <a:t>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</a:t>
            </a:r>
            <a:r>
              <a:rPr sz="900" i="1" spc="277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|X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60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</a:t>
            </a:r>
            <a:r>
              <a:rPr sz="900" spc="127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75" dirty="0">
                <a:latin typeface="Lucida Sans Unicode"/>
                <a:cs typeface="Lucida Sans Unicode"/>
              </a:rPr>
              <a:t>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202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89" baseline="-9259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endParaRPr sz="900" baseline="-9259" dirty="0">
              <a:latin typeface="Arial"/>
              <a:cs typeface="Arial"/>
            </a:endParaRPr>
          </a:p>
          <a:p>
            <a:pPr marL="303530" indent="-122555">
              <a:lnSpc>
                <a:spcPct val="100000"/>
              </a:lnSpc>
              <a:spcBef>
                <a:spcPts val="1510"/>
              </a:spcBef>
              <a:buClr>
                <a:srgbClr val="144C91"/>
              </a:buClr>
              <a:buFont typeface="Arial"/>
              <a:buChar char="•"/>
              <a:tabLst>
                <a:tab pos="304165" algn="l"/>
              </a:tabLst>
            </a:pPr>
            <a:r>
              <a:rPr sz="900" spc="-5" dirty="0">
                <a:latin typeface="Arial"/>
                <a:cs typeface="Arial"/>
              </a:rPr>
              <a:t>The population coefficient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j </a:t>
            </a:r>
            <a:r>
              <a:rPr sz="900" spc="-5" dirty="0">
                <a:latin typeface="Arial"/>
                <a:cs typeface="Arial"/>
              </a:rPr>
              <a:t>equals the change in the probability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that</a:t>
            </a:r>
            <a:endParaRPr sz="900" dirty="0">
              <a:latin typeface="Arial"/>
              <a:cs typeface="Arial"/>
            </a:endParaRPr>
          </a:p>
          <a:p>
            <a:pPr marL="303530">
              <a:lnSpc>
                <a:spcPct val="100000"/>
              </a:lnSpc>
              <a:spcBef>
                <a:spcPts val="15"/>
              </a:spcBef>
            </a:pP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associated with a unit change in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j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.</a:t>
            </a:r>
            <a:endParaRPr sz="900" dirty="0">
              <a:latin typeface="Arial"/>
              <a:cs typeface="Arial"/>
            </a:endParaRPr>
          </a:p>
          <a:p>
            <a:pPr marL="204470" algn="ctr">
              <a:lnSpc>
                <a:spcPct val="100000"/>
              </a:lnSpc>
              <a:spcBef>
                <a:spcPts val="785"/>
              </a:spcBef>
            </a:pPr>
            <a:r>
              <a:rPr sz="900" i="1" u="sng" spc="2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∂</a:t>
            </a:r>
            <a:r>
              <a:rPr sz="900" i="1" u="sng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</a:t>
            </a:r>
            <a:r>
              <a:rPr sz="900" i="1" u="sng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900" u="sng" spc="2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(</a:t>
            </a:r>
            <a:r>
              <a:rPr sz="900" i="1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</a:t>
            </a:r>
            <a:r>
              <a:rPr sz="900" i="1" u="sng" spc="30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900" i="1" u="sng" spc="277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900" u="sng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=</a:t>
            </a:r>
            <a:r>
              <a:rPr sz="900" u="sng" spc="-3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9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9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|X</a:t>
            </a:r>
            <a:r>
              <a:rPr sz="900" u="sng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900" i="1" u="sng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900" i="1" u="sng" spc="-104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900" i="1" u="sng" spc="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,</a:t>
            </a:r>
            <a:r>
              <a:rPr sz="900" i="1" u="sng" spc="-10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900" i="1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·</a:t>
            </a:r>
            <a:r>
              <a:rPr sz="900" i="1" u="sng" spc="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900" i="1" u="sng" spc="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,</a:t>
            </a:r>
            <a:r>
              <a:rPr sz="900" i="1" u="sng" spc="-10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900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X</a:t>
            </a:r>
            <a:r>
              <a:rPr sz="900" i="1" u="sng" spc="-7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ki</a:t>
            </a:r>
            <a:r>
              <a:rPr sz="900" i="1" u="sng" spc="-104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900" u="sng" spc="6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)</a:t>
            </a:r>
            <a:r>
              <a:rPr sz="900" spc="90" dirty="0">
                <a:latin typeface="Lucida Sans Unicode"/>
                <a:cs typeface="Lucida Sans Unicode"/>
              </a:rPr>
              <a:t> </a:t>
            </a:r>
            <a:r>
              <a:rPr sz="1350" baseline="-37037" dirty="0">
                <a:latin typeface="Lucida Sans Unicode"/>
                <a:cs typeface="Lucida Sans Unicode"/>
              </a:rPr>
              <a:t>=</a:t>
            </a:r>
            <a:r>
              <a:rPr sz="1350" spc="-52" baseline="-37037" dirty="0">
                <a:latin typeface="Lucida Sans Unicode"/>
                <a:cs typeface="Lucida Sans Unicode"/>
              </a:rPr>
              <a:t> </a:t>
            </a:r>
            <a:r>
              <a:rPr sz="1350" i="1" spc="-15" baseline="-37037" dirty="0">
                <a:latin typeface="Century Gothic"/>
                <a:cs typeface="Century Gothic"/>
              </a:rPr>
              <a:t>β</a:t>
            </a:r>
            <a:r>
              <a:rPr sz="900" i="1" spc="-15" baseline="-64814" dirty="0">
                <a:latin typeface="Arial"/>
                <a:cs typeface="Arial"/>
              </a:rPr>
              <a:t>j</a:t>
            </a:r>
            <a:endParaRPr sz="900" baseline="-64814" dirty="0">
              <a:latin typeface="Arial"/>
              <a:cs typeface="Arial"/>
            </a:endParaRPr>
          </a:p>
          <a:p>
            <a:pPr marR="53975" algn="ctr">
              <a:lnSpc>
                <a:spcPct val="100000"/>
              </a:lnSpc>
              <a:spcBef>
                <a:spcPts val="110"/>
              </a:spcBef>
            </a:pPr>
            <a:r>
              <a:rPr sz="900" i="1" spc="25" dirty="0">
                <a:latin typeface="Century Gothic"/>
                <a:cs typeface="Century Gothic"/>
              </a:rPr>
              <a:t>∂</a:t>
            </a:r>
            <a:r>
              <a:rPr sz="900" i="1" spc="25" dirty="0">
                <a:latin typeface="Arial"/>
                <a:cs typeface="Arial"/>
              </a:rPr>
              <a:t>X</a:t>
            </a:r>
            <a:r>
              <a:rPr sz="900" i="1" spc="37" baseline="-9259" dirty="0">
                <a:latin typeface="Arial"/>
                <a:cs typeface="Arial"/>
              </a:rPr>
              <a:t>j</a:t>
            </a:r>
            <a:endParaRPr sz="900" baseline="-9259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 dirty="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900" spc="-5" dirty="0">
                <a:latin typeface="Arial"/>
                <a:cs typeface="Arial"/>
              </a:rPr>
              <a:t>In the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</a:t>
            </a:r>
            <a:r>
              <a:rPr sz="900" spc="-10" dirty="0">
                <a:latin typeface="Arial"/>
                <a:cs typeface="Arial"/>
              </a:rPr>
              <a:t> example:</a:t>
            </a:r>
            <a:endParaRPr sz="900" dirty="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7"/>
              <p:cNvSpPr txBox="1"/>
              <p:nvPr/>
            </p:nvSpPr>
            <p:spPr>
              <a:xfrm>
                <a:off x="453174" y="2346078"/>
                <a:ext cx="861276" cy="158057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72720" indent="-135255">
                  <a:lnSpc>
                    <a:spcPct val="100000"/>
                  </a:lnSpc>
                  <a:spcBef>
                    <a:spcPts val="9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3355" algn="l"/>
                  </a:tabLst>
                </a:pPr>
                <a:r>
                  <a:rPr lang="en-US" sz="900" b="0" spc="-5" dirty="0">
                    <a:ea typeface="Cambria Math" panose="02040503050406030204" pitchFamily="18" charset="0"/>
                    <a:cs typeface="Arial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00" b="0" i="1" spc="-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90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𝛽</m:t>
                            </m:r>
                          </m:e>
                          <m:sub>
                            <m: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900" b="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=0.6</m:t>
                    </m:r>
                  </m:oMath>
                </a14:m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7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74" y="2346078"/>
                <a:ext cx="861276" cy="158057"/>
              </a:xfrm>
              <a:prstGeom prst="rect">
                <a:avLst/>
              </a:prstGeom>
              <a:blipFill>
                <a:blip r:embed="rId3"/>
                <a:stretch>
                  <a:fillRect l="-3521" t="-19231" b="-3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ject 10"/>
          <p:cNvSpPr txBox="1"/>
          <p:nvPr/>
        </p:nvSpPr>
        <p:spPr>
          <a:xfrm>
            <a:off x="478574" y="2629174"/>
            <a:ext cx="3782695" cy="69405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133985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A change in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</a:t>
            </a:r>
            <a:r>
              <a:rPr sz="900" spc="-15" dirty="0">
                <a:latin typeface="Arial"/>
                <a:cs typeface="Arial"/>
              </a:rPr>
              <a:t>by </a:t>
            </a:r>
            <a:r>
              <a:rPr sz="900" spc="-5" dirty="0">
                <a:latin typeface="Arial"/>
                <a:cs typeface="Arial"/>
              </a:rPr>
              <a:t>1 is estimated to increase  the probability that the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 is denied </a:t>
            </a:r>
            <a:r>
              <a:rPr sz="900" spc="-15" dirty="0">
                <a:latin typeface="Arial"/>
                <a:cs typeface="Arial"/>
              </a:rPr>
              <a:t>by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0.60.</a:t>
            </a:r>
            <a:endParaRPr sz="900" dirty="0">
              <a:latin typeface="Arial"/>
              <a:cs typeface="Arial"/>
            </a:endParaRPr>
          </a:p>
          <a:p>
            <a:pPr marL="133985" marR="508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A change in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</a:t>
            </a:r>
            <a:r>
              <a:rPr sz="900" spc="-15" dirty="0">
                <a:latin typeface="Arial"/>
                <a:cs typeface="Arial"/>
              </a:rPr>
              <a:t>by </a:t>
            </a:r>
            <a:r>
              <a:rPr sz="900" spc="-5" dirty="0">
                <a:latin typeface="Arial"/>
                <a:cs typeface="Arial"/>
              </a:rPr>
              <a:t>0.10 is estimated to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increase  the probability that the application is denied </a:t>
            </a:r>
            <a:r>
              <a:rPr sz="900" spc="-15" dirty="0">
                <a:latin typeface="Arial"/>
                <a:cs typeface="Arial"/>
              </a:rPr>
              <a:t>by </a:t>
            </a:r>
            <a:r>
              <a:rPr sz="900" spc="-5" dirty="0">
                <a:latin typeface="Arial"/>
                <a:cs typeface="Arial"/>
              </a:rPr>
              <a:t>6%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(0.10*0.60*100).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89039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linear probability</a:t>
            </a:r>
            <a:r>
              <a:rPr spc="-35" dirty="0"/>
              <a:t> </a:t>
            </a:r>
            <a:r>
              <a:rPr spc="-5" dirty="0"/>
              <a:t>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10"/>
              <p:cNvSpPr txBox="1"/>
              <p:nvPr/>
            </p:nvSpPr>
            <p:spPr>
              <a:xfrm>
                <a:off x="383121" y="493177"/>
                <a:ext cx="3733799" cy="2397451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635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900" spc="-5" dirty="0">
                    <a:latin typeface="Arial"/>
                    <a:cs typeface="Arial"/>
                  </a:rPr>
                  <a:t>Assumptions are the same as </a:t>
                </a:r>
                <a:r>
                  <a:rPr sz="900" spc="-15" dirty="0">
                    <a:latin typeface="Arial"/>
                    <a:cs typeface="Arial"/>
                  </a:rPr>
                  <a:t>for </a:t>
                </a:r>
                <a:r>
                  <a:rPr sz="900" spc="-5" dirty="0">
                    <a:latin typeface="Arial"/>
                    <a:cs typeface="Arial"/>
                  </a:rPr>
                  <a:t>general multiple regression</a:t>
                </a:r>
                <a:r>
                  <a:rPr sz="900" spc="50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model:</a:t>
                </a:r>
                <a:endParaRPr sz="900" dirty="0">
                  <a:latin typeface="Arial"/>
                  <a:cs typeface="Arial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950" dirty="0">
                  <a:latin typeface="Arial"/>
                  <a:cs typeface="Arial"/>
                </a:endParaRPr>
              </a:p>
              <a:p>
                <a:pPr marL="352425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sz="900" i="1" spc="-5" dirty="0">
                    <a:latin typeface="Arial"/>
                    <a:cs typeface="Arial"/>
                  </a:rPr>
                  <a:t>E</a:t>
                </a:r>
                <a:r>
                  <a:rPr sz="900" i="1" spc="-170" dirty="0">
                    <a:latin typeface="Arial"/>
                    <a:cs typeface="Arial"/>
                  </a:rPr>
                  <a:t> </a:t>
                </a:r>
                <a:r>
                  <a:rPr sz="900" spc="20" dirty="0">
                    <a:latin typeface="Lucida Sans Unicode"/>
                    <a:cs typeface="Lucida Sans Unicode"/>
                  </a:rPr>
                  <a:t>(</a:t>
                </a:r>
                <a14:m>
                  <m:oMath xmlns:m="http://schemas.openxmlformats.org/officeDocument/2006/math">
                    <m:r>
                      <a:rPr lang="en-US" sz="900" i="1" spc="20" dirty="0" smtClean="0">
                        <a:latin typeface="Cambria Math" panose="02040503050406030204" pitchFamily="18" charset="0"/>
                        <a:cs typeface="Arial"/>
                      </a:rPr>
                      <m:t>𝑢</m:t>
                    </m:r>
                  </m:oMath>
                </a14:m>
                <a:r>
                  <a:rPr sz="900" i="1" spc="30" baseline="-9259" dirty="0">
                    <a:latin typeface="Arial"/>
                    <a:cs typeface="Arial"/>
                  </a:rPr>
                  <a:t>i</a:t>
                </a:r>
                <a:r>
                  <a:rPr sz="900" i="1" spc="-104" baseline="-9259" dirty="0">
                    <a:latin typeface="Arial"/>
                    <a:cs typeface="Arial"/>
                  </a:rPr>
                  <a:t> </a:t>
                </a:r>
                <a:r>
                  <a:rPr sz="900" i="1" dirty="0">
                    <a:latin typeface="Arial"/>
                    <a:cs typeface="Arial"/>
                  </a:rPr>
                  <a:t>|X</a:t>
                </a:r>
                <a:r>
                  <a:rPr sz="900" baseline="-9259" dirty="0">
                    <a:latin typeface="Arial"/>
                    <a:cs typeface="Arial"/>
                  </a:rPr>
                  <a:t>1</a:t>
                </a:r>
                <a:r>
                  <a:rPr sz="900" i="1" baseline="-9259" dirty="0">
                    <a:latin typeface="Arial"/>
                    <a:cs typeface="Arial"/>
                  </a:rPr>
                  <a:t>i</a:t>
                </a:r>
                <a:r>
                  <a:rPr sz="900" i="1" spc="-104" baseline="-9259" dirty="0">
                    <a:latin typeface="Arial"/>
                    <a:cs typeface="Arial"/>
                  </a:rPr>
                  <a:t> </a:t>
                </a:r>
                <a:r>
                  <a:rPr sz="900" i="1" spc="5" dirty="0">
                    <a:latin typeface="Century Gothic"/>
                    <a:cs typeface="Century Gothic"/>
                  </a:rPr>
                  <a:t>,</a:t>
                </a:r>
                <a:r>
                  <a:rPr sz="900" i="1" spc="-100" dirty="0">
                    <a:latin typeface="Century Gothic"/>
                    <a:cs typeface="Century Gothic"/>
                  </a:rPr>
                  <a:t> </a:t>
                </a:r>
                <a:r>
                  <a:rPr sz="900" i="1" spc="-5" dirty="0">
                    <a:latin typeface="Arial"/>
                    <a:cs typeface="Arial"/>
                  </a:rPr>
                  <a:t>X</a:t>
                </a:r>
                <a:r>
                  <a:rPr sz="900" spc="-7" baseline="-9259" dirty="0">
                    <a:latin typeface="Arial"/>
                    <a:cs typeface="Arial"/>
                  </a:rPr>
                  <a:t>2</a:t>
                </a:r>
                <a:r>
                  <a:rPr sz="900" i="1" spc="-7" baseline="-9259" dirty="0">
                    <a:latin typeface="Arial"/>
                    <a:cs typeface="Arial"/>
                  </a:rPr>
                  <a:t>i</a:t>
                </a:r>
                <a:r>
                  <a:rPr sz="900" i="1" spc="-104" baseline="-9259" dirty="0">
                    <a:latin typeface="Arial"/>
                    <a:cs typeface="Arial"/>
                  </a:rPr>
                  <a:t> </a:t>
                </a:r>
                <a:r>
                  <a:rPr sz="900" i="1" spc="5" dirty="0">
                    <a:latin typeface="Century Gothic"/>
                    <a:cs typeface="Century Gothic"/>
                  </a:rPr>
                  <a:t>,</a:t>
                </a:r>
                <a:r>
                  <a:rPr sz="900" i="1" spc="-100" dirty="0">
                    <a:latin typeface="Century Gothic"/>
                    <a:cs typeface="Century Gothic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.</a:t>
                </a:r>
                <a:r>
                  <a:rPr sz="900" spc="-105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.</a:t>
                </a:r>
                <a:r>
                  <a:rPr sz="900" spc="-105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.</a:t>
                </a:r>
                <a:r>
                  <a:rPr sz="900" spc="-105" dirty="0">
                    <a:latin typeface="Arial"/>
                    <a:cs typeface="Arial"/>
                  </a:rPr>
                  <a:t> </a:t>
                </a:r>
                <a:r>
                  <a:rPr sz="900" i="1" spc="5" dirty="0">
                    <a:latin typeface="Century Gothic"/>
                    <a:cs typeface="Century Gothic"/>
                  </a:rPr>
                  <a:t>,</a:t>
                </a:r>
                <a:r>
                  <a:rPr sz="900" i="1" spc="-100" dirty="0">
                    <a:latin typeface="Century Gothic"/>
                    <a:cs typeface="Century Gothic"/>
                  </a:rPr>
                  <a:t> </a:t>
                </a:r>
                <a:r>
                  <a:rPr sz="900" i="1" spc="-5" dirty="0">
                    <a:latin typeface="Arial"/>
                    <a:cs typeface="Arial"/>
                  </a:rPr>
                  <a:t>X</a:t>
                </a:r>
                <a:r>
                  <a:rPr sz="900" i="1" spc="-7" baseline="-9259" dirty="0">
                    <a:latin typeface="Arial"/>
                    <a:cs typeface="Arial"/>
                  </a:rPr>
                  <a:t>ki</a:t>
                </a:r>
                <a:r>
                  <a:rPr sz="900" i="1" spc="-112" baseline="-9259" dirty="0">
                    <a:latin typeface="Arial"/>
                    <a:cs typeface="Arial"/>
                  </a:rPr>
                  <a:t> </a:t>
                </a:r>
                <a:r>
                  <a:rPr sz="900" spc="65" dirty="0">
                    <a:latin typeface="Lucida Sans Unicode"/>
                    <a:cs typeface="Lucida Sans Unicode"/>
                  </a:rPr>
                  <a:t>)</a:t>
                </a:r>
                <a:r>
                  <a:rPr sz="900" spc="-30" dirty="0">
                    <a:latin typeface="Lucida Sans Unicode"/>
                    <a:cs typeface="Lucida Sans Unicode"/>
                  </a:rPr>
                  <a:t> </a:t>
                </a:r>
                <a:r>
                  <a:rPr sz="900" dirty="0">
                    <a:latin typeface="Lucida Sans Unicode"/>
                    <a:cs typeface="Lucida Sans Unicode"/>
                  </a:rPr>
                  <a:t>=</a:t>
                </a:r>
                <a:r>
                  <a:rPr sz="900" spc="-30" dirty="0">
                    <a:latin typeface="Lucida Sans Unicode"/>
                    <a:cs typeface="Lucida Sans Unicode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0</a:t>
                </a:r>
                <a:endParaRPr lang="en-US" sz="900" spc="-5" dirty="0">
                  <a:latin typeface="Arial"/>
                  <a:cs typeface="Arial"/>
                </a:endParaRPr>
              </a:p>
              <a:p>
                <a:pPr marL="352425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sz="900" spc="-5" dirty="0">
                    <a:latin typeface="Arial"/>
                    <a:cs typeface="Arial"/>
                  </a:rPr>
                  <a:t>Big outliers are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unlikely</a:t>
                </a:r>
                <a:endParaRPr lang="en-US" sz="900" spc="-5" dirty="0">
                  <a:latin typeface="Arial"/>
                  <a:cs typeface="Arial"/>
                </a:endParaRPr>
              </a:p>
              <a:p>
                <a:pPr marL="352425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sz="900" spc="-5" dirty="0">
                    <a:latin typeface="Arial"/>
                    <a:cs typeface="Arial"/>
                  </a:rPr>
                  <a:t>No </a:t>
                </a:r>
                <a:r>
                  <a:rPr sz="900" spc="-10" dirty="0">
                    <a:latin typeface="Arial"/>
                    <a:cs typeface="Arial"/>
                  </a:rPr>
                  <a:t>perfect</a:t>
                </a:r>
                <a:r>
                  <a:rPr sz="900" spc="-5" dirty="0">
                    <a:latin typeface="Arial"/>
                    <a:cs typeface="Arial"/>
                  </a:rPr>
                  <a:t> </a:t>
                </a:r>
                <a:r>
                  <a:rPr sz="900" spc="-10" dirty="0">
                    <a:latin typeface="Arial"/>
                    <a:cs typeface="Arial"/>
                  </a:rPr>
                  <a:t>multicollinearity.</a:t>
                </a:r>
                <a:endParaRPr lang="en-US" sz="900" spc="-10" dirty="0">
                  <a:latin typeface="Arial"/>
                  <a:cs typeface="Arial"/>
                </a:endParaRPr>
              </a:p>
              <a:p>
                <a:pPr marL="180340">
                  <a:lnSpc>
                    <a:spcPct val="100000"/>
                  </a:lnSpc>
                  <a:spcBef>
                    <a:spcPts val="315"/>
                  </a:spcBef>
                  <a:buClr>
                    <a:srgbClr val="FFFFFF"/>
                  </a:buClr>
                  <a:buSzPct val="77777"/>
                  <a:tabLst>
                    <a:tab pos="316865" algn="l"/>
                  </a:tabLst>
                </a:pPr>
                <a:endParaRPr lang="en-US" sz="1450" dirty="0">
                  <a:latin typeface="Arial"/>
                  <a:cs typeface="Arial"/>
                </a:endParaRPr>
              </a:p>
              <a:p>
                <a:pPr marL="63500">
                  <a:lnSpc>
                    <a:spcPct val="100000"/>
                  </a:lnSpc>
                </a:pPr>
                <a:r>
                  <a:rPr sz="900" spc="-5" dirty="0">
                    <a:latin typeface="Arial"/>
                    <a:cs typeface="Arial"/>
                  </a:rPr>
                  <a:t>Advantages of the linear probability model:</a:t>
                </a:r>
                <a:endParaRPr sz="900" dirty="0">
                  <a:latin typeface="Arial"/>
                  <a:cs typeface="Arial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950" dirty="0">
                  <a:latin typeface="Arial"/>
                  <a:cs typeface="Arial"/>
                </a:endParaRPr>
              </a:p>
              <a:p>
                <a:pPr marL="316230" indent="-122555">
                  <a:lnSpc>
                    <a:spcPct val="100000"/>
                  </a:lnSpc>
                  <a:buClr>
                    <a:srgbClr val="144C91"/>
                  </a:buClr>
                  <a:buFont typeface="Arial"/>
                  <a:buChar char="•"/>
                  <a:tabLst>
                    <a:tab pos="316865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Easy to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estimate</a:t>
                </a:r>
                <a:endParaRPr sz="900" dirty="0">
                  <a:latin typeface="Arial"/>
                  <a:cs typeface="Arial"/>
                </a:endParaRPr>
              </a:p>
              <a:p>
                <a:pPr marL="316230" indent="-122555">
                  <a:lnSpc>
                    <a:spcPct val="100000"/>
                  </a:lnSpc>
                  <a:spcBef>
                    <a:spcPts val="31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316865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Coefficient estimates are easy to </a:t>
                </a:r>
                <a:r>
                  <a:rPr sz="900" dirty="0">
                    <a:latin typeface="Arial"/>
                    <a:cs typeface="Arial"/>
                  </a:rPr>
                  <a:t>interpret</a:t>
                </a:r>
              </a:p>
              <a:p>
                <a:pPr>
                  <a:lnSpc>
                    <a:spcPct val="100000"/>
                  </a:lnSpc>
                  <a:spcBef>
                    <a:spcPts val="40"/>
                  </a:spcBef>
                  <a:buClr>
                    <a:srgbClr val="144C91"/>
                  </a:buClr>
                  <a:buFont typeface="Arial"/>
                  <a:buChar char="•"/>
                </a:pPr>
                <a:endParaRPr sz="1450" dirty="0">
                  <a:latin typeface="Arial"/>
                  <a:cs typeface="Arial"/>
                </a:endParaRPr>
              </a:p>
              <a:p>
                <a:pPr marL="63500">
                  <a:lnSpc>
                    <a:spcPct val="100000"/>
                  </a:lnSpc>
                </a:pPr>
                <a:r>
                  <a:rPr sz="900" spc="-5" dirty="0">
                    <a:latin typeface="Arial"/>
                    <a:cs typeface="Arial"/>
                  </a:rPr>
                  <a:t>Disadvantages of the linear probability model</a:t>
                </a:r>
                <a:endParaRPr sz="900" dirty="0">
                  <a:latin typeface="Arial"/>
                  <a:cs typeface="Arial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950" dirty="0">
                  <a:latin typeface="Arial"/>
                  <a:cs typeface="Arial"/>
                </a:endParaRPr>
              </a:p>
              <a:p>
                <a:pPr marL="316230" indent="-122555">
                  <a:lnSpc>
                    <a:spcPct val="100000"/>
                  </a:lnSpc>
                  <a:buClr>
                    <a:srgbClr val="144C91"/>
                  </a:buClr>
                  <a:buFont typeface="Arial"/>
                  <a:buChar char="•"/>
                  <a:tabLst>
                    <a:tab pos="316865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Predicted probability can be </a:t>
                </a:r>
                <a:r>
                  <a:rPr sz="900" spc="-10" dirty="0">
                    <a:latin typeface="Arial"/>
                    <a:cs typeface="Arial"/>
                  </a:rPr>
                  <a:t>above </a:t>
                </a:r>
                <a:r>
                  <a:rPr sz="900" spc="-5" dirty="0">
                    <a:latin typeface="Arial"/>
                    <a:cs typeface="Arial"/>
                  </a:rPr>
                  <a:t>1 or below</a:t>
                </a:r>
                <a:r>
                  <a:rPr sz="900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0!</a:t>
                </a:r>
                <a:endParaRPr sz="900" dirty="0">
                  <a:latin typeface="Arial"/>
                  <a:cs typeface="Arial"/>
                </a:endParaRPr>
              </a:p>
              <a:p>
                <a:pPr marL="316230" indent="-122555">
                  <a:lnSpc>
                    <a:spcPct val="100000"/>
                  </a:lnSpc>
                  <a:spcBef>
                    <a:spcPts val="31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316865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Error </a:t>
                </a:r>
                <a:r>
                  <a:rPr sz="900" dirty="0">
                    <a:latin typeface="Arial"/>
                    <a:cs typeface="Arial"/>
                  </a:rPr>
                  <a:t>terms </a:t>
                </a:r>
                <a:r>
                  <a:rPr sz="900" spc="-5" dirty="0">
                    <a:latin typeface="Arial"/>
                    <a:cs typeface="Arial"/>
                  </a:rPr>
                  <a:t>are</a:t>
                </a:r>
                <a:r>
                  <a:rPr sz="900" spc="-15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heteroskedastic</a:t>
                </a:r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10" name="object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21" y="493177"/>
                <a:ext cx="3733799" cy="2397451"/>
              </a:xfrm>
              <a:prstGeom prst="rect">
                <a:avLst/>
              </a:prstGeom>
              <a:blipFill>
                <a:blip r:embed="rId3"/>
                <a:stretch>
                  <a:fillRect l="-327" t="-1272" b="-20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29620" y="0"/>
            <a:ext cx="482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319722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linear probability model:</a:t>
            </a:r>
            <a:r>
              <a:rPr spc="75" dirty="0"/>
              <a:t> </a:t>
            </a:r>
            <a:r>
              <a:rPr spc="-5" dirty="0"/>
              <a:t>heteroskedasticity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3174" y="691128"/>
            <a:ext cx="3424554" cy="984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9949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u</a:t>
            </a:r>
            <a:r>
              <a:rPr sz="900" i="1" spc="-7" baseline="-9259" dirty="0">
                <a:latin typeface="Arial"/>
                <a:cs typeface="Arial"/>
              </a:rPr>
              <a:t>i</a:t>
            </a:r>
            <a:endParaRPr sz="900" baseline="-9259" dirty="0">
              <a:latin typeface="Arial"/>
              <a:cs typeface="Arial"/>
            </a:endParaRPr>
          </a:p>
          <a:p>
            <a:pPr marL="159385" indent="-121920">
              <a:lnSpc>
                <a:spcPct val="100000"/>
              </a:lnSpc>
              <a:spcBef>
                <a:spcPts val="1510"/>
              </a:spcBef>
              <a:buClr>
                <a:srgbClr val="144C91"/>
              </a:buClr>
              <a:buFont typeface="Arial"/>
              <a:buChar char="•"/>
              <a:tabLst>
                <a:tab pos="160020" algn="l"/>
              </a:tabLst>
            </a:pPr>
            <a:r>
              <a:rPr sz="900" spc="-5" dirty="0">
                <a:latin typeface="Arial"/>
                <a:cs typeface="Arial"/>
              </a:rPr>
              <a:t>The variance of a </a:t>
            </a:r>
            <a:r>
              <a:rPr sz="900" dirty="0">
                <a:latin typeface="Arial"/>
                <a:cs typeface="Arial"/>
              </a:rPr>
              <a:t>Bernoulli </a:t>
            </a:r>
            <a:r>
              <a:rPr sz="900" spc="-5" dirty="0">
                <a:latin typeface="Arial"/>
                <a:cs typeface="Arial"/>
              </a:rPr>
              <a:t>random </a:t>
            </a:r>
            <a:r>
              <a:rPr sz="900" spc="-10" dirty="0">
                <a:latin typeface="Arial"/>
                <a:cs typeface="Arial"/>
              </a:rPr>
              <a:t>variable</a:t>
            </a:r>
            <a:r>
              <a:rPr lang="en-US" sz="900" spc="-10" dirty="0">
                <a:latin typeface="Arial"/>
                <a:cs typeface="Arial"/>
              </a:rPr>
              <a:t>:</a:t>
            </a:r>
            <a:endParaRPr sz="900" dirty="0">
              <a:latin typeface="Arial"/>
              <a:cs typeface="Arial"/>
            </a:endParaRPr>
          </a:p>
          <a:p>
            <a:pPr marL="967740">
              <a:lnSpc>
                <a:spcPct val="100000"/>
              </a:lnSpc>
              <a:spcBef>
                <a:spcPts val="865"/>
              </a:spcBef>
            </a:pPr>
            <a:r>
              <a:rPr sz="900" i="1" spc="-25" dirty="0">
                <a:latin typeface="Arial"/>
                <a:cs typeface="Arial"/>
              </a:rPr>
              <a:t>Var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-130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i="1" spc="190" dirty="0">
                <a:latin typeface="Arial"/>
                <a:cs typeface="Arial"/>
              </a:rPr>
              <a:t>×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190" dirty="0">
                <a:latin typeface="Arial"/>
                <a:cs typeface="Arial"/>
              </a:rPr>
              <a:t>−</a:t>
            </a:r>
            <a:r>
              <a:rPr sz="900" i="1" spc="-4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spc="40" dirty="0">
                <a:latin typeface="Arial"/>
                <a:cs typeface="Arial"/>
              </a:rPr>
              <a:t>1</a:t>
            </a:r>
            <a:r>
              <a:rPr sz="900" spc="40" dirty="0">
                <a:latin typeface="Lucida Sans Unicode"/>
                <a:cs typeface="Lucida Sans Unicode"/>
              </a:rPr>
              <a:t>))</a:t>
            </a:r>
            <a:endParaRPr sz="900" dirty="0">
              <a:latin typeface="Lucida Sans Unicode"/>
              <a:cs typeface="Lucida Sans Unicode"/>
            </a:endParaRPr>
          </a:p>
          <a:p>
            <a:pPr marL="159385" indent="-121920">
              <a:lnSpc>
                <a:spcPct val="100000"/>
              </a:lnSpc>
              <a:spcBef>
                <a:spcPts val="860"/>
              </a:spcBef>
              <a:buClr>
                <a:srgbClr val="144C91"/>
              </a:buClr>
              <a:buFont typeface="Arial"/>
              <a:buChar char="•"/>
              <a:tabLst>
                <a:tab pos="160020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can use this to find the conditional variance of the error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term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78574" y="2824614"/>
            <a:ext cx="3594735" cy="3016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50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Solution: </a:t>
            </a:r>
            <a:r>
              <a:rPr sz="900" spc="-10" dirty="0">
                <a:latin typeface="Arial"/>
                <a:cs typeface="Arial"/>
              </a:rPr>
              <a:t>Always </a:t>
            </a:r>
            <a:r>
              <a:rPr sz="900" spc="-5" dirty="0">
                <a:latin typeface="Arial"/>
                <a:cs typeface="Arial"/>
              </a:rPr>
              <a:t>use heteroskedasticity robust standard errors when  estimating a linear probability model!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7DB0E24-BB01-45AE-B0CC-F50A51FC53F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7302"/>
          <a:stretch/>
        </p:blipFill>
        <p:spPr>
          <a:xfrm>
            <a:off x="114844" y="2194299"/>
            <a:ext cx="4286250" cy="6638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0036DE-C246-4F65-AD7C-9827FFC49E0E}"/>
              </a:ext>
            </a:extLst>
          </p:cNvPr>
          <p:cNvSpPr txBox="1"/>
          <p:nvPr/>
        </p:nvSpPr>
        <p:spPr>
          <a:xfrm>
            <a:off x="1847088" y="126709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4A4DC5-E4AF-4969-9BBA-CA3D8E54A987}"/>
                  </a:ext>
                </a:extLst>
              </p:cNvPr>
              <p:cNvSpPr txBox="1"/>
              <p:nvPr/>
            </p:nvSpPr>
            <p:spPr>
              <a:xfrm>
                <a:off x="139280" y="1706361"/>
                <a:ext cx="4038600" cy="5297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US" sz="1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𝑘𝑖</m:t>
                            </m:r>
                          </m:sub>
                        </m:sSub>
                      </m:e>
                    </m:d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−(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000" dirty="0"/>
                  <a:t> +…</a:t>
                </a:r>
                <a:r>
                  <a:rPr lang="en-US" sz="1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)|</m:t>
                    </m:r>
                    <m:r>
                      <m:rPr>
                        <m:nor/>
                      </m:rPr>
                      <a:rPr lang="en-US" sz="1000" dirty="0"/>
                      <m:t> </m:t>
                    </m:r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000" dirty="0"/>
                  <a:t>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000" b="0" i="0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1000" b="0" dirty="0"/>
                  <a:t>	     </a:t>
                </a:r>
                <a14:m>
                  <m:oMath xmlns:m="http://schemas.openxmlformats.org/officeDocument/2006/math">
                    <m:r>
                      <a:rPr lang="en-US" sz="1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1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000" dirty="0"/>
                  <a:t>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𝑘𝑖</m:t>
                        </m:r>
                      </m:sub>
                    </m:sSub>
                  </m:oMath>
                </a14:m>
                <a:r>
                  <a:rPr lang="en-US" sz="1000" dirty="0"/>
                  <a:t>)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4A4DC5-E4AF-4969-9BBA-CA3D8E54A9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280" y="1706361"/>
                <a:ext cx="4038600" cy="529760"/>
              </a:xfrm>
              <a:prstGeom prst="rect">
                <a:avLst/>
              </a:prstGeom>
              <a:blipFill>
                <a:blip r:embed="rId4"/>
                <a:stretch>
                  <a:fillRect b="-5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3487</Words>
  <Application>Microsoft Office PowerPoint</Application>
  <PresentationFormat>Custom</PresentationFormat>
  <Paragraphs>704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50" baseType="lpstr">
      <vt:lpstr>Arial</vt:lpstr>
      <vt:lpstr>Calibri</vt:lpstr>
      <vt:lpstr>Cambria</vt:lpstr>
      <vt:lpstr>Cambria Math</vt:lpstr>
      <vt:lpstr>Century Gothic</vt:lpstr>
      <vt:lpstr>Courier New</vt:lpstr>
      <vt:lpstr>Lucida Sans Unicode</vt:lpstr>
      <vt:lpstr>Tahoma</vt:lpstr>
      <vt:lpstr>Times New Roman</vt:lpstr>
      <vt:lpstr>Trebuchet MS</vt:lpstr>
      <vt:lpstr>Verdana</vt:lpstr>
      <vt:lpstr>Office Theme</vt:lpstr>
      <vt:lpstr>PowerPoint Presentation</vt:lpstr>
      <vt:lpstr>Lecture Outline</vt:lpstr>
      <vt:lpstr>Introduction</vt:lpstr>
      <vt:lpstr>The linear probability model</vt:lpstr>
      <vt:lpstr>Mortgage applications</vt:lpstr>
      <vt:lpstr>Mortgage applications</vt:lpstr>
      <vt:lpstr>The linear probability model</vt:lpstr>
      <vt:lpstr>The linear probability model</vt:lpstr>
      <vt:lpstr>The linear probability model: heteroskedasticity</vt:lpstr>
      <vt:lpstr>The linear probability model: shortcomings</vt:lpstr>
      <vt:lpstr>Nonlinear probability models</vt:lpstr>
      <vt:lpstr>Probit</vt:lpstr>
      <vt:lpstr>PowerPoint Presentation</vt:lpstr>
      <vt:lpstr>Logit</vt:lpstr>
      <vt:lpstr>Logit</vt:lpstr>
      <vt:lpstr>Logit &amp; probit</vt:lpstr>
      <vt:lpstr>How to estimate logit and probit models</vt:lpstr>
      <vt:lpstr>Maximum likelihood estimation</vt:lpstr>
      <vt:lpstr>Maximum likelihood estimation (Optional)</vt:lpstr>
      <vt:lpstr>Maximum likelihood estimation (Optional) </vt:lpstr>
      <vt:lpstr>Maximum likelihood estimation (Optional) </vt:lpstr>
      <vt:lpstr>MLE of the probit model (Optional)</vt:lpstr>
      <vt:lpstr>MLE of the probit model (Optional)</vt:lpstr>
      <vt:lpstr>MLE of the logit model (Optional)</vt:lpstr>
      <vt:lpstr>Probit: mortgage applications</vt:lpstr>
      <vt:lpstr>Probit: mortgage applications</vt:lpstr>
      <vt:lpstr>PowerPoint Presentation</vt:lpstr>
      <vt:lpstr>Logit: mortgage applications</vt:lpstr>
      <vt:lpstr>Logit: mortgage applications</vt:lpstr>
      <vt:lpstr>Logit: mortgage applications</vt:lpstr>
      <vt:lpstr>Probit &amp; Logit with multiple regressors</vt:lpstr>
      <vt:lpstr>Probit with multiple regressors</vt:lpstr>
      <vt:lpstr>Logit with multiple regressors</vt:lpstr>
      <vt:lpstr>LPM, Probit &amp; Logit</vt:lpstr>
      <vt:lpstr>Threats to internal and external validity</vt:lpstr>
      <vt:lpstr>Distance to college &amp; probability of obtaining a college degree</vt:lpstr>
      <vt:lpstr>Distance to college &amp; probability of obtaining a college degree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Dali Laxton</cp:lastModifiedBy>
  <cp:revision>24</cp:revision>
  <dcterms:created xsi:type="dcterms:W3CDTF">2020-12-03T21:16:10Z</dcterms:created>
  <dcterms:modified xsi:type="dcterms:W3CDTF">2022-12-02T22:04:42Z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2014-03-23T00:00:00Z</vt:filetime>
  </property>
  <property fmtid="{D5CDD505-2E9C-101B-9397-08002B2CF9AE}" pid="3" name="Creator">
    <vt:lpwstr>LaTeX with Beamer class version 3.12</vt:lpwstr>
  </property>
  <property fmtid="{D5CDD505-2E9C-101B-9397-08002B2CF9AE}" pid="4" name="LastSaved">
    <vt:filetime>2020-12-03T00:00:00Z</vt:filetime>
  </property>
</Properties>
</file>