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62" r:id="rId5"/>
    <p:sldId id="258" r:id="rId6"/>
    <p:sldId id="259" r:id="rId7"/>
    <p:sldId id="267" r:id="rId8"/>
    <p:sldId id="260" r:id="rId9"/>
    <p:sldId id="261" r:id="rId10"/>
    <p:sldId id="269" r:id="rId11"/>
    <p:sldId id="266" r:id="rId12"/>
    <p:sldId id="270" r:id="rId13"/>
    <p:sldId id="264" r:id="rId14"/>
    <p:sldId id="265"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F4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Quantity of fish</c:v>
                </c:pt>
              </c:strCache>
            </c:strRef>
          </c:tx>
          <c:spPr>
            <a:ln w="28575" cap="rnd">
              <a:solidFill>
                <a:schemeClr val="accent1"/>
              </a:solidFill>
              <a:round/>
            </a:ln>
            <a:effectLst/>
          </c:spPr>
          <c:marker>
            <c:symbol val="none"/>
          </c:marker>
          <c:cat>
            <c:numRef>
              <c:f>Sheet1!$A$2:$A$7</c:f>
              <c:numCache>
                <c:formatCode>General</c:formatCode>
                <c:ptCount val="6"/>
                <c:pt idx="0">
                  <c:v>0</c:v>
                </c:pt>
                <c:pt idx="1">
                  <c:v>1</c:v>
                </c:pt>
                <c:pt idx="2">
                  <c:v>2</c:v>
                </c:pt>
                <c:pt idx="3">
                  <c:v>3</c:v>
                </c:pt>
                <c:pt idx="4">
                  <c:v>4</c:v>
                </c:pt>
                <c:pt idx="5">
                  <c:v>5</c:v>
                </c:pt>
              </c:numCache>
            </c:numRef>
          </c:cat>
          <c:val>
            <c:numRef>
              <c:f>Sheet1!$B$2:$B$7</c:f>
              <c:numCache>
                <c:formatCode>General</c:formatCode>
                <c:ptCount val="6"/>
                <c:pt idx="0">
                  <c:v>0</c:v>
                </c:pt>
                <c:pt idx="1">
                  <c:v>10</c:v>
                </c:pt>
                <c:pt idx="2">
                  <c:v>18</c:v>
                </c:pt>
                <c:pt idx="3">
                  <c:v>24</c:v>
                </c:pt>
                <c:pt idx="4">
                  <c:v>28</c:v>
                </c:pt>
                <c:pt idx="5">
                  <c:v>30</c:v>
                </c:pt>
              </c:numCache>
            </c:numRef>
          </c:val>
          <c:smooth val="0"/>
          <c:extLst>
            <c:ext xmlns:c16="http://schemas.microsoft.com/office/drawing/2014/chart" uri="{C3380CC4-5D6E-409C-BE32-E72D297353CC}">
              <c16:uniqueId val="{00000000-DE08-44F7-823C-95EB7DCBA20C}"/>
            </c:ext>
          </c:extLst>
        </c:ser>
        <c:dLbls>
          <c:showLegendKey val="0"/>
          <c:showVal val="0"/>
          <c:showCatName val="0"/>
          <c:showSerName val="0"/>
          <c:showPercent val="0"/>
          <c:showBubbleSize val="0"/>
        </c:dLbls>
        <c:smooth val="0"/>
        <c:axId val="431381872"/>
        <c:axId val="431377936"/>
      </c:lineChart>
      <c:catAx>
        <c:axId val="43138187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Hours</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1377936"/>
        <c:crosses val="autoZero"/>
        <c:auto val="1"/>
        <c:lblAlgn val="ctr"/>
        <c:lblOffset val="100"/>
        <c:noMultiLvlLbl val="0"/>
      </c:catAx>
      <c:valAx>
        <c:axId val="4313779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Quantity</a:t>
                </a:r>
              </a:p>
            </c:rich>
          </c:tx>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13818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8C3B4C-0C7E-4AE3-9D37-5B6F62590AB6}" type="datetimeFigureOut">
              <a:rPr lang="en-US" smtClean="0"/>
              <a:t>07-Oct-21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583162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B4C-0C7E-4AE3-9D37-5B6F62590AB6}" type="datetimeFigureOut">
              <a:rPr lang="en-US" smtClean="0"/>
              <a:t>07-Oct-21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2507844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B4C-0C7E-4AE3-9D37-5B6F62590AB6}" type="datetimeFigureOut">
              <a:rPr lang="en-US" smtClean="0"/>
              <a:t>07-Oct-21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1663252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C3B4C-0C7E-4AE3-9D37-5B6F62590AB6}" type="datetimeFigureOut">
              <a:rPr lang="en-US" smtClean="0"/>
              <a:t>07-Oct-21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3181799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8C3B4C-0C7E-4AE3-9D37-5B6F62590AB6}" type="datetimeFigureOut">
              <a:rPr lang="en-US" smtClean="0"/>
              <a:t>07-Oct-21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2941692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8C3B4C-0C7E-4AE3-9D37-5B6F62590AB6}" type="datetimeFigureOut">
              <a:rPr lang="en-US" smtClean="0"/>
              <a:t>07-Oct-21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2996105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8C3B4C-0C7E-4AE3-9D37-5B6F62590AB6}" type="datetimeFigureOut">
              <a:rPr lang="en-US" smtClean="0"/>
              <a:t>07-Oct-21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393841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8C3B4C-0C7E-4AE3-9D37-5B6F62590AB6}" type="datetimeFigureOut">
              <a:rPr lang="en-US" smtClean="0"/>
              <a:t>07-Oct-21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227379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8C3B4C-0C7E-4AE3-9D37-5B6F62590AB6}" type="datetimeFigureOut">
              <a:rPr lang="en-US" smtClean="0"/>
              <a:t>07-Oct-21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1057444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8C3B4C-0C7E-4AE3-9D37-5B6F62590AB6}" type="datetimeFigureOut">
              <a:rPr lang="en-US" smtClean="0"/>
              <a:t>07-Oct-21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311989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8C3B4C-0C7E-4AE3-9D37-5B6F62590AB6}" type="datetimeFigureOut">
              <a:rPr lang="en-US" smtClean="0"/>
              <a:t>07-Oct-21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B5423-2975-41AF-816A-527FA2482B6E}" type="slidenum">
              <a:rPr lang="en-US" smtClean="0"/>
              <a:t>‹#›</a:t>
            </a:fld>
            <a:endParaRPr lang="en-US"/>
          </a:p>
        </p:txBody>
      </p:sp>
    </p:spTree>
    <p:extLst>
      <p:ext uri="{BB962C8B-B14F-4D97-AF65-F5344CB8AC3E}">
        <p14:creationId xmlns:p14="http://schemas.microsoft.com/office/powerpoint/2010/main" val="1401782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C3B4C-0C7E-4AE3-9D37-5B6F62590AB6}" type="datetimeFigureOut">
              <a:rPr lang="en-US" smtClean="0"/>
              <a:t>07-Oct-21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B5423-2975-41AF-816A-527FA2482B6E}" type="slidenum">
              <a:rPr lang="en-US" smtClean="0"/>
              <a:t>‹#›</a:t>
            </a:fld>
            <a:endParaRPr lang="en-US"/>
          </a:p>
        </p:txBody>
      </p:sp>
    </p:spTree>
    <p:extLst>
      <p:ext uri="{BB962C8B-B14F-4D97-AF65-F5344CB8AC3E}">
        <p14:creationId xmlns:p14="http://schemas.microsoft.com/office/powerpoint/2010/main" val="2497129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Exercise session 3 Solutions</a:t>
            </a:r>
          </a:p>
        </p:txBody>
      </p:sp>
    </p:spTree>
    <p:extLst>
      <p:ext uri="{BB962C8B-B14F-4D97-AF65-F5344CB8AC3E}">
        <p14:creationId xmlns:p14="http://schemas.microsoft.com/office/powerpoint/2010/main" val="4120985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4 - Solution </a:t>
            </a:r>
          </a:p>
        </p:txBody>
      </p:sp>
      <p:pic>
        <p:nvPicPr>
          <p:cNvPr id="8" name="Picture 7" descr="A screenshot of a cell phone&#10;&#10;Description generated with high confidence">
            <a:extLst>
              <a:ext uri="{FF2B5EF4-FFF2-40B4-BE49-F238E27FC236}">
                <a16:creationId xmlns:a16="http://schemas.microsoft.com/office/drawing/2014/main" id="{156C7235-A40B-4D0F-9957-A9F74D1F4B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662" y="1527063"/>
            <a:ext cx="7057905" cy="4115157"/>
          </a:xfrm>
          <a:prstGeom prst="rect">
            <a:avLst/>
          </a:prstGeom>
        </p:spPr>
      </p:pic>
      <p:sp>
        <p:nvSpPr>
          <p:cNvPr id="9" name="Rectangle 8">
            <a:extLst>
              <a:ext uri="{FF2B5EF4-FFF2-40B4-BE49-F238E27FC236}">
                <a16:creationId xmlns:a16="http://schemas.microsoft.com/office/drawing/2014/main" id="{68CBF25A-9689-4C78-8A8E-50192C430385}"/>
              </a:ext>
            </a:extLst>
          </p:cNvPr>
          <p:cNvSpPr/>
          <p:nvPr/>
        </p:nvSpPr>
        <p:spPr>
          <a:xfrm>
            <a:off x="7446916" y="1567343"/>
            <a:ext cx="4489072" cy="3785652"/>
          </a:xfrm>
          <a:prstGeom prst="rect">
            <a:avLst/>
          </a:prstGeom>
        </p:spPr>
        <p:txBody>
          <a:bodyPr wrap="square">
            <a:spAutoFit/>
          </a:bodyPr>
          <a:lstStyle/>
          <a:p>
            <a:pPr algn="just"/>
            <a:r>
              <a:rPr lang="en-US" sz="2400" dirty="0"/>
              <a:t>Firm A has economies of scale because average total cost declines as output increases. Firm B has diseconomies of scale because average total cost rises as output rises. Firm C has economies of scale from one to three units of output and diseconomies of scale for levels of output beyond three units.</a:t>
            </a:r>
          </a:p>
        </p:txBody>
      </p:sp>
    </p:spTree>
    <p:extLst>
      <p:ext uri="{BB962C8B-B14F-4D97-AF65-F5344CB8AC3E}">
        <p14:creationId xmlns:p14="http://schemas.microsoft.com/office/powerpoint/2010/main" val="2609573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5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08203352"/>
              </p:ext>
            </p:extLst>
          </p:nvPr>
        </p:nvGraphicFramePr>
        <p:xfrm>
          <a:off x="1362269" y="2080727"/>
          <a:ext cx="9991532" cy="3840480"/>
        </p:xfrm>
        <a:graphic>
          <a:graphicData uri="http://schemas.openxmlformats.org/drawingml/2006/table">
            <a:tbl>
              <a:tblPr firstRow="1" firstCol="1" lastRow="1" lastCol="1" bandRow="1" bandCol="1">
                <a:tableStyleId>{5940675A-B579-460E-94D1-54222C63F5DA}</a:tableStyleId>
              </a:tblPr>
              <a:tblGrid>
                <a:gridCol w="1814462">
                  <a:extLst>
                    <a:ext uri="{9D8B030D-6E8A-4147-A177-3AD203B41FA5}">
                      <a16:colId xmlns:a16="http://schemas.microsoft.com/office/drawing/2014/main" val="2293418776"/>
                    </a:ext>
                  </a:extLst>
                </a:gridCol>
                <a:gridCol w="1824454">
                  <a:extLst>
                    <a:ext uri="{9D8B030D-6E8A-4147-A177-3AD203B41FA5}">
                      <a16:colId xmlns:a16="http://schemas.microsoft.com/office/drawing/2014/main" val="4117678035"/>
                    </a:ext>
                  </a:extLst>
                </a:gridCol>
                <a:gridCol w="2122201">
                  <a:extLst>
                    <a:ext uri="{9D8B030D-6E8A-4147-A177-3AD203B41FA5}">
                      <a16:colId xmlns:a16="http://schemas.microsoft.com/office/drawing/2014/main" val="2532655226"/>
                    </a:ext>
                  </a:extLst>
                </a:gridCol>
                <a:gridCol w="2122201">
                  <a:extLst>
                    <a:ext uri="{9D8B030D-6E8A-4147-A177-3AD203B41FA5}">
                      <a16:colId xmlns:a16="http://schemas.microsoft.com/office/drawing/2014/main" val="1100739655"/>
                    </a:ext>
                  </a:extLst>
                </a:gridCol>
                <a:gridCol w="2108214">
                  <a:extLst>
                    <a:ext uri="{9D8B030D-6E8A-4147-A177-3AD203B41FA5}">
                      <a16:colId xmlns:a16="http://schemas.microsoft.com/office/drawing/2014/main" val="4177447243"/>
                    </a:ext>
                  </a:extLst>
                </a:gridCol>
              </a:tblGrid>
              <a:tr h="811623">
                <a:tc>
                  <a:txBody>
                    <a:bodyPr/>
                    <a:lstStyle/>
                    <a:p>
                      <a:pPr marL="0" marR="0">
                        <a:spcBef>
                          <a:spcPts val="20"/>
                        </a:spcBef>
                        <a:spcAft>
                          <a:spcPts val="0"/>
                        </a:spcAft>
                      </a:pPr>
                      <a:r>
                        <a:rPr lang="en-US" sz="2800" dirty="0">
                          <a:effectLst/>
                        </a:rPr>
                        <a:t> </a:t>
                      </a:r>
                    </a:p>
                    <a:p>
                      <a:pPr marL="0" marR="0">
                        <a:spcBef>
                          <a:spcPts val="0"/>
                        </a:spcBef>
                        <a:spcAft>
                          <a:spcPts val="0"/>
                        </a:spcAft>
                      </a:pPr>
                      <a:r>
                        <a:rPr lang="en-US" sz="2800" spc="-20" dirty="0">
                          <a:effectLst/>
                        </a:rPr>
                        <a:t>Labor</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20"/>
                        </a:spcBef>
                        <a:spcAft>
                          <a:spcPts val="0"/>
                        </a:spcAft>
                      </a:pPr>
                      <a:r>
                        <a:rPr lang="en-US" sz="2800">
                          <a:effectLst/>
                        </a:rPr>
                        <a:t> </a:t>
                      </a:r>
                    </a:p>
                    <a:p>
                      <a:pPr marL="3810" marR="0">
                        <a:spcBef>
                          <a:spcPts val="0"/>
                        </a:spcBef>
                        <a:spcAft>
                          <a:spcPts val="0"/>
                        </a:spcAft>
                      </a:pPr>
                      <a:r>
                        <a:rPr lang="en-US" sz="2800" spc="-15">
                          <a:effectLst/>
                        </a:rPr>
                        <a:t>Output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90"/>
                        </a:spcBef>
                        <a:spcAft>
                          <a:spcPts val="0"/>
                        </a:spcAft>
                      </a:pPr>
                      <a:r>
                        <a:rPr lang="en-US" sz="2800" spc="-15">
                          <a:effectLst/>
                        </a:rPr>
                        <a:t>Marginal </a:t>
                      </a:r>
                      <a:r>
                        <a:rPr lang="en-US" sz="2800" spc="-10">
                          <a:effectLst/>
                        </a:rPr>
                        <a:t>Product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90"/>
                        </a:spcBef>
                        <a:spcAft>
                          <a:spcPts val="0"/>
                        </a:spcAft>
                      </a:pPr>
                      <a:r>
                        <a:rPr lang="en-US" sz="2800" spc="-20">
                          <a:effectLst/>
                        </a:rPr>
                        <a:t>Variable </a:t>
                      </a:r>
                      <a:r>
                        <a:rPr lang="en-US" sz="2800" spc="40">
                          <a:effectLst/>
                        </a:rPr>
                        <a:t>Cost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90"/>
                        </a:spcBef>
                        <a:spcAft>
                          <a:spcPts val="0"/>
                        </a:spcAft>
                      </a:pPr>
                      <a:r>
                        <a:rPr lang="en-US" sz="2800" spc="15">
                          <a:effectLst/>
                        </a:rPr>
                        <a:t>Fixed</a:t>
                      </a:r>
                      <a:r>
                        <a:rPr lang="en-US" sz="2800" spc="20">
                          <a:effectLst/>
                        </a:rPr>
                        <a:t> </a:t>
                      </a:r>
                      <a:r>
                        <a:rPr lang="en-US" sz="2800" spc="40">
                          <a:effectLst/>
                        </a:rPr>
                        <a:t>Cost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8973093"/>
                  </a:ext>
                </a:extLst>
              </a:tr>
              <a:tr h="410603">
                <a:tc>
                  <a:txBody>
                    <a:bodyPr/>
                    <a:lstStyle/>
                    <a:p>
                      <a:pPr marL="0" marR="0">
                        <a:spcBef>
                          <a:spcPts val="55"/>
                        </a:spcBef>
                        <a:spcAft>
                          <a:spcPts val="0"/>
                        </a:spcAft>
                      </a:pPr>
                      <a:r>
                        <a:rPr lang="en-US" sz="2800">
                          <a:effectLst/>
                        </a:rPr>
                        <a:t>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a:effectLst/>
                        </a:rPr>
                        <a:t>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a:effectLst/>
                        </a:rPr>
                        <a: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75">
                          <a:effectLst/>
                        </a:rPr>
                        <a:t>$0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56488535"/>
                  </a:ext>
                </a:extLst>
              </a:tr>
              <a:tr h="410603">
                <a:tc>
                  <a:txBody>
                    <a:bodyPr/>
                    <a:lstStyle/>
                    <a:p>
                      <a:pPr marL="0" marR="0">
                        <a:spcBef>
                          <a:spcPts val="55"/>
                        </a:spcBef>
                        <a:spcAft>
                          <a:spcPts val="0"/>
                        </a:spcAft>
                      </a:pPr>
                      <a:r>
                        <a:rPr lang="en-US" sz="2800">
                          <a:effectLst/>
                        </a:rPr>
                        <a:t>1</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200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200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$20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110198088"/>
                  </a:ext>
                </a:extLst>
              </a:tr>
              <a:tr h="410603">
                <a:tc>
                  <a:txBody>
                    <a:bodyPr/>
                    <a:lstStyle/>
                    <a:p>
                      <a:pPr marL="0" marR="0">
                        <a:spcBef>
                          <a:spcPts val="55"/>
                        </a:spcBef>
                        <a:spcAft>
                          <a:spcPts val="0"/>
                        </a:spcAft>
                      </a:pPr>
                      <a:r>
                        <a:rPr lang="en-US" sz="2800">
                          <a:effectLst/>
                        </a:rPr>
                        <a:t>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350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$40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81649518"/>
                  </a:ext>
                </a:extLst>
              </a:tr>
              <a:tr h="410603">
                <a:tc>
                  <a:txBody>
                    <a:bodyPr/>
                    <a:lstStyle/>
                    <a:p>
                      <a:pPr marL="0" marR="0">
                        <a:spcBef>
                          <a:spcPts val="55"/>
                        </a:spcBef>
                        <a:spcAft>
                          <a:spcPts val="0"/>
                        </a:spcAft>
                      </a:pPr>
                      <a:r>
                        <a:rPr lang="en-US" sz="2800">
                          <a:effectLst/>
                        </a:rPr>
                        <a:t>3</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450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$60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30448377"/>
                  </a:ext>
                </a:extLst>
              </a:tr>
              <a:tr h="410603">
                <a:tc>
                  <a:txBody>
                    <a:bodyPr/>
                    <a:lstStyle/>
                    <a:p>
                      <a:pPr marL="0" marR="0">
                        <a:spcBef>
                          <a:spcPts val="55"/>
                        </a:spcBef>
                        <a:spcAft>
                          <a:spcPts val="0"/>
                        </a:spcAft>
                      </a:pPr>
                      <a:r>
                        <a:rPr lang="en-US" sz="2800">
                          <a:effectLst/>
                        </a:rPr>
                        <a:t>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75">
                          <a:effectLst/>
                        </a:rPr>
                        <a:t>50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$80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33677176"/>
                  </a:ext>
                </a:extLst>
              </a:tr>
              <a:tr h="410603">
                <a:tc>
                  <a:txBody>
                    <a:bodyPr/>
                    <a:lstStyle/>
                    <a:p>
                      <a:pPr marL="0" marR="0">
                        <a:spcBef>
                          <a:spcPts val="55"/>
                        </a:spcBef>
                        <a:spcAft>
                          <a:spcPts val="0"/>
                        </a:spcAft>
                      </a:pPr>
                      <a:r>
                        <a:rPr lang="en-US" sz="2800">
                          <a:effectLst/>
                        </a:rPr>
                        <a:t>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75">
                          <a:effectLst/>
                        </a:rPr>
                        <a:t>25</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50">
                          <a:effectLst/>
                        </a:rPr>
                        <a:t>$100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$10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69374079"/>
                  </a:ext>
                </a:extLst>
              </a:tr>
              <a:tr h="401022">
                <a:tc>
                  <a:txBody>
                    <a:bodyPr/>
                    <a:lstStyle/>
                    <a:p>
                      <a:pPr marL="0" marR="0">
                        <a:spcBef>
                          <a:spcPts val="55"/>
                        </a:spcBef>
                        <a:spcAft>
                          <a:spcPts val="0"/>
                        </a:spcAft>
                      </a:pPr>
                      <a:r>
                        <a:rPr lang="en-US" sz="2800">
                          <a:effectLst/>
                        </a:rPr>
                        <a:t>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a:effectLst/>
                        </a:rPr>
                        <a:t>530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spcBef>
                          <a:spcPts val="0"/>
                        </a:spcBef>
                        <a:spcAft>
                          <a:spcPts val="0"/>
                        </a:spcAft>
                      </a:pPr>
                      <a:r>
                        <a:rPr lang="en-US" sz="2800">
                          <a:effectLst/>
                        </a:rPr>
                        <a:t> </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50">
                          <a:effectLst/>
                        </a:rPr>
                        <a:t>$120</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 marR="0">
                        <a:spcBef>
                          <a:spcPts val="55"/>
                        </a:spcBef>
                        <a:spcAft>
                          <a:spcPts val="0"/>
                        </a:spcAft>
                      </a:pPr>
                      <a:r>
                        <a:rPr lang="en-US" sz="2800" spc="-60" dirty="0">
                          <a:effectLst/>
                        </a:rPr>
                        <a:t>$10</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430674159"/>
                  </a:ext>
                </a:extLst>
              </a:tr>
            </a:tbl>
          </a:graphicData>
        </a:graphic>
      </p:graphicFrame>
      <p:sp>
        <p:nvSpPr>
          <p:cNvPr id="5" name="TextBox 4"/>
          <p:cNvSpPr txBox="1"/>
          <p:nvPr/>
        </p:nvSpPr>
        <p:spPr>
          <a:xfrm>
            <a:off x="1940767" y="6130212"/>
            <a:ext cx="8910735" cy="461665"/>
          </a:xfrm>
          <a:prstGeom prst="rect">
            <a:avLst/>
          </a:prstGeom>
          <a:noFill/>
        </p:spPr>
        <p:txBody>
          <a:bodyPr wrap="square" rtlCol="0">
            <a:spAutoFit/>
          </a:bodyPr>
          <a:lstStyle/>
          <a:p>
            <a:r>
              <a:rPr lang="en-US" sz="2400" dirty="0"/>
              <a:t>Complete the table</a:t>
            </a:r>
          </a:p>
        </p:txBody>
      </p:sp>
    </p:spTree>
    <p:extLst>
      <p:ext uri="{BB962C8B-B14F-4D97-AF65-F5344CB8AC3E}">
        <p14:creationId xmlns:p14="http://schemas.microsoft.com/office/powerpoint/2010/main" val="1139414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5 - Solution</a:t>
            </a:r>
          </a:p>
        </p:txBody>
      </p:sp>
      <p:pic>
        <p:nvPicPr>
          <p:cNvPr id="8" name="Content Placeholder 7" descr="A screenshot of a cell phone&#10;&#10;Description generated with very high confidence">
            <a:extLst>
              <a:ext uri="{FF2B5EF4-FFF2-40B4-BE49-F238E27FC236}">
                <a16:creationId xmlns:a16="http://schemas.microsoft.com/office/drawing/2014/main" id="{80AE2C20-FA81-4F07-8DDD-EEF8E377C8A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85608" y="1823471"/>
            <a:ext cx="8842443" cy="4625630"/>
          </a:xfrm>
        </p:spPr>
      </p:pic>
    </p:spTree>
    <p:extLst>
      <p:ext uri="{BB962C8B-B14F-4D97-AF65-F5344CB8AC3E}">
        <p14:creationId xmlns:p14="http://schemas.microsoft.com/office/powerpoint/2010/main" val="2341664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FE038571-B207-4C71-BB2D-C07E9F1273EE}"/>
              </a:ext>
            </a:extLst>
          </p:cNvPr>
          <p:cNvSpPr>
            <a:spLocks noGrp="1"/>
          </p:cNvSpPr>
          <p:nvPr>
            <p:ph type="body" idx="1"/>
          </p:nvPr>
        </p:nvSpPr>
        <p:spPr>
          <a:xfrm>
            <a:off x="533400" y="2074417"/>
            <a:ext cx="10833353" cy="2585323"/>
          </a:xfrm>
        </p:spPr>
        <p:txBody>
          <a:bodyPr>
            <a:normAutofit fontScale="92500" lnSpcReduction="20000"/>
          </a:bodyPr>
          <a:lstStyle/>
          <a:p>
            <a:r>
              <a:rPr lang="en-US" sz="2800" b="0" i="0" u="none" strike="noStrike" baseline="0" dirty="0">
                <a:solidFill>
                  <a:srgbClr val="000000"/>
                </a:solidFill>
                <a:latin typeface="Book Antiqua" panose="02040602050305030304" pitchFamily="18" charset="0"/>
              </a:rPr>
              <a:t>For a given level of output, the short-run total cost of production </a:t>
            </a:r>
          </a:p>
          <a:p>
            <a:r>
              <a:rPr lang="en-US" sz="2800" b="0" i="0" u="none" strike="noStrike" baseline="0" dirty="0">
                <a:solidFill>
                  <a:srgbClr val="000000"/>
                </a:solidFill>
                <a:latin typeface="Book Antiqua" panose="02040602050305030304" pitchFamily="18" charset="0"/>
              </a:rPr>
              <a:t>a. always falls below the long-run total cost of production </a:t>
            </a:r>
          </a:p>
          <a:p>
            <a:r>
              <a:rPr lang="en-US" sz="2800" b="0" i="0" u="none" strike="noStrike" baseline="0" dirty="0">
                <a:solidFill>
                  <a:srgbClr val="000000"/>
                </a:solidFill>
                <a:latin typeface="Book Antiqua" panose="02040602050305030304" pitchFamily="18" charset="0"/>
              </a:rPr>
              <a:t>b. always exceeds the long-run total cost of production </a:t>
            </a:r>
          </a:p>
          <a:p>
            <a:r>
              <a:rPr lang="en-US" sz="2800" b="0" i="0" u="none" strike="noStrike" baseline="0" dirty="0">
                <a:solidFill>
                  <a:srgbClr val="000000"/>
                </a:solidFill>
                <a:latin typeface="Book Antiqua" panose="02040602050305030304" pitchFamily="18" charset="0"/>
              </a:rPr>
              <a:t>c. always equals the long-run total cost of production </a:t>
            </a:r>
          </a:p>
          <a:p>
            <a:r>
              <a:rPr lang="en-US" sz="2800" b="1" i="0" u="none" strike="noStrike" baseline="0" dirty="0">
                <a:solidFill>
                  <a:srgbClr val="000000"/>
                </a:solidFill>
                <a:latin typeface="Book Antiqua" panose="02040602050305030304" pitchFamily="18" charset="0"/>
              </a:rPr>
              <a:t>d. may exceed or equal the long-run total cost of production </a:t>
            </a:r>
          </a:p>
          <a:p>
            <a:r>
              <a:rPr lang="en-US" sz="2800" b="0" i="0" u="none" strike="noStrike" baseline="0" dirty="0">
                <a:solidFill>
                  <a:srgbClr val="000000"/>
                </a:solidFill>
                <a:latin typeface="Book Antiqua" panose="02040602050305030304" pitchFamily="18" charset="0"/>
              </a:rPr>
              <a:t>e. may exceed or fall below the long-run total cost of production </a:t>
            </a:r>
            <a:endParaRPr lang="en-US" sz="2800" dirty="0"/>
          </a:p>
        </p:txBody>
      </p:sp>
      <p:sp>
        <p:nvSpPr>
          <p:cNvPr id="4" name="object 2">
            <a:extLst>
              <a:ext uri="{FF2B5EF4-FFF2-40B4-BE49-F238E27FC236}">
                <a16:creationId xmlns:a16="http://schemas.microsoft.com/office/drawing/2014/main" id="{F55B54D2-FC09-41DA-8871-5AF4BB1A90A7}"/>
              </a:ext>
            </a:extLst>
          </p:cNvPr>
          <p:cNvSpPr txBox="1">
            <a:spLocks/>
          </p:cNvSpPr>
          <p:nvPr/>
        </p:nvSpPr>
        <p:spPr>
          <a:xfrm>
            <a:off x="1351591" y="685800"/>
            <a:ext cx="5192395" cy="697230"/>
          </a:xfrm>
          <a:prstGeom prst="rect">
            <a:avLst/>
          </a:prstGeom>
        </p:spPr>
        <p:txBody>
          <a:bodyPr vert="horz" wrap="square" lIns="0" tIns="13335" rIns="0" bIns="0" rtlCol="0">
            <a:spAutoFit/>
          </a:bodyPr>
          <a:lstStyle>
            <a:lvl1pPr>
              <a:defRPr sz="6000" b="0" i="0">
                <a:solidFill>
                  <a:schemeClr val="tx1"/>
                </a:solidFill>
                <a:latin typeface="Calibri Light"/>
                <a:ea typeface="+mj-ea"/>
                <a:cs typeface="Calibri Light"/>
              </a:defRPr>
            </a:lvl1pPr>
          </a:lstStyle>
          <a:p>
            <a:pPr marL="12700">
              <a:spcBef>
                <a:spcPts val="105"/>
              </a:spcBef>
            </a:pPr>
            <a:r>
              <a:rPr lang="en-US" sz="4400" kern="0" spc="-20" dirty="0"/>
              <a:t>Problem 6  solution</a:t>
            </a:r>
            <a:endParaRPr lang="en-US" sz="4400" kern="0" dirty="0"/>
          </a:p>
        </p:txBody>
      </p:sp>
    </p:spTree>
    <p:extLst>
      <p:ext uri="{BB962C8B-B14F-4D97-AF65-F5344CB8AC3E}">
        <p14:creationId xmlns:p14="http://schemas.microsoft.com/office/powerpoint/2010/main" val="3842175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F55B54D2-FC09-41DA-8871-5AF4BB1A90A7}"/>
              </a:ext>
            </a:extLst>
          </p:cNvPr>
          <p:cNvSpPr txBox="1">
            <a:spLocks/>
          </p:cNvSpPr>
          <p:nvPr/>
        </p:nvSpPr>
        <p:spPr>
          <a:xfrm>
            <a:off x="1351591" y="685800"/>
            <a:ext cx="5192395" cy="697230"/>
          </a:xfrm>
          <a:prstGeom prst="rect">
            <a:avLst/>
          </a:prstGeom>
        </p:spPr>
        <p:txBody>
          <a:bodyPr vert="horz" wrap="square" lIns="0" tIns="13335" rIns="0" bIns="0" rtlCol="0">
            <a:spAutoFit/>
          </a:bodyPr>
          <a:lstStyle>
            <a:lvl1pPr>
              <a:defRPr sz="6000" b="0" i="0">
                <a:solidFill>
                  <a:schemeClr val="tx1"/>
                </a:solidFill>
                <a:latin typeface="Calibri Light"/>
                <a:ea typeface="+mj-ea"/>
                <a:cs typeface="Calibri Light"/>
              </a:defRPr>
            </a:lvl1pPr>
          </a:lstStyle>
          <a:p>
            <a:pPr marL="12700">
              <a:spcBef>
                <a:spcPts val="105"/>
              </a:spcBef>
            </a:pPr>
            <a:r>
              <a:rPr lang="en-US" sz="4400" kern="0" spc="-20" dirty="0"/>
              <a:t>Problem 7 solution</a:t>
            </a:r>
            <a:endParaRPr lang="en-US" sz="4400" kern="0" dirty="0"/>
          </a:p>
        </p:txBody>
      </p:sp>
      <p:sp>
        <p:nvSpPr>
          <p:cNvPr id="5" name="Text Placeholder 4">
            <a:extLst>
              <a:ext uri="{FF2B5EF4-FFF2-40B4-BE49-F238E27FC236}">
                <a16:creationId xmlns:a16="http://schemas.microsoft.com/office/drawing/2014/main" id="{964F71DC-B306-44E1-8676-0C067EB64F5A}"/>
              </a:ext>
            </a:extLst>
          </p:cNvPr>
          <p:cNvSpPr>
            <a:spLocks noGrp="1"/>
          </p:cNvSpPr>
          <p:nvPr>
            <p:ph type="body" idx="1"/>
          </p:nvPr>
        </p:nvSpPr>
        <p:spPr>
          <a:xfrm>
            <a:off x="1355978" y="2074417"/>
            <a:ext cx="10010775" cy="3447098"/>
          </a:xfrm>
        </p:spPr>
        <p:txBody>
          <a:bodyPr>
            <a:normAutofit fontScale="92500" lnSpcReduction="10000"/>
          </a:bodyPr>
          <a:lstStyle/>
          <a:p>
            <a:r>
              <a:rPr lang="en-US" sz="2800" b="0" i="0" u="none" strike="noStrike" baseline="0" dirty="0">
                <a:solidFill>
                  <a:srgbClr val="000000"/>
                </a:solidFill>
                <a:latin typeface="Book Antiqua" panose="02040602050305030304" pitchFamily="18" charset="0"/>
              </a:rPr>
              <a:t>If </a:t>
            </a:r>
            <a:r>
              <a:rPr lang="en-US" sz="2800" b="0" i="0" u="none" strike="noStrike" baseline="0" dirty="0" err="1">
                <a:solidFill>
                  <a:srgbClr val="000000"/>
                </a:solidFill>
                <a:latin typeface="Book Antiqua" panose="02040602050305030304" pitchFamily="18" charset="0"/>
              </a:rPr>
              <a:t>Papagna's</a:t>
            </a:r>
            <a:r>
              <a:rPr lang="en-US" sz="2800" b="0" i="0" u="none" strike="noStrike" baseline="0" dirty="0">
                <a:solidFill>
                  <a:srgbClr val="000000"/>
                </a:solidFill>
                <a:latin typeface="Book Antiqua" panose="02040602050305030304" pitchFamily="18" charset="0"/>
              </a:rPr>
              <a:t> Pizza Parlor knows that the marginal cost of the 500th pizza is $3.00 and that the average total cost of making 499 pizzas is $3.30, then </a:t>
            </a:r>
          </a:p>
          <a:p>
            <a:r>
              <a:rPr lang="en-US" sz="2800" b="0" i="0" u="none" strike="noStrike" baseline="0" dirty="0">
                <a:solidFill>
                  <a:srgbClr val="000000"/>
                </a:solidFill>
                <a:latin typeface="Book Antiqua" panose="02040602050305030304" pitchFamily="18" charset="0"/>
              </a:rPr>
              <a:t>a. average costs are rising at Q = 500 </a:t>
            </a:r>
          </a:p>
          <a:p>
            <a:r>
              <a:rPr lang="en-US" sz="2800" b="1" i="0" u="none" strike="noStrike" baseline="0" dirty="0">
                <a:solidFill>
                  <a:srgbClr val="000000"/>
                </a:solidFill>
                <a:latin typeface="Book Antiqua" panose="02040602050305030304" pitchFamily="18" charset="0"/>
              </a:rPr>
              <a:t>b. average costs are falling at Q = 500 </a:t>
            </a:r>
          </a:p>
          <a:p>
            <a:r>
              <a:rPr lang="en-US" sz="2800" b="0" i="0" u="none" strike="noStrike" baseline="0" dirty="0">
                <a:solidFill>
                  <a:srgbClr val="000000"/>
                </a:solidFill>
                <a:latin typeface="Book Antiqua" panose="02040602050305030304" pitchFamily="18" charset="0"/>
              </a:rPr>
              <a:t>c. total costs are falling at Q = 500 </a:t>
            </a:r>
          </a:p>
          <a:p>
            <a:r>
              <a:rPr lang="en-US" sz="2800" b="0" i="0" u="none" strike="noStrike" baseline="0" dirty="0">
                <a:solidFill>
                  <a:srgbClr val="000000"/>
                </a:solidFill>
                <a:latin typeface="Book Antiqua" panose="02040602050305030304" pitchFamily="18" charset="0"/>
              </a:rPr>
              <a:t>d. average variable costs must be falling </a:t>
            </a:r>
          </a:p>
          <a:p>
            <a:r>
              <a:rPr lang="en-US" sz="2800" b="0" i="0" u="none" strike="noStrike" baseline="0" dirty="0">
                <a:solidFill>
                  <a:srgbClr val="000000"/>
                </a:solidFill>
                <a:latin typeface="Book Antiqua" panose="02040602050305030304" pitchFamily="18" charset="0"/>
              </a:rPr>
              <a:t>e. average variable costs must be rising </a:t>
            </a:r>
            <a:endParaRPr lang="en-US" sz="2800" dirty="0"/>
          </a:p>
        </p:txBody>
      </p:sp>
    </p:spTree>
    <p:extLst>
      <p:ext uri="{BB962C8B-B14F-4D97-AF65-F5344CB8AC3E}">
        <p14:creationId xmlns:p14="http://schemas.microsoft.com/office/powerpoint/2010/main" val="3038556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a:extLst>
              <a:ext uri="{FF2B5EF4-FFF2-40B4-BE49-F238E27FC236}">
                <a16:creationId xmlns:a16="http://schemas.microsoft.com/office/drawing/2014/main" id="{F55B54D2-FC09-41DA-8871-5AF4BB1A90A7}"/>
              </a:ext>
            </a:extLst>
          </p:cNvPr>
          <p:cNvSpPr txBox="1">
            <a:spLocks/>
          </p:cNvSpPr>
          <p:nvPr/>
        </p:nvSpPr>
        <p:spPr>
          <a:xfrm>
            <a:off x="1351591" y="685800"/>
            <a:ext cx="5192395" cy="697230"/>
          </a:xfrm>
          <a:prstGeom prst="rect">
            <a:avLst/>
          </a:prstGeom>
        </p:spPr>
        <p:txBody>
          <a:bodyPr vert="horz" wrap="square" lIns="0" tIns="13335" rIns="0" bIns="0" rtlCol="0">
            <a:spAutoFit/>
          </a:bodyPr>
          <a:lstStyle>
            <a:lvl1pPr>
              <a:defRPr sz="6000" b="0" i="0">
                <a:solidFill>
                  <a:schemeClr val="tx1"/>
                </a:solidFill>
                <a:latin typeface="Calibri Light"/>
                <a:ea typeface="+mj-ea"/>
                <a:cs typeface="Calibri Light"/>
              </a:defRPr>
            </a:lvl1pPr>
          </a:lstStyle>
          <a:p>
            <a:pPr marL="12700">
              <a:spcBef>
                <a:spcPts val="105"/>
              </a:spcBef>
            </a:pPr>
            <a:r>
              <a:rPr lang="en-US" sz="4400" kern="0" spc="-20" dirty="0"/>
              <a:t>Problem 8 solution</a:t>
            </a:r>
            <a:endParaRPr lang="en-US" sz="4400" kern="0" dirty="0"/>
          </a:p>
        </p:txBody>
      </p:sp>
      <p:sp>
        <p:nvSpPr>
          <p:cNvPr id="3" name="Content Placeholder 2">
            <a:extLst>
              <a:ext uri="{FF2B5EF4-FFF2-40B4-BE49-F238E27FC236}">
                <a16:creationId xmlns:a16="http://schemas.microsoft.com/office/drawing/2014/main" id="{F18F92F4-5F33-41E9-B17E-2DEEA1997D13}"/>
              </a:ext>
            </a:extLst>
          </p:cNvPr>
          <p:cNvSpPr>
            <a:spLocks noGrp="1"/>
          </p:cNvSpPr>
          <p:nvPr>
            <p:ph idx="1"/>
          </p:nvPr>
        </p:nvSpPr>
        <p:spPr>
          <a:xfrm>
            <a:off x="838200" y="1754372"/>
            <a:ext cx="10515600" cy="4422591"/>
          </a:xfrm>
        </p:spPr>
        <p:txBody>
          <a:bodyPr>
            <a:normAutofit fontScale="92500" lnSpcReduction="20000"/>
          </a:bodyPr>
          <a:lstStyle/>
          <a:p>
            <a:pPr marL="0" indent="0" algn="l">
              <a:buNone/>
            </a:pPr>
            <a:r>
              <a:rPr lang="en-US" sz="2500" b="0" i="0" u="none" strike="noStrike" baseline="0" dirty="0">
                <a:solidFill>
                  <a:srgbClr val="000000"/>
                </a:solidFill>
              </a:rPr>
              <a:t>Klara has been working for an engineering firm and earning an annual salary of $80,000. She decides to open her own engineering business. Her annual expenses will include $15,000 for office rent, $3,000 for equipment rental, $1,000 for supplies, $1,200 for utilities, and a $35,000 salary for a secretary/bookkeeper. Klara will cover her start-up expenses by cashing in a $20,000 certificate of deposit on which she was earning annual interest of $500. </a:t>
            </a:r>
          </a:p>
          <a:p>
            <a:r>
              <a:rPr lang="en-US" sz="2500" b="0" i="0" u="none" strike="noStrike" baseline="0" dirty="0">
                <a:solidFill>
                  <a:srgbClr val="000000"/>
                </a:solidFill>
              </a:rPr>
              <a:t>What is Klara’s annual implicit cost? Answer: 80,000$+500$=80,500$ </a:t>
            </a:r>
          </a:p>
          <a:p>
            <a:r>
              <a:rPr lang="en-US" sz="2500" b="0" i="0" u="none" strike="noStrike" baseline="0" dirty="0">
                <a:solidFill>
                  <a:srgbClr val="000000"/>
                </a:solidFill>
              </a:rPr>
              <a:t>What is Klara’s annual accounting cost? Answer: 15,000$+3,000$+1,000$+1,200$+35,000$=55,200$.. </a:t>
            </a:r>
          </a:p>
          <a:p>
            <a:r>
              <a:rPr lang="en-US" sz="2500" b="0" i="0" u="none" strike="noStrike" baseline="0" dirty="0">
                <a:solidFill>
                  <a:srgbClr val="000000"/>
                </a:solidFill>
              </a:rPr>
              <a:t>What is </a:t>
            </a:r>
            <a:r>
              <a:rPr lang="en-US" sz="2500" dirty="0">
                <a:solidFill>
                  <a:srgbClr val="000000"/>
                </a:solidFill>
              </a:rPr>
              <a:t>Klara’s</a:t>
            </a:r>
            <a:r>
              <a:rPr lang="en-US" sz="2500" b="0" i="0" u="none" strike="noStrike" baseline="0" dirty="0">
                <a:solidFill>
                  <a:srgbClr val="000000"/>
                </a:solidFill>
              </a:rPr>
              <a:t> annual economic cost? Answer: 55,200$+80,500$=135,700$ </a:t>
            </a:r>
          </a:p>
          <a:p>
            <a:r>
              <a:rPr lang="en-US" sz="2500" b="0" i="0" u="none" strike="noStrike" baseline="0" dirty="0">
                <a:solidFill>
                  <a:srgbClr val="000000"/>
                </a:solidFill>
              </a:rPr>
              <a:t>According to Klara’s accountant, what is the revenue that will yield her business $50,000 in profits? Answer: 55,200$+50,000$=105,200$. </a:t>
            </a:r>
          </a:p>
          <a:p>
            <a:r>
              <a:rPr lang="en-US" sz="2500" b="0" i="0" u="none" strike="noStrike" baseline="0" dirty="0">
                <a:solidFill>
                  <a:srgbClr val="000000"/>
                </a:solidFill>
              </a:rPr>
              <a:t>According to an economist, what is the revenue that will yield Klara’s business $50,000 in economic profits? Answer: 135,700$+50,000$=187,500$. </a:t>
            </a:r>
          </a:p>
          <a:p>
            <a:endParaRPr lang="en-US" dirty="0"/>
          </a:p>
        </p:txBody>
      </p:sp>
    </p:spTree>
    <p:extLst>
      <p:ext uri="{BB962C8B-B14F-4D97-AF65-F5344CB8AC3E}">
        <p14:creationId xmlns:p14="http://schemas.microsoft.com/office/powerpoint/2010/main" val="3277390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080"/>
            <a:ext cx="10515600" cy="1325563"/>
          </a:xfrm>
        </p:spPr>
        <p:txBody>
          <a:bodyPr/>
          <a:lstStyle/>
          <a:p>
            <a:r>
              <a:rPr lang="en-US" dirty="0"/>
              <a:t>Problem 1</a:t>
            </a:r>
          </a:p>
        </p:txBody>
      </p:sp>
      <p:sp>
        <p:nvSpPr>
          <p:cNvPr id="5" name="TextBox 4"/>
          <p:cNvSpPr txBox="1"/>
          <p:nvPr/>
        </p:nvSpPr>
        <p:spPr>
          <a:xfrm>
            <a:off x="733272" y="3946394"/>
            <a:ext cx="10776856" cy="2677656"/>
          </a:xfrm>
          <a:prstGeom prst="rect">
            <a:avLst/>
          </a:prstGeom>
          <a:noFill/>
        </p:spPr>
        <p:txBody>
          <a:bodyPr wrap="square" rtlCol="0">
            <a:spAutoFit/>
          </a:bodyPr>
          <a:lstStyle/>
          <a:p>
            <a:r>
              <a:rPr lang="en-US" sz="2400" dirty="0"/>
              <a:t>Suppose that a fisherman exhibits the relationship between hours spent fishing and the quantity of fish caught as above. </a:t>
            </a:r>
          </a:p>
          <a:p>
            <a:pPr marL="342900" indent="-342900">
              <a:buAutoNum type="alphaLcParenR"/>
            </a:pPr>
            <a:r>
              <a:rPr lang="en-US" sz="2400" dirty="0"/>
              <a:t>What is the marginal product of each hour spent fishing? </a:t>
            </a:r>
          </a:p>
          <a:p>
            <a:pPr marL="342900" indent="-342900">
              <a:buAutoNum type="alphaLcParenR"/>
            </a:pPr>
            <a:r>
              <a:rPr lang="en-US" sz="2400" dirty="0"/>
              <a:t>Use this data to graph the fisherman’s production function. Explain its shape. </a:t>
            </a:r>
            <a:r>
              <a:rPr lang="en-US" sz="2400" b="1" dirty="0" err="1"/>
              <a:t>Answ</a:t>
            </a:r>
            <a:r>
              <a:rPr lang="en-US" sz="2400" b="1" dirty="0"/>
              <a:t>: diminishing </a:t>
            </a:r>
            <a:r>
              <a:rPr lang="en-US" sz="2400" b="1"/>
              <a:t>marginal product</a:t>
            </a:r>
            <a:r>
              <a:rPr lang="en-US" sz="2400" b="1" dirty="0"/>
              <a:t>. See graph on the next slide.</a:t>
            </a:r>
            <a:endParaRPr lang="en-US" sz="2400" dirty="0"/>
          </a:p>
          <a:p>
            <a:pPr marL="342900" indent="-342900">
              <a:buAutoNum type="alphaLcParenR"/>
            </a:pPr>
            <a:r>
              <a:rPr lang="en-US" sz="2400" dirty="0"/>
              <a:t>The fisherman has a fixed cost of 10$ (his pole). The opportunity cost of his time is $5 per hour. Graphs the fisherman’s total-cost curve. Explain its shape. </a:t>
            </a:r>
          </a:p>
        </p:txBody>
      </p:sp>
      <p:graphicFrame>
        <p:nvGraphicFramePr>
          <p:cNvPr id="11" name="Table 10">
            <a:extLst>
              <a:ext uri="{FF2B5EF4-FFF2-40B4-BE49-F238E27FC236}">
                <a16:creationId xmlns:a16="http://schemas.microsoft.com/office/drawing/2014/main" id="{8A6E1CD3-1D58-45D5-905B-22B183A38BD7}"/>
              </a:ext>
            </a:extLst>
          </p:cNvPr>
          <p:cNvGraphicFramePr>
            <a:graphicFrameLocks noGrp="1"/>
          </p:cNvGraphicFramePr>
          <p:nvPr>
            <p:extLst>
              <p:ext uri="{D42A27DB-BD31-4B8C-83A1-F6EECF244321}">
                <p14:modId xmlns:p14="http://schemas.microsoft.com/office/powerpoint/2010/main" val="2603504628"/>
              </p:ext>
            </p:extLst>
          </p:nvPr>
        </p:nvGraphicFramePr>
        <p:xfrm>
          <a:off x="733272" y="1087003"/>
          <a:ext cx="10394798" cy="2718561"/>
        </p:xfrm>
        <a:graphic>
          <a:graphicData uri="http://schemas.openxmlformats.org/drawingml/2006/table">
            <a:tbl>
              <a:tblPr>
                <a:tableStyleId>{5C22544A-7EE6-4342-B048-85BDC9FD1C3A}</a:tableStyleId>
              </a:tblPr>
              <a:tblGrid>
                <a:gridCol w="2241398">
                  <a:extLst>
                    <a:ext uri="{9D8B030D-6E8A-4147-A177-3AD203B41FA5}">
                      <a16:colId xmlns:a16="http://schemas.microsoft.com/office/drawing/2014/main" val="28577698"/>
                    </a:ext>
                  </a:extLst>
                </a:gridCol>
                <a:gridCol w="3124200">
                  <a:extLst>
                    <a:ext uri="{9D8B030D-6E8A-4147-A177-3AD203B41FA5}">
                      <a16:colId xmlns:a16="http://schemas.microsoft.com/office/drawing/2014/main" val="676144627"/>
                    </a:ext>
                  </a:extLst>
                </a:gridCol>
                <a:gridCol w="2819400">
                  <a:extLst>
                    <a:ext uri="{9D8B030D-6E8A-4147-A177-3AD203B41FA5}">
                      <a16:colId xmlns:a16="http://schemas.microsoft.com/office/drawing/2014/main" val="284145401"/>
                    </a:ext>
                  </a:extLst>
                </a:gridCol>
                <a:gridCol w="2209800">
                  <a:extLst>
                    <a:ext uri="{9D8B030D-6E8A-4147-A177-3AD203B41FA5}">
                      <a16:colId xmlns:a16="http://schemas.microsoft.com/office/drawing/2014/main" val="1855823245"/>
                    </a:ext>
                  </a:extLst>
                </a:gridCol>
              </a:tblGrid>
              <a:tr h="485901">
                <a:tc>
                  <a:txBody>
                    <a:bodyPr/>
                    <a:lstStyle/>
                    <a:p>
                      <a:pPr algn="ctr" fontAlgn="b"/>
                      <a:r>
                        <a:rPr lang="en-US" sz="2400" u="none" strike="noStrike" dirty="0">
                          <a:effectLst/>
                        </a:rPr>
                        <a:t>Hours</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Quantity of fish</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Marginal Product</a:t>
                      </a:r>
                      <a:endParaRPr lang="en-US" sz="2400" b="0" i="0" u="none" strike="noStrike" dirty="0">
                        <a:solidFill>
                          <a:srgbClr val="000000"/>
                        </a:solidFill>
                        <a:effectLst/>
                        <a:latin typeface="Calibri" panose="020F0502020204030204" pitchFamily="34" charset="0"/>
                      </a:endParaRPr>
                    </a:p>
                  </a:txBody>
                  <a:tcPr marL="6350" marR="6350" marT="6350" marB="0" anchor="b">
                    <a:solidFill>
                      <a:srgbClr val="7CF4C9"/>
                    </a:solidFill>
                  </a:tcPr>
                </a:tc>
                <a:tc>
                  <a:txBody>
                    <a:bodyPr/>
                    <a:lstStyle/>
                    <a:p>
                      <a:pPr algn="ctr" fontAlgn="b"/>
                      <a:r>
                        <a:rPr lang="en-US" sz="2400" b="0" i="0" u="none" strike="noStrike" dirty="0">
                          <a:solidFill>
                            <a:srgbClr val="000000"/>
                          </a:solidFill>
                          <a:effectLst/>
                          <a:latin typeface="Calibri" panose="020F0502020204030204" pitchFamily="34" charset="0"/>
                        </a:rPr>
                        <a:t>Total cost</a:t>
                      </a:r>
                    </a:p>
                  </a:txBody>
                  <a:tcPr marL="6350" marR="6350" marT="6350" marB="0" anchor="b">
                    <a:solidFill>
                      <a:srgbClr val="7CF4C9"/>
                    </a:solidFill>
                  </a:tcPr>
                </a:tc>
                <a:extLst>
                  <a:ext uri="{0D108BD9-81ED-4DB2-BD59-A6C34878D82A}">
                    <a16:rowId xmlns:a16="http://schemas.microsoft.com/office/drawing/2014/main" val="3301813708"/>
                  </a:ext>
                </a:extLst>
              </a:tr>
              <a:tr h="261917">
                <a:tc>
                  <a:txBody>
                    <a:bodyPr/>
                    <a:lstStyle/>
                    <a:p>
                      <a:pPr algn="ctr" fontAlgn="b"/>
                      <a:r>
                        <a:rPr lang="en-US" sz="2400" u="none" strike="noStrike" dirty="0">
                          <a:effectLst/>
                        </a:rPr>
                        <a:t>0</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0</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endParaRPr lang="en-US" sz="2400" b="0" i="0" u="none" strike="noStrike" dirty="0">
                        <a:solidFill>
                          <a:srgbClr val="000000"/>
                        </a:solidFill>
                        <a:effectLst/>
                        <a:latin typeface="Calibri" panose="020F0502020204030204" pitchFamily="34" charset="0"/>
                      </a:endParaRPr>
                    </a:p>
                  </a:txBody>
                  <a:tcPr marL="6350" marR="6350" marT="6350" marB="0" anchor="b">
                    <a:solidFill>
                      <a:srgbClr val="7CF4C9"/>
                    </a:solidFill>
                  </a:tcPr>
                </a:tc>
                <a:tc>
                  <a:txBody>
                    <a:bodyPr/>
                    <a:lstStyle/>
                    <a:p>
                      <a:pPr algn="ctr" fontAlgn="b"/>
                      <a:r>
                        <a:rPr lang="en-US" sz="2400" b="0" i="0" u="none" strike="noStrike" dirty="0">
                          <a:solidFill>
                            <a:srgbClr val="000000"/>
                          </a:solidFill>
                          <a:effectLst/>
                          <a:latin typeface="Calibri" panose="020F0502020204030204" pitchFamily="34" charset="0"/>
                        </a:rPr>
                        <a:t>10</a:t>
                      </a:r>
                    </a:p>
                  </a:txBody>
                  <a:tcPr marL="6350" marR="6350" marT="6350" marB="0" anchor="b">
                    <a:solidFill>
                      <a:srgbClr val="7CF4C9"/>
                    </a:solidFill>
                  </a:tcPr>
                </a:tc>
                <a:extLst>
                  <a:ext uri="{0D108BD9-81ED-4DB2-BD59-A6C34878D82A}">
                    <a16:rowId xmlns:a16="http://schemas.microsoft.com/office/drawing/2014/main" val="35161235"/>
                  </a:ext>
                </a:extLst>
              </a:tr>
              <a:tr h="261917">
                <a:tc>
                  <a:txBody>
                    <a:bodyPr/>
                    <a:lstStyle/>
                    <a:p>
                      <a:pPr algn="ctr" fontAlgn="b"/>
                      <a:r>
                        <a:rPr lang="en-US" sz="2400" u="none" strike="noStrike" dirty="0">
                          <a:effectLst/>
                        </a:rPr>
                        <a:t>1</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10</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10</a:t>
                      </a:r>
                    </a:p>
                  </a:txBody>
                  <a:tcPr marL="6350" marR="6350" marT="6350" marB="0" anchor="b">
                    <a:solidFill>
                      <a:srgbClr val="7CF4C9"/>
                    </a:solidFill>
                  </a:tcPr>
                </a:tc>
                <a:tc>
                  <a:txBody>
                    <a:bodyPr/>
                    <a:lstStyle/>
                    <a:p>
                      <a:pPr algn="ctr" fontAlgn="b"/>
                      <a:r>
                        <a:rPr lang="en-US" sz="2400" b="0" i="0" u="none" strike="noStrike" dirty="0">
                          <a:solidFill>
                            <a:srgbClr val="000000"/>
                          </a:solidFill>
                          <a:effectLst/>
                          <a:latin typeface="Calibri" panose="020F0502020204030204" pitchFamily="34" charset="0"/>
                        </a:rPr>
                        <a:t>15</a:t>
                      </a:r>
                    </a:p>
                  </a:txBody>
                  <a:tcPr marL="6350" marR="6350" marT="6350" marB="0" anchor="b">
                    <a:solidFill>
                      <a:srgbClr val="7CF4C9"/>
                    </a:solidFill>
                  </a:tcPr>
                </a:tc>
                <a:extLst>
                  <a:ext uri="{0D108BD9-81ED-4DB2-BD59-A6C34878D82A}">
                    <a16:rowId xmlns:a16="http://schemas.microsoft.com/office/drawing/2014/main" val="477942528"/>
                  </a:ext>
                </a:extLst>
              </a:tr>
              <a:tr h="261917">
                <a:tc>
                  <a:txBody>
                    <a:bodyPr/>
                    <a:lstStyle/>
                    <a:p>
                      <a:pPr algn="ct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18</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8</a:t>
                      </a:r>
                    </a:p>
                  </a:txBody>
                  <a:tcPr marL="6350" marR="6350" marT="6350" marB="0" anchor="b">
                    <a:solidFill>
                      <a:srgbClr val="7CF4C9"/>
                    </a:solidFill>
                  </a:tcPr>
                </a:tc>
                <a:tc>
                  <a:txBody>
                    <a:bodyPr/>
                    <a:lstStyle/>
                    <a:p>
                      <a:pPr algn="ctr" fontAlgn="b"/>
                      <a:r>
                        <a:rPr lang="en-US" sz="2400" b="0" i="0" u="none" strike="noStrike" dirty="0">
                          <a:solidFill>
                            <a:srgbClr val="000000"/>
                          </a:solidFill>
                          <a:effectLst/>
                          <a:latin typeface="Calibri" panose="020F0502020204030204" pitchFamily="34" charset="0"/>
                        </a:rPr>
                        <a:t>20</a:t>
                      </a:r>
                    </a:p>
                  </a:txBody>
                  <a:tcPr marL="6350" marR="6350" marT="6350" marB="0" anchor="b">
                    <a:solidFill>
                      <a:srgbClr val="7CF4C9"/>
                    </a:solidFill>
                  </a:tcPr>
                </a:tc>
                <a:extLst>
                  <a:ext uri="{0D108BD9-81ED-4DB2-BD59-A6C34878D82A}">
                    <a16:rowId xmlns:a16="http://schemas.microsoft.com/office/drawing/2014/main" val="2790596470"/>
                  </a:ext>
                </a:extLst>
              </a:tr>
              <a:tr h="261917">
                <a:tc>
                  <a:txBody>
                    <a:bodyPr/>
                    <a:lstStyle/>
                    <a:p>
                      <a:pPr algn="ctr" fontAlgn="b"/>
                      <a:r>
                        <a:rPr lang="en-US" sz="2400" u="none" strike="noStrike">
                          <a:effectLst/>
                        </a:rPr>
                        <a:t>3</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24</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6</a:t>
                      </a:r>
                    </a:p>
                  </a:txBody>
                  <a:tcPr marL="6350" marR="6350" marT="6350" marB="0" anchor="b">
                    <a:solidFill>
                      <a:srgbClr val="7CF4C9"/>
                    </a:solidFill>
                  </a:tcPr>
                </a:tc>
                <a:tc>
                  <a:txBody>
                    <a:bodyPr/>
                    <a:lstStyle/>
                    <a:p>
                      <a:pPr algn="ctr" fontAlgn="b"/>
                      <a:r>
                        <a:rPr lang="en-US" sz="2400" b="0" i="0" u="none" strike="noStrike" dirty="0">
                          <a:solidFill>
                            <a:srgbClr val="000000"/>
                          </a:solidFill>
                          <a:effectLst/>
                          <a:latin typeface="Calibri" panose="020F0502020204030204" pitchFamily="34" charset="0"/>
                        </a:rPr>
                        <a:t>25</a:t>
                      </a:r>
                    </a:p>
                  </a:txBody>
                  <a:tcPr marL="6350" marR="6350" marT="6350" marB="0" anchor="b">
                    <a:solidFill>
                      <a:srgbClr val="7CF4C9"/>
                    </a:solidFill>
                  </a:tcPr>
                </a:tc>
                <a:extLst>
                  <a:ext uri="{0D108BD9-81ED-4DB2-BD59-A6C34878D82A}">
                    <a16:rowId xmlns:a16="http://schemas.microsoft.com/office/drawing/2014/main" val="3607497528"/>
                  </a:ext>
                </a:extLst>
              </a:tr>
              <a:tr h="261917">
                <a:tc>
                  <a:txBody>
                    <a:bodyPr/>
                    <a:lstStyle/>
                    <a:p>
                      <a:pPr algn="ctr" fontAlgn="b"/>
                      <a:r>
                        <a:rPr lang="en-US" sz="2400" u="none" strike="noStrike">
                          <a:effectLst/>
                        </a:rPr>
                        <a:t>4</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28</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4</a:t>
                      </a:r>
                    </a:p>
                  </a:txBody>
                  <a:tcPr marL="6350" marR="6350" marT="6350" marB="0" anchor="b">
                    <a:solidFill>
                      <a:srgbClr val="7CF4C9"/>
                    </a:solidFill>
                  </a:tcPr>
                </a:tc>
                <a:tc>
                  <a:txBody>
                    <a:bodyPr/>
                    <a:lstStyle/>
                    <a:p>
                      <a:pPr algn="ctr" fontAlgn="b"/>
                      <a:r>
                        <a:rPr lang="en-US" sz="2400" b="0" i="0" u="none" strike="noStrike" dirty="0">
                          <a:solidFill>
                            <a:srgbClr val="000000"/>
                          </a:solidFill>
                          <a:effectLst/>
                          <a:latin typeface="Calibri" panose="020F0502020204030204" pitchFamily="34" charset="0"/>
                        </a:rPr>
                        <a:t>30</a:t>
                      </a:r>
                    </a:p>
                  </a:txBody>
                  <a:tcPr marL="6350" marR="6350" marT="6350" marB="0" anchor="b">
                    <a:solidFill>
                      <a:srgbClr val="7CF4C9"/>
                    </a:solidFill>
                  </a:tcPr>
                </a:tc>
                <a:extLst>
                  <a:ext uri="{0D108BD9-81ED-4DB2-BD59-A6C34878D82A}">
                    <a16:rowId xmlns:a16="http://schemas.microsoft.com/office/drawing/2014/main" val="2579945204"/>
                  </a:ext>
                </a:extLst>
              </a:tr>
              <a:tr h="261917">
                <a:tc>
                  <a:txBody>
                    <a:bodyPr/>
                    <a:lstStyle/>
                    <a:p>
                      <a:pPr algn="ctr" fontAlgn="b"/>
                      <a:r>
                        <a:rPr lang="en-US" sz="2400" u="none" strike="noStrike">
                          <a:effectLst/>
                        </a:rPr>
                        <a:t>5</a:t>
                      </a:r>
                      <a:endParaRPr lang="en-US" sz="2400" b="0" i="0" u="none" strike="noStrike">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u="none" strike="noStrike" dirty="0">
                          <a:effectLst/>
                        </a:rPr>
                        <a:t>30</a:t>
                      </a:r>
                      <a:endParaRPr lang="en-US" sz="2400" b="0" i="0" u="none" strike="noStrike" dirty="0">
                        <a:solidFill>
                          <a:srgbClr val="000000"/>
                        </a:solidFill>
                        <a:effectLst/>
                        <a:latin typeface="Calibri" panose="020F0502020204030204" pitchFamily="34" charset="0"/>
                      </a:endParaRPr>
                    </a:p>
                  </a:txBody>
                  <a:tcPr marL="6350" marR="6350" marT="6350" marB="0" anchor="b"/>
                </a:tc>
                <a:tc>
                  <a:txBody>
                    <a:bodyPr/>
                    <a:lstStyle/>
                    <a:p>
                      <a:pPr algn="ctr" fontAlgn="b"/>
                      <a:r>
                        <a:rPr lang="en-US" sz="2400" b="0" i="0" u="none" strike="noStrike" dirty="0">
                          <a:solidFill>
                            <a:srgbClr val="000000"/>
                          </a:solidFill>
                          <a:effectLst/>
                          <a:latin typeface="Calibri" panose="020F0502020204030204" pitchFamily="34" charset="0"/>
                        </a:rPr>
                        <a:t>2</a:t>
                      </a:r>
                    </a:p>
                  </a:txBody>
                  <a:tcPr marL="6350" marR="6350" marT="6350" marB="0" anchor="b">
                    <a:solidFill>
                      <a:srgbClr val="7CF4C9"/>
                    </a:solidFill>
                  </a:tcPr>
                </a:tc>
                <a:tc>
                  <a:txBody>
                    <a:bodyPr/>
                    <a:lstStyle/>
                    <a:p>
                      <a:pPr algn="ctr" fontAlgn="b"/>
                      <a:r>
                        <a:rPr lang="en-US" sz="2400" b="0" i="0" u="none" strike="noStrike" dirty="0">
                          <a:solidFill>
                            <a:srgbClr val="000000"/>
                          </a:solidFill>
                          <a:effectLst/>
                          <a:latin typeface="Calibri" panose="020F0502020204030204" pitchFamily="34" charset="0"/>
                        </a:rPr>
                        <a:t>35</a:t>
                      </a:r>
                    </a:p>
                  </a:txBody>
                  <a:tcPr marL="6350" marR="6350" marT="6350" marB="0" anchor="b">
                    <a:solidFill>
                      <a:srgbClr val="7CF4C9"/>
                    </a:solidFill>
                  </a:tcPr>
                </a:tc>
                <a:extLst>
                  <a:ext uri="{0D108BD9-81ED-4DB2-BD59-A6C34878D82A}">
                    <a16:rowId xmlns:a16="http://schemas.microsoft.com/office/drawing/2014/main" val="1889001643"/>
                  </a:ext>
                </a:extLst>
              </a:tr>
            </a:tbl>
          </a:graphicData>
        </a:graphic>
      </p:graphicFrame>
    </p:spTree>
    <p:extLst>
      <p:ext uri="{BB962C8B-B14F-4D97-AF65-F5344CB8AC3E}">
        <p14:creationId xmlns:p14="http://schemas.microsoft.com/office/powerpoint/2010/main" val="3682718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C890F773-8622-432C-870A-E5995C78D086}"/>
              </a:ext>
            </a:extLst>
          </p:cNvPr>
          <p:cNvGraphicFramePr>
            <a:graphicFrameLocks/>
          </p:cNvGraphicFramePr>
          <p:nvPr>
            <p:extLst>
              <p:ext uri="{D42A27DB-BD31-4B8C-83A1-F6EECF244321}">
                <p14:modId xmlns:p14="http://schemas.microsoft.com/office/powerpoint/2010/main" val="2738520526"/>
              </p:ext>
            </p:extLst>
          </p:nvPr>
        </p:nvGraphicFramePr>
        <p:xfrm>
          <a:off x="2785730" y="988827"/>
          <a:ext cx="6783572" cy="44018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2310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2</a:t>
            </a:r>
          </a:p>
        </p:txBody>
      </p:sp>
      <p:sp>
        <p:nvSpPr>
          <p:cNvPr id="6" name="Content Placeholder 5"/>
          <p:cNvSpPr>
            <a:spLocks noGrp="1"/>
          </p:cNvSpPr>
          <p:nvPr>
            <p:ph idx="1"/>
          </p:nvPr>
        </p:nvSpPr>
        <p:spPr>
          <a:xfrm>
            <a:off x="838200" y="1948915"/>
            <a:ext cx="10515600" cy="4351338"/>
          </a:xfrm>
        </p:spPr>
        <p:txBody>
          <a:bodyPr/>
          <a:lstStyle/>
          <a:p>
            <a:r>
              <a:rPr lang="en-US" dirty="0"/>
              <a:t>You can choose multiple answers: when the marginal product of labor increases as the amount of labor employed increases, </a:t>
            </a:r>
          </a:p>
          <a:p>
            <a:pPr marL="0" indent="0" fontAlgn="t">
              <a:buNone/>
            </a:pPr>
            <a:r>
              <a:rPr lang="en-US" b="1" dirty="0"/>
              <a:t>a) the additional worker has made other workers more productive</a:t>
            </a:r>
          </a:p>
          <a:p>
            <a:pPr marL="0" indent="0" fontAlgn="t">
              <a:buNone/>
            </a:pPr>
            <a:r>
              <a:rPr lang="en-US" dirty="0"/>
              <a:t>b) the firm also must have increased the amount of capital</a:t>
            </a:r>
          </a:p>
          <a:p>
            <a:pPr marL="0" indent="0" fontAlgn="t">
              <a:buNone/>
            </a:pPr>
            <a:r>
              <a:rPr lang="en-US" dirty="0"/>
              <a:t>c) the firm is experiencing economies of scale</a:t>
            </a:r>
          </a:p>
          <a:p>
            <a:pPr marL="0" indent="0" fontAlgn="t">
              <a:buNone/>
            </a:pPr>
            <a:r>
              <a:rPr lang="en-US" b="1" dirty="0"/>
              <a:t>d) there has been an improvement in the available technology</a:t>
            </a:r>
          </a:p>
        </p:txBody>
      </p:sp>
    </p:spTree>
    <p:extLst>
      <p:ext uri="{BB962C8B-B14F-4D97-AF65-F5344CB8AC3E}">
        <p14:creationId xmlns:p14="http://schemas.microsoft.com/office/powerpoint/2010/main" val="3180576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3</a:t>
            </a:r>
          </a:p>
        </p:txBody>
      </p:sp>
      <p:pic>
        <p:nvPicPr>
          <p:cNvPr id="4" name="Content Placeholder 3"/>
          <p:cNvPicPr>
            <a:picLocks noGrp="1" noChangeAspect="1"/>
          </p:cNvPicPr>
          <p:nvPr>
            <p:ph idx="1"/>
          </p:nvPr>
        </p:nvPicPr>
        <p:blipFill>
          <a:blip r:embed="rId2"/>
          <a:stretch>
            <a:fillRect/>
          </a:stretch>
        </p:blipFill>
        <p:spPr>
          <a:xfrm>
            <a:off x="3208671" y="1690688"/>
            <a:ext cx="5774658" cy="2906049"/>
          </a:xfrm>
          <a:prstGeom prst="rect">
            <a:avLst/>
          </a:prstGeom>
        </p:spPr>
      </p:pic>
      <p:sp>
        <p:nvSpPr>
          <p:cNvPr id="5" name="TextBox 4"/>
          <p:cNvSpPr txBox="1"/>
          <p:nvPr/>
        </p:nvSpPr>
        <p:spPr>
          <a:xfrm>
            <a:off x="1322962" y="4824919"/>
            <a:ext cx="9649838" cy="1507787"/>
          </a:xfrm>
          <a:prstGeom prst="rect">
            <a:avLst/>
          </a:prstGeom>
          <a:noFill/>
        </p:spPr>
        <p:txBody>
          <a:bodyPr wrap="square" rtlCol="0">
            <a:spAutoFit/>
          </a:bodyPr>
          <a:lstStyle/>
          <a:p>
            <a:endParaRPr lang="en-US" dirty="0"/>
          </a:p>
        </p:txBody>
      </p:sp>
      <p:sp>
        <p:nvSpPr>
          <p:cNvPr id="6" name="TextBox 5"/>
          <p:cNvSpPr txBox="1"/>
          <p:nvPr/>
        </p:nvSpPr>
        <p:spPr>
          <a:xfrm>
            <a:off x="1035698" y="4596737"/>
            <a:ext cx="9423918" cy="2677656"/>
          </a:xfrm>
          <a:prstGeom prst="rect">
            <a:avLst/>
          </a:prstGeom>
          <a:noFill/>
        </p:spPr>
        <p:txBody>
          <a:bodyPr wrap="square" rtlCol="0">
            <a:spAutoFit/>
          </a:bodyPr>
          <a:lstStyle/>
          <a:p>
            <a:r>
              <a:rPr lang="en-US" sz="2400" dirty="0"/>
              <a:t>The table above gives the short-run and long-run total costs for various levels of output of a certain firm. </a:t>
            </a:r>
          </a:p>
          <a:p>
            <a:r>
              <a:rPr lang="en-US" sz="2400" dirty="0"/>
              <a:t>a) Which column, </a:t>
            </a:r>
            <a:r>
              <a:rPr lang="en-US" sz="2400" i="1" dirty="0"/>
              <a:t>TC</a:t>
            </a:r>
            <a:r>
              <a:rPr lang="en-US" sz="2400" dirty="0"/>
              <a:t>1 or </a:t>
            </a:r>
            <a:r>
              <a:rPr lang="en-US" sz="2400" i="1" dirty="0"/>
              <a:t>TC</a:t>
            </a:r>
            <a:r>
              <a:rPr lang="en-US" sz="2400" dirty="0"/>
              <a:t>2, gives long-run total cost, and which gives short-run total cost? How do you know? </a:t>
            </a:r>
            <a:r>
              <a:rPr lang="en-US" sz="2400" b="1" dirty="0" err="1"/>
              <a:t>Answ</a:t>
            </a:r>
            <a:r>
              <a:rPr lang="en-US" sz="2400" b="1" dirty="0"/>
              <a:t>: TC</a:t>
            </a:r>
            <a:r>
              <a:rPr lang="en-US" sz="2400" b="1" baseline="-25000" dirty="0"/>
              <a:t>1</a:t>
            </a:r>
            <a:r>
              <a:rPr lang="en-US" sz="2400" b="1" dirty="0"/>
              <a:t> is long run, TC</a:t>
            </a:r>
            <a:r>
              <a:rPr lang="en-US" sz="2400" b="1" baseline="-25000" dirty="0"/>
              <a:t>2</a:t>
            </a:r>
            <a:r>
              <a:rPr lang="en-US" sz="2400" b="1" dirty="0"/>
              <a:t> short run. Answer is simple, first unit produced has zero TC for TC1, implying that there is no fixed cost of production</a:t>
            </a:r>
          </a:p>
          <a:p>
            <a:r>
              <a:rPr lang="en-US" sz="2400" b="1" baseline="-25000" dirty="0"/>
              <a:t>  </a:t>
            </a:r>
            <a:endParaRPr lang="en-US" sz="2400" dirty="0"/>
          </a:p>
        </p:txBody>
      </p:sp>
    </p:spTree>
    <p:extLst>
      <p:ext uri="{BB962C8B-B14F-4D97-AF65-F5344CB8AC3E}">
        <p14:creationId xmlns:p14="http://schemas.microsoft.com/office/powerpoint/2010/main" val="3465043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3</a:t>
            </a:r>
          </a:p>
        </p:txBody>
      </p:sp>
      <p:sp>
        <p:nvSpPr>
          <p:cNvPr id="5" name="TextBox 4"/>
          <p:cNvSpPr txBox="1"/>
          <p:nvPr/>
        </p:nvSpPr>
        <p:spPr>
          <a:xfrm>
            <a:off x="1322962" y="4824919"/>
            <a:ext cx="9649838" cy="1507787"/>
          </a:xfrm>
          <a:prstGeom prst="rect">
            <a:avLst/>
          </a:prstGeom>
          <a:noFill/>
        </p:spPr>
        <p:txBody>
          <a:bodyPr wrap="square" rtlCol="0">
            <a:spAutoFit/>
          </a:bodyPr>
          <a:lstStyle/>
          <a:p>
            <a:endParaRPr lang="en-US" dirty="0"/>
          </a:p>
        </p:txBody>
      </p:sp>
      <p:sp>
        <p:nvSpPr>
          <p:cNvPr id="6" name="TextBox 5"/>
          <p:cNvSpPr txBox="1"/>
          <p:nvPr/>
        </p:nvSpPr>
        <p:spPr>
          <a:xfrm>
            <a:off x="1007418" y="1690688"/>
            <a:ext cx="9423918" cy="3046988"/>
          </a:xfrm>
          <a:prstGeom prst="rect">
            <a:avLst/>
          </a:prstGeom>
          <a:noFill/>
        </p:spPr>
        <p:txBody>
          <a:bodyPr wrap="square" rtlCol="0">
            <a:spAutoFit/>
          </a:bodyPr>
          <a:lstStyle/>
          <a:p>
            <a:r>
              <a:rPr lang="en-US" sz="2400" dirty="0"/>
              <a:t>b) For each level of output, find short-run </a:t>
            </a:r>
            <a:r>
              <a:rPr lang="en-US" sz="2400" i="1" dirty="0"/>
              <a:t>TFC, TVC, AFC, AVC, </a:t>
            </a:r>
            <a:r>
              <a:rPr lang="en-US" sz="2400" dirty="0"/>
              <a:t>and </a:t>
            </a:r>
            <a:r>
              <a:rPr lang="en-US" sz="2400" i="1" dirty="0"/>
              <a:t>MC .</a:t>
            </a:r>
          </a:p>
          <a:p>
            <a:endParaRPr lang="en-US" sz="2400" i="1" dirty="0"/>
          </a:p>
          <a:p>
            <a:endParaRPr lang="en-US" sz="2400" i="1" dirty="0"/>
          </a:p>
          <a:p>
            <a:endParaRPr lang="en-US" sz="2400" i="1" dirty="0"/>
          </a:p>
          <a:p>
            <a:endParaRPr lang="en-US" sz="2400" i="1" dirty="0"/>
          </a:p>
          <a:p>
            <a:endParaRPr lang="en-US" sz="2400" i="1" dirty="0"/>
          </a:p>
          <a:p>
            <a:endParaRPr lang="en-US" sz="2400" i="1" dirty="0"/>
          </a:p>
          <a:p>
            <a:endParaRPr lang="en-US" sz="2400" i="1" dirty="0"/>
          </a:p>
        </p:txBody>
      </p:sp>
      <p:pic>
        <p:nvPicPr>
          <p:cNvPr id="9" name="Picture 8" descr="A close up of a device&#10;&#10;Description generated with high confidence">
            <a:extLst>
              <a:ext uri="{FF2B5EF4-FFF2-40B4-BE49-F238E27FC236}">
                <a16:creationId xmlns:a16="http://schemas.microsoft.com/office/drawing/2014/main" id="{A8403452-4639-4784-BEF5-E9C6A8A4EC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5466" y="2212677"/>
            <a:ext cx="3993911" cy="4212105"/>
          </a:xfrm>
          <a:prstGeom prst="rect">
            <a:avLst/>
          </a:prstGeom>
        </p:spPr>
      </p:pic>
    </p:spTree>
    <p:extLst>
      <p:ext uri="{BB962C8B-B14F-4D97-AF65-F5344CB8AC3E}">
        <p14:creationId xmlns:p14="http://schemas.microsoft.com/office/powerpoint/2010/main" val="1405722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68BB1-ED78-465C-B014-864A52B0DD0E}"/>
              </a:ext>
            </a:extLst>
          </p:cNvPr>
          <p:cNvSpPr>
            <a:spLocks noGrp="1"/>
          </p:cNvSpPr>
          <p:nvPr>
            <p:ph idx="1"/>
          </p:nvPr>
        </p:nvSpPr>
        <p:spPr/>
        <p:txBody>
          <a:bodyPr/>
          <a:lstStyle/>
          <a:p>
            <a:endParaRPr lang="en-US" dirty="0"/>
          </a:p>
          <a:p>
            <a:pPr marL="0" indent="0">
              <a:buNone/>
            </a:pPr>
            <a:r>
              <a:rPr lang="en-US" dirty="0"/>
              <a:t>c) </a:t>
            </a:r>
            <a:r>
              <a:rPr lang="en-US" dirty="0">
                <a:latin typeface="SabonLTStd-Roman"/>
              </a:rPr>
              <a:t>At what output level would the firm’s short-run and long-run input mixes be the same? </a:t>
            </a:r>
            <a:r>
              <a:rPr lang="en-US" b="1" dirty="0" err="1">
                <a:latin typeface="SabonLTStd-Roman"/>
              </a:rPr>
              <a:t>Answ</a:t>
            </a:r>
            <a:r>
              <a:rPr lang="en-US" b="1" dirty="0">
                <a:latin typeface="SabonLTStd-Roman"/>
              </a:rPr>
              <a:t>: Q=3, where MC is minimal those two curves are touching each other</a:t>
            </a:r>
            <a:endParaRPr lang="en-US" dirty="0">
              <a:latin typeface="SabonLTStd-Roman"/>
            </a:endParaRPr>
          </a:p>
          <a:p>
            <a:pPr marL="0" indent="0">
              <a:buNone/>
            </a:pPr>
            <a:r>
              <a:rPr lang="en-US" dirty="0">
                <a:latin typeface="SabonLTStd-Roman"/>
              </a:rPr>
              <a:t>d) Starting from producing two units, the firm’ managers decide to double production to four units. So they simply double all of their inputs in the long run. Comment on their managerial skills. </a:t>
            </a:r>
            <a:r>
              <a:rPr lang="en-US" b="1" dirty="0" err="1">
                <a:latin typeface="SabonLTStd-Roman"/>
              </a:rPr>
              <a:t>Answ</a:t>
            </a:r>
            <a:r>
              <a:rPr lang="en-US" b="1" dirty="0">
                <a:latin typeface="SabonLTStd-Roman"/>
              </a:rPr>
              <a:t>: starting from 2 unit of output until 4, marginal cost is decreasing in the </a:t>
            </a:r>
            <a:r>
              <a:rPr lang="en-US" b="1" dirty="0">
                <a:solidFill>
                  <a:srgbClr val="92D050"/>
                </a:solidFill>
                <a:latin typeface="SabonLTStd-Roman"/>
              </a:rPr>
              <a:t>long run</a:t>
            </a:r>
            <a:r>
              <a:rPr lang="en-US" b="1" dirty="0">
                <a:latin typeface="SabonLTStd-Roman"/>
              </a:rPr>
              <a:t>, therefore, it makes sense to increase production.</a:t>
            </a:r>
            <a:endParaRPr lang="en-US" dirty="0"/>
          </a:p>
          <a:p>
            <a:endParaRPr lang="en-US" dirty="0"/>
          </a:p>
        </p:txBody>
      </p:sp>
      <p:sp>
        <p:nvSpPr>
          <p:cNvPr id="4" name="Title 1">
            <a:extLst>
              <a:ext uri="{FF2B5EF4-FFF2-40B4-BE49-F238E27FC236}">
                <a16:creationId xmlns:a16="http://schemas.microsoft.com/office/drawing/2014/main" id="{1AB231C3-E933-4E24-8D67-042DE90F68B5}"/>
              </a:ext>
            </a:extLst>
          </p:cNvPr>
          <p:cNvSpPr>
            <a:spLocks noGrp="1"/>
          </p:cNvSpPr>
          <p:nvPr>
            <p:ph type="title"/>
          </p:nvPr>
        </p:nvSpPr>
        <p:spPr>
          <a:xfrm>
            <a:off x="838200" y="365125"/>
            <a:ext cx="10515600" cy="1325563"/>
          </a:xfrm>
        </p:spPr>
        <p:txBody>
          <a:bodyPr/>
          <a:lstStyle/>
          <a:p>
            <a:r>
              <a:rPr lang="en-US" dirty="0"/>
              <a:t>Problem 3</a:t>
            </a:r>
          </a:p>
        </p:txBody>
      </p:sp>
    </p:spTree>
    <p:extLst>
      <p:ext uri="{BB962C8B-B14F-4D97-AF65-F5344CB8AC3E}">
        <p14:creationId xmlns:p14="http://schemas.microsoft.com/office/powerpoint/2010/main" val="2712424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3</a:t>
            </a:r>
          </a:p>
        </p:txBody>
      </p:sp>
      <p:pic>
        <p:nvPicPr>
          <p:cNvPr id="4" name="Content Placeholder 3"/>
          <p:cNvPicPr>
            <a:picLocks noGrp="1" noChangeAspect="1"/>
          </p:cNvPicPr>
          <p:nvPr>
            <p:ph idx="1"/>
          </p:nvPr>
        </p:nvPicPr>
        <p:blipFill>
          <a:blip r:embed="rId2"/>
          <a:stretch>
            <a:fillRect/>
          </a:stretch>
        </p:blipFill>
        <p:spPr>
          <a:xfrm>
            <a:off x="3208671" y="1690688"/>
            <a:ext cx="5774658" cy="2906049"/>
          </a:xfrm>
          <a:prstGeom prst="rect">
            <a:avLst/>
          </a:prstGeom>
        </p:spPr>
      </p:pic>
      <p:sp>
        <p:nvSpPr>
          <p:cNvPr id="5" name="TextBox 4"/>
          <p:cNvSpPr txBox="1"/>
          <p:nvPr/>
        </p:nvSpPr>
        <p:spPr>
          <a:xfrm>
            <a:off x="1322962" y="4824919"/>
            <a:ext cx="9649838" cy="1507787"/>
          </a:xfrm>
          <a:prstGeom prst="rect">
            <a:avLst/>
          </a:prstGeom>
          <a:noFill/>
        </p:spPr>
        <p:txBody>
          <a:bodyPr wrap="square" rtlCol="0">
            <a:spAutoFit/>
          </a:bodyPr>
          <a:lstStyle/>
          <a:p>
            <a:endParaRPr lang="en-US" dirty="0"/>
          </a:p>
        </p:txBody>
      </p:sp>
      <p:sp>
        <p:nvSpPr>
          <p:cNvPr id="6" name="TextBox 5"/>
          <p:cNvSpPr txBox="1"/>
          <p:nvPr/>
        </p:nvSpPr>
        <p:spPr>
          <a:xfrm>
            <a:off x="1035698" y="4596737"/>
            <a:ext cx="9423918" cy="1200329"/>
          </a:xfrm>
          <a:prstGeom prst="rect">
            <a:avLst/>
          </a:prstGeom>
          <a:noFill/>
        </p:spPr>
        <p:txBody>
          <a:bodyPr wrap="square" rtlCol="0">
            <a:spAutoFit/>
          </a:bodyPr>
          <a:lstStyle/>
          <a:p>
            <a:r>
              <a:rPr lang="en-US" sz="2400" dirty="0"/>
              <a:t>e) Over what range of output do you see economies of scale? Diseconomies of scale? Constant returns to scale? </a:t>
            </a:r>
            <a:r>
              <a:rPr lang="en-US" sz="2400" b="1" dirty="0" err="1"/>
              <a:t>Answ</a:t>
            </a:r>
            <a:r>
              <a:rPr lang="en-US" sz="2400" b="1" dirty="0"/>
              <a:t>: ATC</a:t>
            </a:r>
            <a:r>
              <a:rPr lang="en-US" sz="2400" b="1" baseline="-25000" dirty="0"/>
              <a:t>2 </a:t>
            </a:r>
            <a:r>
              <a:rPr lang="en-US" sz="2400" b="1" dirty="0"/>
              <a:t>declines as output raises, therefore it exhibits economies of scale.</a:t>
            </a:r>
            <a:endParaRPr lang="en-US" sz="3200" dirty="0"/>
          </a:p>
        </p:txBody>
      </p:sp>
    </p:spTree>
    <p:extLst>
      <p:ext uri="{BB962C8B-B14F-4D97-AF65-F5344CB8AC3E}">
        <p14:creationId xmlns:p14="http://schemas.microsoft.com/office/powerpoint/2010/main" val="121681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4 </a:t>
            </a:r>
          </a:p>
        </p:txBody>
      </p:sp>
      <p:pic>
        <p:nvPicPr>
          <p:cNvPr id="4" name="Content Placeholder 3"/>
          <p:cNvPicPr>
            <a:picLocks noGrp="1" noChangeAspect="1"/>
          </p:cNvPicPr>
          <p:nvPr>
            <p:ph idx="1"/>
          </p:nvPr>
        </p:nvPicPr>
        <p:blipFill>
          <a:blip r:embed="rId2"/>
          <a:stretch>
            <a:fillRect/>
          </a:stretch>
        </p:blipFill>
        <p:spPr>
          <a:xfrm>
            <a:off x="2528685" y="1968760"/>
            <a:ext cx="6748736" cy="2011501"/>
          </a:xfrm>
          <a:prstGeom prst="rect">
            <a:avLst/>
          </a:prstGeom>
        </p:spPr>
      </p:pic>
      <p:sp>
        <p:nvSpPr>
          <p:cNvPr id="5" name="TextBox 4"/>
          <p:cNvSpPr txBox="1"/>
          <p:nvPr/>
        </p:nvSpPr>
        <p:spPr>
          <a:xfrm>
            <a:off x="1334278" y="4376057"/>
            <a:ext cx="9479902" cy="1200329"/>
          </a:xfrm>
          <a:prstGeom prst="rect">
            <a:avLst/>
          </a:prstGeom>
          <a:noFill/>
        </p:spPr>
        <p:txBody>
          <a:bodyPr wrap="square" rtlCol="0">
            <a:spAutoFit/>
          </a:bodyPr>
          <a:lstStyle/>
          <a:p>
            <a:r>
              <a:rPr lang="en-US" sz="2400" dirty="0"/>
              <a:t>Suppose the table above represents the long run total costs of three different firms. Does each of these firms experience economies of scale or diseconomies of scale?</a:t>
            </a:r>
          </a:p>
        </p:txBody>
      </p:sp>
    </p:spTree>
    <p:extLst>
      <p:ext uri="{BB962C8B-B14F-4D97-AF65-F5344CB8AC3E}">
        <p14:creationId xmlns:p14="http://schemas.microsoft.com/office/powerpoint/2010/main" val="1380680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960</Words>
  <Application>Microsoft Office PowerPoint</Application>
  <PresentationFormat>Widescreen</PresentationFormat>
  <Paragraphs>129</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Book Antiqua</vt:lpstr>
      <vt:lpstr>Calibri</vt:lpstr>
      <vt:lpstr>Calibri Light</vt:lpstr>
      <vt:lpstr>SabonLTStd-Roman</vt:lpstr>
      <vt:lpstr>Office Theme</vt:lpstr>
      <vt:lpstr>Exercise session 3 Solutions</vt:lpstr>
      <vt:lpstr>Problem 1</vt:lpstr>
      <vt:lpstr>PowerPoint Presentation</vt:lpstr>
      <vt:lpstr>Problem 2</vt:lpstr>
      <vt:lpstr>Problem 3</vt:lpstr>
      <vt:lpstr>Problem 3</vt:lpstr>
      <vt:lpstr>Problem 3</vt:lpstr>
      <vt:lpstr>Problem 3</vt:lpstr>
      <vt:lpstr>Problem 4 </vt:lpstr>
      <vt:lpstr>Problem 4 - Solution </vt:lpstr>
      <vt:lpstr>Problem 5 </vt:lpstr>
      <vt:lpstr>Problem 5 - Solution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9</dc:title>
  <dc:creator>fidelo adsadas</dc:creator>
  <cp:lastModifiedBy>Dali Laxton</cp:lastModifiedBy>
  <cp:revision>43</cp:revision>
  <dcterms:created xsi:type="dcterms:W3CDTF">2016-11-15T22:40:01Z</dcterms:created>
  <dcterms:modified xsi:type="dcterms:W3CDTF">2021-10-07T14:52:37Z</dcterms:modified>
</cp:coreProperties>
</file>