
<file path=[Content_Types].xml><?xml version="1.0" encoding="utf-8"?>
<Types xmlns="http://schemas.openxmlformats.org/package/2006/content-types">
  <Default Extension="jpeg" ContentType="image/jpe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27"/>
  </p:notesMasterIdLst>
  <p:handoutMasterIdLst>
    <p:handoutMasterId r:id="rId28"/>
  </p:handoutMasterIdLst>
  <p:sldIdLst>
    <p:sldId id="266" r:id="rId2"/>
    <p:sldId id="345" r:id="rId3"/>
    <p:sldId id="358" r:id="rId4"/>
    <p:sldId id="359" r:id="rId5"/>
    <p:sldId id="360" r:id="rId6"/>
    <p:sldId id="361" r:id="rId7"/>
    <p:sldId id="362" r:id="rId8"/>
    <p:sldId id="363" r:id="rId9"/>
    <p:sldId id="364" r:id="rId10"/>
    <p:sldId id="365" r:id="rId11"/>
    <p:sldId id="366" r:id="rId12"/>
    <p:sldId id="367" r:id="rId13"/>
    <p:sldId id="368" r:id="rId14"/>
    <p:sldId id="285" r:id="rId15"/>
    <p:sldId id="370" r:id="rId16"/>
    <p:sldId id="371" r:id="rId17"/>
    <p:sldId id="372" r:id="rId18"/>
    <p:sldId id="373" r:id="rId19"/>
    <p:sldId id="374" r:id="rId20"/>
    <p:sldId id="375" r:id="rId21"/>
    <p:sldId id="376" r:id="rId22"/>
    <p:sldId id="377" r:id="rId23"/>
    <p:sldId id="289" r:id="rId24"/>
    <p:sldId id="356" r:id="rId25"/>
    <p:sldId id="357"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3C167"/>
    <a:srgbClr val="B3A2C7"/>
    <a:srgbClr val="CC9900"/>
    <a:srgbClr val="800040"/>
    <a:srgbClr val="FFF5DB"/>
    <a:srgbClr val="E9DEA7"/>
    <a:srgbClr val="CCFF66"/>
    <a:srgbClr val="FAC200"/>
    <a:srgbClr val="C99C00"/>
    <a:srgbClr val="C9AB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302" autoAdjust="0"/>
    <p:restoredTop sz="84867" autoAdjust="0"/>
  </p:normalViewPr>
  <p:slideViewPr>
    <p:cSldViewPr snapToGrid="0">
      <p:cViewPr varScale="1">
        <p:scale>
          <a:sx n="56" d="100"/>
          <a:sy n="56" d="100"/>
        </p:scale>
        <p:origin x="1400" y="60"/>
      </p:cViewPr>
      <p:guideLst>
        <p:guide orient="horz"/>
        <p:guide/>
      </p:guideLst>
    </p:cSldViewPr>
  </p:slideViewPr>
  <p:notesTextViewPr>
    <p:cViewPr>
      <p:scale>
        <a:sx n="100" d="100"/>
        <a:sy n="100" d="100"/>
      </p:scale>
      <p:origin x="0" y="0"/>
    </p:cViewPr>
  </p:notesTextViewPr>
  <p:sorterViewPr>
    <p:cViewPr>
      <p:scale>
        <a:sx n="80" d="100"/>
        <a:sy n="80" d="100"/>
      </p:scale>
      <p:origin x="0" y="0"/>
    </p:cViewPr>
  </p:sorterViewPr>
  <p:notesViewPr>
    <p:cSldViewPr>
      <p:cViewPr>
        <p:scale>
          <a:sx n="120" d="100"/>
          <a:sy n="120" d="100"/>
        </p:scale>
        <p:origin x="-2952" y="-8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9DF15FA-6B4E-4FED-9D12-E83FDD547227}" type="slidenum">
              <a:rPr lang="en-US" smtClean="0"/>
              <a:pPr/>
              <a:t>‹#›</a:t>
            </a:fld>
            <a:endParaRPr lang="en-US"/>
          </a:p>
        </p:txBody>
      </p:sp>
    </p:spTree>
    <p:extLst>
      <p:ext uri="{BB962C8B-B14F-4D97-AF65-F5344CB8AC3E}">
        <p14:creationId xmlns:p14="http://schemas.microsoft.com/office/powerpoint/2010/main" val="19218027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AA24F5-E131-4EBA-BC25-A81BE41A1852}" type="slidenum">
              <a:rPr lang="en-US" smtClean="0"/>
              <a:pPr/>
              <a:t>‹#›</a:t>
            </a:fld>
            <a:endParaRPr lang="en-US" dirty="0"/>
          </a:p>
        </p:txBody>
      </p:sp>
    </p:spTree>
    <p:extLst>
      <p:ext uri="{BB962C8B-B14F-4D97-AF65-F5344CB8AC3E}">
        <p14:creationId xmlns:p14="http://schemas.microsoft.com/office/powerpoint/2010/main" val="858898701"/>
      </p:ext>
    </p:extLst>
  </p:cSld>
  <p:clrMap bg1="lt1" tx1="dk1" bg2="lt2" tx2="dk2" accent1="accent1" accent2="accent2" accent3="accent3" accent4="accent4" accent5="accent5" accent6="accent6" hlink="hlink" folHlink="folHlink"/>
  <p:notesStyle>
    <a:lvl1pPr marL="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1pPr>
    <a:lvl2pPr marL="234950" indent="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2pPr>
    <a:lvl3pPr marL="457200" indent="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3pPr>
    <a:lvl4pPr marL="692150" indent="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4pPr>
    <a:lvl5pPr marL="914400" indent="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0"/>
            <a:ext cx="5486400" cy="4191000"/>
          </a:xfrm>
        </p:spPr>
        <p:txBody>
          <a:bodyPr>
            <a:noAutofit/>
          </a:bodyPr>
          <a:lstStyle/>
          <a:p>
            <a:pPr eaLnBrk="1" hangingPunct="1"/>
            <a:endParaRPr lang="en-US" dirty="0"/>
          </a:p>
        </p:txBody>
      </p:sp>
      <p:sp>
        <p:nvSpPr>
          <p:cNvPr id="4" name="Slide Number Placeholder 3"/>
          <p:cNvSpPr>
            <a:spLocks noGrp="1"/>
          </p:cNvSpPr>
          <p:nvPr>
            <p:ph type="sldNum" sz="quarter" idx="10"/>
          </p:nvPr>
        </p:nvSpPr>
        <p:spPr/>
        <p:txBody>
          <a:bodyPr/>
          <a:lstStyle/>
          <a:p>
            <a:fld id="{4EAA24F5-E131-4EBA-BC25-A81BE41A1852}" type="slidenum">
              <a:rPr lang="en-US" smtClean="0"/>
              <a:pPr/>
              <a:t>0</a:t>
            </a:fld>
            <a:endParaRPr lang="en-US"/>
          </a:p>
        </p:txBody>
      </p:sp>
    </p:spTree>
    <p:extLst>
      <p:ext uri="{BB962C8B-B14F-4D97-AF65-F5344CB8AC3E}">
        <p14:creationId xmlns:p14="http://schemas.microsoft.com/office/powerpoint/2010/main" val="29528096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6EC8B3F5-88E1-45A8-9F16-3C2C4331C03D}" type="slidenum">
              <a:rPr lang="en-US" smtClean="0"/>
              <a:pPr/>
              <a:t>9</a:t>
            </a:fld>
            <a:endParaRPr lang="en-US"/>
          </a:p>
        </p:txBody>
      </p:sp>
      <p:sp>
        <p:nvSpPr>
          <p:cNvPr id="4096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1587585C-ACF8-43F8-A701-87E2F0700031}" type="slidenum">
              <a:rPr lang="en-US" sz="1200">
                <a:cs typeface="Arial" charset="0"/>
              </a:rPr>
              <a:pPr algn="r"/>
              <a:t>9</a:t>
            </a:fld>
            <a:endParaRPr lang="en-US" sz="1200">
              <a:cs typeface="Arial" charset="0"/>
            </a:endParaRPr>
          </a:p>
        </p:txBody>
      </p:sp>
      <p:sp>
        <p:nvSpPr>
          <p:cNvPr id="40964" name="Rectangle 2"/>
          <p:cNvSpPr>
            <a:spLocks noGrp="1" noRot="1" noChangeAspect="1" noChangeArrowheads="1" noTextEdit="1"/>
          </p:cNvSpPr>
          <p:nvPr>
            <p:ph type="sldImg"/>
          </p:nvPr>
        </p:nvSpPr>
        <p:spPr>
          <a:xfrm>
            <a:off x="1143000" y="534988"/>
            <a:ext cx="4572000" cy="3429000"/>
          </a:xfrm>
          <a:ln/>
        </p:spPr>
      </p:sp>
      <p:sp>
        <p:nvSpPr>
          <p:cNvPr id="40965"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28781410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8BBD6BD7-F779-40FC-A6BC-CEF0BC1E1F6B}" type="slidenum">
              <a:rPr lang="en-US" smtClean="0"/>
              <a:pPr/>
              <a:t>10</a:t>
            </a:fld>
            <a:endParaRPr lang="en-US"/>
          </a:p>
        </p:txBody>
      </p:sp>
      <p:sp>
        <p:nvSpPr>
          <p:cNvPr id="4198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B3CA6827-A1ED-454B-B243-250928CE962C}" type="slidenum">
              <a:rPr lang="en-US" sz="1200">
                <a:cs typeface="Arial" charset="0"/>
              </a:rPr>
              <a:pPr algn="r"/>
              <a:t>10</a:t>
            </a:fld>
            <a:endParaRPr lang="en-US" sz="1200">
              <a:cs typeface="Arial" charset="0"/>
            </a:endParaRPr>
          </a:p>
        </p:txBody>
      </p:sp>
      <p:sp>
        <p:nvSpPr>
          <p:cNvPr id="41988" name="Rectangle 2"/>
          <p:cNvSpPr>
            <a:spLocks noGrp="1" noRot="1" noChangeAspect="1" noChangeArrowheads="1" noTextEdit="1"/>
          </p:cNvSpPr>
          <p:nvPr>
            <p:ph type="sldImg"/>
          </p:nvPr>
        </p:nvSpPr>
        <p:spPr>
          <a:xfrm>
            <a:off x="1143000" y="534988"/>
            <a:ext cx="4572000" cy="3429000"/>
          </a:xfrm>
          <a:ln/>
        </p:spPr>
      </p:sp>
      <p:sp>
        <p:nvSpPr>
          <p:cNvPr id="41989"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9599053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9FC43A4F-31F0-4101-93C1-1E75C27E33AD}" type="slidenum">
              <a:rPr lang="en-US" smtClean="0"/>
              <a:pPr/>
              <a:t>11</a:t>
            </a:fld>
            <a:endParaRPr lang="en-US"/>
          </a:p>
        </p:txBody>
      </p:sp>
      <p:sp>
        <p:nvSpPr>
          <p:cNvPr id="4301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373709C0-C36B-46F4-A0DB-E6116F4B96F7}" type="slidenum">
              <a:rPr lang="en-US" sz="1200">
                <a:cs typeface="Arial" charset="0"/>
              </a:rPr>
              <a:pPr algn="r"/>
              <a:t>11</a:t>
            </a:fld>
            <a:endParaRPr lang="en-US" sz="1200">
              <a:cs typeface="Arial" charset="0"/>
            </a:endParaRPr>
          </a:p>
        </p:txBody>
      </p:sp>
      <p:sp>
        <p:nvSpPr>
          <p:cNvPr id="43012" name="Rectangle 2"/>
          <p:cNvSpPr>
            <a:spLocks noGrp="1" noRot="1" noChangeAspect="1" noChangeArrowheads="1" noTextEdit="1"/>
          </p:cNvSpPr>
          <p:nvPr>
            <p:ph type="sldImg"/>
          </p:nvPr>
        </p:nvSpPr>
        <p:spPr>
          <a:xfrm>
            <a:off x="1143000" y="534988"/>
            <a:ext cx="4572000" cy="3429000"/>
          </a:xfrm>
          <a:ln/>
        </p:spPr>
      </p:sp>
      <p:sp>
        <p:nvSpPr>
          <p:cNvPr id="43013"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13504863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D6D2BD98-D885-4242-805D-BE88412BB5E2}" type="slidenum">
              <a:rPr lang="en-US" smtClean="0"/>
              <a:pPr/>
              <a:t>12</a:t>
            </a:fld>
            <a:endParaRPr lang="en-US"/>
          </a:p>
        </p:txBody>
      </p:sp>
      <p:sp>
        <p:nvSpPr>
          <p:cNvPr id="4403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28684233-0187-44CE-9334-824C6161B7D9}" type="slidenum">
              <a:rPr lang="en-US" sz="1200">
                <a:cs typeface="Arial" charset="0"/>
              </a:rPr>
              <a:pPr algn="r"/>
              <a:t>12</a:t>
            </a:fld>
            <a:endParaRPr lang="en-US" sz="1200">
              <a:cs typeface="Arial" charset="0"/>
            </a:endParaRPr>
          </a:p>
        </p:txBody>
      </p:sp>
      <p:sp>
        <p:nvSpPr>
          <p:cNvPr id="44036" name="Rectangle 2"/>
          <p:cNvSpPr>
            <a:spLocks noGrp="1" noRot="1" noChangeAspect="1" noChangeArrowheads="1" noTextEdit="1"/>
          </p:cNvSpPr>
          <p:nvPr>
            <p:ph type="sldImg"/>
          </p:nvPr>
        </p:nvSpPr>
        <p:spPr>
          <a:xfrm>
            <a:off x="1143000" y="534988"/>
            <a:ext cx="4572000" cy="3429000"/>
          </a:xfrm>
          <a:ln/>
        </p:spPr>
      </p:sp>
      <p:sp>
        <p:nvSpPr>
          <p:cNvPr id="44037" name="Rectangle 3"/>
          <p:cNvSpPr>
            <a:spLocks noGrp="1" noChangeArrowheads="1"/>
          </p:cNvSpPr>
          <p:nvPr>
            <p:ph type="body" idx="1"/>
          </p:nvPr>
        </p:nvSpPr>
        <p:spPr>
          <a:xfrm>
            <a:off x="685800" y="4248150"/>
            <a:ext cx="5486400" cy="4210050"/>
          </a:xfrm>
          <a:noFill/>
          <a:ln/>
        </p:spPr>
        <p:txBody>
          <a:bodyPr/>
          <a:lstStyle/>
          <a:p>
            <a:pPr eaLnBrk="1" hangingPunct="1"/>
            <a:endParaRPr lang="en-US" dirty="0"/>
          </a:p>
        </p:txBody>
      </p:sp>
    </p:spTree>
    <p:extLst>
      <p:ext uri="{BB962C8B-B14F-4D97-AF65-F5344CB8AC3E}">
        <p14:creationId xmlns:p14="http://schemas.microsoft.com/office/powerpoint/2010/main" val="14796349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pPr/>
              <a:t>13</a:t>
            </a:fld>
            <a:endParaRPr lang="en-US"/>
          </a:p>
        </p:txBody>
      </p:sp>
      <p:sp>
        <p:nvSpPr>
          <p:cNvPr id="87044" name="Rectangle 3"/>
          <p:cNvSpPr>
            <a:spLocks noGrp="1" noChangeArrowheads="1"/>
          </p:cNvSpPr>
          <p:nvPr>
            <p:ph type="body" idx="1"/>
          </p:nvPr>
        </p:nvSpPr>
        <p:spPr>
          <a:xfrm>
            <a:off x="533400" y="3962400"/>
            <a:ext cx="6019800" cy="4876800"/>
          </a:xfrm>
        </p:spPr>
        <p:txBody>
          <a:bodyPr>
            <a:noAutofit/>
          </a:bodyPr>
          <a:lstStyle/>
          <a:p>
            <a:endParaRPr lang="en-US" dirty="0"/>
          </a:p>
        </p:txBody>
      </p:sp>
      <p:sp>
        <p:nvSpPr>
          <p:cNvPr id="7" name="Slide Image Placeholder 6"/>
          <p:cNvSpPr>
            <a:spLocks noGrp="1" noRot="1" noChangeAspect="1"/>
          </p:cNvSpPr>
          <p:nvPr>
            <p:ph type="sldImg"/>
          </p:nvPr>
        </p:nvSpPr>
        <p:spPr>
          <a:xfrm>
            <a:off x="1295400" y="609600"/>
            <a:ext cx="4191000" cy="3143250"/>
          </a:xfrm>
        </p:spPr>
      </p:sp>
    </p:spTree>
    <p:extLst>
      <p:ext uri="{BB962C8B-B14F-4D97-AF65-F5344CB8AC3E}">
        <p14:creationId xmlns:p14="http://schemas.microsoft.com/office/powerpoint/2010/main" val="4998162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EF891F19-65A6-498F-A80C-C49633F1645F}" type="slidenum">
              <a:rPr lang="en-US" smtClean="0"/>
              <a:pPr/>
              <a:t>14</a:t>
            </a:fld>
            <a:endParaRPr lang="en-US"/>
          </a:p>
        </p:txBody>
      </p:sp>
      <p:sp>
        <p:nvSpPr>
          <p:cNvPr id="4608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90F130E2-CF08-46EB-A0CE-187AEE3B6BD5}" type="slidenum">
              <a:rPr lang="en-US" sz="1200">
                <a:cs typeface="Arial" charset="0"/>
              </a:rPr>
              <a:pPr algn="r"/>
              <a:t>14</a:t>
            </a:fld>
            <a:endParaRPr lang="en-US" sz="1200">
              <a:cs typeface="Arial" charset="0"/>
            </a:endParaRPr>
          </a:p>
        </p:txBody>
      </p:sp>
      <p:sp>
        <p:nvSpPr>
          <p:cNvPr id="46084" name="Rectangle 2"/>
          <p:cNvSpPr>
            <a:spLocks noGrp="1" noRot="1" noChangeAspect="1" noChangeArrowheads="1" noTextEdit="1"/>
          </p:cNvSpPr>
          <p:nvPr>
            <p:ph type="sldImg"/>
          </p:nvPr>
        </p:nvSpPr>
        <p:spPr>
          <a:xfrm>
            <a:off x="1143000" y="534988"/>
            <a:ext cx="4572000" cy="3429000"/>
          </a:xfrm>
          <a:ln/>
        </p:spPr>
      </p:sp>
      <p:sp>
        <p:nvSpPr>
          <p:cNvPr id="46085" name="Rectangle 3"/>
          <p:cNvSpPr>
            <a:spLocks noGrp="1" noChangeArrowheads="1"/>
          </p:cNvSpPr>
          <p:nvPr>
            <p:ph type="body" idx="1"/>
          </p:nvPr>
        </p:nvSpPr>
        <p:spPr>
          <a:xfrm>
            <a:off x="685800" y="4248150"/>
            <a:ext cx="5486400" cy="4210050"/>
          </a:xfrm>
          <a:noFill/>
          <a:ln/>
        </p:spPr>
        <p:txBody>
          <a:bodyPr/>
          <a:lstStyle/>
          <a:p>
            <a:pPr eaLnBrk="1" hangingPunct="1"/>
            <a:endParaRPr lang="en-US" dirty="0"/>
          </a:p>
        </p:txBody>
      </p:sp>
    </p:spTree>
    <p:extLst>
      <p:ext uri="{BB962C8B-B14F-4D97-AF65-F5344CB8AC3E}">
        <p14:creationId xmlns:p14="http://schemas.microsoft.com/office/powerpoint/2010/main" val="39426125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A3A8902D-42CD-436D-BCB2-9D149960B391}" type="slidenum">
              <a:rPr lang="en-US" smtClean="0"/>
              <a:pPr/>
              <a:t>15</a:t>
            </a:fld>
            <a:endParaRPr lang="en-US"/>
          </a:p>
        </p:txBody>
      </p:sp>
      <p:sp>
        <p:nvSpPr>
          <p:cNvPr id="4710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EA68D3D2-0ED0-458F-8641-70A6371823B8}" type="slidenum">
              <a:rPr lang="en-US" sz="1200">
                <a:cs typeface="Arial" charset="0"/>
              </a:rPr>
              <a:pPr algn="r"/>
              <a:t>15</a:t>
            </a:fld>
            <a:endParaRPr lang="en-US" sz="1200">
              <a:cs typeface="Arial" charset="0"/>
            </a:endParaRPr>
          </a:p>
        </p:txBody>
      </p:sp>
      <p:sp>
        <p:nvSpPr>
          <p:cNvPr id="47108" name="Rectangle 2"/>
          <p:cNvSpPr>
            <a:spLocks noGrp="1" noRot="1" noChangeAspect="1" noChangeArrowheads="1" noTextEdit="1"/>
          </p:cNvSpPr>
          <p:nvPr>
            <p:ph type="sldImg"/>
          </p:nvPr>
        </p:nvSpPr>
        <p:spPr>
          <a:xfrm>
            <a:off x="1143000" y="534988"/>
            <a:ext cx="4572000" cy="3429000"/>
          </a:xfrm>
          <a:ln/>
        </p:spPr>
      </p:sp>
      <p:sp>
        <p:nvSpPr>
          <p:cNvPr id="47109"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15377746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DA54DB5D-3467-44C3-94CD-001DFA8D5653}" type="slidenum">
              <a:rPr lang="en-US" smtClean="0"/>
              <a:pPr/>
              <a:t>16</a:t>
            </a:fld>
            <a:endParaRPr lang="en-US"/>
          </a:p>
        </p:txBody>
      </p:sp>
      <p:sp>
        <p:nvSpPr>
          <p:cNvPr id="4813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B30D1B9C-D786-4889-A2C7-3B9224157897}" type="slidenum">
              <a:rPr lang="en-US" sz="1200">
                <a:cs typeface="Arial" charset="0"/>
              </a:rPr>
              <a:pPr algn="r"/>
              <a:t>16</a:t>
            </a:fld>
            <a:endParaRPr lang="en-US" sz="1200">
              <a:cs typeface="Arial" charset="0"/>
            </a:endParaRPr>
          </a:p>
        </p:txBody>
      </p:sp>
      <p:sp>
        <p:nvSpPr>
          <p:cNvPr id="48132" name="Rectangle 2"/>
          <p:cNvSpPr>
            <a:spLocks noGrp="1" noRot="1" noChangeAspect="1" noChangeArrowheads="1" noTextEdit="1"/>
          </p:cNvSpPr>
          <p:nvPr>
            <p:ph type="sldImg"/>
          </p:nvPr>
        </p:nvSpPr>
        <p:spPr>
          <a:xfrm>
            <a:off x="1143000" y="534988"/>
            <a:ext cx="4572000" cy="3429000"/>
          </a:xfrm>
          <a:ln/>
        </p:spPr>
      </p:sp>
      <p:sp>
        <p:nvSpPr>
          <p:cNvPr id="48133"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18706732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DDA285D8-5B85-4BF7-846F-627A3025F355}" type="slidenum">
              <a:rPr lang="en-US" smtClean="0"/>
              <a:pPr/>
              <a:t>17</a:t>
            </a:fld>
            <a:endParaRPr lang="en-US"/>
          </a:p>
        </p:txBody>
      </p:sp>
      <p:sp>
        <p:nvSpPr>
          <p:cNvPr id="4915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0BD7CEC0-8DA3-45F4-BDC4-DDF8768F882C}" type="slidenum">
              <a:rPr lang="en-US" sz="1200">
                <a:cs typeface="Arial" charset="0"/>
              </a:rPr>
              <a:pPr algn="r"/>
              <a:t>17</a:t>
            </a:fld>
            <a:endParaRPr lang="en-US" sz="1200">
              <a:cs typeface="Arial" charset="0"/>
            </a:endParaRPr>
          </a:p>
        </p:txBody>
      </p:sp>
      <p:sp>
        <p:nvSpPr>
          <p:cNvPr id="49156" name="Rectangle 2"/>
          <p:cNvSpPr>
            <a:spLocks noGrp="1" noRot="1" noChangeAspect="1" noChangeArrowheads="1" noTextEdit="1"/>
          </p:cNvSpPr>
          <p:nvPr>
            <p:ph type="sldImg"/>
          </p:nvPr>
        </p:nvSpPr>
        <p:spPr>
          <a:xfrm>
            <a:off x="1143000" y="534988"/>
            <a:ext cx="4572000" cy="3429000"/>
          </a:xfrm>
          <a:ln/>
        </p:spPr>
      </p:sp>
      <p:sp>
        <p:nvSpPr>
          <p:cNvPr id="49157"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34735850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2D9A58F1-B372-42CD-B361-7C7AD552BF17}" type="slidenum">
              <a:rPr lang="en-US" smtClean="0"/>
              <a:pPr/>
              <a:t>18</a:t>
            </a:fld>
            <a:endParaRPr lang="en-US"/>
          </a:p>
        </p:txBody>
      </p:sp>
      <p:sp>
        <p:nvSpPr>
          <p:cNvPr id="5017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6050EC06-1869-4104-8E01-EAB5FD5AC819}" type="slidenum">
              <a:rPr lang="en-US" sz="1200">
                <a:cs typeface="Arial" charset="0"/>
              </a:rPr>
              <a:pPr algn="r"/>
              <a:t>18</a:t>
            </a:fld>
            <a:endParaRPr lang="en-US" sz="1200">
              <a:cs typeface="Arial" charset="0"/>
            </a:endParaRPr>
          </a:p>
        </p:txBody>
      </p:sp>
      <p:sp>
        <p:nvSpPr>
          <p:cNvPr id="50180" name="Rectangle 2"/>
          <p:cNvSpPr>
            <a:spLocks noGrp="1" noRot="1" noChangeAspect="1" noChangeArrowheads="1" noTextEdit="1"/>
          </p:cNvSpPr>
          <p:nvPr>
            <p:ph type="sldImg"/>
          </p:nvPr>
        </p:nvSpPr>
        <p:spPr>
          <a:xfrm>
            <a:off x="1143000" y="534988"/>
            <a:ext cx="4572000" cy="3429000"/>
          </a:xfrm>
          <a:ln/>
        </p:spPr>
      </p:sp>
      <p:sp>
        <p:nvSpPr>
          <p:cNvPr id="50181"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622971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67A3F6BA-F70D-469C-A304-42B3B2F7B24F}" type="slidenum">
              <a:rPr lang="en-US">
                <a:solidFill>
                  <a:prstClr val="black"/>
                </a:solidFill>
                <a:latin typeface="Calibri"/>
              </a:rPr>
              <a:pPr/>
              <a:t>1</a:t>
            </a:fld>
            <a:endParaRPr lang="en-US">
              <a:solidFill>
                <a:prstClr val="black"/>
              </a:solidFill>
              <a:latin typeface="Calibri"/>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20268639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834208EA-4FF1-4666-A4AC-EF9EFEC883DD}" type="slidenum">
              <a:rPr lang="en-US" smtClean="0"/>
              <a:pPr/>
              <a:t>19</a:t>
            </a:fld>
            <a:endParaRPr lang="en-US"/>
          </a:p>
        </p:txBody>
      </p:sp>
      <p:sp>
        <p:nvSpPr>
          <p:cNvPr id="5120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9BF8EFA4-8A47-4947-A4F7-2E273E0F3F2F}" type="slidenum">
              <a:rPr lang="en-US" sz="1200">
                <a:cs typeface="Arial" charset="0"/>
              </a:rPr>
              <a:pPr algn="r"/>
              <a:t>19</a:t>
            </a:fld>
            <a:endParaRPr lang="en-US" sz="1200">
              <a:cs typeface="Arial" charset="0"/>
            </a:endParaRPr>
          </a:p>
        </p:txBody>
      </p:sp>
      <p:sp>
        <p:nvSpPr>
          <p:cNvPr id="51204" name="Rectangle 2"/>
          <p:cNvSpPr>
            <a:spLocks noGrp="1" noRot="1" noChangeAspect="1" noChangeArrowheads="1" noTextEdit="1"/>
          </p:cNvSpPr>
          <p:nvPr>
            <p:ph type="sldImg"/>
          </p:nvPr>
        </p:nvSpPr>
        <p:spPr>
          <a:xfrm>
            <a:off x="1143000" y="534988"/>
            <a:ext cx="4572000" cy="3429000"/>
          </a:xfrm>
          <a:ln/>
        </p:spPr>
      </p:sp>
      <p:sp>
        <p:nvSpPr>
          <p:cNvPr id="51205"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10328374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2DAB5FB6-9177-45D4-886D-6DB193E9B38C}" type="slidenum">
              <a:rPr lang="en-US" smtClean="0"/>
              <a:pPr/>
              <a:t>20</a:t>
            </a:fld>
            <a:endParaRPr lang="en-US"/>
          </a:p>
        </p:txBody>
      </p:sp>
      <p:sp>
        <p:nvSpPr>
          <p:cNvPr id="5222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B169CB00-5828-4B96-907D-F10A2B3FBDDF}" type="slidenum">
              <a:rPr lang="en-US" sz="1200">
                <a:cs typeface="Arial" charset="0"/>
              </a:rPr>
              <a:pPr algn="r"/>
              <a:t>20</a:t>
            </a:fld>
            <a:endParaRPr lang="en-US" sz="1200">
              <a:cs typeface="Arial" charset="0"/>
            </a:endParaRPr>
          </a:p>
        </p:txBody>
      </p:sp>
      <p:sp>
        <p:nvSpPr>
          <p:cNvPr id="52228" name="Rectangle 2"/>
          <p:cNvSpPr>
            <a:spLocks noGrp="1" noRot="1" noChangeAspect="1" noChangeArrowheads="1" noTextEdit="1"/>
          </p:cNvSpPr>
          <p:nvPr>
            <p:ph type="sldImg"/>
          </p:nvPr>
        </p:nvSpPr>
        <p:spPr>
          <a:xfrm>
            <a:off x="1143000" y="534988"/>
            <a:ext cx="4572000" cy="3429000"/>
          </a:xfrm>
          <a:ln/>
        </p:spPr>
      </p:sp>
      <p:sp>
        <p:nvSpPr>
          <p:cNvPr id="52229"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35784212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C73965B0-DB65-49C1-841D-7475AE974284}" type="slidenum">
              <a:rPr lang="en-US" smtClean="0"/>
              <a:pPr/>
              <a:t>21</a:t>
            </a:fld>
            <a:endParaRPr lang="en-US"/>
          </a:p>
        </p:txBody>
      </p:sp>
      <p:sp>
        <p:nvSpPr>
          <p:cNvPr id="5325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79785CF0-46CB-4642-A6CA-6B3789A3428C}" type="slidenum">
              <a:rPr lang="en-US" sz="1200">
                <a:cs typeface="Arial" charset="0"/>
              </a:rPr>
              <a:pPr algn="r"/>
              <a:t>21</a:t>
            </a:fld>
            <a:endParaRPr lang="en-US" sz="1200">
              <a:cs typeface="Arial" charset="0"/>
            </a:endParaRPr>
          </a:p>
        </p:txBody>
      </p:sp>
      <p:sp>
        <p:nvSpPr>
          <p:cNvPr id="53252" name="Rectangle 2"/>
          <p:cNvSpPr>
            <a:spLocks noGrp="1" noRot="1" noChangeAspect="1" noChangeArrowheads="1" noTextEdit="1"/>
          </p:cNvSpPr>
          <p:nvPr>
            <p:ph type="sldImg"/>
          </p:nvPr>
        </p:nvSpPr>
        <p:spPr>
          <a:xfrm>
            <a:off x="1143000" y="534988"/>
            <a:ext cx="4572000" cy="3429000"/>
          </a:xfrm>
          <a:ln/>
        </p:spPr>
      </p:sp>
      <p:sp>
        <p:nvSpPr>
          <p:cNvPr id="53253"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137494098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67A3F6BA-F70D-469C-A304-42B3B2F7B24F}" type="slidenum">
              <a:rPr lang="en-US">
                <a:solidFill>
                  <a:prstClr val="black"/>
                </a:solidFill>
              </a:rPr>
              <a:pPr/>
              <a:t>22</a:t>
            </a:fld>
            <a:endParaRPr lang="en-US">
              <a:solidFill>
                <a:prstClr val="black"/>
              </a:solidFill>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5538796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67A3F6BA-F70D-469C-A304-42B3B2F7B24F}" type="slidenum">
              <a:rPr lang="en-US">
                <a:solidFill>
                  <a:prstClr val="black"/>
                </a:solidFill>
              </a:rPr>
              <a:pPr/>
              <a:t>23</a:t>
            </a:fld>
            <a:endParaRPr lang="en-US">
              <a:solidFill>
                <a:prstClr val="black"/>
              </a:solidFill>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889986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67A3F6BA-F70D-469C-A304-42B3B2F7B24F}" type="slidenum">
              <a:rPr lang="en-US">
                <a:solidFill>
                  <a:prstClr val="black"/>
                </a:solidFill>
              </a:rPr>
              <a:pPr/>
              <a:t>24</a:t>
            </a:fld>
            <a:endParaRPr lang="en-US">
              <a:solidFill>
                <a:prstClr val="black"/>
              </a:solidFill>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4326006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B47F0F43-7E90-40E1-8FB7-4E58F46BD558}" type="slidenum">
              <a:rPr lang="en-US" smtClean="0"/>
              <a:pPr/>
              <a:t>2</a:t>
            </a:fld>
            <a:endParaRPr lang="en-US"/>
          </a:p>
        </p:txBody>
      </p:sp>
      <p:sp>
        <p:nvSpPr>
          <p:cNvPr id="3379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7AA6DA64-7D21-4D92-B6C3-0FD68CA45539}" type="slidenum">
              <a:rPr lang="en-US" sz="1200">
                <a:cs typeface="Arial" charset="0"/>
              </a:rPr>
              <a:pPr algn="r"/>
              <a:t>2</a:t>
            </a:fld>
            <a:endParaRPr lang="en-US" sz="1200">
              <a:cs typeface="Arial" charset="0"/>
            </a:endParaRPr>
          </a:p>
        </p:txBody>
      </p:sp>
      <p:sp>
        <p:nvSpPr>
          <p:cNvPr id="33796" name="Rectangle 2"/>
          <p:cNvSpPr>
            <a:spLocks noGrp="1" noRot="1" noChangeAspect="1" noChangeArrowheads="1" noTextEdit="1"/>
          </p:cNvSpPr>
          <p:nvPr>
            <p:ph type="sldImg"/>
          </p:nvPr>
        </p:nvSpPr>
        <p:spPr>
          <a:xfrm>
            <a:off x="1143000" y="534988"/>
            <a:ext cx="4572000" cy="3429000"/>
          </a:xfrm>
          <a:ln/>
        </p:spPr>
      </p:sp>
      <p:sp>
        <p:nvSpPr>
          <p:cNvPr id="33797" name="Rectangle 3"/>
          <p:cNvSpPr>
            <a:spLocks noGrp="1" noChangeArrowheads="1"/>
          </p:cNvSpPr>
          <p:nvPr>
            <p:ph type="body" idx="1"/>
          </p:nvPr>
        </p:nvSpPr>
        <p:spPr>
          <a:xfrm>
            <a:off x="685800" y="4248150"/>
            <a:ext cx="5486400" cy="4210050"/>
          </a:xfrm>
          <a:noFill/>
          <a:ln/>
        </p:spPr>
        <p:txBody>
          <a:bodyPr/>
          <a:lstStyle/>
          <a:p>
            <a:pPr eaLnBrk="1" hangingPunct="1"/>
            <a:endParaRPr lang="en-US" dirty="0"/>
          </a:p>
        </p:txBody>
      </p:sp>
    </p:spTree>
    <p:extLst>
      <p:ext uri="{BB962C8B-B14F-4D97-AF65-F5344CB8AC3E}">
        <p14:creationId xmlns:p14="http://schemas.microsoft.com/office/powerpoint/2010/main" val="1204107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B7BD716A-DD5B-44FE-8344-FE9C45045D07}" type="slidenum">
              <a:rPr lang="en-US" smtClean="0"/>
              <a:pPr/>
              <a:t>3</a:t>
            </a:fld>
            <a:endParaRPr lang="en-US"/>
          </a:p>
        </p:txBody>
      </p:sp>
      <p:sp>
        <p:nvSpPr>
          <p:cNvPr id="3481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C158A321-0381-4CE7-8901-D0C7D42F6CD0}" type="slidenum">
              <a:rPr lang="en-US" sz="1200">
                <a:cs typeface="Arial" charset="0"/>
              </a:rPr>
              <a:pPr algn="r"/>
              <a:t>3</a:t>
            </a:fld>
            <a:endParaRPr lang="en-US" sz="1200">
              <a:cs typeface="Arial" charset="0"/>
            </a:endParaRPr>
          </a:p>
        </p:txBody>
      </p:sp>
      <p:sp>
        <p:nvSpPr>
          <p:cNvPr id="34820" name="Rectangle 2"/>
          <p:cNvSpPr>
            <a:spLocks noGrp="1" noRot="1" noChangeAspect="1" noChangeArrowheads="1" noTextEdit="1"/>
          </p:cNvSpPr>
          <p:nvPr>
            <p:ph type="sldImg"/>
          </p:nvPr>
        </p:nvSpPr>
        <p:spPr>
          <a:xfrm>
            <a:off x="1143000" y="534988"/>
            <a:ext cx="4572000" cy="3429000"/>
          </a:xfrm>
          <a:ln/>
        </p:spPr>
      </p:sp>
      <p:sp>
        <p:nvSpPr>
          <p:cNvPr id="34821" name="Rectangle 3"/>
          <p:cNvSpPr>
            <a:spLocks noGrp="1" noChangeArrowheads="1"/>
          </p:cNvSpPr>
          <p:nvPr>
            <p:ph type="body" idx="1"/>
          </p:nvPr>
        </p:nvSpPr>
        <p:spPr>
          <a:xfrm>
            <a:off x="685800" y="4248150"/>
            <a:ext cx="5486400" cy="4210050"/>
          </a:xfrm>
          <a:noFill/>
          <a:ln/>
        </p:spPr>
        <p:txBody>
          <a:bodyPr/>
          <a:lstStyle/>
          <a:p>
            <a:pPr eaLnBrk="1" hangingPunct="1"/>
            <a:endParaRPr lang="en-US" dirty="0"/>
          </a:p>
        </p:txBody>
      </p:sp>
    </p:spTree>
    <p:extLst>
      <p:ext uri="{BB962C8B-B14F-4D97-AF65-F5344CB8AC3E}">
        <p14:creationId xmlns:p14="http://schemas.microsoft.com/office/powerpoint/2010/main" val="2957895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AAC408C1-FC16-4913-A6D0-84ADFB809AEC}" type="slidenum">
              <a:rPr lang="en-US" smtClean="0"/>
              <a:pPr/>
              <a:t>4</a:t>
            </a:fld>
            <a:endParaRPr lang="en-US"/>
          </a:p>
        </p:txBody>
      </p:sp>
      <p:sp>
        <p:nvSpPr>
          <p:cNvPr id="3584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388AFDDD-C8F5-487B-9AC9-41712D3B245A}" type="slidenum">
              <a:rPr lang="en-US" sz="1200">
                <a:cs typeface="Arial" charset="0"/>
              </a:rPr>
              <a:pPr algn="r"/>
              <a:t>4</a:t>
            </a:fld>
            <a:endParaRPr lang="en-US" sz="1200">
              <a:cs typeface="Arial" charset="0"/>
            </a:endParaRPr>
          </a:p>
        </p:txBody>
      </p:sp>
      <p:sp>
        <p:nvSpPr>
          <p:cNvPr id="35844" name="Rectangle 2"/>
          <p:cNvSpPr>
            <a:spLocks noGrp="1" noRot="1" noChangeAspect="1" noChangeArrowheads="1" noTextEdit="1"/>
          </p:cNvSpPr>
          <p:nvPr>
            <p:ph type="sldImg"/>
          </p:nvPr>
        </p:nvSpPr>
        <p:spPr>
          <a:xfrm>
            <a:off x="1143000" y="534988"/>
            <a:ext cx="4572000" cy="3429000"/>
          </a:xfrm>
          <a:ln/>
        </p:spPr>
      </p:sp>
      <p:sp>
        <p:nvSpPr>
          <p:cNvPr id="35845"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436728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EB5CA76C-602C-4D0C-95E6-EC8000DE20CA}" type="slidenum">
              <a:rPr lang="en-US" smtClean="0"/>
              <a:pPr/>
              <a:t>5</a:t>
            </a:fld>
            <a:endParaRPr lang="en-US"/>
          </a:p>
        </p:txBody>
      </p:sp>
      <p:sp>
        <p:nvSpPr>
          <p:cNvPr id="3686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782B6F13-2DAD-414C-9AB4-B6DEFAAFF4E0}" type="slidenum">
              <a:rPr lang="en-US" sz="1200">
                <a:cs typeface="Arial" charset="0"/>
              </a:rPr>
              <a:pPr algn="r"/>
              <a:t>5</a:t>
            </a:fld>
            <a:endParaRPr lang="en-US" sz="1200">
              <a:cs typeface="Arial" charset="0"/>
            </a:endParaRPr>
          </a:p>
        </p:txBody>
      </p:sp>
      <p:sp>
        <p:nvSpPr>
          <p:cNvPr id="36868" name="Rectangle 2"/>
          <p:cNvSpPr>
            <a:spLocks noGrp="1" noRot="1" noChangeAspect="1" noChangeArrowheads="1" noTextEdit="1"/>
          </p:cNvSpPr>
          <p:nvPr>
            <p:ph type="sldImg"/>
          </p:nvPr>
        </p:nvSpPr>
        <p:spPr>
          <a:xfrm>
            <a:off x="1143000" y="534988"/>
            <a:ext cx="4572000" cy="3429000"/>
          </a:xfrm>
          <a:ln/>
        </p:spPr>
      </p:sp>
      <p:sp>
        <p:nvSpPr>
          <p:cNvPr id="36869"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18017927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4A11CCA3-2125-45E2-A60F-A1832D57B3D1}" type="slidenum">
              <a:rPr lang="en-US" smtClean="0"/>
              <a:pPr/>
              <a:t>6</a:t>
            </a:fld>
            <a:endParaRPr lang="en-US"/>
          </a:p>
        </p:txBody>
      </p:sp>
      <p:sp>
        <p:nvSpPr>
          <p:cNvPr id="3789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4DBF40A3-9C37-4194-AD4E-69DE674DFA8E}" type="slidenum">
              <a:rPr lang="en-US" sz="1200">
                <a:cs typeface="Arial" charset="0"/>
              </a:rPr>
              <a:pPr algn="r"/>
              <a:t>6</a:t>
            </a:fld>
            <a:endParaRPr lang="en-US" sz="1200">
              <a:cs typeface="Arial" charset="0"/>
            </a:endParaRPr>
          </a:p>
        </p:txBody>
      </p:sp>
      <p:sp>
        <p:nvSpPr>
          <p:cNvPr id="37892" name="Rectangle 2"/>
          <p:cNvSpPr>
            <a:spLocks noGrp="1" noRot="1" noChangeAspect="1" noChangeArrowheads="1" noTextEdit="1"/>
          </p:cNvSpPr>
          <p:nvPr>
            <p:ph type="sldImg"/>
          </p:nvPr>
        </p:nvSpPr>
        <p:spPr>
          <a:xfrm>
            <a:off x="1143000" y="534988"/>
            <a:ext cx="4572000" cy="3429000"/>
          </a:xfrm>
          <a:ln/>
        </p:spPr>
      </p:sp>
      <p:sp>
        <p:nvSpPr>
          <p:cNvPr id="37893"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10365363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E37EDBE9-AB5B-4EE1-9D12-BFADB57EBC15}" type="slidenum">
              <a:rPr lang="en-US" smtClean="0"/>
              <a:pPr/>
              <a:t>7</a:t>
            </a:fld>
            <a:endParaRPr lang="en-US"/>
          </a:p>
        </p:txBody>
      </p:sp>
      <p:sp>
        <p:nvSpPr>
          <p:cNvPr id="3891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776AFE85-A1B3-4780-B089-39119475828A}" type="slidenum">
              <a:rPr lang="en-US" sz="1200">
                <a:cs typeface="Arial" charset="0"/>
              </a:rPr>
              <a:pPr algn="r"/>
              <a:t>7</a:t>
            </a:fld>
            <a:endParaRPr lang="en-US" sz="1200">
              <a:cs typeface="Arial" charset="0"/>
            </a:endParaRPr>
          </a:p>
        </p:txBody>
      </p:sp>
      <p:sp>
        <p:nvSpPr>
          <p:cNvPr id="38916" name="Rectangle 2"/>
          <p:cNvSpPr>
            <a:spLocks noGrp="1" noRot="1" noChangeAspect="1" noChangeArrowheads="1" noTextEdit="1"/>
          </p:cNvSpPr>
          <p:nvPr>
            <p:ph type="sldImg"/>
          </p:nvPr>
        </p:nvSpPr>
        <p:spPr>
          <a:xfrm>
            <a:off x="1143000" y="534988"/>
            <a:ext cx="4572000" cy="3429000"/>
          </a:xfrm>
          <a:ln/>
        </p:spPr>
      </p:sp>
      <p:sp>
        <p:nvSpPr>
          <p:cNvPr id="38917"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6091034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D9952784-87CF-45E4-8D1A-1962556D9768}" type="slidenum">
              <a:rPr lang="en-US" smtClean="0"/>
              <a:pPr/>
              <a:t>8</a:t>
            </a:fld>
            <a:endParaRPr lang="en-US"/>
          </a:p>
        </p:txBody>
      </p:sp>
      <p:sp>
        <p:nvSpPr>
          <p:cNvPr id="3993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B472DB4D-C06A-4C43-A1F4-17FE347685B8}" type="slidenum">
              <a:rPr lang="en-US" sz="1200">
                <a:cs typeface="Arial" charset="0"/>
              </a:rPr>
              <a:pPr algn="r"/>
              <a:t>8</a:t>
            </a:fld>
            <a:endParaRPr lang="en-US" sz="1200">
              <a:cs typeface="Arial" charset="0"/>
            </a:endParaRPr>
          </a:p>
        </p:txBody>
      </p:sp>
      <p:sp>
        <p:nvSpPr>
          <p:cNvPr id="39940" name="Rectangle 2"/>
          <p:cNvSpPr>
            <a:spLocks noGrp="1" noRot="1" noChangeAspect="1" noChangeArrowheads="1" noTextEdit="1"/>
          </p:cNvSpPr>
          <p:nvPr>
            <p:ph type="sldImg"/>
          </p:nvPr>
        </p:nvSpPr>
        <p:spPr>
          <a:xfrm>
            <a:off x="1143000" y="534988"/>
            <a:ext cx="4572000" cy="3429000"/>
          </a:xfrm>
          <a:ln/>
        </p:spPr>
      </p:sp>
      <p:sp>
        <p:nvSpPr>
          <p:cNvPr id="39941" name="Rectangle 3"/>
          <p:cNvSpPr>
            <a:spLocks noGrp="1" noChangeArrowheads="1"/>
          </p:cNvSpPr>
          <p:nvPr>
            <p:ph type="body" idx="1"/>
          </p:nvPr>
        </p:nvSpPr>
        <p:spPr>
          <a:xfrm>
            <a:off x="685800" y="4248150"/>
            <a:ext cx="5486400" cy="4210050"/>
          </a:xfrm>
          <a:noFill/>
          <a:ln/>
        </p:spPr>
        <p:txBody>
          <a:bodyPr/>
          <a:lstStyle/>
          <a:p>
            <a:pPr eaLnBrk="1" hangingPunct="1"/>
            <a:endParaRPr lang="en-US"/>
          </a:p>
        </p:txBody>
      </p:sp>
    </p:spTree>
    <p:extLst>
      <p:ext uri="{BB962C8B-B14F-4D97-AF65-F5344CB8AC3E}">
        <p14:creationId xmlns:p14="http://schemas.microsoft.com/office/powerpoint/2010/main" val="265640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ormAutofit/>
          </a:bodyPr>
          <a:lstStyle>
            <a:lvl1pPr algn="l">
              <a:defRPr sz="3600" b="0">
                <a:solidFill>
                  <a:srgbClr val="006699"/>
                </a:solidFill>
                <a:latin typeface="Arial" pitchFamily="34" charset="0"/>
                <a:ea typeface="Tahoma"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457200" y="1219200"/>
            <a:ext cx="8229600" cy="4979581"/>
          </a:xfrm>
        </p:spPr>
        <p:txBody>
          <a:bodyPr/>
          <a:lstStyle>
            <a:lvl1pPr>
              <a:lnSpc>
                <a:spcPct val="105000"/>
              </a:lnSpc>
              <a:spcBef>
                <a:spcPts val="1200"/>
              </a:spcBef>
              <a:buClr>
                <a:srgbClr val="A3C167"/>
              </a:buClr>
              <a:buFont typeface="Wingdings" pitchFamily="2" charset="2"/>
              <a:buChar char="§"/>
              <a:defRPr sz="2800">
                <a:latin typeface="Arial" pitchFamily="34" charset="0"/>
                <a:cs typeface="Arial" pitchFamily="34" charset="0"/>
              </a:defRPr>
            </a:lvl1pPr>
            <a:lvl2pPr>
              <a:lnSpc>
                <a:spcPct val="105000"/>
              </a:lnSpc>
              <a:spcBef>
                <a:spcPts val="300"/>
              </a:spcBef>
              <a:buClr>
                <a:srgbClr val="CC9900"/>
              </a:buClr>
              <a:buFont typeface="Wingdings" pitchFamily="2" charset="2"/>
              <a:buChar char="§"/>
              <a:defRPr sz="2700">
                <a:latin typeface="Arial" pitchFamily="34" charset="0"/>
                <a:cs typeface="Arial" pitchFamily="34" charset="0"/>
              </a:defRPr>
            </a:lvl2pPr>
            <a:lvl3pPr>
              <a:lnSpc>
                <a:spcPct val="105000"/>
              </a:lnSpc>
              <a:spcBef>
                <a:spcPts val="300"/>
              </a:spcBef>
              <a:buClr>
                <a:srgbClr val="B3A2C7"/>
              </a:buClr>
              <a:buFont typeface="Wingdings" pitchFamily="2" charset="2"/>
              <a:buChar char="§"/>
              <a:defRPr sz="2400">
                <a:latin typeface="Arial" pitchFamily="34" charset="0"/>
                <a:cs typeface="Arial" pitchFamily="34" charset="0"/>
              </a:defRPr>
            </a:lvl3pPr>
            <a:lvl4pPr>
              <a:lnSpc>
                <a:spcPct val="105000"/>
              </a:lnSpc>
              <a:spcBef>
                <a:spcPts val="300"/>
              </a:spcBef>
              <a:defRPr>
                <a:latin typeface="Arial" pitchFamily="34" charset="0"/>
                <a:cs typeface="Arial" pitchFamily="34" charset="0"/>
              </a:defRPr>
            </a:lvl4pPr>
            <a:lvl5pPr>
              <a:lnSpc>
                <a:spcPct val="105000"/>
              </a:lnSpc>
              <a:spcBef>
                <a:spcPts val="300"/>
              </a:spcBef>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tmplLst>
          <p:tmpl lvl="1">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2">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3">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4">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5">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rgbClr val="222222"/>
        </a:solidFill>
        <a:effectLst/>
      </p:bgPr>
    </p:bg>
    <p:spTree>
      <p:nvGrpSpPr>
        <p:cNvPr id="1" name=""/>
        <p:cNvGrpSpPr/>
        <p:nvPr/>
      </p:nvGrpSpPr>
      <p:grpSpPr>
        <a:xfrm>
          <a:off x="0" y="0"/>
          <a:ext cx="0" cy="0"/>
          <a:chOff x="0" y="0"/>
          <a:chExt cx="0" cy="0"/>
        </a:xfrm>
      </p:grpSpPr>
      <p:sp>
        <p:nvSpPr>
          <p:cNvPr id="8" name="TextBox 7"/>
          <p:cNvSpPr txBox="1"/>
          <p:nvPr userDrawn="1"/>
        </p:nvSpPr>
        <p:spPr>
          <a:xfrm>
            <a:off x="-10633" y="6500422"/>
            <a:ext cx="5649433" cy="338554"/>
          </a:xfrm>
          <a:prstGeom prst="rect">
            <a:avLst/>
          </a:prstGeom>
          <a:noFill/>
        </p:spPr>
        <p:txBody>
          <a:bodyPr wrap="square" rtlCol="0">
            <a:spAutoFit/>
          </a:bodyPr>
          <a:lstStyle/>
          <a:p>
            <a:r>
              <a:rPr lang="en-US" sz="800" b="0" i="1" dirty="0">
                <a:solidFill>
                  <a:srgbClr val="777777"/>
                </a:solidFill>
                <a:latin typeface="Times New Roman" pitchFamily="18" charset="0"/>
                <a:cs typeface="Times New Roman" pitchFamily="18" charset="0"/>
              </a:rPr>
              <a:t>© 2015 </a:t>
            </a:r>
            <a:r>
              <a:rPr lang="en-US" sz="800" b="0" i="1" dirty="0" err="1">
                <a:solidFill>
                  <a:srgbClr val="777777"/>
                </a:solidFill>
                <a:latin typeface="Times New Roman" pitchFamily="18" charset="0"/>
                <a:cs typeface="Times New Roman" pitchFamily="18" charset="0"/>
              </a:rPr>
              <a:t>Cengage</a:t>
            </a:r>
            <a:r>
              <a:rPr lang="en-US" sz="800" b="0" i="1" dirty="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5" name="TextBox 4"/>
          <p:cNvSpPr txBox="1"/>
          <p:nvPr userDrawn="1"/>
        </p:nvSpPr>
        <p:spPr>
          <a:xfrm>
            <a:off x="7543800" y="6324600"/>
            <a:ext cx="1143000" cy="353943"/>
          </a:xfrm>
          <a:prstGeom prst="rect">
            <a:avLst/>
          </a:prstGeom>
          <a:noFill/>
        </p:spPr>
        <p:txBody>
          <a:bodyPr wrap="square" rtlCol="0">
            <a:spAutoFit/>
          </a:bodyPr>
          <a:lstStyle/>
          <a:p>
            <a:pPr algn="r"/>
            <a:fld id="{756EF793-6576-47D7-8D74-034072F16359}" type="slidenum">
              <a:rPr lang="en-US" sz="1700" i="0" smtClean="0">
                <a:solidFill>
                  <a:srgbClr val="B2B2B2"/>
                </a:solidFill>
                <a:latin typeface="Times New Roman" pitchFamily="18" charset="0"/>
                <a:ea typeface="Verdana" pitchFamily="34" charset="0"/>
                <a:cs typeface="Times New Roman" pitchFamily="18" charset="0"/>
              </a:rPr>
              <a:pPr algn="r"/>
              <a:t>‹#›</a:t>
            </a:fld>
            <a:endParaRPr lang="en-US" sz="1700" i="0" dirty="0">
              <a:solidFill>
                <a:srgbClr val="B2B2B2"/>
              </a:solidFill>
              <a:latin typeface="Times New Roman" pitchFamily="18" charset="0"/>
              <a:ea typeface="Verdana" pitchFamily="34" charset="0"/>
              <a:cs typeface="Times New Roman" pitchFamily="18" charset="0"/>
            </a:endParaRPr>
          </a:p>
        </p:txBody>
      </p:sp>
    </p:spTree>
    <p:extLst>
      <p:ext uri="{BB962C8B-B14F-4D97-AF65-F5344CB8AC3E}">
        <p14:creationId xmlns:p14="http://schemas.microsoft.com/office/powerpoint/2010/main" val="246548282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38145"/>
            <a:ext cx="8229600" cy="88453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247424"/>
            <a:ext cx="8229600" cy="487873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Box 5"/>
          <p:cNvSpPr txBox="1"/>
          <p:nvPr userDrawn="1"/>
        </p:nvSpPr>
        <p:spPr>
          <a:xfrm>
            <a:off x="7543800" y="6324600"/>
            <a:ext cx="1143000" cy="353943"/>
          </a:xfrm>
          <a:prstGeom prst="rect">
            <a:avLst/>
          </a:prstGeom>
          <a:noFill/>
        </p:spPr>
        <p:txBody>
          <a:bodyPr wrap="square" rtlCol="0">
            <a:spAutoFit/>
          </a:bodyPr>
          <a:lstStyle/>
          <a:p>
            <a:pPr algn="r"/>
            <a:fld id="{756EF793-6576-47D7-8D74-034072F16359}" type="slidenum">
              <a:rPr lang="en-US" sz="1700" i="0" smtClean="0">
                <a:solidFill>
                  <a:srgbClr val="B2B2B2"/>
                </a:solidFill>
                <a:latin typeface="Times New Roman" pitchFamily="18" charset="0"/>
                <a:ea typeface="Verdana" pitchFamily="34" charset="0"/>
                <a:cs typeface="Times New Roman" pitchFamily="18" charset="0"/>
              </a:rPr>
              <a:pPr algn="r"/>
              <a:t>‹#›</a:t>
            </a:fld>
            <a:endParaRPr lang="en-US" sz="1700" i="0" dirty="0">
              <a:solidFill>
                <a:srgbClr val="B2B2B2"/>
              </a:solidFill>
              <a:latin typeface="Times New Roman" pitchFamily="18" charset="0"/>
              <a:ea typeface="Verdana" pitchFamily="34" charset="0"/>
              <a:cs typeface="Times New Roman" pitchFamily="18" charset="0"/>
            </a:endParaRPr>
          </a:p>
        </p:txBody>
      </p:sp>
      <p:sp>
        <p:nvSpPr>
          <p:cNvPr id="7" name="TextBox 6"/>
          <p:cNvSpPr txBox="1"/>
          <p:nvPr userDrawn="1"/>
        </p:nvSpPr>
        <p:spPr>
          <a:xfrm>
            <a:off x="-10633" y="6500422"/>
            <a:ext cx="5649433" cy="338554"/>
          </a:xfrm>
          <a:prstGeom prst="rect">
            <a:avLst/>
          </a:prstGeom>
          <a:noFill/>
        </p:spPr>
        <p:txBody>
          <a:bodyPr wrap="square" rtlCol="0">
            <a:spAutoFit/>
          </a:bodyPr>
          <a:lstStyle/>
          <a:p>
            <a:r>
              <a:rPr lang="en-US" sz="800" b="0" i="1" dirty="0">
                <a:solidFill>
                  <a:srgbClr val="777777"/>
                </a:solidFill>
                <a:latin typeface="Times New Roman" pitchFamily="18" charset="0"/>
                <a:cs typeface="Times New Roman" pitchFamily="18" charset="0"/>
              </a:rPr>
              <a:t>© 2015 </a:t>
            </a:r>
            <a:r>
              <a:rPr lang="en-US" sz="800" b="0" i="1" dirty="0" err="1">
                <a:solidFill>
                  <a:srgbClr val="777777"/>
                </a:solidFill>
                <a:latin typeface="Times New Roman" pitchFamily="18" charset="0"/>
                <a:cs typeface="Times New Roman" pitchFamily="18" charset="0"/>
              </a:rPr>
              <a:t>Cengage</a:t>
            </a:r>
            <a:r>
              <a:rPr lang="en-US" sz="800" b="0" i="1" dirty="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50" r:id="rId1"/>
    <p:sldLayoutId id="2147483649" r:id="rId2"/>
    <p:sldLayoutId id="2147483651" r:id="rId3"/>
  </p:sldLayoutIdLst>
  <p:hf sldNum="0" hdr="0" ftr="0" dt="0"/>
  <p:txStyles>
    <p:titleStyle>
      <a:lvl1pPr algn="l" defTabSz="914400" rtl="0" eaLnBrk="1" latinLnBrk="0" hangingPunct="1">
        <a:spcBef>
          <a:spcPct val="0"/>
        </a:spcBef>
        <a:buNone/>
        <a:defRPr sz="3600" kern="1200">
          <a:solidFill>
            <a:srgbClr val="006699"/>
          </a:solidFill>
          <a:latin typeface="Arial"/>
          <a:ea typeface="+mj-ea"/>
          <a:cs typeface="Arial"/>
        </a:defRPr>
      </a:lvl1pPr>
    </p:titleStyle>
    <p:bodyStyle>
      <a:lvl1pPr marL="342900" marR="0" indent="-342900" algn="l" defTabSz="914400" rtl="0" eaLnBrk="1" fontAlgn="auto" latinLnBrk="0" hangingPunct="1">
        <a:lnSpc>
          <a:spcPct val="105000"/>
        </a:lnSpc>
        <a:spcBef>
          <a:spcPts val="1200"/>
        </a:spcBef>
        <a:spcAft>
          <a:spcPts val="0"/>
        </a:spcAft>
        <a:buClr>
          <a:srgbClr val="A3C167"/>
        </a:buClr>
        <a:buSzTx/>
        <a:buFont typeface="Wingdings" charset="2"/>
        <a:buChar char="§"/>
        <a:tabLst/>
        <a:defRPr sz="2800" kern="1200">
          <a:solidFill>
            <a:schemeClr val="tx1"/>
          </a:solidFill>
          <a:latin typeface="Arial"/>
          <a:ea typeface="+mn-ea"/>
          <a:cs typeface="Arial"/>
        </a:defRPr>
      </a:lvl1pPr>
      <a:lvl2pPr marL="742950" marR="0" indent="-285750" algn="l" defTabSz="914400" rtl="0" eaLnBrk="1" fontAlgn="auto" latinLnBrk="0" hangingPunct="1">
        <a:lnSpc>
          <a:spcPct val="105000"/>
        </a:lnSpc>
        <a:spcBef>
          <a:spcPts val="300"/>
        </a:spcBef>
        <a:spcAft>
          <a:spcPts val="0"/>
        </a:spcAft>
        <a:buClr>
          <a:srgbClr val="CC9900"/>
        </a:buClr>
        <a:buSzTx/>
        <a:buFont typeface="Wingdings" charset="2"/>
        <a:buChar char="§"/>
        <a:tabLst/>
        <a:defRPr sz="2700" kern="1200">
          <a:solidFill>
            <a:schemeClr val="tx1"/>
          </a:solidFill>
          <a:latin typeface="Arial"/>
          <a:ea typeface="+mn-ea"/>
          <a:cs typeface="Arial"/>
        </a:defRPr>
      </a:lvl2pPr>
      <a:lvl3pPr marL="1143000" marR="0" indent="-228600" algn="l" defTabSz="914400" rtl="0" eaLnBrk="1" fontAlgn="auto" latinLnBrk="0" hangingPunct="1">
        <a:lnSpc>
          <a:spcPct val="105000"/>
        </a:lnSpc>
        <a:spcBef>
          <a:spcPts val="300"/>
        </a:spcBef>
        <a:spcAft>
          <a:spcPts val="0"/>
        </a:spcAft>
        <a:buClr>
          <a:srgbClr val="B3A2C7"/>
        </a:buClr>
        <a:buSzTx/>
        <a:buFont typeface="Wingdings" charset="2"/>
        <a:buChar char="§"/>
        <a:tabLst/>
        <a:defRPr sz="2400" kern="1200">
          <a:solidFill>
            <a:schemeClr val="tx1"/>
          </a:solidFill>
          <a:latin typeface="Arial"/>
          <a:ea typeface="+mn-ea"/>
          <a:cs typeface="Arial"/>
        </a:defRPr>
      </a:lvl3pPr>
      <a:lvl4pPr marL="1600200" marR="0" indent="-228600" algn="l" defTabSz="914400" rtl="0" eaLnBrk="1" fontAlgn="auto" latinLnBrk="0" hangingPunct="1">
        <a:lnSpc>
          <a:spcPct val="105000"/>
        </a:lnSpc>
        <a:spcBef>
          <a:spcPts val="300"/>
        </a:spcBef>
        <a:spcAft>
          <a:spcPts val="0"/>
        </a:spcAft>
        <a:buClrTx/>
        <a:buSzTx/>
        <a:buFont typeface="Arial" pitchFamily="34" charset="0"/>
        <a:buChar char="–"/>
        <a:tabLst/>
        <a:defRPr sz="2000" kern="1200">
          <a:solidFill>
            <a:schemeClr val="tx1"/>
          </a:solidFill>
          <a:latin typeface="Arial"/>
          <a:ea typeface="+mn-ea"/>
          <a:cs typeface="Arial"/>
        </a:defRPr>
      </a:lvl4pPr>
      <a:lvl5pPr marL="2057400" marR="0" indent="-228600" algn="l" defTabSz="914400" rtl="0" eaLnBrk="1" fontAlgn="auto" latinLnBrk="0" hangingPunct="1">
        <a:lnSpc>
          <a:spcPct val="105000"/>
        </a:lnSpc>
        <a:spcBef>
          <a:spcPts val="300"/>
        </a:spcBef>
        <a:spcAft>
          <a:spcPts val="0"/>
        </a:spcAft>
        <a:buClrTx/>
        <a:buSzTx/>
        <a:buFont typeface="Arial" pitchFamily="34" charset="0"/>
        <a:buChar char="»"/>
        <a:tabLst/>
        <a:defRPr sz="2000" kern="1200">
          <a:solidFill>
            <a:schemeClr val="tx1"/>
          </a:solidFill>
          <a:latin typeface="Arial"/>
          <a:ea typeface="+mn-ea"/>
          <a:cs typeface="Arial"/>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microsoft.com/office/2007/relationships/hdphoto" Target="../media/hdphoto2.wdp"/></Relationships>
</file>

<file path=ppt/slides/_rels/slide15.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A3C167"/>
        </a:solidFill>
        <a:effectLst/>
      </p:bgPr>
    </p:bg>
    <p:spTree>
      <p:nvGrpSpPr>
        <p:cNvPr id="1" name=""/>
        <p:cNvGrpSpPr/>
        <p:nvPr/>
      </p:nvGrpSpPr>
      <p:grpSpPr>
        <a:xfrm>
          <a:off x="0" y="0"/>
          <a:ext cx="0" cy="0"/>
          <a:chOff x="0" y="0"/>
          <a:chExt cx="0" cy="0"/>
        </a:xfrm>
      </p:grpSpPr>
      <p:sp>
        <p:nvSpPr>
          <p:cNvPr id="16" name="TextBox 9"/>
          <p:cNvSpPr txBox="1">
            <a:spLocks noChangeArrowheads="1"/>
          </p:cNvSpPr>
          <p:nvPr/>
        </p:nvSpPr>
        <p:spPr bwMode="auto">
          <a:xfrm>
            <a:off x="0" y="1121772"/>
            <a:ext cx="4648200" cy="707886"/>
          </a:xfrm>
          <a:prstGeom prst="rect">
            <a:avLst/>
          </a:prstGeom>
          <a:noFill/>
          <a:ln w="9525">
            <a:noFill/>
            <a:miter lim="800000"/>
            <a:headEnd/>
            <a:tailEnd/>
          </a:ln>
        </p:spPr>
        <p:txBody>
          <a:bodyPr wrap="square">
            <a:spAutoFit/>
          </a:bodyPr>
          <a:lstStyle/>
          <a:p>
            <a:pPr algn="ctr"/>
            <a:r>
              <a:rPr lang="en-US" sz="4000" dirty="0">
                <a:solidFill>
                  <a:srgbClr val="FFFFFF"/>
                </a:solidFill>
                <a:effectLst>
                  <a:outerShdw blurRad="38100" dist="38100" dir="2700000" algn="tl">
                    <a:srgbClr val="000000">
                      <a:alpha val="43137"/>
                    </a:srgbClr>
                  </a:outerShdw>
                </a:effectLst>
                <a:latin typeface="Book Antiqua" pitchFamily="18" charset="0"/>
                <a:cs typeface="Arial" charset="0"/>
              </a:rPr>
              <a:t>Microeconomics I</a:t>
            </a:r>
          </a:p>
        </p:txBody>
      </p:sp>
      <p:sp>
        <p:nvSpPr>
          <p:cNvPr id="20" name="TextBox 19"/>
          <p:cNvSpPr txBox="1"/>
          <p:nvPr/>
        </p:nvSpPr>
        <p:spPr>
          <a:xfrm>
            <a:off x="2748713" y="3741078"/>
            <a:ext cx="6158008" cy="2674194"/>
          </a:xfrm>
          <a:prstGeom prst="rect">
            <a:avLst/>
          </a:prstGeom>
          <a:noFill/>
        </p:spPr>
        <p:txBody>
          <a:bodyPr wrap="square" rtlCol="0">
            <a:spAutoFit/>
          </a:bodyPr>
          <a:lstStyle/>
          <a:p>
            <a:pPr algn="ctr">
              <a:lnSpc>
                <a:spcPct val="110000"/>
              </a:lnSpc>
            </a:pPr>
            <a:r>
              <a:rPr lang="en-US" sz="54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Monopolistic Competition</a:t>
            </a:r>
          </a:p>
          <a:p>
            <a:pPr algn="ctr">
              <a:lnSpc>
                <a:spcPct val="110000"/>
              </a:lnSpc>
            </a:pPr>
            <a:r>
              <a:rPr lang="en-US" sz="40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Chapter 16</a:t>
            </a:r>
            <a:endParaRPr lang="en-US" sz="54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1" name="TextBox 20"/>
          <p:cNvSpPr txBox="1"/>
          <p:nvPr/>
        </p:nvSpPr>
        <p:spPr>
          <a:xfrm>
            <a:off x="76200" y="240268"/>
            <a:ext cx="2362200" cy="369332"/>
          </a:xfrm>
          <a:prstGeom prst="rect">
            <a:avLst/>
          </a:prstGeom>
          <a:noFill/>
        </p:spPr>
        <p:txBody>
          <a:bodyPr wrap="square">
            <a:spAutoFit/>
          </a:bodyPr>
          <a:lstStyle/>
          <a:p>
            <a:pPr algn="ctr">
              <a:defRPr/>
            </a:pPr>
            <a:r>
              <a:rPr lang="en-US" i="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Masaryk University</a:t>
            </a:r>
          </a:p>
        </p:txBody>
      </p:sp>
      <p:sp>
        <p:nvSpPr>
          <p:cNvPr id="12" name="TextBox 11"/>
          <p:cNvSpPr txBox="1"/>
          <p:nvPr/>
        </p:nvSpPr>
        <p:spPr>
          <a:xfrm>
            <a:off x="383652" y="4063425"/>
            <a:ext cx="2207148" cy="584775"/>
          </a:xfrm>
          <a:prstGeom prst="rect">
            <a:avLst/>
          </a:prstGeom>
          <a:noFill/>
        </p:spPr>
        <p:txBody>
          <a:bodyPr wrap="square" rtlCol="0">
            <a:spAutoFit/>
          </a:bodyPr>
          <a:lstStyle/>
          <a:p>
            <a:pPr algn="ctr"/>
            <a:r>
              <a:rPr lang="en-US" sz="3200" dirty="0">
                <a:solidFill>
                  <a:srgbClr val="FFCD74"/>
                </a:solidFill>
                <a:effectLst>
                  <a:outerShdw blurRad="50800" dist="38100" dir="2700000" algn="tl" rotWithShape="0">
                    <a:prstClr val="black">
                      <a:alpha val="40000"/>
                    </a:prstClr>
                  </a:outerShdw>
                </a:effectLst>
                <a:latin typeface="Arial Narrow" pitchFamily="34" charset="0"/>
                <a:ea typeface="Cambria Math" pitchFamily="18" charset="0"/>
                <a:cs typeface="Arial" pitchFamily="34" charset="0"/>
              </a:rPr>
              <a:t>Lecture</a:t>
            </a:r>
          </a:p>
        </p:txBody>
      </p:sp>
      <p:sp useBgFill="1">
        <p:nvSpPr>
          <p:cNvPr id="13" name="TextBox 12"/>
          <p:cNvSpPr txBox="1"/>
          <p:nvPr/>
        </p:nvSpPr>
        <p:spPr>
          <a:xfrm>
            <a:off x="782480" y="4495800"/>
            <a:ext cx="1445148" cy="1077218"/>
          </a:xfrm>
          <a:prstGeom prst="rect">
            <a:avLst/>
          </a:prstGeom>
        </p:spPr>
        <p:txBody>
          <a:bodyPr wrap="square" rtlCol="0">
            <a:spAutoFit/>
          </a:bodyPr>
          <a:lstStyle/>
          <a:p>
            <a:pPr algn="ctr"/>
            <a:r>
              <a:rPr lang="en-US" sz="6400" b="1">
                <a:solidFill>
                  <a:srgbClr val="FFCD74"/>
                </a:solidFill>
                <a:effectLst>
                  <a:outerShdw blurRad="38100" dist="38100" dir="2700000" algn="tl">
                    <a:schemeClr val="tx1">
                      <a:alpha val="43000"/>
                    </a:schemeClr>
                  </a:outerShdw>
                </a:effectLst>
                <a:latin typeface="Cambria Math" pitchFamily="18" charset="0"/>
                <a:ea typeface="Cambria Math" pitchFamily="18" charset="0"/>
                <a:cs typeface="Tahoma" pitchFamily="34" charset="0"/>
              </a:rPr>
              <a:t>6.2</a:t>
            </a:r>
            <a:endParaRPr lang="en-US" sz="6400" b="1" dirty="0">
              <a:solidFill>
                <a:srgbClr val="FFCD74"/>
              </a:solidFill>
              <a:effectLst>
                <a:outerShdw blurRad="38100" dist="38100" dir="2700000" algn="tl">
                  <a:schemeClr val="tx1">
                    <a:alpha val="43000"/>
                  </a:schemeClr>
                </a:outerShdw>
              </a:effectLst>
              <a:latin typeface="Cambria Math" pitchFamily="18" charset="0"/>
              <a:ea typeface="Cambria Math" pitchFamily="18" charset="0"/>
              <a:cs typeface="Tahoma" pitchFamily="34" charset="0"/>
            </a:endParaRPr>
          </a:p>
        </p:txBody>
      </p:sp>
      <p:pic>
        <p:nvPicPr>
          <p:cNvPr id="19" name="Picture 18"/>
          <p:cNvPicPr>
            <a:picLocks noChangeAspect="1"/>
          </p:cNvPicPr>
          <p:nvPr/>
        </p:nvPicPr>
        <p:blipFill rotWithShape="1">
          <a:blip r:embed="rId3">
            <a:extLst>
              <a:ext uri="{BEBA8EAE-BF5A-486C-A8C5-ECC9F3942E4B}">
                <a14:imgProps xmlns:a14="http://schemas.microsoft.com/office/drawing/2010/main">
                  <a14:imgLayer r:embed="rId4">
                    <a14:imgEffect>
                      <a14:colorTemperature colorTemp="6000"/>
                    </a14:imgEffect>
                    <a14:imgEffect>
                      <a14:saturation sat="85000"/>
                    </a14:imgEffect>
                    <a14:imgEffect>
                      <a14:brightnessContrast contrast="-10000"/>
                    </a14:imgEffect>
                  </a14:imgLayer>
                </a14:imgProps>
              </a:ext>
              <a:ext uri="{28A0092B-C50C-407E-A947-70E740481C1C}">
                <a14:useLocalDpi xmlns:a14="http://schemas.microsoft.com/office/drawing/2010/main" val="0"/>
              </a:ext>
            </a:extLst>
          </a:blip>
          <a:srcRect l="8827" t="13217" r="3175" b="5984"/>
          <a:stretch/>
        </p:blipFill>
        <p:spPr>
          <a:xfrm>
            <a:off x="4694609" y="389977"/>
            <a:ext cx="4212112" cy="2697675"/>
          </a:xfrm>
          <a:prstGeom prst="rect">
            <a:avLst/>
          </a:prstGeom>
          <a:effectLst>
            <a:outerShdw blurRad="50800" dist="38100" dir="2700000" algn="tl" rotWithShape="0">
              <a:prstClr val="black">
                <a:alpha val="40000"/>
              </a:prstClr>
            </a:outerShdw>
            <a:reflection stA="35000" endPos="40000" dist="12700" dir="5400000" sy="-100000" algn="bl" rotWithShape="0"/>
          </a:effectLst>
        </p:spPr>
      </p:pic>
      <p:sp>
        <p:nvSpPr>
          <p:cNvPr id="14" name="Rectangle 13"/>
          <p:cNvSpPr/>
          <p:nvPr/>
        </p:nvSpPr>
        <p:spPr>
          <a:xfrm rot="16200000">
            <a:off x="8251789" y="2351214"/>
            <a:ext cx="1418978" cy="215444"/>
          </a:xfrm>
          <a:prstGeom prst="rect">
            <a:avLst/>
          </a:prstGeom>
        </p:spPr>
        <p:txBody>
          <a:bodyPr wrap="none">
            <a:spAutoFit/>
          </a:bodyPr>
          <a:lstStyle/>
          <a:p>
            <a:r>
              <a:rPr lang="en-US" sz="800" dirty="0">
                <a:solidFill>
                  <a:schemeClr val="bg1">
                    <a:lumMod val="50000"/>
                  </a:schemeClr>
                </a:solidFill>
              </a:rPr>
              <a:t>Wojciech Gerson (1831-1901)</a:t>
            </a:r>
          </a:p>
        </p:txBody>
      </p:sp>
      <p:sp>
        <p:nvSpPr>
          <p:cNvPr id="22" name="TextBox 21"/>
          <p:cNvSpPr txBox="1"/>
          <p:nvPr/>
        </p:nvSpPr>
        <p:spPr>
          <a:xfrm>
            <a:off x="0" y="2038446"/>
            <a:ext cx="4648200" cy="523220"/>
          </a:xfrm>
          <a:prstGeom prst="rect">
            <a:avLst/>
          </a:prstGeom>
          <a:noFill/>
        </p:spPr>
        <p:txBody>
          <a:bodyPr wrap="square" rtlCol="0">
            <a:spAutoFit/>
          </a:bodyPr>
          <a:lstStyle/>
          <a:p>
            <a:pPr algn="ctr"/>
            <a:r>
              <a:rPr lang="en-US" sz="280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Dali Laxton</a:t>
            </a: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3316" name="Line 31"/>
          <p:cNvSpPr>
            <a:spLocks noChangeShapeType="1"/>
          </p:cNvSpPr>
          <p:nvPr/>
        </p:nvSpPr>
        <p:spPr bwMode="auto">
          <a:xfrm flipH="1">
            <a:off x="4789488" y="4722813"/>
            <a:ext cx="1182687" cy="0"/>
          </a:xfrm>
          <a:prstGeom prst="line">
            <a:avLst/>
          </a:prstGeom>
          <a:noFill/>
          <a:ln w="9525">
            <a:solidFill>
              <a:srgbClr val="B2B2B2"/>
            </a:solidFill>
            <a:prstDash val="lgDash"/>
            <a:round/>
            <a:headEnd/>
            <a:tailEnd/>
          </a:ln>
        </p:spPr>
        <p:txBody>
          <a:bodyPr/>
          <a:lstStyle/>
          <a:p>
            <a:endParaRPr lang="en-US">
              <a:latin typeface="Arial"/>
              <a:cs typeface="Arial"/>
            </a:endParaRPr>
          </a:p>
        </p:txBody>
      </p:sp>
      <p:grpSp>
        <p:nvGrpSpPr>
          <p:cNvPr id="2" name="Group 3"/>
          <p:cNvGrpSpPr>
            <a:grpSpLocks/>
          </p:cNvGrpSpPr>
          <p:nvPr/>
        </p:nvGrpSpPr>
        <p:grpSpPr bwMode="auto">
          <a:xfrm>
            <a:off x="4802188" y="3771900"/>
            <a:ext cx="1173162" cy="1776413"/>
            <a:chOff x="357" y="2450"/>
            <a:chExt cx="795" cy="646"/>
          </a:xfrm>
        </p:grpSpPr>
        <p:sp>
          <p:nvSpPr>
            <p:cNvPr id="13347" name="Line 4"/>
            <p:cNvSpPr>
              <a:spLocks noChangeShapeType="1"/>
            </p:cNvSpPr>
            <p:nvPr/>
          </p:nvSpPr>
          <p:spPr bwMode="auto">
            <a:xfrm>
              <a:off x="357" y="2450"/>
              <a:ext cx="795" cy="0"/>
            </a:xfrm>
            <a:prstGeom prst="line">
              <a:avLst/>
            </a:prstGeom>
            <a:noFill/>
            <a:ln w="9525">
              <a:solidFill>
                <a:srgbClr val="B2B2B2"/>
              </a:solidFill>
              <a:prstDash val="lgDash"/>
              <a:round/>
              <a:headEnd/>
              <a:tailEnd/>
            </a:ln>
          </p:spPr>
          <p:txBody>
            <a:bodyPr/>
            <a:lstStyle/>
            <a:p>
              <a:endParaRPr lang="en-US">
                <a:latin typeface="Arial"/>
                <a:cs typeface="Arial"/>
              </a:endParaRPr>
            </a:p>
          </p:txBody>
        </p:sp>
        <p:sp>
          <p:nvSpPr>
            <p:cNvPr id="13348" name="Line 5"/>
            <p:cNvSpPr>
              <a:spLocks noChangeShapeType="1"/>
            </p:cNvSpPr>
            <p:nvPr/>
          </p:nvSpPr>
          <p:spPr bwMode="auto">
            <a:xfrm>
              <a:off x="1152" y="2451"/>
              <a:ext cx="0" cy="645"/>
            </a:xfrm>
            <a:prstGeom prst="line">
              <a:avLst/>
            </a:prstGeom>
            <a:noFill/>
            <a:ln w="9525">
              <a:solidFill>
                <a:srgbClr val="B2B2B2"/>
              </a:solidFill>
              <a:prstDash val="lgDash"/>
              <a:round/>
              <a:headEnd/>
              <a:tailEnd/>
            </a:ln>
          </p:spPr>
          <p:txBody>
            <a:bodyPr/>
            <a:lstStyle/>
            <a:p>
              <a:endParaRPr lang="en-US">
                <a:latin typeface="Arial"/>
                <a:cs typeface="Arial"/>
              </a:endParaRPr>
            </a:p>
          </p:txBody>
        </p:sp>
      </p:grpSp>
      <p:sp>
        <p:nvSpPr>
          <p:cNvPr id="13318" name="Rectangle 6"/>
          <p:cNvSpPr>
            <a:spLocks noGrp="1" noChangeArrowheads="1"/>
          </p:cNvSpPr>
          <p:nvPr>
            <p:ph type="title" idx="4294967295"/>
          </p:nvPr>
        </p:nvSpPr>
        <p:spPr>
          <a:xfrm>
            <a:off x="187325" y="252413"/>
            <a:ext cx="8753475" cy="649287"/>
          </a:xfrm>
        </p:spPr>
        <p:txBody>
          <a:bodyPr>
            <a:normAutofit/>
          </a:bodyPr>
          <a:lstStyle/>
          <a:p>
            <a:pPr eaLnBrk="1" hangingPunct="1"/>
            <a:r>
              <a:rPr lang="en-US" sz="3100" dirty="0"/>
              <a:t>A Monopolistic Competitor in the Long Run</a:t>
            </a:r>
          </a:p>
        </p:txBody>
      </p:sp>
      <p:sp>
        <p:nvSpPr>
          <p:cNvPr id="128007" name="Rectangle 7"/>
          <p:cNvSpPr>
            <a:spLocks noGrp="1" noChangeArrowheads="1"/>
          </p:cNvSpPr>
          <p:nvPr>
            <p:ph type="body" idx="4294967295"/>
          </p:nvPr>
        </p:nvSpPr>
        <p:spPr>
          <a:xfrm>
            <a:off x="371475" y="1163638"/>
            <a:ext cx="2889250" cy="4911725"/>
          </a:xfrm>
        </p:spPr>
        <p:txBody>
          <a:bodyPr/>
          <a:lstStyle/>
          <a:p>
            <a:pPr marL="0" indent="0" eaLnBrk="1" hangingPunct="1">
              <a:spcBef>
                <a:spcPct val="50000"/>
              </a:spcBef>
              <a:buFont typeface="Wingdings" pitchFamily="2" charset="2"/>
              <a:buNone/>
            </a:pPr>
            <a:r>
              <a:rPr lang="en-US" sz="2600" dirty="0"/>
              <a:t>Entry and exit occurs until </a:t>
            </a:r>
            <a:br>
              <a:rPr lang="en-US" sz="2600" dirty="0"/>
            </a:br>
            <a:r>
              <a:rPr lang="en-US" sz="2600" i="1" dirty="0"/>
              <a:t>P</a:t>
            </a:r>
            <a:r>
              <a:rPr lang="en-US" sz="2600" dirty="0"/>
              <a:t> = </a:t>
            </a:r>
            <a:r>
              <a:rPr lang="en-US" sz="2600" i="1" dirty="0"/>
              <a:t>ATC</a:t>
            </a:r>
            <a:r>
              <a:rPr lang="en-US" sz="2600" dirty="0"/>
              <a:t> and </a:t>
            </a:r>
            <a:br>
              <a:rPr lang="en-US" sz="2600" dirty="0"/>
            </a:br>
            <a:r>
              <a:rPr lang="en-US" sz="2600" dirty="0"/>
              <a:t>profit = zero.  </a:t>
            </a:r>
          </a:p>
          <a:p>
            <a:pPr marL="0" indent="0" eaLnBrk="1" hangingPunct="1">
              <a:spcBef>
                <a:spcPct val="50000"/>
              </a:spcBef>
              <a:buFont typeface="Wingdings" pitchFamily="2" charset="2"/>
              <a:buNone/>
            </a:pPr>
            <a:r>
              <a:rPr lang="en-US" sz="2600" dirty="0"/>
              <a:t>Notice that the firm charges a markup of price over marginal cost and does not produce at minimum </a:t>
            </a:r>
            <a:r>
              <a:rPr lang="en-US" sz="2600" i="1" dirty="0"/>
              <a:t>ATC</a:t>
            </a:r>
            <a:r>
              <a:rPr lang="en-US" sz="2600" dirty="0"/>
              <a:t>.  </a:t>
            </a:r>
            <a:endParaRPr lang="en-US" sz="2600" b="1" i="1" dirty="0"/>
          </a:p>
        </p:txBody>
      </p:sp>
      <p:grpSp>
        <p:nvGrpSpPr>
          <p:cNvPr id="3" name="Group 8"/>
          <p:cNvGrpSpPr>
            <a:grpSpLocks/>
          </p:cNvGrpSpPr>
          <p:nvPr/>
        </p:nvGrpSpPr>
        <p:grpSpPr bwMode="auto">
          <a:xfrm>
            <a:off x="3206750" y="2116138"/>
            <a:ext cx="5376863" cy="3893776"/>
            <a:chOff x="1579" y="1014"/>
            <a:chExt cx="3434" cy="2654"/>
          </a:xfrm>
        </p:grpSpPr>
        <p:grpSp>
          <p:nvGrpSpPr>
            <p:cNvPr id="4" name="Group 9"/>
            <p:cNvGrpSpPr>
              <a:grpSpLocks/>
            </p:cNvGrpSpPr>
            <p:nvPr/>
          </p:nvGrpSpPr>
          <p:grpSpPr bwMode="auto">
            <a:xfrm>
              <a:off x="2591" y="1080"/>
              <a:ext cx="2262" cy="2284"/>
              <a:chOff x="1489" y="785"/>
              <a:chExt cx="3650" cy="2492"/>
            </a:xfrm>
          </p:grpSpPr>
          <p:sp>
            <p:nvSpPr>
              <p:cNvPr id="13345" name="Line 10"/>
              <p:cNvSpPr>
                <a:spLocks noChangeShapeType="1"/>
              </p:cNvSpPr>
              <p:nvPr/>
            </p:nvSpPr>
            <p:spPr bwMode="auto">
              <a:xfrm>
                <a:off x="1489" y="785"/>
                <a:ext cx="0" cy="2491"/>
              </a:xfrm>
              <a:prstGeom prst="line">
                <a:avLst/>
              </a:prstGeom>
              <a:noFill/>
              <a:ln w="9525">
                <a:solidFill>
                  <a:schemeClr val="tx1"/>
                </a:solidFill>
                <a:round/>
                <a:headEnd/>
                <a:tailEnd/>
              </a:ln>
            </p:spPr>
            <p:txBody>
              <a:bodyPr/>
              <a:lstStyle/>
              <a:p>
                <a:endParaRPr lang="en-US">
                  <a:latin typeface="Arial"/>
                  <a:cs typeface="Arial"/>
                </a:endParaRPr>
              </a:p>
            </p:txBody>
          </p:sp>
          <p:sp>
            <p:nvSpPr>
              <p:cNvPr id="13346" name="Line 11"/>
              <p:cNvSpPr>
                <a:spLocks noChangeShapeType="1"/>
              </p:cNvSpPr>
              <p:nvPr/>
            </p:nvSpPr>
            <p:spPr bwMode="auto">
              <a:xfrm>
                <a:off x="1489" y="3277"/>
                <a:ext cx="3650" cy="0"/>
              </a:xfrm>
              <a:prstGeom prst="line">
                <a:avLst/>
              </a:prstGeom>
              <a:noFill/>
              <a:ln w="9525">
                <a:solidFill>
                  <a:schemeClr val="tx1"/>
                </a:solidFill>
                <a:round/>
                <a:headEnd/>
                <a:tailEnd/>
              </a:ln>
            </p:spPr>
            <p:txBody>
              <a:bodyPr/>
              <a:lstStyle/>
              <a:p>
                <a:endParaRPr lang="en-US">
                  <a:latin typeface="Arial"/>
                  <a:cs typeface="Arial"/>
                </a:endParaRPr>
              </a:p>
            </p:txBody>
          </p:sp>
        </p:grpSp>
        <p:sp>
          <p:nvSpPr>
            <p:cNvPr id="13343" name="Text Box 12"/>
            <p:cNvSpPr txBox="1">
              <a:spLocks noChangeArrowheads="1"/>
            </p:cNvSpPr>
            <p:nvPr/>
          </p:nvSpPr>
          <p:spPr bwMode="auto">
            <a:xfrm>
              <a:off x="4232" y="3416"/>
              <a:ext cx="781" cy="252"/>
            </a:xfrm>
            <a:prstGeom prst="rect">
              <a:avLst/>
            </a:prstGeom>
            <a:noFill/>
            <a:ln w="9525">
              <a:noFill/>
              <a:miter lim="800000"/>
              <a:headEnd/>
              <a:tailEnd/>
            </a:ln>
          </p:spPr>
          <p:txBody>
            <a:bodyPr lIns="0" tIns="0" rIns="0" bIns="0">
              <a:spAutoFit/>
            </a:bodyPr>
            <a:lstStyle/>
            <a:p>
              <a:pPr algn="r">
                <a:spcBef>
                  <a:spcPct val="50000"/>
                </a:spcBef>
              </a:pPr>
              <a:r>
                <a:rPr lang="en-US" sz="2400">
                  <a:latin typeface="Arial"/>
                  <a:cs typeface="Arial"/>
                </a:rPr>
                <a:t>Quantity</a:t>
              </a:r>
            </a:p>
          </p:txBody>
        </p:sp>
        <p:sp>
          <p:nvSpPr>
            <p:cNvPr id="13344" name="Text Box 13"/>
            <p:cNvSpPr txBox="1">
              <a:spLocks noChangeArrowheads="1"/>
            </p:cNvSpPr>
            <p:nvPr/>
          </p:nvSpPr>
          <p:spPr bwMode="auto">
            <a:xfrm>
              <a:off x="1579" y="1014"/>
              <a:ext cx="1001" cy="312"/>
            </a:xfrm>
            <a:prstGeom prst="rect">
              <a:avLst/>
            </a:prstGeom>
            <a:noFill/>
            <a:ln w="9525">
              <a:noFill/>
              <a:miter lim="800000"/>
              <a:headEnd/>
              <a:tailEnd/>
            </a:ln>
          </p:spPr>
          <p:txBody>
            <a:bodyPr>
              <a:spAutoFit/>
            </a:bodyPr>
            <a:lstStyle/>
            <a:p>
              <a:pPr algn="r">
                <a:spcBef>
                  <a:spcPct val="50000"/>
                </a:spcBef>
              </a:pPr>
              <a:r>
                <a:rPr lang="en-US" sz="2400">
                  <a:latin typeface="Arial"/>
                  <a:cs typeface="Arial"/>
                </a:rPr>
                <a:t>Price</a:t>
              </a:r>
            </a:p>
          </p:txBody>
        </p:sp>
      </p:grpSp>
      <p:grpSp>
        <p:nvGrpSpPr>
          <p:cNvPr id="5" name="Group 14"/>
          <p:cNvGrpSpPr>
            <a:grpSpLocks/>
          </p:cNvGrpSpPr>
          <p:nvPr/>
        </p:nvGrpSpPr>
        <p:grpSpPr bwMode="auto">
          <a:xfrm>
            <a:off x="5160963" y="1811338"/>
            <a:ext cx="3346450" cy="2127250"/>
            <a:chOff x="2859" y="931"/>
            <a:chExt cx="2108" cy="1340"/>
          </a:xfrm>
        </p:grpSpPr>
        <p:sp>
          <p:nvSpPr>
            <p:cNvPr id="13340" name="Arc 15"/>
            <p:cNvSpPr>
              <a:spLocks/>
            </p:cNvSpPr>
            <p:nvPr/>
          </p:nvSpPr>
          <p:spPr bwMode="auto">
            <a:xfrm flipH="1" flipV="1">
              <a:off x="2859" y="931"/>
              <a:ext cx="1759" cy="1340"/>
            </a:xfrm>
            <a:custGeom>
              <a:avLst/>
              <a:gdLst>
                <a:gd name="T0" fmla="*/ 0 w 33610"/>
                <a:gd name="T1" fmla="*/ 0 h 21600"/>
                <a:gd name="T2" fmla="*/ 0 w 33610"/>
                <a:gd name="T3" fmla="*/ 0 h 21600"/>
                <a:gd name="T4" fmla="*/ 0 w 33610"/>
                <a:gd name="T5" fmla="*/ 0 h 21600"/>
                <a:gd name="T6" fmla="*/ 0 60000 65536"/>
                <a:gd name="T7" fmla="*/ 0 60000 65536"/>
                <a:gd name="T8" fmla="*/ 0 60000 65536"/>
                <a:gd name="T9" fmla="*/ 0 w 33610"/>
                <a:gd name="T10" fmla="*/ 0 h 21600"/>
                <a:gd name="T11" fmla="*/ 33610 w 33610"/>
                <a:gd name="T12" fmla="*/ 21600 h 21600"/>
              </a:gdLst>
              <a:ahLst/>
              <a:cxnLst>
                <a:cxn ang="T6">
                  <a:pos x="T0" y="T1"/>
                </a:cxn>
                <a:cxn ang="T7">
                  <a:pos x="T2" y="T3"/>
                </a:cxn>
                <a:cxn ang="T8">
                  <a:pos x="T4" y="T5"/>
                </a:cxn>
              </a:cxnLst>
              <a:rect l="T9" t="T10" r="T11" b="T12"/>
              <a:pathLst>
                <a:path w="33610" h="21600" fill="none" extrusionOk="0">
                  <a:moveTo>
                    <a:pt x="0" y="6309"/>
                  </a:moveTo>
                  <a:cubicBezTo>
                    <a:pt x="4049" y="2268"/>
                    <a:pt x="9535" y="-1"/>
                    <a:pt x="15256" y="0"/>
                  </a:cubicBezTo>
                  <a:cubicBezTo>
                    <a:pt x="22728" y="0"/>
                    <a:pt x="29669" y="3861"/>
                    <a:pt x="33609" y="10211"/>
                  </a:cubicBezTo>
                </a:path>
                <a:path w="33610" h="21600" stroke="0" extrusionOk="0">
                  <a:moveTo>
                    <a:pt x="0" y="6309"/>
                  </a:moveTo>
                  <a:cubicBezTo>
                    <a:pt x="4049" y="2268"/>
                    <a:pt x="9535" y="-1"/>
                    <a:pt x="15256" y="0"/>
                  </a:cubicBezTo>
                  <a:cubicBezTo>
                    <a:pt x="22728" y="0"/>
                    <a:pt x="29669" y="3861"/>
                    <a:pt x="33609" y="10211"/>
                  </a:cubicBezTo>
                  <a:lnTo>
                    <a:pt x="15256" y="21600"/>
                  </a:lnTo>
                  <a:close/>
                </a:path>
              </a:pathLst>
            </a:custGeom>
            <a:noFill/>
            <a:ln w="38100">
              <a:solidFill>
                <a:srgbClr val="333399"/>
              </a:solidFill>
              <a:round/>
              <a:headEnd/>
              <a:tailEnd/>
            </a:ln>
          </p:spPr>
          <p:txBody>
            <a:bodyPr wrap="none" anchor="ctr"/>
            <a:lstStyle/>
            <a:p>
              <a:endParaRPr lang="en-US">
                <a:latin typeface="Arial"/>
                <a:cs typeface="Arial"/>
              </a:endParaRPr>
            </a:p>
          </p:txBody>
        </p:sp>
        <p:sp>
          <p:nvSpPr>
            <p:cNvPr id="13341" name="Text Box 16"/>
            <p:cNvSpPr txBox="1">
              <a:spLocks noChangeArrowheads="1"/>
            </p:cNvSpPr>
            <p:nvPr/>
          </p:nvSpPr>
          <p:spPr bwMode="auto">
            <a:xfrm>
              <a:off x="4444" y="1659"/>
              <a:ext cx="523"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ATC</a:t>
              </a:r>
            </a:p>
          </p:txBody>
        </p:sp>
      </p:grpSp>
      <p:sp>
        <p:nvSpPr>
          <p:cNvPr id="13322" name="Line 17"/>
          <p:cNvSpPr>
            <a:spLocks noChangeShapeType="1"/>
          </p:cNvSpPr>
          <p:nvPr/>
        </p:nvSpPr>
        <p:spPr bwMode="auto">
          <a:xfrm>
            <a:off x="4991100" y="3273425"/>
            <a:ext cx="2755900" cy="1420813"/>
          </a:xfrm>
          <a:prstGeom prst="line">
            <a:avLst/>
          </a:prstGeom>
          <a:noFill/>
          <a:ln w="38100">
            <a:solidFill>
              <a:srgbClr val="333399"/>
            </a:solidFill>
            <a:round/>
            <a:headEnd/>
            <a:tailEnd/>
          </a:ln>
        </p:spPr>
        <p:txBody>
          <a:bodyPr/>
          <a:lstStyle/>
          <a:p>
            <a:endParaRPr lang="en-US">
              <a:latin typeface="Arial"/>
              <a:cs typeface="Arial"/>
            </a:endParaRPr>
          </a:p>
        </p:txBody>
      </p:sp>
      <p:sp>
        <p:nvSpPr>
          <p:cNvPr id="13323" name="Text Box 18"/>
          <p:cNvSpPr txBox="1">
            <a:spLocks noChangeArrowheads="1"/>
          </p:cNvSpPr>
          <p:nvPr/>
        </p:nvSpPr>
        <p:spPr bwMode="auto">
          <a:xfrm>
            <a:off x="7662863" y="4581525"/>
            <a:ext cx="434975" cy="369332"/>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D</a:t>
            </a:r>
          </a:p>
        </p:txBody>
      </p:sp>
      <p:sp>
        <p:nvSpPr>
          <p:cNvPr id="13324" name="Line 19"/>
          <p:cNvSpPr>
            <a:spLocks noChangeShapeType="1"/>
          </p:cNvSpPr>
          <p:nvPr/>
        </p:nvSpPr>
        <p:spPr bwMode="auto">
          <a:xfrm>
            <a:off x="4954588" y="3640138"/>
            <a:ext cx="1450975" cy="1539875"/>
          </a:xfrm>
          <a:prstGeom prst="line">
            <a:avLst/>
          </a:prstGeom>
          <a:noFill/>
          <a:ln w="38100">
            <a:solidFill>
              <a:srgbClr val="CC0000"/>
            </a:solidFill>
            <a:round/>
            <a:headEnd/>
            <a:tailEnd/>
          </a:ln>
        </p:spPr>
        <p:txBody>
          <a:bodyPr/>
          <a:lstStyle/>
          <a:p>
            <a:endParaRPr lang="en-US">
              <a:latin typeface="Arial"/>
              <a:cs typeface="Arial"/>
            </a:endParaRPr>
          </a:p>
        </p:txBody>
      </p:sp>
      <p:sp>
        <p:nvSpPr>
          <p:cNvPr id="13325" name="Text Box 20"/>
          <p:cNvSpPr txBox="1">
            <a:spLocks noChangeArrowheads="1"/>
          </p:cNvSpPr>
          <p:nvPr/>
        </p:nvSpPr>
        <p:spPr bwMode="auto">
          <a:xfrm>
            <a:off x="6350000" y="5013325"/>
            <a:ext cx="593725" cy="369332"/>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MR</a:t>
            </a:r>
          </a:p>
        </p:txBody>
      </p:sp>
      <p:sp>
        <p:nvSpPr>
          <p:cNvPr id="13326" name="Text Box 21"/>
          <p:cNvSpPr txBox="1">
            <a:spLocks noChangeArrowheads="1"/>
          </p:cNvSpPr>
          <p:nvPr/>
        </p:nvSpPr>
        <p:spPr bwMode="auto">
          <a:xfrm>
            <a:off x="5686425" y="5529263"/>
            <a:ext cx="517525" cy="457200"/>
          </a:xfrm>
          <a:prstGeom prst="rect">
            <a:avLst/>
          </a:prstGeom>
          <a:noFill/>
          <a:ln w="9525">
            <a:noFill/>
            <a:miter lim="800000"/>
            <a:headEnd/>
            <a:tailEnd/>
          </a:ln>
        </p:spPr>
        <p:txBody>
          <a:bodyPr>
            <a:spAutoFit/>
          </a:bodyPr>
          <a:lstStyle/>
          <a:p>
            <a:pPr algn="ctr">
              <a:spcBef>
                <a:spcPct val="50000"/>
              </a:spcBef>
            </a:pPr>
            <a:r>
              <a:rPr lang="en-US" sz="2400" b="1" i="1">
                <a:latin typeface="Arial"/>
                <a:cs typeface="Arial"/>
              </a:rPr>
              <a:t>Q</a:t>
            </a:r>
          </a:p>
        </p:txBody>
      </p:sp>
      <p:grpSp>
        <p:nvGrpSpPr>
          <p:cNvPr id="6" name="Group 24"/>
          <p:cNvGrpSpPr>
            <a:grpSpLocks/>
          </p:cNvGrpSpPr>
          <p:nvPr/>
        </p:nvGrpSpPr>
        <p:grpSpPr bwMode="auto">
          <a:xfrm>
            <a:off x="3109913" y="1430338"/>
            <a:ext cx="4600575" cy="3687762"/>
            <a:chOff x="1591" y="691"/>
            <a:chExt cx="2898" cy="2323"/>
          </a:xfrm>
        </p:grpSpPr>
        <p:sp>
          <p:nvSpPr>
            <p:cNvPr id="13338" name="Text Box 25"/>
            <p:cNvSpPr txBox="1">
              <a:spLocks noChangeArrowheads="1"/>
            </p:cNvSpPr>
            <p:nvPr/>
          </p:nvSpPr>
          <p:spPr bwMode="auto">
            <a:xfrm>
              <a:off x="4118" y="1342"/>
              <a:ext cx="371"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MC</a:t>
              </a:r>
            </a:p>
          </p:txBody>
        </p:sp>
        <p:sp>
          <p:nvSpPr>
            <p:cNvPr id="13339" name="Arc 26"/>
            <p:cNvSpPr>
              <a:spLocks/>
            </p:cNvSpPr>
            <p:nvPr/>
          </p:nvSpPr>
          <p:spPr bwMode="auto">
            <a:xfrm flipV="1">
              <a:off x="1591" y="691"/>
              <a:ext cx="2653" cy="2323"/>
            </a:xfrm>
            <a:custGeom>
              <a:avLst/>
              <a:gdLst>
                <a:gd name="T0" fmla="*/ 0 w 20469"/>
                <a:gd name="T1" fmla="*/ 0 h 18502"/>
                <a:gd name="T2" fmla="*/ 0 w 20469"/>
                <a:gd name="T3" fmla="*/ 0 h 18502"/>
                <a:gd name="T4" fmla="*/ 0 w 20469"/>
                <a:gd name="T5" fmla="*/ 0 h 18502"/>
                <a:gd name="T6" fmla="*/ 0 60000 65536"/>
                <a:gd name="T7" fmla="*/ 0 60000 65536"/>
                <a:gd name="T8" fmla="*/ 0 60000 65536"/>
                <a:gd name="T9" fmla="*/ 0 w 20469"/>
                <a:gd name="T10" fmla="*/ 0 h 18502"/>
                <a:gd name="T11" fmla="*/ 20469 w 20469"/>
                <a:gd name="T12" fmla="*/ 18502 h 18502"/>
              </a:gdLst>
              <a:ahLst/>
              <a:cxnLst>
                <a:cxn ang="T6">
                  <a:pos x="T0" y="T1"/>
                </a:cxn>
                <a:cxn ang="T7">
                  <a:pos x="T2" y="T3"/>
                </a:cxn>
                <a:cxn ang="T8">
                  <a:pos x="T4" y="T5"/>
                </a:cxn>
              </a:cxnLst>
              <a:rect l="T9" t="T10" r="T11" b="T12"/>
              <a:pathLst>
                <a:path w="20469" h="18502" fill="none" extrusionOk="0">
                  <a:moveTo>
                    <a:pt x="11146" y="-1"/>
                  </a:moveTo>
                  <a:cubicBezTo>
                    <a:pt x="15530" y="2641"/>
                    <a:pt x="18834" y="6753"/>
                    <a:pt x="20468" y="11604"/>
                  </a:cubicBezTo>
                </a:path>
                <a:path w="20469" h="18502" stroke="0" extrusionOk="0">
                  <a:moveTo>
                    <a:pt x="11146" y="-1"/>
                  </a:moveTo>
                  <a:cubicBezTo>
                    <a:pt x="15530" y="2641"/>
                    <a:pt x="18834" y="6753"/>
                    <a:pt x="20468" y="11604"/>
                  </a:cubicBezTo>
                  <a:lnTo>
                    <a:pt x="0" y="18502"/>
                  </a:lnTo>
                  <a:close/>
                </a:path>
              </a:pathLst>
            </a:custGeom>
            <a:noFill/>
            <a:ln w="38100">
              <a:solidFill>
                <a:srgbClr val="CC0000"/>
              </a:solidFill>
              <a:round/>
              <a:headEnd/>
              <a:tailEnd/>
            </a:ln>
          </p:spPr>
          <p:txBody>
            <a:bodyPr wrap="none" anchor="ctr"/>
            <a:lstStyle/>
            <a:p>
              <a:endParaRPr lang="en-US">
                <a:latin typeface="Arial"/>
                <a:cs typeface="Arial"/>
              </a:endParaRPr>
            </a:p>
          </p:txBody>
        </p:sp>
      </p:grpSp>
      <p:sp>
        <p:nvSpPr>
          <p:cNvPr id="13328" name="Oval 27"/>
          <p:cNvSpPr>
            <a:spLocks noChangeAspect="1" noChangeArrowheads="1"/>
          </p:cNvSpPr>
          <p:nvPr/>
        </p:nvSpPr>
        <p:spPr bwMode="auto">
          <a:xfrm>
            <a:off x="5911850" y="4664075"/>
            <a:ext cx="119063" cy="117475"/>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13329" name="Oval 28"/>
          <p:cNvSpPr>
            <a:spLocks noChangeAspect="1" noChangeArrowheads="1"/>
          </p:cNvSpPr>
          <p:nvPr/>
        </p:nvSpPr>
        <p:spPr bwMode="auto">
          <a:xfrm>
            <a:off x="5910263" y="3708400"/>
            <a:ext cx="119062" cy="117475"/>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13330" name="Rectangle 29"/>
          <p:cNvSpPr>
            <a:spLocks noChangeArrowheads="1"/>
          </p:cNvSpPr>
          <p:nvPr/>
        </p:nvSpPr>
        <p:spPr bwMode="auto">
          <a:xfrm>
            <a:off x="4059238" y="4868863"/>
            <a:ext cx="565150" cy="369332"/>
          </a:xfrm>
          <a:prstGeom prst="rect">
            <a:avLst/>
          </a:prstGeom>
          <a:noFill/>
          <a:ln w="9525">
            <a:noFill/>
            <a:miter lim="800000"/>
            <a:headEnd/>
            <a:tailEnd/>
          </a:ln>
        </p:spPr>
        <p:txBody>
          <a:bodyPr lIns="0" tIns="0" rIns="0" bIns="0">
            <a:spAutoFit/>
          </a:bodyPr>
          <a:lstStyle/>
          <a:p>
            <a:pPr algn="r"/>
            <a:r>
              <a:rPr lang="en-US" sz="2400" i="1">
                <a:latin typeface="Arial"/>
                <a:cs typeface="Arial"/>
              </a:rPr>
              <a:t>MC</a:t>
            </a:r>
          </a:p>
        </p:txBody>
      </p:sp>
      <p:sp>
        <p:nvSpPr>
          <p:cNvPr id="13331" name="Rectangle 30"/>
          <p:cNvSpPr>
            <a:spLocks noChangeArrowheads="1"/>
          </p:cNvSpPr>
          <p:nvPr/>
        </p:nvSpPr>
        <p:spPr bwMode="auto">
          <a:xfrm>
            <a:off x="3281363" y="3468688"/>
            <a:ext cx="1208087" cy="369332"/>
          </a:xfrm>
          <a:prstGeom prst="rect">
            <a:avLst/>
          </a:prstGeom>
          <a:noFill/>
          <a:ln w="9525">
            <a:noFill/>
            <a:miter lim="800000"/>
            <a:headEnd/>
            <a:tailEnd/>
          </a:ln>
        </p:spPr>
        <p:txBody>
          <a:bodyPr lIns="0" tIns="0" rIns="0" bIns="0">
            <a:spAutoFit/>
          </a:bodyPr>
          <a:lstStyle/>
          <a:p>
            <a:pPr algn="r"/>
            <a:r>
              <a:rPr lang="en-US" sz="2400" i="1">
                <a:latin typeface="Arial"/>
                <a:cs typeface="Arial"/>
              </a:rPr>
              <a:t>P = ATC</a:t>
            </a:r>
          </a:p>
        </p:txBody>
      </p:sp>
      <p:sp>
        <p:nvSpPr>
          <p:cNvPr id="13332" name="Line 33"/>
          <p:cNvSpPr>
            <a:spLocks noChangeShapeType="1"/>
          </p:cNvSpPr>
          <p:nvPr/>
        </p:nvSpPr>
        <p:spPr bwMode="auto">
          <a:xfrm>
            <a:off x="4511675" y="3665538"/>
            <a:ext cx="238125" cy="104775"/>
          </a:xfrm>
          <a:prstGeom prst="line">
            <a:avLst/>
          </a:prstGeom>
          <a:noFill/>
          <a:ln w="9525">
            <a:solidFill>
              <a:schemeClr val="tx1"/>
            </a:solidFill>
            <a:round/>
            <a:headEnd/>
            <a:tailEnd/>
          </a:ln>
        </p:spPr>
        <p:txBody>
          <a:bodyPr/>
          <a:lstStyle/>
          <a:p>
            <a:endParaRPr lang="en-US">
              <a:latin typeface="Arial"/>
              <a:cs typeface="Arial"/>
            </a:endParaRPr>
          </a:p>
        </p:txBody>
      </p:sp>
      <p:sp>
        <p:nvSpPr>
          <p:cNvPr id="13333" name="Line 34"/>
          <p:cNvSpPr>
            <a:spLocks noChangeShapeType="1"/>
          </p:cNvSpPr>
          <p:nvPr/>
        </p:nvSpPr>
        <p:spPr bwMode="auto">
          <a:xfrm flipH="1">
            <a:off x="4597400" y="4733925"/>
            <a:ext cx="160338" cy="193675"/>
          </a:xfrm>
          <a:prstGeom prst="line">
            <a:avLst/>
          </a:prstGeom>
          <a:noFill/>
          <a:ln w="9525">
            <a:solidFill>
              <a:schemeClr val="tx1"/>
            </a:solidFill>
            <a:round/>
            <a:headEnd/>
            <a:tailEnd/>
          </a:ln>
        </p:spPr>
        <p:txBody>
          <a:bodyPr/>
          <a:lstStyle/>
          <a:p>
            <a:endParaRPr lang="en-US">
              <a:latin typeface="Arial"/>
              <a:cs typeface="Arial"/>
            </a:endParaRPr>
          </a:p>
        </p:txBody>
      </p:sp>
      <p:grpSp>
        <p:nvGrpSpPr>
          <p:cNvPr id="7" name="Group 36"/>
          <p:cNvGrpSpPr>
            <a:grpSpLocks/>
          </p:cNvGrpSpPr>
          <p:nvPr/>
        </p:nvGrpSpPr>
        <p:grpSpPr bwMode="auto">
          <a:xfrm>
            <a:off x="3284538" y="3789363"/>
            <a:ext cx="1423987" cy="936625"/>
            <a:chOff x="2069" y="2387"/>
            <a:chExt cx="897" cy="590"/>
          </a:xfrm>
        </p:grpSpPr>
        <p:sp>
          <p:nvSpPr>
            <p:cNvPr id="13336" name="AutoShape 32"/>
            <p:cNvSpPr>
              <a:spLocks/>
            </p:cNvSpPr>
            <p:nvPr/>
          </p:nvSpPr>
          <p:spPr bwMode="auto">
            <a:xfrm>
              <a:off x="2849" y="2387"/>
              <a:ext cx="117" cy="590"/>
            </a:xfrm>
            <a:prstGeom prst="leftBrace">
              <a:avLst>
                <a:gd name="adj1" fmla="val 42023"/>
                <a:gd name="adj2" fmla="val 50000"/>
              </a:avLst>
            </a:prstGeom>
            <a:noFill/>
            <a:ln w="19050">
              <a:solidFill>
                <a:srgbClr val="00CC66"/>
              </a:solidFill>
              <a:round/>
              <a:headEnd/>
              <a:tailEnd/>
            </a:ln>
          </p:spPr>
          <p:txBody>
            <a:bodyPr wrap="none" anchor="ctr"/>
            <a:lstStyle/>
            <a:p>
              <a:endParaRPr lang="en-US">
                <a:latin typeface="Arial"/>
                <a:cs typeface="Arial"/>
              </a:endParaRPr>
            </a:p>
          </p:txBody>
        </p:sp>
        <p:sp>
          <p:nvSpPr>
            <p:cNvPr id="13337" name="Rectangle 35"/>
            <p:cNvSpPr>
              <a:spLocks noChangeArrowheads="1"/>
            </p:cNvSpPr>
            <p:nvPr/>
          </p:nvSpPr>
          <p:spPr bwMode="auto">
            <a:xfrm>
              <a:off x="2069" y="2538"/>
              <a:ext cx="761" cy="288"/>
            </a:xfrm>
            <a:prstGeom prst="rect">
              <a:avLst/>
            </a:prstGeom>
            <a:solidFill>
              <a:srgbClr val="CCFFCC"/>
            </a:solidFill>
            <a:ln w="9525">
              <a:noFill/>
              <a:miter lim="800000"/>
              <a:headEnd/>
              <a:tailEnd/>
            </a:ln>
          </p:spPr>
          <p:txBody>
            <a:bodyPr>
              <a:spAutoFit/>
            </a:bodyPr>
            <a:lstStyle/>
            <a:p>
              <a:pPr algn="ctr"/>
              <a:r>
                <a:rPr lang="en-US" sz="2400">
                  <a:latin typeface="Arial"/>
                  <a:cs typeface="Arial"/>
                </a:rPr>
                <a:t>markup</a:t>
              </a:r>
            </a:p>
          </p:txBody>
        </p:sp>
      </p:grpSp>
      <p:sp>
        <p:nvSpPr>
          <p:cNvPr id="13335"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119941719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8007">
                                            <p:txEl>
                                              <p:pRg st="0" end="0"/>
                                            </p:txEl>
                                          </p:spTgt>
                                        </p:tgtEl>
                                        <p:attrNameLst>
                                          <p:attrName>style.visibility</p:attrName>
                                        </p:attrNameLst>
                                      </p:cBhvr>
                                      <p:to>
                                        <p:strVal val="visible"/>
                                      </p:to>
                                    </p:set>
                                    <p:animEffect transition="in" filter="wipe(left)">
                                      <p:cBhvr>
                                        <p:cTn id="7" dur="500"/>
                                        <p:tgtEl>
                                          <p:spTgt spid="1280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8007">
                                            <p:txEl>
                                              <p:pRg st="1" end="1"/>
                                            </p:txEl>
                                          </p:spTgt>
                                        </p:tgtEl>
                                        <p:attrNameLst>
                                          <p:attrName>style.visibility</p:attrName>
                                        </p:attrNameLst>
                                      </p:cBhvr>
                                      <p:to>
                                        <p:strVal val="visible"/>
                                      </p:to>
                                    </p:set>
                                    <p:animEffect transition="in" filter="wipe(left)">
                                      <p:cBhvr>
                                        <p:cTn id="12" dur="500"/>
                                        <p:tgtEl>
                                          <p:spTgt spid="128007">
                                            <p:txEl>
                                              <p:pRg st="1" end="1"/>
                                            </p:txEl>
                                          </p:spTgt>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7" grpId="0" build="p" bldLvl="5"/>
    </p:bldLst>
  </p:timing>
</p:sld>
</file>

<file path=ppt/slides/slide1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40" name="Rectangle 2"/>
          <p:cNvSpPr>
            <a:spLocks noGrp="1" noChangeArrowheads="1"/>
          </p:cNvSpPr>
          <p:nvPr>
            <p:ph type="title" idx="4294967295"/>
          </p:nvPr>
        </p:nvSpPr>
        <p:spPr>
          <a:xfrm>
            <a:off x="457200" y="352425"/>
            <a:ext cx="8229600" cy="649288"/>
          </a:xfrm>
        </p:spPr>
        <p:txBody>
          <a:bodyPr>
            <a:normAutofit fontScale="90000"/>
          </a:bodyPr>
          <a:lstStyle/>
          <a:p>
            <a:pPr eaLnBrk="1" hangingPunct="1">
              <a:lnSpc>
                <a:spcPct val="110000"/>
              </a:lnSpc>
            </a:pPr>
            <a:r>
              <a:rPr lang="en-US" sz="3400" dirty="0"/>
              <a:t>Why Monopolistic Competition Is </a:t>
            </a:r>
            <a:br>
              <a:rPr lang="en-US" sz="3400" dirty="0"/>
            </a:br>
            <a:r>
              <a:rPr lang="en-US" sz="3400" dirty="0"/>
              <a:t>Less Efficient than Perfect Competition</a:t>
            </a:r>
          </a:p>
        </p:txBody>
      </p:sp>
      <p:sp>
        <p:nvSpPr>
          <p:cNvPr id="14341" name="Rectangle 3"/>
          <p:cNvSpPr>
            <a:spLocks noGrp="1" noChangeArrowheads="1"/>
          </p:cNvSpPr>
          <p:nvPr>
            <p:ph type="body" idx="4294967295"/>
          </p:nvPr>
        </p:nvSpPr>
        <p:spPr>
          <a:xfrm>
            <a:off x="457200" y="1312863"/>
            <a:ext cx="8229600" cy="4957762"/>
          </a:xfrm>
        </p:spPr>
        <p:txBody>
          <a:bodyPr/>
          <a:lstStyle/>
          <a:p>
            <a:pPr marL="401638" indent="-401638" eaLnBrk="1" hangingPunct="1">
              <a:buFont typeface="Wingdings" pitchFamily="2" charset="2"/>
              <a:buNone/>
            </a:pPr>
            <a:r>
              <a:rPr lang="en-US" b="1">
                <a:solidFill>
                  <a:srgbClr val="996633"/>
                </a:solidFill>
              </a:rPr>
              <a:t>1.</a:t>
            </a:r>
            <a:r>
              <a:rPr lang="en-US" b="1"/>
              <a:t>	</a:t>
            </a:r>
            <a:r>
              <a:rPr lang="en-US" b="1" i="1"/>
              <a:t>Excess capacity</a:t>
            </a:r>
          </a:p>
          <a:p>
            <a:pPr marL="801688" lvl="1" eaLnBrk="1" hangingPunct="1">
              <a:spcBef>
                <a:spcPct val="25000"/>
              </a:spcBef>
            </a:pPr>
            <a:r>
              <a:rPr lang="en-US"/>
              <a:t>The monopolistic competitor operates on the downward-sloping part of its </a:t>
            </a:r>
            <a:r>
              <a:rPr lang="en-US" i="1"/>
              <a:t>ATC</a:t>
            </a:r>
            <a:r>
              <a:rPr lang="en-US"/>
              <a:t> curve,  </a:t>
            </a:r>
            <a:br>
              <a:rPr lang="en-US"/>
            </a:br>
            <a:r>
              <a:rPr lang="en-US"/>
              <a:t>produces less than the cost-minimizing output. </a:t>
            </a:r>
          </a:p>
          <a:p>
            <a:pPr marL="801688" lvl="1" eaLnBrk="1" hangingPunct="1">
              <a:spcBef>
                <a:spcPct val="25000"/>
              </a:spcBef>
            </a:pPr>
            <a:r>
              <a:rPr lang="en-US"/>
              <a:t>Under perfect competition, firms produce the quantity that minimizes </a:t>
            </a:r>
            <a:r>
              <a:rPr lang="en-US" i="1"/>
              <a:t>ATC</a:t>
            </a:r>
            <a:r>
              <a:rPr lang="en-US"/>
              <a:t>.  </a:t>
            </a:r>
          </a:p>
          <a:p>
            <a:pPr marL="401638" indent="-401638" eaLnBrk="1" hangingPunct="1">
              <a:spcBef>
                <a:spcPct val="55000"/>
              </a:spcBef>
              <a:buFont typeface="Wingdings" pitchFamily="2" charset="2"/>
              <a:buNone/>
            </a:pPr>
            <a:r>
              <a:rPr lang="en-US" b="1">
                <a:solidFill>
                  <a:srgbClr val="996633"/>
                </a:solidFill>
              </a:rPr>
              <a:t>2.</a:t>
            </a:r>
            <a:r>
              <a:rPr lang="en-US" b="1"/>
              <a:t>	</a:t>
            </a:r>
            <a:r>
              <a:rPr lang="en-US" b="1" i="1"/>
              <a:t>Markup over marginal cost</a:t>
            </a:r>
          </a:p>
          <a:p>
            <a:pPr marL="801688" lvl="1" eaLnBrk="1" hangingPunct="1">
              <a:spcBef>
                <a:spcPct val="25000"/>
              </a:spcBef>
            </a:pPr>
            <a:r>
              <a:rPr lang="en-US"/>
              <a:t>Under monopolistic competition, </a:t>
            </a:r>
            <a:r>
              <a:rPr lang="en-US" i="1"/>
              <a:t>P</a:t>
            </a:r>
            <a:r>
              <a:rPr lang="en-US"/>
              <a:t> &gt; </a:t>
            </a:r>
            <a:r>
              <a:rPr lang="en-US" i="1"/>
              <a:t>MC</a:t>
            </a:r>
            <a:r>
              <a:rPr lang="en-US"/>
              <a:t>. </a:t>
            </a:r>
          </a:p>
          <a:p>
            <a:pPr marL="801688" lvl="1" eaLnBrk="1" hangingPunct="1">
              <a:spcBef>
                <a:spcPct val="25000"/>
              </a:spcBef>
            </a:pPr>
            <a:r>
              <a:rPr lang="en-US"/>
              <a:t>Under perfect competition, </a:t>
            </a:r>
            <a:r>
              <a:rPr lang="en-US" i="1"/>
              <a:t>P</a:t>
            </a:r>
            <a:r>
              <a:rPr lang="en-US"/>
              <a:t> = </a:t>
            </a:r>
            <a:r>
              <a:rPr lang="en-US" i="1"/>
              <a:t>MC</a:t>
            </a:r>
            <a:r>
              <a:rPr lang="en-US"/>
              <a:t>. </a:t>
            </a:r>
          </a:p>
        </p:txBody>
      </p:sp>
      <p:sp>
        <p:nvSpPr>
          <p:cNvPr id="14342"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323218884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341">
                                            <p:txEl>
                                              <p:pRg st="0" end="0"/>
                                            </p:txEl>
                                          </p:spTgt>
                                        </p:tgtEl>
                                        <p:attrNameLst>
                                          <p:attrName>style.visibility</p:attrName>
                                        </p:attrNameLst>
                                      </p:cBhvr>
                                      <p:to>
                                        <p:strVal val="visible"/>
                                      </p:to>
                                    </p:set>
                                    <p:animEffect transition="in" filter="wipe(left)">
                                      <p:cBhvr>
                                        <p:cTn id="7" dur="500"/>
                                        <p:tgtEl>
                                          <p:spTgt spid="1434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341">
                                            <p:txEl>
                                              <p:pRg st="1" end="1"/>
                                            </p:txEl>
                                          </p:spTgt>
                                        </p:tgtEl>
                                        <p:attrNameLst>
                                          <p:attrName>style.visibility</p:attrName>
                                        </p:attrNameLst>
                                      </p:cBhvr>
                                      <p:to>
                                        <p:strVal val="visible"/>
                                      </p:to>
                                    </p:set>
                                    <p:animEffect transition="in" filter="wipe(left)">
                                      <p:cBhvr>
                                        <p:cTn id="12" dur="500"/>
                                        <p:tgtEl>
                                          <p:spTgt spid="1434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341">
                                            <p:txEl>
                                              <p:pRg st="2" end="2"/>
                                            </p:txEl>
                                          </p:spTgt>
                                        </p:tgtEl>
                                        <p:attrNameLst>
                                          <p:attrName>style.visibility</p:attrName>
                                        </p:attrNameLst>
                                      </p:cBhvr>
                                      <p:to>
                                        <p:strVal val="visible"/>
                                      </p:to>
                                    </p:set>
                                    <p:animEffect transition="in" filter="wipe(left)">
                                      <p:cBhvr>
                                        <p:cTn id="17" dur="500"/>
                                        <p:tgtEl>
                                          <p:spTgt spid="1434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4341">
                                            <p:txEl>
                                              <p:pRg st="3" end="3"/>
                                            </p:txEl>
                                          </p:spTgt>
                                        </p:tgtEl>
                                        <p:attrNameLst>
                                          <p:attrName>style.visibility</p:attrName>
                                        </p:attrNameLst>
                                      </p:cBhvr>
                                      <p:to>
                                        <p:strVal val="visible"/>
                                      </p:to>
                                    </p:set>
                                    <p:animEffect transition="in" filter="wipe(left)">
                                      <p:cBhvr>
                                        <p:cTn id="22" dur="500"/>
                                        <p:tgtEl>
                                          <p:spTgt spid="1434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4341">
                                            <p:txEl>
                                              <p:pRg st="4" end="4"/>
                                            </p:txEl>
                                          </p:spTgt>
                                        </p:tgtEl>
                                        <p:attrNameLst>
                                          <p:attrName>style.visibility</p:attrName>
                                        </p:attrNameLst>
                                      </p:cBhvr>
                                      <p:to>
                                        <p:strVal val="visible"/>
                                      </p:to>
                                    </p:set>
                                    <p:animEffect transition="in" filter="wipe(left)">
                                      <p:cBhvr>
                                        <p:cTn id="27" dur="500"/>
                                        <p:tgtEl>
                                          <p:spTgt spid="1434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4341">
                                            <p:txEl>
                                              <p:pRg st="5" end="5"/>
                                            </p:txEl>
                                          </p:spTgt>
                                        </p:tgtEl>
                                        <p:attrNameLst>
                                          <p:attrName>style.visibility</p:attrName>
                                        </p:attrNameLst>
                                      </p:cBhvr>
                                      <p:to>
                                        <p:strVal val="visible"/>
                                      </p:to>
                                    </p:set>
                                    <p:animEffect transition="in" filter="wipe(left)">
                                      <p:cBhvr>
                                        <p:cTn id="32" dur="500"/>
                                        <p:tgtEl>
                                          <p:spTgt spid="1434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1" grpId="0" build="p" bldLvl="4"/>
    </p:bldLst>
  </p:timing>
</p:sld>
</file>

<file path=ppt/slides/slide1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p:txBody>
          <a:bodyPr>
            <a:normAutofit/>
          </a:bodyPr>
          <a:lstStyle/>
          <a:p>
            <a:pPr eaLnBrk="1" hangingPunct="1"/>
            <a:r>
              <a:rPr lang="en-US" sz="3200" dirty="0"/>
              <a:t>Monopolistic Competition and Welfare</a:t>
            </a:r>
          </a:p>
        </p:txBody>
      </p:sp>
      <p:sp>
        <p:nvSpPr>
          <p:cNvPr id="15365" name="Rectangle 3"/>
          <p:cNvSpPr>
            <a:spLocks noGrp="1" noChangeArrowheads="1"/>
          </p:cNvSpPr>
          <p:nvPr>
            <p:ph idx="1"/>
          </p:nvPr>
        </p:nvSpPr>
        <p:spPr/>
        <p:txBody>
          <a:bodyPr/>
          <a:lstStyle/>
          <a:p>
            <a:pPr eaLnBrk="1" hangingPunct="1"/>
            <a:r>
              <a:rPr lang="en-US" sz="2700" dirty="0"/>
              <a:t>Monopolistically competitive markets do not </a:t>
            </a:r>
            <a:br>
              <a:rPr lang="en-US" sz="2700" dirty="0"/>
            </a:br>
            <a:r>
              <a:rPr lang="en-US" sz="2700" dirty="0"/>
              <a:t>have all the desirable welfare properties of perfectly competitive markets.  </a:t>
            </a:r>
          </a:p>
          <a:p>
            <a:pPr eaLnBrk="1" hangingPunct="1"/>
            <a:r>
              <a:rPr lang="en-US" sz="2700" dirty="0"/>
              <a:t>Because </a:t>
            </a:r>
            <a:r>
              <a:rPr lang="en-US" sz="2700" i="1" dirty="0"/>
              <a:t>P</a:t>
            </a:r>
            <a:r>
              <a:rPr lang="en-US" sz="2700" dirty="0"/>
              <a:t> &gt; </a:t>
            </a:r>
            <a:r>
              <a:rPr lang="en-US" sz="2700" i="1" dirty="0"/>
              <a:t>MC</a:t>
            </a:r>
            <a:r>
              <a:rPr lang="en-US" sz="2700" dirty="0"/>
              <a:t>, </a:t>
            </a:r>
            <a:br>
              <a:rPr lang="en-US" sz="2700" dirty="0"/>
            </a:br>
            <a:r>
              <a:rPr lang="en-US" sz="2700" dirty="0"/>
              <a:t>market quantity &lt; socially efficient quantity. </a:t>
            </a:r>
          </a:p>
          <a:p>
            <a:pPr eaLnBrk="1" hangingPunct="1"/>
            <a:r>
              <a:rPr lang="en-US" sz="2700" dirty="0"/>
              <a:t>Yet, not easy for policymakers to fix this problem:  Firms earn zero profits, so cannot require them </a:t>
            </a:r>
            <a:br>
              <a:rPr lang="en-US" sz="2700" dirty="0"/>
            </a:br>
            <a:r>
              <a:rPr lang="en-US" sz="2700" dirty="0"/>
              <a:t>to reduce prices. </a:t>
            </a:r>
          </a:p>
        </p:txBody>
      </p:sp>
      <p:sp>
        <p:nvSpPr>
          <p:cNvPr id="15366"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170560323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365">
                                            <p:txEl>
                                              <p:pRg st="0" end="0"/>
                                            </p:txEl>
                                          </p:spTgt>
                                        </p:tgtEl>
                                        <p:attrNameLst>
                                          <p:attrName>style.visibility</p:attrName>
                                        </p:attrNameLst>
                                      </p:cBhvr>
                                      <p:to>
                                        <p:strVal val="visible"/>
                                      </p:to>
                                    </p:set>
                                    <p:animEffect transition="in" filter="wipe(left)">
                                      <p:cBhvr>
                                        <p:cTn id="7" dur="500"/>
                                        <p:tgtEl>
                                          <p:spTgt spid="1536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365">
                                            <p:txEl>
                                              <p:pRg st="1" end="1"/>
                                            </p:txEl>
                                          </p:spTgt>
                                        </p:tgtEl>
                                        <p:attrNameLst>
                                          <p:attrName>style.visibility</p:attrName>
                                        </p:attrNameLst>
                                      </p:cBhvr>
                                      <p:to>
                                        <p:strVal val="visible"/>
                                      </p:to>
                                    </p:set>
                                    <p:animEffect transition="in" filter="wipe(left)">
                                      <p:cBhvr>
                                        <p:cTn id="12" dur="500"/>
                                        <p:tgtEl>
                                          <p:spTgt spid="1536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5365">
                                            <p:txEl>
                                              <p:pRg st="2" end="2"/>
                                            </p:txEl>
                                          </p:spTgt>
                                        </p:tgtEl>
                                        <p:attrNameLst>
                                          <p:attrName>style.visibility</p:attrName>
                                        </p:attrNameLst>
                                      </p:cBhvr>
                                      <p:to>
                                        <p:strVal val="visible"/>
                                      </p:to>
                                    </p:set>
                                    <p:animEffect transition="in" filter="wipe(left)">
                                      <p:cBhvr>
                                        <p:cTn id="17" dur="500"/>
                                        <p:tgtEl>
                                          <p:spTgt spid="1536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5" grpId="0" build="p" bldLvl="4"/>
    </p:bldLst>
  </p:timing>
</p:sld>
</file>

<file path=ppt/slides/slide1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388" name="Rectangle 2"/>
          <p:cNvSpPr>
            <a:spLocks noGrp="1" noChangeArrowheads="1"/>
          </p:cNvSpPr>
          <p:nvPr>
            <p:ph type="title" idx="4294967295"/>
          </p:nvPr>
        </p:nvSpPr>
        <p:spPr/>
        <p:txBody>
          <a:bodyPr>
            <a:normAutofit/>
          </a:bodyPr>
          <a:lstStyle/>
          <a:p>
            <a:pPr eaLnBrk="1" hangingPunct="1"/>
            <a:r>
              <a:rPr lang="en-US" sz="3200" dirty="0"/>
              <a:t>Monopolistic Competition and Welfare</a:t>
            </a:r>
          </a:p>
        </p:txBody>
      </p:sp>
      <p:sp>
        <p:nvSpPr>
          <p:cNvPr id="16389" name="Rectangle 3"/>
          <p:cNvSpPr>
            <a:spLocks noGrp="1" noChangeArrowheads="1"/>
          </p:cNvSpPr>
          <p:nvPr>
            <p:ph type="body" idx="4294967295"/>
          </p:nvPr>
        </p:nvSpPr>
        <p:spPr>
          <a:xfrm>
            <a:off x="412750" y="1001713"/>
            <a:ext cx="8453438" cy="5248275"/>
          </a:xfrm>
        </p:spPr>
        <p:txBody>
          <a:bodyPr/>
          <a:lstStyle/>
          <a:p>
            <a:pPr eaLnBrk="1" hangingPunct="1"/>
            <a:r>
              <a:rPr lang="en-US" sz="2700"/>
              <a:t>Number of firms in the market may not be optimal, due to external effects from the entry of new firms: </a:t>
            </a:r>
          </a:p>
          <a:p>
            <a:pPr lvl="1" eaLnBrk="1" hangingPunct="1"/>
            <a:r>
              <a:rPr lang="en-US" b="1">
                <a:solidFill>
                  <a:srgbClr val="800080"/>
                </a:solidFill>
              </a:rPr>
              <a:t>The product-variety externality</a:t>
            </a:r>
            <a:r>
              <a:rPr lang="en-US"/>
              <a:t>:  </a:t>
            </a:r>
            <a:br>
              <a:rPr lang="en-US"/>
            </a:br>
            <a:r>
              <a:rPr lang="en-US"/>
              <a:t>surplus consumers get from the introduction </a:t>
            </a:r>
            <a:br>
              <a:rPr lang="en-US"/>
            </a:br>
            <a:r>
              <a:rPr lang="en-US"/>
              <a:t>of new products</a:t>
            </a:r>
          </a:p>
          <a:p>
            <a:pPr lvl="1" eaLnBrk="1" hangingPunct="1"/>
            <a:r>
              <a:rPr lang="en-US" b="1">
                <a:solidFill>
                  <a:srgbClr val="800080"/>
                </a:solidFill>
              </a:rPr>
              <a:t>The business-stealing externality</a:t>
            </a:r>
            <a:r>
              <a:rPr lang="en-US"/>
              <a:t>:  </a:t>
            </a:r>
            <a:br>
              <a:rPr lang="en-US"/>
            </a:br>
            <a:r>
              <a:rPr lang="en-US"/>
              <a:t>losses incurred by existing firms </a:t>
            </a:r>
            <a:br>
              <a:rPr lang="en-US"/>
            </a:br>
            <a:r>
              <a:rPr lang="en-US"/>
              <a:t>when new firms enter market</a:t>
            </a:r>
          </a:p>
          <a:p>
            <a:pPr eaLnBrk="1" hangingPunct="1"/>
            <a:r>
              <a:rPr lang="en-US" sz="2700"/>
              <a:t>The inefficiencies of monopolistic competition are subtle and hard to measure.  No easy way for policymakers to improve the market outcome.  </a:t>
            </a:r>
          </a:p>
        </p:txBody>
      </p:sp>
      <p:sp>
        <p:nvSpPr>
          <p:cNvPr id="16390"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296274523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389">
                                            <p:txEl>
                                              <p:pRg st="0" end="0"/>
                                            </p:txEl>
                                          </p:spTgt>
                                        </p:tgtEl>
                                        <p:attrNameLst>
                                          <p:attrName>style.visibility</p:attrName>
                                        </p:attrNameLst>
                                      </p:cBhvr>
                                      <p:to>
                                        <p:strVal val="visible"/>
                                      </p:to>
                                    </p:set>
                                    <p:animEffect transition="in" filter="wipe(left)">
                                      <p:cBhvr>
                                        <p:cTn id="7" dur="500"/>
                                        <p:tgtEl>
                                          <p:spTgt spid="1638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6389">
                                            <p:txEl>
                                              <p:pRg st="1" end="1"/>
                                            </p:txEl>
                                          </p:spTgt>
                                        </p:tgtEl>
                                        <p:attrNameLst>
                                          <p:attrName>style.visibility</p:attrName>
                                        </p:attrNameLst>
                                      </p:cBhvr>
                                      <p:to>
                                        <p:strVal val="visible"/>
                                      </p:to>
                                    </p:set>
                                    <p:animEffect transition="in" filter="wipe(left)">
                                      <p:cBhvr>
                                        <p:cTn id="12" dur="500"/>
                                        <p:tgtEl>
                                          <p:spTgt spid="1638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6389">
                                            <p:txEl>
                                              <p:pRg st="2" end="2"/>
                                            </p:txEl>
                                          </p:spTgt>
                                        </p:tgtEl>
                                        <p:attrNameLst>
                                          <p:attrName>style.visibility</p:attrName>
                                        </p:attrNameLst>
                                      </p:cBhvr>
                                      <p:to>
                                        <p:strVal val="visible"/>
                                      </p:to>
                                    </p:set>
                                    <p:animEffect transition="in" filter="wipe(left)">
                                      <p:cBhvr>
                                        <p:cTn id="17" dur="500"/>
                                        <p:tgtEl>
                                          <p:spTgt spid="1638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6389">
                                            <p:txEl>
                                              <p:pRg st="3" end="3"/>
                                            </p:txEl>
                                          </p:spTgt>
                                        </p:tgtEl>
                                        <p:attrNameLst>
                                          <p:attrName>style.visibility</p:attrName>
                                        </p:attrNameLst>
                                      </p:cBhvr>
                                      <p:to>
                                        <p:strVal val="visible"/>
                                      </p:to>
                                    </p:set>
                                    <p:animEffect transition="in" filter="wipe(left)">
                                      <p:cBhvr>
                                        <p:cTn id="22" dur="500"/>
                                        <p:tgtEl>
                                          <p:spTgt spid="1638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9" grpId="0" build="p" bldLvl="4"/>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lgn="l" eaLnBrk="1" hangingPunct="1">
              <a:defRPr/>
            </a:pPr>
            <a:r>
              <a:rPr lang="en-US" sz="2400" b="0" spc="400" dirty="0">
                <a:solidFill>
                  <a:srgbClr val="E27D0E"/>
                </a:solidFill>
                <a:latin typeface="Tahoma" pitchFamily="34" charset="0"/>
                <a:cs typeface="Arial" charset="0"/>
              </a:rPr>
              <a:t>ACTIVE LEARNING</a:t>
            </a:r>
            <a:r>
              <a:rPr lang="en-US" sz="2400" b="0" dirty="0">
                <a:solidFill>
                  <a:srgbClr val="E27D0E"/>
                </a:solidFill>
                <a:latin typeface="Tahoma" pitchFamily="34" charset="0"/>
                <a:cs typeface="Arial" charset="0"/>
              </a:rPr>
              <a:t>   </a:t>
            </a:r>
            <a:r>
              <a:rPr lang="en-US" sz="7100" baseline="-10000" dirty="0">
                <a:solidFill>
                  <a:srgbClr val="E27D0E"/>
                </a:solidFill>
                <a:latin typeface="Cambria Math"/>
                <a:cs typeface="Cambria Math"/>
              </a:rPr>
              <a:t>1</a:t>
            </a:r>
            <a:r>
              <a:rPr lang="en-US" sz="2400" b="0" dirty="0">
                <a:solidFill>
                  <a:srgbClr val="E27D0E"/>
                </a:solidFill>
                <a:latin typeface="Tahoma" pitchFamily="34" charset="0"/>
                <a:cs typeface="Arial" charset="0"/>
              </a:rPr>
              <a:t>   </a:t>
            </a:r>
            <a:br>
              <a:rPr lang="en-US" sz="2400" b="0" dirty="0">
                <a:solidFill>
                  <a:srgbClr val="E27D0E"/>
                </a:solidFill>
                <a:latin typeface="Tahoma" pitchFamily="34" charset="0"/>
                <a:cs typeface="Arial" charset="0"/>
              </a:rPr>
            </a:br>
            <a:r>
              <a:rPr lang="en-US" sz="4000" dirty="0">
                <a:solidFill>
                  <a:srgbClr val="CC9900"/>
                </a:solidFill>
                <a:cs typeface="Arial" charset="0"/>
              </a:rPr>
              <a:t>Advertising</a:t>
            </a:r>
          </a:p>
        </p:txBody>
      </p:sp>
      <p:sp>
        <p:nvSpPr>
          <p:cNvPr id="36" name="Content Placeholder 2"/>
          <p:cNvSpPr>
            <a:spLocks noGrp="1"/>
          </p:cNvSpPr>
          <p:nvPr>
            <p:ph idx="1"/>
          </p:nvPr>
        </p:nvSpPr>
        <p:spPr>
          <a:xfrm>
            <a:off x="418713" y="1397256"/>
            <a:ext cx="8382000" cy="5105400"/>
          </a:xfrm>
        </p:spPr>
        <p:txBody>
          <a:bodyPr>
            <a:normAutofit/>
          </a:bodyPr>
          <a:lstStyle/>
          <a:p>
            <a:pPr marL="533400" lvl="0" indent="-533400">
              <a:buSzPct val="115000"/>
              <a:buNone/>
            </a:pPr>
            <a:r>
              <a:rPr lang="en-US" sz="2600" b="1" dirty="0">
                <a:solidFill>
                  <a:srgbClr val="800000"/>
                </a:solidFill>
              </a:rPr>
              <a:t>1.	</a:t>
            </a:r>
            <a:r>
              <a:rPr lang="en-US" dirty="0">
                <a:solidFill>
                  <a:prstClr val="black"/>
                </a:solidFill>
              </a:rPr>
              <a:t>So far, we have studied three market structures:  perfect competition, monopoly, and monopolistic competition.  In each of these, would you expect to see firms spending money to advertise their products?  Why or why not?  </a:t>
            </a:r>
          </a:p>
          <a:p>
            <a:pPr marL="533400" lvl="0" indent="-533400">
              <a:buSzPct val="115000"/>
              <a:buNone/>
            </a:pPr>
            <a:r>
              <a:rPr lang="en-US" sz="2600" b="1" dirty="0">
                <a:solidFill>
                  <a:srgbClr val="800000"/>
                </a:solidFill>
              </a:rPr>
              <a:t>2.	</a:t>
            </a:r>
            <a:r>
              <a:rPr lang="en-US" dirty="0">
                <a:solidFill>
                  <a:prstClr val="black"/>
                </a:solidFill>
              </a:rPr>
              <a:t>Is advertising good or bad from society’s viewpoint?  Try to think of at least one “pro” and “con.”</a:t>
            </a: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8436" name="Rectangle 2"/>
          <p:cNvSpPr>
            <a:spLocks noGrp="1" noChangeArrowheads="1"/>
          </p:cNvSpPr>
          <p:nvPr>
            <p:ph type="title" idx="4294967295"/>
          </p:nvPr>
        </p:nvSpPr>
        <p:spPr/>
        <p:txBody>
          <a:bodyPr/>
          <a:lstStyle/>
          <a:p>
            <a:pPr eaLnBrk="1" hangingPunct="1"/>
            <a:r>
              <a:rPr lang="en-US"/>
              <a:t>Advertising</a:t>
            </a:r>
          </a:p>
        </p:txBody>
      </p:sp>
      <p:sp>
        <p:nvSpPr>
          <p:cNvPr id="18437" name="Rectangle 3"/>
          <p:cNvSpPr>
            <a:spLocks noGrp="1" noChangeArrowheads="1"/>
          </p:cNvSpPr>
          <p:nvPr>
            <p:ph type="body" idx="4294967295"/>
          </p:nvPr>
        </p:nvSpPr>
        <p:spPr/>
        <p:txBody>
          <a:bodyPr/>
          <a:lstStyle/>
          <a:p>
            <a:pPr eaLnBrk="1" hangingPunct="1"/>
            <a:r>
              <a:rPr lang="en-US"/>
              <a:t>In monopolistically competitive industries, product differentiation and markup pricing </a:t>
            </a:r>
            <a:br>
              <a:rPr lang="en-US"/>
            </a:br>
            <a:r>
              <a:rPr lang="en-US"/>
              <a:t>lead naturally to the use of advertising.  </a:t>
            </a:r>
          </a:p>
          <a:p>
            <a:pPr eaLnBrk="1" hangingPunct="1"/>
            <a:r>
              <a:rPr lang="en-US"/>
              <a:t>In general, the more differentiated the products, </a:t>
            </a:r>
            <a:br>
              <a:rPr lang="en-US"/>
            </a:br>
            <a:r>
              <a:rPr lang="en-US"/>
              <a:t>the more advertising firms buy.  </a:t>
            </a:r>
          </a:p>
          <a:p>
            <a:pPr eaLnBrk="1" hangingPunct="1"/>
            <a:r>
              <a:rPr lang="en-US"/>
              <a:t>Economists disagree about the social value of advertising.  </a:t>
            </a:r>
          </a:p>
        </p:txBody>
      </p:sp>
      <p:sp>
        <p:nvSpPr>
          <p:cNvPr id="18438"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138474053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437">
                                            <p:txEl>
                                              <p:pRg st="0" end="0"/>
                                            </p:txEl>
                                          </p:spTgt>
                                        </p:tgtEl>
                                        <p:attrNameLst>
                                          <p:attrName>style.visibility</p:attrName>
                                        </p:attrNameLst>
                                      </p:cBhvr>
                                      <p:to>
                                        <p:strVal val="visible"/>
                                      </p:to>
                                    </p:set>
                                    <p:animEffect transition="in" filter="wipe(left)">
                                      <p:cBhvr>
                                        <p:cTn id="7" dur="500"/>
                                        <p:tgtEl>
                                          <p:spTgt spid="1843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437">
                                            <p:txEl>
                                              <p:pRg st="1" end="1"/>
                                            </p:txEl>
                                          </p:spTgt>
                                        </p:tgtEl>
                                        <p:attrNameLst>
                                          <p:attrName>style.visibility</p:attrName>
                                        </p:attrNameLst>
                                      </p:cBhvr>
                                      <p:to>
                                        <p:strVal val="visible"/>
                                      </p:to>
                                    </p:set>
                                    <p:animEffect transition="in" filter="wipe(left)">
                                      <p:cBhvr>
                                        <p:cTn id="12" dur="500"/>
                                        <p:tgtEl>
                                          <p:spTgt spid="1843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8437">
                                            <p:txEl>
                                              <p:pRg st="2" end="2"/>
                                            </p:txEl>
                                          </p:spTgt>
                                        </p:tgtEl>
                                        <p:attrNameLst>
                                          <p:attrName>style.visibility</p:attrName>
                                        </p:attrNameLst>
                                      </p:cBhvr>
                                      <p:to>
                                        <p:strVal val="visible"/>
                                      </p:to>
                                    </p:set>
                                    <p:animEffect transition="in" filter="wipe(left)">
                                      <p:cBhvr>
                                        <p:cTn id="17" dur="500"/>
                                        <p:tgtEl>
                                          <p:spTgt spid="1843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7" grpId="0" build="p" bldLvl="4"/>
    </p:bldLst>
  </p:timing>
</p:sld>
</file>

<file path=ppt/slides/slide1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9460" name="Rectangle 2"/>
          <p:cNvSpPr>
            <a:spLocks noGrp="1" noChangeArrowheads="1"/>
          </p:cNvSpPr>
          <p:nvPr>
            <p:ph type="title" idx="4294967295"/>
          </p:nvPr>
        </p:nvSpPr>
        <p:spPr/>
        <p:txBody>
          <a:bodyPr/>
          <a:lstStyle/>
          <a:p>
            <a:pPr eaLnBrk="1" hangingPunct="1"/>
            <a:r>
              <a:rPr lang="en-US"/>
              <a:t>The Critique of Advertising</a:t>
            </a:r>
          </a:p>
        </p:txBody>
      </p:sp>
      <p:sp>
        <p:nvSpPr>
          <p:cNvPr id="143363" name="Rectangle 3"/>
          <p:cNvSpPr>
            <a:spLocks noGrp="1" noChangeArrowheads="1"/>
          </p:cNvSpPr>
          <p:nvPr>
            <p:ph type="body" idx="4294967295"/>
          </p:nvPr>
        </p:nvSpPr>
        <p:spPr/>
        <p:txBody>
          <a:bodyPr/>
          <a:lstStyle/>
          <a:p>
            <a:pPr eaLnBrk="1" hangingPunct="1">
              <a:spcBef>
                <a:spcPct val="30000"/>
              </a:spcBef>
            </a:pPr>
            <a:r>
              <a:rPr lang="en-US" dirty="0"/>
              <a:t>Critics of advertising believe:</a:t>
            </a:r>
          </a:p>
          <a:p>
            <a:pPr lvl="1" eaLnBrk="1" hangingPunct="1">
              <a:spcBef>
                <a:spcPct val="30000"/>
              </a:spcBef>
            </a:pPr>
            <a:r>
              <a:rPr lang="en-US" dirty="0"/>
              <a:t>Society is wasting the resources it devotes to advertising.</a:t>
            </a:r>
          </a:p>
          <a:p>
            <a:pPr lvl="1" eaLnBrk="1" hangingPunct="1">
              <a:spcBef>
                <a:spcPct val="30000"/>
              </a:spcBef>
            </a:pPr>
            <a:r>
              <a:rPr lang="en-US" dirty="0"/>
              <a:t>Firms advertise to manipulate people’s tastes.</a:t>
            </a:r>
          </a:p>
          <a:p>
            <a:pPr lvl="1" eaLnBrk="1" hangingPunct="1">
              <a:spcBef>
                <a:spcPct val="30000"/>
              </a:spcBef>
            </a:pPr>
            <a:r>
              <a:rPr lang="en-US" dirty="0"/>
              <a:t>Advertising impedes competition—it creates the perception that products are more differentiated than they really are, allowing higher markups.</a:t>
            </a:r>
          </a:p>
        </p:txBody>
      </p:sp>
      <p:sp>
        <p:nvSpPr>
          <p:cNvPr id="19462"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348052996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3363">
                                            <p:txEl>
                                              <p:pRg st="1" end="1"/>
                                            </p:txEl>
                                          </p:spTgt>
                                        </p:tgtEl>
                                        <p:attrNameLst>
                                          <p:attrName>style.visibility</p:attrName>
                                        </p:attrNameLst>
                                      </p:cBhvr>
                                      <p:to>
                                        <p:strVal val="visible"/>
                                      </p:to>
                                    </p:set>
                                    <p:animEffect transition="in" filter="wipe(left)">
                                      <p:cBhvr>
                                        <p:cTn id="7" dur="500"/>
                                        <p:tgtEl>
                                          <p:spTgt spid="14336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3363">
                                            <p:txEl>
                                              <p:pRg st="2" end="2"/>
                                            </p:txEl>
                                          </p:spTgt>
                                        </p:tgtEl>
                                        <p:attrNameLst>
                                          <p:attrName>style.visibility</p:attrName>
                                        </p:attrNameLst>
                                      </p:cBhvr>
                                      <p:to>
                                        <p:strVal val="visible"/>
                                      </p:to>
                                    </p:set>
                                    <p:animEffect transition="in" filter="wipe(left)">
                                      <p:cBhvr>
                                        <p:cTn id="12" dur="500"/>
                                        <p:tgtEl>
                                          <p:spTgt spid="14336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3363">
                                            <p:txEl>
                                              <p:pRg st="3" end="3"/>
                                            </p:txEl>
                                          </p:spTgt>
                                        </p:tgtEl>
                                        <p:attrNameLst>
                                          <p:attrName>style.visibility</p:attrName>
                                        </p:attrNameLst>
                                      </p:cBhvr>
                                      <p:to>
                                        <p:strVal val="visible"/>
                                      </p:to>
                                    </p:set>
                                    <p:animEffect transition="in" filter="wipe(left)">
                                      <p:cBhvr>
                                        <p:cTn id="17" dur="500"/>
                                        <p:tgtEl>
                                          <p:spTgt spid="1433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63" grpId="0" build="p" bldLvl="5"/>
    </p:bldLst>
  </p:timing>
</p:sld>
</file>

<file path=ppt/slides/slide1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484" name="Rectangle 2"/>
          <p:cNvSpPr>
            <a:spLocks noGrp="1" noChangeArrowheads="1"/>
          </p:cNvSpPr>
          <p:nvPr>
            <p:ph type="title" idx="4294967295"/>
          </p:nvPr>
        </p:nvSpPr>
        <p:spPr/>
        <p:txBody>
          <a:bodyPr/>
          <a:lstStyle/>
          <a:p>
            <a:pPr eaLnBrk="1" hangingPunct="1"/>
            <a:r>
              <a:rPr lang="en-US" dirty="0"/>
              <a:t>The Defense of Advertising</a:t>
            </a:r>
          </a:p>
        </p:txBody>
      </p:sp>
      <p:sp>
        <p:nvSpPr>
          <p:cNvPr id="144387" name="Rectangle 3"/>
          <p:cNvSpPr>
            <a:spLocks noGrp="1" noChangeArrowheads="1"/>
          </p:cNvSpPr>
          <p:nvPr>
            <p:ph type="body" idx="4294967295"/>
          </p:nvPr>
        </p:nvSpPr>
        <p:spPr>
          <a:xfrm>
            <a:off x="457200" y="1001713"/>
            <a:ext cx="8229600" cy="5411787"/>
          </a:xfrm>
        </p:spPr>
        <p:txBody>
          <a:bodyPr/>
          <a:lstStyle/>
          <a:p>
            <a:pPr eaLnBrk="1" hangingPunct="1"/>
            <a:r>
              <a:rPr lang="en-US" sz="2700"/>
              <a:t>Defenders of advertising believe:</a:t>
            </a:r>
          </a:p>
          <a:p>
            <a:pPr lvl="1" eaLnBrk="1" hangingPunct="1">
              <a:spcBef>
                <a:spcPct val="25000"/>
              </a:spcBef>
            </a:pPr>
            <a:r>
              <a:rPr lang="en-US"/>
              <a:t>It provides useful information to buyers.</a:t>
            </a:r>
          </a:p>
          <a:p>
            <a:pPr lvl="1" eaLnBrk="1" hangingPunct="1">
              <a:spcBef>
                <a:spcPct val="25000"/>
              </a:spcBef>
            </a:pPr>
            <a:r>
              <a:rPr lang="en-US"/>
              <a:t>Informed buyers can more easily find and exploit price differences.</a:t>
            </a:r>
          </a:p>
          <a:p>
            <a:pPr lvl="1" eaLnBrk="1" hangingPunct="1">
              <a:spcBef>
                <a:spcPct val="25000"/>
              </a:spcBef>
            </a:pPr>
            <a:r>
              <a:rPr lang="en-US"/>
              <a:t>Thus, advertising promotes competition and reduces market power.</a:t>
            </a:r>
          </a:p>
          <a:p>
            <a:pPr eaLnBrk="1" hangingPunct="1">
              <a:spcBef>
                <a:spcPct val="55000"/>
              </a:spcBef>
            </a:pPr>
            <a:r>
              <a:rPr lang="en-US" sz="2700"/>
              <a:t>Results of a prominent study:  </a:t>
            </a:r>
            <a:br>
              <a:rPr lang="en-US" sz="2700"/>
            </a:br>
            <a:r>
              <a:rPr lang="en-US" sz="2700"/>
              <a:t>Eyeglasses were more expensive in states </a:t>
            </a:r>
            <a:br>
              <a:rPr lang="en-US" sz="2700"/>
            </a:br>
            <a:r>
              <a:rPr lang="en-US" sz="2700"/>
              <a:t>that prohibited advertising by eyeglass makers </a:t>
            </a:r>
            <a:br>
              <a:rPr lang="en-US" sz="2700"/>
            </a:br>
            <a:r>
              <a:rPr lang="en-US" sz="2700"/>
              <a:t>than in states that did not restrict such advertising.  </a:t>
            </a:r>
          </a:p>
        </p:txBody>
      </p:sp>
      <p:sp>
        <p:nvSpPr>
          <p:cNvPr id="20486"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101166396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4387">
                                            <p:txEl>
                                              <p:pRg st="1" end="1"/>
                                            </p:txEl>
                                          </p:spTgt>
                                        </p:tgtEl>
                                        <p:attrNameLst>
                                          <p:attrName>style.visibility</p:attrName>
                                        </p:attrNameLst>
                                      </p:cBhvr>
                                      <p:to>
                                        <p:strVal val="visible"/>
                                      </p:to>
                                    </p:set>
                                    <p:animEffect transition="in" filter="wipe(left)">
                                      <p:cBhvr>
                                        <p:cTn id="7" dur="500"/>
                                        <p:tgtEl>
                                          <p:spTgt spid="14438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4387">
                                            <p:txEl>
                                              <p:pRg st="2" end="2"/>
                                            </p:txEl>
                                          </p:spTgt>
                                        </p:tgtEl>
                                        <p:attrNameLst>
                                          <p:attrName>style.visibility</p:attrName>
                                        </p:attrNameLst>
                                      </p:cBhvr>
                                      <p:to>
                                        <p:strVal val="visible"/>
                                      </p:to>
                                    </p:set>
                                    <p:animEffect transition="in" filter="wipe(left)">
                                      <p:cBhvr>
                                        <p:cTn id="12" dur="500"/>
                                        <p:tgtEl>
                                          <p:spTgt spid="14438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4387">
                                            <p:txEl>
                                              <p:pRg st="3" end="3"/>
                                            </p:txEl>
                                          </p:spTgt>
                                        </p:tgtEl>
                                        <p:attrNameLst>
                                          <p:attrName>style.visibility</p:attrName>
                                        </p:attrNameLst>
                                      </p:cBhvr>
                                      <p:to>
                                        <p:strVal val="visible"/>
                                      </p:to>
                                    </p:set>
                                    <p:animEffect transition="in" filter="wipe(left)">
                                      <p:cBhvr>
                                        <p:cTn id="17" dur="500"/>
                                        <p:tgtEl>
                                          <p:spTgt spid="14438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44387">
                                            <p:txEl>
                                              <p:pRg st="4" end="4"/>
                                            </p:txEl>
                                          </p:spTgt>
                                        </p:tgtEl>
                                        <p:attrNameLst>
                                          <p:attrName>style.visibility</p:attrName>
                                        </p:attrNameLst>
                                      </p:cBhvr>
                                      <p:to>
                                        <p:strVal val="visible"/>
                                      </p:to>
                                    </p:set>
                                    <p:animEffect transition="in" filter="wipe(left)">
                                      <p:cBhvr>
                                        <p:cTn id="22" dur="500"/>
                                        <p:tgtEl>
                                          <p:spTgt spid="1443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7" grpId="0" build="p" bldLvl="5"/>
    </p:bldLst>
  </p:timing>
</p:sld>
</file>

<file path=ppt/slides/slide1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1508" name="Rectangle 2"/>
          <p:cNvSpPr>
            <a:spLocks noGrp="1" noChangeArrowheads="1"/>
          </p:cNvSpPr>
          <p:nvPr>
            <p:ph type="title" idx="4294967295"/>
          </p:nvPr>
        </p:nvSpPr>
        <p:spPr/>
        <p:txBody>
          <a:bodyPr>
            <a:normAutofit/>
          </a:bodyPr>
          <a:lstStyle/>
          <a:p>
            <a:pPr eaLnBrk="1" hangingPunct="1"/>
            <a:r>
              <a:rPr lang="en-US" dirty="0"/>
              <a:t>Advertising as a Signal of Quality</a:t>
            </a:r>
          </a:p>
        </p:txBody>
      </p:sp>
      <p:sp>
        <p:nvSpPr>
          <p:cNvPr id="21509" name="Rectangle 3"/>
          <p:cNvSpPr>
            <a:spLocks noGrp="1" noChangeArrowheads="1"/>
          </p:cNvSpPr>
          <p:nvPr>
            <p:ph type="body" idx="4294967295"/>
          </p:nvPr>
        </p:nvSpPr>
        <p:spPr>
          <a:xfrm>
            <a:off x="409575" y="1001713"/>
            <a:ext cx="8461375" cy="5367337"/>
          </a:xfrm>
        </p:spPr>
        <p:txBody>
          <a:bodyPr/>
          <a:lstStyle/>
          <a:p>
            <a:pPr marL="0" indent="0" eaLnBrk="1" hangingPunct="1">
              <a:spcBef>
                <a:spcPct val="30000"/>
              </a:spcBef>
              <a:buFont typeface="Wingdings" pitchFamily="2" charset="2"/>
              <a:buNone/>
            </a:pPr>
            <a:r>
              <a:rPr lang="en-US" sz="2700"/>
              <a:t>A firm’s willingness to spend huge amounts </a:t>
            </a:r>
            <a:br>
              <a:rPr lang="en-US" sz="2700"/>
            </a:br>
            <a:r>
              <a:rPr lang="en-US" sz="2700"/>
              <a:t>on advertising may signal the quality of its product </a:t>
            </a:r>
            <a:br>
              <a:rPr lang="en-US" sz="2700"/>
            </a:br>
            <a:r>
              <a:rPr lang="en-US" sz="2700"/>
              <a:t>to consumers, </a:t>
            </a:r>
            <a:r>
              <a:rPr lang="en-US" sz="2700" i="1"/>
              <a:t>regardless of the content of ads</a:t>
            </a:r>
            <a:r>
              <a:rPr lang="en-US" sz="2700"/>
              <a:t>.   </a:t>
            </a:r>
          </a:p>
          <a:p>
            <a:pPr marL="465138" lvl="1" eaLnBrk="1" hangingPunct="1">
              <a:spcBef>
                <a:spcPct val="30000"/>
              </a:spcBef>
            </a:pPr>
            <a:r>
              <a:rPr lang="en-US"/>
              <a:t>Ads may convince buyers to try a product once, </a:t>
            </a:r>
            <a:br>
              <a:rPr lang="en-US"/>
            </a:br>
            <a:r>
              <a:rPr lang="en-US"/>
              <a:t>but the product must be of high quality for people </a:t>
            </a:r>
            <a:br>
              <a:rPr lang="en-US"/>
            </a:br>
            <a:r>
              <a:rPr lang="en-US"/>
              <a:t>to become repeat buyers.  </a:t>
            </a:r>
          </a:p>
          <a:p>
            <a:pPr marL="465138" lvl="1" eaLnBrk="1" hangingPunct="1">
              <a:spcBef>
                <a:spcPct val="30000"/>
              </a:spcBef>
            </a:pPr>
            <a:r>
              <a:rPr lang="en-US"/>
              <a:t>The most expensive ads are not worthwhile </a:t>
            </a:r>
            <a:br>
              <a:rPr lang="en-US"/>
            </a:br>
            <a:r>
              <a:rPr lang="en-US"/>
              <a:t>unless they lead to repeat buyers.  </a:t>
            </a:r>
          </a:p>
          <a:p>
            <a:pPr marL="465138" lvl="1" eaLnBrk="1" hangingPunct="1">
              <a:spcBef>
                <a:spcPct val="30000"/>
              </a:spcBef>
            </a:pPr>
            <a:r>
              <a:rPr lang="en-US"/>
              <a:t>When consumers see expensive ads, </a:t>
            </a:r>
            <a:br>
              <a:rPr lang="en-US"/>
            </a:br>
            <a:r>
              <a:rPr lang="en-US"/>
              <a:t>they think the product must be good if the company</a:t>
            </a:r>
            <a:br>
              <a:rPr lang="en-US"/>
            </a:br>
            <a:r>
              <a:rPr lang="en-US"/>
              <a:t>is willing to spend so much on advertising.</a:t>
            </a:r>
          </a:p>
        </p:txBody>
      </p:sp>
      <p:sp>
        <p:nvSpPr>
          <p:cNvPr id="21510"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398854006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509">
                                            <p:txEl>
                                              <p:pRg st="0" end="0"/>
                                            </p:txEl>
                                          </p:spTgt>
                                        </p:tgtEl>
                                        <p:attrNameLst>
                                          <p:attrName>style.visibility</p:attrName>
                                        </p:attrNameLst>
                                      </p:cBhvr>
                                      <p:to>
                                        <p:strVal val="visible"/>
                                      </p:to>
                                    </p:set>
                                    <p:animEffect transition="in" filter="wipe(left)">
                                      <p:cBhvr>
                                        <p:cTn id="7" dur="500"/>
                                        <p:tgtEl>
                                          <p:spTgt spid="2150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509">
                                            <p:txEl>
                                              <p:pRg st="1" end="1"/>
                                            </p:txEl>
                                          </p:spTgt>
                                        </p:tgtEl>
                                        <p:attrNameLst>
                                          <p:attrName>style.visibility</p:attrName>
                                        </p:attrNameLst>
                                      </p:cBhvr>
                                      <p:to>
                                        <p:strVal val="visible"/>
                                      </p:to>
                                    </p:set>
                                    <p:animEffect transition="in" filter="wipe(left)">
                                      <p:cBhvr>
                                        <p:cTn id="12" dur="500"/>
                                        <p:tgtEl>
                                          <p:spTgt spid="2150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1509">
                                            <p:txEl>
                                              <p:pRg st="2" end="2"/>
                                            </p:txEl>
                                          </p:spTgt>
                                        </p:tgtEl>
                                        <p:attrNameLst>
                                          <p:attrName>style.visibility</p:attrName>
                                        </p:attrNameLst>
                                      </p:cBhvr>
                                      <p:to>
                                        <p:strVal val="visible"/>
                                      </p:to>
                                    </p:set>
                                    <p:animEffect transition="in" filter="wipe(left)">
                                      <p:cBhvr>
                                        <p:cTn id="17" dur="500"/>
                                        <p:tgtEl>
                                          <p:spTgt spid="2150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1509">
                                            <p:txEl>
                                              <p:pRg st="3" end="3"/>
                                            </p:txEl>
                                          </p:spTgt>
                                        </p:tgtEl>
                                        <p:attrNameLst>
                                          <p:attrName>style.visibility</p:attrName>
                                        </p:attrNameLst>
                                      </p:cBhvr>
                                      <p:to>
                                        <p:strVal val="visible"/>
                                      </p:to>
                                    </p:set>
                                    <p:animEffect transition="in" filter="wipe(left)">
                                      <p:cBhvr>
                                        <p:cTn id="22" dur="500"/>
                                        <p:tgtEl>
                                          <p:spTgt spid="2150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9" grpId="0" build="p" bldLvl="4"/>
    </p:bldLst>
  </p:timing>
</p:sld>
</file>

<file path=ppt/slides/slide1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2532" name="Rectangle 2"/>
          <p:cNvSpPr>
            <a:spLocks noGrp="1" noChangeArrowheads="1"/>
          </p:cNvSpPr>
          <p:nvPr>
            <p:ph type="title" idx="4294967295"/>
          </p:nvPr>
        </p:nvSpPr>
        <p:spPr/>
        <p:txBody>
          <a:bodyPr/>
          <a:lstStyle/>
          <a:p>
            <a:pPr eaLnBrk="1" hangingPunct="1"/>
            <a:r>
              <a:rPr lang="en-US"/>
              <a:t>Brand Names</a:t>
            </a:r>
          </a:p>
        </p:txBody>
      </p:sp>
      <p:sp>
        <p:nvSpPr>
          <p:cNvPr id="22533" name="Rectangle 3"/>
          <p:cNvSpPr>
            <a:spLocks noGrp="1" noChangeArrowheads="1"/>
          </p:cNvSpPr>
          <p:nvPr>
            <p:ph type="body" idx="4294967295"/>
          </p:nvPr>
        </p:nvSpPr>
        <p:spPr/>
        <p:txBody>
          <a:bodyPr/>
          <a:lstStyle/>
          <a:p>
            <a:pPr eaLnBrk="1" hangingPunct="1"/>
            <a:r>
              <a:rPr lang="en-US" sz="2700"/>
              <a:t>In many markets, brand name products coexist with generic ones.  </a:t>
            </a:r>
          </a:p>
          <a:p>
            <a:pPr eaLnBrk="1" hangingPunct="1"/>
            <a:r>
              <a:rPr lang="en-US" sz="2700"/>
              <a:t>Firms with brand names usually spend more on advertising, charge higher prices for the products.  </a:t>
            </a:r>
          </a:p>
          <a:p>
            <a:pPr eaLnBrk="1" hangingPunct="1"/>
            <a:r>
              <a:rPr lang="en-US" sz="2700"/>
              <a:t>As with advertising, there is disagreement about the economics of brand names…</a:t>
            </a:r>
          </a:p>
        </p:txBody>
      </p:sp>
      <p:sp>
        <p:nvSpPr>
          <p:cNvPr id="22534"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379591022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533">
                                            <p:txEl>
                                              <p:pRg st="0" end="0"/>
                                            </p:txEl>
                                          </p:spTgt>
                                        </p:tgtEl>
                                        <p:attrNameLst>
                                          <p:attrName>style.visibility</p:attrName>
                                        </p:attrNameLst>
                                      </p:cBhvr>
                                      <p:to>
                                        <p:strVal val="visible"/>
                                      </p:to>
                                    </p:set>
                                    <p:animEffect transition="in" filter="wipe(left)">
                                      <p:cBhvr>
                                        <p:cTn id="7" dur="500"/>
                                        <p:tgtEl>
                                          <p:spTgt spid="2253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2533">
                                            <p:txEl>
                                              <p:pRg st="1" end="1"/>
                                            </p:txEl>
                                          </p:spTgt>
                                        </p:tgtEl>
                                        <p:attrNameLst>
                                          <p:attrName>style.visibility</p:attrName>
                                        </p:attrNameLst>
                                      </p:cBhvr>
                                      <p:to>
                                        <p:strVal val="visible"/>
                                      </p:to>
                                    </p:set>
                                    <p:animEffect transition="in" filter="wipe(left)">
                                      <p:cBhvr>
                                        <p:cTn id="12" dur="500"/>
                                        <p:tgtEl>
                                          <p:spTgt spid="2253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2533">
                                            <p:txEl>
                                              <p:pRg st="2" end="2"/>
                                            </p:txEl>
                                          </p:spTgt>
                                        </p:tgtEl>
                                        <p:attrNameLst>
                                          <p:attrName>style.visibility</p:attrName>
                                        </p:attrNameLst>
                                      </p:cBhvr>
                                      <p:to>
                                        <p:strVal val="visible"/>
                                      </p:to>
                                    </p:set>
                                    <p:animEffect transition="in" filter="wipe(left)">
                                      <p:cBhvr>
                                        <p:cTn id="17" dur="500"/>
                                        <p:tgtEl>
                                          <p:spTgt spid="2253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3" grpId="0" build="p" bldLvl="4"/>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alpha val="80000"/>
          </a:schemeClr>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88912"/>
            <a:ext cx="8458200" cy="1081044"/>
          </a:xfrm>
          <a:noFill/>
        </p:spPr>
        <p:txBody>
          <a:bodyPr bIns="0" anchor="b">
            <a:noAutofit/>
          </a:bodyPr>
          <a:lstStyle/>
          <a:p>
            <a:pPr algn="l" eaLnBrk="1" hangingPunct="1">
              <a:lnSpc>
                <a:spcPct val="105000"/>
              </a:lnSpc>
              <a:defRPr/>
            </a:pPr>
            <a:r>
              <a:rPr lang="en-US" sz="3300" kern="0" spc="200" dirty="0">
                <a:solidFill>
                  <a:srgbClr val="008000"/>
                </a:solidFill>
                <a:latin typeface="Arial" pitchFamily="34" charset="0"/>
                <a:cs typeface="Arial" pitchFamily="34" charset="0"/>
              </a:rPr>
              <a:t>In this chapter, </a:t>
            </a:r>
            <a:br>
              <a:rPr lang="en-US" sz="3300" kern="0" spc="200" dirty="0">
                <a:solidFill>
                  <a:srgbClr val="008000"/>
                </a:solidFill>
                <a:latin typeface="Arial" pitchFamily="34" charset="0"/>
                <a:cs typeface="Arial" pitchFamily="34" charset="0"/>
              </a:rPr>
            </a:br>
            <a:r>
              <a:rPr lang="en-US" sz="3300" kern="0" spc="200" dirty="0">
                <a:solidFill>
                  <a:srgbClr val="008000"/>
                </a:solidFill>
                <a:latin typeface="Arial" pitchFamily="34" charset="0"/>
                <a:cs typeface="Arial" pitchFamily="34" charset="0"/>
              </a:rPr>
              <a:t>look for the answers to these questions</a:t>
            </a:r>
          </a:p>
        </p:txBody>
      </p:sp>
      <p:sp>
        <p:nvSpPr>
          <p:cNvPr id="36" name="Content Placeholder 2"/>
          <p:cNvSpPr>
            <a:spLocks noGrp="1"/>
          </p:cNvSpPr>
          <p:nvPr>
            <p:ph idx="1"/>
          </p:nvPr>
        </p:nvSpPr>
        <p:spPr>
          <a:xfrm>
            <a:off x="457200" y="1590633"/>
            <a:ext cx="8229600" cy="4951485"/>
          </a:xfrm>
        </p:spPr>
        <p:txBody>
          <a:bodyPr>
            <a:normAutofit/>
          </a:bodyPr>
          <a:lstStyle/>
          <a:p>
            <a:pPr marL="285750" indent="-285750">
              <a:buClr>
                <a:schemeClr val="accent1">
                  <a:lumMod val="75000"/>
                </a:schemeClr>
              </a:buClr>
              <a:buSzPct val="120000"/>
              <a:buFont typeface="Arial" pitchFamily="34" charset="0"/>
              <a:buChar char="•"/>
            </a:pPr>
            <a:r>
              <a:rPr lang="en-US" sz="2700" dirty="0"/>
              <a:t>What market structures lie between perfect competition and monopoly, and what are their characteristics? </a:t>
            </a:r>
          </a:p>
          <a:p>
            <a:pPr marL="285750" indent="-285750">
              <a:buClr>
                <a:schemeClr val="accent1">
                  <a:lumMod val="75000"/>
                </a:schemeClr>
              </a:buClr>
              <a:buSzPct val="120000"/>
              <a:buFont typeface="Arial" pitchFamily="34" charset="0"/>
              <a:buChar char="•"/>
            </a:pPr>
            <a:r>
              <a:rPr lang="en-US" sz="2700" dirty="0"/>
              <a:t>How do monopolistically competitive firms choose price and quantity?  Do they earn economic profit?</a:t>
            </a:r>
          </a:p>
          <a:p>
            <a:pPr marL="285750" indent="-285750">
              <a:buClr>
                <a:schemeClr val="accent1">
                  <a:lumMod val="75000"/>
                </a:schemeClr>
              </a:buClr>
              <a:buSzPct val="120000"/>
              <a:buFont typeface="Arial" pitchFamily="34" charset="0"/>
              <a:buChar char="•"/>
            </a:pPr>
            <a:r>
              <a:rPr lang="en-US" sz="2700" dirty="0"/>
              <a:t>How does monopolistic competition affect society’s welfare?</a:t>
            </a:r>
          </a:p>
          <a:p>
            <a:pPr marL="285750" indent="-285750">
              <a:buClr>
                <a:schemeClr val="accent1">
                  <a:lumMod val="75000"/>
                </a:schemeClr>
              </a:buClr>
              <a:buSzPct val="120000"/>
              <a:buFont typeface="Arial" pitchFamily="34" charset="0"/>
              <a:buChar char="•"/>
            </a:pPr>
            <a:r>
              <a:rPr lang="en-US" sz="2700" dirty="0"/>
              <a:t>What are the social costs and benefits of advertising? </a:t>
            </a:r>
          </a:p>
        </p:txBody>
      </p:sp>
    </p:spTree>
    <p:extLst>
      <p:ext uri="{BB962C8B-B14F-4D97-AF65-F5344CB8AC3E}">
        <p14:creationId xmlns:p14="http://schemas.microsoft.com/office/powerpoint/2010/main" val="3106158403"/>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3556" name="Rectangle 2"/>
          <p:cNvSpPr>
            <a:spLocks noGrp="1" noChangeArrowheads="1"/>
          </p:cNvSpPr>
          <p:nvPr>
            <p:ph type="title" idx="4294967295"/>
          </p:nvPr>
        </p:nvSpPr>
        <p:spPr/>
        <p:txBody>
          <a:bodyPr/>
          <a:lstStyle/>
          <a:p>
            <a:pPr eaLnBrk="1" hangingPunct="1"/>
            <a:r>
              <a:rPr lang="en-US"/>
              <a:t>The Critique of Brand Names</a:t>
            </a:r>
          </a:p>
        </p:txBody>
      </p:sp>
      <p:sp>
        <p:nvSpPr>
          <p:cNvPr id="153603" name="Rectangle 3"/>
          <p:cNvSpPr>
            <a:spLocks noGrp="1" noChangeArrowheads="1"/>
          </p:cNvSpPr>
          <p:nvPr>
            <p:ph type="body" idx="4294967295"/>
          </p:nvPr>
        </p:nvSpPr>
        <p:spPr/>
        <p:txBody>
          <a:bodyPr/>
          <a:lstStyle/>
          <a:p>
            <a:pPr eaLnBrk="1" hangingPunct="1"/>
            <a:r>
              <a:rPr lang="en-US"/>
              <a:t>Critics of brand names believe:</a:t>
            </a:r>
          </a:p>
          <a:p>
            <a:pPr lvl="1" eaLnBrk="1" hangingPunct="1"/>
            <a:r>
              <a:rPr lang="en-US"/>
              <a:t>Brand names cause consumers to perceive differences that do not really exist.</a:t>
            </a:r>
          </a:p>
          <a:p>
            <a:pPr lvl="1" eaLnBrk="1" hangingPunct="1"/>
            <a:r>
              <a:rPr lang="en-US"/>
              <a:t>Consumers’ willingness to pay more for brand names is irrational, fostered by advertising.</a:t>
            </a:r>
          </a:p>
          <a:p>
            <a:pPr lvl="1" eaLnBrk="1" hangingPunct="1"/>
            <a:r>
              <a:rPr lang="en-US"/>
              <a:t>Eliminating govt protection of trademarks </a:t>
            </a:r>
            <a:br>
              <a:rPr lang="en-US"/>
            </a:br>
            <a:r>
              <a:rPr lang="en-US"/>
              <a:t>would reduce influence of brand names, </a:t>
            </a:r>
            <a:br>
              <a:rPr lang="en-US"/>
            </a:br>
            <a:r>
              <a:rPr lang="en-US"/>
              <a:t>result in lower prices.</a:t>
            </a:r>
          </a:p>
        </p:txBody>
      </p:sp>
      <p:sp>
        <p:nvSpPr>
          <p:cNvPr id="23558"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398629223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3603">
                                            <p:txEl>
                                              <p:pRg st="1" end="1"/>
                                            </p:txEl>
                                          </p:spTgt>
                                        </p:tgtEl>
                                        <p:attrNameLst>
                                          <p:attrName>style.visibility</p:attrName>
                                        </p:attrNameLst>
                                      </p:cBhvr>
                                      <p:to>
                                        <p:strVal val="visible"/>
                                      </p:to>
                                    </p:set>
                                    <p:animEffect transition="in" filter="wipe(left)">
                                      <p:cBhvr>
                                        <p:cTn id="7" dur="500"/>
                                        <p:tgtEl>
                                          <p:spTgt spid="15360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3603">
                                            <p:txEl>
                                              <p:pRg st="2" end="2"/>
                                            </p:txEl>
                                          </p:spTgt>
                                        </p:tgtEl>
                                        <p:attrNameLst>
                                          <p:attrName>style.visibility</p:attrName>
                                        </p:attrNameLst>
                                      </p:cBhvr>
                                      <p:to>
                                        <p:strVal val="visible"/>
                                      </p:to>
                                    </p:set>
                                    <p:animEffect transition="in" filter="wipe(left)">
                                      <p:cBhvr>
                                        <p:cTn id="12" dur="500"/>
                                        <p:tgtEl>
                                          <p:spTgt spid="15360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53603">
                                            <p:txEl>
                                              <p:pRg st="3" end="3"/>
                                            </p:txEl>
                                          </p:spTgt>
                                        </p:tgtEl>
                                        <p:attrNameLst>
                                          <p:attrName>style.visibility</p:attrName>
                                        </p:attrNameLst>
                                      </p:cBhvr>
                                      <p:to>
                                        <p:strVal val="visible"/>
                                      </p:to>
                                    </p:set>
                                    <p:animEffect transition="in" filter="wipe(left)">
                                      <p:cBhvr>
                                        <p:cTn id="17" dur="500"/>
                                        <p:tgtEl>
                                          <p:spTgt spid="15360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03" grpId="0" build="p" bldLvl="5"/>
    </p:bldLst>
  </p:timing>
</p:sld>
</file>

<file path=ppt/slides/slide2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580" name="Rectangle 2"/>
          <p:cNvSpPr>
            <a:spLocks noGrp="1" noChangeArrowheads="1"/>
          </p:cNvSpPr>
          <p:nvPr>
            <p:ph type="title" idx="4294967295"/>
          </p:nvPr>
        </p:nvSpPr>
        <p:spPr/>
        <p:txBody>
          <a:bodyPr/>
          <a:lstStyle/>
          <a:p>
            <a:pPr eaLnBrk="1" hangingPunct="1"/>
            <a:r>
              <a:rPr lang="en-US"/>
              <a:t>The Defense of Brand Names</a:t>
            </a:r>
          </a:p>
        </p:txBody>
      </p:sp>
      <p:sp>
        <p:nvSpPr>
          <p:cNvPr id="154627" name="Rectangle 3"/>
          <p:cNvSpPr>
            <a:spLocks noGrp="1" noChangeArrowheads="1"/>
          </p:cNvSpPr>
          <p:nvPr>
            <p:ph type="body" idx="4294967295"/>
          </p:nvPr>
        </p:nvSpPr>
        <p:spPr/>
        <p:txBody>
          <a:bodyPr/>
          <a:lstStyle/>
          <a:p>
            <a:pPr eaLnBrk="1" hangingPunct="1"/>
            <a:r>
              <a:rPr lang="en-US"/>
              <a:t>Defenders of brand names believe:</a:t>
            </a:r>
          </a:p>
          <a:p>
            <a:pPr lvl="1" eaLnBrk="1" hangingPunct="1"/>
            <a:r>
              <a:rPr lang="en-US"/>
              <a:t>Brand names provide information about quality to consumers.</a:t>
            </a:r>
          </a:p>
          <a:p>
            <a:pPr lvl="1" eaLnBrk="1" hangingPunct="1"/>
            <a:r>
              <a:rPr lang="en-US"/>
              <a:t>Companies with brand names have incentive </a:t>
            </a:r>
            <a:br>
              <a:rPr lang="en-US"/>
            </a:br>
            <a:r>
              <a:rPr lang="en-US"/>
              <a:t>to maintain quality, to protect the reputation of their brand names.</a:t>
            </a:r>
          </a:p>
        </p:txBody>
      </p:sp>
      <p:sp>
        <p:nvSpPr>
          <p:cNvPr id="24582"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307634844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4627">
                                            <p:txEl>
                                              <p:pRg st="1" end="1"/>
                                            </p:txEl>
                                          </p:spTgt>
                                        </p:tgtEl>
                                        <p:attrNameLst>
                                          <p:attrName>style.visibility</p:attrName>
                                        </p:attrNameLst>
                                      </p:cBhvr>
                                      <p:to>
                                        <p:strVal val="visible"/>
                                      </p:to>
                                    </p:set>
                                    <p:animEffect transition="in" filter="wipe(left)">
                                      <p:cBhvr>
                                        <p:cTn id="7" dur="500"/>
                                        <p:tgtEl>
                                          <p:spTgt spid="15462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4627">
                                            <p:txEl>
                                              <p:pRg st="2" end="2"/>
                                            </p:txEl>
                                          </p:spTgt>
                                        </p:tgtEl>
                                        <p:attrNameLst>
                                          <p:attrName>style.visibility</p:attrName>
                                        </p:attrNameLst>
                                      </p:cBhvr>
                                      <p:to>
                                        <p:strVal val="visible"/>
                                      </p:to>
                                    </p:set>
                                    <p:animEffect transition="in" filter="wipe(left)">
                                      <p:cBhvr>
                                        <p:cTn id="12" dur="500"/>
                                        <p:tgtEl>
                                          <p:spTgt spid="1546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627" grpId="0" build="p" bldLvl="5"/>
    </p:bldLst>
  </p:timing>
</p:sld>
</file>

<file path=ppt/slides/slide2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604" name="Rectangle 2"/>
          <p:cNvSpPr>
            <a:spLocks noGrp="1" noChangeArrowheads="1"/>
          </p:cNvSpPr>
          <p:nvPr>
            <p:ph type="title" idx="4294967295"/>
          </p:nvPr>
        </p:nvSpPr>
        <p:spPr/>
        <p:txBody>
          <a:bodyPr/>
          <a:lstStyle/>
          <a:p>
            <a:pPr eaLnBrk="1" hangingPunct="1"/>
            <a:r>
              <a:rPr lang="en-US" b="1" dirty="0"/>
              <a:t>CONCLUSION</a:t>
            </a:r>
          </a:p>
        </p:txBody>
      </p:sp>
      <p:sp>
        <p:nvSpPr>
          <p:cNvPr id="25605" name="Rectangle 3"/>
          <p:cNvSpPr>
            <a:spLocks noGrp="1" noChangeArrowheads="1"/>
          </p:cNvSpPr>
          <p:nvPr>
            <p:ph type="body" idx="4294967295"/>
          </p:nvPr>
        </p:nvSpPr>
        <p:spPr/>
        <p:txBody>
          <a:bodyPr/>
          <a:lstStyle/>
          <a:p>
            <a:pPr eaLnBrk="1" hangingPunct="1"/>
            <a:r>
              <a:rPr lang="en-US"/>
              <a:t>Differentiated products are everywhere; examples of monopolistic competition abound.  </a:t>
            </a:r>
          </a:p>
          <a:p>
            <a:pPr eaLnBrk="1" hangingPunct="1"/>
            <a:r>
              <a:rPr lang="en-US"/>
              <a:t>The theory of monopolistic competition describes many markets in the economy, </a:t>
            </a:r>
            <a:br>
              <a:rPr lang="en-US"/>
            </a:br>
            <a:r>
              <a:rPr lang="en-US"/>
              <a:t>yet offers little guidance to policymakers looking to improve the market’s allocation of resources. </a:t>
            </a:r>
          </a:p>
        </p:txBody>
      </p:sp>
      <p:sp>
        <p:nvSpPr>
          <p:cNvPr id="25606"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57088189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5605">
                                            <p:txEl>
                                              <p:pRg st="0" end="0"/>
                                            </p:txEl>
                                          </p:spTgt>
                                        </p:tgtEl>
                                        <p:attrNameLst>
                                          <p:attrName>style.visibility</p:attrName>
                                        </p:attrNameLst>
                                      </p:cBhvr>
                                      <p:to>
                                        <p:strVal val="visible"/>
                                      </p:to>
                                    </p:set>
                                    <p:animEffect transition="in" filter="wipe(left)">
                                      <p:cBhvr>
                                        <p:cTn id="7" dur="500"/>
                                        <p:tgtEl>
                                          <p:spTgt spid="2560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5605">
                                            <p:txEl>
                                              <p:pRg st="1" end="1"/>
                                            </p:txEl>
                                          </p:spTgt>
                                        </p:tgtEl>
                                        <p:attrNameLst>
                                          <p:attrName>style.visibility</p:attrName>
                                        </p:attrNameLst>
                                      </p:cBhvr>
                                      <p:to>
                                        <p:strVal val="visible"/>
                                      </p:to>
                                    </p:set>
                                    <p:animEffect transition="in" filter="wipe(left)">
                                      <p:cBhvr>
                                        <p:cTn id="12" dur="500"/>
                                        <p:tgtEl>
                                          <p:spTgt spid="2560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5" grpId="0" build="p" bldLvl="4"/>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alpha val="80000"/>
          </a:schemeClr>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88912"/>
            <a:ext cx="8458200" cy="725488"/>
          </a:xfrm>
          <a:noFill/>
        </p:spPr>
        <p:txBody>
          <a:bodyPr bIns="0" anchor="b">
            <a:noAutofit/>
          </a:bodyPr>
          <a:lstStyle/>
          <a:p>
            <a:pPr algn="l" eaLnBrk="1" hangingPunct="1">
              <a:lnSpc>
                <a:spcPct val="105000"/>
              </a:lnSpc>
              <a:defRPr/>
            </a:pPr>
            <a:r>
              <a:rPr lang="en-US" sz="3600" kern="0" spc="200" dirty="0">
                <a:solidFill>
                  <a:srgbClr val="008000"/>
                </a:solidFill>
                <a:latin typeface="Arial" pitchFamily="34" charset="0"/>
                <a:cs typeface="Arial" pitchFamily="34" charset="0"/>
              </a:rPr>
              <a:t>Summary</a:t>
            </a:r>
          </a:p>
        </p:txBody>
      </p:sp>
      <p:sp>
        <p:nvSpPr>
          <p:cNvPr id="36" name="Content Placeholder 2"/>
          <p:cNvSpPr>
            <a:spLocks noGrp="1"/>
          </p:cNvSpPr>
          <p:nvPr>
            <p:ph idx="1"/>
          </p:nvPr>
        </p:nvSpPr>
        <p:spPr>
          <a:xfrm>
            <a:off x="457200" y="1295400"/>
            <a:ext cx="8229600" cy="5181600"/>
          </a:xfrm>
        </p:spPr>
        <p:txBody>
          <a:bodyPr>
            <a:normAutofit/>
          </a:bodyPr>
          <a:lstStyle/>
          <a:p>
            <a:pPr>
              <a:buClr>
                <a:schemeClr val="accent1">
                  <a:lumMod val="75000"/>
                </a:schemeClr>
              </a:buClr>
              <a:buSzPct val="120000"/>
              <a:buFont typeface="Arial" pitchFamily="34" charset="0"/>
              <a:buChar char="•"/>
            </a:pPr>
            <a:r>
              <a:rPr lang="en-US" dirty="0"/>
              <a:t>A monopolistically competitive market has </a:t>
            </a:r>
            <a:br>
              <a:rPr lang="en-US" dirty="0"/>
            </a:br>
            <a:r>
              <a:rPr lang="en-US" dirty="0"/>
              <a:t>many firms, differentiated products, and free entry.  </a:t>
            </a:r>
          </a:p>
          <a:p>
            <a:pPr>
              <a:buClr>
                <a:schemeClr val="accent1">
                  <a:lumMod val="75000"/>
                </a:schemeClr>
              </a:buClr>
              <a:buSzPct val="120000"/>
              <a:buFont typeface="Arial" pitchFamily="34" charset="0"/>
              <a:buChar char="•"/>
            </a:pPr>
            <a:r>
              <a:rPr lang="en-US" dirty="0"/>
              <a:t>Each firm in a monopolistically competitive market has excess capacity—it produces </a:t>
            </a:r>
            <a:br>
              <a:rPr lang="en-US" dirty="0"/>
            </a:br>
            <a:r>
              <a:rPr lang="en-US" dirty="0"/>
              <a:t>less than the quantity that minimizes </a:t>
            </a:r>
            <a:r>
              <a:rPr lang="en-US" i="1" dirty="0"/>
              <a:t>ATC</a:t>
            </a:r>
            <a:r>
              <a:rPr lang="en-US" dirty="0"/>
              <a:t>.  </a:t>
            </a:r>
            <a:br>
              <a:rPr lang="en-US" dirty="0"/>
            </a:br>
            <a:r>
              <a:rPr lang="en-US" dirty="0"/>
              <a:t>Each firm charges a price above marginal cost.</a:t>
            </a:r>
          </a:p>
        </p:txBody>
      </p:sp>
    </p:spTree>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alpha val="80000"/>
          </a:schemeClr>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88912"/>
            <a:ext cx="8458200" cy="725488"/>
          </a:xfrm>
          <a:noFill/>
        </p:spPr>
        <p:txBody>
          <a:bodyPr bIns="0" anchor="b">
            <a:noAutofit/>
          </a:bodyPr>
          <a:lstStyle/>
          <a:p>
            <a:pPr algn="l" eaLnBrk="1" hangingPunct="1">
              <a:lnSpc>
                <a:spcPct val="105000"/>
              </a:lnSpc>
              <a:defRPr/>
            </a:pPr>
            <a:r>
              <a:rPr lang="en-US" sz="3600" kern="0" spc="200" dirty="0">
                <a:solidFill>
                  <a:srgbClr val="008000"/>
                </a:solidFill>
                <a:latin typeface="Arial" pitchFamily="34" charset="0"/>
                <a:cs typeface="Arial" pitchFamily="34" charset="0"/>
              </a:rPr>
              <a:t>Summary</a:t>
            </a:r>
          </a:p>
        </p:txBody>
      </p:sp>
      <p:sp>
        <p:nvSpPr>
          <p:cNvPr id="36" name="Content Placeholder 2"/>
          <p:cNvSpPr>
            <a:spLocks noGrp="1"/>
          </p:cNvSpPr>
          <p:nvPr>
            <p:ph idx="1"/>
          </p:nvPr>
        </p:nvSpPr>
        <p:spPr>
          <a:xfrm>
            <a:off x="457200" y="1295400"/>
            <a:ext cx="8229600" cy="5181600"/>
          </a:xfrm>
        </p:spPr>
        <p:txBody>
          <a:bodyPr>
            <a:normAutofit/>
          </a:bodyPr>
          <a:lstStyle/>
          <a:p>
            <a:pPr>
              <a:buClr>
                <a:schemeClr val="accent1">
                  <a:lumMod val="75000"/>
                </a:schemeClr>
              </a:buClr>
              <a:buSzPct val="120000"/>
              <a:buFont typeface="Arial" pitchFamily="34" charset="0"/>
              <a:buChar char="•"/>
            </a:pPr>
            <a:r>
              <a:rPr lang="en-US" dirty="0"/>
              <a:t>Monopolistic competition does not have all of the desirable welfare properties of perfect competition.  There is a deadweight loss caused by the markup of price over marginal cost.  Also, the number of firms (and thus varieties) can be too large or too small.  There is no clear way for policymakers to improve the market outcome.</a:t>
            </a:r>
          </a:p>
        </p:txBody>
      </p:sp>
    </p:spTree>
    <p:extLst>
      <p:ext uri="{BB962C8B-B14F-4D97-AF65-F5344CB8AC3E}">
        <p14:creationId xmlns:p14="http://schemas.microsoft.com/office/powerpoint/2010/main" val="1119884386"/>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alpha val="80000"/>
          </a:schemeClr>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88912"/>
            <a:ext cx="8458200" cy="725488"/>
          </a:xfrm>
          <a:noFill/>
        </p:spPr>
        <p:txBody>
          <a:bodyPr bIns="0" anchor="b">
            <a:noAutofit/>
          </a:bodyPr>
          <a:lstStyle/>
          <a:p>
            <a:pPr algn="l" eaLnBrk="1" hangingPunct="1">
              <a:lnSpc>
                <a:spcPct val="105000"/>
              </a:lnSpc>
              <a:defRPr/>
            </a:pPr>
            <a:r>
              <a:rPr lang="en-US" sz="3600" kern="0" spc="200" dirty="0">
                <a:solidFill>
                  <a:srgbClr val="008000"/>
                </a:solidFill>
                <a:latin typeface="Arial" pitchFamily="34" charset="0"/>
                <a:cs typeface="Arial" pitchFamily="34" charset="0"/>
              </a:rPr>
              <a:t>Summary</a:t>
            </a:r>
          </a:p>
        </p:txBody>
      </p:sp>
      <p:sp>
        <p:nvSpPr>
          <p:cNvPr id="36" name="Content Placeholder 2"/>
          <p:cNvSpPr>
            <a:spLocks noGrp="1"/>
          </p:cNvSpPr>
          <p:nvPr>
            <p:ph idx="1"/>
          </p:nvPr>
        </p:nvSpPr>
        <p:spPr>
          <a:xfrm>
            <a:off x="457200" y="1295400"/>
            <a:ext cx="8229600" cy="5181600"/>
          </a:xfrm>
        </p:spPr>
        <p:txBody>
          <a:bodyPr>
            <a:normAutofit/>
          </a:bodyPr>
          <a:lstStyle/>
          <a:p>
            <a:pPr>
              <a:buClr>
                <a:schemeClr val="accent1">
                  <a:lumMod val="75000"/>
                </a:schemeClr>
              </a:buClr>
              <a:buSzPct val="120000"/>
              <a:buFont typeface="Arial" pitchFamily="34" charset="0"/>
              <a:buChar char="•"/>
            </a:pPr>
            <a:r>
              <a:rPr lang="en-US" dirty="0"/>
              <a:t>Product differentiation and markup pricing lead to the use of advertising and brand names.  Critics of advertising and brand names argue that firms use them to reduce competition and take advantage of consumer irrationality.  Defenders argue that firms use them to inform consumers and to compete more vigorously on price and product quality.</a:t>
            </a:r>
          </a:p>
        </p:txBody>
      </p:sp>
    </p:spTree>
    <p:extLst>
      <p:ext uri="{BB962C8B-B14F-4D97-AF65-F5344CB8AC3E}">
        <p14:creationId xmlns:p14="http://schemas.microsoft.com/office/powerpoint/2010/main" val="3769626227"/>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148" name="Rectangle 2"/>
          <p:cNvSpPr>
            <a:spLocks noGrp="1" noChangeArrowheads="1"/>
          </p:cNvSpPr>
          <p:nvPr>
            <p:ph type="title"/>
          </p:nvPr>
        </p:nvSpPr>
        <p:spPr/>
        <p:txBody>
          <a:bodyPr>
            <a:normAutofit fontScale="90000"/>
          </a:bodyPr>
          <a:lstStyle/>
          <a:p>
            <a:pPr eaLnBrk="1" hangingPunct="1"/>
            <a:r>
              <a:rPr lang="en-US" sz="3100" b="1" dirty="0"/>
              <a:t>INTRODUCTION:</a:t>
            </a:r>
            <a:r>
              <a:rPr lang="en-US" sz="3100" dirty="0"/>
              <a:t>  </a:t>
            </a:r>
            <a:br>
              <a:rPr lang="en-US" sz="3100" dirty="0"/>
            </a:br>
            <a:r>
              <a:rPr lang="en-US" sz="3600" dirty="0"/>
              <a:t>Between Monopoly and Competition</a:t>
            </a:r>
          </a:p>
        </p:txBody>
      </p:sp>
      <p:sp>
        <p:nvSpPr>
          <p:cNvPr id="6149" name="Rectangle 3"/>
          <p:cNvSpPr>
            <a:spLocks noGrp="1" noChangeArrowheads="1"/>
          </p:cNvSpPr>
          <p:nvPr>
            <p:ph idx="1"/>
          </p:nvPr>
        </p:nvSpPr>
        <p:spPr>
          <a:xfrm>
            <a:off x="457200" y="1272365"/>
            <a:ext cx="8229600" cy="4979581"/>
          </a:xfrm>
        </p:spPr>
        <p:txBody>
          <a:bodyPr/>
          <a:lstStyle/>
          <a:p>
            <a:pPr marL="0" indent="0" eaLnBrk="1" hangingPunct="1">
              <a:buFont typeface="Wingdings" pitchFamily="2" charset="2"/>
              <a:buNone/>
            </a:pPr>
            <a:r>
              <a:rPr lang="en-US" i="1" dirty="0"/>
              <a:t>Two extremes</a:t>
            </a:r>
          </a:p>
          <a:p>
            <a:pPr marL="517525" lvl="1" eaLnBrk="1" hangingPunct="1">
              <a:buClr>
                <a:srgbClr val="339966"/>
              </a:buClr>
            </a:pPr>
            <a:r>
              <a:rPr lang="en-US" dirty="0"/>
              <a:t>Perfect competition:  many firms, identical products</a:t>
            </a:r>
          </a:p>
          <a:p>
            <a:pPr marL="517525" lvl="1" eaLnBrk="1" hangingPunct="1">
              <a:buClr>
                <a:srgbClr val="339966"/>
              </a:buClr>
            </a:pPr>
            <a:r>
              <a:rPr lang="en-US" dirty="0"/>
              <a:t>Monopoly:  one firm</a:t>
            </a:r>
          </a:p>
          <a:p>
            <a:pPr marL="0" indent="0" eaLnBrk="1" hangingPunct="1">
              <a:spcBef>
                <a:spcPct val="65000"/>
              </a:spcBef>
              <a:buFont typeface="Wingdings" pitchFamily="2" charset="2"/>
              <a:buNone/>
            </a:pPr>
            <a:r>
              <a:rPr lang="en-US" i="1" dirty="0"/>
              <a:t>In between these extremes:  imperfect competition</a:t>
            </a:r>
          </a:p>
          <a:p>
            <a:pPr marL="517525" lvl="1" eaLnBrk="1" hangingPunct="1">
              <a:lnSpc>
                <a:spcPct val="105000"/>
              </a:lnSpc>
              <a:spcBef>
                <a:spcPct val="25000"/>
              </a:spcBef>
              <a:buClr>
                <a:srgbClr val="339966"/>
              </a:buClr>
            </a:pPr>
            <a:r>
              <a:rPr lang="en-US" b="1" dirty="0">
                <a:solidFill>
                  <a:srgbClr val="CC0000"/>
                </a:solidFill>
              </a:rPr>
              <a:t>Oligopoly</a:t>
            </a:r>
            <a:r>
              <a:rPr lang="en-US" dirty="0"/>
              <a:t>:  only a few sellers offer similar or identical products. </a:t>
            </a:r>
          </a:p>
          <a:p>
            <a:pPr marL="517525" lvl="1" eaLnBrk="1" hangingPunct="1">
              <a:lnSpc>
                <a:spcPct val="105000"/>
              </a:lnSpc>
              <a:spcBef>
                <a:spcPct val="25000"/>
              </a:spcBef>
              <a:buClr>
                <a:srgbClr val="339966"/>
              </a:buClr>
            </a:pPr>
            <a:r>
              <a:rPr lang="en-US" b="1" dirty="0">
                <a:solidFill>
                  <a:srgbClr val="CC0000"/>
                </a:solidFill>
              </a:rPr>
              <a:t>Monopolistic competition</a:t>
            </a:r>
            <a:r>
              <a:rPr lang="en-US" dirty="0"/>
              <a:t>:  many firms sell similar but not identical products.  </a:t>
            </a:r>
          </a:p>
        </p:txBody>
      </p:sp>
      <p:sp>
        <p:nvSpPr>
          <p:cNvPr id="6150"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195716411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149">
                                            <p:txEl>
                                              <p:pRg st="0" end="0"/>
                                            </p:txEl>
                                          </p:spTgt>
                                        </p:tgtEl>
                                        <p:attrNameLst>
                                          <p:attrName>style.visibility</p:attrName>
                                        </p:attrNameLst>
                                      </p:cBhvr>
                                      <p:to>
                                        <p:strVal val="visible"/>
                                      </p:to>
                                    </p:set>
                                    <p:animEffect transition="in" filter="wipe(left)">
                                      <p:cBhvr>
                                        <p:cTn id="7" dur="500"/>
                                        <p:tgtEl>
                                          <p:spTgt spid="614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149">
                                            <p:txEl>
                                              <p:pRg st="1" end="1"/>
                                            </p:txEl>
                                          </p:spTgt>
                                        </p:tgtEl>
                                        <p:attrNameLst>
                                          <p:attrName>style.visibility</p:attrName>
                                        </p:attrNameLst>
                                      </p:cBhvr>
                                      <p:to>
                                        <p:strVal val="visible"/>
                                      </p:to>
                                    </p:set>
                                    <p:animEffect transition="in" filter="wipe(left)">
                                      <p:cBhvr>
                                        <p:cTn id="12" dur="500"/>
                                        <p:tgtEl>
                                          <p:spTgt spid="614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149">
                                            <p:txEl>
                                              <p:pRg st="2" end="2"/>
                                            </p:txEl>
                                          </p:spTgt>
                                        </p:tgtEl>
                                        <p:attrNameLst>
                                          <p:attrName>style.visibility</p:attrName>
                                        </p:attrNameLst>
                                      </p:cBhvr>
                                      <p:to>
                                        <p:strVal val="visible"/>
                                      </p:to>
                                    </p:set>
                                    <p:animEffect transition="in" filter="wipe(left)">
                                      <p:cBhvr>
                                        <p:cTn id="17" dur="500"/>
                                        <p:tgtEl>
                                          <p:spTgt spid="614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149">
                                            <p:txEl>
                                              <p:pRg st="3" end="3"/>
                                            </p:txEl>
                                          </p:spTgt>
                                        </p:tgtEl>
                                        <p:attrNameLst>
                                          <p:attrName>style.visibility</p:attrName>
                                        </p:attrNameLst>
                                      </p:cBhvr>
                                      <p:to>
                                        <p:strVal val="visible"/>
                                      </p:to>
                                    </p:set>
                                    <p:animEffect transition="in" filter="wipe(left)">
                                      <p:cBhvr>
                                        <p:cTn id="22" dur="500"/>
                                        <p:tgtEl>
                                          <p:spTgt spid="614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149">
                                            <p:txEl>
                                              <p:pRg st="4" end="4"/>
                                            </p:txEl>
                                          </p:spTgt>
                                        </p:tgtEl>
                                        <p:attrNameLst>
                                          <p:attrName>style.visibility</p:attrName>
                                        </p:attrNameLst>
                                      </p:cBhvr>
                                      <p:to>
                                        <p:strVal val="visible"/>
                                      </p:to>
                                    </p:set>
                                    <p:animEffect transition="in" filter="wipe(left)">
                                      <p:cBhvr>
                                        <p:cTn id="27" dur="500"/>
                                        <p:tgtEl>
                                          <p:spTgt spid="614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6149">
                                            <p:txEl>
                                              <p:pRg st="5" end="5"/>
                                            </p:txEl>
                                          </p:spTgt>
                                        </p:tgtEl>
                                        <p:attrNameLst>
                                          <p:attrName>style.visibility</p:attrName>
                                        </p:attrNameLst>
                                      </p:cBhvr>
                                      <p:to>
                                        <p:strVal val="visible"/>
                                      </p:to>
                                    </p:set>
                                    <p:animEffect transition="in" filter="wipe(left)">
                                      <p:cBhvr>
                                        <p:cTn id="32" dur="500"/>
                                        <p:tgtEl>
                                          <p:spTgt spid="614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9" grpId="0" build="p" bldLvl="4"/>
    </p:bldLst>
  </p:timing>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p:txBody>
          <a:bodyPr>
            <a:noAutofit/>
          </a:bodyPr>
          <a:lstStyle/>
          <a:p>
            <a:pPr algn="ctr" eaLnBrk="1" hangingPunct="1">
              <a:lnSpc>
                <a:spcPct val="114000"/>
              </a:lnSpc>
            </a:pPr>
            <a:r>
              <a:rPr lang="en-US" sz="3200" dirty="0"/>
              <a:t>Characteristics &amp; Examples of Monopolistic Competition</a:t>
            </a:r>
          </a:p>
        </p:txBody>
      </p:sp>
      <p:sp>
        <p:nvSpPr>
          <p:cNvPr id="142339" name="Rectangle 3"/>
          <p:cNvSpPr>
            <a:spLocks noGrp="1" noChangeArrowheads="1"/>
          </p:cNvSpPr>
          <p:nvPr>
            <p:ph idx="1"/>
          </p:nvPr>
        </p:nvSpPr>
        <p:spPr>
          <a:xfrm>
            <a:off x="457200" y="1314897"/>
            <a:ext cx="8229600" cy="4979581"/>
          </a:xfrm>
        </p:spPr>
        <p:txBody>
          <a:bodyPr>
            <a:normAutofit lnSpcReduction="10000"/>
          </a:bodyPr>
          <a:lstStyle/>
          <a:p>
            <a:pPr eaLnBrk="1" hangingPunct="1">
              <a:buFont typeface="Wingdings" pitchFamily="2" charset="2"/>
              <a:buNone/>
            </a:pPr>
            <a:r>
              <a:rPr lang="en-US" sz="2700" dirty="0"/>
              <a:t>Characteristics:</a:t>
            </a:r>
          </a:p>
          <a:p>
            <a:pPr lvl="1" eaLnBrk="1" hangingPunct="1"/>
            <a:r>
              <a:rPr lang="en-US" sz="2600" dirty="0"/>
              <a:t>Many sellers</a:t>
            </a:r>
          </a:p>
          <a:p>
            <a:pPr lvl="1" eaLnBrk="1" hangingPunct="1"/>
            <a:r>
              <a:rPr lang="en-US" sz="2600" dirty="0"/>
              <a:t>Product differentiation (location)</a:t>
            </a:r>
          </a:p>
          <a:p>
            <a:pPr lvl="1" eaLnBrk="1" hangingPunct="1"/>
            <a:r>
              <a:rPr lang="en-US" sz="2600" dirty="0"/>
              <a:t>Free entry and exit</a:t>
            </a:r>
          </a:p>
          <a:p>
            <a:pPr eaLnBrk="1" hangingPunct="1">
              <a:spcBef>
                <a:spcPct val="40000"/>
              </a:spcBef>
              <a:buFont typeface="Wingdings" pitchFamily="2" charset="2"/>
              <a:buNone/>
            </a:pPr>
            <a:r>
              <a:rPr lang="en-US" sz="2700" dirty="0"/>
              <a:t>Examples:</a:t>
            </a:r>
          </a:p>
          <a:p>
            <a:pPr lvl="1" eaLnBrk="1" hangingPunct="1"/>
            <a:r>
              <a:rPr lang="en-US" sz="2600" dirty="0"/>
              <a:t>apartments</a:t>
            </a:r>
          </a:p>
          <a:p>
            <a:pPr lvl="1" eaLnBrk="1" hangingPunct="1"/>
            <a:r>
              <a:rPr lang="en-US" sz="2600" dirty="0"/>
              <a:t>books</a:t>
            </a:r>
          </a:p>
          <a:p>
            <a:pPr lvl="1" eaLnBrk="1" hangingPunct="1"/>
            <a:r>
              <a:rPr lang="en-US" sz="2600" dirty="0"/>
              <a:t>bottled water</a:t>
            </a:r>
          </a:p>
          <a:p>
            <a:pPr lvl="1" eaLnBrk="1" hangingPunct="1"/>
            <a:r>
              <a:rPr lang="en-US" sz="2600" dirty="0"/>
              <a:t>clothing</a:t>
            </a:r>
          </a:p>
          <a:p>
            <a:pPr lvl="1" eaLnBrk="1" hangingPunct="1"/>
            <a:r>
              <a:rPr lang="en-US" sz="2600" dirty="0"/>
              <a:t>fast food</a:t>
            </a:r>
          </a:p>
          <a:p>
            <a:pPr lvl="1" eaLnBrk="1" hangingPunct="1"/>
            <a:r>
              <a:rPr lang="en-US" sz="2600" dirty="0"/>
              <a:t>night clubs</a:t>
            </a:r>
          </a:p>
        </p:txBody>
      </p:sp>
      <p:sp>
        <p:nvSpPr>
          <p:cNvPr id="7174"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412438427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2339">
                                            <p:txEl>
                                              <p:pRg st="1" end="1"/>
                                            </p:txEl>
                                          </p:spTgt>
                                        </p:tgtEl>
                                        <p:attrNameLst>
                                          <p:attrName>style.visibility</p:attrName>
                                        </p:attrNameLst>
                                      </p:cBhvr>
                                      <p:to>
                                        <p:strVal val="visible"/>
                                      </p:to>
                                    </p:set>
                                    <p:animEffect transition="in" filter="wipe(left)">
                                      <p:cBhvr>
                                        <p:cTn id="7" dur="500"/>
                                        <p:tgtEl>
                                          <p:spTgt spid="14233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2339">
                                            <p:txEl>
                                              <p:pRg st="2" end="2"/>
                                            </p:txEl>
                                          </p:spTgt>
                                        </p:tgtEl>
                                        <p:attrNameLst>
                                          <p:attrName>style.visibility</p:attrName>
                                        </p:attrNameLst>
                                      </p:cBhvr>
                                      <p:to>
                                        <p:strVal val="visible"/>
                                      </p:to>
                                    </p:set>
                                    <p:animEffect transition="in" filter="wipe(left)">
                                      <p:cBhvr>
                                        <p:cTn id="12" dur="500"/>
                                        <p:tgtEl>
                                          <p:spTgt spid="14233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2339">
                                            <p:txEl>
                                              <p:pRg st="3" end="3"/>
                                            </p:txEl>
                                          </p:spTgt>
                                        </p:tgtEl>
                                        <p:attrNameLst>
                                          <p:attrName>style.visibility</p:attrName>
                                        </p:attrNameLst>
                                      </p:cBhvr>
                                      <p:to>
                                        <p:strVal val="visible"/>
                                      </p:to>
                                    </p:set>
                                    <p:animEffect transition="in" filter="wipe(left)">
                                      <p:cBhvr>
                                        <p:cTn id="17" dur="500"/>
                                        <p:tgtEl>
                                          <p:spTgt spid="14233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42339">
                                            <p:txEl>
                                              <p:pRg st="4" end="4"/>
                                            </p:txEl>
                                          </p:spTgt>
                                        </p:tgtEl>
                                        <p:attrNameLst>
                                          <p:attrName>style.visibility</p:attrName>
                                        </p:attrNameLst>
                                      </p:cBhvr>
                                      <p:to>
                                        <p:strVal val="visible"/>
                                      </p:to>
                                    </p:set>
                                    <p:animEffect transition="in" filter="wipe(left)">
                                      <p:cBhvr>
                                        <p:cTn id="22" dur="500"/>
                                        <p:tgtEl>
                                          <p:spTgt spid="142339">
                                            <p:txEl>
                                              <p:pRg st="4" end="4"/>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142339">
                                            <p:txEl>
                                              <p:pRg st="5" end="5"/>
                                            </p:txEl>
                                          </p:spTgt>
                                        </p:tgtEl>
                                        <p:attrNameLst>
                                          <p:attrName>style.visibility</p:attrName>
                                        </p:attrNameLst>
                                      </p:cBhvr>
                                      <p:to>
                                        <p:strVal val="visible"/>
                                      </p:to>
                                    </p:set>
                                    <p:animEffect transition="in" filter="wipe(left)">
                                      <p:cBhvr>
                                        <p:cTn id="25" dur="500"/>
                                        <p:tgtEl>
                                          <p:spTgt spid="142339">
                                            <p:txEl>
                                              <p:pRg st="5" end="5"/>
                                            </p:txEl>
                                          </p:spTgt>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142339">
                                            <p:txEl>
                                              <p:pRg st="6" end="6"/>
                                            </p:txEl>
                                          </p:spTgt>
                                        </p:tgtEl>
                                        <p:attrNameLst>
                                          <p:attrName>style.visibility</p:attrName>
                                        </p:attrNameLst>
                                      </p:cBhvr>
                                      <p:to>
                                        <p:strVal val="visible"/>
                                      </p:to>
                                    </p:set>
                                    <p:animEffect transition="in" filter="wipe(left)">
                                      <p:cBhvr>
                                        <p:cTn id="28" dur="500"/>
                                        <p:tgtEl>
                                          <p:spTgt spid="142339">
                                            <p:txEl>
                                              <p:pRg st="6" end="6"/>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142339">
                                            <p:txEl>
                                              <p:pRg st="7" end="7"/>
                                            </p:txEl>
                                          </p:spTgt>
                                        </p:tgtEl>
                                        <p:attrNameLst>
                                          <p:attrName>style.visibility</p:attrName>
                                        </p:attrNameLst>
                                      </p:cBhvr>
                                      <p:to>
                                        <p:strVal val="visible"/>
                                      </p:to>
                                    </p:set>
                                    <p:animEffect transition="in" filter="wipe(left)">
                                      <p:cBhvr>
                                        <p:cTn id="31" dur="500"/>
                                        <p:tgtEl>
                                          <p:spTgt spid="142339">
                                            <p:txEl>
                                              <p:pRg st="7" end="7"/>
                                            </p:txEl>
                                          </p:spTgt>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142339">
                                            <p:txEl>
                                              <p:pRg st="8" end="8"/>
                                            </p:txEl>
                                          </p:spTgt>
                                        </p:tgtEl>
                                        <p:attrNameLst>
                                          <p:attrName>style.visibility</p:attrName>
                                        </p:attrNameLst>
                                      </p:cBhvr>
                                      <p:to>
                                        <p:strVal val="visible"/>
                                      </p:to>
                                    </p:set>
                                    <p:animEffect transition="in" filter="wipe(left)">
                                      <p:cBhvr>
                                        <p:cTn id="34" dur="500"/>
                                        <p:tgtEl>
                                          <p:spTgt spid="142339">
                                            <p:txEl>
                                              <p:pRg st="8" end="8"/>
                                            </p:txEl>
                                          </p:spTgt>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142339">
                                            <p:txEl>
                                              <p:pRg st="9" end="9"/>
                                            </p:txEl>
                                          </p:spTgt>
                                        </p:tgtEl>
                                        <p:attrNameLst>
                                          <p:attrName>style.visibility</p:attrName>
                                        </p:attrNameLst>
                                      </p:cBhvr>
                                      <p:to>
                                        <p:strVal val="visible"/>
                                      </p:to>
                                    </p:set>
                                    <p:animEffect transition="in" filter="wipe(left)">
                                      <p:cBhvr>
                                        <p:cTn id="37" dur="500"/>
                                        <p:tgtEl>
                                          <p:spTgt spid="142339">
                                            <p:txEl>
                                              <p:pRg st="9" end="9"/>
                                            </p:txEl>
                                          </p:spTgt>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142339">
                                            <p:txEl>
                                              <p:pRg st="10" end="10"/>
                                            </p:txEl>
                                          </p:spTgt>
                                        </p:tgtEl>
                                        <p:attrNameLst>
                                          <p:attrName>style.visibility</p:attrName>
                                        </p:attrNameLst>
                                      </p:cBhvr>
                                      <p:to>
                                        <p:strVal val="visible"/>
                                      </p:to>
                                    </p:set>
                                    <p:animEffect transition="in" filter="wipe(left)">
                                      <p:cBhvr>
                                        <p:cTn id="40" dur="500"/>
                                        <p:tgtEl>
                                          <p:spTgt spid="14233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39" grpId="0" build="p" bldLvl="5"/>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6" name="Rectangle 153"/>
          <p:cNvSpPr>
            <a:spLocks noChangeArrowheads="1"/>
          </p:cNvSpPr>
          <p:nvPr/>
        </p:nvSpPr>
        <p:spPr bwMode="auto">
          <a:xfrm>
            <a:off x="390525" y="941388"/>
            <a:ext cx="8345488" cy="5043487"/>
          </a:xfrm>
          <a:prstGeom prst="rect">
            <a:avLst/>
          </a:prstGeom>
          <a:solidFill>
            <a:srgbClr val="FFFFCC"/>
          </a:solidFill>
          <a:ln w="9525">
            <a:noFill/>
            <a:miter lim="800000"/>
            <a:headEnd/>
            <a:tailEnd/>
          </a:ln>
        </p:spPr>
        <p:txBody>
          <a:bodyPr wrap="none" anchor="ctr"/>
          <a:lstStyle/>
          <a:p>
            <a:endParaRPr lang="en-US">
              <a:latin typeface="Arial"/>
              <a:cs typeface="Arial"/>
            </a:endParaRPr>
          </a:p>
        </p:txBody>
      </p:sp>
      <p:sp>
        <p:nvSpPr>
          <p:cNvPr id="8197" name="Rectangle 4"/>
          <p:cNvSpPr>
            <a:spLocks noGrp="1" noChangeArrowheads="1"/>
          </p:cNvSpPr>
          <p:nvPr>
            <p:ph type="title" idx="4294967295"/>
          </p:nvPr>
        </p:nvSpPr>
        <p:spPr>
          <a:xfrm>
            <a:off x="0" y="163513"/>
            <a:ext cx="9144000" cy="649287"/>
          </a:xfrm>
        </p:spPr>
        <p:txBody>
          <a:bodyPr/>
          <a:lstStyle/>
          <a:p>
            <a:pPr algn="ctr" eaLnBrk="1" hangingPunct="1"/>
            <a:r>
              <a:rPr lang="en-US" sz="3200" dirty="0"/>
              <a:t>Comparing Perfect &amp; </a:t>
            </a:r>
            <a:r>
              <a:rPr lang="en-US" sz="3200" dirty="0" err="1"/>
              <a:t>Monop</a:t>
            </a:r>
            <a:r>
              <a:rPr lang="en-US" sz="3200" dirty="0"/>
              <a:t>. Competition</a:t>
            </a:r>
          </a:p>
        </p:txBody>
      </p:sp>
      <p:grpSp>
        <p:nvGrpSpPr>
          <p:cNvPr id="2" name="Group 158"/>
          <p:cNvGrpSpPr>
            <a:grpSpLocks/>
          </p:cNvGrpSpPr>
          <p:nvPr/>
        </p:nvGrpSpPr>
        <p:grpSpPr bwMode="auto">
          <a:xfrm>
            <a:off x="384175" y="4462463"/>
            <a:ext cx="8358188" cy="612775"/>
            <a:chOff x="242" y="2811"/>
            <a:chExt cx="5265" cy="386"/>
          </a:xfrm>
        </p:grpSpPr>
        <p:sp>
          <p:nvSpPr>
            <p:cNvPr id="8235" name="Rectangle 127"/>
            <p:cNvSpPr>
              <a:spLocks noChangeArrowheads="1"/>
            </p:cNvSpPr>
            <p:nvPr/>
          </p:nvSpPr>
          <p:spPr bwMode="auto">
            <a:xfrm>
              <a:off x="3978" y="2811"/>
              <a:ext cx="1529" cy="386"/>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yes</a:t>
              </a:r>
            </a:p>
          </p:txBody>
        </p:sp>
        <p:sp>
          <p:nvSpPr>
            <p:cNvPr id="8236" name="Rectangle 125"/>
            <p:cNvSpPr>
              <a:spLocks noChangeArrowheads="1"/>
            </p:cNvSpPr>
            <p:nvPr/>
          </p:nvSpPr>
          <p:spPr bwMode="auto">
            <a:xfrm>
              <a:off x="2344" y="2811"/>
              <a:ext cx="1634" cy="386"/>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none, price-taker</a:t>
              </a:r>
            </a:p>
          </p:txBody>
        </p:sp>
        <p:sp>
          <p:nvSpPr>
            <p:cNvPr id="8237" name="Rectangle 123"/>
            <p:cNvSpPr>
              <a:spLocks noChangeArrowheads="1"/>
            </p:cNvSpPr>
            <p:nvPr/>
          </p:nvSpPr>
          <p:spPr bwMode="auto">
            <a:xfrm>
              <a:off x="242" y="2811"/>
              <a:ext cx="2102" cy="386"/>
            </a:xfrm>
            <a:prstGeom prst="rect">
              <a:avLst/>
            </a:prstGeom>
            <a:noFill/>
            <a:ln w="9525">
              <a:noFill/>
              <a:miter lim="800000"/>
              <a:headEnd/>
              <a:tailEnd/>
            </a:ln>
          </p:spPr>
          <p:txBody>
            <a:bodyPr rIns="0" anchor="ctr"/>
            <a:lstStyle/>
            <a:p>
              <a:pPr>
                <a:lnSpc>
                  <a:spcPct val="105000"/>
                </a:lnSpc>
                <a:spcBef>
                  <a:spcPct val="45000"/>
                </a:spcBef>
                <a:buClr>
                  <a:srgbClr val="00B85C"/>
                </a:buClr>
                <a:buSzPct val="120000"/>
                <a:buFont typeface="Wingdings" pitchFamily="2" charset="2"/>
                <a:buNone/>
              </a:pPr>
              <a:r>
                <a:rPr lang="en-US" sz="2400" dirty="0">
                  <a:solidFill>
                    <a:srgbClr val="FF0000"/>
                  </a:solidFill>
                  <a:latin typeface="Arial"/>
                  <a:cs typeface="Arial"/>
                </a:rPr>
                <a:t>firm has market power?</a:t>
              </a:r>
            </a:p>
          </p:txBody>
        </p:sp>
      </p:grpSp>
      <p:grpSp>
        <p:nvGrpSpPr>
          <p:cNvPr id="3" name="Group 159"/>
          <p:cNvGrpSpPr>
            <a:grpSpLocks/>
          </p:cNvGrpSpPr>
          <p:nvPr/>
        </p:nvGrpSpPr>
        <p:grpSpPr bwMode="auto">
          <a:xfrm>
            <a:off x="384175" y="5075238"/>
            <a:ext cx="8358188" cy="911225"/>
            <a:chOff x="242" y="3197"/>
            <a:chExt cx="5265" cy="574"/>
          </a:xfrm>
        </p:grpSpPr>
        <p:sp>
          <p:nvSpPr>
            <p:cNvPr id="8232" name="Rectangle 119"/>
            <p:cNvSpPr>
              <a:spLocks noChangeArrowheads="1"/>
            </p:cNvSpPr>
            <p:nvPr/>
          </p:nvSpPr>
          <p:spPr bwMode="auto">
            <a:xfrm>
              <a:off x="3978" y="3197"/>
              <a:ext cx="1529" cy="574"/>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downward-sloping</a:t>
              </a:r>
            </a:p>
          </p:txBody>
        </p:sp>
        <p:sp>
          <p:nvSpPr>
            <p:cNvPr id="8233" name="Rectangle 117"/>
            <p:cNvSpPr>
              <a:spLocks noChangeArrowheads="1"/>
            </p:cNvSpPr>
            <p:nvPr/>
          </p:nvSpPr>
          <p:spPr bwMode="auto">
            <a:xfrm>
              <a:off x="2344" y="3197"/>
              <a:ext cx="1634" cy="574"/>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horizontal</a:t>
              </a:r>
            </a:p>
          </p:txBody>
        </p:sp>
        <p:sp>
          <p:nvSpPr>
            <p:cNvPr id="8234" name="Rectangle 115"/>
            <p:cNvSpPr>
              <a:spLocks noChangeArrowheads="1"/>
            </p:cNvSpPr>
            <p:nvPr/>
          </p:nvSpPr>
          <p:spPr bwMode="auto">
            <a:xfrm>
              <a:off x="242" y="3197"/>
              <a:ext cx="2102" cy="574"/>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i="1">
                  <a:solidFill>
                    <a:srgbClr val="FF0000"/>
                  </a:solidFill>
                  <a:latin typeface="Arial"/>
                  <a:cs typeface="Arial"/>
                </a:rPr>
                <a:t>D</a:t>
              </a:r>
              <a:r>
                <a:rPr lang="en-US" sz="2400">
                  <a:solidFill>
                    <a:srgbClr val="FF0000"/>
                  </a:solidFill>
                  <a:latin typeface="Arial"/>
                  <a:cs typeface="Arial"/>
                </a:rPr>
                <a:t> curve facing firm</a:t>
              </a:r>
            </a:p>
          </p:txBody>
        </p:sp>
      </p:grpSp>
      <p:grpSp>
        <p:nvGrpSpPr>
          <p:cNvPr id="4" name="Group 157"/>
          <p:cNvGrpSpPr>
            <a:grpSpLocks/>
          </p:cNvGrpSpPr>
          <p:nvPr/>
        </p:nvGrpSpPr>
        <p:grpSpPr bwMode="auto">
          <a:xfrm>
            <a:off x="384175" y="3852863"/>
            <a:ext cx="8358188" cy="609600"/>
            <a:chOff x="242" y="2427"/>
            <a:chExt cx="5265" cy="384"/>
          </a:xfrm>
        </p:grpSpPr>
        <p:sp>
          <p:nvSpPr>
            <p:cNvPr id="8229" name="Rectangle 20"/>
            <p:cNvSpPr>
              <a:spLocks noChangeArrowheads="1"/>
            </p:cNvSpPr>
            <p:nvPr/>
          </p:nvSpPr>
          <p:spPr bwMode="auto">
            <a:xfrm>
              <a:off x="3978" y="2427"/>
              <a:ext cx="1529" cy="384"/>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differentiated</a:t>
              </a:r>
            </a:p>
          </p:txBody>
        </p:sp>
        <p:sp>
          <p:nvSpPr>
            <p:cNvPr id="8230" name="Rectangle 19"/>
            <p:cNvSpPr>
              <a:spLocks noChangeArrowheads="1"/>
            </p:cNvSpPr>
            <p:nvPr/>
          </p:nvSpPr>
          <p:spPr bwMode="auto">
            <a:xfrm>
              <a:off x="2344" y="2427"/>
              <a:ext cx="1634" cy="384"/>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identical</a:t>
              </a:r>
            </a:p>
          </p:txBody>
        </p:sp>
        <p:sp>
          <p:nvSpPr>
            <p:cNvPr id="8231" name="Rectangle 18"/>
            <p:cNvSpPr>
              <a:spLocks noChangeArrowheads="1"/>
            </p:cNvSpPr>
            <p:nvPr/>
          </p:nvSpPr>
          <p:spPr bwMode="auto">
            <a:xfrm>
              <a:off x="242" y="2427"/>
              <a:ext cx="2102" cy="384"/>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dirty="0">
                  <a:solidFill>
                    <a:srgbClr val="FF0000"/>
                  </a:solidFill>
                  <a:latin typeface="Arial"/>
                  <a:cs typeface="Arial"/>
                </a:rPr>
                <a:t>the products firms sell</a:t>
              </a:r>
            </a:p>
          </p:txBody>
        </p:sp>
      </p:grpSp>
      <p:grpSp>
        <p:nvGrpSpPr>
          <p:cNvPr id="5" name="Group 156"/>
          <p:cNvGrpSpPr>
            <a:grpSpLocks/>
          </p:cNvGrpSpPr>
          <p:nvPr/>
        </p:nvGrpSpPr>
        <p:grpSpPr bwMode="auto">
          <a:xfrm>
            <a:off x="384175" y="3236913"/>
            <a:ext cx="8358188" cy="615950"/>
            <a:chOff x="242" y="2039"/>
            <a:chExt cx="5265" cy="388"/>
          </a:xfrm>
        </p:grpSpPr>
        <p:sp>
          <p:nvSpPr>
            <p:cNvPr id="8226" name="Rectangle 17"/>
            <p:cNvSpPr>
              <a:spLocks noChangeArrowheads="1"/>
            </p:cNvSpPr>
            <p:nvPr/>
          </p:nvSpPr>
          <p:spPr bwMode="auto">
            <a:xfrm>
              <a:off x="3978" y="2039"/>
              <a:ext cx="1529" cy="388"/>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zero</a:t>
              </a:r>
            </a:p>
          </p:txBody>
        </p:sp>
        <p:sp>
          <p:nvSpPr>
            <p:cNvPr id="8227" name="Rectangle 16"/>
            <p:cNvSpPr>
              <a:spLocks noChangeArrowheads="1"/>
            </p:cNvSpPr>
            <p:nvPr/>
          </p:nvSpPr>
          <p:spPr bwMode="auto">
            <a:xfrm>
              <a:off x="2344" y="2039"/>
              <a:ext cx="1634" cy="388"/>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zero</a:t>
              </a:r>
            </a:p>
          </p:txBody>
        </p:sp>
        <p:sp>
          <p:nvSpPr>
            <p:cNvPr id="8228" name="Rectangle 15"/>
            <p:cNvSpPr>
              <a:spLocks noChangeArrowheads="1"/>
            </p:cNvSpPr>
            <p:nvPr/>
          </p:nvSpPr>
          <p:spPr bwMode="auto">
            <a:xfrm>
              <a:off x="242" y="2039"/>
              <a:ext cx="2102" cy="388"/>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dirty="0">
                  <a:solidFill>
                    <a:srgbClr val="FF0000"/>
                  </a:solidFill>
                  <a:latin typeface="Arial"/>
                  <a:cs typeface="Arial"/>
                </a:rPr>
                <a:t>long-run econ. profits </a:t>
              </a:r>
            </a:p>
          </p:txBody>
        </p:sp>
      </p:grpSp>
      <p:grpSp>
        <p:nvGrpSpPr>
          <p:cNvPr id="6" name="Group 155"/>
          <p:cNvGrpSpPr>
            <a:grpSpLocks/>
          </p:cNvGrpSpPr>
          <p:nvPr/>
        </p:nvGrpSpPr>
        <p:grpSpPr bwMode="auto">
          <a:xfrm>
            <a:off x="384175" y="2625725"/>
            <a:ext cx="8358188" cy="611188"/>
            <a:chOff x="242" y="1654"/>
            <a:chExt cx="5265" cy="385"/>
          </a:xfrm>
        </p:grpSpPr>
        <p:sp>
          <p:nvSpPr>
            <p:cNvPr id="8223" name="Rectangle 14"/>
            <p:cNvSpPr>
              <a:spLocks noChangeArrowheads="1"/>
            </p:cNvSpPr>
            <p:nvPr/>
          </p:nvSpPr>
          <p:spPr bwMode="auto">
            <a:xfrm>
              <a:off x="3978" y="1654"/>
              <a:ext cx="1529" cy="385"/>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yes</a:t>
              </a:r>
            </a:p>
          </p:txBody>
        </p:sp>
        <p:sp>
          <p:nvSpPr>
            <p:cNvPr id="8224" name="Rectangle 13"/>
            <p:cNvSpPr>
              <a:spLocks noChangeArrowheads="1"/>
            </p:cNvSpPr>
            <p:nvPr/>
          </p:nvSpPr>
          <p:spPr bwMode="auto">
            <a:xfrm>
              <a:off x="2344" y="1654"/>
              <a:ext cx="1634" cy="385"/>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yes</a:t>
              </a:r>
            </a:p>
          </p:txBody>
        </p:sp>
        <p:sp>
          <p:nvSpPr>
            <p:cNvPr id="8225" name="Rectangle 12"/>
            <p:cNvSpPr>
              <a:spLocks noChangeArrowheads="1"/>
            </p:cNvSpPr>
            <p:nvPr/>
          </p:nvSpPr>
          <p:spPr bwMode="auto">
            <a:xfrm>
              <a:off x="242" y="1654"/>
              <a:ext cx="2102" cy="385"/>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dirty="0">
                  <a:solidFill>
                    <a:srgbClr val="FF0000"/>
                  </a:solidFill>
                  <a:latin typeface="Arial"/>
                  <a:cs typeface="Arial"/>
                </a:rPr>
                <a:t>free entry/exit</a:t>
              </a:r>
            </a:p>
          </p:txBody>
        </p:sp>
      </p:grpSp>
      <p:grpSp>
        <p:nvGrpSpPr>
          <p:cNvPr id="7" name="Group 154"/>
          <p:cNvGrpSpPr>
            <a:grpSpLocks/>
          </p:cNvGrpSpPr>
          <p:nvPr/>
        </p:nvGrpSpPr>
        <p:grpSpPr bwMode="auto">
          <a:xfrm>
            <a:off x="384175" y="2019300"/>
            <a:ext cx="8358188" cy="606425"/>
            <a:chOff x="242" y="1272"/>
            <a:chExt cx="5265" cy="382"/>
          </a:xfrm>
        </p:grpSpPr>
        <p:sp>
          <p:nvSpPr>
            <p:cNvPr id="8220" name="Rectangle 11"/>
            <p:cNvSpPr>
              <a:spLocks noChangeArrowheads="1"/>
            </p:cNvSpPr>
            <p:nvPr/>
          </p:nvSpPr>
          <p:spPr bwMode="auto">
            <a:xfrm>
              <a:off x="3978" y="1272"/>
              <a:ext cx="1529" cy="382"/>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many</a:t>
              </a:r>
            </a:p>
          </p:txBody>
        </p:sp>
        <p:sp>
          <p:nvSpPr>
            <p:cNvPr id="8221" name="Rectangle 10"/>
            <p:cNvSpPr>
              <a:spLocks noChangeArrowheads="1"/>
            </p:cNvSpPr>
            <p:nvPr/>
          </p:nvSpPr>
          <p:spPr bwMode="auto">
            <a:xfrm>
              <a:off x="2344" y="1272"/>
              <a:ext cx="1634" cy="382"/>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dirty="0">
                  <a:solidFill>
                    <a:srgbClr val="FF0000"/>
                  </a:solidFill>
                  <a:latin typeface="Arial"/>
                  <a:cs typeface="Arial"/>
                </a:rPr>
                <a:t>many</a:t>
              </a:r>
            </a:p>
          </p:txBody>
        </p:sp>
        <p:sp>
          <p:nvSpPr>
            <p:cNvPr id="8222" name="Rectangle 9"/>
            <p:cNvSpPr>
              <a:spLocks noChangeArrowheads="1"/>
            </p:cNvSpPr>
            <p:nvPr/>
          </p:nvSpPr>
          <p:spPr bwMode="auto">
            <a:xfrm>
              <a:off x="242" y="1272"/>
              <a:ext cx="2102" cy="382"/>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dirty="0">
                  <a:solidFill>
                    <a:srgbClr val="FF0000"/>
                  </a:solidFill>
                  <a:latin typeface="Arial"/>
                  <a:cs typeface="Arial"/>
                </a:rPr>
                <a:t>number of sellers</a:t>
              </a:r>
            </a:p>
          </p:txBody>
        </p:sp>
      </p:grpSp>
      <p:sp>
        <p:nvSpPr>
          <p:cNvPr id="8204" name="Rectangle 8"/>
          <p:cNvSpPr>
            <a:spLocks noChangeArrowheads="1"/>
          </p:cNvSpPr>
          <p:nvPr/>
        </p:nvSpPr>
        <p:spPr bwMode="auto">
          <a:xfrm>
            <a:off x="6315075" y="939800"/>
            <a:ext cx="2427288" cy="1079500"/>
          </a:xfrm>
          <a:prstGeom prst="rect">
            <a:avLst/>
          </a:prstGeom>
          <a:noFill/>
          <a:ln w="9525">
            <a:noFill/>
            <a:miter lim="800000"/>
            <a:headEnd/>
            <a:tailEnd/>
          </a:ln>
        </p:spPr>
        <p:txBody>
          <a:bodyPr anchor="ctr"/>
          <a:lstStyle/>
          <a:p>
            <a:pPr algn="ctr">
              <a:lnSpc>
                <a:spcPct val="105000"/>
              </a:lnSpc>
              <a:spcBef>
                <a:spcPct val="45000"/>
              </a:spcBef>
              <a:buClr>
                <a:srgbClr val="00B85C"/>
              </a:buClr>
              <a:buSzPct val="120000"/>
              <a:buFont typeface="Wingdings" pitchFamily="2" charset="2"/>
              <a:buNone/>
            </a:pPr>
            <a:r>
              <a:rPr lang="en-US" sz="2400" b="1">
                <a:latin typeface="Arial"/>
                <a:cs typeface="Arial"/>
              </a:rPr>
              <a:t>Monopolistic competition</a:t>
            </a:r>
          </a:p>
        </p:txBody>
      </p:sp>
      <p:sp>
        <p:nvSpPr>
          <p:cNvPr id="8205" name="Rectangle 7"/>
          <p:cNvSpPr>
            <a:spLocks noChangeArrowheads="1"/>
          </p:cNvSpPr>
          <p:nvPr/>
        </p:nvSpPr>
        <p:spPr bwMode="auto">
          <a:xfrm>
            <a:off x="3721100" y="939800"/>
            <a:ext cx="2593975" cy="1079500"/>
          </a:xfrm>
          <a:prstGeom prst="rect">
            <a:avLst/>
          </a:prstGeom>
          <a:noFill/>
          <a:ln w="9525">
            <a:noFill/>
            <a:miter lim="800000"/>
            <a:headEnd/>
            <a:tailEnd/>
          </a:ln>
        </p:spPr>
        <p:txBody>
          <a:bodyPr anchor="ctr"/>
          <a:lstStyle/>
          <a:p>
            <a:pPr algn="ctr">
              <a:lnSpc>
                <a:spcPct val="105000"/>
              </a:lnSpc>
              <a:spcBef>
                <a:spcPct val="45000"/>
              </a:spcBef>
              <a:buClr>
                <a:srgbClr val="00B85C"/>
              </a:buClr>
              <a:buSzPct val="120000"/>
              <a:buFont typeface="Wingdings" pitchFamily="2" charset="2"/>
              <a:buNone/>
            </a:pPr>
            <a:r>
              <a:rPr lang="en-US" sz="2400" b="1">
                <a:latin typeface="Arial"/>
                <a:cs typeface="Arial"/>
              </a:rPr>
              <a:t>Perfect competition</a:t>
            </a:r>
          </a:p>
        </p:txBody>
      </p:sp>
      <p:sp>
        <p:nvSpPr>
          <p:cNvPr id="8206" name="Rectangle 6"/>
          <p:cNvSpPr>
            <a:spLocks noChangeArrowheads="1"/>
          </p:cNvSpPr>
          <p:nvPr/>
        </p:nvSpPr>
        <p:spPr bwMode="auto">
          <a:xfrm>
            <a:off x="384175" y="939800"/>
            <a:ext cx="3336925" cy="1079500"/>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endParaRPr lang="en-US" sz="2400">
              <a:latin typeface="Arial"/>
              <a:cs typeface="Arial"/>
            </a:endParaRPr>
          </a:p>
        </p:txBody>
      </p:sp>
      <p:sp>
        <p:nvSpPr>
          <p:cNvPr id="8207" name="Line 24"/>
          <p:cNvSpPr>
            <a:spLocks noChangeShapeType="1"/>
          </p:cNvSpPr>
          <p:nvPr/>
        </p:nvSpPr>
        <p:spPr bwMode="auto">
          <a:xfrm>
            <a:off x="384175" y="939800"/>
            <a:ext cx="8358188" cy="0"/>
          </a:xfrm>
          <a:prstGeom prst="line">
            <a:avLst/>
          </a:prstGeom>
          <a:noFill/>
          <a:ln w="12700" cap="sq">
            <a:solidFill>
              <a:schemeClr val="tx1"/>
            </a:solidFill>
            <a:round/>
            <a:headEnd/>
            <a:tailEnd/>
          </a:ln>
        </p:spPr>
        <p:txBody>
          <a:bodyPr anchor="ctr"/>
          <a:lstStyle/>
          <a:p>
            <a:endParaRPr lang="en-US">
              <a:latin typeface="Arial"/>
              <a:cs typeface="Arial"/>
            </a:endParaRPr>
          </a:p>
        </p:txBody>
      </p:sp>
      <p:sp>
        <p:nvSpPr>
          <p:cNvPr id="8208" name="Line 25"/>
          <p:cNvSpPr>
            <a:spLocks noChangeShapeType="1"/>
          </p:cNvSpPr>
          <p:nvPr/>
        </p:nvSpPr>
        <p:spPr bwMode="auto">
          <a:xfrm>
            <a:off x="384175" y="2019300"/>
            <a:ext cx="8358188" cy="0"/>
          </a:xfrm>
          <a:prstGeom prst="line">
            <a:avLst/>
          </a:prstGeom>
          <a:noFill/>
          <a:ln w="12700">
            <a:solidFill>
              <a:schemeClr val="tx1"/>
            </a:solidFill>
            <a:round/>
            <a:headEnd/>
            <a:tailEnd/>
          </a:ln>
        </p:spPr>
        <p:txBody>
          <a:bodyPr anchor="ctr"/>
          <a:lstStyle/>
          <a:p>
            <a:endParaRPr lang="en-US">
              <a:latin typeface="Arial"/>
              <a:cs typeface="Arial"/>
            </a:endParaRPr>
          </a:p>
        </p:txBody>
      </p:sp>
      <p:sp>
        <p:nvSpPr>
          <p:cNvPr id="8209" name="Line 26"/>
          <p:cNvSpPr>
            <a:spLocks noChangeShapeType="1"/>
          </p:cNvSpPr>
          <p:nvPr/>
        </p:nvSpPr>
        <p:spPr bwMode="auto">
          <a:xfrm>
            <a:off x="384175" y="2625725"/>
            <a:ext cx="8358188" cy="0"/>
          </a:xfrm>
          <a:prstGeom prst="line">
            <a:avLst/>
          </a:prstGeom>
          <a:noFill/>
          <a:ln w="12700">
            <a:solidFill>
              <a:schemeClr val="tx1"/>
            </a:solidFill>
            <a:round/>
            <a:headEnd/>
            <a:tailEnd/>
          </a:ln>
        </p:spPr>
        <p:txBody>
          <a:bodyPr anchor="ctr"/>
          <a:lstStyle/>
          <a:p>
            <a:endParaRPr lang="en-US">
              <a:latin typeface="Arial"/>
              <a:cs typeface="Arial"/>
            </a:endParaRPr>
          </a:p>
        </p:txBody>
      </p:sp>
      <p:sp>
        <p:nvSpPr>
          <p:cNvPr id="8210" name="Line 27"/>
          <p:cNvSpPr>
            <a:spLocks noChangeShapeType="1"/>
          </p:cNvSpPr>
          <p:nvPr/>
        </p:nvSpPr>
        <p:spPr bwMode="auto">
          <a:xfrm>
            <a:off x="384175" y="3236913"/>
            <a:ext cx="8358188" cy="0"/>
          </a:xfrm>
          <a:prstGeom prst="line">
            <a:avLst/>
          </a:prstGeom>
          <a:noFill/>
          <a:ln w="12700">
            <a:solidFill>
              <a:schemeClr val="tx1"/>
            </a:solidFill>
            <a:round/>
            <a:headEnd/>
            <a:tailEnd/>
          </a:ln>
        </p:spPr>
        <p:txBody>
          <a:bodyPr anchor="ctr"/>
          <a:lstStyle/>
          <a:p>
            <a:endParaRPr lang="en-US">
              <a:latin typeface="Arial"/>
              <a:cs typeface="Arial"/>
            </a:endParaRPr>
          </a:p>
        </p:txBody>
      </p:sp>
      <p:sp>
        <p:nvSpPr>
          <p:cNvPr id="8211" name="Line 28"/>
          <p:cNvSpPr>
            <a:spLocks noChangeShapeType="1"/>
          </p:cNvSpPr>
          <p:nvPr/>
        </p:nvSpPr>
        <p:spPr bwMode="auto">
          <a:xfrm>
            <a:off x="384175" y="3852863"/>
            <a:ext cx="8358188" cy="0"/>
          </a:xfrm>
          <a:prstGeom prst="line">
            <a:avLst/>
          </a:prstGeom>
          <a:noFill/>
          <a:ln w="12700">
            <a:solidFill>
              <a:schemeClr val="tx1"/>
            </a:solidFill>
            <a:round/>
            <a:headEnd/>
            <a:tailEnd/>
          </a:ln>
        </p:spPr>
        <p:txBody>
          <a:bodyPr anchor="ctr"/>
          <a:lstStyle/>
          <a:p>
            <a:endParaRPr lang="en-US">
              <a:latin typeface="Arial"/>
              <a:cs typeface="Arial"/>
            </a:endParaRPr>
          </a:p>
        </p:txBody>
      </p:sp>
      <p:sp>
        <p:nvSpPr>
          <p:cNvPr id="8212" name="Line 29"/>
          <p:cNvSpPr>
            <a:spLocks noChangeShapeType="1"/>
          </p:cNvSpPr>
          <p:nvPr/>
        </p:nvSpPr>
        <p:spPr bwMode="auto">
          <a:xfrm>
            <a:off x="384175" y="4462463"/>
            <a:ext cx="8358188" cy="0"/>
          </a:xfrm>
          <a:prstGeom prst="line">
            <a:avLst/>
          </a:prstGeom>
          <a:noFill/>
          <a:ln w="12700">
            <a:solidFill>
              <a:schemeClr val="tx1"/>
            </a:solidFill>
            <a:round/>
            <a:headEnd/>
            <a:tailEnd/>
          </a:ln>
        </p:spPr>
        <p:txBody>
          <a:bodyPr anchor="ctr"/>
          <a:lstStyle/>
          <a:p>
            <a:endParaRPr lang="en-US">
              <a:latin typeface="Arial"/>
              <a:cs typeface="Arial"/>
            </a:endParaRPr>
          </a:p>
        </p:txBody>
      </p:sp>
      <p:sp>
        <p:nvSpPr>
          <p:cNvPr id="8213" name="Line 30"/>
          <p:cNvSpPr>
            <a:spLocks noChangeShapeType="1"/>
          </p:cNvSpPr>
          <p:nvPr/>
        </p:nvSpPr>
        <p:spPr bwMode="auto">
          <a:xfrm>
            <a:off x="384175" y="5986463"/>
            <a:ext cx="8358188" cy="0"/>
          </a:xfrm>
          <a:prstGeom prst="line">
            <a:avLst/>
          </a:prstGeom>
          <a:noFill/>
          <a:ln w="12700" cap="sq">
            <a:solidFill>
              <a:schemeClr val="tx1"/>
            </a:solidFill>
            <a:round/>
            <a:headEnd/>
            <a:tailEnd/>
          </a:ln>
        </p:spPr>
        <p:txBody>
          <a:bodyPr anchor="ctr"/>
          <a:lstStyle/>
          <a:p>
            <a:endParaRPr lang="en-US">
              <a:latin typeface="Arial"/>
              <a:cs typeface="Arial"/>
            </a:endParaRPr>
          </a:p>
        </p:txBody>
      </p:sp>
      <p:sp>
        <p:nvSpPr>
          <p:cNvPr id="8214" name="Line 31"/>
          <p:cNvSpPr>
            <a:spLocks noChangeShapeType="1"/>
          </p:cNvSpPr>
          <p:nvPr/>
        </p:nvSpPr>
        <p:spPr bwMode="auto">
          <a:xfrm>
            <a:off x="384175" y="939800"/>
            <a:ext cx="0" cy="5046663"/>
          </a:xfrm>
          <a:prstGeom prst="line">
            <a:avLst/>
          </a:prstGeom>
          <a:noFill/>
          <a:ln w="12700" cap="sq">
            <a:solidFill>
              <a:schemeClr val="tx1"/>
            </a:solidFill>
            <a:round/>
            <a:headEnd/>
            <a:tailEnd/>
          </a:ln>
        </p:spPr>
        <p:txBody>
          <a:bodyPr anchor="ctr"/>
          <a:lstStyle/>
          <a:p>
            <a:endParaRPr lang="en-US">
              <a:latin typeface="Arial"/>
              <a:cs typeface="Arial"/>
            </a:endParaRPr>
          </a:p>
        </p:txBody>
      </p:sp>
      <p:sp>
        <p:nvSpPr>
          <p:cNvPr id="8215" name="Line 32"/>
          <p:cNvSpPr>
            <a:spLocks noChangeShapeType="1"/>
          </p:cNvSpPr>
          <p:nvPr/>
        </p:nvSpPr>
        <p:spPr bwMode="auto">
          <a:xfrm>
            <a:off x="3721100" y="939800"/>
            <a:ext cx="0" cy="5046663"/>
          </a:xfrm>
          <a:prstGeom prst="line">
            <a:avLst/>
          </a:prstGeom>
          <a:noFill/>
          <a:ln w="12700">
            <a:solidFill>
              <a:schemeClr val="tx1"/>
            </a:solidFill>
            <a:round/>
            <a:headEnd/>
            <a:tailEnd/>
          </a:ln>
        </p:spPr>
        <p:txBody>
          <a:bodyPr anchor="ctr"/>
          <a:lstStyle/>
          <a:p>
            <a:endParaRPr lang="en-US">
              <a:latin typeface="Arial"/>
              <a:cs typeface="Arial"/>
            </a:endParaRPr>
          </a:p>
        </p:txBody>
      </p:sp>
      <p:sp>
        <p:nvSpPr>
          <p:cNvPr id="8216" name="Line 33"/>
          <p:cNvSpPr>
            <a:spLocks noChangeShapeType="1"/>
          </p:cNvSpPr>
          <p:nvPr/>
        </p:nvSpPr>
        <p:spPr bwMode="auto">
          <a:xfrm>
            <a:off x="6315075" y="939800"/>
            <a:ext cx="0" cy="5046663"/>
          </a:xfrm>
          <a:prstGeom prst="line">
            <a:avLst/>
          </a:prstGeom>
          <a:noFill/>
          <a:ln w="12700">
            <a:solidFill>
              <a:schemeClr val="tx1"/>
            </a:solidFill>
            <a:round/>
            <a:headEnd/>
            <a:tailEnd/>
          </a:ln>
        </p:spPr>
        <p:txBody>
          <a:bodyPr anchor="ctr"/>
          <a:lstStyle/>
          <a:p>
            <a:endParaRPr lang="en-US">
              <a:latin typeface="Arial"/>
              <a:cs typeface="Arial"/>
            </a:endParaRPr>
          </a:p>
        </p:txBody>
      </p:sp>
      <p:sp>
        <p:nvSpPr>
          <p:cNvPr id="8217" name="Line 34"/>
          <p:cNvSpPr>
            <a:spLocks noChangeShapeType="1"/>
          </p:cNvSpPr>
          <p:nvPr/>
        </p:nvSpPr>
        <p:spPr bwMode="auto">
          <a:xfrm>
            <a:off x="8742363" y="939800"/>
            <a:ext cx="0" cy="5046663"/>
          </a:xfrm>
          <a:prstGeom prst="line">
            <a:avLst/>
          </a:prstGeom>
          <a:noFill/>
          <a:ln w="12700" cap="sq">
            <a:solidFill>
              <a:schemeClr val="tx1"/>
            </a:solidFill>
            <a:round/>
            <a:headEnd/>
            <a:tailEnd/>
          </a:ln>
        </p:spPr>
        <p:txBody>
          <a:bodyPr anchor="ctr"/>
          <a:lstStyle/>
          <a:p>
            <a:endParaRPr lang="en-US">
              <a:latin typeface="Arial"/>
              <a:cs typeface="Arial"/>
            </a:endParaRPr>
          </a:p>
        </p:txBody>
      </p:sp>
      <p:sp>
        <p:nvSpPr>
          <p:cNvPr id="8218" name="Line 124"/>
          <p:cNvSpPr>
            <a:spLocks noChangeShapeType="1"/>
          </p:cNvSpPr>
          <p:nvPr/>
        </p:nvSpPr>
        <p:spPr bwMode="auto">
          <a:xfrm>
            <a:off x="384175" y="5075238"/>
            <a:ext cx="8358188" cy="0"/>
          </a:xfrm>
          <a:prstGeom prst="line">
            <a:avLst/>
          </a:prstGeom>
          <a:noFill/>
          <a:ln w="12700">
            <a:solidFill>
              <a:schemeClr val="tx1"/>
            </a:solidFill>
            <a:round/>
            <a:headEnd/>
            <a:tailEnd/>
          </a:ln>
        </p:spPr>
        <p:txBody>
          <a:bodyPr anchor="ctr"/>
          <a:lstStyle/>
          <a:p>
            <a:endParaRPr lang="en-US">
              <a:latin typeface="Arial"/>
              <a:cs typeface="Arial"/>
            </a:endParaRPr>
          </a:p>
        </p:txBody>
      </p:sp>
      <p:sp>
        <p:nvSpPr>
          <p:cNvPr id="8219"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389897844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subTnLst>
                                    <p:animClr clrSpc="rgb" dir="cw">
                                      <p:cBhvr override="childStyle">
                                        <p:cTn dur="1" fill="hold" display="0" masterRel="nextClick" afterEffect="1"/>
                                        <p:tgtEl>
                                          <p:spTgt spid="7"/>
                                        </p:tgtEl>
                                        <p:attrNameLst>
                                          <p:attrName>ppt_c</p:attrName>
                                        </p:attrNameLst>
                                      </p:cBhvr>
                                      <p:to>
                                        <a:srgbClr val="000000"/>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subTnLst>
                                    <p:animClr clrSpc="rgb" dir="cw">
                                      <p:cBhvr override="childStyle">
                                        <p:cTn dur="1" fill="hold" display="0" masterRel="nextClick" afterEffect="1"/>
                                        <p:tgtEl>
                                          <p:spTgt spid="6"/>
                                        </p:tgtEl>
                                        <p:attrNameLst>
                                          <p:attrName>ppt_c</p:attrName>
                                        </p:attrNameLst>
                                      </p:cBhvr>
                                      <p:to>
                                        <a:srgbClr val="000000"/>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500"/>
                                        <p:tgtEl>
                                          <p:spTgt spid="5"/>
                                        </p:tgtEl>
                                      </p:cBhvr>
                                    </p:animEffect>
                                  </p:childTnLst>
                                  <p:subTnLst>
                                    <p:animClr clrSpc="rgb" dir="cw">
                                      <p:cBhvr override="childStyle">
                                        <p:cTn dur="1" fill="hold" display="0" masterRel="nextClick" afterEffect="1"/>
                                        <p:tgtEl>
                                          <p:spTgt spid="5"/>
                                        </p:tgtEl>
                                        <p:attrNameLst>
                                          <p:attrName>ppt_c</p:attrName>
                                        </p:attrNameLst>
                                      </p:cBhvr>
                                      <p:to>
                                        <a:srgbClr val="000000"/>
                                      </p:to>
                                    </p:animClr>
                                  </p:sub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left)">
                                      <p:cBhvr>
                                        <p:cTn id="22" dur="500"/>
                                        <p:tgtEl>
                                          <p:spTgt spid="4"/>
                                        </p:tgtEl>
                                      </p:cBhvr>
                                    </p:animEffect>
                                  </p:childTnLst>
                                  <p:subTnLst>
                                    <p:animClr clrSpc="rgb" dir="cw">
                                      <p:cBhvr override="childStyle">
                                        <p:cTn dur="1" fill="hold" display="0" masterRel="nextClick" afterEffect="1"/>
                                        <p:tgtEl>
                                          <p:spTgt spid="4"/>
                                        </p:tgtEl>
                                        <p:attrNameLst>
                                          <p:attrName>ppt_c</p:attrName>
                                        </p:attrNameLst>
                                      </p:cBhvr>
                                      <p:to>
                                        <a:srgbClr val="000000"/>
                                      </p:to>
                                    </p:animClr>
                                  </p:sub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wipe(left)">
                                      <p:cBhvr>
                                        <p:cTn id="27" dur="500"/>
                                        <p:tgtEl>
                                          <p:spTgt spid="2"/>
                                        </p:tgtEl>
                                      </p:cBhvr>
                                    </p:animEffect>
                                  </p:childTnLst>
                                  <p:subTnLst>
                                    <p:animClr clrSpc="rgb" dir="cw">
                                      <p:cBhvr override="childStyle">
                                        <p:cTn dur="1" fill="hold" display="0" masterRel="nextClick" afterEffect="1"/>
                                        <p:tgtEl>
                                          <p:spTgt spid="2"/>
                                        </p:tgtEl>
                                        <p:attrNameLst>
                                          <p:attrName>ppt_c</p:attrName>
                                        </p:attrNameLst>
                                      </p:cBhvr>
                                      <p:to>
                                        <a:srgbClr val="000000"/>
                                      </p:to>
                                    </p:animClr>
                                  </p:sub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wipe(left)">
                                      <p:cBhvr>
                                        <p:cTn id="3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20" name="Rectangle 55"/>
          <p:cNvSpPr>
            <a:spLocks noChangeArrowheads="1"/>
          </p:cNvSpPr>
          <p:nvPr/>
        </p:nvSpPr>
        <p:spPr bwMode="auto">
          <a:xfrm>
            <a:off x="352425" y="912813"/>
            <a:ext cx="8415338" cy="5407025"/>
          </a:xfrm>
          <a:prstGeom prst="rect">
            <a:avLst/>
          </a:prstGeom>
          <a:solidFill>
            <a:srgbClr val="FFFFCC"/>
          </a:solidFill>
          <a:ln w="9525">
            <a:noFill/>
            <a:miter lim="800000"/>
            <a:headEnd/>
            <a:tailEnd/>
          </a:ln>
        </p:spPr>
        <p:txBody>
          <a:bodyPr wrap="none" anchor="ctr"/>
          <a:lstStyle/>
          <a:p>
            <a:endParaRPr lang="en-US">
              <a:latin typeface="Arial"/>
              <a:cs typeface="Arial"/>
            </a:endParaRPr>
          </a:p>
        </p:txBody>
      </p:sp>
      <p:sp>
        <p:nvSpPr>
          <p:cNvPr id="9221" name="Rectangle 2"/>
          <p:cNvSpPr>
            <a:spLocks noGrp="1" noChangeArrowheads="1"/>
          </p:cNvSpPr>
          <p:nvPr>
            <p:ph type="title" idx="4294967295"/>
          </p:nvPr>
        </p:nvSpPr>
        <p:spPr>
          <a:xfrm>
            <a:off x="0" y="163513"/>
            <a:ext cx="9144000" cy="649287"/>
          </a:xfrm>
        </p:spPr>
        <p:txBody>
          <a:bodyPr>
            <a:normAutofit/>
          </a:bodyPr>
          <a:lstStyle/>
          <a:p>
            <a:pPr algn="ctr" eaLnBrk="1" hangingPunct="1"/>
            <a:r>
              <a:rPr lang="en-US" sz="3100" dirty="0"/>
              <a:t>Comparing Monopoly &amp; </a:t>
            </a:r>
            <a:r>
              <a:rPr lang="en-US" sz="3100" dirty="0" err="1"/>
              <a:t>Monop</a:t>
            </a:r>
            <a:r>
              <a:rPr lang="en-US" sz="3100" dirty="0"/>
              <a:t>. Competition</a:t>
            </a:r>
          </a:p>
        </p:txBody>
      </p:sp>
      <p:grpSp>
        <p:nvGrpSpPr>
          <p:cNvPr id="2" name="Group 59"/>
          <p:cNvGrpSpPr>
            <a:grpSpLocks/>
          </p:cNvGrpSpPr>
          <p:nvPr/>
        </p:nvGrpSpPr>
        <p:grpSpPr bwMode="auto">
          <a:xfrm>
            <a:off x="350838" y="3751263"/>
            <a:ext cx="8421687" cy="663575"/>
            <a:chOff x="221" y="2363"/>
            <a:chExt cx="5305" cy="418"/>
          </a:xfrm>
        </p:grpSpPr>
        <p:sp>
          <p:nvSpPr>
            <p:cNvPr id="9259" name="Rectangle 4"/>
            <p:cNvSpPr>
              <a:spLocks noChangeArrowheads="1"/>
            </p:cNvSpPr>
            <p:nvPr/>
          </p:nvSpPr>
          <p:spPr bwMode="auto">
            <a:xfrm>
              <a:off x="4065" y="2363"/>
              <a:ext cx="1461" cy="418"/>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yes</a:t>
              </a:r>
            </a:p>
          </p:txBody>
        </p:sp>
        <p:sp>
          <p:nvSpPr>
            <p:cNvPr id="9260" name="Rectangle 5"/>
            <p:cNvSpPr>
              <a:spLocks noChangeArrowheads="1"/>
            </p:cNvSpPr>
            <p:nvPr/>
          </p:nvSpPr>
          <p:spPr bwMode="auto">
            <a:xfrm>
              <a:off x="2465" y="2363"/>
              <a:ext cx="1600" cy="418"/>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yes</a:t>
              </a:r>
            </a:p>
          </p:txBody>
        </p:sp>
        <p:sp>
          <p:nvSpPr>
            <p:cNvPr id="9261" name="Rectangle 6"/>
            <p:cNvSpPr>
              <a:spLocks noChangeArrowheads="1"/>
            </p:cNvSpPr>
            <p:nvPr/>
          </p:nvSpPr>
          <p:spPr bwMode="auto">
            <a:xfrm>
              <a:off x="221" y="2363"/>
              <a:ext cx="2244" cy="418"/>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firm has market power?</a:t>
              </a:r>
            </a:p>
          </p:txBody>
        </p:sp>
      </p:grpSp>
      <p:grpSp>
        <p:nvGrpSpPr>
          <p:cNvPr id="3" name="Group 60"/>
          <p:cNvGrpSpPr>
            <a:grpSpLocks/>
          </p:cNvGrpSpPr>
          <p:nvPr/>
        </p:nvGrpSpPr>
        <p:grpSpPr bwMode="auto">
          <a:xfrm>
            <a:off x="350838" y="4414838"/>
            <a:ext cx="8421687" cy="1243012"/>
            <a:chOff x="221" y="2781"/>
            <a:chExt cx="5305" cy="783"/>
          </a:xfrm>
        </p:grpSpPr>
        <p:sp>
          <p:nvSpPr>
            <p:cNvPr id="9256" name="Rectangle 7"/>
            <p:cNvSpPr>
              <a:spLocks noChangeArrowheads="1"/>
            </p:cNvSpPr>
            <p:nvPr/>
          </p:nvSpPr>
          <p:spPr bwMode="auto">
            <a:xfrm>
              <a:off x="4065" y="2781"/>
              <a:ext cx="1461" cy="783"/>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downward-sloping</a:t>
              </a:r>
            </a:p>
          </p:txBody>
        </p:sp>
        <p:sp>
          <p:nvSpPr>
            <p:cNvPr id="9257" name="Rectangle 8"/>
            <p:cNvSpPr>
              <a:spLocks noChangeArrowheads="1"/>
            </p:cNvSpPr>
            <p:nvPr/>
          </p:nvSpPr>
          <p:spPr bwMode="auto">
            <a:xfrm>
              <a:off x="2465" y="2781"/>
              <a:ext cx="1600" cy="783"/>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downward-sloping </a:t>
              </a:r>
              <a:br>
                <a:rPr lang="en-US" sz="2400">
                  <a:solidFill>
                    <a:srgbClr val="FF0000"/>
                  </a:solidFill>
                  <a:latin typeface="Arial"/>
                  <a:cs typeface="Arial"/>
                </a:rPr>
              </a:br>
              <a:r>
                <a:rPr lang="en-US" sz="2400">
                  <a:solidFill>
                    <a:srgbClr val="FF0000"/>
                  </a:solidFill>
                  <a:latin typeface="Arial"/>
                  <a:cs typeface="Arial"/>
                </a:rPr>
                <a:t>(market demand)</a:t>
              </a:r>
            </a:p>
          </p:txBody>
        </p:sp>
        <p:sp>
          <p:nvSpPr>
            <p:cNvPr id="9258" name="Rectangle 9"/>
            <p:cNvSpPr>
              <a:spLocks noChangeArrowheads="1"/>
            </p:cNvSpPr>
            <p:nvPr/>
          </p:nvSpPr>
          <p:spPr bwMode="auto">
            <a:xfrm>
              <a:off x="221" y="2781"/>
              <a:ext cx="2244" cy="783"/>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i="1">
                  <a:solidFill>
                    <a:srgbClr val="FF0000"/>
                  </a:solidFill>
                  <a:latin typeface="Arial"/>
                  <a:cs typeface="Arial"/>
                </a:rPr>
                <a:t>D</a:t>
              </a:r>
              <a:r>
                <a:rPr lang="en-US" sz="2400">
                  <a:solidFill>
                    <a:srgbClr val="FF0000"/>
                  </a:solidFill>
                  <a:latin typeface="Arial"/>
                  <a:cs typeface="Arial"/>
                </a:rPr>
                <a:t> curve facing firm</a:t>
              </a:r>
            </a:p>
          </p:txBody>
        </p:sp>
      </p:grpSp>
      <p:grpSp>
        <p:nvGrpSpPr>
          <p:cNvPr id="4" name="Group 61"/>
          <p:cNvGrpSpPr>
            <a:grpSpLocks/>
          </p:cNvGrpSpPr>
          <p:nvPr/>
        </p:nvGrpSpPr>
        <p:grpSpPr bwMode="auto">
          <a:xfrm>
            <a:off x="350838" y="5657850"/>
            <a:ext cx="8421687" cy="663575"/>
            <a:chOff x="221" y="3564"/>
            <a:chExt cx="5305" cy="418"/>
          </a:xfrm>
        </p:grpSpPr>
        <p:sp>
          <p:nvSpPr>
            <p:cNvPr id="9253" name="Rectangle 10"/>
            <p:cNvSpPr>
              <a:spLocks noChangeArrowheads="1"/>
            </p:cNvSpPr>
            <p:nvPr/>
          </p:nvSpPr>
          <p:spPr bwMode="auto">
            <a:xfrm>
              <a:off x="4065" y="3564"/>
              <a:ext cx="1461" cy="418"/>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many</a:t>
              </a:r>
            </a:p>
          </p:txBody>
        </p:sp>
        <p:sp>
          <p:nvSpPr>
            <p:cNvPr id="9254" name="Rectangle 11"/>
            <p:cNvSpPr>
              <a:spLocks noChangeArrowheads="1"/>
            </p:cNvSpPr>
            <p:nvPr/>
          </p:nvSpPr>
          <p:spPr bwMode="auto">
            <a:xfrm>
              <a:off x="2465" y="3564"/>
              <a:ext cx="1600" cy="418"/>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none</a:t>
              </a:r>
            </a:p>
          </p:txBody>
        </p:sp>
        <p:sp>
          <p:nvSpPr>
            <p:cNvPr id="9255" name="Rectangle 12"/>
            <p:cNvSpPr>
              <a:spLocks noChangeArrowheads="1"/>
            </p:cNvSpPr>
            <p:nvPr/>
          </p:nvSpPr>
          <p:spPr bwMode="auto">
            <a:xfrm>
              <a:off x="221" y="3564"/>
              <a:ext cx="2244" cy="418"/>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close substitutes </a:t>
              </a:r>
            </a:p>
          </p:txBody>
        </p:sp>
      </p:grpSp>
      <p:grpSp>
        <p:nvGrpSpPr>
          <p:cNvPr id="5" name="Group 58"/>
          <p:cNvGrpSpPr>
            <a:grpSpLocks/>
          </p:cNvGrpSpPr>
          <p:nvPr/>
        </p:nvGrpSpPr>
        <p:grpSpPr bwMode="auto">
          <a:xfrm>
            <a:off x="350838" y="3084513"/>
            <a:ext cx="8421687" cy="666750"/>
            <a:chOff x="221" y="1943"/>
            <a:chExt cx="5305" cy="420"/>
          </a:xfrm>
        </p:grpSpPr>
        <p:sp>
          <p:nvSpPr>
            <p:cNvPr id="9250" name="Rectangle 16"/>
            <p:cNvSpPr>
              <a:spLocks noChangeArrowheads="1"/>
            </p:cNvSpPr>
            <p:nvPr/>
          </p:nvSpPr>
          <p:spPr bwMode="auto">
            <a:xfrm>
              <a:off x="4065" y="1943"/>
              <a:ext cx="1461" cy="420"/>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zero</a:t>
              </a:r>
            </a:p>
          </p:txBody>
        </p:sp>
        <p:sp>
          <p:nvSpPr>
            <p:cNvPr id="9251" name="Rectangle 17"/>
            <p:cNvSpPr>
              <a:spLocks noChangeArrowheads="1"/>
            </p:cNvSpPr>
            <p:nvPr/>
          </p:nvSpPr>
          <p:spPr bwMode="auto">
            <a:xfrm>
              <a:off x="2465" y="1943"/>
              <a:ext cx="1600" cy="420"/>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positive</a:t>
              </a:r>
            </a:p>
          </p:txBody>
        </p:sp>
        <p:sp>
          <p:nvSpPr>
            <p:cNvPr id="9252" name="Rectangle 18"/>
            <p:cNvSpPr>
              <a:spLocks noChangeArrowheads="1"/>
            </p:cNvSpPr>
            <p:nvPr/>
          </p:nvSpPr>
          <p:spPr bwMode="auto">
            <a:xfrm>
              <a:off x="221" y="1943"/>
              <a:ext cx="2244" cy="420"/>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long-run econ. profits </a:t>
              </a:r>
            </a:p>
          </p:txBody>
        </p:sp>
      </p:grpSp>
      <p:grpSp>
        <p:nvGrpSpPr>
          <p:cNvPr id="6" name="Group 57"/>
          <p:cNvGrpSpPr>
            <a:grpSpLocks/>
          </p:cNvGrpSpPr>
          <p:nvPr/>
        </p:nvGrpSpPr>
        <p:grpSpPr bwMode="auto">
          <a:xfrm>
            <a:off x="350838" y="2424113"/>
            <a:ext cx="8421687" cy="660400"/>
            <a:chOff x="221" y="1527"/>
            <a:chExt cx="5305" cy="416"/>
          </a:xfrm>
        </p:grpSpPr>
        <p:sp>
          <p:nvSpPr>
            <p:cNvPr id="9247" name="Rectangle 19"/>
            <p:cNvSpPr>
              <a:spLocks noChangeArrowheads="1"/>
            </p:cNvSpPr>
            <p:nvPr/>
          </p:nvSpPr>
          <p:spPr bwMode="auto">
            <a:xfrm>
              <a:off x="4065" y="1527"/>
              <a:ext cx="1461" cy="416"/>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yes</a:t>
              </a:r>
            </a:p>
          </p:txBody>
        </p:sp>
        <p:sp>
          <p:nvSpPr>
            <p:cNvPr id="9248" name="Rectangle 20"/>
            <p:cNvSpPr>
              <a:spLocks noChangeArrowheads="1"/>
            </p:cNvSpPr>
            <p:nvPr/>
          </p:nvSpPr>
          <p:spPr bwMode="auto">
            <a:xfrm>
              <a:off x="2465" y="1527"/>
              <a:ext cx="1600" cy="416"/>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no</a:t>
              </a:r>
            </a:p>
          </p:txBody>
        </p:sp>
        <p:sp>
          <p:nvSpPr>
            <p:cNvPr id="9249" name="Rectangle 21"/>
            <p:cNvSpPr>
              <a:spLocks noChangeArrowheads="1"/>
            </p:cNvSpPr>
            <p:nvPr/>
          </p:nvSpPr>
          <p:spPr bwMode="auto">
            <a:xfrm>
              <a:off x="221" y="1527"/>
              <a:ext cx="2244" cy="416"/>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free entry/exit</a:t>
              </a:r>
            </a:p>
          </p:txBody>
        </p:sp>
      </p:grpSp>
      <p:grpSp>
        <p:nvGrpSpPr>
          <p:cNvPr id="7" name="Group 56"/>
          <p:cNvGrpSpPr>
            <a:grpSpLocks/>
          </p:cNvGrpSpPr>
          <p:nvPr/>
        </p:nvGrpSpPr>
        <p:grpSpPr bwMode="auto">
          <a:xfrm>
            <a:off x="350838" y="1765300"/>
            <a:ext cx="8421687" cy="658813"/>
            <a:chOff x="221" y="1112"/>
            <a:chExt cx="5305" cy="415"/>
          </a:xfrm>
        </p:grpSpPr>
        <p:sp>
          <p:nvSpPr>
            <p:cNvPr id="9244" name="Rectangle 22"/>
            <p:cNvSpPr>
              <a:spLocks noChangeArrowheads="1"/>
            </p:cNvSpPr>
            <p:nvPr/>
          </p:nvSpPr>
          <p:spPr bwMode="auto">
            <a:xfrm>
              <a:off x="4065" y="1112"/>
              <a:ext cx="1461" cy="415"/>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many</a:t>
              </a:r>
            </a:p>
          </p:txBody>
        </p:sp>
        <p:sp>
          <p:nvSpPr>
            <p:cNvPr id="9245" name="Rectangle 23"/>
            <p:cNvSpPr>
              <a:spLocks noChangeArrowheads="1"/>
            </p:cNvSpPr>
            <p:nvPr/>
          </p:nvSpPr>
          <p:spPr bwMode="auto">
            <a:xfrm>
              <a:off x="2465" y="1112"/>
              <a:ext cx="1600" cy="415"/>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one</a:t>
              </a:r>
            </a:p>
          </p:txBody>
        </p:sp>
        <p:sp>
          <p:nvSpPr>
            <p:cNvPr id="9246" name="Rectangle 24"/>
            <p:cNvSpPr>
              <a:spLocks noChangeArrowheads="1"/>
            </p:cNvSpPr>
            <p:nvPr/>
          </p:nvSpPr>
          <p:spPr bwMode="auto">
            <a:xfrm>
              <a:off x="221" y="1112"/>
              <a:ext cx="2244" cy="415"/>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r>
                <a:rPr lang="en-US" sz="2400">
                  <a:solidFill>
                    <a:srgbClr val="FF0000"/>
                  </a:solidFill>
                  <a:latin typeface="Arial"/>
                  <a:cs typeface="Arial"/>
                </a:rPr>
                <a:t>number of sellers</a:t>
              </a:r>
            </a:p>
          </p:txBody>
        </p:sp>
      </p:grpSp>
      <p:sp>
        <p:nvSpPr>
          <p:cNvPr id="9228" name="Rectangle 25"/>
          <p:cNvSpPr>
            <a:spLocks noChangeArrowheads="1"/>
          </p:cNvSpPr>
          <p:nvPr/>
        </p:nvSpPr>
        <p:spPr bwMode="auto">
          <a:xfrm>
            <a:off x="6453188" y="906463"/>
            <a:ext cx="2319337" cy="858837"/>
          </a:xfrm>
          <a:prstGeom prst="rect">
            <a:avLst/>
          </a:prstGeom>
          <a:noFill/>
          <a:ln w="9525">
            <a:noFill/>
            <a:miter lim="800000"/>
            <a:headEnd/>
            <a:tailEnd/>
          </a:ln>
        </p:spPr>
        <p:txBody>
          <a:bodyPr anchor="ctr"/>
          <a:lstStyle/>
          <a:p>
            <a:pPr algn="ctr">
              <a:lnSpc>
                <a:spcPct val="105000"/>
              </a:lnSpc>
              <a:spcBef>
                <a:spcPct val="45000"/>
              </a:spcBef>
              <a:buClr>
                <a:srgbClr val="00B85C"/>
              </a:buClr>
              <a:buSzPct val="120000"/>
              <a:buFont typeface="Wingdings" pitchFamily="2" charset="2"/>
              <a:buNone/>
            </a:pPr>
            <a:r>
              <a:rPr lang="en-US" sz="2400" b="1">
                <a:latin typeface="Arial"/>
                <a:cs typeface="Arial"/>
              </a:rPr>
              <a:t>Monopolistic competition</a:t>
            </a:r>
          </a:p>
        </p:txBody>
      </p:sp>
      <p:sp>
        <p:nvSpPr>
          <p:cNvPr id="9229" name="Rectangle 26"/>
          <p:cNvSpPr>
            <a:spLocks noChangeArrowheads="1"/>
          </p:cNvSpPr>
          <p:nvPr/>
        </p:nvSpPr>
        <p:spPr bwMode="auto">
          <a:xfrm>
            <a:off x="3913188" y="906463"/>
            <a:ext cx="2540000" cy="858837"/>
          </a:xfrm>
          <a:prstGeom prst="rect">
            <a:avLst/>
          </a:prstGeom>
          <a:noFill/>
          <a:ln w="9525">
            <a:noFill/>
            <a:miter lim="800000"/>
            <a:headEnd/>
            <a:tailEnd/>
          </a:ln>
        </p:spPr>
        <p:txBody>
          <a:bodyPr anchor="ctr"/>
          <a:lstStyle/>
          <a:p>
            <a:pPr algn="ctr">
              <a:lnSpc>
                <a:spcPct val="105000"/>
              </a:lnSpc>
              <a:spcBef>
                <a:spcPct val="45000"/>
              </a:spcBef>
              <a:buClr>
                <a:srgbClr val="00B85C"/>
              </a:buClr>
              <a:buSzPct val="120000"/>
              <a:buFont typeface="Wingdings" pitchFamily="2" charset="2"/>
              <a:buNone/>
            </a:pPr>
            <a:r>
              <a:rPr lang="en-US" sz="2400" b="1">
                <a:latin typeface="Arial"/>
                <a:cs typeface="Arial"/>
              </a:rPr>
              <a:t>Monopoly</a:t>
            </a:r>
          </a:p>
        </p:txBody>
      </p:sp>
      <p:sp>
        <p:nvSpPr>
          <p:cNvPr id="9230" name="Rectangle 27"/>
          <p:cNvSpPr>
            <a:spLocks noChangeArrowheads="1"/>
          </p:cNvSpPr>
          <p:nvPr/>
        </p:nvSpPr>
        <p:spPr bwMode="auto">
          <a:xfrm>
            <a:off x="350838" y="906463"/>
            <a:ext cx="3562350" cy="858837"/>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endParaRPr lang="en-US" sz="2400">
              <a:latin typeface="Arial"/>
              <a:cs typeface="Arial"/>
            </a:endParaRPr>
          </a:p>
        </p:txBody>
      </p:sp>
      <p:sp>
        <p:nvSpPr>
          <p:cNvPr id="9231" name="Line 28"/>
          <p:cNvSpPr>
            <a:spLocks noChangeShapeType="1"/>
          </p:cNvSpPr>
          <p:nvPr/>
        </p:nvSpPr>
        <p:spPr bwMode="auto">
          <a:xfrm>
            <a:off x="350838" y="906463"/>
            <a:ext cx="8421687" cy="0"/>
          </a:xfrm>
          <a:prstGeom prst="line">
            <a:avLst/>
          </a:prstGeom>
          <a:noFill/>
          <a:ln w="12700" cap="sq">
            <a:solidFill>
              <a:schemeClr val="tx1"/>
            </a:solidFill>
            <a:round/>
            <a:headEnd/>
            <a:tailEnd/>
          </a:ln>
        </p:spPr>
        <p:txBody>
          <a:bodyPr anchor="ctr"/>
          <a:lstStyle/>
          <a:p>
            <a:endParaRPr lang="en-US">
              <a:latin typeface="Arial"/>
              <a:cs typeface="Arial"/>
            </a:endParaRPr>
          </a:p>
        </p:txBody>
      </p:sp>
      <p:sp>
        <p:nvSpPr>
          <p:cNvPr id="9232" name="Line 29"/>
          <p:cNvSpPr>
            <a:spLocks noChangeShapeType="1"/>
          </p:cNvSpPr>
          <p:nvPr/>
        </p:nvSpPr>
        <p:spPr bwMode="auto">
          <a:xfrm>
            <a:off x="350838" y="1765300"/>
            <a:ext cx="8421687" cy="0"/>
          </a:xfrm>
          <a:prstGeom prst="line">
            <a:avLst/>
          </a:prstGeom>
          <a:noFill/>
          <a:ln w="12700">
            <a:solidFill>
              <a:schemeClr val="tx1"/>
            </a:solidFill>
            <a:round/>
            <a:headEnd/>
            <a:tailEnd/>
          </a:ln>
        </p:spPr>
        <p:txBody>
          <a:bodyPr anchor="ctr"/>
          <a:lstStyle/>
          <a:p>
            <a:endParaRPr lang="en-US">
              <a:latin typeface="Arial"/>
              <a:cs typeface="Arial"/>
            </a:endParaRPr>
          </a:p>
        </p:txBody>
      </p:sp>
      <p:sp>
        <p:nvSpPr>
          <p:cNvPr id="9233" name="Line 30"/>
          <p:cNvSpPr>
            <a:spLocks noChangeShapeType="1"/>
          </p:cNvSpPr>
          <p:nvPr/>
        </p:nvSpPr>
        <p:spPr bwMode="auto">
          <a:xfrm>
            <a:off x="350838" y="2424113"/>
            <a:ext cx="8421687" cy="0"/>
          </a:xfrm>
          <a:prstGeom prst="line">
            <a:avLst/>
          </a:prstGeom>
          <a:noFill/>
          <a:ln w="12700">
            <a:solidFill>
              <a:schemeClr val="tx1"/>
            </a:solidFill>
            <a:round/>
            <a:headEnd/>
            <a:tailEnd/>
          </a:ln>
        </p:spPr>
        <p:txBody>
          <a:bodyPr anchor="ctr"/>
          <a:lstStyle/>
          <a:p>
            <a:endParaRPr lang="en-US">
              <a:latin typeface="Arial"/>
              <a:cs typeface="Arial"/>
            </a:endParaRPr>
          </a:p>
        </p:txBody>
      </p:sp>
      <p:sp>
        <p:nvSpPr>
          <p:cNvPr id="9234" name="Line 31"/>
          <p:cNvSpPr>
            <a:spLocks noChangeShapeType="1"/>
          </p:cNvSpPr>
          <p:nvPr/>
        </p:nvSpPr>
        <p:spPr bwMode="auto">
          <a:xfrm>
            <a:off x="350838" y="3084513"/>
            <a:ext cx="8421687" cy="0"/>
          </a:xfrm>
          <a:prstGeom prst="line">
            <a:avLst/>
          </a:prstGeom>
          <a:noFill/>
          <a:ln w="12700">
            <a:solidFill>
              <a:schemeClr val="tx1"/>
            </a:solidFill>
            <a:round/>
            <a:headEnd/>
            <a:tailEnd/>
          </a:ln>
        </p:spPr>
        <p:txBody>
          <a:bodyPr anchor="ctr"/>
          <a:lstStyle/>
          <a:p>
            <a:endParaRPr lang="en-US">
              <a:latin typeface="Arial"/>
              <a:cs typeface="Arial"/>
            </a:endParaRPr>
          </a:p>
        </p:txBody>
      </p:sp>
      <p:sp>
        <p:nvSpPr>
          <p:cNvPr id="9235" name="Line 32"/>
          <p:cNvSpPr>
            <a:spLocks noChangeShapeType="1"/>
          </p:cNvSpPr>
          <p:nvPr/>
        </p:nvSpPr>
        <p:spPr bwMode="auto">
          <a:xfrm>
            <a:off x="350838" y="3751263"/>
            <a:ext cx="8421687" cy="0"/>
          </a:xfrm>
          <a:prstGeom prst="line">
            <a:avLst/>
          </a:prstGeom>
          <a:noFill/>
          <a:ln w="12700">
            <a:solidFill>
              <a:schemeClr val="tx1"/>
            </a:solidFill>
            <a:round/>
            <a:headEnd/>
            <a:tailEnd/>
          </a:ln>
        </p:spPr>
        <p:txBody>
          <a:bodyPr anchor="ctr"/>
          <a:lstStyle/>
          <a:p>
            <a:endParaRPr lang="en-US">
              <a:latin typeface="Arial"/>
              <a:cs typeface="Arial"/>
            </a:endParaRPr>
          </a:p>
        </p:txBody>
      </p:sp>
      <p:sp>
        <p:nvSpPr>
          <p:cNvPr id="9236" name="Line 34"/>
          <p:cNvSpPr>
            <a:spLocks noChangeShapeType="1"/>
          </p:cNvSpPr>
          <p:nvPr/>
        </p:nvSpPr>
        <p:spPr bwMode="auto">
          <a:xfrm>
            <a:off x="350838" y="6321425"/>
            <a:ext cx="8421687" cy="0"/>
          </a:xfrm>
          <a:prstGeom prst="line">
            <a:avLst/>
          </a:prstGeom>
          <a:noFill/>
          <a:ln w="12700" cap="sq">
            <a:solidFill>
              <a:schemeClr val="tx1"/>
            </a:solidFill>
            <a:round/>
            <a:headEnd/>
            <a:tailEnd/>
          </a:ln>
        </p:spPr>
        <p:txBody>
          <a:bodyPr anchor="ctr"/>
          <a:lstStyle/>
          <a:p>
            <a:endParaRPr lang="en-US">
              <a:latin typeface="Arial"/>
              <a:cs typeface="Arial"/>
            </a:endParaRPr>
          </a:p>
        </p:txBody>
      </p:sp>
      <p:sp>
        <p:nvSpPr>
          <p:cNvPr id="9237" name="Line 35"/>
          <p:cNvSpPr>
            <a:spLocks noChangeShapeType="1"/>
          </p:cNvSpPr>
          <p:nvPr/>
        </p:nvSpPr>
        <p:spPr bwMode="auto">
          <a:xfrm>
            <a:off x="350838" y="906463"/>
            <a:ext cx="0" cy="5414962"/>
          </a:xfrm>
          <a:prstGeom prst="line">
            <a:avLst/>
          </a:prstGeom>
          <a:noFill/>
          <a:ln w="12700" cap="sq">
            <a:solidFill>
              <a:schemeClr val="tx1"/>
            </a:solidFill>
            <a:round/>
            <a:headEnd/>
            <a:tailEnd/>
          </a:ln>
        </p:spPr>
        <p:txBody>
          <a:bodyPr anchor="ctr"/>
          <a:lstStyle/>
          <a:p>
            <a:endParaRPr lang="en-US">
              <a:latin typeface="Arial"/>
              <a:cs typeface="Arial"/>
            </a:endParaRPr>
          </a:p>
        </p:txBody>
      </p:sp>
      <p:sp>
        <p:nvSpPr>
          <p:cNvPr id="9238" name="Line 36"/>
          <p:cNvSpPr>
            <a:spLocks noChangeShapeType="1"/>
          </p:cNvSpPr>
          <p:nvPr/>
        </p:nvSpPr>
        <p:spPr bwMode="auto">
          <a:xfrm>
            <a:off x="3913188" y="906463"/>
            <a:ext cx="0" cy="5414962"/>
          </a:xfrm>
          <a:prstGeom prst="line">
            <a:avLst/>
          </a:prstGeom>
          <a:noFill/>
          <a:ln w="12700">
            <a:solidFill>
              <a:schemeClr val="tx1"/>
            </a:solidFill>
            <a:round/>
            <a:headEnd/>
            <a:tailEnd/>
          </a:ln>
        </p:spPr>
        <p:txBody>
          <a:bodyPr anchor="ctr"/>
          <a:lstStyle/>
          <a:p>
            <a:endParaRPr lang="en-US">
              <a:latin typeface="Arial"/>
              <a:cs typeface="Arial"/>
            </a:endParaRPr>
          </a:p>
        </p:txBody>
      </p:sp>
      <p:sp>
        <p:nvSpPr>
          <p:cNvPr id="9239" name="Line 37"/>
          <p:cNvSpPr>
            <a:spLocks noChangeShapeType="1"/>
          </p:cNvSpPr>
          <p:nvPr/>
        </p:nvSpPr>
        <p:spPr bwMode="auto">
          <a:xfrm>
            <a:off x="6453188" y="906463"/>
            <a:ext cx="0" cy="5414962"/>
          </a:xfrm>
          <a:prstGeom prst="line">
            <a:avLst/>
          </a:prstGeom>
          <a:noFill/>
          <a:ln w="12700">
            <a:solidFill>
              <a:schemeClr val="tx1"/>
            </a:solidFill>
            <a:round/>
            <a:headEnd/>
            <a:tailEnd/>
          </a:ln>
        </p:spPr>
        <p:txBody>
          <a:bodyPr anchor="ctr"/>
          <a:lstStyle/>
          <a:p>
            <a:endParaRPr lang="en-US">
              <a:latin typeface="Arial"/>
              <a:cs typeface="Arial"/>
            </a:endParaRPr>
          </a:p>
        </p:txBody>
      </p:sp>
      <p:sp>
        <p:nvSpPr>
          <p:cNvPr id="9240" name="Line 38"/>
          <p:cNvSpPr>
            <a:spLocks noChangeShapeType="1"/>
          </p:cNvSpPr>
          <p:nvPr/>
        </p:nvSpPr>
        <p:spPr bwMode="auto">
          <a:xfrm>
            <a:off x="8772525" y="906463"/>
            <a:ext cx="0" cy="5414962"/>
          </a:xfrm>
          <a:prstGeom prst="line">
            <a:avLst/>
          </a:prstGeom>
          <a:noFill/>
          <a:ln w="12700" cap="sq">
            <a:solidFill>
              <a:schemeClr val="tx1"/>
            </a:solidFill>
            <a:round/>
            <a:headEnd/>
            <a:tailEnd/>
          </a:ln>
        </p:spPr>
        <p:txBody>
          <a:bodyPr anchor="ctr"/>
          <a:lstStyle/>
          <a:p>
            <a:endParaRPr lang="en-US">
              <a:latin typeface="Arial"/>
              <a:cs typeface="Arial"/>
            </a:endParaRPr>
          </a:p>
        </p:txBody>
      </p:sp>
      <p:sp>
        <p:nvSpPr>
          <p:cNvPr id="9241" name="Line 39"/>
          <p:cNvSpPr>
            <a:spLocks noChangeShapeType="1"/>
          </p:cNvSpPr>
          <p:nvPr/>
        </p:nvSpPr>
        <p:spPr bwMode="auto">
          <a:xfrm>
            <a:off x="350838" y="5657850"/>
            <a:ext cx="8421687" cy="0"/>
          </a:xfrm>
          <a:prstGeom prst="line">
            <a:avLst/>
          </a:prstGeom>
          <a:noFill/>
          <a:ln w="12700">
            <a:solidFill>
              <a:schemeClr val="tx1"/>
            </a:solidFill>
            <a:round/>
            <a:headEnd/>
            <a:tailEnd/>
          </a:ln>
        </p:spPr>
        <p:txBody>
          <a:bodyPr anchor="ctr"/>
          <a:lstStyle/>
          <a:p>
            <a:endParaRPr lang="en-US">
              <a:latin typeface="Arial"/>
              <a:cs typeface="Arial"/>
            </a:endParaRPr>
          </a:p>
        </p:txBody>
      </p:sp>
      <p:sp>
        <p:nvSpPr>
          <p:cNvPr id="9242" name="Line 40"/>
          <p:cNvSpPr>
            <a:spLocks noChangeShapeType="1"/>
          </p:cNvSpPr>
          <p:nvPr/>
        </p:nvSpPr>
        <p:spPr bwMode="auto">
          <a:xfrm>
            <a:off x="350838" y="4414838"/>
            <a:ext cx="8421687" cy="0"/>
          </a:xfrm>
          <a:prstGeom prst="line">
            <a:avLst/>
          </a:prstGeom>
          <a:noFill/>
          <a:ln w="12700">
            <a:solidFill>
              <a:schemeClr val="tx1"/>
            </a:solidFill>
            <a:round/>
            <a:headEnd/>
            <a:tailEnd/>
          </a:ln>
        </p:spPr>
        <p:txBody>
          <a:bodyPr anchor="ctr"/>
          <a:lstStyle/>
          <a:p>
            <a:endParaRPr lang="en-US">
              <a:latin typeface="Arial"/>
              <a:cs typeface="Arial"/>
            </a:endParaRPr>
          </a:p>
        </p:txBody>
      </p:sp>
      <p:sp>
        <p:nvSpPr>
          <p:cNvPr id="9243"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186022318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subTnLst>
                                    <p:animClr clrSpc="rgb" dir="cw">
                                      <p:cBhvr override="childStyle">
                                        <p:cTn dur="1" fill="hold" display="0" masterRel="nextClick" afterEffect="1"/>
                                        <p:tgtEl>
                                          <p:spTgt spid="7"/>
                                        </p:tgtEl>
                                        <p:attrNameLst>
                                          <p:attrName>ppt_c</p:attrName>
                                        </p:attrNameLst>
                                      </p:cBhvr>
                                      <p:to>
                                        <a:srgbClr val="000000"/>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subTnLst>
                                    <p:animClr clrSpc="rgb" dir="cw">
                                      <p:cBhvr override="childStyle">
                                        <p:cTn dur="1" fill="hold" display="0" masterRel="nextClick" afterEffect="1"/>
                                        <p:tgtEl>
                                          <p:spTgt spid="6"/>
                                        </p:tgtEl>
                                        <p:attrNameLst>
                                          <p:attrName>ppt_c</p:attrName>
                                        </p:attrNameLst>
                                      </p:cBhvr>
                                      <p:to>
                                        <a:srgbClr val="000000"/>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500"/>
                                        <p:tgtEl>
                                          <p:spTgt spid="5"/>
                                        </p:tgtEl>
                                      </p:cBhvr>
                                    </p:animEffect>
                                  </p:childTnLst>
                                  <p:subTnLst>
                                    <p:animClr clrSpc="rgb" dir="cw">
                                      <p:cBhvr override="childStyle">
                                        <p:cTn dur="1" fill="hold" display="0" masterRel="nextClick" afterEffect="1"/>
                                        <p:tgtEl>
                                          <p:spTgt spid="5"/>
                                        </p:tgtEl>
                                        <p:attrNameLst>
                                          <p:attrName>ppt_c</p:attrName>
                                        </p:attrNameLst>
                                      </p:cBhvr>
                                      <p:to>
                                        <a:srgbClr val="000000"/>
                                      </p:to>
                                    </p:animClr>
                                  </p:sub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wipe(left)">
                                      <p:cBhvr>
                                        <p:cTn id="22" dur="500"/>
                                        <p:tgtEl>
                                          <p:spTgt spid="2"/>
                                        </p:tgtEl>
                                      </p:cBhvr>
                                    </p:animEffect>
                                  </p:childTnLst>
                                  <p:subTnLst>
                                    <p:animClr clrSpc="rgb" dir="cw">
                                      <p:cBhvr override="childStyle">
                                        <p:cTn dur="1" fill="hold" display="0" masterRel="nextClick" afterEffect="1"/>
                                        <p:tgtEl>
                                          <p:spTgt spid="2"/>
                                        </p:tgtEl>
                                        <p:attrNameLst>
                                          <p:attrName>ppt_c</p:attrName>
                                        </p:attrNameLst>
                                      </p:cBhvr>
                                      <p:to>
                                        <a:srgbClr val="000000"/>
                                      </p:to>
                                    </p:animClr>
                                  </p:sub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wipe(left)">
                                      <p:cBhvr>
                                        <p:cTn id="27" dur="500"/>
                                        <p:tgtEl>
                                          <p:spTgt spid="3"/>
                                        </p:tgtEl>
                                      </p:cBhvr>
                                    </p:animEffect>
                                  </p:childTnLst>
                                  <p:subTnLst>
                                    <p:animClr clrSpc="rgb" dir="cw">
                                      <p:cBhvr override="childStyle">
                                        <p:cTn dur="1" fill="hold" display="0" masterRel="nextClick" afterEffect="1"/>
                                        <p:tgtEl>
                                          <p:spTgt spid="3"/>
                                        </p:tgtEl>
                                        <p:attrNameLst>
                                          <p:attrName>ppt_c</p:attrName>
                                        </p:attrNameLst>
                                      </p:cBhvr>
                                      <p:to>
                                        <a:srgbClr val="000000"/>
                                      </p:to>
                                    </p:animClr>
                                  </p:sub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wipe(left)">
                                      <p:cBhvr>
                                        <p:cTn id="3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grpSp>
        <p:nvGrpSpPr>
          <p:cNvPr id="2" name="Group 58"/>
          <p:cNvGrpSpPr>
            <a:grpSpLocks/>
          </p:cNvGrpSpPr>
          <p:nvPr/>
        </p:nvGrpSpPr>
        <p:grpSpPr bwMode="auto">
          <a:xfrm>
            <a:off x="4791075" y="2465388"/>
            <a:ext cx="2066925" cy="1409700"/>
            <a:chOff x="3018" y="1553"/>
            <a:chExt cx="1302" cy="888"/>
          </a:xfrm>
        </p:grpSpPr>
        <p:sp>
          <p:nvSpPr>
            <p:cNvPr id="10278" name="Rectangle 2"/>
            <p:cNvSpPr>
              <a:spLocks noChangeArrowheads="1"/>
            </p:cNvSpPr>
            <p:nvPr/>
          </p:nvSpPr>
          <p:spPr bwMode="auto">
            <a:xfrm>
              <a:off x="3018" y="2053"/>
              <a:ext cx="928" cy="388"/>
            </a:xfrm>
            <a:prstGeom prst="rect">
              <a:avLst/>
            </a:prstGeom>
            <a:solidFill>
              <a:srgbClr val="FFCC99"/>
            </a:solidFill>
            <a:ln w="9525">
              <a:noFill/>
              <a:miter lim="800000"/>
              <a:headEnd/>
              <a:tailEnd/>
            </a:ln>
          </p:spPr>
          <p:txBody>
            <a:bodyPr wrap="none" anchor="ctr"/>
            <a:lstStyle/>
            <a:p>
              <a:endParaRPr lang="en-US">
                <a:latin typeface="Arial"/>
                <a:cs typeface="Arial"/>
              </a:endParaRPr>
            </a:p>
          </p:txBody>
        </p:sp>
        <p:grpSp>
          <p:nvGrpSpPr>
            <p:cNvPr id="3" name="Group 55"/>
            <p:cNvGrpSpPr>
              <a:grpSpLocks/>
            </p:cNvGrpSpPr>
            <p:nvPr/>
          </p:nvGrpSpPr>
          <p:grpSpPr bwMode="auto">
            <a:xfrm>
              <a:off x="3709" y="1553"/>
              <a:ext cx="611" cy="582"/>
              <a:chOff x="3730" y="1567"/>
              <a:chExt cx="611" cy="582"/>
            </a:xfrm>
          </p:grpSpPr>
          <p:sp>
            <p:nvSpPr>
              <p:cNvPr id="10280" name="Text Box 53"/>
              <p:cNvSpPr txBox="1">
                <a:spLocks noChangeArrowheads="1"/>
              </p:cNvSpPr>
              <p:nvPr/>
            </p:nvSpPr>
            <p:spPr bwMode="auto">
              <a:xfrm>
                <a:off x="3730" y="1567"/>
                <a:ext cx="611" cy="288"/>
              </a:xfrm>
              <a:prstGeom prst="rect">
                <a:avLst/>
              </a:prstGeom>
              <a:noFill/>
              <a:ln w="9525">
                <a:noFill/>
                <a:miter lim="800000"/>
                <a:headEnd/>
                <a:tailEnd/>
              </a:ln>
            </p:spPr>
            <p:txBody>
              <a:bodyPr>
                <a:spAutoFit/>
              </a:bodyPr>
              <a:lstStyle/>
              <a:p>
                <a:pPr algn="ctr">
                  <a:spcBef>
                    <a:spcPct val="50000"/>
                  </a:spcBef>
                </a:pPr>
                <a:r>
                  <a:rPr lang="en-US" sz="2400">
                    <a:latin typeface="Arial"/>
                    <a:cs typeface="Arial"/>
                  </a:rPr>
                  <a:t>profit</a:t>
                </a:r>
              </a:p>
            </p:txBody>
          </p:sp>
          <p:sp>
            <p:nvSpPr>
              <p:cNvPr id="10281" name="Line 54"/>
              <p:cNvSpPr>
                <a:spLocks noChangeShapeType="1"/>
              </p:cNvSpPr>
              <p:nvPr/>
            </p:nvSpPr>
            <p:spPr bwMode="auto">
              <a:xfrm flipV="1">
                <a:off x="3737" y="1833"/>
                <a:ext cx="288" cy="316"/>
              </a:xfrm>
              <a:prstGeom prst="line">
                <a:avLst/>
              </a:prstGeom>
              <a:noFill/>
              <a:ln w="9525">
                <a:solidFill>
                  <a:schemeClr val="tx1"/>
                </a:solidFill>
                <a:round/>
                <a:headEnd/>
                <a:tailEnd/>
              </a:ln>
            </p:spPr>
            <p:txBody>
              <a:bodyPr/>
              <a:lstStyle/>
              <a:p>
                <a:endParaRPr lang="en-US">
                  <a:latin typeface="Arial"/>
                  <a:cs typeface="Arial"/>
                </a:endParaRPr>
              </a:p>
            </p:txBody>
          </p:sp>
        </p:grpSp>
      </p:grpSp>
      <p:grpSp>
        <p:nvGrpSpPr>
          <p:cNvPr id="4" name="Group 51"/>
          <p:cNvGrpSpPr>
            <a:grpSpLocks/>
          </p:cNvGrpSpPr>
          <p:nvPr/>
        </p:nvGrpSpPr>
        <p:grpSpPr bwMode="auto">
          <a:xfrm>
            <a:off x="4032250" y="3689355"/>
            <a:ext cx="2236788" cy="369888"/>
            <a:chOff x="2540" y="2324"/>
            <a:chExt cx="1409" cy="233"/>
          </a:xfrm>
        </p:grpSpPr>
        <p:sp>
          <p:nvSpPr>
            <p:cNvPr id="10276" name="Line 44"/>
            <p:cNvSpPr>
              <a:spLocks noChangeShapeType="1"/>
            </p:cNvSpPr>
            <p:nvPr/>
          </p:nvSpPr>
          <p:spPr bwMode="auto">
            <a:xfrm flipH="1">
              <a:off x="3017" y="2443"/>
              <a:ext cx="932" cy="0"/>
            </a:xfrm>
            <a:prstGeom prst="line">
              <a:avLst/>
            </a:prstGeom>
            <a:noFill/>
            <a:ln w="9525">
              <a:solidFill>
                <a:srgbClr val="B2B2B2"/>
              </a:solidFill>
              <a:prstDash val="lgDash"/>
              <a:round/>
              <a:headEnd/>
              <a:tailEnd/>
            </a:ln>
          </p:spPr>
          <p:txBody>
            <a:bodyPr/>
            <a:lstStyle/>
            <a:p>
              <a:endParaRPr lang="en-US">
                <a:latin typeface="Arial"/>
                <a:cs typeface="Arial"/>
              </a:endParaRPr>
            </a:p>
          </p:txBody>
        </p:sp>
        <p:sp>
          <p:nvSpPr>
            <p:cNvPr id="10277" name="Rectangle 46"/>
            <p:cNvSpPr>
              <a:spLocks noChangeArrowheads="1"/>
            </p:cNvSpPr>
            <p:nvPr/>
          </p:nvSpPr>
          <p:spPr bwMode="auto">
            <a:xfrm>
              <a:off x="2540" y="2324"/>
              <a:ext cx="427" cy="233"/>
            </a:xfrm>
            <a:prstGeom prst="rect">
              <a:avLst/>
            </a:prstGeom>
            <a:noFill/>
            <a:ln w="9525">
              <a:noFill/>
              <a:miter lim="800000"/>
              <a:headEnd/>
              <a:tailEnd/>
            </a:ln>
          </p:spPr>
          <p:txBody>
            <a:bodyPr lIns="0" tIns="0" rIns="0" bIns="0">
              <a:spAutoFit/>
            </a:bodyPr>
            <a:lstStyle/>
            <a:p>
              <a:pPr algn="r"/>
              <a:r>
                <a:rPr lang="en-US" sz="2400" i="1">
                  <a:latin typeface="Arial"/>
                  <a:cs typeface="Arial"/>
                </a:rPr>
                <a:t>ATC</a:t>
              </a:r>
            </a:p>
          </p:txBody>
        </p:sp>
      </p:grpSp>
      <p:grpSp>
        <p:nvGrpSpPr>
          <p:cNvPr id="5" name="Group 52"/>
          <p:cNvGrpSpPr>
            <a:grpSpLocks/>
          </p:cNvGrpSpPr>
          <p:nvPr/>
        </p:nvGrpSpPr>
        <p:grpSpPr bwMode="auto">
          <a:xfrm>
            <a:off x="4432300" y="3065463"/>
            <a:ext cx="1836738" cy="1393825"/>
            <a:chOff x="2792" y="1931"/>
            <a:chExt cx="1157" cy="878"/>
          </a:xfrm>
        </p:grpSpPr>
        <p:grpSp>
          <p:nvGrpSpPr>
            <p:cNvPr id="6" name="Group 3"/>
            <p:cNvGrpSpPr>
              <a:grpSpLocks/>
            </p:cNvGrpSpPr>
            <p:nvPr/>
          </p:nvGrpSpPr>
          <p:grpSpPr bwMode="auto">
            <a:xfrm>
              <a:off x="3017" y="2052"/>
              <a:ext cx="932" cy="757"/>
              <a:chOff x="357" y="2450"/>
              <a:chExt cx="795" cy="646"/>
            </a:xfrm>
          </p:grpSpPr>
          <p:sp>
            <p:nvSpPr>
              <p:cNvPr id="10274" name="Line 4"/>
              <p:cNvSpPr>
                <a:spLocks noChangeShapeType="1"/>
              </p:cNvSpPr>
              <p:nvPr/>
            </p:nvSpPr>
            <p:spPr bwMode="auto">
              <a:xfrm>
                <a:off x="357" y="2450"/>
                <a:ext cx="795" cy="0"/>
              </a:xfrm>
              <a:prstGeom prst="line">
                <a:avLst/>
              </a:prstGeom>
              <a:noFill/>
              <a:ln w="9525">
                <a:solidFill>
                  <a:srgbClr val="B2B2B2"/>
                </a:solidFill>
                <a:prstDash val="lgDash"/>
                <a:round/>
                <a:headEnd/>
                <a:tailEnd/>
              </a:ln>
            </p:spPr>
            <p:txBody>
              <a:bodyPr/>
              <a:lstStyle/>
              <a:p>
                <a:endParaRPr lang="en-US">
                  <a:latin typeface="Arial"/>
                  <a:cs typeface="Arial"/>
                </a:endParaRPr>
              </a:p>
            </p:txBody>
          </p:sp>
          <p:sp>
            <p:nvSpPr>
              <p:cNvPr id="10275" name="Line 5"/>
              <p:cNvSpPr>
                <a:spLocks noChangeShapeType="1"/>
              </p:cNvSpPr>
              <p:nvPr/>
            </p:nvSpPr>
            <p:spPr bwMode="auto">
              <a:xfrm>
                <a:off x="1152" y="2451"/>
                <a:ext cx="0" cy="645"/>
              </a:xfrm>
              <a:prstGeom prst="line">
                <a:avLst/>
              </a:prstGeom>
              <a:noFill/>
              <a:ln w="9525">
                <a:solidFill>
                  <a:srgbClr val="B2B2B2"/>
                </a:solidFill>
                <a:prstDash val="lgDash"/>
                <a:round/>
                <a:headEnd/>
                <a:tailEnd/>
              </a:ln>
            </p:spPr>
            <p:txBody>
              <a:bodyPr/>
              <a:lstStyle/>
              <a:p>
                <a:endParaRPr lang="en-US">
                  <a:latin typeface="Arial"/>
                  <a:cs typeface="Arial"/>
                </a:endParaRPr>
              </a:p>
            </p:txBody>
          </p:sp>
        </p:grpSp>
        <p:sp>
          <p:nvSpPr>
            <p:cNvPr id="10273" name="Rectangle 45"/>
            <p:cNvSpPr>
              <a:spLocks noChangeArrowheads="1"/>
            </p:cNvSpPr>
            <p:nvPr/>
          </p:nvSpPr>
          <p:spPr bwMode="auto">
            <a:xfrm>
              <a:off x="2792" y="1931"/>
              <a:ext cx="170" cy="233"/>
            </a:xfrm>
            <a:prstGeom prst="rect">
              <a:avLst/>
            </a:prstGeom>
            <a:noFill/>
            <a:ln w="9525">
              <a:noFill/>
              <a:miter lim="800000"/>
              <a:headEnd/>
              <a:tailEnd/>
            </a:ln>
          </p:spPr>
          <p:txBody>
            <a:bodyPr wrap="none" lIns="0" tIns="0" rIns="0" bIns="0">
              <a:spAutoFit/>
            </a:bodyPr>
            <a:lstStyle/>
            <a:p>
              <a:pPr algn="r"/>
              <a:r>
                <a:rPr lang="en-US" sz="2400" b="1" i="1">
                  <a:latin typeface="Arial"/>
                  <a:cs typeface="Arial"/>
                </a:rPr>
                <a:t>P</a:t>
              </a:r>
            </a:p>
          </p:txBody>
        </p:sp>
      </p:grpSp>
      <p:sp>
        <p:nvSpPr>
          <p:cNvPr id="10247" name="Rectangle 6"/>
          <p:cNvSpPr>
            <a:spLocks noGrp="1" noChangeArrowheads="1"/>
          </p:cNvSpPr>
          <p:nvPr>
            <p:ph type="title" idx="4294967295"/>
          </p:nvPr>
        </p:nvSpPr>
        <p:spPr>
          <a:xfrm>
            <a:off x="457200" y="263525"/>
            <a:ext cx="8229600" cy="800100"/>
          </a:xfrm>
        </p:spPr>
        <p:txBody>
          <a:bodyPr>
            <a:normAutofit fontScale="90000"/>
          </a:bodyPr>
          <a:lstStyle/>
          <a:p>
            <a:pPr eaLnBrk="1" hangingPunct="1">
              <a:lnSpc>
                <a:spcPct val="110000"/>
              </a:lnSpc>
            </a:pPr>
            <a:r>
              <a:rPr lang="en-US" sz="3300" dirty="0"/>
              <a:t>A Monopolistically Competitive Firm Earning Profits in the Short Run</a:t>
            </a:r>
          </a:p>
        </p:txBody>
      </p:sp>
      <p:sp>
        <p:nvSpPr>
          <p:cNvPr id="123911" name="Rectangle 7"/>
          <p:cNvSpPr>
            <a:spLocks noGrp="1" noChangeArrowheads="1"/>
          </p:cNvSpPr>
          <p:nvPr>
            <p:ph type="body" idx="4294967295"/>
          </p:nvPr>
        </p:nvSpPr>
        <p:spPr>
          <a:xfrm>
            <a:off x="354013" y="1358900"/>
            <a:ext cx="3392487" cy="4648200"/>
          </a:xfrm>
        </p:spPr>
        <p:txBody>
          <a:bodyPr/>
          <a:lstStyle/>
          <a:p>
            <a:pPr marL="0" indent="0" eaLnBrk="1" hangingPunct="1">
              <a:spcBef>
                <a:spcPct val="50000"/>
              </a:spcBef>
              <a:buFont typeface="Wingdings" pitchFamily="2" charset="2"/>
              <a:buNone/>
            </a:pPr>
            <a:r>
              <a:rPr lang="en-US" sz="2600" dirty="0"/>
              <a:t>The firm faces a downward-sloping </a:t>
            </a:r>
            <a:br>
              <a:rPr lang="en-US" sz="2600" dirty="0"/>
            </a:br>
            <a:r>
              <a:rPr lang="en-US" sz="2600" i="1" dirty="0"/>
              <a:t>D</a:t>
            </a:r>
            <a:r>
              <a:rPr lang="en-US" sz="2600" dirty="0"/>
              <a:t> curve. </a:t>
            </a:r>
          </a:p>
          <a:p>
            <a:pPr marL="0" indent="0" eaLnBrk="1" hangingPunct="1">
              <a:spcBef>
                <a:spcPct val="50000"/>
              </a:spcBef>
              <a:buFont typeface="Wingdings" pitchFamily="2" charset="2"/>
              <a:buNone/>
            </a:pPr>
            <a:r>
              <a:rPr lang="en-US" sz="2600" dirty="0"/>
              <a:t>At each </a:t>
            </a:r>
            <a:r>
              <a:rPr lang="en-US" sz="2600" b="1" i="1" dirty="0"/>
              <a:t>Q</a:t>
            </a:r>
            <a:r>
              <a:rPr lang="en-US" sz="2600" dirty="0"/>
              <a:t>, </a:t>
            </a:r>
            <a:r>
              <a:rPr lang="en-US" sz="2600" i="1" dirty="0"/>
              <a:t>MR</a:t>
            </a:r>
            <a:r>
              <a:rPr lang="en-US" sz="2600" dirty="0"/>
              <a:t> &lt; </a:t>
            </a:r>
            <a:r>
              <a:rPr lang="en-US" sz="2600" i="1" dirty="0"/>
              <a:t>P</a:t>
            </a:r>
            <a:r>
              <a:rPr lang="en-US" sz="2600" dirty="0"/>
              <a:t>.</a:t>
            </a:r>
          </a:p>
          <a:p>
            <a:pPr marL="0" indent="0" eaLnBrk="1" hangingPunct="1">
              <a:spcBef>
                <a:spcPct val="50000"/>
              </a:spcBef>
              <a:buFont typeface="Wingdings" pitchFamily="2" charset="2"/>
              <a:buNone/>
            </a:pPr>
            <a:r>
              <a:rPr lang="en-US" sz="2600" dirty="0"/>
              <a:t>To maximize profit, firm produces </a:t>
            </a:r>
            <a:r>
              <a:rPr lang="en-US" sz="2600" b="1" i="1" dirty="0"/>
              <a:t>Q</a:t>
            </a:r>
            <a:r>
              <a:rPr lang="en-US" sz="2600" dirty="0"/>
              <a:t> where </a:t>
            </a:r>
            <a:r>
              <a:rPr lang="en-US" sz="2600" i="1" dirty="0"/>
              <a:t>MR</a:t>
            </a:r>
            <a:r>
              <a:rPr lang="en-US" sz="2600" dirty="0"/>
              <a:t> = </a:t>
            </a:r>
            <a:r>
              <a:rPr lang="en-US" sz="2600" i="1" dirty="0"/>
              <a:t>MC.</a:t>
            </a:r>
            <a:endParaRPr lang="en-US" sz="2600" dirty="0"/>
          </a:p>
          <a:p>
            <a:pPr marL="0" indent="0" eaLnBrk="1" hangingPunct="1">
              <a:spcBef>
                <a:spcPct val="50000"/>
              </a:spcBef>
              <a:buFont typeface="Wingdings" pitchFamily="2" charset="2"/>
              <a:buNone/>
            </a:pPr>
            <a:r>
              <a:rPr lang="en-US" sz="2600" dirty="0"/>
              <a:t>The firm uses the </a:t>
            </a:r>
            <a:br>
              <a:rPr lang="en-US" sz="2600" dirty="0"/>
            </a:br>
            <a:r>
              <a:rPr lang="en-US" sz="2600" i="1" dirty="0"/>
              <a:t>D</a:t>
            </a:r>
            <a:r>
              <a:rPr lang="en-US" sz="2600" dirty="0"/>
              <a:t> curve to set </a:t>
            </a:r>
            <a:r>
              <a:rPr lang="en-US" sz="2600" i="1" dirty="0"/>
              <a:t>P</a:t>
            </a:r>
            <a:r>
              <a:rPr lang="en-US" sz="2600" dirty="0"/>
              <a:t>.  </a:t>
            </a:r>
            <a:endParaRPr lang="en-US" sz="2600" b="1" i="1" dirty="0"/>
          </a:p>
        </p:txBody>
      </p:sp>
      <p:grpSp>
        <p:nvGrpSpPr>
          <p:cNvPr id="7" name="Group 8"/>
          <p:cNvGrpSpPr>
            <a:grpSpLocks/>
          </p:cNvGrpSpPr>
          <p:nvPr/>
        </p:nvGrpSpPr>
        <p:grpSpPr bwMode="auto">
          <a:xfrm>
            <a:off x="3206750" y="2116138"/>
            <a:ext cx="5376863" cy="3893776"/>
            <a:chOff x="1579" y="1014"/>
            <a:chExt cx="3434" cy="2654"/>
          </a:xfrm>
        </p:grpSpPr>
        <p:grpSp>
          <p:nvGrpSpPr>
            <p:cNvPr id="8" name="Group 9"/>
            <p:cNvGrpSpPr>
              <a:grpSpLocks/>
            </p:cNvGrpSpPr>
            <p:nvPr/>
          </p:nvGrpSpPr>
          <p:grpSpPr bwMode="auto">
            <a:xfrm>
              <a:off x="2591" y="1080"/>
              <a:ext cx="2262" cy="2284"/>
              <a:chOff x="1489" y="785"/>
              <a:chExt cx="3650" cy="2492"/>
            </a:xfrm>
          </p:grpSpPr>
          <p:sp>
            <p:nvSpPr>
              <p:cNvPr id="10270" name="Line 10"/>
              <p:cNvSpPr>
                <a:spLocks noChangeShapeType="1"/>
              </p:cNvSpPr>
              <p:nvPr/>
            </p:nvSpPr>
            <p:spPr bwMode="auto">
              <a:xfrm>
                <a:off x="1489" y="785"/>
                <a:ext cx="0" cy="2491"/>
              </a:xfrm>
              <a:prstGeom prst="line">
                <a:avLst/>
              </a:prstGeom>
              <a:noFill/>
              <a:ln w="9525">
                <a:solidFill>
                  <a:schemeClr val="tx1"/>
                </a:solidFill>
                <a:round/>
                <a:headEnd/>
                <a:tailEnd/>
              </a:ln>
            </p:spPr>
            <p:txBody>
              <a:bodyPr/>
              <a:lstStyle/>
              <a:p>
                <a:endParaRPr lang="en-US">
                  <a:latin typeface="Arial"/>
                  <a:cs typeface="Arial"/>
                </a:endParaRPr>
              </a:p>
            </p:txBody>
          </p:sp>
          <p:sp>
            <p:nvSpPr>
              <p:cNvPr id="10271" name="Line 11"/>
              <p:cNvSpPr>
                <a:spLocks noChangeShapeType="1"/>
              </p:cNvSpPr>
              <p:nvPr/>
            </p:nvSpPr>
            <p:spPr bwMode="auto">
              <a:xfrm>
                <a:off x="1489" y="3277"/>
                <a:ext cx="3650" cy="0"/>
              </a:xfrm>
              <a:prstGeom prst="line">
                <a:avLst/>
              </a:prstGeom>
              <a:noFill/>
              <a:ln w="9525">
                <a:solidFill>
                  <a:schemeClr val="tx1"/>
                </a:solidFill>
                <a:round/>
                <a:headEnd/>
                <a:tailEnd/>
              </a:ln>
            </p:spPr>
            <p:txBody>
              <a:bodyPr/>
              <a:lstStyle/>
              <a:p>
                <a:endParaRPr lang="en-US">
                  <a:latin typeface="Arial"/>
                  <a:cs typeface="Arial"/>
                </a:endParaRPr>
              </a:p>
            </p:txBody>
          </p:sp>
        </p:grpSp>
        <p:sp>
          <p:nvSpPr>
            <p:cNvPr id="10268" name="Text Box 12"/>
            <p:cNvSpPr txBox="1">
              <a:spLocks noChangeArrowheads="1"/>
            </p:cNvSpPr>
            <p:nvPr/>
          </p:nvSpPr>
          <p:spPr bwMode="auto">
            <a:xfrm>
              <a:off x="4232" y="3416"/>
              <a:ext cx="781" cy="252"/>
            </a:xfrm>
            <a:prstGeom prst="rect">
              <a:avLst/>
            </a:prstGeom>
            <a:noFill/>
            <a:ln w="9525">
              <a:noFill/>
              <a:miter lim="800000"/>
              <a:headEnd/>
              <a:tailEnd/>
            </a:ln>
          </p:spPr>
          <p:txBody>
            <a:bodyPr lIns="0" tIns="0" rIns="0" bIns="0">
              <a:spAutoFit/>
            </a:bodyPr>
            <a:lstStyle/>
            <a:p>
              <a:pPr algn="r">
                <a:spcBef>
                  <a:spcPct val="50000"/>
                </a:spcBef>
              </a:pPr>
              <a:r>
                <a:rPr lang="en-US" sz="2400">
                  <a:latin typeface="Arial"/>
                  <a:cs typeface="Arial"/>
                </a:rPr>
                <a:t>Quantity</a:t>
              </a:r>
            </a:p>
          </p:txBody>
        </p:sp>
        <p:sp>
          <p:nvSpPr>
            <p:cNvPr id="10269" name="Text Box 13"/>
            <p:cNvSpPr txBox="1">
              <a:spLocks noChangeArrowheads="1"/>
            </p:cNvSpPr>
            <p:nvPr/>
          </p:nvSpPr>
          <p:spPr bwMode="auto">
            <a:xfrm>
              <a:off x="1579" y="1014"/>
              <a:ext cx="1001" cy="312"/>
            </a:xfrm>
            <a:prstGeom prst="rect">
              <a:avLst/>
            </a:prstGeom>
            <a:noFill/>
            <a:ln w="9525">
              <a:noFill/>
              <a:miter lim="800000"/>
              <a:headEnd/>
              <a:tailEnd/>
            </a:ln>
          </p:spPr>
          <p:txBody>
            <a:bodyPr>
              <a:spAutoFit/>
            </a:bodyPr>
            <a:lstStyle/>
            <a:p>
              <a:pPr algn="r">
                <a:spcBef>
                  <a:spcPct val="50000"/>
                </a:spcBef>
              </a:pPr>
              <a:r>
                <a:rPr lang="en-US" sz="2400">
                  <a:latin typeface="Arial"/>
                  <a:cs typeface="Arial"/>
                </a:rPr>
                <a:t>Price</a:t>
              </a:r>
            </a:p>
          </p:txBody>
        </p:sp>
      </p:grpSp>
      <p:grpSp>
        <p:nvGrpSpPr>
          <p:cNvPr id="9" name="Group 39"/>
          <p:cNvGrpSpPr>
            <a:grpSpLocks/>
          </p:cNvGrpSpPr>
          <p:nvPr/>
        </p:nvGrpSpPr>
        <p:grpSpPr bwMode="auto">
          <a:xfrm>
            <a:off x="5160963" y="1811338"/>
            <a:ext cx="3346450" cy="2127250"/>
            <a:chOff x="2859" y="931"/>
            <a:chExt cx="2108" cy="1340"/>
          </a:xfrm>
        </p:grpSpPr>
        <p:sp>
          <p:nvSpPr>
            <p:cNvPr id="10265" name="Arc 15"/>
            <p:cNvSpPr>
              <a:spLocks/>
            </p:cNvSpPr>
            <p:nvPr/>
          </p:nvSpPr>
          <p:spPr bwMode="auto">
            <a:xfrm flipH="1" flipV="1">
              <a:off x="2859" y="931"/>
              <a:ext cx="1759" cy="1340"/>
            </a:xfrm>
            <a:custGeom>
              <a:avLst/>
              <a:gdLst>
                <a:gd name="T0" fmla="*/ 0 w 33610"/>
                <a:gd name="T1" fmla="*/ 0 h 21600"/>
                <a:gd name="T2" fmla="*/ 0 w 33610"/>
                <a:gd name="T3" fmla="*/ 0 h 21600"/>
                <a:gd name="T4" fmla="*/ 0 w 33610"/>
                <a:gd name="T5" fmla="*/ 0 h 21600"/>
                <a:gd name="T6" fmla="*/ 0 60000 65536"/>
                <a:gd name="T7" fmla="*/ 0 60000 65536"/>
                <a:gd name="T8" fmla="*/ 0 60000 65536"/>
                <a:gd name="T9" fmla="*/ 0 w 33610"/>
                <a:gd name="T10" fmla="*/ 0 h 21600"/>
                <a:gd name="T11" fmla="*/ 33610 w 33610"/>
                <a:gd name="T12" fmla="*/ 21600 h 21600"/>
              </a:gdLst>
              <a:ahLst/>
              <a:cxnLst>
                <a:cxn ang="T6">
                  <a:pos x="T0" y="T1"/>
                </a:cxn>
                <a:cxn ang="T7">
                  <a:pos x="T2" y="T3"/>
                </a:cxn>
                <a:cxn ang="T8">
                  <a:pos x="T4" y="T5"/>
                </a:cxn>
              </a:cxnLst>
              <a:rect l="T9" t="T10" r="T11" b="T12"/>
              <a:pathLst>
                <a:path w="33610" h="21600" fill="none" extrusionOk="0">
                  <a:moveTo>
                    <a:pt x="0" y="6309"/>
                  </a:moveTo>
                  <a:cubicBezTo>
                    <a:pt x="4049" y="2268"/>
                    <a:pt x="9535" y="-1"/>
                    <a:pt x="15256" y="0"/>
                  </a:cubicBezTo>
                  <a:cubicBezTo>
                    <a:pt x="22728" y="0"/>
                    <a:pt x="29669" y="3861"/>
                    <a:pt x="33609" y="10211"/>
                  </a:cubicBezTo>
                </a:path>
                <a:path w="33610" h="21600" stroke="0" extrusionOk="0">
                  <a:moveTo>
                    <a:pt x="0" y="6309"/>
                  </a:moveTo>
                  <a:cubicBezTo>
                    <a:pt x="4049" y="2268"/>
                    <a:pt x="9535" y="-1"/>
                    <a:pt x="15256" y="0"/>
                  </a:cubicBezTo>
                  <a:cubicBezTo>
                    <a:pt x="22728" y="0"/>
                    <a:pt x="29669" y="3861"/>
                    <a:pt x="33609" y="10211"/>
                  </a:cubicBezTo>
                  <a:lnTo>
                    <a:pt x="15256" y="21600"/>
                  </a:lnTo>
                  <a:close/>
                </a:path>
              </a:pathLst>
            </a:custGeom>
            <a:noFill/>
            <a:ln w="38100">
              <a:solidFill>
                <a:srgbClr val="333399"/>
              </a:solidFill>
              <a:round/>
              <a:headEnd/>
              <a:tailEnd/>
            </a:ln>
          </p:spPr>
          <p:txBody>
            <a:bodyPr wrap="none" anchor="ctr"/>
            <a:lstStyle/>
            <a:p>
              <a:endParaRPr lang="en-US">
                <a:latin typeface="Arial"/>
                <a:cs typeface="Arial"/>
              </a:endParaRPr>
            </a:p>
          </p:txBody>
        </p:sp>
        <p:sp>
          <p:nvSpPr>
            <p:cNvPr id="10266" name="Text Box 16"/>
            <p:cNvSpPr txBox="1">
              <a:spLocks noChangeArrowheads="1"/>
            </p:cNvSpPr>
            <p:nvPr/>
          </p:nvSpPr>
          <p:spPr bwMode="auto">
            <a:xfrm>
              <a:off x="4444" y="1659"/>
              <a:ext cx="523"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ATC</a:t>
              </a:r>
            </a:p>
          </p:txBody>
        </p:sp>
      </p:grpSp>
      <p:grpSp>
        <p:nvGrpSpPr>
          <p:cNvPr id="10" name="Group 47"/>
          <p:cNvGrpSpPr>
            <a:grpSpLocks/>
          </p:cNvGrpSpPr>
          <p:nvPr/>
        </p:nvGrpSpPr>
        <p:grpSpPr bwMode="auto">
          <a:xfrm>
            <a:off x="5165725" y="2692401"/>
            <a:ext cx="3117850" cy="1665288"/>
            <a:chOff x="3254" y="1696"/>
            <a:chExt cx="1964" cy="1049"/>
          </a:xfrm>
        </p:grpSpPr>
        <p:sp>
          <p:nvSpPr>
            <p:cNvPr id="10263" name="Line 18"/>
            <p:cNvSpPr>
              <a:spLocks noChangeShapeType="1"/>
            </p:cNvSpPr>
            <p:nvPr/>
          </p:nvSpPr>
          <p:spPr bwMode="auto">
            <a:xfrm>
              <a:off x="3254" y="1696"/>
              <a:ext cx="1736" cy="895"/>
            </a:xfrm>
            <a:prstGeom prst="line">
              <a:avLst/>
            </a:prstGeom>
            <a:noFill/>
            <a:ln w="38100">
              <a:solidFill>
                <a:srgbClr val="333399"/>
              </a:solidFill>
              <a:round/>
              <a:headEnd/>
              <a:tailEnd/>
            </a:ln>
          </p:spPr>
          <p:txBody>
            <a:bodyPr/>
            <a:lstStyle/>
            <a:p>
              <a:endParaRPr lang="en-US">
                <a:latin typeface="Arial"/>
                <a:cs typeface="Arial"/>
              </a:endParaRPr>
            </a:p>
          </p:txBody>
        </p:sp>
        <p:sp>
          <p:nvSpPr>
            <p:cNvPr id="10264" name="Text Box 19"/>
            <p:cNvSpPr txBox="1">
              <a:spLocks noChangeArrowheads="1"/>
            </p:cNvSpPr>
            <p:nvPr/>
          </p:nvSpPr>
          <p:spPr bwMode="auto">
            <a:xfrm>
              <a:off x="4944" y="2512"/>
              <a:ext cx="274"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D</a:t>
              </a:r>
            </a:p>
          </p:txBody>
        </p:sp>
      </p:grpSp>
      <p:grpSp>
        <p:nvGrpSpPr>
          <p:cNvPr id="11" name="Group 48"/>
          <p:cNvGrpSpPr>
            <a:grpSpLocks/>
          </p:cNvGrpSpPr>
          <p:nvPr/>
        </p:nvGrpSpPr>
        <p:grpSpPr bwMode="auto">
          <a:xfrm>
            <a:off x="5083175" y="3375026"/>
            <a:ext cx="2268538" cy="1898651"/>
            <a:chOff x="3202" y="2126"/>
            <a:chExt cx="1429" cy="1196"/>
          </a:xfrm>
        </p:grpSpPr>
        <p:sp>
          <p:nvSpPr>
            <p:cNvPr id="10261" name="Line 21"/>
            <p:cNvSpPr>
              <a:spLocks noChangeShapeType="1"/>
            </p:cNvSpPr>
            <p:nvPr/>
          </p:nvSpPr>
          <p:spPr bwMode="auto">
            <a:xfrm>
              <a:off x="3202" y="2126"/>
              <a:ext cx="1098" cy="1004"/>
            </a:xfrm>
            <a:prstGeom prst="line">
              <a:avLst/>
            </a:prstGeom>
            <a:noFill/>
            <a:ln w="38100">
              <a:solidFill>
                <a:srgbClr val="CC0000"/>
              </a:solidFill>
              <a:round/>
              <a:headEnd/>
              <a:tailEnd/>
            </a:ln>
          </p:spPr>
          <p:txBody>
            <a:bodyPr/>
            <a:lstStyle/>
            <a:p>
              <a:endParaRPr lang="en-US">
                <a:latin typeface="Arial"/>
                <a:cs typeface="Arial"/>
              </a:endParaRPr>
            </a:p>
          </p:txBody>
        </p:sp>
        <p:sp>
          <p:nvSpPr>
            <p:cNvPr id="10262" name="Text Box 22"/>
            <p:cNvSpPr txBox="1">
              <a:spLocks noChangeArrowheads="1"/>
            </p:cNvSpPr>
            <p:nvPr/>
          </p:nvSpPr>
          <p:spPr bwMode="auto">
            <a:xfrm>
              <a:off x="4257" y="3089"/>
              <a:ext cx="374"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MR</a:t>
              </a:r>
            </a:p>
          </p:txBody>
        </p:sp>
      </p:grpSp>
      <p:grpSp>
        <p:nvGrpSpPr>
          <p:cNvPr id="12" name="Group 38"/>
          <p:cNvGrpSpPr>
            <a:grpSpLocks/>
          </p:cNvGrpSpPr>
          <p:nvPr/>
        </p:nvGrpSpPr>
        <p:grpSpPr bwMode="auto">
          <a:xfrm>
            <a:off x="3109913" y="1430338"/>
            <a:ext cx="4600575" cy="3687762"/>
            <a:chOff x="1591" y="691"/>
            <a:chExt cx="2898" cy="2323"/>
          </a:xfrm>
        </p:grpSpPr>
        <p:sp>
          <p:nvSpPr>
            <p:cNvPr id="10259" name="Text Box 25"/>
            <p:cNvSpPr txBox="1">
              <a:spLocks noChangeArrowheads="1"/>
            </p:cNvSpPr>
            <p:nvPr/>
          </p:nvSpPr>
          <p:spPr bwMode="auto">
            <a:xfrm>
              <a:off x="4118" y="1342"/>
              <a:ext cx="371"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MC</a:t>
              </a:r>
            </a:p>
          </p:txBody>
        </p:sp>
        <p:sp>
          <p:nvSpPr>
            <p:cNvPr id="10260" name="Arc 37"/>
            <p:cNvSpPr>
              <a:spLocks/>
            </p:cNvSpPr>
            <p:nvPr/>
          </p:nvSpPr>
          <p:spPr bwMode="auto">
            <a:xfrm flipV="1">
              <a:off x="1591" y="691"/>
              <a:ext cx="2653" cy="2323"/>
            </a:xfrm>
            <a:custGeom>
              <a:avLst/>
              <a:gdLst>
                <a:gd name="T0" fmla="*/ 0 w 20469"/>
                <a:gd name="T1" fmla="*/ 0 h 18502"/>
                <a:gd name="T2" fmla="*/ 0 w 20469"/>
                <a:gd name="T3" fmla="*/ 0 h 18502"/>
                <a:gd name="T4" fmla="*/ 0 w 20469"/>
                <a:gd name="T5" fmla="*/ 0 h 18502"/>
                <a:gd name="T6" fmla="*/ 0 60000 65536"/>
                <a:gd name="T7" fmla="*/ 0 60000 65536"/>
                <a:gd name="T8" fmla="*/ 0 60000 65536"/>
                <a:gd name="T9" fmla="*/ 0 w 20469"/>
                <a:gd name="T10" fmla="*/ 0 h 18502"/>
                <a:gd name="T11" fmla="*/ 20469 w 20469"/>
                <a:gd name="T12" fmla="*/ 18502 h 18502"/>
              </a:gdLst>
              <a:ahLst/>
              <a:cxnLst>
                <a:cxn ang="T6">
                  <a:pos x="T0" y="T1"/>
                </a:cxn>
                <a:cxn ang="T7">
                  <a:pos x="T2" y="T3"/>
                </a:cxn>
                <a:cxn ang="T8">
                  <a:pos x="T4" y="T5"/>
                </a:cxn>
              </a:cxnLst>
              <a:rect l="T9" t="T10" r="T11" b="T12"/>
              <a:pathLst>
                <a:path w="20469" h="18502" fill="none" extrusionOk="0">
                  <a:moveTo>
                    <a:pt x="11146" y="-1"/>
                  </a:moveTo>
                  <a:cubicBezTo>
                    <a:pt x="15530" y="2641"/>
                    <a:pt x="18834" y="6753"/>
                    <a:pt x="20468" y="11604"/>
                  </a:cubicBezTo>
                </a:path>
                <a:path w="20469" h="18502" stroke="0" extrusionOk="0">
                  <a:moveTo>
                    <a:pt x="11146" y="-1"/>
                  </a:moveTo>
                  <a:cubicBezTo>
                    <a:pt x="15530" y="2641"/>
                    <a:pt x="18834" y="6753"/>
                    <a:pt x="20468" y="11604"/>
                  </a:cubicBezTo>
                  <a:lnTo>
                    <a:pt x="0" y="18502"/>
                  </a:lnTo>
                  <a:close/>
                </a:path>
              </a:pathLst>
            </a:custGeom>
            <a:noFill/>
            <a:ln w="38100">
              <a:solidFill>
                <a:srgbClr val="CC0000"/>
              </a:solidFill>
              <a:round/>
              <a:headEnd/>
              <a:tailEnd/>
            </a:ln>
          </p:spPr>
          <p:txBody>
            <a:bodyPr wrap="none" anchor="ctr"/>
            <a:lstStyle/>
            <a:p>
              <a:endParaRPr lang="en-US">
                <a:latin typeface="Arial"/>
                <a:cs typeface="Arial"/>
              </a:endParaRPr>
            </a:p>
          </p:txBody>
        </p:sp>
      </p:grpSp>
      <p:grpSp>
        <p:nvGrpSpPr>
          <p:cNvPr id="13" name="Group 50"/>
          <p:cNvGrpSpPr>
            <a:grpSpLocks/>
          </p:cNvGrpSpPr>
          <p:nvPr/>
        </p:nvGrpSpPr>
        <p:grpSpPr bwMode="auto">
          <a:xfrm>
            <a:off x="5989638" y="4398963"/>
            <a:ext cx="517525" cy="1593850"/>
            <a:chOff x="3773" y="2771"/>
            <a:chExt cx="326" cy="1004"/>
          </a:xfrm>
        </p:grpSpPr>
        <p:sp>
          <p:nvSpPr>
            <p:cNvPr id="10256" name="Line 49"/>
            <p:cNvSpPr>
              <a:spLocks noChangeShapeType="1"/>
            </p:cNvSpPr>
            <p:nvPr/>
          </p:nvSpPr>
          <p:spPr bwMode="auto">
            <a:xfrm>
              <a:off x="3948" y="2812"/>
              <a:ext cx="0" cy="692"/>
            </a:xfrm>
            <a:prstGeom prst="line">
              <a:avLst/>
            </a:prstGeom>
            <a:noFill/>
            <a:ln w="9525">
              <a:solidFill>
                <a:srgbClr val="B2B2B2"/>
              </a:solidFill>
              <a:prstDash val="lgDash"/>
              <a:round/>
              <a:headEnd/>
              <a:tailEnd/>
            </a:ln>
          </p:spPr>
          <p:txBody>
            <a:bodyPr/>
            <a:lstStyle/>
            <a:p>
              <a:endParaRPr lang="en-US">
                <a:latin typeface="Arial"/>
                <a:cs typeface="Arial"/>
              </a:endParaRPr>
            </a:p>
          </p:txBody>
        </p:sp>
        <p:sp>
          <p:nvSpPr>
            <p:cNvPr id="10257" name="Text Box 28"/>
            <p:cNvSpPr txBox="1">
              <a:spLocks noChangeArrowheads="1"/>
            </p:cNvSpPr>
            <p:nvPr/>
          </p:nvSpPr>
          <p:spPr bwMode="auto">
            <a:xfrm>
              <a:off x="3773" y="3487"/>
              <a:ext cx="326" cy="288"/>
            </a:xfrm>
            <a:prstGeom prst="rect">
              <a:avLst/>
            </a:prstGeom>
            <a:noFill/>
            <a:ln w="9525">
              <a:noFill/>
              <a:miter lim="800000"/>
              <a:headEnd/>
              <a:tailEnd/>
            </a:ln>
          </p:spPr>
          <p:txBody>
            <a:bodyPr>
              <a:spAutoFit/>
            </a:bodyPr>
            <a:lstStyle/>
            <a:p>
              <a:pPr algn="ctr">
                <a:spcBef>
                  <a:spcPct val="50000"/>
                </a:spcBef>
              </a:pPr>
              <a:r>
                <a:rPr lang="en-US" sz="2400" b="1" i="1">
                  <a:latin typeface="Arial"/>
                  <a:cs typeface="Arial"/>
                </a:rPr>
                <a:t>Q</a:t>
              </a:r>
            </a:p>
          </p:txBody>
        </p:sp>
        <p:sp>
          <p:nvSpPr>
            <p:cNvPr id="10258" name="Oval 41"/>
            <p:cNvSpPr>
              <a:spLocks noChangeAspect="1" noChangeArrowheads="1"/>
            </p:cNvSpPr>
            <p:nvPr/>
          </p:nvSpPr>
          <p:spPr bwMode="auto">
            <a:xfrm>
              <a:off x="3910" y="2771"/>
              <a:ext cx="75" cy="74"/>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grpSp>
      <p:sp>
        <p:nvSpPr>
          <p:cNvPr id="10255"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414709075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3911">
                                            <p:txEl>
                                              <p:pRg st="0" end="0"/>
                                            </p:txEl>
                                          </p:spTgt>
                                        </p:tgtEl>
                                        <p:attrNameLst>
                                          <p:attrName>style.visibility</p:attrName>
                                        </p:attrNameLst>
                                      </p:cBhvr>
                                      <p:to>
                                        <p:strVal val="visible"/>
                                      </p:to>
                                    </p:set>
                                    <p:animEffect transition="in" filter="wipe(left)">
                                      <p:cBhvr>
                                        <p:cTn id="7" dur="500"/>
                                        <p:tgtEl>
                                          <p:spTgt spid="123911">
                                            <p:txEl>
                                              <p:pRg st="0" end="0"/>
                                            </p:txEl>
                                          </p:spTgt>
                                        </p:tgtEl>
                                      </p:cBhvr>
                                    </p:animEffect>
                                  </p:childTnLst>
                                </p:cTn>
                              </p:par>
                              <p:par>
                                <p:cTn id="8" presetID="18" presetClass="entr" presetSubtype="6"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strips(downRight)">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23911">
                                            <p:txEl>
                                              <p:pRg st="1" end="1"/>
                                            </p:txEl>
                                          </p:spTgt>
                                        </p:tgtEl>
                                        <p:attrNameLst>
                                          <p:attrName>style.visibility</p:attrName>
                                        </p:attrNameLst>
                                      </p:cBhvr>
                                      <p:to>
                                        <p:strVal val="visible"/>
                                      </p:to>
                                    </p:set>
                                    <p:animEffect transition="in" filter="wipe(left)">
                                      <p:cBhvr>
                                        <p:cTn id="15" dur="500"/>
                                        <p:tgtEl>
                                          <p:spTgt spid="123911">
                                            <p:txEl>
                                              <p:pRg st="1" end="1"/>
                                            </p:txEl>
                                          </p:spTgt>
                                        </p:tgtEl>
                                      </p:cBhvr>
                                    </p:animEffect>
                                  </p:childTnLst>
                                </p:cTn>
                              </p:par>
                              <p:par>
                                <p:cTn id="16" presetID="18" presetClass="entr" presetSubtype="6" fill="hold"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strips(downRight)">
                                      <p:cBhvr>
                                        <p:cTn id="18" dur="500"/>
                                        <p:tgtEl>
                                          <p:spTgt spid="1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500"/>
                                        <p:tgtEl>
                                          <p:spTgt spid="12"/>
                                        </p:tgtEl>
                                      </p:cBhvr>
                                    </p:animEffect>
                                  </p:childTnLst>
                                </p:cTn>
                              </p:par>
                              <p:par>
                                <p:cTn id="24" presetID="10" presetClass="entr" presetSubtype="0" fill="hold"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5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123911">
                                            <p:txEl>
                                              <p:pRg st="2" end="2"/>
                                            </p:txEl>
                                          </p:spTgt>
                                        </p:tgtEl>
                                        <p:attrNameLst>
                                          <p:attrName>style.visibility</p:attrName>
                                        </p:attrNameLst>
                                      </p:cBhvr>
                                      <p:to>
                                        <p:strVal val="visible"/>
                                      </p:to>
                                    </p:set>
                                    <p:animEffect transition="in" filter="wipe(left)">
                                      <p:cBhvr>
                                        <p:cTn id="31" dur="500"/>
                                        <p:tgtEl>
                                          <p:spTgt spid="123911">
                                            <p:txEl>
                                              <p:pRg st="2" end="2"/>
                                            </p:txEl>
                                          </p:spTgt>
                                        </p:tgtEl>
                                      </p:cBhvr>
                                    </p:animEffect>
                                  </p:childTnLst>
                                </p:cTn>
                              </p:par>
                              <p:par>
                                <p:cTn id="32" presetID="22" presetClass="entr" presetSubtype="1" fill="hold" nodeType="with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wipe(up)">
                                      <p:cBhvr>
                                        <p:cTn id="34" dur="500"/>
                                        <p:tgtEl>
                                          <p:spTgt spid="13"/>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123911">
                                            <p:txEl>
                                              <p:pRg st="3" end="3"/>
                                            </p:txEl>
                                          </p:spTgt>
                                        </p:tgtEl>
                                        <p:attrNameLst>
                                          <p:attrName>style.visibility</p:attrName>
                                        </p:attrNameLst>
                                      </p:cBhvr>
                                      <p:to>
                                        <p:strVal val="visible"/>
                                      </p:to>
                                    </p:set>
                                    <p:animEffect transition="in" filter="wipe(left)">
                                      <p:cBhvr>
                                        <p:cTn id="39" dur="500"/>
                                        <p:tgtEl>
                                          <p:spTgt spid="123911">
                                            <p:txEl>
                                              <p:pRg st="3" end="3"/>
                                            </p:txEl>
                                          </p:spTgt>
                                        </p:tgtEl>
                                      </p:cBhvr>
                                    </p:animEffect>
                                  </p:childTnLst>
                                </p:cTn>
                              </p:par>
                              <p:par>
                                <p:cTn id="40" presetID="18" presetClass="entr" presetSubtype="9" fill="hold" nodeType="with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strips(upLeft)">
                                      <p:cBhvr>
                                        <p:cTn id="42" dur="500"/>
                                        <p:tgtEl>
                                          <p:spTgt spid="5"/>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2" fill="hold" nodeType="clickEffect">
                                  <p:stCondLst>
                                    <p:cond delay="0"/>
                                  </p:stCondLst>
                                  <p:childTnLst>
                                    <p:set>
                                      <p:cBhvr>
                                        <p:cTn id="46" dur="1" fill="hold">
                                          <p:stCondLst>
                                            <p:cond delay="0"/>
                                          </p:stCondLst>
                                        </p:cTn>
                                        <p:tgtEl>
                                          <p:spTgt spid="4"/>
                                        </p:tgtEl>
                                        <p:attrNameLst>
                                          <p:attrName>style.visibility</p:attrName>
                                        </p:attrNameLst>
                                      </p:cBhvr>
                                      <p:to>
                                        <p:strVal val="visible"/>
                                      </p:to>
                                    </p:set>
                                    <p:animEffect transition="in" filter="wipe(right)">
                                      <p:cBhvr>
                                        <p:cTn id="47" dur="500"/>
                                        <p:tgtEl>
                                          <p:spTgt spid="4"/>
                                        </p:tgtEl>
                                      </p:cBhvr>
                                    </p:animEffect>
                                  </p:childTnLst>
                                </p:cTn>
                              </p:par>
                            </p:childTnLst>
                          </p:cTn>
                        </p:par>
                        <p:par>
                          <p:cTn id="48" fill="hold">
                            <p:stCondLst>
                              <p:cond delay="500"/>
                            </p:stCondLst>
                            <p:childTnLst>
                              <p:par>
                                <p:cTn id="49" presetID="10" presetClass="entr" presetSubtype="0" fill="hold" nodeType="afterEffect">
                                  <p:stCondLst>
                                    <p:cond delay="0"/>
                                  </p:stCondLst>
                                  <p:childTnLst>
                                    <p:set>
                                      <p:cBhvr>
                                        <p:cTn id="50" dur="1" fill="hold">
                                          <p:stCondLst>
                                            <p:cond delay="0"/>
                                          </p:stCondLst>
                                        </p:cTn>
                                        <p:tgtEl>
                                          <p:spTgt spid="2"/>
                                        </p:tgtEl>
                                        <p:attrNameLst>
                                          <p:attrName>style.visibility</p:attrName>
                                        </p:attrNameLst>
                                      </p:cBhvr>
                                      <p:to>
                                        <p:strVal val="visible"/>
                                      </p:to>
                                    </p:set>
                                    <p:animEffect transition="in" filter="fade">
                                      <p:cBhvr>
                                        <p:cTn id="5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11" grpId="0" build="p" bldLvl="5"/>
    </p:bldLst>
  </p:timing>
</p:sld>
</file>

<file path=ppt/slides/slide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grpSp>
        <p:nvGrpSpPr>
          <p:cNvPr id="2" name="Group 39"/>
          <p:cNvGrpSpPr>
            <a:grpSpLocks/>
          </p:cNvGrpSpPr>
          <p:nvPr/>
        </p:nvGrpSpPr>
        <p:grpSpPr bwMode="auto">
          <a:xfrm>
            <a:off x="4795838" y="2911475"/>
            <a:ext cx="1960562" cy="1314450"/>
            <a:chOff x="3021" y="1834"/>
            <a:chExt cx="1235" cy="828"/>
          </a:xfrm>
        </p:grpSpPr>
        <p:sp>
          <p:nvSpPr>
            <p:cNvPr id="11298" name="Rectangle 3"/>
            <p:cNvSpPr>
              <a:spLocks noChangeArrowheads="1"/>
            </p:cNvSpPr>
            <p:nvPr/>
          </p:nvSpPr>
          <p:spPr bwMode="auto">
            <a:xfrm>
              <a:off x="3021" y="2353"/>
              <a:ext cx="712" cy="309"/>
            </a:xfrm>
            <a:prstGeom prst="rect">
              <a:avLst/>
            </a:prstGeom>
            <a:solidFill>
              <a:srgbClr val="FFCC99"/>
            </a:solidFill>
            <a:ln w="9525">
              <a:noFill/>
              <a:miter lim="800000"/>
              <a:headEnd/>
              <a:tailEnd/>
            </a:ln>
          </p:spPr>
          <p:txBody>
            <a:bodyPr wrap="none" anchor="ctr"/>
            <a:lstStyle/>
            <a:p>
              <a:endParaRPr lang="en-US">
                <a:latin typeface="Arial"/>
                <a:cs typeface="Arial"/>
              </a:endParaRPr>
            </a:p>
          </p:txBody>
        </p:sp>
        <p:grpSp>
          <p:nvGrpSpPr>
            <p:cNvPr id="3" name="Group 36"/>
            <p:cNvGrpSpPr>
              <a:grpSpLocks/>
            </p:cNvGrpSpPr>
            <p:nvPr/>
          </p:nvGrpSpPr>
          <p:grpSpPr bwMode="auto">
            <a:xfrm>
              <a:off x="3526" y="1834"/>
              <a:ext cx="730" cy="582"/>
              <a:chOff x="3730" y="1567"/>
              <a:chExt cx="611" cy="582"/>
            </a:xfrm>
          </p:grpSpPr>
          <p:sp>
            <p:nvSpPr>
              <p:cNvPr id="11300" name="Text Box 37"/>
              <p:cNvSpPr txBox="1">
                <a:spLocks noChangeArrowheads="1"/>
              </p:cNvSpPr>
              <p:nvPr/>
            </p:nvSpPr>
            <p:spPr bwMode="auto">
              <a:xfrm>
                <a:off x="3730" y="1567"/>
                <a:ext cx="611" cy="288"/>
              </a:xfrm>
              <a:prstGeom prst="rect">
                <a:avLst/>
              </a:prstGeom>
              <a:noFill/>
              <a:ln w="9525">
                <a:noFill/>
                <a:miter lim="800000"/>
                <a:headEnd/>
                <a:tailEnd/>
              </a:ln>
            </p:spPr>
            <p:txBody>
              <a:bodyPr>
                <a:spAutoFit/>
              </a:bodyPr>
              <a:lstStyle/>
              <a:p>
                <a:pPr algn="ctr">
                  <a:spcBef>
                    <a:spcPct val="50000"/>
                  </a:spcBef>
                </a:pPr>
                <a:r>
                  <a:rPr lang="en-US" sz="2400">
                    <a:latin typeface="Arial"/>
                    <a:cs typeface="Arial"/>
                  </a:rPr>
                  <a:t>losses</a:t>
                </a:r>
              </a:p>
            </p:txBody>
          </p:sp>
          <p:sp>
            <p:nvSpPr>
              <p:cNvPr id="11301" name="Line 38"/>
              <p:cNvSpPr>
                <a:spLocks noChangeShapeType="1"/>
              </p:cNvSpPr>
              <p:nvPr/>
            </p:nvSpPr>
            <p:spPr bwMode="auto">
              <a:xfrm flipV="1">
                <a:off x="3737" y="1833"/>
                <a:ext cx="288" cy="316"/>
              </a:xfrm>
              <a:prstGeom prst="line">
                <a:avLst/>
              </a:prstGeom>
              <a:noFill/>
              <a:ln w="9525">
                <a:solidFill>
                  <a:schemeClr val="tx1"/>
                </a:solidFill>
                <a:round/>
                <a:headEnd/>
                <a:tailEnd/>
              </a:ln>
            </p:spPr>
            <p:txBody>
              <a:bodyPr/>
              <a:lstStyle/>
              <a:p>
                <a:endParaRPr lang="en-US">
                  <a:latin typeface="Arial"/>
                  <a:cs typeface="Arial"/>
                </a:endParaRPr>
              </a:p>
            </p:txBody>
          </p:sp>
        </p:grpSp>
      </p:grpSp>
      <p:grpSp>
        <p:nvGrpSpPr>
          <p:cNvPr id="4" name="Group 4"/>
          <p:cNvGrpSpPr>
            <a:grpSpLocks/>
          </p:cNvGrpSpPr>
          <p:nvPr/>
        </p:nvGrpSpPr>
        <p:grpSpPr bwMode="auto">
          <a:xfrm>
            <a:off x="4794250" y="3732213"/>
            <a:ext cx="1133475" cy="1833562"/>
            <a:chOff x="357" y="2450"/>
            <a:chExt cx="795" cy="646"/>
          </a:xfrm>
        </p:grpSpPr>
        <p:sp>
          <p:nvSpPr>
            <p:cNvPr id="11296" name="Line 5"/>
            <p:cNvSpPr>
              <a:spLocks noChangeShapeType="1"/>
            </p:cNvSpPr>
            <p:nvPr/>
          </p:nvSpPr>
          <p:spPr bwMode="auto">
            <a:xfrm>
              <a:off x="357" y="2450"/>
              <a:ext cx="795" cy="0"/>
            </a:xfrm>
            <a:prstGeom prst="line">
              <a:avLst/>
            </a:prstGeom>
            <a:noFill/>
            <a:ln w="9525">
              <a:solidFill>
                <a:srgbClr val="B2B2B2"/>
              </a:solidFill>
              <a:prstDash val="lgDash"/>
              <a:round/>
              <a:headEnd/>
              <a:tailEnd/>
            </a:ln>
          </p:spPr>
          <p:txBody>
            <a:bodyPr/>
            <a:lstStyle/>
            <a:p>
              <a:endParaRPr lang="en-US">
                <a:latin typeface="Arial"/>
                <a:cs typeface="Arial"/>
              </a:endParaRPr>
            </a:p>
          </p:txBody>
        </p:sp>
        <p:sp>
          <p:nvSpPr>
            <p:cNvPr id="11297" name="Line 6"/>
            <p:cNvSpPr>
              <a:spLocks noChangeShapeType="1"/>
            </p:cNvSpPr>
            <p:nvPr/>
          </p:nvSpPr>
          <p:spPr bwMode="auto">
            <a:xfrm>
              <a:off x="1152" y="2451"/>
              <a:ext cx="0" cy="645"/>
            </a:xfrm>
            <a:prstGeom prst="line">
              <a:avLst/>
            </a:prstGeom>
            <a:noFill/>
            <a:ln w="9525">
              <a:solidFill>
                <a:srgbClr val="B2B2B2"/>
              </a:solidFill>
              <a:prstDash val="lgDash"/>
              <a:round/>
              <a:headEnd/>
              <a:tailEnd/>
            </a:ln>
          </p:spPr>
          <p:txBody>
            <a:bodyPr/>
            <a:lstStyle/>
            <a:p>
              <a:endParaRPr lang="en-US">
                <a:latin typeface="Arial"/>
                <a:cs typeface="Arial"/>
              </a:endParaRPr>
            </a:p>
          </p:txBody>
        </p:sp>
      </p:grpSp>
      <p:sp>
        <p:nvSpPr>
          <p:cNvPr id="11270" name="Rectangle 7"/>
          <p:cNvSpPr>
            <a:spLocks noGrp="1" noChangeArrowheads="1"/>
          </p:cNvSpPr>
          <p:nvPr>
            <p:ph type="title" idx="4294967295"/>
          </p:nvPr>
        </p:nvSpPr>
        <p:spPr>
          <a:xfrm>
            <a:off x="457200" y="252413"/>
            <a:ext cx="8229600" cy="828675"/>
          </a:xfrm>
        </p:spPr>
        <p:txBody>
          <a:bodyPr>
            <a:normAutofit fontScale="90000"/>
          </a:bodyPr>
          <a:lstStyle/>
          <a:p>
            <a:pPr eaLnBrk="1" hangingPunct="1">
              <a:lnSpc>
                <a:spcPct val="110000"/>
              </a:lnSpc>
            </a:pPr>
            <a:r>
              <a:rPr lang="en-US" sz="3300" dirty="0"/>
              <a:t>A Monopolistically Competitive Firm </a:t>
            </a:r>
            <a:br>
              <a:rPr lang="en-US" sz="3300" dirty="0"/>
            </a:br>
            <a:r>
              <a:rPr lang="en-US" sz="3300" dirty="0"/>
              <a:t>With Losses in the Short Run</a:t>
            </a:r>
          </a:p>
        </p:txBody>
      </p:sp>
      <p:sp>
        <p:nvSpPr>
          <p:cNvPr id="130056" name="Rectangle 8"/>
          <p:cNvSpPr>
            <a:spLocks noGrp="1" noChangeArrowheads="1"/>
          </p:cNvSpPr>
          <p:nvPr>
            <p:ph type="body" idx="4294967295"/>
          </p:nvPr>
        </p:nvSpPr>
        <p:spPr>
          <a:xfrm>
            <a:off x="463550" y="1441450"/>
            <a:ext cx="3114675" cy="4541838"/>
          </a:xfrm>
        </p:spPr>
        <p:txBody>
          <a:bodyPr/>
          <a:lstStyle/>
          <a:p>
            <a:pPr marL="0" indent="0" eaLnBrk="1" hangingPunct="1">
              <a:spcBef>
                <a:spcPct val="50000"/>
              </a:spcBef>
              <a:buFont typeface="Wingdings" pitchFamily="2" charset="2"/>
              <a:buNone/>
            </a:pPr>
            <a:r>
              <a:rPr lang="en-US" sz="2600"/>
              <a:t>For this firm, </a:t>
            </a:r>
            <a:br>
              <a:rPr lang="en-US" sz="2600"/>
            </a:br>
            <a:r>
              <a:rPr lang="en-US" sz="2600" i="1"/>
              <a:t>P</a:t>
            </a:r>
            <a:r>
              <a:rPr lang="en-US" sz="2600"/>
              <a:t> &lt; </a:t>
            </a:r>
            <a:r>
              <a:rPr lang="en-US" sz="2600" i="1"/>
              <a:t>ATC</a:t>
            </a:r>
            <a:r>
              <a:rPr lang="en-US" sz="2600"/>
              <a:t> </a:t>
            </a:r>
            <a:br>
              <a:rPr lang="en-US" sz="2600"/>
            </a:br>
            <a:r>
              <a:rPr lang="en-US" sz="2600"/>
              <a:t>at the output where </a:t>
            </a:r>
            <a:r>
              <a:rPr lang="en-US" sz="2600" i="1"/>
              <a:t>MR</a:t>
            </a:r>
            <a:r>
              <a:rPr lang="en-US" sz="2600"/>
              <a:t> = </a:t>
            </a:r>
            <a:r>
              <a:rPr lang="en-US" sz="2600" i="1"/>
              <a:t>MC</a:t>
            </a:r>
            <a:r>
              <a:rPr lang="en-US" sz="2600"/>
              <a:t>.  </a:t>
            </a:r>
          </a:p>
          <a:p>
            <a:pPr marL="0" indent="0" eaLnBrk="1" hangingPunct="1">
              <a:spcBef>
                <a:spcPct val="50000"/>
              </a:spcBef>
              <a:buFont typeface="Wingdings" pitchFamily="2" charset="2"/>
              <a:buNone/>
            </a:pPr>
            <a:r>
              <a:rPr lang="en-US" sz="2600"/>
              <a:t>The best this firm can do is to minimize its losses.  </a:t>
            </a:r>
          </a:p>
        </p:txBody>
      </p:sp>
      <p:grpSp>
        <p:nvGrpSpPr>
          <p:cNvPr id="5" name="Group 9"/>
          <p:cNvGrpSpPr>
            <a:grpSpLocks/>
          </p:cNvGrpSpPr>
          <p:nvPr/>
        </p:nvGrpSpPr>
        <p:grpSpPr bwMode="auto">
          <a:xfrm>
            <a:off x="3206750" y="2116138"/>
            <a:ext cx="5376863" cy="3893776"/>
            <a:chOff x="1579" y="1014"/>
            <a:chExt cx="3434" cy="2654"/>
          </a:xfrm>
        </p:grpSpPr>
        <p:grpSp>
          <p:nvGrpSpPr>
            <p:cNvPr id="6" name="Group 10"/>
            <p:cNvGrpSpPr>
              <a:grpSpLocks/>
            </p:cNvGrpSpPr>
            <p:nvPr/>
          </p:nvGrpSpPr>
          <p:grpSpPr bwMode="auto">
            <a:xfrm>
              <a:off x="2591" y="1080"/>
              <a:ext cx="2262" cy="2284"/>
              <a:chOff x="1489" y="785"/>
              <a:chExt cx="3650" cy="2492"/>
            </a:xfrm>
          </p:grpSpPr>
          <p:sp>
            <p:nvSpPr>
              <p:cNvPr id="11294" name="Line 11"/>
              <p:cNvSpPr>
                <a:spLocks noChangeShapeType="1"/>
              </p:cNvSpPr>
              <p:nvPr/>
            </p:nvSpPr>
            <p:spPr bwMode="auto">
              <a:xfrm>
                <a:off x="1489" y="785"/>
                <a:ext cx="0" cy="2491"/>
              </a:xfrm>
              <a:prstGeom prst="line">
                <a:avLst/>
              </a:prstGeom>
              <a:noFill/>
              <a:ln w="9525">
                <a:solidFill>
                  <a:schemeClr val="tx1"/>
                </a:solidFill>
                <a:round/>
                <a:headEnd/>
                <a:tailEnd/>
              </a:ln>
            </p:spPr>
            <p:txBody>
              <a:bodyPr/>
              <a:lstStyle/>
              <a:p>
                <a:endParaRPr lang="en-US">
                  <a:latin typeface="Arial"/>
                  <a:cs typeface="Arial"/>
                </a:endParaRPr>
              </a:p>
            </p:txBody>
          </p:sp>
          <p:sp>
            <p:nvSpPr>
              <p:cNvPr id="11295" name="Line 12"/>
              <p:cNvSpPr>
                <a:spLocks noChangeShapeType="1"/>
              </p:cNvSpPr>
              <p:nvPr/>
            </p:nvSpPr>
            <p:spPr bwMode="auto">
              <a:xfrm>
                <a:off x="1489" y="3277"/>
                <a:ext cx="3650" cy="0"/>
              </a:xfrm>
              <a:prstGeom prst="line">
                <a:avLst/>
              </a:prstGeom>
              <a:noFill/>
              <a:ln w="9525">
                <a:solidFill>
                  <a:schemeClr val="tx1"/>
                </a:solidFill>
                <a:round/>
                <a:headEnd/>
                <a:tailEnd/>
              </a:ln>
            </p:spPr>
            <p:txBody>
              <a:bodyPr/>
              <a:lstStyle/>
              <a:p>
                <a:endParaRPr lang="en-US">
                  <a:latin typeface="Arial"/>
                  <a:cs typeface="Arial"/>
                </a:endParaRPr>
              </a:p>
            </p:txBody>
          </p:sp>
        </p:grpSp>
        <p:sp>
          <p:nvSpPr>
            <p:cNvPr id="11292" name="Text Box 13"/>
            <p:cNvSpPr txBox="1">
              <a:spLocks noChangeArrowheads="1"/>
            </p:cNvSpPr>
            <p:nvPr/>
          </p:nvSpPr>
          <p:spPr bwMode="auto">
            <a:xfrm>
              <a:off x="4232" y="3416"/>
              <a:ext cx="781" cy="252"/>
            </a:xfrm>
            <a:prstGeom prst="rect">
              <a:avLst/>
            </a:prstGeom>
            <a:noFill/>
            <a:ln w="9525">
              <a:noFill/>
              <a:miter lim="800000"/>
              <a:headEnd/>
              <a:tailEnd/>
            </a:ln>
          </p:spPr>
          <p:txBody>
            <a:bodyPr lIns="0" tIns="0" rIns="0" bIns="0">
              <a:spAutoFit/>
            </a:bodyPr>
            <a:lstStyle/>
            <a:p>
              <a:pPr algn="r">
                <a:spcBef>
                  <a:spcPct val="50000"/>
                </a:spcBef>
              </a:pPr>
              <a:r>
                <a:rPr lang="en-US" sz="2400">
                  <a:latin typeface="Arial"/>
                  <a:cs typeface="Arial"/>
                </a:rPr>
                <a:t>Quantity</a:t>
              </a:r>
            </a:p>
          </p:txBody>
        </p:sp>
        <p:sp>
          <p:nvSpPr>
            <p:cNvPr id="11293" name="Text Box 14"/>
            <p:cNvSpPr txBox="1">
              <a:spLocks noChangeArrowheads="1"/>
            </p:cNvSpPr>
            <p:nvPr/>
          </p:nvSpPr>
          <p:spPr bwMode="auto">
            <a:xfrm>
              <a:off x="1579" y="1014"/>
              <a:ext cx="1001" cy="312"/>
            </a:xfrm>
            <a:prstGeom prst="rect">
              <a:avLst/>
            </a:prstGeom>
            <a:noFill/>
            <a:ln w="9525">
              <a:noFill/>
              <a:miter lim="800000"/>
              <a:headEnd/>
              <a:tailEnd/>
            </a:ln>
          </p:spPr>
          <p:txBody>
            <a:bodyPr>
              <a:spAutoFit/>
            </a:bodyPr>
            <a:lstStyle/>
            <a:p>
              <a:pPr algn="r">
                <a:spcBef>
                  <a:spcPct val="50000"/>
                </a:spcBef>
              </a:pPr>
              <a:r>
                <a:rPr lang="en-US" sz="2400">
                  <a:latin typeface="Arial"/>
                  <a:cs typeface="Arial"/>
                </a:rPr>
                <a:t>Price</a:t>
              </a:r>
            </a:p>
          </p:txBody>
        </p:sp>
      </p:grpSp>
      <p:grpSp>
        <p:nvGrpSpPr>
          <p:cNvPr id="7" name="Group 15"/>
          <p:cNvGrpSpPr>
            <a:grpSpLocks/>
          </p:cNvGrpSpPr>
          <p:nvPr/>
        </p:nvGrpSpPr>
        <p:grpSpPr bwMode="auto">
          <a:xfrm>
            <a:off x="5160963" y="1811338"/>
            <a:ext cx="3346450" cy="2127250"/>
            <a:chOff x="2859" y="931"/>
            <a:chExt cx="2108" cy="1340"/>
          </a:xfrm>
        </p:grpSpPr>
        <p:sp>
          <p:nvSpPr>
            <p:cNvPr id="11289" name="Arc 16"/>
            <p:cNvSpPr>
              <a:spLocks/>
            </p:cNvSpPr>
            <p:nvPr/>
          </p:nvSpPr>
          <p:spPr bwMode="auto">
            <a:xfrm flipH="1" flipV="1">
              <a:off x="2859" y="931"/>
              <a:ext cx="1759" cy="1340"/>
            </a:xfrm>
            <a:custGeom>
              <a:avLst/>
              <a:gdLst>
                <a:gd name="T0" fmla="*/ 0 w 33610"/>
                <a:gd name="T1" fmla="*/ 0 h 21600"/>
                <a:gd name="T2" fmla="*/ 0 w 33610"/>
                <a:gd name="T3" fmla="*/ 0 h 21600"/>
                <a:gd name="T4" fmla="*/ 0 w 33610"/>
                <a:gd name="T5" fmla="*/ 0 h 21600"/>
                <a:gd name="T6" fmla="*/ 0 60000 65536"/>
                <a:gd name="T7" fmla="*/ 0 60000 65536"/>
                <a:gd name="T8" fmla="*/ 0 60000 65536"/>
                <a:gd name="T9" fmla="*/ 0 w 33610"/>
                <a:gd name="T10" fmla="*/ 0 h 21600"/>
                <a:gd name="T11" fmla="*/ 33610 w 33610"/>
                <a:gd name="T12" fmla="*/ 21600 h 21600"/>
              </a:gdLst>
              <a:ahLst/>
              <a:cxnLst>
                <a:cxn ang="T6">
                  <a:pos x="T0" y="T1"/>
                </a:cxn>
                <a:cxn ang="T7">
                  <a:pos x="T2" y="T3"/>
                </a:cxn>
                <a:cxn ang="T8">
                  <a:pos x="T4" y="T5"/>
                </a:cxn>
              </a:cxnLst>
              <a:rect l="T9" t="T10" r="T11" b="T12"/>
              <a:pathLst>
                <a:path w="33610" h="21600" fill="none" extrusionOk="0">
                  <a:moveTo>
                    <a:pt x="0" y="6309"/>
                  </a:moveTo>
                  <a:cubicBezTo>
                    <a:pt x="4049" y="2268"/>
                    <a:pt x="9535" y="-1"/>
                    <a:pt x="15256" y="0"/>
                  </a:cubicBezTo>
                  <a:cubicBezTo>
                    <a:pt x="22728" y="0"/>
                    <a:pt x="29669" y="3861"/>
                    <a:pt x="33609" y="10211"/>
                  </a:cubicBezTo>
                </a:path>
                <a:path w="33610" h="21600" stroke="0" extrusionOk="0">
                  <a:moveTo>
                    <a:pt x="0" y="6309"/>
                  </a:moveTo>
                  <a:cubicBezTo>
                    <a:pt x="4049" y="2268"/>
                    <a:pt x="9535" y="-1"/>
                    <a:pt x="15256" y="0"/>
                  </a:cubicBezTo>
                  <a:cubicBezTo>
                    <a:pt x="22728" y="0"/>
                    <a:pt x="29669" y="3861"/>
                    <a:pt x="33609" y="10211"/>
                  </a:cubicBezTo>
                  <a:lnTo>
                    <a:pt x="15256" y="21600"/>
                  </a:lnTo>
                  <a:close/>
                </a:path>
              </a:pathLst>
            </a:custGeom>
            <a:noFill/>
            <a:ln w="38100">
              <a:solidFill>
                <a:srgbClr val="333399"/>
              </a:solidFill>
              <a:round/>
              <a:headEnd/>
              <a:tailEnd/>
            </a:ln>
          </p:spPr>
          <p:txBody>
            <a:bodyPr wrap="none" anchor="ctr"/>
            <a:lstStyle/>
            <a:p>
              <a:endParaRPr lang="en-US">
                <a:latin typeface="Arial"/>
                <a:cs typeface="Arial"/>
              </a:endParaRPr>
            </a:p>
          </p:txBody>
        </p:sp>
        <p:sp>
          <p:nvSpPr>
            <p:cNvPr id="11290" name="Text Box 17"/>
            <p:cNvSpPr txBox="1">
              <a:spLocks noChangeArrowheads="1"/>
            </p:cNvSpPr>
            <p:nvPr/>
          </p:nvSpPr>
          <p:spPr bwMode="auto">
            <a:xfrm>
              <a:off x="4444" y="1659"/>
              <a:ext cx="523"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ATC</a:t>
              </a:r>
            </a:p>
          </p:txBody>
        </p:sp>
      </p:grpSp>
      <p:sp>
        <p:nvSpPr>
          <p:cNvPr id="11274" name="Text Box 22"/>
          <p:cNvSpPr txBox="1">
            <a:spLocks noChangeArrowheads="1"/>
          </p:cNvSpPr>
          <p:nvPr/>
        </p:nvSpPr>
        <p:spPr bwMode="auto">
          <a:xfrm>
            <a:off x="5686425" y="5529263"/>
            <a:ext cx="517525" cy="457200"/>
          </a:xfrm>
          <a:prstGeom prst="rect">
            <a:avLst/>
          </a:prstGeom>
          <a:noFill/>
          <a:ln w="9525">
            <a:noFill/>
            <a:miter lim="800000"/>
            <a:headEnd/>
            <a:tailEnd/>
          </a:ln>
        </p:spPr>
        <p:txBody>
          <a:bodyPr>
            <a:spAutoFit/>
          </a:bodyPr>
          <a:lstStyle/>
          <a:p>
            <a:pPr algn="ctr">
              <a:spcBef>
                <a:spcPct val="50000"/>
              </a:spcBef>
            </a:pPr>
            <a:r>
              <a:rPr lang="en-US" sz="2400" b="1" i="1">
                <a:latin typeface="Arial"/>
                <a:cs typeface="Arial"/>
              </a:rPr>
              <a:t>Q</a:t>
            </a:r>
          </a:p>
        </p:txBody>
      </p:sp>
      <p:sp>
        <p:nvSpPr>
          <p:cNvPr id="11275" name="Rectangle 23"/>
          <p:cNvSpPr>
            <a:spLocks noChangeArrowheads="1"/>
          </p:cNvSpPr>
          <p:nvPr/>
        </p:nvSpPr>
        <p:spPr bwMode="auto">
          <a:xfrm>
            <a:off x="4432145" y="4049713"/>
            <a:ext cx="270030" cy="369332"/>
          </a:xfrm>
          <a:prstGeom prst="rect">
            <a:avLst/>
          </a:prstGeom>
          <a:noFill/>
          <a:ln w="9525">
            <a:noFill/>
            <a:miter lim="800000"/>
            <a:headEnd/>
            <a:tailEnd/>
          </a:ln>
        </p:spPr>
        <p:txBody>
          <a:bodyPr wrap="none" lIns="0" tIns="0" rIns="0" bIns="0">
            <a:spAutoFit/>
          </a:bodyPr>
          <a:lstStyle/>
          <a:p>
            <a:pPr algn="r"/>
            <a:r>
              <a:rPr lang="en-US" sz="2400" b="1" i="1">
                <a:latin typeface="Arial"/>
                <a:cs typeface="Arial"/>
              </a:rPr>
              <a:t>P</a:t>
            </a:r>
          </a:p>
        </p:txBody>
      </p:sp>
      <p:sp>
        <p:nvSpPr>
          <p:cNvPr id="11276" name="Rectangle 24"/>
          <p:cNvSpPr>
            <a:spLocks noChangeArrowheads="1"/>
          </p:cNvSpPr>
          <p:nvPr/>
        </p:nvSpPr>
        <p:spPr bwMode="auto">
          <a:xfrm>
            <a:off x="4032250" y="3549650"/>
            <a:ext cx="677863" cy="369332"/>
          </a:xfrm>
          <a:prstGeom prst="rect">
            <a:avLst/>
          </a:prstGeom>
          <a:noFill/>
          <a:ln w="9525">
            <a:noFill/>
            <a:miter lim="800000"/>
            <a:headEnd/>
            <a:tailEnd/>
          </a:ln>
        </p:spPr>
        <p:txBody>
          <a:bodyPr lIns="0" tIns="0" rIns="0" bIns="0">
            <a:spAutoFit/>
          </a:bodyPr>
          <a:lstStyle/>
          <a:p>
            <a:pPr algn="r"/>
            <a:r>
              <a:rPr lang="en-US" sz="2400" i="1">
                <a:latin typeface="Arial"/>
                <a:cs typeface="Arial"/>
              </a:rPr>
              <a:t>ATC</a:t>
            </a:r>
          </a:p>
        </p:txBody>
      </p:sp>
      <p:grpSp>
        <p:nvGrpSpPr>
          <p:cNvPr id="8" name="Group 25"/>
          <p:cNvGrpSpPr>
            <a:grpSpLocks/>
          </p:cNvGrpSpPr>
          <p:nvPr/>
        </p:nvGrpSpPr>
        <p:grpSpPr bwMode="auto">
          <a:xfrm>
            <a:off x="3109913" y="1430338"/>
            <a:ext cx="4600575" cy="3687762"/>
            <a:chOff x="1591" y="691"/>
            <a:chExt cx="2898" cy="2323"/>
          </a:xfrm>
        </p:grpSpPr>
        <p:sp>
          <p:nvSpPr>
            <p:cNvPr id="11287" name="Text Box 26"/>
            <p:cNvSpPr txBox="1">
              <a:spLocks noChangeArrowheads="1"/>
            </p:cNvSpPr>
            <p:nvPr/>
          </p:nvSpPr>
          <p:spPr bwMode="auto">
            <a:xfrm>
              <a:off x="4118" y="1342"/>
              <a:ext cx="371"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MC</a:t>
              </a:r>
            </a:p>
          </p:txBody>
        </p:sp>
        <p:sp>
          <p:nvSpPr>
            <p:cNvPr id="11288" name="Arc 27"/>
            <p:cNvSpPr>
              <a:spLocks/>
            </p:cNvSpPr>
            <p:nvPr/>
          </p:nvSpPr>
          <p:spPr bwMode="auto">
            <a:xfrm flipV="1">
              <a:off x="1591" y="691"/>
              <a:ext cx="2653" cy="2323"/>
            </a:xfrm>
            <a:custGeom>
              <a:avLst/>
              <a:gdLst>
                <a:gd name="T0" fmla="*/ 0 w 20469"/>
                <a:gd name="T1" fmla="*/ 0 h 18502"/>
                <a:gd name="T2" fmla="*/ 0 w 20469"/>
                <a:gd name="T3" fmla="*/ 0 h 18502"/>
                <a:gd name="T4" fmla="*/ 0 w 20469"/>
                <a:gd name="T5" fmla="*/ 0 h 18502"/>
                <a:gd name="T6" fmla="*/ 0 60000 65536"/>
                <a:gd name="T7" fmla="*/ 0 60000 65536"/>
                <a:gd name="T8" fmla="*/ 0 60000 65536"/>
                <a:gd name="T9" fmla="*/ 0 w 20469"/>
                <a:gd name="T10" fmla="*/ 0 h 18502"/>
                <a:gd name="T11" fmla="*/ 20469 w 20469"/>
                <a:gd name="T12" fmla="*/ 18502 h 18502"/>
              </a:gdLst>
              <a:ahLst/>
              <a:cxnLst>
                <a:cxn ang="T6">
                  <a:pos x="T0" y="T1"/>
                </a:cxn>
                <a:cxn ang="T7">
                  <a:pos x="T2" y="T3"/>
                </a:cxn>
                <a:cxn ang="T8">
                  <a:pos x="T4" y="T5"/>
                </a:cxn>
              </a:cxnLst>
              <a:rect l="T9" t="T10" r="T11" b="T12"/>
              <a:pathLst>
                <a:path w="20469" h="18502" fill="none" extrusionOk="0">
                  <a:moveTo>
                    <a:pt x="11146" y="-1"/>
                  </a:moveTo>
                  <a:cubicBezTo>
                    <a:pt x="15530" y="2641"/>
                    <a:pt x="18834" y="6753"/>
                    <a:pt x="20468" y="11604"/>
                  </a:cubicBezTo>
                </a:path>
                <a:path w="20469" h="18502" stroke="0" extrusionOk="0">
                  <a:moveTo>
                    <a:pt x="11146" y="-1"/>
                  </a:moveTo>
                  <a:cubicBezTo>
                    <a:pt x="15530" y="2641"/>
                    <a:pt x="18834" y="6753"/>
                    <a:pt x="20468" y="11604"/>
                  </a:cubicBezTo>
                  <a:lnTo>
                    <a:pt x="0" y="18502"/>
                  </a:lnTo>
                  <a:close/>
                </a:path>
              </a:pathLst>
            </a:custGeom>
            <a:noFill/>
            <a:ln w="38100">
              <a:solidFill>
                <a:srgbClr val="CC0000"/>
              </a:solidFill>
              <a:round/>
              <a:headEnd/>
              <a:tailEnd/>
            </a:ln>
          </p:spPr>
          <p:txBody>
            <a:bodyPr wrap="none" anchor="ctr"/>
            <a:lstStyle/>
            <a:p>
              <a:endParaRPr lang="en-US">
                <a:latin typeface="Arial"/>
                <a:cs typeface="Arial"/>
              </a:endParaRPr>
            </a:p>
          </p:txBody>
        </p:sp>
      </p:grpSp>
      <p:sp>
        <p:nvSpPr>
          <p:cNvPr id="11278" name="Line 2"/>
          <p:cNvSpPr>
            <a:spLocks noChangeShapeType="1"/>
          </p:cNvSpPr>
          <p:nvPr/>
        </p:nvSpPr>
        <p:spPr bwMode="auto">
          <a:xfrm flipH="1">
            <a:off x="4787900" y="4227513"/>
            <a:ext cx="1143000" cy="0"/>
          </a:xfrm>
          <a:prstGeom prst="line">
            <a:avLst/>
          </a:prstGeom>
          <a:noFill/>
          <a:ln w="9525">
            <a:solidFill>
              <a:srgbClr val="B2B2B2"/>
            </a:solidFill>
            <a:prstDash val="lgDash"/>
            <a:round/>
            <a:headEnd/>
            <a:tailEnd/>
          </a:ln>
        </p:spPr>
        <p:txBody>
          <a:bodyPr/>
          <a:lstStyle/>
          <a:p>
            <a:endParaRPr lang="en-US">
              <a:latin typeface="Arial"/>
              <a:cs typeface="Arial"/>
            </a:endParaRPr>
          </a:p>
        </p:txBody>
      </p:sp>
      <p:grpSp>
        <p:nvGrpSpPr>
          <p:cNvPr id="9" name="Group 30"/>
          <p:cNvGrpSpPr>
            <a:grpSpLocks/>
          </p:cNvGrpSpPr>
          <p:nvPr/>
        </p:nvGrpSpPr>
        <p:grpSpPr bwMode="auto">
          <a:xfrm>
            <a:off x="4973638" y="3756026"/>
            <a:ext cx="2714625" cy="1368426"/>
            <a:chOff x="3133" y="2366"/>
            <a:chExt cx="1710" cy="862"/>
          </a:xfrm>
        </p:grpSpPr>
        <p:sp>
          <p:nvSpPr>
            <p:cNvPr id="11285" name="Line 18"/>
            <p:cNvSpPr>
              <a:spLocks noChangeShapeType="1"/>
            </p:cNvSpPr>
            <p:nvPr/>
          </p:nvSpPr>
          <p:spPr bwMode="auto">
            <a:xfrm>
              <a:off x="3133" y="2366"/>
              <a:ext cx="1488" cy="741"/>
            </a:xfrm>
            <a:prstGeom prst="line">
              <a:avLst/>
            </a:prstGeom>
            <a:noFill/>
            <a:ln w="38100">
              <a:solidFill>
                <a:srgbClr val="333399"/>
              </a:solidFill>
              <a:round/>
              <a:headEnd/>
              <a:tailEnd/>
            </a:ln>
          </p:spPr>
          <p:txBody>
            <a:bodyPr/>
            <a:lstStyle/>
            <a:p>
              <a:endParaRPr lang="en-US">
                <a:latin typeface="Arial"/>
                <a:cs typeface="Arial"/>
              </a:endParaRPr>
            </a:p>
          </p:txBody>
        </p:sp>
        <p:sp>
          <p:nvSpPr>
            <p:cNvPr id="11286" name="Text Box 19"/>
            <p:cNvSpPr txBox="1">
              <a:spLocks noChangeArrowheads="1"/>
            </p:cNvSpPr>
            <p:nvPr/>
          </p:nvSpPr>
          <p:spPr bwMode="auto">
            <a:xfrm>
              <a:off x="4569" y="2995"/>
              <a:ext cx="274"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D</a:t>
              </a:r>
            </a:p>
          </p:txBody>
        </p:sp>
      </p:grpSp>
      <p:grpSp>
        <p:nvGrpSpPr>
          <p:cNvPr id="10" name="Group 31"/>
          <p:cNvGrpSpPr>
            <a:grpSpLocks/>
          </p:cNvGrpSpPr>
          <p:nvPr/>
        </p:nvGrpSpPr>
        <p:grpSpPr bwMode="auto">
          <a:xfrm>
            <a:off x="5019675" y="4119564"/>
            <a:ext cx="2346325" cy="1443038"/>
            <a:chOff x="3162" y="2595"/>
            <a:chExt cx="1478" cy="909"/>
          </a:xfrm>
        </p:grpSpPr>
        <p:sp>
          <p:nvSpPr>
            <p:cNvPr id="11283" name="Line 20"/>
            <p:cNvSpPr>
              <a:spLocks noChangeShapeType="1"/>
            </p:cNvSpPr>
            <p:nvPr/>
          </p:nvSpPr>
          <p:spPr bwMode="auto">
            <a:xfrm>
              <a:off x="3162" y="2595"/>
              <a:ext cx="1124" cy="791"/>
            </a:xfrm>
            <a:prstGeom prst="line">
              <a:avLst/>
            </a:prstGeom>
            <a:noFill/>
            <a:ln w="38100">
              <a:solidFill>
                <a:srgbClr val="CC0000"/>
              </a:solidFill>
              <a:round/>
              <a:headEnd/>
              <a:tailEnd/>
            </a:ln>
          </p:spPr>
          <p:txBody>
            <a:bodyPr/>
            <a:lstStyle/>
            <a:p>
              <a:endParaRPr lang="en-US">
                <a:latin typeface="Arial"/>
                <a:cs typeface="Arial"/>
              </a:endParaRPr>
            </a:p>
          </p:txBody>
        </p:sp>
        <p:sp>
          <p:nvSpPr>
            <p:cNvPr id="11284" name="Text Box 21"/>
            <p:cNvSpPr txBox="1">
              <a:spLocks noChangeArrowheads="1"/>
            </p:cNvSpPr>
            <p:nvPr/>
          </p:nvSpPr>
          <p:spPr bwMode="auto">
            <a:xfrm>
              <a:off x="4266" y="3271"/>
              <a:ext cx="374" cy="233"/>
            </a:xfrm>
            <a:prstGeom prst="rect">
              <a:avLst/>
            </a:prstGeom>
            <a:noFill/>
            <a:ln w="9525">
              <a:noFill/>
              <a:miter lim="800000"/>
              <a:headEnd/>
              <a:tailEnd/>
            </a:ln>
          </p:spPr>
          <p:txBody>
            <a:bodyPr lIns="0" tIns="0" rIns="0" bIns="0">
              <a:spAutoFit/>
            </a:bodyPr>
            <a:lstStyle/>
            <a:p>
              <a:pPr algn="ctr">
                <a:spcBef>
                  <a:spcPct val="50000"/>
                </a:spcBef>
              </a:pPr>
              <a:r>
                <a:rPr lang="en-US" sz="2400" i="1">
                  <a:latin typeface="Arial"/>
                  <a:cs typeface="Arial"/>
                </a:rPr>
                <a:t>MR</a:t>
              </a:r>
            </a:p>
          </p:txBody>
        </p:sp>
      </p:grpSp>
      <p:sp>
        <p:nvSpPr>
          <p:cNvPr id="11281" name="Oval 29"/>
          <p:cNvSpPr>
            <a:spLocks noChangeAspect="1" noChangeArrowheads="1"/>
          </p:cNvSpPr>
          <p:nvPr/>
        </p:nvSpPr>
        <p:spPr bwMode="auto">
          <a:xfrm>
            <a:off x="5862638" y="4699000"/>
            <a:ext cx="119062" cy="117475"/>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11282"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4106794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0056">
                                            <p:txEl>
                                              <p:pRg st="0" end="0"/>
                                            </p:txEl>
                                          </p:spTgt>
                                        </p:tgtEl>
                                        <p:attrNameLst>
                                          <p:attrName>style.visibility</p:attrName>
                                        </p:attrNameLst>
                                      </p:cBhvr>
                                      <p:to>
                                        <p:strVal val="visible"/>
                                      </p:to>
                                    </p:set>
                                    <p:animEffect transition="in" filter="wipe(left)">
                                      <p:cBhvr>
                                        <p:cTn id="7" dur="500"/>
                                        <p:tgtEl>
                                          <p:spTgt spid="13005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0056">
                                            <p:txEl>
                                              <p:pRg st="1" end="1"/>
                                            </p:txEl>
                                          </p:spTgt>
                                        </p:tgtEl>
                                        <p:attrNameLst>
                                          <p:attrName>style.visibility</p:attrName>
                                        </p:attrNameLst>
                                      </p:cBhvr>
                                      <p:to>
                                        <p:strVal val="visible"/>
                                      </p:to>
                                    </p:set>
                                    <p:animEffect transition="in" filter="wipe(left)">
                                      <p:cBhvr>
                                        <p:cTn id="12" dur="500"/>
                                        <p:tgtEl>
                                          <p:spTgt spid="130056">
                                            <p:txEl>
                                              <p:pRg st="1" end="1"/>
                                            </p:txEl>
                                          </p:spTgt>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6"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2292" name="Rectangle 2"/>
          <p:cNvSpPr>
            <a:spLocks noGrp="1" noChangeArrowheads="1"/>
          </p:cNvSpPr>
          <p:nvPr>
            <p:ph type="title"/>
          </p:nvPr>
        </p:nvSpPr>
        <p:spPr/>
        <p:txBody>
          <a:bodyPr>
            <a:normAutofit/>
          </a:bodyPr>
          <a:lstStyle/>
          <a:p>
            <a:pPr eaLnBrk="1" hangingPunct="1"/>
            <a:r>
              <a:rPr lang="en-US" sz="3100" dirty="0"/>
              <a:t>Monopolistic Competition and Monopoly</a:t>
            </a:r>
          </a:p>
        </p:txBody>
      </p:sp>
      <p:sp>
        <p:nvSpPr>
          <p:cNvPr id="12293" name="Rectangle 3"/>
          <p:cNvSpPr>
            <a:spLocks noGrp="1" noChangeArrowheads="1"/>
          </p:cNvSpPr>
          <p:nvPr>
            <p:ph idx="1"/>
          </p:nvPr>
        </p:nvSpPr>
        <p:spPr/>
        <p:txBody>
          <a:bodyPr>
            <a:normAutofit fontScale="92500"/>
          </a:bodyPr>
          <a:lstStyle/>
          <a:p>
            <a:pPr eaLnBrk="1" hangingPunct="1"/>
            <a:r>
              <a:rPr lang="en-US" sz="2700" i="1"/>
              <a:t>Short run</a:t>
            </a:r>
            <a:r>
              <a:rPr lang="en-US" sz="2700"/>
              <a:t>:  Under monopolistic competition, </a:t>
            </a:r>
            <a:br>
              <a:rPr lang="en-US" sz="2700"/>
            </a:br>
            <a:r>
              <a:rPr lang="en-US" sz="2700"/>
              <a:t>firm behavior is very similar to monopoly.  </a:t>
            </a:r>
          </a:p>
          <a:p>
            <a:pPr eaLnBrk="1" hangingPunct="1"/>
            <a:r>
              <a:rPr lang="en-US" sz="2700" i="1"/>
              <a:t>Long run</a:t>
            </a:r>
            <a:r>
              <a:rPr lang="en-US" sz="2700"/>
              <a:t>:  In monopolistic competition, </a:t>
            </a:r>
            <a:br>
              <a:rPr lang="en-US" sz="2700"/>
            </a:br>
            <a:r>
              <a:rPr lang="en-US" sz="2700"/>
              <a:t>entry and exit drive economic profit to zero.  </a:t>
            </a:r>
          </a:p>
          <a:p>
            <a:pPr lvl="1" eaLnBrk="1" hangingPunct="1">
              <a:lnSpc>
                <a:spcPct val="105000"/>
              </a:lnSpc>
            </a:pPr>
            <a:r>
              <a:rPr lang="en-US"/>
              <a:t>If profits in the short run: </a:t>
            </a:r>
            <a:br>
              <a:rPr lang="en-US"/>
            </a:br>
            <a:r>
              <a:rPr lang="en-US"/>
              <a:t>New firms enter market, </a:t>
            </a:r>
            <a:br>
              <a:rPr lang="en-US"/>
            </a:br>
            <a:r>
              <a:rPr lang="en-US"/>
              <a:t>taking some demand away from existing firms, </a:t>
            </a:r>
            <a:br>
              <a:rPr lang="en-US"/>
            </a:br>
            <a:r>
              <a:rPr lang="en-US"/>
              <a:t>prices and profits fall.</a:t>
            </a:r>
          </a:p>
          <a:p>
            <a:pPr lvl="1" eaLnBrk="1" hangingPunct="1">
              <a:lnSpc>
                <a:spcPct val="105000"/>
              </a:lnSpc>
            </a:pPr>
            <a:r>
              <a:rPr lang="en-US"/>
              <a:t>If losses in the short run:</a:t>
            </a:r>
            <a:br>
              <a:rPr lang="en-US"/>
            </a:br>
            <a:r>
              <a:rPr lang="en-US"/>
              <a:t>Some firms exit the market,</a:t>
            </a:r>
            <a:br>
              <a:rPr lang="en-US"/>
            </a:br>
            <a:r>
              <a:rPr lang="en-US"/>
              <a:t>remaining firms enjoy higher demand and prices.</a:t>
            </a:r>
          </a:p>
        </p:txBody>
      </p:sp>
      <p:sp>
        <p:nvSpPr>
          <p:cNvPr id="12294" name="FlagCount" hidden="1">
            <a:hlinkClick r:id="rId3" action="ppaction://hlinkfile"/>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p>
            <a:pPr algn="ctr"/>
            <a:r>
              <a:rPr lang="en-US" sz="1400" b="1">
                <a:latin typeface="Tahoma" pitchFamily="34" charset="0"/>
                <a:cs typeface="Arial" charset="0"/>
              </a:rPr>
              <a:t>0</a:t>
            </a:r>
          </a:p>
        </p:txBody>
      </p:sp>
    </p:spTree>
    <p:extLst>
      <p:ext uri="{BB962C8B-B14F-4D97-AF65-F5344CB8AC3E}">
        <p14:creationId xmlns:p14="http://schemas.microsoft.com/office/powerpoint/2010/main" val="253831068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293">
                                            <p:txEl>
                                              <p:pRg st="0" end="0"/>
                                            </p:txEl>
                                          </p:spTgt>
                                        </p:tgtEl>
                                        <p:attrNameLst>
                                          <p:attrName>style.visibility</p:attrName>
                                        </p:attrNameLst>
                                      </p:cBhvr>
                                      <p:to>
                                        <p:strVal val="visible"/>
                                      </p:to>
                                    </p:set>
                                    <p:animEffect transition="in" filter="wipe(left)">
                                      <p:cBhvr>
                                        <p:cTn id="7" dur="500"/>
                                        <p:tgtEl>
                                          <p:spTgt spid="1229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293">
                                            <p:txEl>
                                              <p:pRg st="1" end="1"/>
                                            </p:txEl>
                                          </p:spTgt>
                                        </p:tgtEl>
                                        <p:attrNameLst>
                                          <p:attrName>style.visibility</p:attrName>
                                        </p:attrNameLst>
                                      </p:cBhvr>
                                      <p:to>
                                        <p:strVal val="visible"/>
                                      </p:to>
                                    </p:set>
                                    <p:animEffect transition="in" filter="wipe(left)">
                                      <p:cBhvr>
                                        <p:cTn id="12" dur="500"/>
                                        <p:tgtEl>
                                          <p:spTgt spid="1229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293">
                                            <p:txEl>
                                              <p:pRg st="2" end="2"/>
                                            </p:txEl>
                                          </p:spTgt>
                                        </p:tgtEl>
                                        <p:attrNameLst>
                                          <p:attrName>style.visibility</p:attrName>
                                        </p:attrNameLst>
                                      </p:cBhvr>
                                      <p:to>
                                        <p:strVal val="visible"/>
                                      </p:to>
                                    </p:set>
                                    <p:animEffect transition="in" filter="wipe(left)">
                                      <p:cBhvr>
                                        <p:cTn id="17" dur="500"/>
                                        <p:tgtEl>
                                          <p:spTgt spid="1229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293">
                                            <p:txEl>
                                              <p:pRg st="3" end="3"/>
                                            </p:txEl>
                                          </p:spTgt>
                                        </p:tgtEl>
                                        <p:attrNameLst>
                                          <p:attrName>style.visibility</p:attrName>
                                        </p:attrNameLst>
                                      </p:cBhvr>
                                      <p:to>
                                        <p:strVal val="visible"/>
                                      </p:to>
                                    </p:set>
                                    <p:animEffect transition="in" filter="wipe(left)">
                                      <p:cBhvr>
                                        <p:cTn id="22" dur="500"/>
                                        <p:tgtEl>
                                          <p:spTgt spid="1229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3" grpId="0" build="p" bldLvl="4"/>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1127</TotalTime>
  <Words>1475</Words>
  <Application>Microsoft Office PowerPoint</Application>
  <PresentationFormat>On-screen Show (4:3)</PresentationFormat>
  <Paragraphs>245</Paragraphs>
  <Slides>25</Slides>
  <Notes>25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25</vt:i4>
      </vt:variant>
    </vt:vector>
  </HeadingPairs>
  <TitlesOfParts>
    <vt:vector size="34" baseType="lpstr">
      <vt:lpstr>Arial</vt:lpstr>
      <vt:lpstr>Arial Narrow</vt:lpstr>
      <vt:lpstr>Book Antiqua</vt:lpstr>
      <vt:lpstr>Calibri</vt:lpstr>
      <vt:lpstr>Cambria Math</vt:lpstr>
      <vt:lpstr>Tahoma</vt:lpstr>
      <vt:lpstr>Times New Roman</vt:lpstr>
      <vt:lpstr>Wingdings</vt:lpstr>
      <vt:lpstr>Office Theme</vt:lpstr>
      <vt:lpstr>PowerPoint Presentation</vt:lpstr>
      <vt:lpstr>In this chapter,  look for the answers to these questions</vt:lpstr>
      <vt:lpstr>INTRODUCTION:   Between Monopoly and Competition</vt:lpstr>
      <vt:lpstr>Characteristics &amp; Examples of Monopolistic Competition</vt:lpstr>
      <vt:lpstr>Comparing Perfect &amp; Monop. Competition</vt:lpstr>
      <vt:lpstr>Comparing Monopoly &amp; Monop. Competition</vt:lpstr>
      <vt:lpstr>A Monopolistically Competitive Firm Earning Profits in the Short Run</vt:lpstr>
      <vt:lpstr>A Monopolistically Competitive Firm  With Losses in the Short Run</vt:lpstr>
      <vt:lpstr>Monopolistic Competition and Monopoly</vt:lpstr>
      <vt:lpstr>A Monopolistic Competitor in the Long Run</vt:lpstr>
      <vt:lpstr>Why Monopolistic Competition Is  Less Efficient than Perfect Competition</vt:lpstr>
      <vt:lpstr>Monopolistic Competition and Welfare</vt:lpstr>
      <vt:lpstr>Monopolistic Competition and Welfare</vt:lpstr>
      <vt:lpstr>ACTIVE LEARNING   1    Advertising</vt:lpstr>
      <vt:lpstr>Advertising</vt:lpstr>
      <vt:lpstr>The Critique of Advertising</vt:lpstr>
      <vt:lpstr>The Defense of Advertising</vt:lpstr>
      <vt:lpstr>Advertising as a Signal of Quality</vt:lpstr>
      <vt:lpstr>Brand Names</vt:lpstr>
      <vt:lpstr>The Critique of Brand Names</vt:lpstr>
      <vt:lpstr>The Defense of Brand Names</vt:lpstr>
      <vt:lpstr>CONCLUSION</vt:lpstr>
      <vt:lpstr>Summary</vt:lpstr>
      <vt:lpstr>Summary</vt:lpstr>
      <vt:lpstr>Summary</vt:lpstr>
    </vt:vector>
  </TitlesOfParts>
  <Company>Carthage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dc:title>
  <dc:creator>Ron</dc:creator>
  <cp:lastModifiedBy>Dali Laxton</cp:lastModifiedBy>
  <cp:revision>228</cp:revision>
  <dcterms:created xsi:type="dcterms:W3CDTF">2010-12-25T14:19:53Z</dcterms:created>
  <dcterms:modified xsi:type="dcterms:W3CDTF">2021-11-14T13:45:54Z</dcterms:modified>
</cp:coreProperties>
</file>