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6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33"/>
  </p:notesMasterIdLst>
  <p:handoutMasterIdLst>
    <p:handoutMasterId r:id="rId34"/>
  </p:handoutMasterIdLst>
  <p:sldIdLst>
    <p:sldId id="357" r:id="rId5"/>
    <p:sldId id="383" r:id="rId6"/>
    <p:sldId id="257" r:id="rId7"/>
    <p:sldId id="329" r:id="rId8"/>
    <p:sldId id="259" r:id="rId9"/>
    <p:sldId id="260" r:id="rId10"/>
    <p:sldId id="358" r:id="rId11"/>
    <p:sldId id="264" r:id="rId12"/>
    <p:sldId id="370" r:id="rId13"/>
    <p:sldId id="273" r:id="rId14"/>
    <p:sldId id="275" r:id="rId15"/>
    <p:sldId id="274" r:id="rId16"/>
    <p:sldId id="371" r:id="rId17"/>
    <p:sldId id="277" r:id="rId18"/>
    <p:sldId id="278" r:id="rId19"/>
    <p:sldId id="279" r:id="rId20"/>
    <p:sldId id="280" r:id="rId21"/>
    <p:sldId id="282" r:id="rId22"/>
    <p:sldId id="283" r:id="rId23"/>
    <p:sldId id="287" r:id="rId24"/>
    <p:sldId id="421" r:id="rId25"/>
    <p:sldId id="420" r:id="rId26"/>
    <p:sldId id="419" r:id="rId27"/>
    <p:sldId id="292" r:id="rId28"/>
    <p:sldId id="424" r:id="rId29"/>
    <p:sldId id="423" r:id="rId30"/>
    <p:sldId id="422" r:id="rId31"/>
    <p:sldId id="297" r:id="rId32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9006E"/>
    <a:srgbClr val="4BC8FF"/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99" autoAdjust="0"/>
    <p:restoredTop sz="76258" autoAdjust="0"/>
  </p:normalViewPr>
  <p:slideViewPr>
    <p:cSldViewPr snapToGrid="0">
      <p:cViewPr varScale="1">
        <p:scale>
          <a:sx n="96" d="100"/>
          <a:sy n="96" d="100"/>
        </p:scale>
        <p:origin x="1146" y="84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8" d="100"/>
          <a:sy n="98" d="100"/>
        </p:scale>
        <p:origin x="-3516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21" Type="http://schemas.openxmlformats.org/officeDocument/2006/relationships/slide" Target="slides/slide17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presProps" Target="presProps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D4EEA0A-F8D4-40F7-8AF0-933F5923B0C3}" type="doc">
      <dgm:prSet loTypeId="urn:microsoft.com/office/officeart/2005/8/layout/default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cs-CZ"/>
        </a:p>
      </dgm:t>
    </dgm:pt>
    <dgm:pt modelId="{1D08FDE3-C0D0-4A7A-B12C-CB056C78DBB8}">
      <dgm:prSet phldrT="[Text]" custT="1"/>
      <dgm:spPr/>
      <dgm:t>
        <a:bodyPr/>
        <a:lstStyle/>
        <a:p>
          <a:r>
            <a:rPr lang="cs-CZ" sz="2800" b="1" dirty="0"/>
            <a:t>Nový nebo jedinečný</a:t>
          </a:r>
        </a:p>
      </dgm:t>
    </dgm:pt>
    <dgm:pt modelId="{62511AF9-AF04-48D5-846B-6974AAA6925C}" type="parTrans" cxnId="{4D30E059-10F0-4915-9A92-9122319BF201}">
      <dgm:prSet/>
      <dgm:spPr/>
      <dgm:t>
        <a:bodyPr/>
        <a:lstStyle/>
        <a:p>
          <a:endParaRPr lang="cs-CZ" sz="1800" b="1"/>
        </a:p>
      </dgm:t>
    </dgm:pt>
    <dgm:pt modelId="{304D5D2C-1FC3-4E8A-BACD-1439C72C1721}" type="sibTrans" cxnId="{4D30E059-10F0-4915-9A92-9122319BF201}">
      <dgm:prSet/>
      <dgm:spPr/>
      <dgm:t>
        <a:bodyPr/>
        <a:lstStyle/>
        <a:p>
          <a:endParaRPr lang="cs-CZ" sz="1800" b="1"/>
        </a:p>
      </dgm:t>
    </dgm:pt>
    <dgm:pt modelId="{E8CC5E0B-0EFD-46D5-845B-0768F568AB54}">
      <dgm:prSet phldrT="[Text]" custT="1"/>
      <dgm:spPr/>
      <dgm:t>
        <a:bodyPr/>
        <a:lstStyle/>
        <a:p>
          <a:r>
            <a:rPr lang="cs-CZ" sz="2800" b="1" dirty="0"/>
            <a:t>Omezený čas</a:t>
          </a:r>
        </a:p>
      </dgm:t>
    </dgm:pt>
    <dgm:pt modelId="{D4ED3FD7-1565-4BDC-B7A6-4013B23162E7}" type="parTrans" cxnId="{9478287C-E482-4B08-8F87-D09310553116}">
      <dgm:prSet/>
      <dgm:spPr/>
      <dgm:t>
        <a:bodyPr/>
        <a:lstStyle/>
        <a:p>
          <a:endParaRPr lang="cs-CZ" sz="1800" b="1"/>
        </a:p>
      </dgm:t>
    </dgm:pt>
    <dgm:pt modelId="{17245256-6A6E-42DE-8D92-F492A6CE1EC5}" type="sibTrans" cxnId="{9478287C-E482-4B08-8F87-D09310553116}">
      <dgm:prSet/>
      <dgm:spPr/>
      <dgm:t>
        <a:bodyPr/>
        <a:lstStyle/>
        <a:p>
          <a:endParaRPr lang="cs-CZ" sz="1800" b="1"/>
        </a:p>
      </dgm:t>
    </dgm:pt>
    <dgm:pt modelId="{CD6C7420-C07E-4AE2-B72A-DC845BA53EB4}">
      <dgm:prSet phldrT="[Text]" custT="1"/>
      <dgm:spPr/>
      <dgm:t>
        <a:bodyPr/>
        <a:lstStyle/>
        <a:p>
          <a:r>
            <a:rPr lang="cs-CZ" sz="2800" b="1" dirty="0"/>
            <a:t>Složitý</a:t>
          </a:r>
        </a:p>
      </dgm:t>
    </dgm:pt>
    <dgm:pt modelId="{4899C207-A882-4411-8D87-3B3BD5C05EC6}" type="parTrans" cxnId="{EA164D9C-D14A-4276-B073-AAB42898F1EA}">
      <dgm:prSet/>
      <dgm:spPr/>
      <dgm:t>
        <a:bodyPr/>
        <a:lstStyle/>
        <a:p>
          <a:endParaRPr lang="cs-CZ" sz="1800" b="1"/>
        </a:p>
      </dgm:t>
    </dgm:pt>
    <dgm:pt modelId="{BF988BDE-6C49-4A2F-B9E2-92651FA56D7F}" type="sibTrans" cxnId="{EA164D9C-D14A-4276-B073-AAB42898F1EA}">
      <dgm:prSet/>
      <dgm:spPr/>
      <dgm:t>
        <a:bodyPr/>
        <a:lstStyle/>
        <a:p>
          <a:endParaRPr lang="cs-CZ" sz="1800" b="1"/>
        </a:p>
      </dgm:t>
    </dgm:pt>
    <dgm:pt modelId="{53D4A4CE-6A75-43A4-987E-93B6DDA176A7}">
      <dgm:prSet phldrT="[Text]" custT="1"/>
      <dgm:spPr/>
      <dgm:t>
        <a:bodyPr/>
        <a:lstStyle/>
        <a:p>
          <a:r>
            <a:rPr lang="cs-CZ" sz="2800" b="1" dirty="0"/>
            <a:t>Žádoucí výstup (cíl)</a:t>
          </a:r>
        </a:p>
      </dgm:t>
    </dgm:pt>
    <dgm:pt modelId="{5163000E-D008-49DC-B131-076455A41E0D}" type="parTrans" cxnId="{1BB87B26-56FA-4856-A88B-86DE8F954A62}">
      <dgm:prSet/>
      <dgm:spPr/>
      <dgm:t>
        <a:bodyPr/>
        <a:lstStyle/>
        <a:p>
          <a:endParaRPr lang="cs-CZ" sz="1800" b="1"/>
        </a:p>
      </dgm:t>
    </dgm:pt>
    <dgm:pt modelId="{7A52EFAA-29E1-4102-8FB0-2EAC37D90967}" type="sibTrans" cxnId="{1BB87B26-56FA-4856-A88B-86DE8F954A62}">
      <dgm:prSet/>
      <dgm:spPr/>
      <dgm:t>
        <a:bodyPr/>
        <a:lstStyle/>
        <a:p>
          <a:endParaRPr lang="cs-CZ" sz="1800" b="1"/>
        </a:p>
      </dgm:t>
    </dgm:pt>
    <dgm:pt modelId="{0764E462-2F9F-4A9D-931E-240B8428C0F4}">
      <dgm:prSet phldrT="[Text]" custT="1"/>
      <dgm:spPr/>
      <dgm:t>
        <a:bodyPr/>
        <a:lstStyle/>
        <a:p>
          <a:r>
            <a:rPr lang="cs-CZ" sz="2800" b="1" dirty="0"/>
            <a:t>Požadavky na čas, náklady a výstupy</a:t>
          </a:r>
        </a:p>
      </dgm:t>
    </dgm:pt>
    <dgm:pt modelId="{ACB25B3E-565F-4755-9BA4-7F67211145F3}" type="parTrans" cxnId="{6DC1051C-CC17-413C-A3D5-13D9E94E2DBF}">
      <dgm:prSet/>
      <dgm:spPr/>
      <dgm:t>
        <a:bodyPr/>
        <a:lstStyle/>
        <a:p>
          <a:endParaRPr lang="cs-CZ" sz="1800" b="1"/>
        </a:p>
      </dgm:t>
    </dgm:pt>
    <dgm:pt modelId="{AC8E44C7-5821-4699-ACD2-24D2248AFB2D}" type="sibTrans" cxnId="{6DC1051C-CC17-413C-A3D5-13D9E94E2DBF}">
      <dgm:prSet/>
      <dgm:spPr/>
      <dgm:t>
        <a:bodyPr/>
        <a:lstStyle/>
        <a:p>
          <a:endParaRPr lang="cs-CZ" sz="1800" b="1"/>
        </a:p>
      </dgm:t>
    </dgm:pt>
    <dgm:pt modelId="{41D81382-0306-440E-905E-5E78133B46CE}" type="pres">
      <dgm:prSet presAssocID="{4D4EEA0A-F8D4-40F7-8AF0-933F5923B0C3}" presName="diagram" presStyleCnt="0">
        <dgm:presLayoutVars>
          <dgm:dir/>
          <dgm:resizeHandles val="exact"/>
        </dgm:presLayoutVars>
      </dgm:prSet>
      <dgm:spPr/>
    </dgm:pt>
    <dgm:pt modelId="{F1F075A7-9AFF-4F71-9BD3-AE3BEC1EE66B}" type="pres">
      <dgm:prSet presAssocID="{1D08FDE3-C0D0-4A7A-B12C-CB056C78DBB8}" presName="node" presStyleLbl="node1" presStyleIdx="0" presStyleCnt="5" custScaleX="33131" custScaleY="16213" custLinFactNeighborX="-13321" custLinFactNeighborY="2375">
        <dgm:presLayoutVars>
          <dgm:bulletEnabled val="1"/>
        </dgm:presLayoutVars>
      </dgm:prSet>
      <dgm:spPr/>
    </dgm:pt>
    <dgm:pt modelId="{09E92ED1-8F03-46AA-B106-57609C9C9ED6}" type="pres">
      <dgm:prSet presAssocID="{304D5D2C-1FC3-4E8A-BACD-1439C72C1721}" presName="sibTrans" presStyleCnt="0"/>
      <dgm:spPr/>
    </dgm:pt>
    <dgm:pt modelId="{03D68CA6-3FD6-4C0D-A84A-41A04324D46D}" type="pres">
      <dgm:prSet presAssocID="{E8CC5E0B-0EFD-46D5-845B-0768F568AB54}" presName="node" presStyleLbl="node1" presStyleIdx="1" presStyleCnt="5" custScaleX="31792" custScaleY="9697" custLinFactNeighborX="-19701" custLinFactNeighborY="-10504">
        <dgm:presLayoutVars>
          <dgm:bulletEnabled val="1"/>
        </dgm:presLayoutVars>
      </dgm:prSet>
      <dgm:spPr/>
    </dgm:pt>
    <dgm:pt modelId="{7DE3F028-1E59-420E-9B92-0359184B2382}" type="pres">
      <dgm:prSet presAssocID="{17245256-6A6E-42DE-8D92-F492A6CE1EC5}" presName="sibTrans" presStyleCnt="0"/>
      <dgm:spPr/>
    </dgm:pt>
    <dgm:pt modelId="{CCF4E2CA-469C-4223-97E5-7D9DEFA1E7E0}" type="pres">
      <dgm:prSet presAssocID="{CD6C7420-C07E-4AE2-B72A-DC845BA53EB4}" presName="node" presStyleLbl="node1" presStyleIdx="2" presStyleCnt="5" custScaleX="31792" custScaleY="19103" custLinFactNeighborX="60292" custLinFactNeighborY="-23698">
        <dgm:presLayoutVars>
          <dgm:bulletEnabled val="1"/>
        </dgm:presLayoutVars>
      </dgm:prSet>
      <dgm:spPr/>
    </dgm:pt>
    <dgm:pt modelId="{A9C749D3-09F7-4AFD-B94C-2773C22AD2C0}" type="pres">
      <dgm:prSet presAssocID="{BF988BDE-6C49-4A2F-B9E2-92651FA56D7F}" presName="sibTrans" presStyleCnt="0"/>
      <dgm:spPr/>
    </dgm:pt>
    <dgm:pt modelId="{61246D3E-9875-478C-8914-A16D3EBF3931}" type="pres">
      <dgm:prSet presAssocID="{53D4A4CE-6A75-43A4-987E-93B6DDA176A7}" presName="node" presStyleLbl="node1" presStyleIdx="3" presStyleCnt="5" custScaleX="40344" custScaleY="7939" custLinFactNeighborX="-35700" custLinFactNeighborY="9133">
        <dgm:presLayoutVars>
          <dgm:bulletEnabled val="1"/>
        </dgm:presLayoutVars>
      </dgm:prSet>
      <dgm:spPr/>
    </dgm:pt>
    <dgm:pt modelId="{B05C5BDD-A25B-4114-97C3-ED6491B787E1}" type="pres">
      <dgm:prSet presAssocID="{7A52EFAA-29E1-4102-8FB0-2EAC37D90967}" presName="sibTrans" presStyleCnt="0"/>
      <dgm:spPr/>
    </dgm:pt>
    <dgm:pt modelId="{09CCD16D-72CB-4EEE-B663-9DF6489392AD}" type="pres">
      <dgm:prSet presAssocID="{0764E462-2F9F-4A9D-931E-240B8428C0F4}" presName="node" presStyleLbl="node1" presStyleIdx="4" presStyleCnt="5" custScaleX="31792" custScaleY="19103" custLinFactNeighborX="35993" custLinFactNeighborY="2979">
        <dgm:presLayoutVars>
          <dgm:bulletEnabled val="1"/>
        </dgm:presLayoutVars>
      </dgm:prSet>
      <dgm:spPr/>
    </dgm:pt>
  </dgm:ptLst>
  <dgm:cxnLst>
    <dgm:cxn modelId="{6DC1051C-CC17-413C-A3D5-13D9E94E2DBF}" srcId="{4D4EEA0A-F8D4-40F7-8AF0-933F5923B0C3}" destId="{0764E462-2F9F-4A9D-931E-240B8428C0F4}" srcOrd="4" destOrd="0" parTransId="{ACB25B3E-565F-4755-9BA4-7F67211145F3}" sibTransId="{AC8E44C7-5821-4699-ACD2-24D2248AFB2D}"/>
    <dgm:cxn modelId="{1BB87B26-56FA-4856-A88B-86DE8F954A62}" srcId="{4D4EEA0A-F8D4-40F7-8AF0-933F5923B0C3}" destId="{53D4A4CE-6A75-43A4-987E-93B6DDA176A7}" srcOrd="3" destOrd="0" parTransId="{5163000E-D008-49DC-B131-076455A41E0D}" sibTransId="{7A52EFAA-29E1-4102-8FB0-2EAC37D90967}"/>
    <dgm:cxn modelId="{8B908132-7FF8-45B8-AAAB-97538AEB8A03}" type="presOf" srcId="{4D4EEA0A-F8D4-40F7-8AF0-933F5923B0C3}" destId="{41D81382-0306-440E-905E-5E78133B46CE}" srcOrd="0" destOrd="0" presId="urn:microsoft.com/office/officeart/2005/8/layout/default"/>
    <dgm:cxn modelId="{6BBDDF3E-AF21-454F-AB7D-66DEAC2CA399}" type="presOf" srcId="{CD6C7420-C07E-4AE2-B72A-DC845BA53EB4}" destId="{CCF4E2CA-469C-4223-97E5-7D9DEFA1E7E0}" srcOrd="0" destOrd="0" presId="urn:microsoft.com/office/officeart/2005/8/layout/default"/>
    <dgm:cxn modelId="{FCF78066-A68F-4EE6-B8EC-3643CD577C5E}" type="presOf" srcId="{E8CC5E0B-0EFD-46D5-845B-0768F568AB54}" destId="{03D68CA6-3FD6-4C0D-A84A-41A04324D46D}" srcOrd="0" destOrd="0" presId="urn:microsoft.com/office/officeart/2005/8/layout/default"/>
    <dgm:cxn modelId="{4D30E059-10F0-4915-9A92-9122319BF201}" srcId="{4D4EEA0A-F8D4-40F7-8AF0-933F5923B0C3}" destId="{1D08FDE3-C0D0-4A7A-B12C-CB056C78DBB8}" srcOrd="0" destOrd="0" parTransId="{62511AF9-AF04-48D5-846B-6974AAA6925C}" sibTransId="{304D5D2C-1FC3-4E8A-BACD-1439C72C1721}"/>
    <dgm:cxn modelId="{9478287C-E482-4B08-8F87-D09310553116}" srcId="{4D4EEA0A-F8D4-40F7-8AF0-933F5923B0C3}" destId="{E8CC5E0B-0EFD-46D5-845B-0768F568AB54}" srcOrd="1" destOrd="0" parTransId="{D4ED3FD7-1565-4BDC-B7A6-4013B23162E7}" sibTransId="{17245256-6A6E-42DE-8D92-F492A6CE1EC5}"/>
    <dgm:cxn modelId="{EA164D9C-D14A-4276-B073-AAB42898F1EA}" srcId="{4D4EEA0A-F8D4-40F7-8AF0-933F5923B0C3}" destId="{CD6C7420-C07E-4AE2-B72A-DC845BA53EB4}" srcOrd="2" destOrd="0" parTransId="{4899C207-A882-4411-8D87-3B3BD5C05EC6}" sibTransId="{BF988BDE-6C49-4A2F-B9E2-92651FA56D7F}"/>
    <dgm:cxn modelId="{0383A2D0-F80A-4657-AE3D-C56DF129354B}" type="presOf" srcId="{0764E462-2F9F-4A9D-931E-240B8428C0F4}" destId="{09CCD16D-72CB-4EEE-B663-9DF6489392AD}" srcOrd="0" destOrd="0" presId="urn:microsoft.com/office/officeart/2005/8/layout/default"/>
    <dgm:cxn modelId="{89FEB8DF-A1D0-4722-ACE1-4D68FD2D8154}" type="presOf" srcId="{53D4A4CE-6A75-43A4-987E-93B6DDA176A7}" destId="{61246D3E-9875-478C-8914-A16D3EBF3931}" srcOrd="0" destOrd="0" presId="urn:microsoft.com/office/officeart/2005/8/layout/default"/>
    <dgm:cxn modelId="{FCC3A8EA-82AF-46C6-96E2-17689C013531}" type="presOf" srcId="{1D08FDE3-C0D0-4A7A-B12C-CB056C78DBB8}" destId="{F1F075A7-9AFF-4F71-9BD3-AE3BEC1EE66B}" srcOrd="0" destOrd="0" presId="urn:microsoft.com/office/officeart/2005/8/layout/default"/>
    <dgm:cxn modelId="{5C88E09B-3E2A-4F14-A1EE-FB6007E89EC2}" type="presParOf" srcId="{41D81382-0306-440E-905E-5E78133B46CE}" destId="{F1F075A7-9AFF-4F71-9BD3-AE3BEC1EE66B}" srcOrd="0" destOrd="0" presId="urn:microsoft.com/office/officeart/2005/8/layout/default"/>
    <dgm:cxn modelId="{F7DE8B8F-76A7-4F44-9FE6-E5EC450D1567}" type="presParOf" srcId="{41D81382-0306-440E-905E-5E78133B46CE}" destId="{09E92ED1-8F03-46AA-B106-57609C9C9ED6}" srcOrd="1" destOrd="0" presId="urn:microsoft.com/office/officeart/2005/8/layout/default"/>
    <dgm:cxn modelId="{3A64A447-14FA-4CC2-B588-C821C0E5246F}" type="presParOf" srcId="{41D81382-0306-440E-905E-5E78133B46CE}" destId="{03D68CA6-3FD6-4C0D-A84A-41A04324D46D}" srcOrd="2" destOrd="0" presId="urn:microsoft.com/office/officeart/2005/8/layout/default"/>
    <dgm:cxn modelId="{37726A38-D051-444C-A5C8-000AA8DD46A6}" type="presParOf" srcId="{41D81382-0306-440E-905E-5E78133B46CE}" destId="{7DE3F028-1E59-420E-9B92-0359184B2382}" srcOrd="3" destOrd="0" presId="urn:microsoft.com/office/officeart/2005/8/layout/default"/>
    <dgm:cxn modelId="{D243D674-16BB-4446-90D5-BA9497913A86}" type="presParOf" srcId="{41D81382-0306-440E-905E-5E78133B46CE}" destId="{CCF4E2CA-469C-4223-97E5-7D9DEFA1E7E0}" srcOrd="4" destOrd="0" presId="urn:microsoft.com/office/officeart/2005/8/layout/default"/>
    <dgm:cxn modelId="{BDDD18A4-5828-4A19-9033-93B68F33DFA8}" type="presParOf" srcId="{41D81382-0306-440E-905E-5E78133B46CE}" destId="{A9C749D3-09F7-4AFD-B94C-2773C22AD2C0}" srcOrd="5" destOrd="0" presId="urn:microsoft.com/office/officeart/2005/8/layout/default"/>
    <dgm:cxn modelId="{6D08B76D-42A5-4F8D-B36F-A36E9E14DAFD}" type="presParOf" srcId="{41D81382-0306-440E-905E-5E78133B46CE}" destId="{61246D3E-9875-478C-8914-A16D3EBF3931}" srcOrd="6" destOrd="0" presId="urn:microsoft.com/office/officeart/2005/8/layout/default"/>
    <dgm:cxn modelId="{0ADC3137-5C4F-473D-992E-303364BF55B0}" type="presParOf" srcId="{41D81382-0306-440E-905E-5E78133B46CE}" destId="{B05C5BDD-A25B-4114-97C3-ED6491B787E1}" srcOrd="7" destOrd="0" presId="urn:microsoft.com/office/officeart/2005/8/layout/default"/>
    <dgm:cxn modelId="{FBEB91AE-437F-4AEF-BCDF-89961A8EA2FA}" type="presParOf" srcId="{41D81382-0306-440E-905E-5E78133B46CE}" destId="{09CCD16D-72CB-4EEE-B663-9DF6489392AD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98B5721-92F2-4220-AE47-5CB7738A2AE1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36BEBF26-B23A-450A-896A-3A9FF41E5215}">
      <dgm:prSet phldrT="[Text]"/>
      <dgm:spPr/>
      <dgm:t>
        <a:bodyPr/>
        <a:lstStyle/>
        <a:p>
          <a:r>
            <a:rPr lang="cs-CZ" b="1" dirty="0"/>
            <a:t>PŘEDPROJEKTOVÁ FÁZE</a:t>
          </a:r>
        </a:p>
      </dgm:t>
    </dgm:pt>
    <dgm:pt modelId="{E1A0A039-E4CD-4C51-A693-39CDB1106480}" type="parTrans" cxnId="{EF7F75D9-86E3-40AD-A75E-E376E14B014C}">
      <dgm:prSet/>
      <dgm:spPr/>
      <dgm:t>
        <a:bodyPr/>
        <a:lstStyle/>
        <a:p>
          <a:endParaRPr lang="cs-CZ"/>
        </a:p>
      </dgm:t>
    </dgm:pt>
    <dgm:pt modelId="{F999DEDE-6063-4D11-A960-9602B0480A6C}" type="sibTrans" cxnId="{EF7F75D9-86E3-40AD-A75E-E376E14B014C}">
      <dgm:prSet/>
      <dgm:spPr/>
      <dgm:t>
        <a:bodyPr/>
        <a:lstStyle/>
        <a:p>
          <a:endParaRPr lang="cs-CZ"/>
        </a:p>
      </dgm:t>
    </dgm:pt>
    <dgm:pt modelId="{B6AADCE7-EF77-4106-81CB-9D6360B61FDC}">
      <dgm:prSet phldrT="[Text]"/>
      <dgm:spPr/>
      <dgm:t>
        <a:bodyPr/>
        <a:lstStyle/>
        <a:p>
          <a:r>
            <a:rPr lang="cs-CZ" b="1" dirty="0"/>
            <a:t>FÁZE ŘÍZENÍ PROJEKTU</a:t>
          </a:r>
          <a:endParaRPr lang="cs-CZ" dirty="0"/>
        </a:p>
      </dgm:t>
    </dgm:pt>
    <dgm:pt modelId="{3084F319-DD7E-4CCD-9F91-8E7338C5B26A}" type="parTrans" cxnId="{CB0D14E3-FBFD-4116-A171-086F8DC4FAED}">
      <dgm:prSet/>
      <dgm:spPr/>
      <dgm:t>
        <a:bodyPr/>
        <a:lstStyle/>
        <a:p>
          <a:endParaRPr lang="cs-CZ"/>
        </a:p>
      </dgm:t>
    </dgm:pt>
    <dgm:pt modelId="{9892D015-6F62-490F-8809-E1A84E261DF1}" type="sibTrans" cxnId="{CB0D14E3-FBFD-4116-A171-086F8DC4FAED}">
      <dgm:prSet/>
      <dgm:spPr/>
      <dgm:t>
        <a:bodyPr/>
        <a:lstStyle/>
        <a:p>
          <a:endParaRPr lang="cs-CZ"/>
        </a:p>
      </dgm:t>
    </dgm:pt>
    <dgm:pt modelId="{6DFF1CB9-018B-47F4-A4BF-F7F9A6E2E834}">
      <dgm:prSet phldrT="[Text]"/>
      <dgm:spPr/>
      <dgm:t>
        <a:bodyPr/>
        <a:lstStyle/>
        <a:p>
          <a:r>
            <a:rPr lang="cs-CZ" b="1" dirty="0"/>
            <a:t>POPROJEKTOVÁ FÁZE</a:t>
          </a:r>
          <a:endParaRPr lang="cs-CZ" dirty="0"/>
        </a:p>
      </dgm:t>
    </dgm:pt>
    <dgm:pt modelId="{8502FDF3-85C1-41FB-8C7F-0C878F3D8B1F}" type="parTrans" cxnId="{E7E3158C-AB89-41D2-B64C-D42721671716}">
      <dgm:prSet/>
      <dgm:spPr/>
      <dgm:t>
        <a:bodyPr/>
        <a:lstStyle/>
        <a:p>
          <a:endParaRPr lang="cs-CZ"/>
        </a:p>
      </dgm:t>
    </dgm:pt>
    <dgm:pt modelId="{EB607E82-28ED-43F8-A98D-1B0C3FC23E44}" type="sibTrans" cxnId="{E7E3158C-AB89-41D2-B64C-D42721671716}">
      <dgm:prSet/>
      <dgm:spPr/>
      <dgm:t>
        <a:bodyPr/>
        <a:lstStyle/>
        <a:p>
          <a:endParaRPr lang="cs-CZ"/>
        </a:p>
      </dgm:t>
    </dgm:pt>
    <dgm:pt modelId="{05F755FB-BD8A-4BDC-B069-8EB1D6BBD617}" type="pres">
      <dgm:prSet presAssocID="{798B5721-92F2-4220-AE47-5CB7738A2AE1}" presName="Name0" presStyleCnt="0">
        <dgm:presLayoutVars>
          <dgm:dir/>
          <dgm:resizeHandles val="exact"/>
        </dgm:presLayoutVars>
      </dgm:prSet>
      <dgm:spPr/>
    </dgm:pt>
    <dgm:pt modelId="{A1A415A2-D344-4493-BC4F-AEFE07A8608C}" type="pres">
      <dgm:prSet presAssocID="{36BEBF26-B23A-450A-896A-3A9FF41E5215}" presName="node" presStyleLbl="node1" presStyleIdx="0" presStyleCnt="3">
        <dgm:presLayoutVars>
          <dgm:bulletEnabled val="1"/>
        </dgm:presLayoutVars>
      </dgm:prSet>
      <dgm:spPr/>
    </dgm:pt>
    <dgm:pt modelId="{0EBF5BCE-5AE6-48E7-A886-6181CD6105E7}" type="pres">
      <dgm:prSet presAssocID="{F999DEDE-6063-4D11-A960-9602B0480A6C}" presName="sibTrans" presStyleLbl="sibTrans2D1" presStyleIdx="0" presStyleCnt="2"/>
      <dgm:spPr/>
    </dgm:pt>
    <dgm:pt modelId="{F7D17A4C-8A18-4518-8D35-FB84CA2BE1C8}" type="pres">
      <dgm:prSet presAssocID="{F999DEDE-6063-4D11-A960-9602B0480A6C}" presName="connectorText" presStyleLbl="sibTrans2D1" presStyleIdx="0" presStyleCnt="2"/>
      <dgm:spPr/>
    </dgm:pt>
    <dgm:pt modelId="{12E97563-41ED-414A-B5FB-406BCB2E6B95}" type="pres">
      <dgm:prSet presAssocID="{B6AADCE7-EF77-4106-81CB-9D6360B61FDC}" presName="node" presStyleLbl="node1" presStyleIdx="1" presStyleCnt="3">
        <dgm:presLayoutVars>
          <dgm:bulletEnabled val="1"/>
        </dgm:presLayoutVars>
      </dgm:prSet>
      <dgm:spPr/>
    </dgm:pt>
    <dgm:pt modelId="{144CFCC5-8A34-4090-AB43-77AC5B361B99}" type="pres">
      <dgm:prSet presAssocID="{9892D015-6F62-490F-8809-E1A84E261DF1}" presName="sibTrans" presStyleLbl="sibTrans2D1" presStyleIdx="1" presStyleCnt="2"/>
      <dgm:spPr/>
    </dgm:pt>
    <dgm:pt modelId="{3D5C42AC-668C-4FB7-8445-3697F2118829}" type="pres">
      <dgm:prSet presAssocID="{9892D015-6F62-490F-8809-E1A84E261DF1}" presName="connectorText" presStyleLbl="sibTrans2D1" presStyleIdx="1" presStyleCnt="2"/>
      <dgm:spPr/>
    </dgm:pt>
    <dgm:pt modelId="{F0B9311C-347D-40B5-B97A-CC1BECA640DC}" type="pres">
      <dgm:prSet presAssocID="{6DFF1CB9-018B-47F4-A4BF-F7F9A6E2E834}" presName="node" presStyleLbl="node1" presStyleIdx="2" presStyleCnt="3">
        <dgm:presLayoutVars>
          <dgm:bulletEnabled val="1"/>
        </dgm:presLayoutVars>
      </dgm:prSet>
      <dgm:spPr/>
    </dgm:pt>
  </dgm:ptLst>
  <dgm:cxnLst>
    <dgm:cxn modelId="{8E178A13-64B7-490F-B143-A34A64A0283B}" type="presOf" srcId="{36BEBF26-B23A-450A-896A-3A9FF41E5215}" destId="{A1A415A2-D344-4493-BC4F-AEFE07A8608C}" srcOrd="0" destOrd="0" presId="urn:microsoft.com/office/officeart/2005/8/layout/process1"/>
    <dgm:cxn modelId="{C74AFF35-FA5D-4A69-BCC9-B31BCCBA73DC}" type="presOf" srcId="{F999DEDE-6063-4D11-A960-9602B0480A6C}" destId="{F7D17A4C-8A18-4518-8D35-FB84CA2BE1C8}" srcOrd="1" destOrd="0" presId="urn:microsoft.com/office/officeart/2005/8/layout/process1"/>
    <dgm:cxn modelId="{283A535C-65BC-4ED7-BD07-B2EA55DB4329}" type="presOf" srcId="{6DFF1CB9-018B-47F4-A4BF-F7F9A6E2E834}" destId="{F0B9311C-347D-40B5-B97A-CC1BECA640DC}" srcOrd="0" destOrd="0" presId="urn:microsoft.com/office/officeart/2005/8/layout/process1"/>
    <dgm:cxn modelId="{DE7EDA74-F835-4010-9D68-1192BC1C6A24}" type="presOf" srcId="{798B5721-92F2-4220-AE47-5CB7738A2AE1}" destId="{05F755FB-BD8A-4BDC-B069-8EB1D6BBD617}" srcOrd="0" destOrd="0" presId="urn:microsoft.com/office/officeart/2005/8/layout/process1"/>
    <dgm:cxn modelId="{E7E3158C-AB89-41D2-B64C-D42721671716}" srcId="{798B5721-92F2-4220-AE47-5CB7738A2AE1}" destId="{6DFF1CB9-018B-47F4-A4BF-F7F9A6E2E834}" srcOrd="2" destOrd="0" parTransId="{8502FDF3-85C1-41FB-8C7F-0C878F3D8B1F}" sibTransId="{EB607E82-28ED-43F8-A98D-1B0C3FC23E44}"/>
    <dgm:cxn modelId="{D465BD98-37CF-4269-AA72-D6B2CF7587B1}" type="presOf" srcId="{9892D015-6F62-490F-8809-E1A84E261DF1}" destId="{3D5C42AC-668C-4FB7-8445-3697F2118829}" srcOrd="1" destOrd="0" presId="urn:microsoft.com/office/officeart/2005/8/layout/process1"/>
    <dgm:cxn modelId="{63C627B7-30D3-4777-B250-6CC0BDFCC62D}" type="presOf" srcId="{F999DEDE-6063-4D11-A960-9602B0480A6C}" destId="{0EBF5BCE-5AE6-48E7-A886-6181CD6105E7}" srcOrd="0" destOrd="0" presId="urn:microsoft.com/office/officeart/2005/8/layout/process1"/>
    <dgm:cxn modelId="{979D3DD4-1801-4500-84D7-3616E172132B}" type="presOf" srcId="{B6AADCE7-EF77-4106-81CB-9D6360B61FDC}" destId="{12E97563-41ED-414A-B5FB-406BCB2E6B95}" srcOrd="0" destOrd="0" presId="urn:microsoft.com/office/officeart/2005/8/layout/process1"/>
    <dgm:cxn modelId="{EF7F75D9-86E3-40AD-A75E-E376E14B014C}" srcId="{798B5721-92F2-4220-AE47-5CB7738A2AE1}" destId="{36BEBF26-B23A-450A-896A-3A9FF41E5215}" srcOrd="0" destOrd="0" parTransId="{E1A0A039-E4CD-4C51-A693-39CDB1106480}" sibTransId="{F999DEDE-6063-4D11-A960-9602B0480A6C}"/>
    <dgm:cxn modelId="{CB0D14E3-FBFD-4116-A171-086F8DC4FAED}" srcId="{798B5721-92F2-4220-AE47-5CB7738A2AE1}" destId="{B6AADCE7-EF77-4106-81CB-9D6360B61FDC}" srcOrd="1" destOrd="0" parTransId="{3084F319-DD7E-4CCD-9F91-8E7338C5B26A}" sibTransId="{9892D015-6F62-490F-8809-E1A84E261DF1}"/>
    <dgm:cxn modelId="{C79E56E3-12B2-47F9-86CD-6461949C24E6}" type="presOf" srcId="{9892D015-6F62-490F-8809-E1A84E261DF1}" destId="{144CFCC5-8A34-4090-AB43-77AC5B361B99}" srcOrd="0" destOrd="0" presId="urn:microsoft.com/office/officeart/2005/8/layout/process1"/>
    <dgm:cxn modelId="{63FCD196-27BA-4FB5-B557-0D2AF6FFDBE0}" type="presParOf" srcId="{05F755FB-BD8A-4BDC-B069-8EB1D6BBD617}" destId="{A1A415A2-D344-4493-BC4F-AEFE07A8608C}" srcOrd="0" destOrd="0" presId="urn:microsoft.com/office/officeart/2005/8/layout/process1"/>
    <dgm:cxn modelId="{8C8AB5E9-D8BD-41E0-B409-FD1BE2C1F3E3}" type="presParOf" srcId="{05F755FB-BD8A-4BDC-B069-8EB1D6BBD617}" destId="{0EBF5BCE-5AE6-48E7-A886-6181CD6105E7}" srcOrd="1" destOrd="0" presId="urn:microsoft.com/office/officeart/2005/8/layout/process1"/>
    <dgm:cxn modelId="{6CC9269B-20C4-48B9-8165-4A66A8287A8E}" type="presParOf" srcId="{0EBF5BCE-5AE6-48E7-A886-6181CD6105E7}" destId="{F7D17A4C-8A18-4518-8D35-FB84CA2BE1C8}" srcOrd="0" destOrd="0" presId="urn:microsoft.com/office/officeart/2005/8/layout/process1"/>
    <dgm:cxn modelId="{7493A54B-F678-4E25-885A-A39A90863144}" type="presParOf" srcId="{05F755FB-BD8A-4BDC-B069-8EB1D6BBD617}" destId="{12E97563-41ED-414A-B5FB-406BCB2E6B95}" srcOrd="2" destOrd="0" presId="urn:microsoft.com/office/officeart/2005/8/layout/process1"/>
    <dgm:cxn modelId="{F15105BD-FF84-4396-8F18-9D11DDFED227}" type="presParOf" srcId="{05F755FB-BD8A-4BDC-B069-8EB1D6BBD617}" destId="{144CFCC5-8A34-4090-AB43-77AC5B361B99}" srcOrd="3" destOrd="0" presId="urn:microsoft.com/office/officeart/2005/8/layout/process1"/>
    <dgm:cxn modelId="{BFF6CD52-2E1F-45E6-AA6A-FD99F4223AF7}" type="presParOf" srcId="{144CFCC5-8A34-4090-AB43-77AC5B361B99}" destId="{3D5C42AC-668C-4FB7-8445-3697F2118829}" srcOrd="0" destOrd="0" presId="urn:microsoft.com/office/officeart/2005/8/layout/process1"/>
    <dgm:cxn modelId="{6C5F2855-EDCE-4A22-B96C-CCF0B4E91CE0}" type="presParOf" srcId="{05F755FB-BD8A-4BDC-B069-8EB1D6BBD617}" destId="{F0B9311C-347D-40B5-B97A-CC1BECA640DC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FCDFA9B-D551-4964-B124-B462F7A527FD}" type="doc">
      <dgm:prSet loTypeId="urn:microsoft.com/office/officeart/2005/8/layout/process3" loCatId="process" qsTypeId="urn:microsoft.com/office/officeart/2005/8/quickstyle/simple1" qsCatId="simple" csTypeId="urn:microsoft.com/office/officeart/2005/8/colors/accent1_5" csCatId="accent1" phldr="1"/>
      <dgm:spPr/>
      <dgm:t>
        <a:bodyPr/>
        <a:lstStyle/>
        <a:p>
          <a:endParaRPr lang="cs-CZ"/>
        </a:p>
      </dgm:t>
    </dgm:pt>
    <dgm:pt modelId="{14C450E1-D7C9-4943-B511-CF892DF4F1A3}">
      <dgm:prSet phldrT="[Text]" custT="1"/>
      <dgm:spPr/>
      <dgm:t>
        <a:bodyPr/>
        <a:lstStyle/>
        <a:p>
          <a:r>
            <a:rPr lang="cs-CZ" sz="2400" b="1" dirty="0"/>
            <a:t>PŘEDPROJEKTOVÁ FÁZE</a:t>
          </a:r>
        </a:p>
      </dgm:t>
    </dgm:pt>
    <dgm:pt modelId="{8A0689BE-B66B-40C0-A934-16128F5D4661}" type="parTrans" cxnId="{ECB4B632-91D8-48F7-B752-E1697D19F89C}">
      <dgm:prSet/>
      <dgm:spPr/>
      <dgm:t>
        <a:bodyPr/>
        <a:lstStyle/>
        <a:p>
          <a:endParaRPr lang="cs-CZ" sz="1800" b="1"/>
        </a:p>
      </dgm:t>
    </dgm:pt>
    <dgm:pt modelId="{DDBF8552-DF07-4243-8181-BA9EB028F525}" type="sibTrans" cxnId="{ECB4B632-91D8-48F7-B752-E1697D19F89C}">
      <dgm:prSet custT="1"/>
      <dgm:spPr/>
      <dgm:t>
        <a:bodyPr/>
        <a:lstStyle/>
        <a:p>
          <a:endParaRPr lang="cs-CZ" sz="2000" b="1"/>
        </a:p>
      </dgm:t>
    </dgm:pt>
    <dgm:pt modelId="{CF9F8DB6-B36A-4F2F-9B8A-E3526F320B37}">
      <dgm:prSet phldrT="[Text]" custT="1"/>
      <dgm:spPr/>
      <dgm:t>
        <a:bodyPr/>
        <a:lstStyle/>
        <a:p>
          <a:r>
            <a:rPr lang="cs-CZ" sz="2400" b="1" dirty="0"/>
            <a:t>Studie příležitosti</a:t>
          </a:r>
        </a:p>
      </dgm:t>
    </dgm:pt>
    <dgm:pt modelId="{88DD24D6-C8D9-4691-AF7E-D1AB7AA79978}" type="parTrans" cxnId="{14234DBD-2602-4AAD-A7F0-1430A4A361ED}">
      <dgm:prSet/>
      <dgm:spPr/>
      <dgm:t>
        <a:bodyPr/>
        <a:lstStyle/>
        <a:p>
          <a:endParaRPr lang="cs-CZ" sz="1800" b="1"/>
        </a:p>
      </dgm:t>
    </dgm:pt>
    <dgm:pt modelId="{C1E9B122-8A26-4C29-9187-094417623C92}" type="sibTrans" cxnId="{14234DBD-2602-4AAD-A7F0-1430A4A361ED}">
      <dgm:prSet/>
      <dgm:spPr/>
      <dgm:t>
        <a:bodyPr/>
        <a:lstStyle/>
        <a:p>
          <a:endParaRPr lang="cs-CZ" sz="1800" b="1"/>
        </a:p>
      </dgm:t>
    </dgm:pt>
    <dgm:pt modelId="{9B7484C7-57FE-41DC-8FFB-C789F164AB2F}">
      <dgm:prSet phldrT="[Text]" custT="1"/>
      <dgm:spPr/>
      <dgm:t>
        <a:bodyPr/>
        <a:lstStyle/>
        <a:p>
          <a:r>
            <a:rPr lang="cs-CZ" sz="2400" b="1" dirty="0"/>
            <a:t>FÁZE ŘÍZENÍ PROJEKTU</a:t>
          </a:r>
        </a:p>
      </dgm:t>
    </dgm:pt>
    <dgm:pt modelId="{C25044FE-8CEC-41E5-A066-17EC0AD8C510}" type="parTrans" cxnId="{E9CF2ED0-A631-457B-82AC-C9332EF58E95}">
      <dgm:prSet/>
      <dgm:spPr/>
      <dgm:t>
        <a:bodyPr/>
        <a:lstStyle/>
        <a:p>
          <a:endParaRPr lang="cs-CZ" sz="1800" b="1"/>
        </a:p>
      </dgm:t>
    </dgm:pt>
    <dgm:pt modelId="{002A2617-7516-4A6C-A383-E8A9EE6DC2FB}" type="sibTrans" cxnId="{E9CF2ED0-A631-457B-82AC-C9332EF58E95}">
      <dgm:prSet custT="1"/>
      <dgm:spPr/>
      <dgm:t>
        <a:bodyPr/>
        <a:lstStyle/>
        <a:p>
          <a:endParaRPr lang="cs-CZ" sz="2000" b="1"/>
        </a:p>
      </dgm:t>
    </dgm:pt>
    <dgm:pt modelId="{FCB525D3-B12C-474B-9EE5-5010894A0581}">
      <dgm:prSet phldrT="[Text]" custT="1"/>
      <dgm:spPr/>
      <dgm:t>
        <a:bodyPr/>
        <a:lstStyle/>
        <a:p>
          <a:r>
            <a:rPr lang="cs-CZ" sz="2400" b="1" dirty="0"/>
            <a:t>Zahájení</a:t>
          </a:r>
        </a:p>
      </dgm:t>
    </dgm:pt>
    <dgm:pt modelId="{74752AFE-F189-414B-9618-645A9D25A64D}" type="parTrans" cxnId="{D12B6F0D-142F-4333-975C-095D4EFDDD67}">
      <dgm:prSet/>
      <dgm:spPr/>
      <dgm:t>
        <a:bodyPr/>
        <a:lstStyle/>
        <a:p>
          <a:endParaRPr lang="cs-CZ" sz="1800" b="1"/>
        </a:p>
      </dgm:t>
    </dgm:pt>
    <dgm:pt modelId="{DC10BCE7-9781-460E-872E-414A618A79B1}" type="sibTrans" cxnId="{D12B6F0D-142F-4333-975C-095D4EFDDD67}">
      <dgm:prSet/>
      <dgm:spPr/>
      <dgm:t>
        <a:bodyPr/>
        <a:lstStyle/>
        <a:p>
          <a:endParaRPr lang="cs-CZ" sz="1800" b="1"/>
        </a:p>
      </dgm:t>
    </dgm:pt>
    <dgm:pt modelId="{C7C990F8-5D32-4619-AAC1-853891294804}">
      <dgm:prSet phldrT="[Text]" custT="1"/>
      <dgm:spPr/>
      <dgm:t>
        <a:bodyPr/>
        <a:lstStyle/>
        <a:p>
          <a:r>
            <a:rPr lang="cs-CZ" sz="2400" b="1" dirty="0"/>
            <a:t>POPROJEKTOVÁ FÁZE</a:t>
          </a:r>
        </a:p>
      </dgm:t>
    </dgm:pt>
    <dgm:pt modelId="{C9E20BA5-46CA-4564-8353-E2C2F334C8A1}" type="parTrans" cxnId="{612C38BB-31FB-43C7-842D-C0EDF01ED6D3}">
      <dgm:prSet/>
      <dgm:spPr/>
      <dgm:t>
        <a:bodyPr/>
        <a:lstStyle/>
        <a:p>
          <a:endParaRPr lang="cs-CZ" sz="1800" b="1"/>
        </a:p>
      </dgm:t>
    </dgm:pt>
    <dgm:pt modelId="{C1977033-5C23-45D2-A072-C47A427EF152}" type="sibTrans" cxnId="{612C38BB-31FB-43C7-842D-C0EDF01ED6D3}">
      <dgm:prSet/>
      <dgm:spPr/>
      <dgm:t>
        <a:bodyPr/>
        <a:lstStyle/>
        <a:p>
          <a:endParaRPr lang="cs-CZ" sz="1800" b="1"/>
        </a:p>
      </dgm:t>
    </dgm:pt>
    <dgm:pt modelId="{BAA32034-F6F9-4926-BF5A-E45B0ACA28AA}">
      <dgm:prSet phldrT="[Text]" custT="1"/>
      <dgm:spPr/>
      <dgm:t>
        <a:bodyPr/>
        <a:lstStyle/>
        <a:p>
          <a:r>
            <a:rPr lang="cs-CZ" sz="2400" b="1" dirty="0"/>
            <a:t>Přínosy</a:t>
          </a:r>
        </a:p>
      </dgm:t>
    </dgm:pt>
    <dgm:pt modelId="{B7DFA21C-5F1C-4C3E-8331-A7AEB448E6C2}" type="parTrans" cxnId="{3690E429-D1E6-4F2A-BD1A-513B627DFFF9}">
      <dgm:prSet/>
      <dgm:spPr/>
      <dgm:t>
        <a:bodyPr/>
        <a:lstStyle/>
        <a:p>
          <a:endParaRPr lang="cs-CZ" sz="1800" b="1"/>
        </a:p>
      </dgm:t>
    </dgm:pt>
    <dgm:pt modelId="{BA3649BD-4A36-4A71-B289-11697C4C0762}" type="sibTrans" cxnId="{3690E429-D1E6-4F2A-BD1A-513B627DFFF9}">
      <dgm:prSet/>
      <dgm:spPr/>
      <dgm:t>
        <a:bodyPr/>
        <a:lstStyle/>
        <a:p>
          <a:endParaRPr lang="cs-CZ" sz="1800" b="1"/>
        </a:p>
      </dgm:t>
    </dgm:pt>
    <dgm:pt modelId="{FA49F4E4-FA3B-43C4-A611-3FAA4CC0711E}">
      <dgm:prSet phldrT="[Text]" custT="1"/>
      <dgm:spPr/>
      <dgm:t>
        <a:bodyPr/>
        <a:lstStyle/>
        <a:p>
          <a:r>
            <a:rPr lang="en-US" sz="2400" b="1" dirty="0"/>
            <a:t>Lessons learned</a:t>
          </a:r>
          <a:endParaRPr lang="cs-CZ" sz="2400" b="1" dirty="0"/>
        </a:p>
      </dgm:t>
    </dgm:pt>
    <dgm:pt modelId="{9B95A84F-07D9-49EE-818A-83ABC780D1ED}" type="parTrans" cxnId="{C2F414E3-183F-4723-B510-C6AD3ABB8F70}">
      <dgm:prSet/>
      <dgm:spPr/>
      <dgm:t>
        <a:bodyPr/>
        <a:lstStyle/>
        <a:p>
          <a:endParaRPr lang="cs-CZ" sz="1800" b="1"/>
        </a:p>
      </dgm:t>
    </dgm:pt>
    <dgm:pt modelId="{197A1489-27AE-4CC9-9202-7438344FAF34}" type="sibTrans" cxnId="{C2F414E3-183F-4723-B510-C6AD3ABB8F70}">
      <dgm:prSet/>
      <dgm:spPr/>
      <dgm:t>
        <a:bodyPr/>
        <a:lstStyle/>
        <a:p>
          <a:endParaRPr lang="cs-CZ" sz="1800" b="1"/>
        </a:p>
      </dgm:t>
    </dgm:pt>
    <dgm:pt modelId="{863986CA-058F-49D9-8CAF-B02DAA5CF2D3}">
      <dgm:prSet phldrT="[Text]" custT="1"/>
      <dgm:spPr/>
      <dgm:t>
        <a:bodyPr/>
        <a:lstStyle/>
        <a:p>
          <a:r>
            <a:rPr lang="cs-CZ" sz="2400" b="1" dirty="0"/>
            <a:t>Studie proveditelnosti</a:t>
          </a:r>
        </a:p>
      </dgm:t>
    </dgm:pt>
    <dgm:pt modelId="{93B6D223-282A-442C-A860-748B98295653}" type="parTrans" cxnId="{6AACE550-2560-4430-9D07-D9C2311ACFDB}">
      <dgm:prSet/>
      <dgm:spPr/>
      <dgm:t>
        <a:bodyPr/>
        <a:lstStyle/>
        <a:p>
          <a:endParaRPr lang="cs-CZ"/>
        </a:p>
      </dgm:t>
    </dgm:pt>
    <dgm:pt modelId="{B35A2065-2599-4611-8EF8-C1CDF598A1A6}" type="sibTrans" cxnId="{6AACE550-2560-4430-9D07-D9C2311ACFDB}">
      <dgm:prSet/>
      <dgm:spPr/>
      <dgm:t>
        <a:bodyPr/>
        <a:lstStyle/>
        <a:p>
          <a:endParaRPr lang="cs-CZ"/>
        </a:p>
      </dgm:t>
    </dgm:pt>
    <dgm:pt modelId="{723AFC75-6633-4FB8-AA01-089FCF1E82E2}">
      <dgm:prSet phldrT="[Text]" custT="1"/>
      <dgm:spPr/>
      <dgm:t>
        <a:bodyPr/>
        <a:lstStyle/>
        <a:p>
          <a:r>
            <a:rPr lang="cs-CZ" sz="2400" b="1" dirty="0"/>
            <a:t>Strategie</a:t>
          </a:r>
        </a:p>
      </dgm:t>
    </dgm:pt>
    <dgm:pt modelId="{06D6E9B5-DAE3-4E42-8FD8-C8B345C00878}" type="parTrans" cxnId="{D7C5B12F-38E3-484A-86A4-DAEEE5EFEBAD}">
      <dgm:prSet/>
      <dgm:spPr/>
      <dgm:t>
        <a:bodyPr/>
        <a:lstStyle/>
        <a:p>
          <a:endParaRPr lang="cs-CZ"/>
        </a:p>
      </dgm:t>
    </dgm:pt>
    <dgm:pt modelId="{EEE4F526-AD65-4D59-AA13-9ADF7F7D5046}" type="sibTrans" cxnId="{D7C5B12F-38E3-484A-86A4-DAEEE5EFEBAD}">
      <dgm:prSet/>
      <dgm:spPr/>
      <dgm:t>
        <a:bodyPr/>
        <a:lstStyle/>
        <a:p>
          <a:endParaRPr lang="cs-CZ"/>
        </a:p>
      </dgm:t>
    </dgm:pt>
    <dgm:pt modelId="{5AFC8B61-DE5F-4C8F-809B-DBAF5493D181}">
      <dgm:prSet phldrT="[Text]" custT="1"/>
      <dgm:spPr/>
      <dgm:t>
        <a:bodyPr/>
        <a:lstStyle/>
        <a:p>
          <a:r>
            <a:rPr lang="cs-CZ" sz="2400" b="1" dirty="0"/>
            <a:t>Plánování</a:t>
          </a:r>
        </a:p>
      </dgm:t>
    </dgm:pt>
    <dgm:pt modelId="{19283D23-0216-4E7B-AA55-6B5EC950EF15}" type="parTrans" cxnId="{816F5F7C-5B0D-4250-A571-42A7D8B7EB54}">
      <dgm:prSet/>
      <dgm:spPr/>
      <dgm:t>
        <a:bodyPr/>
        <a:lstStyle/>
        <a:p>
          <a:endParaRPr lang="cs-CZ"/>
        </a:p>
      </dgm:t>
    </dgm:pt>
    <dgm:pt modelId="{04FD12D1-CB5B-4A6D-A16F-0D66DCB622FE}" type="sibTrans" cxnId="{816F5F7C-5B0D-4250-A571-42A7D8B7EB54}">
      <dgm:prSet/>
      <dgm:spPr/>
      <dgm:t>
        <a:bodyPr/>
        <a:lstStyle/>
        <a:p>
          <a:endParaRPr lang="cs-CZ"/>
        </a:p>
      </dgm:t>
    </dgm:pt>
    <dgm:pt modelId="{0E680424-5260-4EBE-90D8-4996FCA01EC4}">
      <dgm:prSet phldrT="[Text]" custT="1"/>
      <dgm:spPr/>
      <dgm:t>
        <a:bodyPr/>
        <a:lstStyle/>
        <a:p>
          <a:r>
            <a:rPr lang="cs-CZ" sz="2400" b="1" dirty="0"/>
            <a:t>Realizace + kontrola</a:t>
          </a:r>
        </a:p>
      </dgm:t>
    </dgm:pt>
    <dgm:pt modelId="{1DAE7479-3CB5-414E-87D4-086C33F931D7}" type="parTrans" cxnId="{AE6CF67C-8531-465F-AD40-78D88B7C57B3}">
      <dgm:prSet/>
      <dgm:spPr/>
      <dgm:t>
        <a:bodyPr/>
        <a:lstStyle/>
        <a:p>
          <a:endParaRPr lang="cs-CZ"/>
        </a:p>
      </dgm:t>
    </dgm:pt>
    <dgm:pt modelId="{4994543B-6C16-4395-B154-2950CA26668D}" type="sibTrans" cxnId="{AE6CF67C-8531-465F-AD40-78D88B7C57B3}">
      <dgm:prSet/>
      <dgm:spPr/>
      <dgm:t>
        <a:bodyPr/>
        <a:lstStyle/>
        <a:p>
          <a:endParaRPr lang="cs-CZ"/>
        </a:p>
      </dgm:t>
    </dgm:pt>
    <dgm:pt modelId="{CE21FF8E-F5DD-4D04-A379-73F61527F6E9}">
      <dgm:prSet phldrT="[Text]" custT="1"/>
      <dgm:spPr/>
      <dgm:t>
        <a:bodyPr/>
        <a:lstStyle/>
        <a:p>
          <a:r>
            <a:rPr lang="cs-CZ" sz="2400" b="1" dirty="0"/>
            <a:t>Ukončení</a:t>
          </a:r>
        </a:p>
      </dgm:t>
    </dgm:pt>
    <dgm:pt modelId="{2306FCB5-2DC5-4194-A64C-5FF9E6760C4F}" type="parTrans" cxnId="{77494892-4364-4B6B-91EA-68357AFE0BFB}">
      <dgm:prSet/>
      <dgm:spPr/>
      <dgm:t>
        <a:bodyPr/>
        <a:lstStyle/>
        <a:p>
          <a:endParaRPr lang="cs-CZ"/>
        </a:p>
      </dgm:t>
    </dgm:pt>
    <dgm:pt modelId="{101E06B0-AF3A-40B9-BD19-CD0F1BB33B6E}" type="sibTrans" cxnId="{77494892-4364-4B6B-91EA-68357AFE0BFB}">
      <dgm:prSet/>
      <dgm:spPr/>
      <dgm:t>
        <a:bodyPr/>
        <a:lstStyle/>
        <a:p>
          <a:endParaRPr lang="cs-CZ"/>
        </a:p>
      </dgm:t>
    </dgm:pt>
    <dgm:pt modelId="{D3E9D26E-DB4C-4F05-B21C-74A2003F6E5F}" type="pres">
      <dgm:prSet presAssocID="{DFCDFA9B-D551-4964-B124-B462F7A527FD}" presName="linearFlow" presStyleCnt="0">
        <dgm:presLayoutVars>
          <dgm:dir/>
          <dgm:animLvl val="lvl"/>
          <dgm:resizeHandles val="exact"/>
        </dgm:presLayoutVars>
      </dgm:prSet>
      <dgm:spPr/>
    </dgm:pt>
    <dgm:pt modelId="{505F9B89-2E80-4DB7-92FE-6F487C1EA3D4}" type="pres">
      <dgm:prSet presAssocID="{14C450E1-D7C9-4943-B511-CF892DF4F1A3}" presName="composite" presStyleCnt="0"/>
      <dgm:spPr/>
    </dgm:pt>
    <dgm:pt modelId="{92D1765E-6787-44E3-AA2E-A0F6427EB297}" type="pres">
      <dgm:prSet presAssocID="{14C450E1-D7C9-4943-B511-CF892DF4F1A3}" presName="parTx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E68DCC4F-785F-4774-85C1-3280DE1BA88F}" type="pres">
      <dgm:prSet presAssocID="{14C450E1-D7C9-4943-B511-CF892DF4F1A3}" presName="parSh" presStyleLbl="node1" presStyleIdx="0" presStyleCnt="3" custScaleX="152514" custScaleY="106155"/>
      <dgm:spPr/>
    </dgm:pt>
    <dgm:pt modelId="{7BFB810F-6181-4805-A971-DD7F70906C91}" type="pres">
      <dgm:prSet presAssocID="{14C450E1-D7C9-4943-B511-CF892DF4F1A3}" presName="desTx" presStyleLbl="fgAcc1" presStyleIdx="0" presStyleCnt="3" custScaleX="127742">
        <dgm:presLayoutVars>
          <dgm:bulletEnabled val="1"/>
        </dgm:presLayoutVars>
      </dgm:prSet>
      <dgm:spPr/>
    </dgm:pt>
    <dgm:pt modelId="{9801E785-3786-4FFD-9F8D-6DBC6887EFC6}" type="pres">
      <dgm:prSet presAssocID="{DDBF8552-DF07-4243-8181-BA9EB028F525}" presName="sibTrans" presStyleLbl="sibTrans2D1" presStyleIdx="0" presStyleCnt="2"/>
      <dgm:spPr/>
    </dgm:pt>
    <dgm:pt modelId="{1EF7542E-3404-4DD3-8605-054F751CFBF7}" type="pres">
      <dgm:prSet presAssocID="{DDBF8552-DF07-4243-8181-BA9EB028F525}" presName="connTx" presStyleLbl="sibTrans2D1" presStyleIdx="0" presStyleCnt="2"/>
      <dgm:spPr/>
    </dgm:pt>
    <dgm:pt modelId="{717D3DA5-9F53-4338-9BAC-48CCE43EA262}" type="pres">
      <dgm:prSet presAssocID="{9B7484C7-57FE-41DC-8FFB-C789F164AB2F}" presName="composite" presStyleCnt="0"/>
      <dgm:spPr/>
    </dgm:pt>
    <dgm:pt modelId="{2EBD6943-2F14-483F-9D72-49DD1709E3A9}" type="pres">
      <dgm:prSet presAssocID="{9B7484C7-57FE-41DC-8FFB-C789F164AB2F}" presName="parTx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EF59281C-F9AE-47BC-9C15-0BEEF226CCDC}" type="pres">
      <dgm:prSet presAssocID="{9B7484C7-57FE-41DC-8FFB-C789F164AB2F}" presName="parSh" presStyleLbl="node1" presStyleIdx="1" presStyleCnt="3"/>
      <dgm:spPr/>
    </dgm:pt>
    <dgm:pt modelId="{D7425B59-5881-4518-B3A0-7501DDE3081C}" type="pres">
      <dgm:prSet presAssocID="{9B7484C7-57FE-41DC-8FFB-C789F164AB2F}" presName="desTx" presStyleLbl="fgAcc1" presStyleIdx="1" presStyleCnt="3" custScaleX="112067">
        <dgm:presLayoutVars>
          <dgm:bulletEnabled val="1"/>
        </dgm:presLayoutVars>
      </dgm:prSet>
      <dgm:spPr/>
    </dgm:pt>
    <dgm:pt modelId="{A5F332B9-3C7D-4701-95EC-ADDBB82B8B8D}" type="pres">
      <dgm:prSet presAssocID="{002A2617-7516-4A6C-A383-E8A9EE6DC2FB}" presName="sibTrans" presStyleLbl="sibTrans2D1" presStyleIdx="1" presStyleCnt="2"/>
      <dgm:spPr/>
    </dgm:pt>
    <dgm:pt modelId="{B9368B97-6BB9-444C-BA3C-32AE55705590}" type="pres">
      <dgm:prSet presAssocID="{002A2617-7516-4A6C-A383-E8A9EE6DC2FB}" presName="connTx" presStyleLbl="sibTrans2D1" presStyleIdx="1" presStyleCnt="2"/>
      <dgm:spPr/>
    </dgm:pt>
    <dgm:pt modelId="{02899BFF-0C70-4215-8A4A-B5D551F65DF7}" type="pres">
      <dgm:prSet presAssocID="{C7C990F8-5D32-4619-AAC1-853891294804}" presName="composite" presStyleCnt="0"/>
      <dgm:spPr/>
    </dgm:pt>
    <dgm:pt modelId="{C566040C-9FB3-4425-B909-82BE9157415B}" type="pres">
      <dgm:prSet presAssocID="{C7C990F8-5D32-4619-AAC1-853891294804}" presName="parTx" presStyleLbl="node1" presStyleIdx="1" presStyleCnt="3">
        <dgm:presLayoutVars>
          <dgm:chMax val="0"/>
          <dgm:chPref val="0"/>
          <dgm:bulletEnabled val="1"/>
        </dgm:presLayoutVars>
      </dgm:prSet>
      <dgm:spPr/>
    </dgm:pt>
    <dgm:pt modelId="{88A90DF0-E74E-4793-A068-40AD9B4E671B}" type="pres">
      <dgm:prSet presAssocID="{C7C990F8-5D32-4619-AAC1-853891294804}" presName="parSh" presStyleLbl="node1" presStyleIdx="2" presStyleCnt="3" custScaleX="127807"/>
      <dgm:spPr/>
    </dgm:pt>
    <dgm:pt modelId="{F9C8A58F-C34B-4EA2-BEAC-93F5AC59E7C2}" type="pres">
      <dgm:prSet presAssocID="{C7C990F8-5D32-4619-AAC1-853891294804}" presName="desTx" presStyleLbl="fgAcc1" presStyleIdx="2" presStyleCnt="3" custScaleX="100552">
        <dgm:presLayoutVars>
          <dgm:bulletEnabled val="1"/>
        </dgm:presLayoutVars>
      </dgm:prSet>
      <dgm:spPr/>
    </dgm:pt>
  </dgm:ptLst>
  <dgm:cxnLst>
    <dgm:cxn modelId="{D112EF03-35B8-4BF5-9933-591DD363388D}" type="presOf" srcId="{002A2617-7516-4A6C-A383-E8A9EE6DC2FB}" destId="{A5F332B9-3C7D-4701-95EC-ADDBB82B8B8D}" srcOrd="0" destOrd="0" presId="urn:microsoft.com/office/officeart/2005/8/layout/process3"/>
    <dgm:cxn modelId="{D12B6F0D-142F-4333-975C-095D4EFDDD67}" srcId="{9B7484C7-57FE-41DC-8FFB-C789F164AB2F}" destId="{FCB525D3-B12C-474B-9EE5-5010894A0581}" srcOrd="0" destOrd="0" parTransId="{74752AFE-F189-414B-9618-645A9D25A64D}" sibTransId="{DC10BCE7-9781-460E-872E-414A618A79B1}"/>
    <dgm:cxn modelId="{7679F821-1D87-4539-922C-F10FDEE4454B}" type="presOf" srcId="{FA49F4E4-FA3B-43C4-A611-3FAA4CC0711E}" destId="{F9C8A58F-C34B-4EA2-BEAC-93F5AC59E7C2}" srcOrd="0" destOrd="1" presId="urn:microsoft.com/office/officeart/2005/8/layout/process3"/>
    <dgm:cxn modelId="{41816E24-5876-4739-8ECB-00E1799D1D39}" type="presOf" srcId="{863986CA-058F-49D9-8CAF-B02DAA5CF2D3}" destId="{7BFB810F-6181-4805-A971-DD7F70906C91}" srcOrd="0" destOrd="1" presId="urn:microsoft.com/office/officeart/2005/8/layout/process3"/>
    <dgm:cxn modelId="{3690E429-D1E6-4F2A-BD1A-513B627DFFF9}" srcId="{C7C990F8-5D32-4619-AAC1-853891294804}" destId="{BAA32034-F6F9-4926-BF5A-E45B0ACA28AA}" srcOrd="0" destOrd="0" parTransId="{B7DFA21C-5F1C-4C3E-8331-A7AEB448E6C2}" sibTransId="{BA3649BD-4A36-4A71-B289-11697C4C0762}"/>
    <dgm:cxn modelId="{CB3C0C2C-DA90-4E24-A57C-34E51E7D6D0E}" type="presOf" srcId="{CF9F8DB6-B36A-4F2F-9B8A-E3526F320B37}" destId="{7BFB810F-6181-4805-A971-DD7F70906C91}" srcOrd="0" destOrd="0" presId="urn:microsoft.com/office/officeart/2005/8/layout/process3"/>
    <dgm:cxn modelId="{D7C5B12F-38E3-484A-86A4-DAEEE5EFEBAD}" srcId="{14C450E1-D7C9-4943-B511-CF892DF4F1A3}" destId="{723AFC75-6633-4FB8-AA01-089FCF1E82E2}" srcOrd="2" destOrd="0" parTransId="{06D6E9B5-DAE3-4E42-8FD8-C8B345C00878}" sibTransId="{EEE4F526-AD65-4D59-AA13-9ADF7F7D5046}"/>
    <dgm:cxn modelId="{1EC5D330-897C-47AA-B4E0-0294C1B56760}" type="presOf" srcId="{DDBF8552-DF07-4243-8181-BA9EB028F525}" destId="{9801E785-3786-4FFD-9F8D-6DBC6887EFC6}" srcOrd="0" destOrd="0" presId="urn:microsoft.com/office/officeart/2005/8/layout/process3"/>
    <dgm:cxn modelId="{ECB4B632-91D8-48F7-B752-E1697D19F89C}" srcId="{DFCDFA9B-D551-4964-B124-B462F7A527FD}" destId="{14C450E1-D7C9-4943-B511-CF892DF4F1A3}" srcOrd="0" destOrd="0" parTransId="{8A0689BE-B66B-40C0-A934-16128F5D4661}" sibTransId="{DDBF8552-DF07-4243-8181-BA9EB028F525}"/>
    <dgm:cxn modelId="{BFA7A85F-E1EC-468A-B213-C626002F6FD3}" type="presOf" srcId="{14C450E1-D7C9-4943-B511-CF892DF4F1A3}" destId="{E68DCC4F-785F-4774-85C1-3280DE1BA88F}" srcOrd="1" destOrd="0" presId="urn:microsoft.com/office/officeart/2005/8/layout/process3"/>
    <dgm:cxn modelId="{0F8C0664-8060-414F-963C-DE06ABBE66D7}" type="presOf" srcId="{BAA32034-F6F9-4926-BF5A-E45B0ACA28AA}" destId="{F9C8A58F-C34B-4EA2-BEAC-93F5AC59E7C2}" srcOrd="0" destOrd="0" presId="urn:microsoft.com/office/officeart/2005/8/layout/process3"/>
    <dgm:cxn modelId="{95B42768-3A3B-46C8-B172-BDBFF3840E57}" type="presOf" srcId="{0E680424-5260-4EBE-90D8-4996FCA01EC4}" destId="{D7425B59-5881-4518-B3A0-7501DDE3081C}" srcOrd="0" destOrd="2" presId="urn:microsoft.com/office/officeart/2005/8/layout/process3"/>
    <dgm:cxn modelId="{9E28B949-3368-46F4-9C5C-5AD310A4964F}" type="presOf" srcId="{14C450E1-D7C9-4943-B511-CF892DF4F1A3}" destId="{92D1765E-6787-44E3-AA2E-A0F6427EB297}" srcOrd="0" destOrd="0" presId="urn:microsoft.com/office/officeart/2005/8/layout/process3"/>
    <dgm:cxn modelId="{C92F3A70-2EC4-4491-B45F-D596EA11A32B}" type="presOf" srcId="{DDBF8552-DF07-4243-8181-BA9EB028F525}" destId="{1EF7542E-3404-4DD3-8605-054F751CFBF7}" srcOrd="1" destOrd="0" presId="urn:microsoft.com/office/officeart/2005/8/layout/process3"/>
    <dgm:cxn modelId="{6AACE550-2560-4430-9D07-D9C2311ACFDB}" srcId="{14C450E1-D7C9-4943-B511-CF892DF4F1A3}" destId="{863986CA-058F-49D9-8CAF-B02DAA5CF2D3}" srcOrd="1" destOrd="0" parTransId="{93B6D223-282A-442C-A860-748B98295653}" sibTransId="{B35A2065-2599-4611-8EF8-C1CDF598A1A6}"/>
    <dgm:cxn modelId="{8179DF74-2572-4E5F-82FB-4174B271B6DC}" type="presOf" srcId="{C7C990F8-5D32-4619-AAC1-853891294804}" destId="{C566040C-9FB3-4425-B909-82BE9157415B}" srcOrd="0" destOrd="0" presId="urn:microsoft.com/office/officeart/2005/8/layout/process3"/>
    <dgm:cxn modelId="{F1389A7B-21B9-4192-A248-BBAF1C7F301A}" type="presOf" srcId="{DFCDFA9B-D551-4964-B124-B462F7A527FD}" destId="{D3E9D26E-DB4C-4F05-B21C-74A2003F6E5F}" srcOrd="0" destOrd="0" presId="urn:microsoft.com/office/officeart/2005/8/layout/process3"/>
    <dgm:cxn modelId="{816F5F7C-5B0D-4250-A571-42A7D8B7EB54}" srcId="{9B7484C7-57FE-41DC-8FFB-C789F164AB2F}" destId="{5AFC8B61-DE5F-4C8F-809B-DBAF5493D181}" srcOrd="1" destOrd="0" parTransId="{19283D23-0216-4E7B-AA55-6B5EC950EF15}" sibTransId="{04FD12D1-CB5B-4A6D-A16F-0D66DCB622FE}"/>
    <dgm:cxn modelId="{AE6CF67C-8531-465F-AD40-78D88B7C57B3}" srcId="{9B7484C7-57FE-41DC-8FFB-C789F164AB2F}" destId="{0E680424-5260-4EBE-90D8-4996FCA01EC4}" srcOrd="2" destOrd="0" parTransId="{1DAE7479-3CB5-414E-87D4-086C33F931D7}" sibTransId="{4994543B-6C16-4395-B154-2950CA26668D}"/>
    <dgm:cxn modelId="{586C6680-7C24-428F-92FD-1B457333F0A8}" type="presOf" srcId="{CE21FF8E-F5DD-4D04-A379-73F61527F6E9}" destId="{D7425B59-5881-4518-B3A0-7501DDE3081C}" srcOrd="0" destOrd="3" presId="urn:microsoft.com/office/officeart/2005/8/layout/process3"/>
    <dgm:cxn modelId="{22855180-11D8-43FD-B2C1-181CE6F6DAB9}" type="presOf" srcId="{C7C990F8-5D32-4619-AAC1-853891294804}" destId="{88A90DF0-E74E-4793-A068-40AD9B4E671B}" srcOrd="1" destOrd="0" presId="urn:microsoft.com/office/officeart/2005/8/layout/process3"/>
    <dgm:cxn modelId="{0C80EB88-D6FC-4310-90D8-5CC2EFB2DAE2}" type="presOf" srcId="{723AFC75-6633-4FB8-AA01-089FCF1E82E2}" destId="{7BFB810F-6181-4805-A971-DD7F70906C91}" srcOrd="0" destOrd="2" presId="urn:microsoft.com/office/officeart/2005/8/layout/process3"/>
    <dgm:cxn modelId="{77494892-4364-4B6B-91EA-68357AFE0BFB}" srcId="{9B7484C7-57FE-41DC-8FFB-C789F164AB2F}" destId="{CE21FF8E-F5DD-4D04-A379-73F61527F6E9}" srcOrd="3" destOrd="0" parTransId="{2306FCB5-2DC5-4194-A64C-5FF9E6760C4F}" sibTransId="{101E06B0-AF3A-40B9-BD19-CD0F1BB33B6E}"/>
    <dgm:cxn modelId="{612C38BB-31FB-43C7-842D-C0EDF01ED6D3}" srcId="{DFCDFA9B-D551-4964-B124-B462F7A527FD}" destId="{C7C990F8-5D32-4619-AAC1-853891294804}" srcOrd="2" destOrd="0" parTransId="{C9E20BA5-46CA-4564-8353-E2C2F334C8A1}" sibTransId="{C1977033-5C23-45D2-A072-C47A427EF152}"/>
    <dgm:cxn modelId="{14234DBD-2602-4AAD-A7F0-1430A4A361ED}" srcId="{14C450E1-D7C9-4943-B511-CF892DF4F1A3}" destId="{CF9F8DB6-B36A-4F2F-9B8A-E3526F320B37}" srcOrd="0" destOrd="0" parTransId="{88DD24D6-C8D9-4691-AF7E-D1AB7AA79978}" sibTransId="{C1E9B122-8A26-4C29-9187-094417623C92}"/>
    <dgm:cxn modelId="{797670CF-8FB5-405C-A194-09FBF0B4CE61}" type="presOf" srcId="{FCB525D3-B12C-474B-9EE5-5010894A0581}" destId="{D7425B59-5881-4518-B3A0-7501DDE3081C}" srcOrd="0" destOrd="0" presId="urn:microsoft.com/office/officeart/2005/8/layout/process3"/>
    <dgm:cxn modelId="{E9CF2ED0-A631-457B-82AC-C9332EF58E95}" srcId="{DFCDFA9B-D551-4964-B124-B462F7A527FD}" destId="{9B7484C7-57FE-41DC-8FFB-C789F164AB2F}" srcOrd="1" destOrd="0" parTransId="{C25044FE-8CEC-41E5-A066-17EC0AD8C510}" sibTransId="{002A2617-7516-4A6C-A383-E8A9EE6DC2FB}"/>
    <dgm:cxn modelId="{0323D6DA-08ED-4327-A87D-D392AA5A7F2D}" type="presOf" srcId="{9B7484C7-57FE-41DC-8FFB-C789F164AB2F}" destId="{EF59281C-F9AE-47BC-9C15-0BEEF226CCDC}" srcOrd="1" destOrd="0" presId="urn:microsoft.com/office/officeart/2005/8/layout/process3"/>
    <dgm:cxn modelId="{A25C00E3-7DD2-4A1A-8EEC-6F9213CDDD2B}" type="presOf" srcId="{9B7484C7-57FE-41DC-8FFB-C789F164AB2F}" destId="{2EBD6943-2F14-483F-9D72-49DD1709E3A9}" srcOrd="0" destOrd="0" presId="urn:microsoft.com/office/officeart/2005/8/layout/process3"/>
    <dgm:cxn modelId="{C2F414E3-183F-4723-B510-C6AD3ABB8F70}" srcId="{C7C990F8-5D32-4619-AAC1-853891294804}" destId="{FA49F4E4-FA3B-43C4-A611-3FAA4CC0711E}" srcOrd="1" destOrd="0" parTransId="{9B95A84F-07D9-49EE-818A-83ABC780D1ED}" sibTransId="{197A1489-27AE-4CC9-9202-7438344FAF34}"/>
    <dgm:cxn modelId="{85986BFC-34A2-43CC-AA35-504465FBD620}" type="presOf" srcId="{002A2617-7516-4A6C-A383-E8A9EE6DC2FB}" destId="{B9368B97-6BB9-444C-BA3C-32AE55705590}" srcOrd="1" destOrd="0" presId="urn:microsoft.com/office/officeart/2005/8/layout/process3"/>
    <dgm:cxn modelId="{7A3BF8FD-E90B-48BE-8099-D46FFF1B24C0}" type="presOf" srcId="{5AFC8B61-DE5F-4C8F-809B-DBAF5493D181}" destId="{D7425B59-5881-4518-B3A0-7501DDE3081C}" srcOrd="0" destOrd="1" presId="urn:microsoft.com/office/officeart/2005/8/layout/process3"/>
    <dgm:cxn modelId="{608ABD33-2A0C-4BC4-B13D-6723154AEE61}" type="presParOf" srcId="{D3E9D26E-DB4C-4F05-B21C-74A2003F6E5F}" destId="{505F9B89-2E80-4DB7-92FE-6F487C1EA3D4}" srcOrd="0" destOrd="0" presId="urn:microsoft.com/office/officeart/2005/8/layout/process3"/>
    <dgm:cxn modelId="{B8F638C5-98E1-416E-95A4-83AC7076AB1A}" type="presParOf" srcId="{505F9B89-2E80-4DB7-92FE-6F487C1EA3D4}" destId="{92D1765E-6787-44E3-AA2E-A0F6427EB297}" srcOrd="0" destOrd="0" presId="urn:microsoft.com/office/officeart/2005/8/layout/process3"/>
    <dgm:cxn modelId="{3D9C229A-2D6F-452E-9558-5138935FDC8B}" type="presParOf" srcId="{505F9B89-2E80-4DB7-92FE-6F487C1EA3D4}" destId="{E68DCC4F-785F-4774-85C1-3280DE1BA88F}" srcOrd="1" destOrd="0" presId="urn:microsoft.com/office/officeart/2005/8/layout/process3"/>
    <dgm:cxn modelId="{A5B7B7F1-ED1F-457D-96E1-F713A1FE1AC2}" type="presParOf" srcId="{505F9B89-2E80-4DB7-92FE-6F487C1EA3D4}" destId="{7BFB810F-6181-4805-A971-DD7F70906C91}" srcOrd="2" destOrd="0" presId="urn:microsoft.com/office/officeart/2005/8/layout/process3"/>
    <dgm:cxn modelId="{09C03159-B13F-44FC-9533-7479668CA9DA}" type="presParOf" srcId="{D3E9D26E-DB4C-4F05-B21C-74A2003F6E5F}" destId="{9801E785-3786-4FFD-9F8D-6DBC6887EFC6}" srcOrd="1" destOrd="0" presId="urn:microsoft.com/office/officeart/2005/8/layout/process3"/>
    <dgm:cxn modelId="{DF556CB0-119C-41A6-9021-908FAC250557}" type="presParOf" srcId="{9801E785-3786-4FFD-9F8D-6DBC6887EFC6}" destId="{1EF7542E-3404-4DD3-8605-054F751CFBF7}" srcOrd="0" destOrd="0" presId="urn:microsoft.com/office/officeart/2005/8/layout/process3"/>
    <dgm:cxn modelId="{7D00F5D2-9A4D-45F0-A85B-2AE84288CECB}" type="presParOf" srcId="{D3E9D26E-DB4C-4F05-B21C-74A2003F6E5F}" destId="{717D3DA5-9F53-4338-9BAC-48CCE43EA262}" srcOrd="2" destOrd="0" presId="urn:microsoft.com/office/officeart/2005/8/layout/process3"/>
    <dgm:cxn modelId="{5FF95FE1-99D4-40C7-8BB8-5CD395B002F4}" type="presParOf" srcId="{717D3DA5-9F53-4338-9BAC-48CCE43EA262}" destId="{2EBD6943-2F14-483F-9D72-49DD1709E3A9}" srcOrd="0" destOrd="0" presId="urn:microsoft.com/office/officeart/2005/8/layout/process3"/>
    <dgm:cxn modelId="{3190463C-0FE0-4881-8CC0-94ADA81CCA3E}" type="presParOf" srcId="{717D3DA5-9F53-4338-9BAC-48CCE43EA262}" destId="{EF59281C-F9AE-47BC-9C15-0BEEF226CCDC}" srcOrd="1" destOrd="0" presId="urn:microsoft.com/office/officeart/2005/8/layout/process3"/>
    <dgm:cxn modelId="{9AE17CAD-15BB-4C7C-B7FA-201B91122FF7}" type="presParOf" srcId="{717D3DA5-9F53-4338-9BAC-48CCE43EA262}" destId="{D7425B59-5881-4518-B3A0-7501DDE3081C}" srcOrd="2" destOrd="0" presId="urn:microsoft.com/office/officeart/2005/8/layout/process3"/>
    <dgm:cxn modelId="{90902D88-8CE5-433F-9E80-A5156C1153F6}" type="presParOf" srcId="{D3E9D26E-DB4C-4F05-B21C-74A2003F6E5F}" destId="{A5F332B9-3C7D-4701-95EC-ADDBB82B8B8D}" srcOrd="3" destOrd="0" presId="urn:microsoft.com/office/officeart/2005/8/layout/process3"/>
    <dgm:cxn modelId="{7F8B981E-4E99-4117-9A8D-A10E56FDF258}" type="presParOf" srcId="{A5F332B9-3C7D-4701-95EC-ADDBB82B8B8D}" destId="{B9368B97-6BB9-444C-BA3C-32AE55705590}" srcOrd="0" destOrd="0" presId="urn:microsoft.com/office/officeart/2005/8/layout/process3"/>
    <dgm:cxn modelId="{28A6202E-AD9E-4821-9A3A-84E52189F21A}" type="presParOf" srcId="{D3E9D26E-DB4C-4F05-B21C-74A2003F6E5F}" destId="{02899BFF-0C70-4215-8A4A-B5D551F65DF7}" srcOrd="4" destOrd="0" presId="urn:microsoft.com/office/officeart/2005/8/layout/process3"/>
    <dgm:cxn modelId="{6EF086C9-C609-4716-85CB-41319AC039E9}" type="presParOf" srcId="{02899BFF-0C70-4215-8A4A-B5D551F65DF7}" destId="{C566040C-9FB3-4425-B909-82BE9157415B}" srcOrd="0" destOrd="0" presId="urn:microsoft.com/office/officeart/2005/8/layout/process3"/>
    <dgm:cxn modelId="{76F6B343-7DC4-45DC-86C9-35598E0BBABA}" type="presParOf" srcId="{02899BFF-0C70-4215-8A4A-B5D551F65DF7}" destId="{88A90DF0-E74E-4793-A068-40AD9B4E671B}" srcOrd="1" destOrd="0" presId="urn:microsoft.com/office/officeart/2005/8/layout/process3"/>
    <dgm:cxn modelId="{64C4AE10-5E7B-4F2D-BE57-94911A329469}" type="presParOf" srcId="{02899BFF-0C70-4215-8A4A-B5D551F65DF7}" destId="{F9C8A58F-C34B-4EA2-BEAC-93F5AC59E7C2}" srcOrd="2" destOrd="0" presId="urn:microsoft.com/office/officeart/2005/8/layout/process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1F075A7-9AFF-4F71-9BD3-AE3BEC1EE66B}">
      <dsp:nvSpPr>
        <dsp:cNvPr id="0" name=""/>
        <dsp:cNvSpPr/>
      </dsp:nvSpPr>
      <dsp:spPr>
        <a:xfrm>
          <a:off x="0" y="1148213"/>
          <a:ext cx="3394071" cy="996554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b="1" kern="1200" dirty="0"/>
            <a:t>Nový nebo jedinečný</a:t>
          </a:r>
        </a:p>
      </dsp:txBody>
      <dsp:txXfrm>
        <a:off x="0" y="1148213"/>
        <a:ext cx="3394071" cy="996554"/>
      </dsp:txXfrm>
    </dsp:sp>
    <dsp:sp modelId="{03D68CA6-3FD6-4C0D-A84A-41A04324D46D}">
      <dsp:nvSpPr>
        <dsp:cNvPr id="0" name=""/>
        <dsp:cNvSpPr/>
      </dsp:nvSpPr>
      <dsp:spPr>
        <a:xfrm>
          <a:off x="2402653" y="556845"/>
          <a:ext cx="3256898" cy="596039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b="1" kern="1200" dirty="0"/>
            <a:t>Omezený čas</a:t>
          </a:r>
        </a:p>
      </dsp:txBody>
      <dsp:txXfrm>
        <a:off x="2402653" y="556845"/>
        <a:ext cx="3256898" cy="596039"/>
      </dsp:txXfrm>
    </dsp:sp>
    <dsp:sp modelId="{CCF4E2CA-469C-4223-97E5-7D9DEFA1E7E0}">
      <dsp:nvSpPr>
        <dsp:cNvPr id="0" name=""/>
        <dsp:cNvSpPr/>
      </dsp:nvSpPr>
      <dsp:spPr>
        <a:xfrm>
          <a:off x="8704632" y="0"/>
          <a:ext cx="3256898" cy="1174192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b="1" kern="1200" dirty="0"/>
            <a:t>Složitý</a:t>
          </a:r>
        </a:p>
      </dsp:txBody>
      <dsp:txXfrm>
        <a:off x="8704632" y="0"/>
        <a:ext cx="3256898" cy="1174192"/>
      </dsp:txXfrm>
    </dsp:sp>
    <dsp:sp modelId="{61246D3E-9875-478C-8914-A16D3EBF3931}">
      <dsp:nvSpPr>
        <dsp:cNvPr id="0" name=""/>
        <dsp:cNvSpPr/>
      </dsp:nvSpPr>
      <dsp:spPr>
        <a:xfrm>
          <a:off x="0" y="4016522"/>
          <a:ext cx="4132999" cy="487981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b="1" kern="1200" dirty="0"/>
            <a:t>Žádoucí výstup (cíl)</a:t>
          </a:r>
        </a:p>
      </dsp:txBody>
      <dsp:txXfrm>
        <a:off x="0" y="4016522"/>
        <a:ext cx="4132999" cy="487981"/>
      </dsp:txXfrm>
    </dsp:sp>
    <dsp:sp modelId="{09CCD16D-72CB-4EEE-B663-9DF6489392AD}">
      <dsp:nvSpPr>
        <dsp:cNvPr id="0" name=""/>
        <dsp:cNvSpPr/>
      </dsp:nvSpPr>
      <dsp:spPr>
        <a:xfrm>
          <a:off x="8704632" y="3295152"/>
          <a:ext cx="3256898" cy="1174192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b="1" kern="1200" dirty="0"/>
            <a:t>Požadavky na čas, náklady a výstupy</a:t>
          </a:r>
        </a:p>
      </dsp:txBody>
      <dsp:txXfrm>
        <a:off x="8704632" y="3295152"/>
        <a:ext cx="3256898" cy="117419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1A415A2-D344-4493-BC4F-AEFE07A8608C}">
      <dsp:nvSpPr>
        <dsp:cNvPr id="0" name=""/>
        <dsp:cNvSpPr/>
      </dsp:nvSpPr>
      <dsp:spPr>
        <a:xfrm>
          <a:off x="9552" y="1450533"/>
          <a:ext cx="2855158" cy="171309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b="1" kern="1200" dirty="0"/>
            <a:t>PŘEDPROJEKTOVÁ FÁZE</a:t>
          </a:r>
        </a:p>
      </dsp:txBody>
      <dsp:txXfrm>
        <a:off x="59727" y="1500708"/>
        <a:ext cx="2754808" cy="1612745"/>
      </dsp:txXfrm>
    </dsp:sp>
    <dsp:sp modelId="{0EBF5BCE-5AE6-48E7-A886-6181CD6105E7}">
      <dsp:nvSpPr>
        <dsp:cNvPr id="0" name=""/>
        <dsp:cNvSpPr/>
      </dsp:nvSpPr>
      <dsp:spPr>
        <a:xfrm>
          <a:off x="3150227" y="1953041"/>
          <a:ext cx="605293" cy="70807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700" kern="1200"/>
        </a:p>
      </dsp:txBody>
      <dsp:txXfrm>
        <a:off x="3150227" y="2094657"/>
        <a:ext cx="423705" cy="424847"/>
      </dsp:txXfrm>
    </dsp:sp>
    <dsp:sp modelId="{12E97563-41ED-414A-B5FB-406BCB2E6B95}">
      <dsp:nvSpPr>
        <dsp:cNvPr id="0" name=""/>
        <dsp:cNvSpPr/>
      </dsp:nvSpPr>
      <dsp:spPr>
        <a:xfrm>
          <a:off x="4006774" y="1450533"/>
          <a:ext cx="2855158" cy="171309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b="1" kern="1200" dirty="0"/>
            <a:t>FÁZE ŘÍZENÍ PROJEKTU</a:t>
          </a:r>
          <a:endParaRPr lang="cs-CZ" sz="2100" kern="1200" dirty="0"/>
        </a:p>
      </dsp:txBody>
      <dsp:txXfrm>
        <a:off x="4056949" y="1500708"/>
        <a:ext cx="2754808" cy="1612745"/>
      </dsp:txXfrm>
    </dsp:sp>
    <dsp:sp modelId="{144CFCC5-8A34-4090-AB43-77AC5B361B99}">
      <dsp:nvSpPr>
        <dsp:cNvPr id="0" name=""/>
        <dsp:cNvSpPr/>
      </dsp:nvSpPr>
      <dsp:spPr>
        <a:xfrm>
          <a:off x="7147449" y="1953041"/>
          <a:ext cx="605293" cy="70807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700" kern="1200"/>
        </a:p>
      </dsp:txBody>
      <dsp:txXfrm>
        <a:off x="7147449" y="2094657"/>
        <a:ext cx="423705" cy="424847"/>
      </dsp:txXfrm>
    </dsp:sp>
    <dsp:sp modelId="{F0B9311C-347D-40B5-B97A-CC1BECA640DC}">
      <dsp:nvSpPr>
        <dsp:cNvPr id="0" name=""/>
        <dsp:cNvSpPr/>
      </dsp:nvSpPr>
      <dsp:spPr>
        <a:xfrm>
          <a:off x="8003996" y="1450533"/>
          <a:ext cx="2855158" cy="171309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b="1" kern="1200" dirty="0"/>
            <a:t>POPROJEKTOVÁ FÁZE</a:t>
          </a:r>
          <a:endParaRPr lang="cs-CZ" sz="2100" kern="1200" dirty="0"/>
        </a:p>
      </dsp:txBody>
      <dsp:txXfrm>
        <a:off x="8054171" y="1500708"/>
        <a:ext cx="2754808" cy="161274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68DCC4F-785F-4774-85C1-3280DE1BA88F}">
      <dsp:nvSpPr>
        <dsp:cNvPr id="0" name=""/>
        <dsp:cNvSpPr/>
      </dsp:nvSpPr>
      <dsp:spPr>
        <a:xfrm>
          <a:off x="10806" y="736736"/>
          <a:ext cx="3540895" cy="1478751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b="1" kern="1200" dirty="0"/>
            <a:t>PŘEDPROJEKTOVÁ FÁZE</a:t>
          </a:r>
        </a:p>
      </dsp:txBody>
      <dsp:txXfrm>
        <a:off x="10806" y="736736"/>
        <a:ext cx="3540895" cy="985834"/>
      </dsp:txXfrm>
    </dsp:sp>
    <dsp:sp modelId="{7BFB810F-6181-4805-A971-DD7F70906C91}">
      <dsp:nvSpPr>
        <dsp:cNvPr id="0" name=""/>
        <dsp:cNvSpPr/>
      </dsp:nvSpPr>
      <dsp:spPr>
        <a:xfrm>
          <a:off x="773896" y="1654434"/>
          <a:ext cx="2965767" cy="25200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70688" rIns="170688" bIns="170688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400" b="1" kern="1200" dirty="0"/>
            <a:t>Studie příležitosti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400" b="1" kern="1200" dirty="0"/>
            <a:t>Studie proveditelnosti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400" b="1" kern="1200" dirty="0"/>
            <a:t>Strategie</a:t>
          </a:r>
        </a:p>
      </dsp:txBody>
      <dsp:txXfrm>
        <a:off x="847704" y="1728242"/>
        <a:ext cx="2818151" cy="2372384"/>
      </dsp:txXfrm>
    </dsp:sp>
    <dsp:sp modelId="{9801E785-3786-4FFD-9F8D-6DBC6887EFC6}">
      <dsp:nvSpPr>
        <dsp:cNvPr id="0" name=""/>
        <dsp:cNvSpPr/>
      </dsp:nvSpPr>
      <dsp:spPr>
        <a:xfrm rot="21571094">
          <a:off x="3831759" y="920898"/>
          <a:ext cx="593765" cy="57803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2000" b="1" kern="1200"/>
        </a:p>
      </dsp:txBody>
      <dsp:txXfrm>
        <a:off x="3831762" y="1037233"/>
        <a:ext cx="420355" cy="346820"/>
      </dsp:txXfrm>
    </dsp:sp>
    <dsp:sp modelId="{EF59281C-F9AE-47BC-9C15-0BEEF226CCDC}">
      <dsp:nvSpPr>
        <dsp:cNvPr id="0" name=""/>
        <dsp:cNvSpPr/>
      </dsp:nvSpPr>
      <dsp:spPr>
        <a:xfrm>
          <a:off x="4671974" y="758171"/>
          <a:ext cx="2321685" cy="1312242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hueOff val="0"/>
            <a:satOff val="0"/>
            <a:lumOff val="0"/>
            <a:alphaOff val="-2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b="1" kern="1200" dirty="0"/>
            <a:t>FÁZE ŘÍZENÍ PROJEKTU</a:t>
          </a:r>
        </a:p>
      </dsp:txBody>
      <dsp:txXfrm>
        <a:off x="4671974" y="758171"/>
        <a:ext cx="2321685" cy="874828"/>
      </dsp:txXfrm>
    </dsp:sp>
    <dsp:sp modelId="{D7425B59-5881-4518-B3A0-7501DDE3081C}">
      <dsp:nvSpPr>
        <dsp:cNvPr id="0" name=""/>
        <dsp:cNvSpPr/>
      </dsp:nvSpPr>
      <dsp:spPr>
        <a:xfrm>
          <a:off x="5007422" y="1632999"/>
          <a:ext cx="2601843" cy="25200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hueOff val="0"/>
              <a:satOff val="0"/>
              <a:lumOff val="0"/>
              <a:alphaOff val="-2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70688" rIns="170688" bIns="170688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400" b="1" kern="1200" dirty="0"/>
            <a:t>Zahájení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400" b="1" kern="1200" dirty="0"/>
            <a:t>Plánování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400" b="1" kern="1200" dirty="0"/>
            <a:t>Realizace + kontrola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400" b="1" kern="1200" dirty="0"/>
            <a:t>Ukončení</a:t>
          </a:r>
        </a:p>
      </dsp:txBody>
      <dsp:txXfrm>
        <a:off x="5081230" y="1706807"/>
        <a:ext cx="2454227" cy="2372384"/>
      </dsp:txXfrm>
    </dsp:sp>
    <dsp:sp modelId="{A5F332B9-3C7D-4701-95EC-ADDBB82B8B8D}">
      <dsp:nvSpPr>
        <dsp:cNvPr id="0" name=""/>
        <dsp:cNvSpPr/>
      </dsp:nvSpPr>
      <dsp:spPr>
        <a:xfrm>
          <a:off x="7380639" y="906569"/>
          <a:ext cx="820395" cy="57803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shade val="90000"/>
            <a:hueOff val="0"/>
            <a:satOff val="-39579"/>
            <a:lumOff val="42337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2000" b="1" kern="1200"/>
        </a:p>
      </dsp:txBody>
      <dsp:txXfrm>
        <a:off x="7380639" y="1022175"/>
        <a:ext cx="646985" cy="346820"/>
      </dsp:txXfrm>
    </dsp:sp>
    <dsp:sp modelId="{88A90DF0-E74E-4793-A068-40AD9B4E671B}">
      <dsp:nvSpPr>
        <dsp:cNvPr id="0" name=""/>
        <dsp:cNvSpPr/>
      </dsp:nvSpPr>
      <dsp:spPr>
        <a:xfrm>
          <a:off x="8541576" y="758171"/>
          <a:ext cx="2967277" cy="1312242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hueOff val="0"/>
            <a:satOff val="0"/>
            <a:lumOff val="0"/>
            <a:alphaOff val="-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b="1" kern="1200" dirty="0"/>
            <a:t>POPROJEKTOVÁ FÁZE</a:t>
          </a:r>
        </a:p>
      </dsp:txBody>
      <dsp:txXfrm>
        <a:off x="8541576" y="758171"/>
        <a:ext cx="2967277" cy="874828"/>
      </dsp:txXfrm>
    </dsp:sp>
    <dsp:sp modelId="{F9C8A58F-C34B-4EA2-BEAC-93F5AC59E7C2}">
      <dsp:nvSpPr>
        <dsp:cNvPr id="0" name=""/>
        <dsp:cNvSpPr/>
      </dsp:nvSpPr>
      <dsp:spPr>
        <a:xfrm>
          <a:off x="9333490" y="1632999"/>
          <a:ext cx="2334501" cy="25200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hueOff val="0"/>
              <a:satOff val="0"/>
              <a:lumOff val="0"/>
              <a:alphaOff val="-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70688" rIns="170688" bIns="170688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cs-CZ" sz="2400" b="1" kern="1200" dirty="0"/>
            <a:t>Přínosy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b="1" kern="1200" dirty="0"/>
            <a:t>Lessons learned</a:t>
          </a:r>
          <a:endParaRPr lang="cs-CZ" sz="2400" b="1" kern="1200" dirty="0"/>
        </a:p>
      </dsp:txBody>
      <dsp:txXfrm>
        <a:off x="9401865" y="1701374"/>
        <a:ext cx="2197751" cy="23832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3">
  <dgm:title val=""/>
  <dgm:desc val=""/>
  <dgm:catLst>
    <dgm:cat type="process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3" destOrd="0"/>
        <dgm:cxn modelId="12" srcId="1" destId="11" srcOrd="0" destOrd="0"/>
        <dgm:cxn modelId="23" srcId="2" destId="21" srcOrd="0" destOrd="0"/>
        <dgm:cxn modelId="34" srcId="3" destId="3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fact="0.3333"/>
      <dgm:constr type="w" for="des" forName="parTx"/>
      <dgm:constr type="h" for="des" forName="parTx" op="equ"/>
      <dgm:constr type="h" for="des" forName="parSh" op="equ"/>
      <dgm:constr type="w" for="des" forName="desTx"/>
      <dgm:constr type="h" for="des" forName="desTx" op="equ"/>
      <dgm:constr type="w" for="des" forName="parSh"/>
      <dgm:constr type="primFontSz" for="des" forName="parTx" val="65"/>
      <dgm:constr type="secFontSz" for="des" forName="desTx" refType="primFontSz" refFor="des" refForName="parTx" op="equ"/>
      <dgm:constr type="primFontSz" for="des" forName="connTx" refType="primFontSz" refFor="des" refForName="parTx" fact="0.8"/>
      <dgm:constr type="primFontSz" for="des" forName="connTx" refType="primFontSz" refFor="des" refForName="parTx" op="lte" fact="0.8"/>
      <dgm:constr type="h" for="des" forName="parTx" refType="primFontSz" refFor="des" refForName="parTx" fact="0.8"/>
      <dgm:constr type="h" for="des" forName="parSh" refType="primFontSz" refFor="des" refForName="parTx" fact="1.2"/>
      <dgm:constr type="h" for="des" forName="desTx" refType="primFontSz" refFor="des" refForName="parTx" fact="1.6"/>
      <dgm:constr type="h" for="des" forName="parSh" refType="h" refFor="des" refForName="parTx" op="lte" fact="1.5"/>
      <dgm:constr type="h" for="des" forName="parSh" refType="h" refFor="des" refForName="parTx" op="gte" fact="1.5"/>
    </dgm:constrLst>
    <dgm:ruleLst>
      <dgm:rule type="w" for="ch" forName="composite" val="0" fact="NaN" max="NaN"/>
      <dgm:rule type="primFontSz" for="des" forName="parTx" val="5" fact="NaN" max="NaN"/>
    </dgm:ruleLst>
    <dgm:forEach name="Name3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func="var" arg="dir" op="equ" val="norm">
            <dgm:constrLst>
              <dgm:constr type="h" refType="w" fact="1000"/>
              <dgm:constr type="l" for="ch" forName="parTx"/>
              <dgm:constr type="w" for="ch" forName="parTx" refType="w" fact="0.83"/>
              <dgm:constr type="t" for="ch" forName="parTx"/>
              <dgm:constr type="l" for="ch" forName="parSh"/>
              <dgm:constr type="w" for="ch" forName="parSh" refType="w" refFor="ch" refForName="parTx"/>
              <dgm:constr type="t" for="ch" forName="parSh"/>
              <dgm:constr type="l" for="ch" forName="desTx" refType="w" fact="0.17"/>
              <dgm:constr type="w" for="ch" forName="desTx" refType="w" refFor="ch" refForName="parTx"/>
              <dgm:constr type="t" for="ch" forName="desTx" refType="h" refFor="ch" refForName="parTx"/>
            </dgm:constrLst>
          </dgm:if>
          <dgm:else name="Name6">
            <dgm:constrLst>
              <dgm:constr type="h" refType="w" fact="1000"/>
              <dgm:constr type="l" for="ch" forName="parTx" refType="w" fact="0.17"/>
              <dgm:constr type="w" for="ch" forName="parTx" refType="w" fact="0.83"/>
              <dgm:constr type="t" for="ch" forName="parTx"/>
              <dgm:constr type="l" for="ch" forName="parSh" refType="w" fact="0.15"/>
              <dgm:constr type="w" for="ch" forName="parSh" refType="w" refFor="ch" refForName="parTx"/>
              <dgm:constr type="t" for="ch" forName="parSh"/>
              <dgm:constr type="l" for="ch" forName="desTx"/>
              <dgm:constr type="w" for="ch" forName="desTx" refType="w" refFor="ch" refForName="parTx"/>
              <dgm:constr type="t" for="ch" forName="desTx" refType="h" refFor="ch" refForName="parTx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1" hideGeom="1">
            <dgm:adjLst>
              <dgm:adj idx="1" val="0.1"/>
            </dgm:adjLst>
          </dgm:shape>
          <dgm:presOf axis="self" ptType="node"/>
          <dgm:constrLst>
            <dgm:constr type="h" refType="w" op="lte" fact="0.4"/>
            <dgm:constr type="bMarg" refType="primFontSz" fact="0.3"/>
            <dgm:constr type="h"/>
          </dgm:constrLst>
          <dgm:ruleLst>
            <dgm:rule type="h" val="INF" fact="NaN" max="NaN"/>
          </dgm:ruleLst>
        </dgm:layoutNode>
        <dgm:layoutNode name="parSh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 ptType="node"/>
          <dgm:constrLst>
            <dgm:constr type="h"/>
          </dgm:constrLst>
          <dgm:ruleLst/>
        </dgm:layoutNode>
        <dgm:layoutNode name="desTx" styleLbl="f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Rect" r:blip="">
            <dgm:adjLst>
              <dgm:adj idx="1" val="0.1"/>
            </dgm:adjLst>
          </dgm:shape>
          <dgm:presOf axis="des" ptType="node"/>
          <dgm:constrLst>
            <dgm:constr type="secFontSz" val="65"/>
            <dgm:constr type="primFontSz" refType="secFontSz"/>
            <dgm:constr type="h"/>
          </dgm:constrLst>
          <dgm:ruleLst>
            <dgm:rule type="h" val="INF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parTx"/>
            <dgm:param type="dstNode" val="parTx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What</a:t>
            </a:r>
            <a:r>
              <a:rPr lang="cs-CZ" dirty="0"/>
              <a:t> has </a:t>
            </a:r>
            <a:r>
              <a:rPr lang="cs-CZ" dirty="0" err="1"/>
              <a:t>changed</a:t>
            </a:r>
            <a:r>
              <a:rPr lang="cs-CZ" dirty="0"/>
              <a:t> in </a:t>
            </a:r>
            <a:r>
              <a:rPr lang="cs-CZ" dirty="0" err="1"/>
              <a:t>the</a:t>
            </a:r>
            <a:r>
              <a:rPr lang="cs-CZ" dirty="0"/>
              <a:t> last </a:t>
            </a:r>
            <a:r>
              <a:rPr lang="cs-CZ" dirty="0" err="1"/>
              <a:t>years</a:t>
            </a:r>
            <a:r>
              <a:rPr lang="cs-CZ" baseline="0" dirty="0"/>
              <a:t> </a:t>
            </a:r>
            <a:r>
              <a:rPr lang="cs-CZ" baseline="0" dirty="0" err="1"/>
              <a:t>that</a:t>
            </a:r>
            <a:r>
              <a:rPr lang="cs-CZ" baseline="0" dirty="0"/>
              <a:t> </a:t>
            </a:r>
            <a:r>
              <a:rPr lang="cs-CZ" baseline="0" dirty="0" err="1"/>
              <a:t>caused</a:t>
            </a:r>
            <a:r>
              <a:rPr lang="cs-CZ" baseline="0" dirty="0"/>
              <a:t> </a:t>
            </a:r>
            <a:r>
              <a:rPr lang="cs-CZ" baseline="0" dirty="0" err="1"/>
              <a:t>an</a:t>
            </a:r>
            <a:r>
              <a:rPr lang="cs-CZ" baseline="0" dirty="0"/>
              <a:t> </a:t>
            </a:r>
            <a:r>
              <a:rPr lang="cs-CZ" baseline="0" dirty="0" err="1"/>
              <a:t>increase</a:t>
            </a:r>
            <a:r>
              <a:rPr lang="cs-CZ" baseline="0" dirty="0"/>
              <a:t> in these </a:t>
            </a:r>
            <a:r>
              <a:rPr lang="cs-CZ" baseline="0" dirty="0" err="1"/>
              <a:t>challenges</a:t>
            </a:r>
            <a:r>
              <a:rPr lang="cs-CZ" baseline="0" dirty="0"/>
              <a:t>?</a:t>
            </a:r>
          </a:p>
          <a:p>
            <a:r>
              <a:rPr lang="cs-CZ" baseline="0" dirty="0" err="1"/>
              <a:t>What</a:t>
            </a:r>
            <a:r>
              <a:rPr lang="cs-CZ" baseline="0" dirty="0"/>
              <a:t> </a:t>
            </a:r>
            <a:r>
              <a:rPr lang="cs-CZ" baseline="0" dirty="0" err="1"/>
              <a:t>new</a:t>
            </a:r>
            <a:r>
              <a:rPr lang="cs-CZ" baseline="0" dirty="0"/>
              <a:t> </a:t>
            </a:r>
            <a:r>
              <a:rPr lang="cs-CZ" baseline="0" dirty="0" err="1"/>
              <a:t>skills</a:t>
            </a:r>
            <a:r>
              <a:rPr lang="cs-CZ" baseline="0" dirty="0"/>
              <a:t> and </a:t>
            </a:r>
            <a:r>
              <a:rPr lang="cs-CZ" baseline="0" dirty="0" err="1"/>
              <a:t>competencies</a:t>
            </a:r>
            <a:r>
              <a:rPr lang="cs-CZ" baseline="0" dirty="0"/>
              <a:t> are </a:t>
            </a:r>
            <a:r>
              <a:rPr lang="cs-CZ" baseline="0" dirty="0" err="1"/>
              <a:t>required</a:t>
            </a:r>
            <a:r>
              <a:rPr lang="cs-CZ" baseline="0" dirty="0"/>
              <a:t> </a:t>
            </a:r>
            <a:r>
              <a:rPr lang="cs-CZ" baseline="0" dirty="0" err="1"/>
              <a:t>today</a:t>
            </a:r>
            <a:r>
              <a:rPr lang="cs-CZ" baseline="0" dirty="0"/>
              <a:t>?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14F5A9-4DBC-4092-8D73-3B6E4DB8E2CC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803250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Developed</a:t>
            </a:r>
            <a:r>
              <a:rPr lang="cs-CZ" dirty="0"/>
              <a:t> in US (L.J. Rosenberg in 1970 in </a:t>
            </a:r>
            <a:r>
              <a:rPr lang="cs-CZ" dirty="0" err="1"/>
              <a:t>cooperation</a:t>
            </a:r>
            <a:r>
              <a:rPr lang="cs-CZ" dirty="0"/>
              <a:t> </a:t>
            </a:r>
            <a:r>
              <a:rPr lang="cs-CZ" dirty="0" err="1"/>
              <a:t>with</a:t>
            </a:r>
            <a:r>
              <a:rPr lang="cs-CZ" dirty="0"/>
              <a:t> United </a:t>
            </a:r>
            <a:r>
              <a:rPr lang="cs-CZ" dirty="0" err="1"/>
              <a:t>States</a:t>
            </a:r>
            <a:r>
              <a:rPr lang="cs-CZ" dirty="0"/>
              <a:t> </a:t>
            </a:r>
            <a:r>
              <a:rPr lang="cs-CZ" dirty="0" err="1"/>
              <a:t>Agency</a:t>
            </a:r>
            <a:r>
              <a:rPr lang="cs-CZ" baseline="0" dirty="0"/>
              <a:t> </a:t>
            </a:r>
            <a:r>
              <a:rPr lang="cs-CZ" baseline="0" dirty="0" err="1"/>
              <a:t>for</a:t>
            </a:r>
            <a:r>
              <a:rPr lang="cs-CZ" baseline="0" dirty="0"/>
              <a:t> International </a:t>
            </a:r>
            <a:r>
              <a:rPr lang="cs-CZ" baseline="0" dirty="0" err="1"/>
              <a:t>Development</a:t>
            </a:r>
            <a:r>
              <a:rPr lang="cs-CZ" baseline="0" dirty="0"/>
              <a:t>)</a:t>
            </a:r>
          </a:p>
          <a:p>
            <a:r>
              <a:rPr lang="cs-CZ" baseline="0" dirty="0" err="1"/>
              <a:t>Used</a:t>
            </a:r>
            <a:r>
              <a:rPr lang="cs-CZ" baseline="0" dirty="0"/>
              <a:t> in many </a:t>
            </a:r>
            <a:r>
              <a:rPr lang="cs-CZ" baseline="0" dirty="0" err="1"/>
              <a:t>countries</a:t>
            </a:r>
            <a:r>
              <a:rPr lang="cs-CZ" baseline="0" dirty="0"/>
              <a:t>, in </a:t>
            </a:r>
            <a:r>
              <a:rPr lang="cs-CZ" baseline="0" dirty="0" err="1"/>
              <a:t>private</a:t>
            </a:r>
            <a:r>
              <a:rPr lang="cs-CZ" baseline="0" dirty="0"/>
              <a:t> and public </a:t>
            </a:r>
            <a:r>
              <a:rPr lang="cs-CZ" baseline="0" dirty="0" err="1"/>
              <a:t>sector</a:t>
            </a:r>
            <a:endParaRPr lang="cs-CZ" baseline="0" dirty="0"/>
          </a:p>
          <a:p>
            <a:r>
              <a:rPr lang="cs-CZ" baseline="0" dirty="0" err="1"/>
              <a:t>Logframe</a:t>
            </a:r>
            <a:r>
              <a:rPr lang="cs-CZ" baseline="0" dirty="0"/>
              <a:t> matrix </a:t>
            </a:r>
            <a:r>
              <a:rPr lang="cs-CZ" baseline="0" dirty="0" err="1"/>
              <a:t>is</a:t>
            </a:r>
            <a:r>
              <a:rPr lang="cs-CZ" baseline="0" dirty="0"/>
              <a:t> a </a:t>
            </a:r>
            <a:r>
              <a:rPr lang="cs-CZ" baseline="0" dirty="0" err="1"/>
              <a:t>tool</a:t>
            </a:r>
            <a:r>
              <a:rPr lang="cs-CZ" baseline="0" dirty="0"/>
              <a:t> (</a:t>
            </a:r>
            <a:r>
              <a:rPr lang="cs-CZ" baseline="0" dirty="0" err="1"/>
              <a:t>document</a:t>
            </a:r>
            <a:r>
              <a:rPr lang="cs-CZ" baseline="0" dirty="0"/>
              <a:t>), LFA </a:t>
            </a:r>
            <a:r>
              <a:rPr lang="cs-CZ" baseline="0" dirty="0" err="1"/>
              <a:t>is</a:t>
            </a:r>
            <a:r>
              <a:rPr lang="cs-CZ" baseline="0" dirty="0"/>
              <a:t> a </a:t>
            </a:r>
            <a:r>
              <a:rPr lang="cs-CZ" baseline="0" dirty="0" err="1"/>
              <a:t>methodology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14F5A9-4DBC-4092-8D73-3B6E4DB8E2CC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675120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Purpose</a:t>
            </a:r>
            <a:r>
              <a:rPr lang="cs-CZ" baseline="0" dirty="0"/>
              <a:t> – </a:t>
            </a:r>
            <a:r>
              <a:rPr lang="cs-CZ" baseline="0" dirty="0" err="1"/>
              <a:t>why</a:t>
            </a:r>
            <a:r>
              <a:rPr lang="cs-CZ" baseline="0" dirty="0"/>
              <a:t> are </a:t>
            </a:r>
            <a:r>
              <a:rPr lang="cs-CZ" baseline="0" dirty="0" err="1"/>
              <a:t>we</a:t>
            </a:r>
            <a:r>
              <a:rPr lang="cs-CZ" baseline="0" dirty="0"/>
              <a:t> </a:t>
            </a:r>
            <a:r>
              <a:rPr lang="cs-CZ" baseline="0" dirty="0" err="1"/>
              <a:t>doing</a:t>
            </a:r>
            <a:r>
              <a:rPr lang="cs-CZ" baseline="0" dirty="0"/>
              <a:t> </a:t>
            </a:r>
            <a:r>
              <a:rPr lang="cs-CZ" baseline="0" dirty="0" err="1"/>
              <a:t>this</a:t>
            </a:r>
            <a:r>
              <a:rPr lang="cs-CZ" baseline="0" dirty="0"/>
              <a:t>?</a:t>
            </a:r>
          </a:p>
          <a:p>
            <a:r>
              <a:rPr lang="cs-CZ" baseline="0" dirty="0" err="1"/>
              <a:t>Outcomes</a:t>
            </a:r>
            <a:r>
              <a:rPr lang="cs-CZ" baseline="0" dirty="0"/>
              <a:t> – WHAT?</a:t>
            </a:r>
          </a:p>
          <a:p>
            <a:r>
              <a:rPr lang="cs-CZ" baseline="0" dirty="0" err="1"/>
              <a:t>Activities</a:t>
            </a:r>
            <a:r>
              <a:rPr lang="cs-CZ" baseline="0" dirty="0"/>
              <a:t> – HOW?</a:t>
            </a:r>
          </a:p>
          <a:p>
            <a:r>
              <a:rPr lang="cs-CZ" baseline="0" dirty="0" err="1"/>
              <a:t>Indicators</a:t>
            </a:r>
            <a:r>
              <a:rPr lang="cs-CZ" baseline="0" dirty="0"/>
              <a:t> – </a:t>
            </a:r>
            <a:r>
              <a:rPr lang="cs-CZ" baseline="0" dirty="0" err="1"/>
              <a:t>recommended</a:t>
            </a:r>
            <a:r>
              <a:rPr lang="cs-CZ" baseline="0" dirty="0"/>
              <a:t> </a:t>
            </a:r>
            <a:r>
              <a:rPr lang="cs-CZ" baseline="0" dirty="0" err="1"/>
              <a:t>at</a:t>
            </a:r>
            <a:r>
              <a:rPr lang="cs-CZ" baseline="0" dirty="0"/>
              <a:t> least </a:t>
            </a:r>
            <a:r>
              <a:rPr lang="cs-CZ" baseline="0" dirty="0" err="1"/>
              <a:t>two</a:t>
            </a:r>
            <a:r>
              <a:rPr lang="cs-CZ" baseline="0" dirty="0"/>
              <a:t> – </a:t>
            </a:r>
            <a:r>
              <a:rPr lang="cs-CZ" baseline="0" dirty="0" err="1"/>
              <a:t>one</a:t>
            </a:r>
            <a:r>
              <a:rPr lang="cs-CZ" baseline="0" dirty="0"/>
              <a:t> </a:t>
            </a:r>
            <a:r>
              <a:rPr lang="cs-CZ" baseline="0" dirty="0" err="1"/>
              <a:t>can</a:t>
            </a:r>
            <a:r>
              <a:rPr lang="cs-CZ" baseline="0" dirty="0"/>
              <a:t> </a:t>
            </a:r>
            <a:r>
              <a:rPr lang="cs-CZ" baseline="0" dirty="0" err="1"/>
              <a:t>be</a:t>
            </a:r>
            <a:r>
              <a:rPr lang="cs-CZ" baseline="0" dirty="0"/>
              <a:t> </a:t>
            </a:r>
            <a:r>
              <a:rPr lang="cs-CZ" baseline="0" dirty="0" err="1"/>
              <a:t>misleading</a:t>
            </a:r>
            <a:r>
              <a:rPr lang="cs-CZ" baseline="0" dirty="0"/>
              <a:t>; </a:t>
            </a:r>
          </a:p>
          <a:p>
            <a:r>
              <a:rPr lang="cs-CZ" baseline="0" dirty="0"/>
              <a:t>IF – THEN </a:t>
            </a:r>
            <a:r>
              <a:rPr lang="cs-CZ" baseline="0" dirty="0" err="1"/>
              <a:t>hypotheses</a:t>
            </a:r>
            <a:endParaRPr lang="cs-CZ" baseline="0" dirty="0"/>
          </a:p>
          <a:p>
            <a:r>
              <a:rPr lang="cs-CZ" baseline="0" dirty="0"/>
              <a:t>Okolo aktivit má smysl zmínit odhady času (PERT) a udělat plánovací poker (pozor na nevýhody brainstormingu)</a:t>
            </a:r>
          </a:p>
          <a:p>
            <a:r>
              <a:rPr lang="cs-CZ" baseline="0" dirty="0" err="1"/>
              <a:t>Raises</a:t>
            </a:r>
            <a:r>
              <a:rPr lang="cs-CZ" baseline="0" dirty="0"/>
              <a:t> many </a:t>
            </a:r>
            <a:r>
              <a:rPr lang="cs-CZ" baseline="0" dirty="0" err="1"/>
              <a:t>questions</a:t>
            </a:r>
            <a:r>
              <a:rPr lang="cs-CZ" baseline="0" dirty="0"/>
              <a:t> </a:t>
            </a:r>
            <a:r>
              <a:rPr lang="cs-CZ" baseline="0" dirty="0" err="1"/>
              <a:t>about</a:t>
            </a:r>
            <a:r>
              <a:rPr lang="cs-CZ" baseline="0" dirty="0"/>
              <a:t> </a:t>
            </a:r>
            <a:r>
              <a:rPr lang="cs-CZ" baseline="0" dirty="0" err="1"/>
              <a:t>sustainability</a:t>
            </a:r>
            <a:r>
              <a:rPr lang="cs-CZ" baseline="0" dirty="0"/>
              <a:t>, </a:t>
            </a:r>
            <a:r>
              <a:rPr lang="cs-CZ" baseline="0" dirty="0" err="1"/>
              <a:t>benefits</a:t>
            </a:r>
            <a:r>
              <a:rPr lang="cs-CZ" baseline="0" dirty="0"/>
              <a:t> </a:t>
            </a:r>
            <a:r>
              <a:rPr lang="cs-CZ" baseline="0" dirty="0" err="1"/>
              <a:t>of</a:t>
            </a:r>
            <a:r>
              <a:rPr lang="cs-CZ" baseline="0" dirty="0"/>
              <a:t> </a:t>
            </a:r>
            <a:r>
              <a:rPr lang="cs-CZ" baseline="0" dirty="0" err="1"/>
              <a:t>the</a:t>
            </a:r>
            <a:r>
              <a:rPr lang="cs-CZ" baseline="0" dirty="0"/>
              <a:t> </a:t>
            </a:r>
            <a:r>
              <a:rPr lang="cs-CZ" baseline="0" dirty="0" err="1"/>
              <a:t>project</a:t>
            </a:r>
            <a:endParaRPr lang="cs-CZ" baseline="0" dirty="0"/>
          </a:p>
          <a:p>
            <a:r>
              <a:rPr lang="cs-CZ" baseline="0" dirty="0" err="1"/>
              <a:t>Careful</a:t>
            </a:r>
            <a:r>
              <a:rPr lang="cs-CZ" baseline="0" dirty="0"/>
              <a:t> </a:t>
            </a:r>
            <a:r>
              <a:rPr lang="cs-CZ" baseline="0" dirty="0" err="1"/>
              <a:t>about</a:t>
            </a:r>
            <a:r>
              <a:rPr lang="cs-CZ" baseline="0" dirty="0"/>
              <a:t> </a:t>
            </a:r>
            <a:r>
              <a:rPr lang="cs-CZ" baseline="0" dirty="0" err="1"/>
              <a:t>tautology</a:t>
            </a:r>
            <a:r>
              <a:rPr lang="cs-CZ" baseline="0" dirty="0"/>
              <a:t> (</a:t>
            </a:r>
            <a:r>
              <a:rPr lang="cs-CZ" baseline="0" dirty="0" err="1"/>
              <a:t>outcomes</a:t>
            </a:r>
            <a:r>
              <a:rPr lang="cs-CZ" baseline="0" dirty="0"/>
              <a:t> and </a:t>
            </a:r>
            <a:r>
              <a:rPr lang="cs-CZ" baseline="0" dirty="0" err="1"/>
              <a:t>purpose</a:t>
            </a:r>
            <a:r>
              <a:rPr lang="cs-CZ" baseline="0" dirty="0"/>
              <a:t>) – </a:t>
            </a:r>
            <a:r>
              <a:rPr lang="cs-CZ" baseline="0" dirty="0" err="1"/>
              <a:t>same</a:t>
            </a:r>
            <a:r>
              <a:rPr lang="cs-CZ" baseline="0" dirty="0"/>
              <a:t> </a:t>
            </a:r>
            <a:r>
              <a:rPr lang="cs-CZ" baseline="0" dirty="0" err="1"/>
              <a:t>outcomes</a:t>
            </a:r>
            <a:r>
              <a:rPr lang="cs-CZ" baseline="0" dirty="0"/>
              <a:t> and </a:t>
            </a:r>
            <a:r>
              <a:rPr lang="cs-CZ" baseline="0" dirty="0" err="1"/>
              <a:t>same</a:t>
            </a:r>
            <a:r>
              <a:rPr lang="cs-CZ" baseline="0" dirty="0"/>
              <a:t> </a:t>
            </a:r>
            <a:r>
              <a:rPr lang="cs-CZ" baseline="0" dirty="0" err="1"/>
              <a:t>purpose</a:t>
            </a:r>
            <a:r>
              <a:rPr lang="cs-CZ" baseline="0" dirty="0"/>
              <a:t> </a:t>
            </a:r>
            <a:r>
              <a:rPr lang="cs-CZ" baseline="0" dirty="0" err="1"/>
              <a:t>is</a:t>
            </a:r>
            <a:r>
              <a:rPr lang="cs-CZ" baseline="0" dirty="0"/>
              <a:t> not </a:t>
            </a:r>
            <a:r>
              <a:rPr lang="cs-CZ" baseline="0" dirty="0" err="1"/>
              <a:t>possibble</a:t>
            </a:r>
            <a:endParaRPr lang="cs-CZ" baseline="0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14F5A9-4DBC-4092-8D73-3B6E4DB8E2CC}" type="slidenum">
              <a:rPr lang="cs-CZ" smtClean="0"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30535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- Produktivita nebo nižší náklady mohou pomoct záměru projektu (lepší publikace)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055310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cs-CZ" sz="1200" b="0" i="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- PŘ je hlavně o tom, se rozhodnout, čemu se věnovat a co řídit/dělat a stejně tak se umět vědomě rozhodnout, na co se vykašlat  ... tedy udělat si na papíře přehled hlavních oblastí  PŘ pro váš projekt, seřadit si je do pořadí a pak se hlavně věnovat těm nahoře, v menší míře těm uprostřed a jen letmo hlídat/sledovat ty věci dole 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29635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 fontAlgn="base"/>
            <a:r>
              <a:rPr kumimoji="1" lang="cs-CZ" sz="1200" b="0" i="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Běžný projektový manažer potřebuje řídit projekt. Ale i OSAR typ manažera potřebuje, aby ten jím hlídaný projekt dobře běžel (aby se mu snadno administroval)</a:t>
            </a:r>
          </a:p>
          <a:p>
            <a:pPr rtl="0" fontAlgn="base"/>
            <a:r>
              <a:rPr kumimoji="1" lang="cs-CZ" sz="1200" b="0" i="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Přenos</a:t>
            </a:r>
            <a:r>
              <a:rPr kumimoji="1" lang="cs-CZ" sz="1200" b="0" i="0" kern="1200" baseline="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zkušeností může jít často přes administrátory projektu</a:t>
            </a:r>
            <a:endParaRPr kumimoji="1" lang="cs-CZ" sz="1200" b="0" i="0" kern="1200" dirty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  <a:p>
            <a:pPr marL="171450" indent="-171450" rtl="0" fontAlgn="base">
              <a:buFontTx/>
              <a:buChar char="-"/>
            </a:pPr>
            <a:r>
              <a:rPr kumimoji="1" lang="cs-CZ" sz="1200" b="0" i="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a mnohdy šéf projektu je spíše vědec, než PM, takže by si mohl být ochotný nechat pomoci (bude mít snazší průběh projektu a bude kvůli tomu pak i toho OSAR zaměstnance sám vyžadovat a třeba si ) </a:t>
            </a:r>
          </a:p>
          <a:p>
            <a:pPr marL="171450" indent="-171450" rtl="0" fontAlgn="base">
              <a:buFontTx/>
              <a:buChar char="-"/>
            </a:pPr>
            <a:r>
              <a:rPr kumimoji="1" lang="cs-CZ" sz="1200" b="0" i="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Pojem</a:t>
            </a:r>
            <a:r>
              <a:rPr kumimoji="1" lang="cs-CZ" sz="1200" b="0" i="0" kern="1200" baseline="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 budeme používat automaticky jako reálný PM</a:t>
            </a:r>
            <a:endParaRPr kumimoji="1" lang="cs-CZ" sz="1200" b="0" i="0" kern="1200" dirty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204192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aseline="0" dirty="0"/>
          </a:p>
          <a:p>
            <a:r>
              <a:rPr lang="cs-CZ" dirty="0"/>
              <a:t>PMI – </a:t>
            </a:r>
            <a:r>
              <a:rPr lang="cs-CZ" dirty="0" err="1"/>
              <a:t>starts</a:t>
            </a:r>
            <a:r>
              <a:rPr lang="cs-CZ" dirty="0"/>
              <a:t> </a:t>
            </a:r>
            <a:r>
              <a:rPr lang="cs-CZ" dirty="0" err="1"/>
              <a:t>with</a:t>
            </a:r>
            <a:r>
              <a:rPr lang="cs-CZ" dirty="0"/>
              <a:t> </a:t>
            </a:r>
            <a:r>
              <a:rPr lang="cs-CZ" dirty="0" err="1"/>
              <a:t>initiation</a:t>
            </a:r>
            <a:r>
              <a:rPr lang="cs-CZ" dirty="0"/>
              <a:t> </a:t>
            </a:r>
            <a:r>
              <a:rPr lang="cs-CZ" dirty="0" err="1"/>
              <a:t>phase</a:t>
            </a:r>
            <a:r>
              <a:rPr lang="cs-CZ" dirty="0"/>
              <a:t> – </a:t>
            </a:r>
            <a:r>
              <a:rPr lang="cs-CZ" dirty="0" err="1"/>
              <a:t>it</a:t>
            </a:r>
            <a:r>
              <a:rPr lang="cs-CZ" dirty="0"/>
              <a:t> </a:t>
            </a:r>
            <a:r>
              <a:rPr lang="cs-CZ" dirty="0" err="1"/>
              <a:t>contains</a:t>
            </a:r>
            <a:r>
              <a:rPr lang="cs-CZ" dirty="0"/>
              <a:t> </a:t>
            </a:r>
            <a:r>
              <a:rPr lang="cs-CZ" dirty="0" err="1"/>
              <a:t>inputs</a:t>
            </a:r>
            <a:r>
              <a:rPr lang="cs-CZ" dirty="0"/>
              <a:t> </a:t>
            </a:r>
            <a:r>
              <a:rPr lang="cs-CZ" dirty="0" err="1"/>
              <a:t>that</a:t>
            </a:r>
            <a:r>
              <a:rPr lang="cs-CZ" dirty="0"/>
              <a:t> are </a:t>
            </a:r>
            <a:r>
              <a:rPr lang="cs-CZ" dirty="0" err="1"/>
              <a:t>created</a:t>
            </a:r>
            <a:r>
              <a:rPr lang="cs-CZ" baseline="0" dirty="0"/>
              <a:t> </a:t>
            </a:r>
            <a:r>
              <a:rPr lang="cs-CZ" baseline="0" dirty="0" err="1"/>
              <a:t>before</a:t>
            </a:r>
            <a:r>
              <a:rPr lang="cs-CZ" baseline="0" dirty="0"/>
              <a:t> </a:t>
            </a:r>
            <a:r>
              <a:rPr lang="cs-CZ" baseline="0" dirty="0" err="1"/>
              <a:t>this</a:t>
            </a:r>
            <a:r>
              <a:rPr lang="cs-CZ" baseline="0" dirty="0"/>
              <a:t> </a:t>
            </a:r>
            <a:r>
              <a:rPr lang="cs-CZ" baseline="0" dirty="0" err="1"/>
              <a:t>phase</a:t>
            </a:r>
            <a:r>
              <a:rPr lang="cs-CZ" baseline="0" dirty="0"/>
              <a:t>; </a:t>
            </a:r>
            <a:r>
              <a:rPr lang="cs-CZ" baseline="0" dirty="0" err="1"/>
              <a:t>it</a:t>
            </a:r>
            <a:r>
              <a:rPr lang="cs-CZ" baseline="0" dirty="0"/>
              <a:t> </a:t>
            </a:r>
            <a:r>
              <a:rPr lang="cs-CZ" baseline="0" dirty="0" err="1"/>
              <a:t>contains</a:t>
            </a:r>
            <a:r>
              <a:rPr lang="cs-CZ" baseline="0" dirty="0"/>
              <a:t> a lot </a:t>
            </a:r>
            <a:r>
              <a:rPr lang="cs-CZ" baseline="0" dirty="0" err="1"/>
              <a:t>of</a:t>
            </a:r>
            <a:r>
              <a:rPr lang="cs-CZ" baseline="0" dirty="0"/>
              <a:t> </a:t>
            </a:r>
            <a:r>
              <a:rPr lang="cs-CZ" baseline="0" dirty="0" err="1"/>
              <a:t>what</a:t>
            </a:r>
            <a:r>
              <a:rPr lang="cs-CZ" baseline="0" dirty="0"/>
              <a:t> </a:t>
            </a:r>
            <a:r>
              <a:rPr lang="cs-CZ" baseline="0" dirty="0" err="1"/>
              <a:t>we</a:t>
            </a:r>
            <a:r>
              <a:rPr lang="cs-CZ" baseline="0" dirty="0"/>
              <a:t> call </a:t>
            </a:r>
            <a:r>
              <a:rPr lang="cs-CZ" baseline="0" dirty="0" err="1"/>
              <a:t>pre-project</a:t>
            </a:r>
            <a:r>
              <a:rPr lang="cs-CZ" baseline="0" dirty="0"/>
              <a:t> </a:t>
            </a:r>
            <a:r>
              <a:rPr lang="cs-CZ" baseline="0" dirty="0" err="1"/>
              <a:t>phase</a:t>
            </a:r>
            <a:endParaRPr lang="cs-CZ" baseline="0" dirty="0"/>
          </a:p>
          <a:p>
            <a:r>
              <a:rPr lang="cs-CZ" baseline="0" dirty="0"/>
              <a:t>PRINCE2 – </a:t>
            </a:r>
            <a:r>
              <a:rPr lang="cs-CZ" baseline="0" dirty="0" err="1"/>
              <a:t>starts</a:t>
            </a:r>
            <a:r>
              <a:rPr lang="cs-CZ" baseline="0" dirty="0"/>
              <a:t> </a:t>
            </a:r>
            <a:r>
              <a:rPr lang="cs-CZ" baseline="0" dirty="0" err="1"/>
              <a:t>with</a:t>
            </a:r>
            <a:r>
              <a:rPr lang="cs-CZ" baseline="0" dirty="0"/>
              <a:t> </a:t>
            </a:r>
            <a:r>
              <a:rPr lang="cs-CZ" baseline="0" dirty="0" err="1"/>
              <a:t>planning</a:t>
            </a:r>
            <a:r>
              <a:rPr lang="cs-CZ" baseline="0" dirty="0"/>
              <a:t> </a:t>
            </a:r>
            <a:r>
              <a:rPr lang="cs-CZ" baseline="0" dirty="0" err="1"/>
              <a:t>the</a:t>
            </a:r>
            <a:r>
              <a:rPr lang="cs-CZ" baseline="0" dirty="0"/>
              <a:t> </a:t>
            </a:r>
            <a:r>
              <a:rPr lang="cs-CZ" baseline="0" dirty="0" err="1"/>
              <a:t>initiation</a:t>
            </a:r>
            <a:r>
              <a:rPr lang="cs-CZ" baseline="0" dirty="0"/>
              <a:t> </a:t>
            </a:r>
            <a:r>
              <a:rPr lang="cs-CZ" baseline="0" dirty="0" err="1"/>
              <a:t>phase</a:t>
            </a:r>
            <a:r>
              <a:rPr lang="cs-CZ" baseline="0" dirty="0"/>
              <a:t> – </a:t>
            </a:r>
            <a:r>
              <a:rPr lang="cs-CZ" baseline="0" dirty="0" err="1"/>
              <a:t>i.e</a:t>
            </a:r>
            <a:r>
              <a:rPr lang="cs-CZ" baseline="0" dirty="0"/>
              <a:t>. </a:t>
            </a:r>
            <a:r>
              <a:rPr lang="cs-CZ" baseline="0" dirty="0" err="1"/>
              <a:t>similar</a:t>
            </a:r>
            <a:r>
              <a:rPr lang="cs-CZ" baseline="0" dirty="0"/>
              <a:t> to </a:t>
            </a:r>
            <a:r>
              <a:rPr lang="cs-CZ" baseline="0" dirty="0" err="1"/>
              <a:t>pre-project</a:t>
            </a:r>
            <a:r>
              <a:rPr lang="cs-CZ" baseline="0" dirty="0"/>
              <a:t> </a:t>
            </a:r>
            <a:r>
              <a:rPr lang="cs-CZ" baseline="0" dirty="0" err="1"/>
              <a:t>phase</a:t>
            </a:r>
            <a:endParaRPr lang="cs-CZ" baseline="0" dirty="0"/>
          </a:p>
          <a:p>
            <a:r>
              <a:rPr lang="cs-CZ" baseline="0" dirty="0" err="1"/>
              <a:t>Pre-project</a:t>
            </a:r>
            <a:r>
              <a:rPr lang="cs-CZ" baseline="0" dirty="0"/>
              <a:t> </a:t>
            </a:r>
            <a:r>
              <a:rPr lang="cs-CZ" baseline="0" dirty="0" err="1"/>
              <a:t>phase</a:t>
            </a:r>
            <a:endParaRPr lang="cs-CZ" baseline="0" dirty="0"/>
          </a:p>
          <a:p>
            <a:r>
              <a:rPr lang="cs-CZ" baseline="0" dirty="0"/>
              <a:t>– </a:t>
            </a:r>
            <a:r>
              <a:rPr lang="cs-CZ" baseline="0" dirty="0" err="1"/>
              <a:t>time</a:t>
            </a:r>
            <a:r>
              <a:rPr lang="cs-CZ" baseline="0" dirty="0"/>
              <a:t> </a:t>
            </a:r>
            <a:r>
              <a:rPr lang="cs-CZ" baseline="0" dirty="0" err="1"/>
              <a:t>is</a:t>
            </a:r>
            <a:r>
              <a:rPr lang="cs-CZ" baseline="0" dirty="0"/>
              <a:t> </a:t>
            </a:r>
            <a:r>
              <a:rPr lang="cs-CZ" baseline="0" dirty="0" err="1"/>
              <a:t>often</a:t>
            </a:r>
            <a:r>
              <a:rPr lang="cs-CZ" baseline="0" dirty="0"/>
              <a:t> </a:t>
            </a:r>
            <a:r>
              <a:rPr lang="cs-CZ" baseline="0" dirty="0" err="1"/>
              <a:t>poorly</a:t>
            </a:r>
            <a:r>
              <a:rPr lang="cs-CZ" baseline="0" dirty="0"/>
              <a:t> </a:t>
            </a:r>
            <a:r>
              <a:rPr lang="cs-CZ" baseline="0" dirty="0" err="1"/>
              <a:t>managed</a:t>
            </a:r>
            <a:r>
              <a:rPr lang="cs-CZ" baseline="0" dirty="0"/>
              <a:t> – „</a:t>
            </a:r>
            <a:r>
              <a:rPr lang="cs-CZ" baseline="0" dirty="0" err="1"/>
              <a:t>we</a:t>
            </a:r>
            <a:r>
              <a:rPr lang="cs-CZ" baseline="0" dirty="0"/>
              <a:t> are </a:t>
            </a:r>
            <a:r>
              <a:rPr lang="cs-CZ" baseline="0" dirty="0" err="1"/>
              <a:t>lacking</a:t>
            </a:r>
            <a:r>
              <a:rPr lang="cs-CZ" baseline="0" dirty="0"/>
              <a:t> </a:t>
            </a:r>
            <a:r>
              <a:rPr lang="cs-CZ" baseline="0" dirty="0" err="1"/>
              <a:t>time</a:t>
            </a:r>
            <a:r>
              <a:rPr lang="cs-CZ" baseline="0" dirty="0"/>
              <a:t>“</a:t>
            </a:r>
          </a:p>
          <a:p>
            <a:r>
              <a:rPr lang="cs-CZ" baseline="0" dirty="0"/>
              <a:t>– and </a:t>
            </a:r>
            <a:r>
              <a:rPr lang="cs-CZ" baseline="0" dirty="0" err="1"/>
              <a:t>the</a:t>
            </a:r>
            <a:r>
              <a:rPr lang="cs-CZ" baseline="0" dirty="0"/>
              <a:t> </a:t>
            </a:r>
            <a:r>
              <a:rPr lang="cs-CZ" baseline="0" dirty="0" err="1"/>
              <a:t>focus</a:t>
            </a:r>
            <a:r>
              <a:rPr lang="cs-CZ" baseline="0" dirty="0"/>
              <a:t> </a:t>
            </a:r>
            <a:r>
              <a:rPr lang="cs-CZ" baseline="0" dirty="0" err="1"/>
              <a:t>is</a:t>
            </a:r>
            <a:r>
              <a:rPr lang="cs-CZ" baseline="0" dirty="0"/>
              <a:t> on </a:t>
            </a:r>
            <a:r>
              <a:rPr lang="cs-CZ" baseline="0" dirty="0" err="1"/>
              <a:t>executing</a:t>
            </a:r>
            <a:r>
              <a:rPr lang="cs-CZ" baseline="0" dirty="0"/>
              <a:t> </a:t>
            </a:r>
            <a:r>
              <a:rPr lang="cs-CZ" baseline="0" dirty="0" err="1"/>
              <a:t>phase</a:t>
            </a:r>
            <a:r>
              <a:rPr lang="cs-CZ" baseline="0" dirty="0"/>
              <a:t> – </a:t>
            </a:r>
            <a:r>
              <a:rPr lang="cs-CZ" baseline="0" dirty="0" err="1"/>
              <a:t>pre-project</a:t>
            </a:r>
            <a:r>
              <a:rPr lang="cs-CZ" baseline="0" dirty="0"/>
              <a:t> do not </a:t>
            </a:r>
            <a:r>
              <a:rPr lang="cs-CZ" baseline="0" dirty="0" err="1"/>
              <a:t>bring</a:t>
            </a:r>
            <a:r>
              <a:rPr lang="cs-CZ" baseline="0" dirty="0"/>
              <a:t> </a:t>
            </a:r>
            <a:r>
              <a:rPr lang="cs-CZ" baseline="0" dirty="0" err="1"/>
              <a:t>anything</a:t>
            </a:r>
            <a:r>
              <a:rPr lang="cs-CZ" baseline="0" dirty="0"/>
              <a:t> and </a:t>
            </a:r>
            <a:r>
              <a:rPr lang="cs-CZ" baseline="0" dirty="0" err="1"/>
              <a:t>after</a:t>
            </a:r>
            <a:r>
              <a:rPr lang="cs-CZ" baseline="0" dirty="0"/>
              <a:t> </a:t>
            </a:r>
            <a:r>
              <a:rPr lang="cs-CZ" baseline="0" dirty="0" err="1"/>
              <a:t>the</a:t>
            </a:r>
            <a:r>
              <a:rPr lang="cs-CZ" baseline="0" dirty="0"/>
              <a:t> </a:t>
            </a:r>
            <a:r>
              <a:rPr lang="cs-CZ" baseline="0" dirty="0" err="1"/>
              <a:t>project</a:t>
            </a:r>
            <a:r>
              <a:rPr lang="cs-CZ" baseline="0" dirty="0"/>
              <a:t> </a:t>
            </a:r>
            <a:r>
              <a:rPr lang="cs-CZ" baseline="0" dirty="0" err="1"/>
              <a:t>there</a:t>
            </a:r>
            <a:r>
              <a:rPr lang="cs-CZ" baseline="0" dirty="0"/>
              <a:t> </a:t>
            </a:r>
            <a:r>
              <a:rPr lang="cs-CZ" baseline="0" dirty="0" err="1"/>
              <a:t>is</a:t>
            </a:r>
            <a:r>
              <a:rPr lang="cs-CZ" baseline="0" dirty="0"/>
              <a:t> no </a:t>
            </a:r>
            <a:r>
              <a:rPr lang="cs-CZ" baseline="0" dirty="0" err="1"/>
              <a:t>time</a:t>
            </a:r>
            <a:r>
              <a:rPr lang="cs-CZ" baseline="0" dirty="0"/>
              <a:t> </a:t>
            </a:r>
          </a:p>
          <a:p>
            <a:pPr marL="171450" indent="-171450">
              <a:buFontTx/>
              <a:buChar char="-"/>
            </a:pPr>
            <a:r>
              <a:rPr lang="cs-CZ" baseline="0" dirty="0" err="1"/>
              <a:t>Underestimation</a:t>
            </a:r>
            <a:r>
              <a:rPr lang="cs-CZ" baseline="0" dirty="0"/>
              <a:t> </a:t>
            </a:r>
            <a:r>
              <a:rPr lang="cs-CZ" baseline="0" dirty="0" err="1"/>
              <a:t>of</a:t>
            </a:r>
            <a:r>
              <a:rPr lang="cs-CZ" baseline="0" dirty="0"/>
              <a:t> </a:t>
            </a:r>
            <a:r>
              <a:rPr lang="cs-CZ" baseline="0" dirty="0" err="1"/>
              <a:t>the</a:t>
            </a:r>
            <a:r>
              <a:rPr lang="cs-CZ" baseline="0" dirty="0"/>
              <a:t> </a:t>
            </a:r>
            <a:r>
              <a:rPr lang="cs-CZ" baseline="0" dirty="0" err="1"/>
              <a:t>pre-project</a:t>
            </a:r>
            <a:r>
              <a:rPr lang="cs-CZ" baseline="0" dirty="0"/>
              <a:t> </a:t>
            </a:r>
            <a:r>
              <a:rPr lang="cs-CZ" baseline="0" dirty="0" err="1"/>
              <a:t>phase</a:t>
            </a:r>
            <a:r>
              <a:rPr lang="cs-CZ" baseline="0" dirty="0"/>
              <a:t> </a:t>
            </a:r>
            <a:r>
              <a:rPr lang="cs-CZ" baseline="0" dirty="0" err="1"/>
              <a:t>can</a:t>
            </a:r>
            <a:r>
              <a:rPr lang="cs-CZ" baseline="0" dirty="0"/>
              <a:t> </a:t>
            </a:r>
            <a:r>
              <a:rPr lang="cs-CZ" baseline="0" dirty="0" err="1"/>
              <a:t>have</a:t>
            </a:r>
            <a:r>
              <a:rPr lang="cs-CZ" baseline="0" dirty="0"/>
              <a:t> </a:t>
            </a:r>
            <a:r>
              <a:rPr lang="cs-CZ" baseline="0" dirty="0" err="1"/>
              <a:t>serious</a:t>
            </a:r>
            <a:r>
              <a:rPr lang="cs-CZ" baseline="0" dirty="0"/>
              <a:t> </a:t>
            </a:r>
            <a:r>
              <a:rPr lang="cs-CZ" baseline="0" dirty="0" err="1"/>
              <a:t>consequences</a:t>
            </a:r>
            <a:endParaRPr lang="cs-CZ" baseline="0" dirty="0"/>
          </a:p>
          <a:p>
            <a:pPr marL="171450" indent="-171450">
              <a:buFontTx/>
              <a:buChar char="-"/>
            </a:pPr>
            <a:r>
              <a:rPr lang="cs-CZ" baseline="0" dirty="0" err="1"/>
              <a:t>Example</a:t>
            </a:r>
            <a:r>
              <a:rPr lang="cs-CZ" baseline="0" dirty="0"/>
              <a:t> </a:t>
            </a:r>
            <a:r>
              <a:rPr lang="cs-CZ" baseline="0" dirty="0" err="1"/>
              <a:t>with</a:t>
            </a:r>
            <a:r>
              <a:rPr lang="cs-CZ" baseline="0" dirty="0"/>
              <a:t> </a:t>
            </a:r>
            <a:r>
              <a:rPr lang="cs-CZ" baseline="0" dirty="0" err="1"/>
              <a:t>Snezka</a:t>
            </a:r>
            <a:endParaRPr lang="cs-CZ" baseline="0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14F5A9-4DBC-4092-8D73-3B6E4DB8E2CC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64292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aseline="0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14F5A9-4DBC-4092-8D73-3B6E4DB8E2CC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64292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baseline="0" dirty="0"/>
              <a:t>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14F5A9-4DBC-4092-8D73-3B6E4DB8E2CC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953745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14F5A9-4DBC-4092-8D73-3B6E4DB8E2CC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802415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Can</a:t>
            </a:r>
            <a:r>
              <a:rPr lang="cs-CZ" dirty="0"/>
              <a:t> </a:t>
            </a:r>
            <a:r>
              <a:rPr lang="cs-CZ" dirty="0" err="1"/>
              <a:t>be</a:t>
            </a:r>
            <a:r>
              <a:rPr lang="cs-CZ" dirty="0"/>
              <a:t> </a:t>
            </a:r>
            <a:r>
              <a:rPr lang="cs-CZ" dirty="0" err="1"/>
              <a:t>prioritized</a:t>
            </a:r>
            <a:endParaRPr lang="cs-CZ" dirty="0"/>
          </a:p>
          <a:p>
            <a:r>
              <a:rPr lang="cs-CZ" dirty="0" err="1"/>
              <a:t>Primary</a:t>
            </a:r>
            <a:r>
              <a:rPr lang="cs-CZ" dirty="0"/>
              <a:t>, </a:t>
            </a:r>
            <a:r>
              <a:rPr lang="cs-CZ" dirty="0" err="1"/>
              <a:t>secondary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14F5A9-4DBC-4092-8D73-3B6E4DB8E2CC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09858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Sylva Žáková Talpová, Jan Žák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49B9B08F-DEFC-41F5-A90C-7ED8ADA130B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1624" cy="1036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Sylva Žáková Talpová, Jan Žák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F3FD241E-C136-47D8-959E-BB3B67B34CF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Sylva Žáková Talpová, Jan Žák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A47E0891-B72B-451F-A5CC-18CC27B9DFD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Sylva Žáková Talpová, Jan Žák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4F60899B-36F3-4125-A4D2-BF77A443E53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7426" y="6050485"/>
            <a:ext cx="883410" cy="597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ECON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3F35F32C-C513-46D5-A31A-1C8F92EC97F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3135" y="2019299"/>
            <a:ext cx="4199887" cy="2841099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r>
              <a:rPr lang="cs-CZ"/>
              <a:t>Sylva Žáková Talpová, Jan Žák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F7D96717-61A6-4CA4-8435-E0D536EBA6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/>
              <a:t>Sylva Žáková Talpová, Jan Žák</a:t>
            </a:r>
            <a:endParaRPr lang="cs-CZ" dirty="0"/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599CB6BE-5475-43A1-B06C-8E7566E4466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Sylva Žáková Talpová, Jan Žák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EE00E847-80B3-4CCA-A625-6785A7EF085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Sylva Žáková Talpová, Jan Žák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1A2D5337-C607-4767-9675-2A7AE5CC3A8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20782" cy="1028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Sylva Žáková Talpová, Jan Žák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BF1866C0-9E4A-449F-8756-70AFEADAD41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Sylva Žáková Talpová, Jan Žák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0DEA7DE3-FBF5-48DB-AE89-99F65F9D8C2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Sylva Žáková Talpová, Jan Žák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6A3A2FD6-9C9B-4458-A2AA-D1DD17E7E23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Sylva Žáková Talpová, Jan Žák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6FCA30E9-0899-4BB2-A33A-8E8587324D0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Sylva Žáková Talpová, Jan Žák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4E8261C5-758A-4D2F-9F56-BFDCAE9A46A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Sylva Žáková Talpová, Jan Žák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6F243F96-CFB0-4597-BBC0-87FD04D98E4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Sylva Žáková Talpová, Jan Žák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projectsmart.co.uk/introduction-to-project-management.php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0YBMfTorE6A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Sylva Žáková Talpová, Jan Žák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Projektový management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1723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Fáze projektového řízení</a:t>
            </a:r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4061859202"/>
              </p:ext>
            </p:extLst>
          </p:nvPr>
        </p:nvGraphicFramePr>
        <p:xfrm>
          <a:off x="492877" y="1397000"/>
          <a:ext cx="10868708" cy="46141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Sylva Žáková Talpová, Jan Žák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8984105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23344341"/>
              </p:ext>
            </p:extLst>
          </p:nvPr>
        </p:nvGraphicFramePr>
        <p:xfrm>
          <a:off x="19548" y="874090"/>
          <a:ext cx="11678798" cy="49111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Sylva Žáková Talpová, Jan Žák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3258049" y="3205784"/>
            <a:ext cx="1581149" cy="1148474"/>
          </a:xfrm>
          <a:prstGeom prst="flowChartPunchedTape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lIns="76535" tIns="38268" rIns="76535" bIns="38268" rtlCol="0">
            <a:spAutoFit/>
          </a:bodyPr>
          <a:lstStyle/>
          <a:p>
            <a:r>
              <a:rPr lang="cs-CZ" sz="2000" b="1" i="1" dirty="0">
                <a:solidFill>
                  <a:schemeClr val="tx1"/>
                </a:solidFill>
              </a:rPr>
              <a:t>Logický rámec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7157400" y="4508679"/>
            <a:ext cx="1059483" cy="638291"/>
          </a:xfrm>
          <a:prstGeom prst="flowChartPunchedTap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lIns="76535" tIns="38268" rIns="76535" bIns="38268" rtlCol="0">
            <a:spAutoFit/>
          </a:bodyPr>
          <a:lstStyle/>
          <a:p>
            <a:r>
              <a:rPr lang="cs-CZ" sz="2000" b="1" i="1" dirty="0">
                <a:solidFill>
                  <a:schemeClr val="tx1"/>
                </a:solidFill>
              </a:rPr>
              <a:t>WBS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7157400" y="3058342"/>
            <a:ext cx="996000" cy="638291"/>
          </a:xfrm>
          <a:prstGeom prst="flowChartPunchedTap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lIns="76535" tIns="38268" rIns="76535" bIns="38268" rtlCol="0">
            <a:spAutoFit/>
          </a:bodyPr>
          <a:lstStyle/>
          <a:p>
            <a:r>
              <a:rPr lang="cs-CZ" sz="2000" b="1" i="1" dirty="0">
                <a:solidFill>
                  <a:schemeClr val="tx1"/>
                </a:solidFill>
              </a:rPr>
              <a:t>CPM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7157400" y="5146970"/>
            <a:ext cx="1803634" cy="638291"/>
          </a:xfrm>
          <a:prstGeom prst="flowChartPunchedTape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lIns="76535" tIns="38268" rIns="76535" bIns="38268" rtlCol="0">
            <a:spAutoFit/>
          </a:bodyPr>
          <a:lstStyle/>
          <a:p>
            <a:r>
              <a:rPr lang="cs-CZ" sz="2000" b="1" i="1" dirty="0">
                <a:solidFill>
                  <a:schemeClr val="tx1"/>
                </a:solidFill>
              </a:rPr>
              <a:t>Analýza rizik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3258049" y="4827825"/>
            <a:ext cx="1894976" cy="1148474"/>
          </a:xfrm>
          <a:prstGeom prst="flowChartPunchedTape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lIns="76535" tIns="38268" rIns="76535" bIns="38268" rtlCol="0">
            <a:spAutoFit/>
          </a:bodyPr>
          <a:lstStyle/>
          <a:p>
            <a:r>
              <a:rPr lang="cs-CZ" sz="2000" b="1" i="1" dirty="0">
                <a:solidFill>
                  <a:schemeClr val="tx1"/>
                </a:solidFill>
              </a:rPr>
              <a:t>Analýza </a:t>
            </a:r>
            <a:r>
              <a:rPr lang="cs-CZ" sz="2000" b="1" i="1" dirty="0" err="1">
                <a:solidFill>
                  <a:schemeClr val="tx1"/>
                </a:solidFill>
              </a:rPr>
              <a:t>stakeholderů</a:t>
            </a:r>
            <a:endParaRPr lang="cs-CZ" sz="2000" b="1" i="1" dirty="0">
              <a:solidFill>
                <a:schemeClr val="tx1"/>
              </a:solidFill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7157400" y="3780021"/>
            <a:ext cx="1059483" cy="638291"/>
          </a:xfrm>
          <a:prstGeom prst="flowChartPunchedTap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lIns="76535" tIns="38268" rIns="76535" bIns="38268" rtlCol="0">
            <a:spAutoFit/>
          </a:bodyPr>
          <a:lstStyle/>
          <a:p>
            <a:r>
              <a:rPr lang="cs-CZ" sz="2000" b="1" i="1" dirty="0" err="1">
                <a:solidFill>
                  <a:schemeClr val="tx1"/>
                </a:solidFill>
              </a:rPr>
              <a:t>Gannt</a:t>
            </a:r>
            <a:endParaRPr lang="cs-CZ" sz="2000" b="1" i="1" dirty="0">
              <a:solidFill>
                <a:schemeClr val="tx1"/>
              </a:solidFill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7157400" y="5785261"/>
            <a:ext cx="1581149" cy="1148474"/>
          </a:xfrm>
          <a:prstGeom prst="flowChartPunchedTape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lIns="76535" tIns="38268" rIns="76535" bIns="38268" rtlCol="0">
            <a:spAutoFit/>
          </a:bodyPr>
          <a:lstStyle/>
          <a:p>
            <a:r>
              <a:rPr lang="cs-CZ" sz="2000" b="1" i="1" dirty="0">
                <a:solidFill>
                  <a:schemeClr val="tx1"/>
                </a:solidFill>
              </a:rPr>
              <a:t>Plánovací poker</a:t>
            </a:r>
          </a:p>
        </p:txBody>
      </p:sp>
    </p:spTree>
    <p:extLst>
      <p:ext uri="{BB962C8B-B14F-4D97-AF65-F5344CB8AC3E}">
        <p14:creationId xmlns:p14="http://schemas.microsoft.com/office/powerpoint/2010/main" val="40280166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Fáze projektového řízení</a:t>
            </a:r>
          </a:p>
        </p:txBody>
      </p:sp>
      <p:pic>
        <p:nvPicPr>
          <p:cNvPr id="4098" name="Picture 2" descr="https://encrypted-tbn3.gstatic.com/images?q=tbn:ANd9GcSeIiSf5loA8QAJftDHyxVtRqj3wMo7lCfmQXbmxOz7SZfx295n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676" b="4329"/>
          <a:stretch/>
        </p:blipFill>
        <p:spPr bwMode="auto">
          <a:xfrm>
            <a:off x="3279748" y="2017237"/>
            <a:ext cx="5056489" cy="34888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Pěticípá hvězda 4"/>
          <p:cNvSpPr/>
          <p:nvPr/>
        </p:nvSpPr>
        <p:spPr bwMode="auto">
          <a:xfrm>
            <a:off x="8099536" y="4891249"/>
            <a:ext cx="1147628" cy="759459"/>
          </a:xfrm>
          <a:prstGeom prst="star5">
            <a:avLst/>
          </a:prstGeom>
          <a:solidFill>
            <a:srgbClr val="00B050"/>
          </a:solidFill>
          <a:ln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76535" tIns="38268" rIns="76535" bIns="38268" numCol="1" rtlCol="0" anchor="t" anchorCtr="0" compatLnSpc="1">
            <a:prstTxWarp prst="textNoShape">
              <a:avLst/>
            </a:prstTxWarp>
          </a:bodyPr>
          <a:lstStyle/>
          <a:p>
            <a:pPr algn="ctr" defTabSz="765353"/>
            <a:endParaRPr lang="cs-CZ" sz="3200">
              <a:solidFill>
                <a:srgbClr val="5F7BAE"/>
              </a:solidFill>
              <a:latin typeface="Palatino" charset="0"/>
              <a:ea typeface="ヒラギノ明朝 ProN W3" charset="0"/>
              <a:cs typeface="ヒラギノ明朝 ProN W3" charset="0"/>
              <a:sym typeface="Palatino" charset="0"/>
            </a:endParaRPr>
          </a:p>
        </p:txBody>
      </p:sp>
      <p:sp>
        <p:nvSpPr>
          <p:cNvPr id="7" name="Pěticípá hvězda 6"/>
          <p:cNvSpPr/>
          <p:nvPr/>
        </p:nvSpPr>
        <p:spPr bwMode="auto">
          <a:xfrm>
            <a:off x="1961197" y="2017237"/>
            <a:ext cx="1147628" cy="759459"/>
          </a:xfrm>
          <a:prstGeom prst="star5">
            <a:avLst/>
          </a:prstGeom>
          <a:solidFill>
            <a:srgbClr val="00B050"/>
          </a:solidFill>
          <a:ln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76535" tIns="38268" rIns="76535" bIns="38268" numCol="1" rtlCol="0" anchor="t" anchorCtr="0" compatLnSpc="1">
            <a:prstTxWarp prst="textNoShape">
              <a:avLst/>
            </a:prstTxWarp>
          </a:bodyPr>
          <a:lstStyle/>
          <a:p>
            <a:pPr algn="ctr" defTabSz="765353"/>
            <a:endParaRPr lang="cs-CZ" sz="3200">
              <a:solidFill>
                <a:srgbClr val="5F7BAE"/>
              </a:solidFill>
              <a:latin typeface="Palatino" charset="0"/>
              <a:ea typeface="ヒラギノ明朝 ProN W3" charset="0"/>
              <a:cs typeface="ヒラギノ明朝 ProN W3" charset="0"/>
              <a:sym typeface="Palatino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Sylva Žáková Talpová, Jan Žák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8" name="Obdélník 7"/>
          <p:cNvSpPr/>
          <p:nvPr/>
        </p:nvSpPr>
        <p:spPr>
          <a:xfrm>
            <a:off x="695246" y="5826028"/>
            <a:ext cx="7693052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0787" lvl="1" indent="0">
              <a:buNone/>
            </a:pPr>
            <a:r>
              <a:rPr lang="cs-CZ" sz="1000" dirty="0"/>
              <a:t>Source: </a:t>
            </a:r>
            <a:r>
              <a:rPr lang="cs-CZ" sz="1000" dirty="0">
                <a:hlinkClick r:id="rId4"/>
              </a:rPr>
              <a:t>https://www.projectsmart.co.uk/introduction-to-project-management.php</a:t>
            </a:r>
            <a:r>
              <a:rPr lang="cs-CZ" sz="1000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6667128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Sylva Žáková Talpová, Jan Žák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 dirty="0"/>
              <a:t>PŘEDPROJEKTOVÁ FÁZE</a:t>
            </a:r>
            <a:br>
              <a:rPr lang="cs-CZ" dirty="0"/>
            </a:b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15305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Základny PM - </a:t>
            </a:r>
            <a:r>
              <a:rPr lang="cs-CZ" altLang="cs-CZ" dirty="0" err="1"/>
              <a:t>trojimperativ</a:t>
            </a:r>
            <a:endParaRPr lang="cs-CZ" altLang="cs-CZ" dirty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altLang="cs-CZ" sz="2400" dirty="0"/>
              <a:t>	Projekt je jedinečný sled aktivit a úkolů, který má:</a:t>
            </a:r>
          </a:p>
          <a:p>
            <a:pPr lvl="1" eaLnBrk="1" hangingPunct="1"/>
            <a:r>
              <a:rPr lang="cs-CZ" altLang="cs-CZ" sz="2000" dirty="0"/>
              <a:t>dán specifický cíl;</a:t>
            </a:r>
          </a:p>
          <a:p>
            <a:pPr lvl="1" eaLnBrk="1" hangingPunct="1"/>
            <a:r>
              <a:rPr lang="cs-CZ" altLang="cs-CZ" sz="2000" dirty="0"/>
              <a:t>definována časová omezení působnosti;</a:t>
            </a:r>
          </a:p>
          <a:p>
            <a:pPr lvl="1" eaLnBrk="1" hangingPunct="1"/>
            <a:r>
              <a:rPr lang="cs-CZ" altLang="cs-CZ" dirty="0"/>
              <a:t>z</a:t>
            </a:r>
            <a:r>
              <a:rPr lang="cs-CZ" altLang="cs-CZ" sz="2000" dirty="0"/>
              <a:t>droje na realizaci</a:t>
            </a:r>
          </a:p>
          <a:p>
            <a:pPr eaLnBrk="1" hangingPunct="1"/>
            <a:endParaRPr lang="cs-CZ" altLang="cs-CZ" dirty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Sylva Žáková Talpová, Jan Žák</a:t>
            </a:r>
            <a:endParaRPr lang="cs-CZ" dirty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162299" y="2857500"/>
            <a:ext cx="7915275" cy="387347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52000" indent="-180000" algn="l" rtl="0" eaLnBrk="1" fontAlgn="base" hangingPunct="1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cs-CZ" sz="2000" kern="0" dirty="0"/>
              <a:t>				Rozsah	(</a:t>
            </a:r>
            <a:r>
              <a:rPr lang="cs-CZ" sz="2000" kern="0" dirty="0" err="1"/>
              <a:t>max</a:t>
            </a:r>
            <a:r>
              <a:rPr lang="cs-CZ" sz="2000" kern="0" dirty="0"/>
              <a:t>)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cs-CZ" sz="2000" kern="0" dirty="0"/>
          </a:p>
          <a:p>
            <a:endParaRPr lang="cs-CZ" sz="2000" kern="0" dirty="0"/>
          </a:p>
          <a:p>
            <a:endParaRPr lang="cs-CZ" sz="2000" kern="0" dirty="0"/>
          </a:p>
          <a:p>
            <a:endParaRPr lang="cs-CZ" sz="2000" kern="0" dirty="0"/>
          </a:p>
          <a:p>
            <a:pPr marL="0" indent="0">
              <a:buFont typeface="Arial" panose="020B0604020202020204" pitchFamily="34" charset="0"/>
              <a:buNone/>
            </a:pPr>
            <a:endParaRPr lang="cs-CZ" sz="2000" kern="0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cs-CZ" sz="2000" kern="0" dirty="0"/>
              <a:t>  	Čas (min)		             		    Náklady (min)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8" name="Rovnoramenný trojúhelník 7"/>
          <p:cNvSpPr/>
          <p:nvPr/>
        </p:nvSpPr>
        <p:spPr bwMode="auto">
          <a:xfrm>
            <a:off x="5014117" y="3318502"/>
            <a:ext cx="4928048" cy="2227748"/>
          </a:xfrm>
          <a:prstGeom prst="triangle">
            <a:avLst/>
          </a:prstGeom>
          <a:solidFill>
            <a:schemeClr val="accent2">
              <a:lumMod val="50000"/>
              <a:alpha val="24901"/>
            </a:schemeClr>
          </a:solidFill>
          <a:ln w="25400" cap="flat" cmpd="sng" algn="ctr">
            <a:solidFill>
              <a:srgbClr val="5F7BAE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6535" tIns="38268" rIns="76535" bIns="38268" numCol="1" rtlCol="0" anchor="t" anchorCtr="0" compatLnSpc="1">
            <a:prstTxWarp prst="textNoShape">
              <a:avLst/>
            </a:prstTxWarp>
          </a:bodyPr>
          <a:lstStyle/>
          <a:p>
            <a:pPr algn="ctr" defTabSz="765353"/>
            <a:endParaRPr lang="cs-CZ" sz="3200" dirty="0">
              <a:solidFill>
                <a:schemeClr val="bg2"/>
              </a:solidFill>
              <a:latin typeface="Palatino" charset="0"/>
              <a:ea typeface="ヒラギノ明朝 ProN W3" charset="0"/>
              <a:cs typeface="ヒラギノ明朝 ProN W3" charset="0"/>
              <a:sym typeface="Palatino" charset="0"/>
            </a:endParaRPr>
          </a:p>
        </p:txBody>
      </p:sp>
      <p:cxnSp>
        <p:nvCxnSpPr>
          <p:cNvPr id="9" name="Přímá spojnice se šipkou 8"/>
          <p:cNvCxnSpPr/>
          <p:nvPr/>
        </p:nvCxnSpPr>
        <p:spPr bwMode="auto">
          <a:xfrm>
            <a:off x="7450582" y="4628337"/>
            <a:ext cx="1991471" cy="724713"/>
          </a:xfrm>
          <a:prstGeom prst="straightConnector1">
            <a:avLst/>
          </a:prstGeom>
          <a:solidFill>
            <a:srgbClr val="6796EB">
              <a:alpha val="24901"/>
            </a:srgbClr>
          </a:solidFill>
          <a:ln w="76200" cap="flat" cmpd="sng" algn="ctr">
            <a:solidFill>
              <a:srgbClr val="5F7BAE">
                <a:alpha val="50000"/>
              </a:srgbClr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Přímá spojnice se šipkou 9"/>
          <p:cNvCxnSpPr/>
          <p:nvPr/>
        </p:nvCxnSpPr>
        <p:spPr bwMode="auto">
          <a:xfrm flipH="1">
            <a:off x="5486400" y="4628337"/>
            <a:ext cx="1991741" cy="810090"/>
          </a:xfrm>
          <a:prstGeom prst="straightConnector1">
            <a:avLst/>
          </a:prstGeom>
          <a:solidFill>
            <a:srgbClr val="6796EB">
              <a:alpha val="24901"/>
            </a:srgbClr>
          </a:solidFill>
          <a:ln w="76200" cap="flat" cmpd="sng" algn="ctr">
            <a:solidFill>
              <a:srgbClr val="5F7BAE">
                <a:alpha val="50000"/>
              </a:srgbClr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Přímá spojnice se šipkou 10"/>
          <p:cNvCxnSpPr/>
          <p:nvPr/>
        </p:nvCxnSpPr>
        <p:spPr bwMode="auto">
          <a:xfrm flipV="1">
            <a:off x="7478141" y="3571875"/>
            <a:ext cx="0" cy="1056462"/>
          </a:xfrm>
          <a:prstGeom prst="straightConnector1">
            <a:avLst/>
          </a:prstGeom>
          <a:solidFill>
            <a:srgbClr val="6796EB">
              <a:alpha val="24901"/>
            </a:srgbClr>
          </a:solidFill>
          <a:ln w="76200" cap="flat" cmpd="sng" algn="ctr">
            <a:solidFill>
              <a:srgbClr val="5F7BAE">
                <a:alpha val="50000"/>
              </a:srgbClr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0285930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Překážky splnění podmínek </a:t>
            </a:r>
            <a:r>
              <a:rPr lang="cs-CZ" altLang="cs-CZ" dirty="0" err="1"/>
              <a:t>trojimperativu</a:t>
            </a:r>
            <a:r>
              <a:rPr lang="cs-CZ" altLang="cs-CZ" dirty="0"/>
              <a:t> (1/3)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72000" indent="0" eaLnBrk="1" hangingPunct="1">
              <a:buNone/>
            </a:pPr>
            <a:endParaRPr lang="cs-CZ" altLang="cs-CZ" dirty="0"/>
          </a:p>
          <a:p>
            <a:pPr marL="72000" indent="0" eaLnBrk="1" hangingPunct="1">
              <a:buNone/>
            </a:pPr>
            <a:r>
              <a:rPr lang="cs-CZ" altLang="cs-CZ" dirty="0"/>
              <a:t>Problémy s provedením (kvalitou)</a:t>
            </a:r>
          </a:p>
          <a:p>
            <a:pPr lvl="1" eaLnBrk="1" hangingPunct="1"/>
            <a:r>
              <a:rPr lang="cs-CZ" altLang="cs-CZ" sz="2800" dirty="0"/>
              <a:t>špatná komunikace mezi zákazníkem a dodavatelem;</a:t>
            </a:r>
          </a:p>
          <a:p>
            <a:pPr lvl="1" eaLnBrk="1" hangingPunct="1"/>
            <a:r>
              <a:rPr lang="cs-CZ" altLang="cs-CZ" sz="2800" dirty="0"/>
              <a:t>příliš ambiciózní předpoklady;</a:t>
            </a:r>
          </a:p>
          <a:p>
            <a:pPr lvl="1" eaLnBrk="1" hangingPunct="1"/>
            <a:r>
              <a:rPr lang="cs-CZ" altLang="cs-CZ" sz="2800" dirty="0"/>
              <a:t>chyby dodavatele při plánování či realizaci.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dirty="0"/>
          </a:p>
          <a:p>
            <a:pPr eaLnBrk="1" hangingPunct="1"/>
            <a:endParaRPr lang="cs-CZ" altLang="cs-CZ" dirty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Sylva Žáková Talpová, Jan Žák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8497000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Překážky splnění podmínek </a:t>
            </a:r>
            <a:r>
              <a:rPr lang="cs-CZ" altLang="cs-CZ" dirty="0" err="1"/>
              <a:t>trojimperativu</a:t>
            </a:r>
            <a:r>
              <a:rPr lang="cs-CZ" altLang="cs-CZ" dirty="0"/>
              <a:t> (2/3)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72000" indent="0" eaLnBrk="1" hangingPunct="1">
              <a:buNone/>
            </a:pPr>
            <a:endParaRPr lang="cs-CZ" altLang="cs-CZ" dirty="0"/>
          </a:p>
          <a:p>
            <a:pPr marL="72000" indent="0" eaLnBrk="1" hangingPunct="1">
              <a:buNone/>
            </a:pPr>
            <a:r>
              <a:rPr lang="cs-CZ" altLang="cs-CZ" dirty="0"/>
              <a:t>Problémy s časem</a:t>
            </a:r>
          </a:p>
          <a:p>
            <a:pPr lvl="1" eaLnBrk="1" hangingPunct="1"/>
            <a:r>
              <a:rPr lang="cs-CZ" altLang="cs-CZ" sz="2800" dirty="0"/>
              <a:t>nedostatek zdrojů</a:t>
            </a:r>
          </a:p>
          <a:p>
            <a:pPr lvl="1" eaLnBrk="1" hangingPunct="1"/>
            <a:r>
              <a:rPr lang="cs-CZ" altLang="cs-CZ" sz="2800" dirty="0"/>
              <a:t>nadměrný důraz na kvalitu provedení</a:t>
            </a:r>
          </a:p>
          <a:p>
            <a:pPr lvl="1" eaLnBrk="1" hangingPunct="1"/>
            <a:r>
              <a:rPr lang="cs-CZ" altLang="cs-CZ" sz="2800" dirty="0"/>
              <a:t>syndrom studenta</a:t>
            </a:r>
          </a:p>
          <a:p>
            <a:pPr lvl="1" eaLnBrk="1" hangingPunct="1"/>
            <a:endParaRPr lang="cs-CZ" altLang="cs-CZ" sz="2000" dirty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Sylva Žáková Talpová, Jan Žák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4943031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Překážky splnění podmínek </a:t>
            </a:r>
            <a:r>
              <a:rPr lang="cs-CZ" altLang="cs-CZ" dirty="0" err="1"/>
              <a:t>trojimperativu</a:t>
            </a:r>
            <a:r>
              <a:rPr lang="cs-CZ" altLang="cs-CZ" dirty="0"/>
              <a:t> (3/3)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72000" indent="0" eaLnBrk="1" hangingPunct="1">
              <a:buNone/>
            </a:pPr>
            <a:endParaRPr lang="cs-CZ" altLang="cs-CZ" dirty="0"/>
          </a:p>
          <a:p>
            <a:pPr marL="72000" indent="0" eaLnBrk="1" hangingPunct="1">
              <a:buNone/>
            </a:pPr>
            <a:r>
              <a:rPr lang="cs-CZ" altLang="cs-CZ" dirty="0"/>
              <a:t>Problémy s náklady</a:t>
            </a:r>
          </a:p>
          <a:p>
            <a:pPr lvl="1" eaLnBrk="1" hangingPunct="1"/>
            <a:r>
              <a:rPr lang="cs-CZ" altLang="cs-CZ" sz="2800" dirty="0"/>
              <a:t>„soutěž lhářů“</a:t>
            </a:r>
          </a:p>
          <a:p>
            <a:pPr lvl="1" eaLnBrk="1" hangingPunct="1"/>
            <a:r>
              <a:rPr lang="cs-CZ" altLang="cs-CZ" sz="2800" dirty="0"/>
              <a:t>důsledek řešení časových skluzů</a:t>
            </a:r>
          </a:p>
          <a:p>
            <a:pPr lvl="1" eaLnBrk="1" hangingPunct="1"/>
            <a:r>
              <a:rPr lang="cs-CZ" altLang="cs-CZ" sz="2800" dirty="0"/>
              <a:t>příliš optimistické počáteční odhady</a:t>
            </a:r>
          </a:p>
          <a:p>
            <a:pPr lvl="1" eaLnBrk="1" hangingPunct="1"/>
            <a:r>
              <a:rPr lang="cs-CZ" altLang="cs-CZ" sz="2800" dirty="0"/>
              <a:t>chyby při kalkulaci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Sylva Žáková Talpová, Jan Žák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14506221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opravdu chcete? PROJEKTOVÝ CÍL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AutoShape 2" descr="Výsledek obrázku pro cinderella shoe"/>
          <p:cNvSpPr>
            <a:spLocks noChangeAspect="1" noChangeArrowheads="1"/>
          </p:cNvSpPr>
          <p:nvPr/>
        </p:nvSpPr>
        <p:spPr bwMode="auto">
          <a:xfrm>
            <a:off x="145852" y="-1259085"/>
            <a:ext cx="4679156" cy="2632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76535" tIns="38268" rIns="76535" bIns="38268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5" name="AutoShape 4" descr="Výsledek obrázku pro cinderella shoe"/>
          <p:cNvSpPr>
            <a:spLocks noChangeAspect="1" noChangeArrowheads="1"/>
          </p:cNvSpPr>
          <p:nvPr/>
        </p:nvSpPr>
        <p:spPr bwMode="auto">
          <a:xfrm>
            <a:off x="288727" y="-1151929"/>
            <a:ext cx="4679156" cy="2632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76535" tIns="38268" rIns="76535" bIns="38268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6150" name="Picture 6" descr="Výsledek obrázku pro cinderella sho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415" y="1378460"/>
            <a:ext cx="8978498" cy="5050405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sp>
        <p:nvSpPr>
          <p:cNvPr id="6" name="Zástupný symbol pro zápatí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Sylva Žáková Talpová, Jan Žák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2415908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Cíl projektu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Jaký je cíl Vašeho projektu?</a:t>
            </a:r>
          </a:p>
          <a:p>
            <a:r>
              <a:rPr lang="cs-CZ" dirty="0"/>
              <a:t>Je stanoven dobře?</a:t>
            </a:r>
          </a:p>
          <a:p>
            <a:r>
              <a:rPr lang="cs-CZ" dirty="0"/>
              <a:t>SMART</a:t>
            </a:r>
          </a:p>
          <a:p>
            <a:pPr marL="72000" indent="0">
              <a:buNone/>
            </a:pPr>
            <a:endParaRPr lang="cs-CZ" dirty="0"/>
          </a:p>
        </p:txBody>
      </p:sp>
      <p:sp>
        <p:nvSpPr>
          <p:cNvPr id="4" name="AutoShape 2" descr="Výsledek obrázku pro cinderella shoe"/>
          <p:cNvSpPr>
            <a:spLocks noChangeAspect="1" noChangeArrowheads="1"/>
          </p:cNvSpPr>
          <p:nvPr/>
        </p:nvSpPr>
        <p:spPr bwMode="auto">
          <a:xfrm>
            <a:off x="145852" y="-1259085"/>
            <a:ext cx="4679156" cy="2632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76535" tIns="38268" rIns="76535" bIns="38268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5" name="AutoShape 4" descr="Výsledek obrázku pro cinderella shoe"/>
          <p:cNvSpPr>
            <a:spLocks noChangeAspect="1" noChangeArrowheads="1"/>
          </p:cNvSpPr>
          <p:nvPr/>
        </p:nvSpPr>
        <p:spPr bwMode="auto">
          <a:xfrm>
            <a:off x="288727" y="-1151929"/>
            <a:ext cx="4679156" cy="2632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76535" tIns="38268" rIns="76535" bIns="38268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Sylva Žáková Talpová, Jan Žák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807863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Sylva Žáková Talpová, Jan Žák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Představení a Vaše očekávání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200066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Zainteresované strany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kdo je důležitý a proč?</a:t>
            </a:r>
          </a:p>
          <a:p>
            <a:r>
              <a:rPr lang="cs-CZ" dirty="0"/>
              <a:t>příklady </a:t>
            </a:r>
            <a:r>
              <a:rPr lang="cs-CZ" dirty="0" err="1"/>
              <a:t>stakeholderů</a:t>
            </a:r>
            <a:endParaRPr lang="cs-CZ" dirty="0"/>
          </a:p>
          <a:p>
            <a:r>
              <a:rPr lang="cs-CZ" dirty="0"/>
              <a:t>analýza </a:t>
            </a:r>
            <a:r>
              <a:rPr lang="cs-CZ" dirty="0" err="1"/>
              <a:t>stakeholderů</a:t>
            </a:r>
            <a:endParaRPr lang="cs-CZ" dirty="0"/>
          </a:p>
          <a:p>
            <a:r>
              <a:rPr lang="cs-CZ" dirty="0"/>
              <a:t>co u nich sledovat?</a:t>
            </a:r>
          </a:p>
          <a:p>
            <a:r>
              <a:rPr lang="cs-CZ" dirty="0"/>
              <a:t>strategie, komunikace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Sylva Žáková Talpová, Jan Žák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9858874" y="903525"/>
            <a:ext cx="1894976" cy="1148474"/>
          </a:xfrm>
          <a:prstGeom prst="flowChartPunchedTap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lIns="76535" tIns="38268" rIns="76535" bIns="38268" rtlCol="0">
            <a:spAutoFit/>
          </a:bodyPr>
          <a:lstStyle/>
          <a:p>
            <a:r>
              <a:rPr lang="cs-CZ" sz="2000" b="1" i="1" dirty="0">
                <a:solidFill>
                  <a:schemeClr val="tx1"/>
                </a:solidFill>
              </a:rPr>
              <a:t>Analýza </a:t>
            </a:r>
            <a:r>
              <a:rPr lang="cs-CZ" sz="2000" b="1" i="1" dirty="0" err="1">
                <a:solidFill>
                  <a:schemeClr val="tx1"/>
                </a:solidFill>
              </a:rPr>
              <a:t>stakeholderů</a:t>
            </a:r>
            <a:endParaRPr lang="cs-CZ" sz="2000" b="1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054736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Sylva Žáková Talpová, Jan Žák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Analýza zainteresovaných stran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dirty="0"/>
              <a:t>jedinci nebo organizace, kteří jsou zapojeni do projektu anebo jejichž zájmy jsou ovlivněny realizací projektu</a:t>
            </a:r>
          </a:p>
          <a:p>
            <a:pPr>
              <a:lnSpc>
                <a:spcPct val="80000"/>
              </a:lnSpc>
            </a:pPr>
            <a:endParaRPr lang="cs-CZ" altLang="cs-CZ" dirty="0"/>
          </a:p>
          <a:p>
            <a:pPr>
              <a:lnSpc>
                <a:spcPct val="80000"/>
              </a:lnSpc>
            </a:pPr>
            <a:r>
              <a:rPr lang="cs-CZ" altLang="cs-CZ" dirty="0"/>
              <a:t>mohou mít zcela rozdílné zájmy a mnohdy jejich sladění bývá výrazným problémem projektového řízení</a:t>
            </a:r>
          </a:p>
          <a:p>
            <a:pPr>
              <a:lnSpc>
                <a:spcPct val="80000"/>
              </a:lnSpc>
            </a:pPr>
            <a:endParaRPr lang="cs-CZ" altLang="cs-CZ" dirty="0"/>
          </a:p>
          <a:p>
            <a:pPr>
              <a:lnSpc>
                <a:spcPct val="80000"/>
              </a:lnSpc>
            </a:pPr>
            <a:r>
              <a:rPr lang="cs-CZ" altLang="cs-CZ" dirty="0"/>
              <a:t>smyslem je identifikovat </a:t>
            </a:r>
            <a:r>
              <a:rPr lang="cs-CZ" altLang="cs-CZ" dirty="0" err="1"/>
              <a:t>zaint</a:t>
            </a:r>
            <a:r>
              <a:rPr lang="cs-CZ" altLang="cs-CZ" dirty="0"/>
              <a:t>. strany, vyhodnotit a seřadit podle důležitosti a nastavit si pravidla práce s nimi</a:t>
            </a:r>
          </a:p>
          <a:p>
            <a:pPr>
              <a:lnSpc>
                <a:spcPct val="80000"/>
              </a:lnSpc>
            </a:pPr>
            <a:endParaRPr lang="cs-CZ" altLang="cs-CZ" dirty="0"/>
          </a:p>
          <a:p>
            <a:pPr>
              <a:lnSpc>
                <a:spcPct val="80000"/>
              </a:lnSpc>
            </a:pPr>
            <a:endParaRPr lang="cs-CZ" alt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0712340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Registr zainteresovaných stran</a:t>
            </a:r>
            <a:br>
              <a:rPr lang="cs-CZ" dirty="0"/>
            </a:b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492878" y="1794867"/>
          <a:ext cx="11206246" cy="429170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577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927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201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3027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0252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78644">
                <a:tc>
                  <a:txBody>
                    <a:bodyPr/>
                    <a:lstStyle/>
                    <a:p>
                      <a:r>
                        <a:rPr lang="cs-CZ" sz="1700" b="1" dirty="0" err="1"/>
                        <a:t>Stakeholder</a:t>
                      </a:r>
                      <a:endParaRPr lang="cs-CZ" sz="1700" b="1" dirty="0"/>
                    </a:p>
                  </a:txBody>
                  <a:tcPr marL="85725" marR="85725" marT="32147" marB="32147"/>
                </a:tc>
                <a:tc>
                  <a:txBody>
                    <a:bodyPr/>
                    <a:lstStyle/>
                    <a:p>
                      <a:r>
                        <a:rPr lang="cs-CZ" sz="1700" b="1" dirty="0"/>
                        <a:t>Očekávání</a:t>
                      </a:r>
                    </a:p>
                  </a:txBody>
                  <a:tcPr marL="85725" marR="85725" marT="32147" marB="32147"/>
                </a:tc>
                <a:tc>
                  <a:txBody>
                    <a:bodyPr/>
                    <a:lstStyle/>
                    <a:p>
                      <a:r>
                        <a:rPr lang="cs-CZ" sz="1700" b="1" dirty="0"/>
                        <a:t>Vliv</a:t>
                      </a:r>
                    </a:p>
                  </a:txBody>
                  <a:tcPr marL="85725" marR="85725" marT="32147" marB="32147"/>
                </a:tc>
                <a:tc>
                  <a:txBody>
                    <a:bodyPr/>
                    <a:lstStyle/>
                    <a:p>
                      <a:r>
                        <a:rPr lang="cs-CZ" sz="1700" b="1" dirty="0"/>
                        <a:t>Zájem</a:t>
                      </a:r>
                    </a:p>
                  </a:txBody>
                  <a:tcPr marL="85725" marR="85725" marT="32147" marB="32147"/>
                </a:tc>
                <a:tc>
                  <a:txBody>
                    <a:bodyPr/>
                    <a:lstStyle/>
                    <a:p>
                      <a:r>
                        <a:rPr lang="cs-CZ" sz="1700" b="1" dirty="0"/>
                        <a:t>Strategie</a:t>
                      </a:r>
                    </a:p>
                  </a:txBody>
                  <a:tcPr marL="85725" marR="85725" marT="32147" marB="32147"/>
                </a:tc>
                <a:tc>
                  <a:txBody>
                    <a:bodyPr/>
                    <a:lstStyle/>
                    <a:p>
                      <a:r>
                        <a:rPr lang="cs-CZ" sz="1700" b="1" dirty="0"/>
                        <a:t>Odpovědnost</a:t>
                      </a:r>
                    </a:p>
                  </a:txBody>
                  <a:tcPr marL="85725" marR="85725" marT="32147" marB="32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92994">
                <a:tc>
                  <a:txBody>
                    <a:bodyPr/>
                    <a:lstStyle/>
                    <a:p>
                      <a:endParaRPr lang="cs-CZ" sz="1700" b="1" dirty="0"/>
                    </a:p>
                  </a:txBody>
                  <a:tcPr marL="85725" marR="85725" marT="32147" marB="32147"/>
                </a:tc>
                <a:tc>
                  <a:txBody>
                    <a:bodyPr/>
                    <a:lstStyle/>
                    <a:p>
                      <a:endParaRPr lang="cs-CZ" sz="1700" b="1" dirty="0"/>
                    </a:p>
                  </a:txBody>
                  <a:tcPr marL="85725" marR="85725" marT="32147" marB="32147"/>
                </a:tc>
                <a:tc>
                  <a:txBody>
                    <a:bodyPr/>
                    <a:lstStyle/>
                    <a:p>
                      <a:endParaRPr lang="cs-CZ" sz="1700" b="1" dirty="0"/>
                    </a:p>
                  </a:txBody>
                  <a:tcPr marL="85725" marR="85725" marT="32147" marB="32147"/>
                </a:tc>
                <a:tc>
                  <a:txBody>
                    <a:bodyPr/>
                    <a:lstStyle/>
                    <a:p>
                      <a:endParaRPr lang="cs-CZ" sz="1700" b="1" dirty="0"/>
                    </a:p>
                  </a:txBody>
                  <a:tcPr marL="85725" marR="85725" marT="32147" marB="32147"/>
                </a:tc>
                <a:tc>
                  <a:txBody>
                    <a:bodyPr/>
                    <a:lstStyle/>
                    <a:p>
                      <a:endParaRPr lang="cs-CZ" sz="1700" b="1" dirty="0"/>
                    </a:p>
                  </a:txBody>
                  <a:tcPr marL="85725" marR="85725" marT="32147" marB="32147"/>
                </a:tc>
                <a:tc>
                  <a:txBody>
                    <a:bodyPr/>
                    <a:lstStyle/>
                    <a:p>
                      <a:endParaRPr lang="cs-CZ" sz="1700" b="1" dirty="0"/>
                    </a:p>
                  </a:txBody>
                  <a:tcPr marL="85725" marR="85725" marT="32147" marB="3214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64519">
                <a:tc>
                  <a:txBody>
                    <a:bodyPr/>
                    <a:lstStyle/>
                    <a:p>
                      <a:endParaRPr lang="cs-CZ" sz="1700" b="1" dirty="0"/>
                    </a:p>
                  </a:txBody>
                  <a:tcPr marL="85725" marR="85725" marT="32147" marB="32147"/>
                </a:tc>
                <a:tc>
                  <a:txBody>
                    <a:bodyPr/>
                    <a:lstStyle/>
                    <a:p>
                      <a:endParaRPr lang="cs-CZ" sz="1700" b="1" dirty="0"/>
                    </a:p>
                  </a:txBody>
                  <a:tcPr marL="85725" marR="85725" marT="32147" marB="32147"/>
                </a:tc>
                <a:tc>
                  <a:txBody>
                    <a:bodyPr/>
                    <a:lstStyle/>
                    <a:p>
                      <a:endParaRPr lang="cs-CZ" sz="1700" b="1" dirty="0"/>
                    </a:p>
                  </a:txBody>
                  <a:tcPr marL="85725" marR="85725" marT="32147" marB="32147"/>
                </a:tc>
                <a:tc>
                  <a:txBody>
                    <a:bodyPr/>
                    <a:lstStyle/>
                    <a:p>
                      <a:endParaRPr lang="cs-CZ" sz="1700" b="1" dirty="0"/>
                    </a:p>
                  </a:txBody>
                  <a:tcPr marL="85725" marR="85725" marT="32147" marB="32147"/>
                </a:tc>
                <a:tc>
                  <a:txBody>
                    <a:bodyPr/>
                    <a:lstStyle/>
                    <a:p>
                      <a:endParaRPr lang="cs-CZ" sz="1700" b="1" dirty="0"/>
                    </a:p>
                  </a:txBody>
                  <a:tcPr marL="85725" marR="85725" marT="32147" marB="32147"/>
                </a:tc>
                <a:tc>
                  <a:txBody>
                    <a:bodyPr/>
                    <a:lstStyle/>
                    <a:p>
                      <a:endParaRPr lang="cs-CZ" sz="1700" b="1" dirty="0"/>
                    </a:p>
                  </a:txBody>
                  <a:tcPr marL="85725" marR="85725" marT="32147" marB="3214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55551">
                <a:tc>
                  <a:txBody>
                    <a:bodyPr/>
                    <a:lstStyle/>
                    <a:p>
                      <a:r>
                        <a:rPr lang="cs-CZ" sz="1700" dirty="0"/>
                        <a:t>…</a:t>
                      </a:r>
                      <a:endParaRPr lang="cs-CZ" sz="1700" b="1" dirty="0"/>
                    </a:p>
                  </a:txBody>
                  <a:tcPr marL="85725" marR="85725" marT="32147" marB="32147"/>
                </a:tc>
                <a:tc>
                  <a:txBody>
                    <a:bodyPr/>
                    <a:lstStyle/>
                    <a:p>
                      <a:endParaRPr lang="cs-CZ" sz="1700" b="1" dirty="0"/>
                    </a:p>
                  </a:txBody>
                  <a:tcPr marL="85725" marR="85725" marT="32147" marB="32147"/>
                </a:tc>
                <a:tc>
                  <a:txBody>
                    <a:bodyPr/>
                    <a:lstStyle/>
                    <a:p>
                      <a:endParaRPr lang="cs-CZ" sz="1700" b="1" dirty="0"/>
                    </a:p>
                  </a:txBody>
                  <a:tcPr marL="85725" marR="85725" marT="32147" marB="32147"/>
                </a:tc>
                <a:tc>
                  <a:txBody>
                    <a:bodyPr/>
                    <a:lstStyle/>
                    <a:p>
                      <a:endParaRPr lang="cs-CZ" sz="1700" b="1" dirty="0"/>
                    </a:p>
                  </a:txBody>
                  <a:tcPr marL="85725" marR="85725" marT="32147" marB="32147"/>
                </a:tc>
                <a:tc>
                  <a:txBody>
                    <a:bodyPr/>
                    <a:lstStyle/>
                    <a:p>
                      <a:endParaRPr lang="cs-CZ" sz="1700" b="1" dirty="0"/>
                    </a:p>
                  </a:txBody>
                  <a:tcPr marL="85725" marR="85725" marT="32147" marB="32147"/>
                </a:tc>
                <a:tc>
                  <a:txBody>
                    <a:bodyPr/>
                    <a:lstStyle/>
                    <a:p>
                      <a:endParaRPr lang="cs-CZ" sz="1700" b="1" dirty="0"/>
                    </a:p>
                  </a:txBody>
                  <a:tcPr marL="85725" marR="85725" marT="32147" marB="3214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Sylva Žáková Talpová, Jan Žák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3442241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Sylva Žáková Talpová, Jan Žák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Zainteresované strany – matice</a:t>
            </a:r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</p:nvPr>
        </p:nvGraphicFramePr>
        <p:xfrm>
          <a:off x="1686884" y="1916560"/>
          <a:ext cx="8388770" cy="35353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94385">
                  <a:extLst>
                    <a:ext uri="{9D8B030D-6E8A-4147-A177-3AD203B41FA5}">
                      <a16:colId xmlns:a16="http://schemas.microsoft.com/office/drawing/2014/main" val="843159305"/>
                    </a:ext>
                  </a:extLst>
                </a:gridCol>
                <a:gridCol w="4194385">
                  <a:extLst>
                    <a:ext uri="{9D8B030D-6E8A-4147-A177-3AD203B41FA5}">
                      <a16:colId xmlns:a16="http://schemas.microsoft.com/office/drawing/2014/main" val="273686669"/>
                    </a:ext>
                  </a:extLst>
                </a:gridCol>
              </a:tblGrid>
              <a:tr h="176766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altLang="cs-CZ" sz="2000" b="1" kern="120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Keep</a:t>
                      </a:r>
                      <a:r>
                        <a:rPr lang="cs-CZ" altLang="cs-CZ" sz="20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cs-CZ" altLang="cs-CZ" sz="2000" b="1" kern="120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them</a:t>
                      </a:r>
                      <a:r>
                        <a:rPr lang="cs-CZ" altLang="cs-CZ" sz="20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cs-CZ" altLang="cs-CZ" sz="2000" b="1" kern="120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satisfied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altLang="cs-CZ" sz="2000" b="1" kern="120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Manage</a:t>
                      </a:r>
                      <a:r>
                        <a:rPr lang="cs-CZ" altLang="cs-CZ" sz="20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very </a:t>
                      </a:r>
                      <a:r>
                        <a:rPr lang="cs-CZ" altLang="cs-CZ" sz="2000" b="1" kern="120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closely</a:t>
                      </a:r>
                      <a:endParaRPr lang="cs-CZ" sz="20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74432145"/>
                  </a:ext>
                </a:extLst>
              </a:tr>
              <a:tr h="176766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altLang="cs-CZ" sz="20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Monitor </a:t>
                      </a:r>
                      <a:r>
                        <a:rPr lang="cs-CZ" altLang="cs-CZ" sz="2000" b="1" kern="120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Frequently</a:t>
                      </a:r>
                      <a:endParaRPr lang="cs-CZ" sz="20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altLang="cs-CZ" sz="2000" b="1" kern="120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Keep</a:t>
                      </a:r>
                      <a:r>
                        <a:rPr lang="cs-CZ" altLang="cs-CZ" sz="20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cs-CZ" altLang="cs-CZ" sz="2000" b="1" kern="1200" dirty="0" err="1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informed</a:t>
                      </a:r>
                      <a:endParaRPr lang="cs-CZ" sz="20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cs-CZ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86243031"/>
                  </a:ext>
                </a:extLst>
              </a:tr>
            </a:tbl>
          </a:graphicData>
        </a:graphic>
      </p:graphicFrame>
      <p:sp>
        <p:nvSpPr>
          <p:cNvPr id="7" name="Obdélník 6"/>
          <p:cNvSpPr/>
          <p:nvPr/>
        </p:nvSpPr>
        <p:spPr>
          <a:xfrm>
            <a:off x="5046170" y="5735213"/>
            <a:ext cx="167020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altLang="cs-CZ" dirty="0"/>
              <a:t>Míra zájmu</a:t>
            </a:r>
            <a:endParaRPr lang="cs-CZ" dirty="0"/>
          </a:p>
        </p:txBody>
      </p:sp>
      <p:sp>
        <p:nvSpPr>
          <p:cNvPr id="8" name="Obdélník 7"/>
          <p:cNvSpPr/>
          <p:nvPr/>
        </p:nvSpPr>
        <p:spPr>
          <a:xfrm rot="16200000">
            <a:off x="-327457" y="3335231"/>
            <a:ext cx="264637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altLang="cs-CZ" dirty="0"/>
              <a:t>Míra vlivu</a:t>
            </a:r>
            <a:endParaRPr lang="cs-CZ" dirty="0"/>
          </a:p>
        </p:txBody>
      </p:sp>
      <p:sp>
        <p:nvSpPr>
          <p:cNvPr id="9" name="Obdélník 8"/>
          <p:cNvSpPr/>
          <p:nvPr/>
        </p:nvSpPr>
        <p:spPr>
          <a:xfrm>
            <a:off x="8627316" y="6382862"/>
            <a:ext cx="16162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altLang="cs-CZ" i="1" dirty="0"/>
              <a:t>Zdroj: PMI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196735562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Logická rámcová matice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využívána při stanovování cíle projektu</a:t>
            </a:r>
          </a:p>
          <a:p>
            <a:r>
              <a:rPr lang="cs-CZ" dirty="0"/>
              <a:t>umožňuje sjednocení pohledu na projekt různých zainteresovaných stran</a:t>
            </a:r>
          </a:p>
          <a:p>
            <a:r>
              <a:rPr lang="cs-CZ" dirty="0"/>
              <a:t>pracuje také s předpoklady a riziky</a:t>
            </a:r>
          </a:p>
          <a:p>
            <a:r>
              <a:rPr lang="cs-CZ" dirty="0"/>
              <a:t>lze použít v různých fázích projektu, ale nejúčelnější je na začátku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Sylva Žáková Talpová, Jan Žák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24</a:t>
            </a:fld>
            <a:endParaRPr lang="cs-CZ" alt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10116049" y="414959"/>
            <a:ext cx="1581149" cy="1148474"/>
          </a:xfrm>
          <a:prstGeom prst="flowChartPunchedTap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lIns="76535" tIns="38268" rIns="76535" bIns="38268" rtlCol="0">
            <a:spAutoFit/>
          </a:bodyPr>
          <a:lstStyle/>
          <a:p>
            <a:r>
              <a:rPr lang="cs-CZ" sz="2000" b="1" i="1" dirty="0">
                <a:solidFill>
                  <a:schemeClr val="tx1"/>
                </a:solidFill>
              </a:rPr>
              <a:t>Logický rámec</a:t>
            </a:r>
          </a:p>
        </p:txBody>
      </p:sp>
    </p:spTree>
    <p:extLst>
      <p:ext uri="{BB962C8B-B14F-4D97-AF65-F5344CB8AC3E}">
        <p14:creationId xmlns:p14="http://schemas.microsoft.com/office/powerpoint/2010/main" val="403392915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Sylva Žáková Talpová, Jan Žák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Logický rámec – proč jej využívat?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pomáhá pokládat správné otázky</a:t>
            </a:r>
          </a:p>
          <a:p>
            <a:r>
              <a:rPr lang="cs-CZ" dirty="0"/>
              <a:t>je poměrně snadný na pochopení a použití</a:t>
            </a:r>
          </a:p>
          <a:p>
            <a:r>
              <a:rPr lang="cs-CZ" dirty="0"/>
              <a:t>umožňuje (</a:t>
            </a:r>
            <a:r>
              <a:rPr lang="cs-CZ" dirty="0" err="1"/>
              <a:t>facilituje</a:t>
            </a:r>
            <a:r>
              <a:rPr lang="cs-CZ" dirty="0"/>
              <a:t>) pochopení a sjednocení pohledu na projekt různých zainteresovaných stran </a:t>
            </a:r>
          </a:p>
          <a:p>
            <a:r>
              <a:rPr lang="cs-CZ" dirty="0"/>
              <a:t>v rámci svého postupu pracuje i s předpoklady a riziky</a:t>
            </a:r>
          </a:p>
          <a:p>
            <a:r>
              <a:rPr lang="cs-CZ" dirty="0"/>
              <a:t>lze dobře využít při stanovování cíle projektu a jeho validaci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8112690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Sylva Žáková Talpová, Jan Žák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Logický rámec – proč jej využívat?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pomáhá udržet kontinuitu směřování projektu při obměně projektového týmu</a:t>
            </a:r>
          </a:p>
          <a:p>
            <a:r>
              <a:rPr lang="cs-CZ" dirty="0"/>
              <a:t>pomáhá sjednotit pojmy</a:t>
            </a:r>
          </a:p>
          <a:p>
            <a:r>
              <a:rPr lang="cs-CZ" dirty="0"/>
              <a:t>je aplikací dobré praxe a umožňuje využívat poučení z minulosti </a:t>
            </a:r>
          </a:p>
          <a:p>
            <a:r>
              <a:rPr lang="cs-CZ" dirty="0"/>
              <a:t>v důsledku nepřidává, ale naopak šetří čas související s řízením projektu 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5049513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Logický rámec</a:t>
            </a:r>
          </a:p>
        </p:txBody>
      </p:sp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687991" y="1429175"/>
          <a:ext cx="10422832" cy="4878756"/>
        </p:xfrm>
        <a:graphic>
          <a:graphicData uri="http://schemas.openxmlformats.org/drawingml/2006/table">
            <a:tbl>
              <a:tblPr firstRow="1" firstCol="1" bandRow="1"/>
              <a:tblGrid>
                <a:gridCol w="17281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57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677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2295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482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05156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746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79400" indent="-1016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Popis</a:t>
                      </a:r>
                    </a:p>
                  </a:txBody>
                  <a:tcPr marL="0" marR="746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Objektivně měřitelné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ukazatele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46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Zdroje informací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k ověření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746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Předpoklady</a:t>
                      </a:r>
                    </a:p>
                  </a:txBody>
                  <a:tcPr marL="0" marR="746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858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Záměr </a:t>
                      </a:r>
                    </a:p>
                  </a:txBody>
                  <a:tcPr marL="74647" marR="746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74647" marR="746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74647" marR="746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74647" marR="746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X</a:t>
                      </a:r>
                    </a:p>
                  </a:txBody>
                  <a:tcPr marL="74647" marR="746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624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Cíl</a:t>
                      </a:r>
                    </a:p>
                  </a:txBody>
                  <a:tcPr marL="74647" marR="746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74647" marR="746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74647" marR="746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74647" marR="746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74647" marR="746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624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Výstupy</a:t>
                      </a:r>
                    </a:p>
                  </a:txBody>
                  <a:tcPr marL="74647" marR="746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34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74647" marR="746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3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1800" b="1" u="sng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647" marR="746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34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cs-CZ" sz="1800" b="1" u="sng" kern="12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647" marR="746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74647" marR="746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165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Aktivity</a:t>
                      </a:r>
                    </a:p>
                  </a:txBody>
                  <a:tcPr marL="74647" marR="746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74647" marR="746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34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kumimoji="0" lang="cs-CZ" sz="18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Calibri"/>
                          <a:cs typeface="Times New Roman"/>
                        </a:rPr>
                        <a:t>Zdroje</a:t>
                      </a:r>
                    </a:p>
                    <a:p>
                      <a:pPr marL="54038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647" marR="746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034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r>
                        <a:rPr kumimoji="0" lang="cs-CZ" sz="18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Calibri"/>
                          <a:cs typeface="Times New Roman"/>
                        </a:rPr>
                        <a:t>Časový rámec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4647" marR="746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74647" marR="746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7448" name="TextovéPole 5"/>
          <p:cNvSpPr txBox="1">
            <a:spLocks noChangeArrowheads="1"/>
          </p:cNvSpPr>
          <p:nvPr/>
        </p:nvSpPr>
        <p:spPr bwMode="auto">
          <a:xfrm>
            <a:off x="8303685" y="6378450"/>
            <a:ext cx="3647018" cy="463854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08849" tIns="54424" rIns="108849" bIns="54424">
            <a:spAutoFit/>
          </a:bodyPr>
          <a:lstStyle/>
          <a:p>
            <a:r>
              <a:rPr lang="cs-CZ" sz="2300" dirty="0">
                <a:solidFill>
                  <a:schemeClr val="tx2"/>
                </a:solidFill>
                <a:latin typeface="Calibri" pitchFamily="34" charset="0"/>
              </a:rPr>
              <a:t>Předběžné podmínky:</a:t>
            </a:r>
          </a:p>
        </p:txBody>
      </p:sp>
      <p:cxnSp>
        <p:nvCxnSpPr>
          <p:cNvPr id="8" name="Přímá spojnice se šipkou 7"/>
          <p:cNvCxnSpPr/>
          <p:nvPr/>
        </p:nvCxnSpPr>
        <p:spPr>
          <a:xfrm flipH="1" flipV="1">
            <a:off x="3503713" y="3939631"/>
            <a:ext cx="5664200" cy="574675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Přímá spojnice se šipkou 9"/>
          <p:cNvCxnSpPr/>
          <p:nvPr/>
        </p:nvCxnSpPr>
        <p:spPr>
          <a:xfrm flipH="1" flipV="1">
            <a:off x="3634318" y="4869160"/>
            <a:ext cx="5664200" cy="576262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Přímá spojnice se šipkou 10"/>
          <p:cNvCxnSpPr/>
          <p:nvPr/>
        </p:nvCxnSpPr>
        <p:spPr>
          <a:xfrm flipH="1" flipV="1">
            <a:off x="3647018" y="6019800"/>
            <a:ext cx="4656667" cy="576263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Přímá spojnice se šipkou 11"/>
          <p:cNvCxnSpPr/>
          <p:nvPr/>
        </p:nvCxnSpPr>
        <p:spPr>
          <a:xfrm flipH="1" flipV="1">
            <a:off x="3644901" y="3141663"/>
            <a:ext cx="5664200" cy="574675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Přímá spojnice se šipkou 12"/>
          <p:cNvCxnSpPr/>
          <p:nvPr/>
        </p:nvCxnSpPr>
        <p:spPr>
          <a:xfrm>
            <a:off x="3848100" y="5949280"/>
            <a:ext cx="5520266" cy="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Přímá spojnice se šipkou 15"/>
          <p:cNvCxnSpPr/>
          <p:nvPr/>
        </p:nvCxnSpPr>
        <p:spPr>
          <a:xfrm>
            <a:off x="3778251" y="4725144"/>
            <a:ext cx="5520266" cy="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Přímá spojnice se šipkou 16"/>
          <p:cNvCxnSpPr/>
          <p:nvPr/>
        </p:nvCxnSpPr>
        <p:spPr>
          <a:xfrm>
            <a:off x="3778251" y="3933825"/>
            <a:ext cx="5520266" cy="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TextovéPole 5"/>
          <p:cNvSpPr txBox="1">
            <a:spLocks noChangeArrowheads="1"/>
          </p:cNvSpPr>
          <p:nvPr/>
        </p:nvSpPr>
        <p:spPr bwMode="auto">
          <a:xfrm>
            <a:off x="552769" y="6381971"/>
            <a:ext cx="6382950" cy="463854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108849" tIns="54424" rIns="108849" bIns="54424">
            <a:spAutoFit/>
          </a:bodyPr>
          <a:lstStyle/>
          <a:p>
            <a:r>
              <a:rPr lang="cs-CZ" sz="2300" dirty="0">
                <a:solidFill>
                  <a:schemeClr val="tx2"/>
                </a:solidFill>
                <a:latin typeface="Calibri" pitchFamily="34" charset="0"/>
              </a:rPr>
              <a:t>Věci neřešené projektem:</a:t>
            </a:r>
          </a:p>
        </p:txBody>
      </p:sp>
    </p:spTree>
    <p:extLst>
      <p:ext uri="{BB962C8B-B14F-4D97-AF65-F5344CB8AC3E}">
        <p14:creationId xmlns:p14="http://schemas.microsoft.com/office/powerpoint/2010/main" val="3034991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Logická rámcová matice - omezení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nenahrazuje jiné analýzy ani odborné znalosti členů týmu</a:t>
            </a:r>
          </a:p>
          <a:p>
            <a:r>
              <a:rPr lang="cs-CZ" dirty="0"/>
              <a:t>proces vytvoření vyžaduje dobré schopnosti facilitace, umět získat názory ostatních</a:t>
            </a:r>
          </a:p>
          <a:p>
            <a:r>
              <a:rPr lang="cs-CZ" dirty="0"/>
              <a:t>je to práce minimálně na několik hodin</a:t>
            </a:r>
          </a:p>
          <a:p>
            <a:endParaRPr lang="en-US" dirty="0"/>
          </a:p>
          <a:p>
            <a:endParaRPr lang="en-US" dirty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Sylva Žáková Talpová, Jan Žák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948233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Sylva Žáková Talpová, Jan Žák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Agenda DEN 1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Úvod </a:t>
            </a:r>
            <a:r>
              <a:rPr lang="cs-CZ" dirty="0"/>
              <a:t>(představení, organizace předmětu)</a:t>
            </a:r>
          </a:p>
          <a:p>
            <a:r>
              <a:rPr lang="cs-CZ" b="1" dirty="0"/>
              <a:t>Instrukce k e-learningové aplikaci</a:t>
            </a:r>
          </a:p>
          <a:p>
            <a:r>
              <a:rPr lang="cs-CZ" b="1" dirty="0"/>
              <a:t>Úvod do projektového řízení</a:t>
            </a:r>
          </a:p>
          <a:p>
            <a:pPr lvl="1"/>
            <a:r>
              <a:rPr lang="cs-CZ" dirty="0"/>
              <a:t>Proč je dobré řídit projekty? Co je projekt? Fáze projektového řízení, </a:t>
            </a:r>
            <a:r>
              <a:rPr lang="cs-CZ" dirty="0" err="1"/>
              <a:t>trojimperativ</a:t>
            </a:r>
            <a:r>
              <a:rPr lang="cs-CZ" dirty="0"/>
              <a:t>, cíl projektu</a:t>
            </a:r>
          </a:p>
          <a:p>
            <a:pPr lvl="1"/>
            <a:r>
              <a:rPr lang="cs-CZ" dirty="0"/>
              <a:t>Zainteresované strany</a:t>
            </a:r>
          </a:p>
          <a:p>
            <a:pPr lvl="1"/>
            <a:r>
              <a:rPr lang="cs-CZ" dirty="0"/>
              <a:t>Logický rámec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857090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Sylva Žáková Talpová, Jan Žák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Proč je dobré řídit projekty?</a:t>
            </a:r>
          </a:p>
        </p:txBody>
      </p:sp>
      <p:pic>
        <p:nvPicPr>
          <p:cNvPr id="7" name="0YBMfTorE6A"/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479544" y="1749923"/>
            <a:ext cx="6105237" cy="3434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6591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1"/>
          <p:cNvSpPr>
            <a:spLocks noGrp="1" noChangeArrowheads="1"/>
          </p:cNvSpPr>
          <p:nvPr>
            <p:ph type="title"/>
          </p:nvPr>
        </p:nvSpPr>
        <p:spPr>
          <a:xfrm>
            <a:off x="666750" y="543054"/>
            <a:ext cx="9334500" cy="553641"/>
          </a:xfrm>
        </p:spPr>
        <p:txBody>
          <a:bodyPr/>
          <a:lstStyle/>
          <a:p>
            <a:r>
              <a:rPr lang="cs-CZ" altLang="cs-CZ" dirty="0"/>
              <a:t>Co se v projektech často stává?</a:t>
            </a:r>
            <a:endParaRPr lang="en-US" altLang="cs-CZ" dirty="0"/>
          </a:p>
        </p:txBody>
      </p:sp>
      <p:sp>
        <p:nvSpPr>
          <p:cNvPr id="17817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07219" y="1606297"/>
            <a:ext cx="10918031" cy="4680203"/>
          </a:xfrm>
        </p:spPr>
        <p:txBody>
          <a:bodyPr/>
          <a:lstStyle/>
          <a:p>
            <a:pPr eaLnBrk="1" hangingPunct="1"/>
            <a:r>
              <a:rPr lang="cs-CZ" altLang="cs-CZ" dirty="0"/>
              <a:t>nejasně definované cíle</a:t>
            </a:r>
          </a:p>
          <a:p>
            <a:pPr eaLnBrk="1" hangingPunct="1"/>
            <a:r>
              <a:rPr lang="cs-CZ" altLang="cs-CZ" dirty="0"/>
              <a:t>chybějící plány a nedostatečná koordinace zdrojů</a:t>
            </a:r>
          </a:p>
          <a:p>
            <a:pPr eaLnBrk="1" hangingPunct="1"/>
            <a:r>
              <a:rPr lang="cs-CZ" altLang="cs-CZ" dirty="0"/>
              <a:t>chybné odhady</a:t>
            </a:r>
          </a:p>
          <a:p>
            <a:pPr eaLnBrk="1" hangingPunct="1"/>
            <a:r>
              <a:rPr lang="cs-CZ" altLang="cs-CZ" dirty="0"/>
              <a:t>nereálné a zastaralé plány</a:t>
            </a:r>
          </a:p>
          <a:p>
            <a:pPr eaLnBrk="1" hangingPunct="1"/>
            <a:r>
              <a:rPr lang="cs-CZ" altLang="cs-CZ" dirty="0"/>
              <a:t>plány neodpovídající realitě projektu</a:t>
            </a:r>
          </a:p>
          <a:p>
            <a:pPr eaLnBrk="1" hangingPunct="1"/>
            <a:r>
              <a:rPr lang="cs-CZ" altLang="cs-CZ" dirty="0"/>
              <a:t>formální nebo žádná práce s riziky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Sylva Žáková Talpová, Jan Žák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3778552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může projektové řízení pomoct?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rychlejší/plynulejší průběh projektu (nebo bez zpoždění</a:t>
            </a:r>
            <a:r>
              <a:rPr lang="cs-CZ" dirty="0">
                <a:sym typeface="Wingdings" panose="05000000000000000000" pitchFamily="2" charset="2"/>
              </a:rPr>
              <a:t>)</a:t>
            </a:r>
          </a:p>
          <a:p>
            <a:r>
              <a:rPr lang="cs-CZ" dirty="0"/>
              <a:t>lepší vztahy s partnery a dalšími </a:t>
            </a:r>
          </a:p>
          <a:p>
            <a:r>
              <a:rPr lang="cs-CZ" dirty="0"/>
              <a:t>kvalitnější výstupy a jejich obhajitelnost</a:t>
            </a:r>
          </a:p>
          <a:p>
            <a:r>
              <a:rPr lang="cs-CZ" dirty="0"/>
              <a:t>spokojenější tým</a:t>
            </a:r>
          </a:p>
          <a:p>
            <a:r>
              <a:rPr lang="cs-CZ" dirty="0"/>
              <a:t>lepší kontrola zdrojů</a:t>
            </a:r>
          </a:p>
          <a:p>
            <a:r>
              <a:rPr lang="cs-CZ" dirty="0">
                <a:sym typeface="Wingdings" panose="05000000000000000000" pitchFamily="2" charset="2"/>
              </a:rPr>
              <a:t>nižší náklady/vyšší produktivita…zajímají nás?</a:t>
            </a:r>
          </a:p>
          <a:p>
            <a:endParaRPr lang="cs-CZ" dirty="0"/>
          </a:p>
          <a:p>
            <a:pPr marL="72000" indent="0">
              <a:buNone/>
            </a:pPr>
            <a:endParaRPr lang="cs-CZ" dirty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Sylva Žáková Talpová, Jan Žák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264028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Sylva Žáková Talpová, Jan Žák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 čem to opravdu je?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dirty="0"/>
              <a:t>Hlavně o tom, umět se rozhodnout:</a:t>
            </a:r>
          </a:p>
          <a:p>
            <a:r>
              <a:rPr lang="cs-CZ" dirty="0"/>
              <a:t>čemu se věnovat,</a:t>
            </a:r>
          </a:p>
          <a:p>
            <a:r>
              <a:rPr lang="cs-CZ" dirty="0"/>
              <a:t>co řídit,</a:t>
            </a:r>
          </a:p>
          <a:p>
            <a:r>
              <a:rPr lang="cs-CZ" dirty="0"/>
              <a:t>umět seřadit věci dle priorit,</a:t>
            </a:r>
          </a:p>
          <a:p>
            <a:r>
              <a:rPr lang="cs-CZ" dirty="0"/>
              <a:t>na co se vykašlat </a:t>
            </a:r>
            <a:r>
              <a:rPr lang="cs-CZ" dirty="0">
                <a:sym typeface="Wingdings" panose="05000000000000000000" pitchFamily="2" charset="2"/>
              </a:rPr>
              <a:t>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980486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je projekt?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3074" name="Picture 2" descr="Výsledek obrázku pro noah's ar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355" y="1758189"/>
            <a:ext cx="11675706" cy="47946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3434973836"/>
              </p:ext>
            </p:extLst>
          </p:nvPr>
        </p:nvGraphicFramePr>
        <p:xfrm>
          <a:off x="4530" y="1353144"/>
          <a:ext cx="11961531" cy="51996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Sylva Žáková Talpová, Jan Žák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01327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F1F075A7-9AFF-4F71-9BD3-AE3BEC1EE66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graphicEl>
                                              <a:dgm id="{F1F075A7-9AFF-4F71-9BD3-AE3BEC1EE66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graphicEl>
                                              <a:dgm id="{F1F075A7-9AFF-4F71-9BD3-AE3BEC1EE66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03D68CA6-3FD6-4C0D-A84A-41A04324D46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graphicEl>
                                              <a:dgm id="{03D68CA6-3FD6-4C0D-A84A-41A04324D46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graphicEl>
                                              <a:dgm id="{03D68CA6-3FD6-4C0D-A84A-41A04324D46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CCF4E2CA-469C-4223-97E5-7D9DEFA1E7E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graphicEl>
                                              <a:dgm id="{CCF4E2CA-469C-4223-97E5-7D9DEFA1E7E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graphicEl>
                                              <a:dgm id="{CCF4E2CA-469C-4223-97E5-7D9DEFA1E7E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61246D3E-9875-478C-8914-A16D3EBF393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graphicEl>
                                              <a:dgm id="{61246D3E-9875-478C-8914-A16D3EBF393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graphicEl>
                                              <a:dgm id="{61246D3E-9875-478C-8914-A16D3EBF393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09CCD16D-72CB-4EEE-B663-9DF6489392A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graphicEl>
                                              <a:dgm id="{09CCD16D-72CB-4EEE-B663-9DF6489392A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graphicEl>
                                              <a:dgm id="{09CCD16D-72CB-4EEE-B663-9DF6489392A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one"/>
        </p:bldSub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sz="quarter" idx="24"/>
          </p:nvPr>
        </p:nvSpPr>
        <p:spPr/>
        <p:txBody>
          <a:bodyPr/>
          <a:lstStyle/>
          <a:p>
            <a:r>
              <a:rPr lang="cs-CZ" altLang="cs-CZ" sz="2400" dirty="0"/>
              <a:t>= dočasné úsilí vynaložené na vytvoření unikátního výsledku (produktu / služby)</a:t>
            </a:r>
          </a:p>
          <a:p>
            <a:endParaRPr lang="cs-CZ" altLang="cs-CZ" sz="2400" dirty="0"/>
          </a:p>
          <a:p>
            <a:pPr marL="457200" indent="-457200">
              <a:buFontTx/>
              <a:buChar char="-"/>
            </a:pPr>
            <a:r>
              <a:rPr lang="cs-CZ" altLang="cs-CZ" sz="2400" dirty="0"/>
              <a:t>dočasnost</a:t>
            </a:r>
          </a:p>
          <a:p>
            <a:pPr marL="457200" indent="-457200">
              <a:buFontTx/>
              <a:buChar char="-"/>
            </a:pPr>
            <a:r>
              <a:rPr lang="cs-CZ" altLang="cs-CZ" sz="2400" dirty="0"/>
              <a:t>unikátnost </a:t>
            </a:r>
            <a:r>
              <a:rPr lang="cs-CZ" altLang="cs-CZ" sz="1800" dirty="0"/>
              <a:t>(cíl, technologie, lidé, vnější vlivy a rizika)</a:t>
            </a:r>
          </a:p>
          <a:p>
            <a:pPr marL="457200" indent="-457200">
              <a:buFontTx/>
              <a:buChar char="-"/>
            </a:pPr>
            <a:r>
              <a:rPr lang="cs-CZ" altLang="cs-CZ" sz="2400" dirty="0"/>
              <a:t>jedinečnost</a:t>
            </a:r>
          </a:p>
          <a:p>
            <a:pPr marL="457200" indent="-457200">
              <a:buFontTx/>
              <a:buChar char="-"/>
            </a:pPr>
            <a:r>
              <a:rPr lang="cs-CZ" altLang="cs-CZ" sz="2400" dirty="0"/>
              <a:t>omezení </a:t>
            </a:r>
            <a:r>
              <a:rPr lang="cs-CZ" altLang="cs-CZ" sz="2000" dirty="0"/>
              <a:t>(čas, zdroje)</a:t>
            </a:r>
          </a:p>
          <a:p>
            <a:pPr marL="457200" indent="-457200">
              <a:buFontTx/>
              <a:buChar char="-"/>
            </a:pPr>
            <a:r>
              <a:rPr lang="cs-CZ" altLang="cs-CZ" sz="2400" dirty="0"/>
              <a:t>složitost</a:t>
            </a:r>
          </a:p>
          <a:p>
            <a:pPr marL="457200" indent="-457200">
              <a:buFontTx/>
              <a:buChar char="-"/>
            </a:pPr>
            <a:r>
              <a:rPr lang="cs-CZ" altLang="cs-CZ" sz="2400" dirty="0"/>
              <a:t>rizikovost</a:t>
            </a:r>
          </a:p>
          <a:p>
            <a:pPr marL="457200" indent="-457200">
              <a:buFontTx/>
              <a:buChar char="-"/>
            </a:pPr>
            <a:endParaRPr lang="cs-CZ" altLang="cs-CZ" sz="2400" dirty="0"/>
          </a:p>
          <a:p>
            <a:endParaRPr lang="cs-CZ" sz="240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Sylva Žáková Talpová, Jan Žák</a:t>
            </a:r>
            <a:endParaRPr lang="cs-CZ" alt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Co je projekt</a:t>
            </a:r>
            <a:endParaRPr 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obsah 6"/>
          <p:cNvSpPr>
            <a:spLocks noGrp="1"/>
          </p:cNvSpPr>
          <p:nvPr>
            <p:ph idx="28"/>
          </p:nvPr>
        </p:nvSpPr>
        <p:spPr/>
        <p:txBody>
          <a:bodyPr/>
          <a:lstStyle/>
          <a:p>
            <a:r>
              <a:rPr lang="cs-CZ" dirty="0"/>
              <a:t>Které charakteristiky splňuje Váš projekt? (aneb charakteristiky projektů na MU)</a:t>
            </a:r>
          </a:p>
          <a:p>
            <a:r>
              <a:rPr lang="cs-CZ" dirty="0"/>
              <a:t>Kdo je projektový manažer?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60077490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-econ-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ECON-CZ.potx" id="{AE58135E-4D61-4028-838C-EC4BFDF857E0}" vid="{3EB0DBB9-0B57-400A-AD77-0800E0296781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5165A467E99074B837E8FDEDF829E04" ma:contentTypeVersion="32" ma:contentTypeDescription="Vytvoří nový dokument" ma:contentTypeScope="" ma:versionID="1ae2e6033fb03318d7bef5d19cf14908">
  <xsd:schema xmlns:xsd="http://www.w3.org/2001/XMLSchema" xmlns:xs="http://www.w3.org/2001/XMLSchema" xmlns:p="http://schemas.microsoft.com/office/2006/metadata/properties" xmlns:ns3="e8312105-d3eb-4165-b016-0d7be4344c68" xmlns:ns4="db466b21-9f8e-4555-b4b4-3f204fa426c7" targetNamespace="http://schemas.microsoft.com/office/2006/metadata/properties" ma:root="true" ma:fieldsID="0209292a0f334a0cf818ceac52246a8a" ns3:_="" ns4:_="">
    <xsd:import namespace="e8312105-d3eb-4165-b016-0d7be4344c68"/>
    <xsd:import namespace="db466b21-9f8e-4555-b4b4-3f204fa426c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NotebookType" minOccurs="0"/>
                <xsd:element ref="ns3:FolderType" minOccurs="0"/>
                <xsd:element ref="ns3:CultureName" minOccurs="0"/>
                <xsd:element ref="ns3:AppVersion" minOccurs="0"/>
                <xsd:element ref="ns3:TeamsChannelId" minOccurs="0"/>
                <xsd:element ref="ns3:Owner" minOccurs="0"/>
                <xsd:element ref="ns3:Math_Settings" minOccurs="0"/>
                <xsd:element ref="ns3:DefaultSectionNames" minOccurs="0"/>
                <xsd:element ref="ns3:Templates" minOccurs="0"/>
                <xsd:element ref="ns3:Teachers" minOccurs="0"/>
                <xsd:element ref="ns3:Students" minOccurs="0"/>
                <xsd:element ref="ns3:Student_Groups" minOccurs="0"/>
                <xsd:element ref="ns3:Distribution_Groups" minOccurs="0"/>
                <xsd:element ref="ns3:LMS_Mappings" minOccurs="0"/>
                <xsd:element ref="ns3:Invited_Teachers" minOccurs="0"/>
                <xsd:element ref="ns3:Invited_Students" minOccurs="0"/>
                <xsd:element ref="ns3:Self_Registration_Enabled" minOccurs="0"/>
                <xsd:element ref="ns3:Has_Teacher_Only_SectionGroup" minOccurs="0"/>
                <xsd:element ref="ns3:Is_Collaboration_Space_Locked" minOccurs="0"/>
                <xsd:element ref="ns3:IsNotebookLocked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8312105-d3eb-4165-b016-0d7be4344c6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NotebookType" ma:index="15" nillable="true" ma:displayName="Notebook Type" ma:internalName="NotebookType">
      <xsd:simpleType>
        <xsd:restriction base="dms:Text"/>
      </xsd:simpleType>
    </xsd:element>
    <xsd:element name="FolderType" ma:index="16" nillable="true" ma:displayName="Folder Type" ma:internalName="FolderType">
      <xsd:simpleType>
        <xsd:restriction base="dms:Text"/>
      </xsd:simpleType>
    </xsd:element>
    <xsd:element name="CultureName" ma:index="17" nillable="true" ma:displayName="Culture Name" ma:internalName="CultureName">
      <xsd:simpleType>
        <xsd:restriction base="dms:Text"/>
      </xsd:simpleType>
    </xsd:element>
    <xsd:element name="AppVersion" ma:index="18" nillable="true" ma:displayName="App Version" ma:internalName="AppVersion">
      <xsd:simpleType>
        <xsd:restriction base="dms:Text"/>
      </xsd:simpleType>
    </xsd:element>
    <xsd:element name="TeamsChannelId" ma:index="19" nillable="true" ma:displayName="Teams Channel Id" ma:internalName="TeamsChannelId">
      <xsd:simpleType>
        <xsd:restriction base="dms:Text"/>
      </xsd:simpleType>
    </xsd:element>
    <xsd:element name="Owner" ma:index="20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ath_Settings" ma:index="21" nillable="true" ma:displayName="Math Settings" ma:internalName="Math_Settings">
      <xsd:simpleType>
        <xsd:restriction base="dms:Text"/>
      </xsd:simpleType>
    </xsd:element>
    <xsd:element name="DefaultSectionNames" ma:index="22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Templates" ma:index="23" nillable="true" ma:displayName="Templates" ma:internalName="Templates">
      <xsd:simpleType>
        <xsd:restriction base="dms:Note">
          <xsd:maxLength value="255"/>
        </xsd:restriction>
      </xsd:simpleType>
    </xsd:element>
    <xsd:element name="Teachers" ma:index="24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25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26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istribution_Groups" ma:index="27" nillable="true" ma:displayName="Distribution Groups" ma:internalName="Distribution_Groups">
      <xsd:simpleType>
        <xsd:restriction base="dms:Note">
          <xsd:maxLength value="255"/>
        </xsd:restriction>
      </xsd:simpleType>
    </xsd:element>
    <xsd:element name="LMS_Mappings" ma:index="28" nillable="true" ma:displayName="LMS Mappings" ma:internalName="LMS_Mappings">
      <xsd:simpleType>
        <xsd:restriction base="dms:Note">
          <xsd:maxLength value="255"/>
        </xsd:restriction>
      </xsd:simpleType>
    </xsd:element>
    <xsd:element name="Invited_Teachers" ma:index="29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30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31" nillable="true" ma:displayName="Self Registration Enabled" ma:internalName="Self_Registration_Enabled">
      <xsd:simpleType>
        <xsd:restriction base="dms:Boolean"/>
      </xsd:simpleType>
    </xsd:element>
    <xsd:element name="Has_Teacher_Only_SectionGroup" ma:index="32" nillable="true" ma:displayName="Has Teacher Only SectionGroup" ma:internalName="Has_Teacher_Only_SectionGroup">
      <xsd:simpleType>
        <xsd:restriction base="dms:Boolean"/>
      </xsd:simpleType>
    </xsd:element>
    <xsd:element name="Is_Collaboration_Space_Locked" ma:index="33" nillable="true" ma:displayName="Is Collaboration Space Locked" ma:internalName="Is_Collaboration_Space_Locked">
      <xsd:simpleType>
        <xsd:restriction base="dms:Boolean"/>
      </xsd:simpleType>
    </xsd:element>
    <xsd:element name="IsNotebookLocked" ma:index="34" nillable="true" ma:displayName="Is Notebook Locked" ma:internalName="IsNotebookLocked">
      <xsd:simpleType>
        <xsd:restriction base="dms:Boolean"/>
      </xsd:simpleType>
    </xsd:element>
    <xsd:element name="MediaServiceAutoKeyPoints" ma:index="3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3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b466b21-9f8e-4555-b4b4-3f204fa426c7" elementFormDefault="qualified">
    <xsd:import namespace="http://schemas.microsoft.com/office/2006/documentManagement/types"/>
    <xsd:import namespace="http://schemas.microsoft.com/office/infopath/2007/PartnerControls"/>
    <xsd:element name="SharedWithUsers" ma:index="35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36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37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ath_Settings xmlns="e8312105-d3eb-4165-b016-0d7be4344c68" xsi:nil="true"/>
    <Templates xmlns="e8312105-d3eb-4165-b016-0d7be4344c68" xsi:nil="true"/>
    <Teachers xmlns="e8312105-d3eb-4165-b016-0d7be4344c68">
      <UserInfo>
        <DisplayName/>
        <AccountId xsi:nil="true"/>
        <AccountType/>
      </UserInfo>
    </Teachers>
    <Student_Groups xmlns="e8312105-d3eb-4165-b016-0d7be4344c68">
      <UserInfo>
        <DisplayName/>
        <AccountId xsi:nil="true"/>
        <AccountType/>
      </UserInfo>
    </Student_Groups>
    <Distribution_Groups xmlns="e8312105-d3eb-4165-b016-0d7be4344c68" xsi:nil="true"/>
    <AppVersion xmlns="e8312105-d3eb-4165-b016-0d7be4344c68" xsi:nil="true"/>
    <TeamsChannelId xmlns="e8312105-d3eb-4165-b016-0d7be4344c68" xsi:nil="true"/>
    <IsNotebookLocked xmlns="e8312105-d3eb-4165-b016-0d7be4344c68" xsi:nil="true"/>
    <Has_Teacher_Only_SectionGroup xmlns="e8312105-d3eb-4165-b016-0d7be4344c68" xsi:nil="true"/>
    <Students xmlns="e8312105-d3eb-4165-b016-0d7be4344c68">
      <UserInfo>
        <DisplayName/>
        <AccountId xsi:nil="true"/>
        <AccountType/>
      </UserInfo>
    </Students>
    <DefaultSectionNames xmlns="e8312105-d3eb-4165-b016-0d7be4344c68" xsi:nil="true"/>
    <Is_Collaboration_Space_Locked xmlns="e8312105-d3eb-4165-b016-0d7be4344c68" xsi:nil="true"/>
    <Self_Registration_Enabled xmlns="e8312105-d3eb-4165-b016-0d7be4344c68" xsi:nil="true"/>
    <LMS_Mappings xmlns="e8312105-d3eb-4165-b016-0d7be4344c68" xsi:nil="true"/>
    <Invited_Teachers xmlns="e8312105-d3eb-4165-b016-0d7be4344c68" xsi:nil="true"/>
    <NotebookType xmlns="e8312105-d3eb-4165-b016-0d7be4344c68" xsi:nil="true"/>
    <FolderType xmlns="e8312105-d3eb-4165-b016-0d7be4344c68" xsi:nil="true"/>
    <CultureName xmlns="e8312105-d3eb-4165-b016-0d7be4344c68" xsi:nil="true"/>
    <Owner xmlns="e8312105-d3eb-4165-b016-0d7be4344c68">
      <UserInfo>
        <DisplayName/>
        <AccountId xsi:nil="true"/>
        <AccountType/>
      </UserInfo>
    </Owner>
    <Invited_Students xmlns="e8312105-d3eb-4165-b016-0d7be4344c68" xsi:nil="true"/>
  </documentManagement>
</p:properties>
</file>

<file path=customXml/itemProps1.xml><?xml version="1.0" encoding="utf-8"?>
<ds:datastoreItem xmlns:ds="http://schemas.openxmlformats.org/officeDocument/2006/customXml" ds:itemID="{E6FAB20F-0176-40AB-9468-10C12FB65F8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0C9B565-221C-4041-852F-1C1C66849A0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8312105-d3eb-4165-b016-0d7be4344c68"/>
    <ds:schemaRef ds:uri="db466b21-9f8e-4555-b4b4-3f204fa426c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AA82360-C656-46C3-AD2A-BBAA8C97D91D}">
  <ds:schemaRefs>
    <ds:schemaRef ds:uri="http://purl.org/dc/elements/1.1/"/>
    <ds:schemaRef ds:uri="http://www.w3.org/XML/1998/namespace"/>
    <ds:schemaRef ds:uri="http://schemas.microsoft.com/office/2006/documentManagement/types"/>
    <ds:schemaRef ds:uri="e8312105-d3eb-4165-b016-0d7be4344c68"/>
    <ds:schemaRef ds:uri="http://purl.org/dc/terms/"/>
    <ds:schemaRef ds:uri="http://schemas.microsoft.com/office/infopath/2007/PartnerControls"/>
    <ds:schemaRef ds:uri="http://purl.org/dc/dcmitype/"/>
    <ds:schemaRef ds:uri="http://schemas.openxmlformats.org/package/2006/metadata/core-properties"/>
    <ds:schemaRef ds:uri="db466b21-9f8e-4555-b4b4-3f204fa426c7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prezentace-econ-cz</Template>
  <TotalTime>1162</TotalTime>
  <Words>1369</Words>
  <Application>Microsoft Office PowerPoint</Application>
  <PresentationFormat>Širokoúhlá obrazovka</PresentationFormat>
  <Paragraphs>289</Paragraphs>
  <Slides>28</Slides>
  <Notes>11</Notes>
  <HiddenSlides>0</HiddenSlides>
  <MMClips>1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28</vt:i4>
      </vt:variant>
    </vt:vector>
  </HeadingPairs>
  <TitlesOfParts>
    <vt:vector size="34" baseType="lpstr">
      <vt:lpstr>Arial</vt:lpstr>
      <vt:lpstr>Calibri</vt:lpstr>
      <vt:lpstr>Palatino</vt:lpstr>
      <vt:lpstr>Tahoma</vt:lpstr>
      <vt:lpstr>Wingdings</vt:lpstr>
      <vt:lpstr>prezentace-econ-cz</vt:lpstr>
      <vt:lpstr>Projektový management</vt:lpstr>
      <vt:lpstr>Představení a Vaše očekávání</vt:lpstr>
      <vt:lpstr>Agenda DEN 1</vt:lpstr>
      <vt:lpstr>Proč je dobré řídit projekty?</vt:lpstr>
      <vt:lpstr>Co se v projektech často stává?</vt:lpstr>
      <vt:lpstr>Jak může projektové řízení pomoct?</vt:lpstr>
      <vt:lpstr>O čem to opravdu je?</vt:lpstr>
      <vt:lpstr>Co je projekt?</vt:lpstr>
      <vt:lpstr>Co je projekt</vt:lpstr>
      <vt:lpstr>Fáze projektového řízení</vt:lpstr>
      <vt:lpstr>Prezentace aplikace PowerPoint</vt:lpstr>
      <vt:lpstr>Fáze projektového řízení</vt:lpstr>
      <vt:lpstr>PŘEDPROJEKTOVÁ FÁZE </vt:lpstr>
      <vt:lpstr>Základny PM - trojimperativ</vt:lpstr>
      <vt:lpstr>Překážky splnění podmínek trojimperativu (1/3)</vt:lpstr>
      <vt:lpstr>Překážky splnění podmínek trojimperativu (2/3)</vt:lpstr>
      <vt:lpstr>Překážky splnění podmínek trojimperativu (3/3)</vt:lpstr>
      <vt:lpstr>Co opravdu chcete? PROJEKTOVÝ CÍL</vt:lpstr>
      <vt:lpstr>Cíl projektu</vt:lpstr>
      <vt:lpstr>Zainteresované strany</vt:lpstr>
      <vt:lpstr>Analýza zainteresovaných stran</vt:lpstr>
      <vt:lpstr>Registr zainteresovaných stran </vt:lpstr>
      <vt:lpstr>Zainteresované strany – matice</vt:lpstr>
      <vt:lpstr>Logická rámcová matice </vt:lpstr>
      <vt:lpstr>Logický rámec – proč jej využívat?</vt:lpstr>
      <vt:lpstr>Logický rámec – proč jej využívat?</vt:lpstr>
      <vt:lpstr>Logický rámec</vt:lpstr>
      <vt:lpstr>Logická rámcová matice - omezení </vt:lpstr>
    </vt:vector>
  </TitlesOfParts>
  <Company>Ekonomicko-správní fakulta Masarykovy univerzity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Posuňte svůj projekt mezi špičku!</dc:title>
  <dc:creator>Talpová Sylva</dc:creator>
  <cp:lastModifiedBy>Sylva Žáková Talpová</cp:lastModifiedBy>
  <cp:revision>80</cp:revision>
  <cp:lastPrinted>1601-01-01T00:00:00Z</cp:lastPrinted>
  <dcterms:created xsi:type="dcterms:W3CDTF">2020-01-10T09:13:24Z</dcterms:created>
  <dcterms:modified xsi:type="dcterms:W3CDTF">2020-11-03T11:52:50Z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0x010100A5165A467E99074B837E8FDEDF829E04</vt:lpwstr>
  </property>
</Properties>
</file>