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7"/>
  </p:notesMasterIdLst>
  <p:handoutMasterIdLst>
    <p:handoutMasterId r:id="rId48"/>
  </p:handoutMasterIdLst>
  <p:sldIdLst>
    <p:sldId id="258" r:id="rId5"/>
    <p:sldId id="275" r:id="rId6"/>
    <p:sldId id="276" r:id="rId7"/>
    <p:sldId id="308" r:id="rId8"/>
    <p:sldId id="269" r:id="rId9"/>
    <p:sldId id="278" r:id="rId10"/>
    <p:sldId id="264" r:id="rId11"/>
    <p:sldId id="280" r:id="rId12"/>
    <p:sldId id="261" r:id="rId13"/>
    <p:sldId id="279" r:id="rId14"/>
    <p:sldId id="281" r:id="rId15"/>
    <p:sldId id="266" r:id="rId16"/>
    <p:sldId id="267" r:id="rId17"/>
    <p:sldId id="284" r:id="rId18"/>
    <p:sldId id="307" r:id="rId19"/>
    <p:sldId id="265" r:id="rId20"/>
    <p:sldId id="295" r:id="rId21"/>
    <p:sldId id="296" r:id="rId22"/>
    <p:sldId id="297" r:id="rId23"/>
    <p:sldId id="285" r:id="rId24"/>
    <p:sldId id="287" r:id="rId25"/>
    <p:sldId id="302" r:id="rId26"/>
    <p:sldId id="286" r:id="rId27"/>
    <p:sldId id="291" r:id="rId28"/>
    <p:sldId id="271" r:id="rId29"/>
    <p:sldId id="303" r:id="rId30"/>
    <p:sldId id="292" r:id="rId31"/>
    <p:sldId id="294" r:id="rId32"/>
    <p:sldId id="289" r:id="rId33"/>
    <p:sldId id="298" r:id="rId34"/>
    <p:sldId id="299" r:id="rId35"/>
    <p:sldId id="300" r:id="rId36"/>
    <p:sldId id="301" r:id="rId37"/>
    <p:sldId id="256" r:id="rId38"/>
    <p:sldId id="304" r:id="rId39"/>
    <p:sldId id="305" r:id="rId40"/>
    <p:sldId id="259" r:id="rId41"/>
    <p:sldId id="260" r:id="rId42"/>
    <p:sldId id="306" r:id="rId43"/>
    <p:sldId id="262" r:id="rId44"/>
    <p:sldId id="263" r:id="rId45"/>
    <p:sldId id="309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4" autoAdjust="0"/>
    <p:restoredTop sz="96270" autoAdjust="0"/>
  </p:normalViewPr>
  <p:slideViewPr>
    <p:cSldViewPr snapToGrid="0">
      <p:cViewPr varScale="1">
        <p:scale>
          <a:sx n="121" d="100"/>
          <a:sy n="121" d="100"/>
        </p:scale>
        <p:origin x="998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B22E4AE8-DF2B-3346-9F87-8BD13BBD6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0AC8EFF1-D7FA-BD4D-8005-3F6A87ED6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69FA61EA-679D-B543-9A9A-0BED25408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623FFD-EDA9-BF4C-9493-7330893C5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61A3275-8CC7-B44F-8BFB-02731D80F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85600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2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BA3A37-5F0D-A1A0-3EAB-DCB85832B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40A1A73-2D18-A7C0-8C5E-2B8093812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A0F3B9C-D3CF-DB69-30E1-E47262F69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4023-E298-4B5A-BC1F-74F0AFA6A15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368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69" y="6050486"/>
            <a:ext cx="662558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1666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800"/>
            </a:lvl2pPr>
            <a:lvl3pPr marL="685800" indent="0">
              <a:lnSpc>
                <a:spcPct val="100000"/>
              </a:lnSpc>
              <a:buNone/>
              <a:defRPr sz="15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B1A8C7E8-B354-9C49-A9F5-DCDF85E3C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5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CF89619C-4865-4846-8B6C-FA429C382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6079916D-A611-7842-9E25-44BBC3AC9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0B540A0-9A44-9744-B5A2-82868303AE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3ADAE73E-D711-E54F-83B3-02E9FED84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04D04082-0EA8-E547-8617-0C8CA1141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D96A438F-F8EF-AC4F-8CCA-C90ACD758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3C346B07-7E84-F44D-8487-EA7264B17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1" r:id="rId19"/>
    <p:sldLayoutId id="2147483702" r:id="rId20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style-grammar-guidelines/italics-quotations/italic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instructional-aids/in-text-citation-checklist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con.muni.cz/en/library" TargetMode="Externa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vzdaleny_pristup/openvpn.php?lang=en" TargetMode="External"/><Relationship Id="rId2" Type="http://schemas.openxmlformats.org/officeDocument/2006/relationships/hyperlink" Target="https://ezdroje.muni.cz/vzdaleny_pristup/?lang=en" TargetMode="Externa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katalog.muni.cz/" TargetMode="Externa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discovery.muni.cz/" TargetMode="Externa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muni.cz/prehled/index.php?lang=en&amp;fids=7&amp;type=fakulty" TargetMode="Externa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muni.cz/prehled/zdroj.php?lang=en&amp;id=55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en&amp;id=478" TargetMode="External"/><Relationship Id="rId2" Type="http://schemas.openxmlformats.org/officeDocument/2006/relationships/hyperlink" Target="https://ezdroje.muni.cz/prehled/zdroj.php?lang=en&amp;id=502" TargetMode="Externa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pro.com/en/" TargetMode="Externa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econ/sm/akap/akademicky_text_a_proces_jeho_vzniku/Writting_papers_Bellemare_MIT_2022.pdf" TargetMode="External"/><Relationship Id="rId2" Type="http://schemas.openxmlformats.org/officeDocument/2006/relationships/hyperlink" Target="https://katalog.muni.cz/Record/MUB01006507361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literary</a:t>
            </a:r>
            <a:r>
              <a:rPr lang="cs-CZ" dirty="0"/>
              <a:t> </a:t>
            </a:r>
            <a:r>
              <a:rPr lang="cs-CZ" dirty="0" err="1"/>
              <a:t>research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B1BA9A2-C48E-4CD8-92BF-D27BE433F2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Methodology 1 course (DXH_MET1)</a:t>
            </a:r>
          </a:p>
          <a:p>
            <a:r>
              <a:rPr lang="en-US" dirty="0"/>
              <a:t>Martin Guzi,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1749-4692-A6C5-21A0-34EC3840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Read academic papers critically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C101-5C5F-DB0B-85FA-11001E724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1261872"/>
            <a:ext cx="8064900" cy="457012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the </a:t>
            </a:r>
            <a:r>
              <a:rPr lang="en-US" sz="2400" dirty="0">
                <a:solidFill>
                  <a:srgbClr val="0000DC"/>
                </a:solidFill>
              </a:rPr>
              <a:t>motivation</a:t>
            </a:r>
            <a:r>
              <a:rPr lang="en-US" sz="2400" dirty="0"/>
              <a:t> for the research? Why should we care about this research (why is it important)?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the </a:t>
            </a:r>
            <a:r>
              <a:rPr lang="en-US" sz="2400" dirty="0">
                <a:solidFill>
                  <a:srgbClr val="0000DC"/>
                </a:solidFill>
              </a:rPr>
              <a:t>identification strategy </a:t>
            </a:r>
            <a:r>
              <a:rPr lang="en-US" sz="2400" dirty="0"/>
              <a:t>that helps to answer research questions?</a:t>
            </a:r>
            <a:br>
              <a:rPr lang="en-US" sz="2400" dirty="0"/>
            </a:br>
            <a:r>
              <a:rPr lang="en-US" sz="1400" dirty="0"/>
              <a:t>(e.g. experiment design; change in legislation; cross-country differences; an exogenous shock)</a:t>
            </a:r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is </a:t>
            </a:r>
            <a:r>
              <a:rPr lang="en-US" sz="2400" dirty="0">
                <a:solidFill>
                  <a:srgbClr val="0000DC"/>
                </a:solidFill>
              </a:rPr>
              <a:t>a key part of the research </a:t>
            </a:r>
            <a:r>
              <a:rPr lang="en-US" sz="2400" dirty="0"/>
              <a:t>that allows authors </a:t>
            </a:r>
            <a:br>
              <a:rPr lang="en-US" sz="2400" dirty="0"/>
            </a:br>
            <a:r>
              <a:rPr lang="en-US" sz="2400" dirty="0"/>
              <a:t>to claim what they claim?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are the </a:t>
            </a:r>
            <a:r>
              <a:rPr lang="en-US" sz="2400" dirty="0">
                <a:solidFill>
                  <a:srgbClr val="0000DC"/>
                </a:solidFill>
              </a:rPr>
              <a:t>main findings</a:t>
            </a:r>
            <a:r>
              <a:rPr lang="en-US" sz="2400" dirty="0"/>
              <a:t>? Are these surprising or rather expected? What </a:t>
            </a:r>
            <a:r>
              <a:rPr lang="en-US" sz="2400" dirty="0">
                <a:solidFill>
                  <a:srgbClr val="0000DC"/>
                </a:solidFill>
              </a:rPr>
              <a:t>implications</a:t>
            </a:r>
            <a:r>
              <a:rPr lang="en-US" sz="2400" dirty="0"/>
              <a:t> do authors claim these findings have?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 is this research </a:t>
            </a:r>
            <a:r>
              <a:rPr lang="en-US" sz="2400" dirty="0">
                <a:solidFill>
                  <a:srgbClr val="0000DC"/>
                </a:solidFill>
              </a:rPr>
              <a:t>new</a:t>
            </a:r>
            <a:r>
              <a:rPr lang="en-US" sz="2400" dirty="0"/>
              <a:t>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F9D13-7D62-37AC-5FCD-CDA38C5C9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074F60-5D87-08EB-0A55-BAB54B14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44023-E298-4B5A-BC1F-74F0AFA6A156}" type="slidenum">
              <a:rPr lang="en-US" altLang="cs-CZ" smtClean="0"/>
              <a:pPr>
                <a:defRPr/>
              </a:pPr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9400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4B06EF-45A0-3099-706A-338CC3BEB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83464"/>
            <a:ext cx="8382000" cy="162153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en-US" sz="3200" dirty="0"/>
              <a:t>Begin by moving from a more general, wider view of the research area to the specific area you wish to focus on</a:t>
            </a:r>
            <a:endParaRPr lang="cs-CZ" altLang="cs-CZ" sz="3200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2A7AAAF-EEA8-9A89-4608-13AE1E5B2D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100" y="2395728"/>
            <a:ext cx="8064900" cy="3436272"/>
          </a:xfrm>
        </p:spPr>
        <p:txBody>
          <a:bodyPr/>
          <a:lstStyle/>
          <a:p>
            <a:pPr eaLnBrk="1" hangingPunct="1"/>
            <a:r>
              <a:rPr lang="en-US" altLang="cs-CZ" sz="2400" dirty="0"/>
              <a:t>‘Previous literature has looked at/concentrated on ...’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‘Previous work has focused on …’ 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‘Early research investigated …’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‘Substantial work has been carried out on …’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‘Work done by … (was) built on …’</a:t>
            </a:r>
            <a:endParaRPr lang="cs-CZ" altLang="cs-CZ" sz="2400" dirty="0"/>
          </a:p>
          <a:p>
            <a:pPr eaLnBrk="1" hangingPunct="1"/>
            <a:r>
              <a:rPr lang="en-US" altLang="cs-CZ" sz="2400" dirty="0"/>
              <a:t>‘Recent work has concentrated on …’</a:t>
            </a:r>
            <a:endParaRPr lang="cs-CZ" altLang="cs-CZ" sz="2400" dirty="0"/>
          </a:p>
          <a:p>
            <a:pPr eaLnBrk="1" hangingPunct="1"/>
            <a:endParaRPr lang="cs-CZ" altLang="cs-CZ" sz="2400" dirty="0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E4087760-D739-CCFD-A5EB-C38166A8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5AE0B9-51AD-49F0-A81A-A70A244EF5D7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475E167E-C81B-B5DC-3951-BA2862A6F1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2BC079-32FC-44DE-95F0-808283CEC092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cs-CZ" sz="260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143161E7-6C5B-0B13-46D6-F40AE5D5B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dirty="0"/>
              <a:t>Avoid the laundry list literature review</a:t>
            </a:r>
            <a:endParaRPr lang="cs-CZ" altLang="cs-CZ" sz="2800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525EE02-316A-C30E-A4F3-5A2E945198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0000" y="1773936"/>
            <a:ext cx="8064900" cy="4058064"/>
          </a:xfrm>
        </p:spPr>
        <p:txBody>
          <a:bodyPr/>
          <a:lstStyle/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The laundry list is often called </a:t>
            </a:r>
            <a:br>
              <a:rPr lang="en-US" altLang="cs-CZ" sz="2400" dirty="0"/>
            </a:br>
            <a:r>
              <a:rPr lang="en-US" altLang="cs-CZ" sz="2400" dirty="0"/>
              <a:t>		‘</a:t>
            </a:r>
            <a:r>
              <a:rPr lang="en-US" altLang="cs-CZ" sz="2400" dirty="0">
                <a:solidFill>
                  <a:srgbClr val="0000DC"/>
                </a:solidFill>
              </a:rPr>
              <a:t>He said, she said</a:t>
            </a:r>
            <a:r>
              <a:rPr lang="en-US" altLang="cs-CZ" sz="2400" dirty="0"/>
              <a:t>”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Williams (1985) discovered... Stevens (1988) conducted similar experiments and find that … </a:t>
            </a:r>
            <a:r>
              <a:rPr lang="en-GB" altLang="cs-CZ" sz="2400" dirty="0"/>
              <a:t>Later Randle (1991) concluded that…</a:t>
            </a:r>
          </a:p>
          <a:p>
            <a:pPr eaLnBrk="1" hangingPunct="1"/>
            <a:endParaRPr lang="en-GB" altLang="cs-CZ" sz="2400" dirty="0"/>
          </a:p>
          <a:p>
            <a:pPr eaLnBrk="1" hangingPunct="1"/>
            <a:r>
              <a:rPr lang="en-US" altLang="cs-CZ" sz="2400" dirty="0"/>
              <a:t>By focusing on writers rather than the substantive issue under discussion, you may end up listing and then trying to draw things together. Your goal is not to </a:t>
            </a:r>
            <a:r>
              <a:rPr lang="en-US" altLang="cs-CZ" sz="2400" dirty="0" err="1"/>
              <a:t>summarise</a:t>
            </a:r>
            <a:r>
              <a:rPr lang="en-US" altLang="cs-CZ" sz="2400" dirty="0"/>
              <a:t> who said what but on </a:t>
            </a:r>
            <a:r>
              <a:rPr lang="en-US" altLang="cs-CZ" sz="2400" dirty="0">
                <a:solidFill>
                  <a:srgbClr val="0000DC"/>
                </a:solidFill>
              </a:rPr>
              <a:t>interpretations of the term</a:t>
            </a:r>
            <a:r>
              <a:rPr lang="en-US" altLang="cs-CZ" sz="2400" dirty="0"/>
              <a:t>.</a:t>
            </a:r>
          </a:p>
          <a:p>
            <a:pPr eaLnBrk="1" hangingPunct="1"/>
            <a:endParaRPr lang="cs-CZ" altLang="cs-CZ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8F45C4-36AD-A061-169B-8FE335CD3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223" y="1453896"/>
            <a:ext cx="2990332" cy="170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025803AB-63C3-B32C-E0B9-C76494CCB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cs-CZ" dirty="0"/>
          </a:p>
        </p:txBody>
      </p:sp>
      <p:sp>
        <p:nvSpPr>
          <p:cNvPr id="13314" name="Title 1">
            <a:extLst>
              <a:ext uri="{FF2B5EF4-FFF2-40B4-BE49-F238E27FC236}">
                <a16:creationId xmlns:a16="http://schemas.microsoft.com/office/drawing/2014/main" id="{DE5DD9E4-4930-0D9A-4C91-E060CA06C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purpose of a literature review is to: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8C4525C-07D9-3A94-F0C5-BEBE836ED4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Place each work in the context of its contribution to understanding the research problem being studied.</a:t>
            </a:r>
          </a:p>
          <a:p>
            <a:r>
              <a:rPr lang="en-US" altLang="en-US" dirty="0"/>
              <a:t>Describe the relationship of each work to the others under consideration.</a:t>
            </a:r>
          </a:p>
          <a:p>
            <a:r>
              <a:rPr lang="en-US" altLang="en-US" dirty="0"/>
              <a:t>Identify new ways to interpret prior research.</a:t>
            </a:r>
          </a:p>
          <a:p>
            <a:r>
              <a:rPr lang="en-US" altLang="en-US" dirty="0"/>
              <a:t>Reveal any gaps that exist in the literature.</a:t>
            </a:r>
          </a:p>
          <a:p>
            <a:r>
              <a:rPr lang="en-US" altLang="en-US" dirty="0"/>
              <a:t>Resolve conflicts amongst seemingly contradictory previous studies.</a:t>
            </a:r>
          </a:p>
          <a:p>
            <a:r>
              <a:rPr lang="en-US" altLang="en-US" dirty="0"/>
              <a:t>Identify areas of prior scholarship to prevent duplication of effort.</a:t>
            </a:r>
          </a:p>
          <a:p>
            <a:r>
              <a:rPr lang="en-US" altLang="en-US" dirty="0"/>
              <a:t>Point the way in fulfilling a need for additional research.</a:t>
            </a:r>
          </a:p>
          <a:p>
            <a:r>
              <a:rPr lang="en-US" altLang="en-US" dirty="0"/>
              <a:t>Locate your own research within the context of existing literature [very important].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CC251-D586-1EEB-A3E2-48BF4978E7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https://patthomson.net/2017/09/11/avoiding-the-laundry-list-literature-review/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44D08B-BFEB-4920-2CB9-F701E4E378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312744-E02B-50DE-1678-785D04A35F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9808" y="162941"/>
            <a:ext cx="7241540" cy="4508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2F21-8278-659B-2BD7-41AEF14BF7B7}"/>
              </a:ext>
            </a:extLst>
          </p:cNvPr>
          <p:cNvSpPr txBox="1"/>
          <p:nvPr/>
        </p:nvSpPr>
        <p:spPr>
          <a:xfrm>
            <a:off x="613152" y="669798"/>
            <a:ext cx="680313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Clarifying the concept of neoliberalism is not an easy task. The term neoliberalism is often used as a synonym for capitalism or the inequalities of the economy more generally (Ferguson 2010). Some scholars use the term very loosely, drawing connections between unrelated life events to suggest that a clandestine power is ‘pulling the strings’ (Bell and Green, 2016, after Latour, 2005). Neoliberalism is also almost always derogatory when used to refer to economic/political policy (Fish, 2009) which produces austerity through the rationality of markets, entrepreneurialism and competition (De 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Lissavoy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2014).  The term is also associated with ‘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bureaucratisation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’ (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Hibou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2015), processes of 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rationalisation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and professionalization, driven by the quest for neutrality, objectivity and professionalization, which govern key aspects of everyday life.  </a:t>
            </a:r>
          </a:p>
          <a:p>
            <a:pPr algn="l" fontAlgn="base"/>
            <a:endParaRPr lang="en-US" sz="1600" b="0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algn="l" fontAlgn="base"/>
            <a:r>
              <a:rPr lang="en-US" sz="1600" dirty="0">
                <a:solidFill>
                  <a:schemeClr val="bg1"/>
                </a:solidFill>
                <a:latin typeface="Georgia" panose="02040502050405020303" pitchFamily="18" charset="0"/>
              </a:rPr>
              <a:t>Compare with:</a:t>
            </a:r>
          </a:p>
          <a:p>
            <a:pPr algn="l" fontAlgn="base"/>
            <a:endParaRPr lang="en-US" sz="1600" b="0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algn="l" fontAlgn="base"/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How then can the term neoliberalism be understood? Barnett (2005) suggests that it refers to the discreet alteration of the class-driven reform of the state to benefit free markets. Neoliberalism is a form of ideologically driven policies and government that supports </a:t>
            </a:r>
            <a:r>
              <a:rPr lang="en-US" sz="1600" b="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privatisation</a:t>
            </a:r>
            <a:r>
              <a:rPr lang="en-US" sz="1600" b="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the free market and increased competition.</a:t>
            </a:r>
          </a:p>
          <a:p>
            <a:br>
              <a:rPr lang="en-US" sz="1600" dirty="0">
                <a:solidFill>
                  <a:schemeClr val="bg1"/>
                </a:solidFill>
              </a:rPr>
            </a:b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EF86D9-7A4B-4E68-8DD1-7C3359E8F96F}"/>
              </a:ext>
            </a:extLst>
          </p:cNvPr>
          <p:cNvSpPr txBox="1"/>
          <p:nvPr/>
        </p:nvSpPr>
        <p:spPr>
          <a:xfrm>
            <a:off x="4133088" y="114387"/>
            <a:ext cx="4901184" cy="156966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l" fontAlgn="base"/>
            <a:r>
              <a:rPr lang="en-US" dirty="0">
                <a:solidFill>
                  <a:schemeClr val="bg1"/>
                </a:solidFill>
                <a:latin typeface="+mj-lt"/>
              </a:rPr>
              <a:t>P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roduce an argument – do not simply report summaries of other people’s work, but make one/two points supported by evidence.</a:t>
            </a:r>
          </a:p>
        </p:txBody>
      </p:sp>
    </p:spTree>
    <p:extLst>
      <p:ext uri="{BB962C8B-B14F-4D97-AF65-F5344CB8AC3E}">
        <p14:creationId xmlns:p14="http://schemas.microsoft.com/office/powerpoint/2010/main" val="239185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F3EFAC-B0B6-4C47-A601-2A205D060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3090C-FB03-41EC-8041-C81B19F81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avoid the repetitive use of he says, finds, proposes etc.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made the writing more authoritative – remove the author’s own view via ‘therefore’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moved some sentences from passive to active voice.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highlighted the most important work that the author is using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produced an argument – I’m not simply reporting summaries of other people’s work, but have made two points supported by evidence.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819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F4929E-B798-4A4D-959B-A276AAF9E7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9C6A96-AE79-43DE-B14A-9C163133C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15E1CD-6842-4539-9D12-3F468FF08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52212"/>
            <a:ext cx="8064900" cy="451576"/>
          </a:xfrm>
        </p:spPr>
        <p:txBody>
          <a:bodyPr/>
          <a:lstStyle/>
          <a:p>
            <a:r>
              <a:rPr lang="en-US" dirty="0"/>
              <a:t>The following reading strategies can help you to identify the argument of a source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BB174C-F57C-40D6-9B3C-81DF051E3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21527"/>
            <a:ext cx="7773362" cy="4610473"/>
          </a:xfrm>
        </p:spPr>
        <p:txBody>
          <a:bodyPr/>
          <a:lstStyle/>
          <a:p>
            <a:r>
              <a:rPr lang="en-US" sz="2000" dirty="0"/>
              <a:t>Identify the author’s thesis (central claim or purpose) or research question. Both the </a:t>
            </a:r>
            <a:r>
              <a:rPr lang="en-US" sz="2000" dirty="0">
                <a:solidFill>
                  <a:schemeClr val="accent1"/>
                </a:solidFill>
              </a:rPr>
              <a:t>introduction</a:t>
            </a:r>
            <a:r>
              <a:rPr lang="en-US" sz="2000" dirty="0"/>
              <a:t> and the </a:t>
            </a:r>
            <a:r>
              <a:rPr lang="en-US" sz="2000" dirty="0">
                <a:solidFill>
                  <a:schemeClr val="accent1"/>
                </a:solidFill>
              </a:rPr>
              <a:t>conclusion</a:t>
            </a:r>
            <a:r>
              <a:rPr lang="en-US" sz="2000" dirty="0"/>
              <a:t> can help you with this task. </a:t>
            </a:r>
          </a:p>
          <a:p>
            <a:r>
              <a:rPr lang="en-US" sz="2000" dirty="0"/>
              <a:t>Look for </a:t>
            </a:r>
            <a:r>
              <a:rPr lang="en-US" sz="2000" dirty="0">
                <a:solidFill>
                  <a:schemeClr val="accent1"/>
                </a:solidFill>
              </a:rPr>
              <a:t>repetition</a:t>
            </a:r>
            <a:r>
              <a:rPr lang="en-US" sz="2000" dirty="0"/>
              <a:t> of key terms or ideas, especially those occurring in the thesis. Follow them through the text and examine what the author does with them. </a:t>
            </a:r>
          </a:p>
          <a:p>
            <a:r>
              <a:rPr lang="en-US" sz="2000" dirty="0"/>
              <a:t>Notice whether and how a </a:t>
            </a:r>
            <a:r>
              <a:rPr lang="en-US" sz="2000" dirty="0">
                <a:solidFill>
                  <a:schemeClr val="accent1"/>
                </a:solidFill>
              </a:rPr>
              <a:t>theory</a:t>
            </a:r>
            <a:r>
              <a:rPr lang="en-US" sz="2000" dirty="0"/>
              <a:t> is used to interpret evidence. Identify the </a:t>
            </a:r>
            <a:r>
              <a:rPr lang="en-US" sz="2000" dirty="0">
                <a:solidFill>
                  <a:schemeClr val="accent1"/>
                </a:solidFill>
              </a:rPr>
              <a:t>method</a:t>
            </a:r>
            <a:r>
              <a:rPr lang="en-US" sz="2000" dirty="0"/>
              <a:t> used to investigate the problem/s addressed in the text. </a:t>
            </a:r>
          </a:p>
          <a:p>
            <a:r>
              <a:rPr lang="en-US" sz="2000" dirty="0"/>
              <a:t>Notice how the text is laid out and organized. What are the main sections? What is </a:t>
            </a:r>
            <a:r>
              <a:rPr lang="en-US" sz="2000" dirty="0">
                <a:solidFill>
                  <a:schemeClr val="accent1"/>
                </a:solidFill>
              </a:rPr>
              <a:t>emphasized</a:t>
            </a:r>
            <a:r>
              <a:rPr lang="en-US" sz="2000" dirty="0"/>
              <a:t>? Why? Accounting for why will help you move beyond listing contents and toward accounting for argument. Look also for paragraphs that summarize the argument.</a:t>
            </a:r>
          </a:p>
        </p:txBody>
      </p:sp>
    </p:spTree>
    <p:extLst>
      <p:ext uri="{BB962C8B-B14F-4D97-AF65-F5344CB8AC3E}">
        <p14:creationId xmlns:p14="http://schemas.microsoft.com/office/powerpoint/2010/main" val="168472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744DFA-48A7-778C-4B0F-A25D42C304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F23744-B6A1-88AB-02D4-AA932B442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0C19FE-29D9-C306-114C-DE24C384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your literature review you might: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917C99-3FAF-A41B-8E97-7A678FB8B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Give a </a:t>
            </a:r>
            <a:r>
              <a:rPr lang="en-US" sz="2400" dirty="0">
                <a:solidFill>
                  <a:schemeClr val="tx2"/>
                </a:solidFill>
              </a:rPr>
              <a:t>new interpretation </a:t>
            </a:r>
            <a:r>
              <a:rPr lang="en-US" sz="2400" dirty="0"/>
              <a:t>of old material or combine new with old interpretations,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Trace the intellectual progression of the field, including </a:t>
            </a:r>
            <a:r>
              <a:rPr lang="en-US" sz="2400" dirty="0">
                <a:solidFill>
                  <a:schemeClr val="tx2"/>
                </a:solidFill>
              </a:rPr>
              <a:t>major debates</a:t>
            </a:r>
            <a:r>
              <a:rPr lang="en-US" sz="2400" dirty="0"/>
              <a:t>,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Depending on the situation, evaluate the sources and advise the reader on the </a:t>
            </a:r>
            <a:r>
              <a:rPr lang="en-US" sz="2400" dirty="0">
                <a:solidFill>
                  <a:schemeClr val="tx2"/>
                </a:solidFill>
              </a:rPr>
              <a:t>most pertinent or relevant research</a:t>
            </a:r>
            <a:r>
              <a:rPr lang="en-US" sz="2400" dirty="0"/>
              <a:t>, or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Usually in the conclusion of a literature review, identify </a:t>
            </a:r>
            <a:r>
              <a:rPr lang="en-US" sz="2400" dirty="0">
                <a:solidFill>
                  <a:schemeClr val="tx2"/>
                </a:solidFill>
              </a:rPr>
              <a:t>where gaps exist </a:t>
            </a:r>
            <a:r>
              <a:rPr lang="en-US" sz="2400" dirty="0"/>
              <a:t>in how a problem has been researched to date.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638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78B2DF-B56D-57ED-05BF-C21E674A12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C0C464-9D9F-3A67-6B16-FE3CAEE935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073FCB-D7C8-3ABC-3FF2-AC39F475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Your Literature Review Should Answer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E82068-850E-14AE-1ECB-22FB48FA3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384544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do we already know in the immediate area concerned?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are the characteristics of the key concepts or the main factors or variables?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are the relationships between these key concepts, factors or variables?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are the existing theories?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Where are the inconsistencies or other shortcomings in our knowledge and understanding? 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7352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18AFA2-0F96-A346-830A-AC1AD5ED8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24CAC6-0FA3-F3B3-9128-1637ADF5E4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3A0A6F-9556-A7B8-CE0D-A5176F72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8D62C1-9F3E-24CB-F720-E0319CAC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research designs or methods seem unsatisfactory? What views need to be (further) tested?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evidence is lacking, inconclusive, contradictory or too limited?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Why study (further) the research problem?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contribution can the present study be expected to make?</a:t>
            </a:r>
          </a:p>
        </p:txBody>
      </p:sp>
    </p:spTree>
    <p:extLst>
      <p:ext uri="{BB962C8B-B14F-4D97-AF65-F5344CB8AC3E}">
        <p14:creationId xmlns:p14="http://schemas.microsoft.com/office/powerpoint/2010/main" val="232589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ACE661-ED8D-4FCC-BE2C-2695538810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110FD8-614A-234C-9D4E-462776496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900990B-08A7-D31C-6DC1-749810237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B3BA39-3ADD-2944-3588-2C47A5B2E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Critical literature review</a:t>
            </a:r>
          </a:p>
          <a:p>
            <a:pPr marL="511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Citation format</a:t>
            </a:r>
          </a:p>
          <a:p>
            <a:pPr marL="511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Citation signals</a:t>
            </a:r>
          </a:p>
          <a:p>
            <a:pPr marL="511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Literature search </a:t>
            </a:r>
          </a:p>
          <a:p>
            <a:pPr marL="511200" indent="-45720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  <a:p>
            <a:pPr marL="511200" indent="-45720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72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263BFE-A261-3F73-C0A7-D875D2B93A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7572FB4-4268-7E3B-D5D3-5F87D08677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350C6-8902-C1A0-92F3-B2D114163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r>
              <a:rPr lang="en-GB" noProof="0" dirty="0"/>
              <a:t>https://xkcd.com/285/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6CE840-7BCB-1890-2717-C9EFDF88627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004A98-4F16-EAED-C1D1-4E1CC982F2D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6309" y="693293"/>
            <a:ext cx="8064500" cy="4508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In-Text Citations (APA format)</a:t>
            </a:r>
          </a:p>
        </p:txBody>
      </p:sp>
      <p:pic>
        <p:nvPicPr>
          <p:cNvPr id="10242" name="Picture 2" descr="Wikipedian Protester">
            <a:extLst>
              <a:ext uri="{FF2B5EF4-FFF2-40B4-BE49-F238E27FC236}">
                <a16:creationId xmlns:a16="http://schemas.microsoft.com/office/drawing/2014/main" id="{46FCE29A-9A3D-C7D6-1C5D-17A8DF75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09" y="1692002"/>
            <a:ext cx="6778435" cy="367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659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90581-A656-A44F-CF22-D714280EC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8B2FBE-2D49-7780-85FF-3B1C776F7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CE5C34-EA48-D761-E049-D782AD4E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7DDA8F-690A-757E-BE84-187B0D904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Cite only works that you have read</a:t>
            </a:r>
          </a:p>
          <a:p>
            <a:r>
              <a:rPr lang="en-US" dirty="0"/>
              <a:t>Cite primary sources when possible</a:t>
            </a:r>
          </a:p>
          <a:p>
            <a:r>
              <a:rPr lang="en-US" dirty="0"/>
              <a:t>You can use both past and present tense for citations</a:t>
            </a:r>
            <a:br>
              <a:rPr lang="en-US" dirty="0"/>
            </a:br>
            <a:r>
              <a:rPr lang="en-US" sz="1800" dirty="0"/>
              <a:t>e.g. Jones (1998) found; Jones (1998) has found; Jones (1998) finds</a:t>
            </a:r>
          </a:p>
          <a:p>
            <a:r>
              <a:rPr lang="en-US" dirty="0"/>
              <a:t>All sources that are cited in the text must appear in the reference list at the end of the paper (ensure the spelling of author names)</a:t>
            </a:r>
          </a:p>
          <a:p>
            <a:r>
              <a:rPr lang="en-US" dirty="0"/>
              <a:t>Avoid using online sources that cannot be retrieved</a:t>
            </a:r>
          </a:p>
          <a:p>
            <a:r>
              <a:rPr lang="en-US" dirty="0"/>
              <a:t>If an idea or theory is in a textbook and does not carry a specific citation there, then you probably do not need to cite anyone.</a:t>
            </a:r>
          </a:p>
          <a:p>
            <a:r>
              <a:rPr lang="en-US" dirty="0"/>
              <a:t>BUT empirical work is nearly always specific and must be cited.</a:t>
            </a:r>
          </a:p>
          <a:p>
            <a:r>
              <a:rPr lang="en-US" dirty="0"/>
              <a:t>If in doubt – cite it!</a:t>
            </a:r>
          </a:p>
          <a:p>
            <a:endParaRPr lang="en-US" dirty="0"/>
          </a:p>
          <a:p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83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AE9AF3-5052-C303-F02B-8365E221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810E1-3BBE-6BEC-18DC-EEFD41B465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382767-633B-0402-133B-52E441AF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direct quotation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D5CF77-66FE-39A6-C249-2E78DFBFE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When you use the work of others as primary data</a:t>
            </a:r>
          </a:p>
          <a:p>
            <a:pPr>
              <a:lnSpc>
                <a:spcPct val="150000"/>
              </a:lnSpc>
            </a:pPr>
            <a:r>
              <a:rPr lang="en-US" dirty="0"/>
              <a:t>When you want to appeal to their authority</a:t>
            </a:r>
          </a:p>
          <a:p>
            <a:pPr>
              <a:lnSpc>
                <a:spcPct val="150000"/>
              </a:lnSpc>
            </a:pPr>
            <a:r>
              <a:rPr lang="en-US" dirty="0"/>
              <a:t>When the specific words of your source matter because</a:t>
            </a:r>
          </a:p>
          <a:p>
            <a:pPr marL="54000" indent="0">
              <a:lnSpc>
                <a:spcPct val="150000"/>
              </a:lnSpc>
              <a:buNone/>
            </a:pPr>
            <a:r>
              <a:rPr lang="en-US" dirty="0"/>
              <a:t> the wording of the original is particularly pertinent to an idea you are discussing</a:t>
            </a:r>
          </a:p>
          <a:p>
            <a:pPr>
              <a:lnSpc>
                <a:spcPct val="150000"/>
              </a:lnSpc>
            </a:pPr>
            <a:r>
              <a:rPr lang="en-US" dirty="0"/>
              <a:t>To avoid any ambiguity or misrepresentation of source material</a:t>
            </a:r>
          </a:p>
          <a:p>
            <a:pPr>
              <a:lnSpc>
                <a:spcPct val="150000"/>
              </a:lnSpc>
            </a:pPr>
            <a:r>
              <a:rPr lang="en-US" dirty="0"/>
              <a:t>You dispute your source and you want to state her case fairly</a:t>
            </a:r>
          </a:p>
          <a:p>
            <a:pPr>
              <a:lnSpc>
                <a:spcPct val="150000"/>
              </a:lnSpc>
            </a:pPr>
            <a:r>
              <a:rPr lang="en-US" dirty="0"/>
              <a:t>The words of the source are especially vivid or significant</a:t>
            </a:r>
          </a:p>
        </p:txBody>
      </p:sp>
    </p:spTree>
    <p:extLst>
      <p:ext uri="{BB962C8B-B14F-4D97-AF65-F5344CB8AC3E}">
        <p14:creationId xmlns:p14="http://schemas.microsoft.com/office/powerpoint/2010/main" val="340109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18CB9-8F98-AD5F-F81D-AB0778D2E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BB32D-1F00-49D6-0A00-BF1565701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42FD5C-9824-54AE-C6AD-64C5909B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quoting from a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E6AE86-1F03-DEFA-EA3D-03F9D0559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Short quotations </a:t>
            </a:r>
            <a:r>
              <a:rPr lang="en-US" dirty="0"/>
              <a:t>appear in double quotation marks</a:t>
            </a:r>
          </a:p>
          <a:p>
            <a:r>
              <a:rPr lang="en-US" dirty="0">
                <a:solidFill>
                  <a:schemeClr val="tx2"/>
                </a:solidFill>
              </a:rPr>
              <a:t>Long quotations </a:t>
            </a:r>
            <a:r>
              <a:rPr lang="en-US" dirty="0"/>
              <a:t>(40+ words) appear in the block quotation format</a:t>
            </a:r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/>
              <a:t>Include the author, year of publication, and </a:t>
            </a:r>
            <a:r>
              <a:rPr lang="en-US" dirty="0">
                <a:solidFill>
                  <a:schemeClr val="tx2"/>
                </a:solidFill>
              </a:rPr>
              <a:t>page number</a:t>
            </a:r>
          </a:p>
          <a:p>
            <a:r>
              <a:rPr lang="en-US" dirty="0"/>
              <a:t>Use the abbreviation “p.” (for one page) or “pp.” (for more pages) before listing the page number(s). Use </a:t>
            </a:r>
            <a:r>
              <a:rPr lang="en-US" dirty="0" err="1"/>
              <a:t>en</a:t>
            </a:r>
            <a:r>
              <a:rPr lang="en-US" dirty="0"/>
              <a:t> dash for page ranges.</a:t>
            </a:r>
          </a:p>
          <a:p>
            <a:r>
              <a:rPr lang="en-US" dirty="0"/>
              <a:t>For example: (Jones, 1998, p. 199) or (Jones, 1998, pp. 199–201)</a:t>
            </a:r>
          </a:p>
          <a:p>
            <a:endParaRPr lang="en-US" dirty="0"/>
          </a:p>
          <a:p>
            <a:r>
              <a:rPr lang="en-US" dirty="0"/>
              <a:t>Do not use </a:t>
            </a:r>
            <a:r>
              <a:rPr lang="en-US" i="1" dirty="0"/>
              <a:t>italics </a:t>
            </a:r>
            <a:r>
              <a:rPr lang="en-US" dirty="0"/>
              <a:t>for quotations.</a:t>
            </a:r>
          </a:p>
          <a:p>
            <a:r>
              <a:rPr lang="en-US" dirty="0"/>
              <a:t>Use </a:t>
            </a:r>
            <a:r>
              <a:rPr lang="en-US" i="1" dirty="0"/>
              <a:t>italics</a:t>
            </a:r>
            <a:r>
              <a:rPr lang="en-US" dirty="0"/>
              <a:t> for words in other languages, for titles of works, to provide emphasis, or to define the key terms.</a:t>
            </a:r>
          </a:p>
          <a:p>
            <a:r>
              <a:rPr lang="en-US" sz="1600" dirty="0">
                <a:hlinkClick r:id="rId2"/>
              </a:rPr>
              <a:t>https://apastyle.apa.org/style-grammar-guidelines/italics-quotations/italics</a:t>
            </a:r>
            <a:endParaRPr lang="en-US" sz="1600" dirty="0"/>
          </a:p>
          <a:p>
            <a:endParaRPr lang="en-US" dirty="0"/>
          </a:p>
          <a:p>
            <a:pPr marL="54000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5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12B7F8-4403-8A8E-5011-ACAB22126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BCCA1E-0A30-50CF-8756-D14DCB0591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1EAAA4-39BA-D175-A8A4-53315D406C90}"/>
              </a:ext>
            </a:extLst>
          </p:cNvPr>
          <p:cNvSpPr txBox="1"/>
          <p:nvPr/>
        </p:nvSpPr>
        <p:spPr>
          <a:xfrm>
            <a:off x="185166" y="227978"/>
            <a:ext cx="87736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According to Jones (1998), "students often had difficulty using APA style, especially when it was their first time"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Jones (1998) found "students often had difficulty using APA style" (p. 199); what implications does this have for teachers?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She stated, "Students often had difficulty using APA style" (Jones, 1998, p. 199), but she did not offer an explanation as to why.</a:t>
            </a:r>
          </a:p>
          <a:p>
            <a:pPr marL="54000"/>
            <a:endParaRPr lang="en-US" b="0" i="1" dirty="0">
              <a:solidFill>
                <a:schemeClr val="bg1"/>
              </a:solidFill>
              <a:effectLst/>
              <a:latin typeface="+mj-lt"/>
            </a:endParaRPr>
          </a:p>
          <a:p>
            <a:pPr marL="54000"/>
            <a:r>
              <a:rPr lang="en-US" b="0" i="1" dirty="0">
                <a:solidFill>
                  <a:schemeClr val="bg1"/>
                </a:solidFill>
                <a:effectLst/>
                <a:latin typeface="+mj-lt"/>
              </a:rPr>
              <a:t>Mindfulness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 is defined as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the act of noticing new things, a process that promotes flexible responding to the demands of the environment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(</a:t>
            </a:r>
            <a:r>
              <a:rPr lang="en-US" b="0" i="0" dirty="0" err="1">
                <a:solidFill>
                  <a:schemeClr val="bg1"/>
                </a:solidFill>
                <a:effectLst/>
                <a:latin typeface="+mj-lt"/>
              </a:rPr>
              <a:t>Pagnini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et al., 2016, p. 91).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1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71" y="296726"/>
            <a:ext cx="9049926" cy="1294331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Place long quotations (40+ words) in a free-standing block of typewritten lines and omit quotation marks. 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968" y="1329914"/>
            <a:ext cx="7602661" cy="51477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6D7437-64DF-4959-A0C6-FA47CE00C5CE}"/>
              </a:ext>
            </a:extLst>
          </p:cNvPr>
          <p:cNvSpPr/>
          <p:nvPr/>
        </p:nvSpPr>
        <p:spPr>
          <a:xfrm>
            <a:off x="66643" y="3064074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Long quotation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FFF4D-C51E-40AD-80F5-A96837146979}"/>
              </a:ext>
            </a:extLst>
          </p:cNvPr>
          <p:cNvSpPr/>
          <p:nvPr/>
        </p:nvSpPr>
        <p:spPr>
          <a:xfrm>
            <a:off x="176371" y="1890775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Short quotation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63040-2355-4BDB-B08B-24A291DF2D24}"/>
              </a:ext>
            </a:extLst>
          </p:cNvPr>
          <p:cNvSpPr/>
          <p:nvPr/>
        </p:nvSpPr>
        <p:spPr>
          <a:xfrm>
            <a:off x="157120" y="5898440"/>
            <a:ext cx="1227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Text highlighting</a:t>
            </a:r>
          </a:p>
        </p:txBody>
      </p:sp>
    </p:spTree>
    <p:extLst>
      <p:ext uri="{BB962C8B-B14F-4D97-AF65-F5344CB8AC3E}">
        <p14:creationId xmlns:p14="http://schemas.microsoft.com/office/powerpoint/2010/main" val="227803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C06BA6-7741-E48C-032F-B8A47A585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5E6406-8E31-8E4E-6EBA-C89A229D4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C4194E-7101-9C14-4383-50567E3D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Paraphrasing</a:t>
            </a:r>
            <a:r>
              <a:rPr lang="fr-FR" dirty="0"/>
              <a:t> Sources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2F3F17-8A1F-DAF2-2036-A16B09A4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more interested in content, in findings or claims, than in how a source expresses himself</a:t>
            </a:r>
          </a:p>
          <a:p>
            <a:endParaRPr lang="en-US" dirty="0"/>
          </a:p>
          <a:p>
            <a:r>
              <a:rPr lang="en-US" dirty="0"/>
              <a:t>To summarize or acknowledge another author’s ideas</a:t>
            </a:r>
          </a:p>
          <a:p>
            <a:endParaRPr lang="en-US" dirty="0"/>
          </a:p>
          <a:p>
            <a:r>
              <a:rPr lang="en-US" dirty="0"/>
              <a:t>When you want to explain difficult material in a way which is easier for your reader to understand</a:t>
            </a:r>
          </a:p>
          <a:p>
            <a:endParaRPr lang="en-US" dirty="0"/>
          </a:p>
          <a:p>
            <a:r>
              <a:rPr lang="en-US" dirty="0"/>
              <a:t>Don’t cobble together a paper out of a series of quotations. You must make your own arguments with your own claims and evidence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65A518-8C1F-2179-CBC6-E6E220205E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BB49A-7BA9-AB9A-47C5-E6CD0A9F2C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B2A900-BEA3-415F-5E82-6A960172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citation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BB0DA-8139-5E55-54A1-B0352EDA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Paraphrase as much as possible, rather than quote</a:t>
            </a:r>
          </a:p>
          <a:p>
            <a:r>
              <a:rPr lang="en-US" dirty="0"/>
              <a:t>In parenthetical citations </a:t>
            </a:r>
            <a:r>
              <a:rPr lang="en-US" dirty="0">
                <a:solidFill>
                  <a:schemeClr val="tx2"/>
                </a:solidFill>
              </a:rPr>
              <a:t>(Author, year) </a:t>
            </a:r>
            <a:r>
              <a:rPr lang="en-US" dirty="0"/>
              <a:t>there is a comma between the author and year</a:t>
            </a:r>
          </a:p>
          <a:p>
            <a:r>
              <a:rPr lang="en-US" dirty="0"/>
              <a:t>In narrative citations </a:t>
            </a:r>
            <a:r>
              <a:rPr lang="en-US" dirty="0">
                <a:solidFill>
                  <a:schemeClr val="tx2"/>
                </a:solidFill>
              </a:rPr>
              <a:t>Author (year), </a:t>
            </a:r>
            <a:r>
              <a:rPr lang="en-US" dirty="0"/>
              <a:t>there is the date in parentheses after the author</a:t>
            </a:r>
          </a:p>
          <a:p>
            <a:r>
              <a:rPr lang="en-US" dirty="0"/>
              <a:t>For 3+ authors abbreviate author names </a:t>
            </a:r>
            <a:br>
              <a:rPr lang="en-US" dirty="0"/>
            </a:br>
            <a:r>
              <a:rPr lang="en-US" dirty="0"/>
              <a:t>(e.g., first author plus “et al.”)</a:t>
            </a:r>
          </a:p>
          <a:p>
            <a:r>
              <a:rPr lang="en-US" dirty="0"/>
              <a:t>All works in the reference list need to be cited in the text</a:t>
            </a:r>
          </a:p>
          <a:p>
            <a:r>
              <a:rPr lang="en-US" dirty="0"/>
              <a:t>Avoid patchwriting = omit a few words and substitute synonyms</a:t>
            </a:r>
          </a:p>
          <a:p>
            <a:r>
              <a:rPr lang="en-US" dirty="0"/>
              <a:t>Avoid </a:t>
            </a:r>
            <a:r>
              <a:rPr lang="en-US" dirty="0" err="1"/>
              <a:t>overcitation</a:t>
            </a:r>
            <a:r>
              <a:rPr lang="en-US" dirty="0"/>
              <a:t> = for longer paraphrases use one citation when introducing the idea and not repeated the citation</a:t>
            </a:r>
          </a:p>
          <a:p>
            <a:pPr marL="54000" indent="0">
              <a:buNone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89BEF-01F6-B5DC-8B9E-732767A49B2D}"/>
              </a:ext>
            </a:extLst>
          </p:cNvPr>
          <p:cNvSpPr txBox="1"/>
          <p:nvPr/>
        </p:nvSpPr>
        <p:spPr>
          <a:xfrm>
            <a:off x="968868" y="5832000"/>
            <a:ext cx="8523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https://apastyle.apa.org/instructional-aids/in-text-citation-checklist.pdf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936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260FA8E-4395-5044-517A-E4A6045FF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F2C2C-D9CD-6115-C2C5-0F6CD4DFD3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FC8F72-C0AA-8CDB-AA52-F54A6545D621}"/>
              </a:ext>
            </a:extLst>
          </p:cNvPr>
          <p:cNvSpPr txBox="1"/>
          <p:nvPr/>
        </p:nvSpPr>
        <p:spPr>
          <a:xfrm>
            <a:off x="540000" y="306372"/>
            <a:ext cx="860400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cs-CZ" sz="2400" dirty="0">
                <a:solidFill>
                  <a:schemeClr val="bg1"/>
                </a:solidFill>
                <a:latin typeface="+mj-lt"/>
              </a:rPr>
              <a:t>There were distinct perceptions of family and caste in 19th century accounts of bathing resorts (</a:t>
            </a:r>
            <a:r>
              <a:rPr lang="en-GB" altLang="cs-CZ" sz="2400" dirty="0" err="1">
                <a:solidFill>
                  <a:schemeClr val="bg1"/>
                </a:solidFill>
                <a:latin typeface="+mj-lt"/>
              </a:rPr>
              <a:t>Somloi</a:t>
            </a:r>
            <a:r>
              <a:rPr lang="en-GB" altLang="cs-CZ" sz="2400" dirty="0">
                <a:solidFill>
                  <a:schemeClr val="bg1"/>
                </a:solidFill>
                <a:latin typeface="+mj-lt"/>
              </a:rPr>
              <a:t>, 2001), which on closer analysis can reveal a great deal about the nature of perceptions of caste in society generally.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There were, as </a:t>
            </a: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Somloi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(2001) has rightly pointed out, distinct perceptions of family and caste in 19th century accounts of bathing resorts. Closer analysis of these perceptions can reveal a great deal about the nature of perceptions of caste in society generally.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1400" dirty="0" err="1">
                <a:solidFill>
                  <a:schemeClr val="bg1"/>
                </a:solidFill>
                <a:latin typeface="+mj-lt"/>
              </a:rPr>
              <a:t>Somloi</a:t>
            </a:r>
            <a:r>
              <a:rPr lang="en-US" altLang="cs-CZ" sz="1400" dirty="0">
                <a:solidFill>
                  <a:schemeClr val="bg1"/>
                </a:solidFill>
                <a:latin typeface="+mj-lt"/>
              </a:rPr>
              <a:t>, G. (2001) “Spa Resorts in 19th Century Hungary”, </a:t>
            </a:r>
            <a:r>
              <a:rPr lang="en-US" altLang="cs-CZ" sz="1400" i="1" dirty="0">
                <a:solidFill>
                  <a:schemeClr val="bg1"/>
                </a:solidFill>
                <a:latin typeface="+mj-lt"/>
              </a:rPr>
              <a:t>Hungarian Historical Journal </a:t>
            </a:r>
            <a:r>
              <a:rPr lang="en-US" altLang="cs-CZ" sz="1400" dirty="0">
                <a:solidFill>
                  <a:schemeClr val="bg1"/>
                </a:solidFill>
                <a:latin typeface="+mj-lt"/>
              </a:rPr>
              <a:t>Vol.23, no.4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5689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11F3A4-B1C2-5123-3AE7-6E427BC99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C0A0D7-96EC-5D7D-2622-3714293F6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1ACA00E-1AB9-4B6C-F4B6-BCD64E4A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3600" dirty="0"/>
              <a:t>Citation and Qualification Signals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1BD784F-34A3-F433-9D91-4B1470079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1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B6F8FE-5F85-5176-6306-BCD02ABB97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510FF0-7684-8FD2-6B57-4EC9FDB3F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FC29E41-660D-3316-C604-B3055619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critical literature review?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B926A17-F4C8-551A-F733-7BA0300EA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"Critical" does not mean "negative".</a:t>
            </a:r>
            <a:br>
              <a:rPr lang="en-US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</a:br>
            <a:endParaRPr lang="en-US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68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E8EFA1-3387-E534-4729-ED6EF4DC4F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929264-93FA-CE09-51D1-62866ABEB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30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2BD76C-FC19-6CC9-AFDE-93C71209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Verbs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3CB4A2-9375-0E8F-878A-C40638D4C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sciences have a more detached reporting style</a:t>
            </a:r>
          </a:p>
          <a:p>
            <a:pPr marL="243000" lvl="1" indent="0">
              <a:buNone/>
            </a:pPr>
            <a:r>
              <a:rPr lang="en-US" dirty="0"/>
              <a:t>	The relevant theory was developed by Bruno.</a:t>
            </a:r>
          </a:p>
          <a:p>
            <a:pPr marL="243000" lvl="1" indent="0">
              <a:buNone/>
            </a:pPr>
            <a:r>
              <a:rPr lang="en-US" dirty="0"/>
              <a:t>	Stein et al. reported that a typical force..</a:t>
            </a:r>
          </a:p>
          <a:p>
            <a:pPr marL="243000" lvl="1" indent="0">
              <a:buNone/>
            </a:pPr>
            <a:r>
              <a:rPr lang="en-US" dirty="0"/>
              <a:t>	Paiva and </a:t>
            </a:r>
            <a:r>
              <a:rPr lang="en-US" dirty="0" err="1"/>
              <a:t>Venturinit</a:t>
            </a:r>
            <a:r>
              <a:rPr lang="en-US" dirty="0"/>
              <a:t> presented an alternative formulation…</a:t>
            </a:r>
          </a:p>
          <a:p>
            <a:endParaRPr lang="en-US" dirty="0"/>
          </a:p>
          <a:p>
            <a:r>
              <a:rPr lang="en-US" dirty="0"/>
              <a:t>Contrasted with soft sciences:</a:t>
            </a:r>
          </a:p>
          <a:p>
            <a:pPr marL="243000" lvl="1" indent="0">
              <a:buNone/>
            </a:pPr>
            <a:r>
              <a:rPr lang="en-US" dirty="0"/>
              <a:t>	</a:t>
            </a:r>
            <a:r>
              <a:rPr lang="en-US" dirty="0" err="1"/>
              <a:t>Baumgarter</a:t>
            </a:r>
            <a:r>
              <a:rPr lang="en-US" dirty="0"/>
              <a:t> and </a:t>
            </a:r>
            <a:r>
              <a:rPr lang="en-US" dirty="0" err="1"/>
              <a:t>Bagozzi</a:t>
            </a:r>
            <a:r>
              <a:rPr lang="en-US" dirty="0"/>
              <a:t> (1995) strongly recommend the use of…</a:t>
            </a:r>
          </a:p>
          <a:p>
            <a:pPr marL="243000" lvl="1" indent="0">
              <a:buNone/>
            </a:pPr>
            <a:r>
              <a:rPr lang="en-US" dirty="0"/>
              <a:t>	Law and Whitley (1989) argued, for instance, that…..</a:t>
            </a:r>
          </a:p>
          <a:p>
            <a:endParaRPr lang="en-US" dirty="0"/>
          </a:p>
          <a:p>
            <a:r>
              <a:rPr lang="en-US" dirty="0"/>
              <a:t>Plus use of evaluative adverbial comment</a:t>
            </a:r>
          </a:p>
          <a:p>
            <a:pPr marL="243000" lvl="1" indent="0">
              <a:buNone/>
            </a:pPr>
            <a:r>
              <a:rPr lang="en-US" dirty="0"/>
              <a:t>	He argues, correctly to my mind, that…</a:t>
            </a:r>
          </a:p>
          <a:p>
            <a:pPr marL="243000" lvl="1" indent="0">
              <a:buNone/>
            </a:pPr>
            <a:r>
              <a:rPr lang="en-US" dirty="0"/>
              <a:t>	Churchland justifiably rejects this notion…. </a:t>
            </a:r>
          </a:p>
          <a:p>
            <a:pPr marL="243000" lvl="1" indent="0">
              <a:buNone/>
            </a:pPr>
            <a:r>
              <a:rPr lang="en-US" dirty="0"/>
              <a:t>	As Stern and Terrell, correctly assert…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6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83A7F6-41C7-D196-47EB-225690D8F5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6FD1EC-8E70-B2C2-D933-AEF29BBCE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B1F0E5-A944-E751-F51E-C133C0A8C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46C629-9191-736A-DE24-1946E4BEE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400" dirty="0">
                <a:latin typeface="+mj-lt"/>
                <a:sym typeface="Wingdings" panose="05000000000000000000" pitchFamily="2" charset="2"/>
              </a:rPr>
              <a:t>Reduce the force of statements</a:t>
            </a:r>
          </a:p>
          <a:p>
            <a:pPr>
              <a:lnSpc>
                <a:spcPct val="100000"/>
              </a:lnSpc>
            </a:pPr>
            <a:r>
              <a:rPr lang="en-US" altLang="cs-CZ" sz="2400" dirty="0">
                <a:latin typeface="+mj-lt"/>
              </a:rPr>
              <a:t>Reinforce tentativeness of proposition or an appropriate degree of prudence</a:t>
            </a:r>
          </a:p>
          <a:p>
            <a:pPr lvl="1">
              <a:buNone/>
            </a:pPr>
            <a:endParaRPr lang="en-US" altLang="cs-CZ" sz="2500" dirty="0">
              <a:latin typeface="+mj-lt"/>
            </a:endParaRPr>
          </a:p>
          <a:p>
            <a:pPr lvl="1">
              <a:buNone/>
            </a:pPr>
            <a:r>
              <a:rPr lang="en-US" altLang="cs-CZ" sz="2100" dirty="0">
                <a:latin typeface="+mj-lt"/>
              </a:rPr>
              <a:t>	...</a:t>
            </a:r>
            <a:r>
              <a:rPr lang="en-US" altLang="cs-CZ" sz="2100" i="1" u="sng" dirty="0">
                <a:latin typeface="+mj-lt"/>
              </a:rPr>
              <a:t>it could plausibly</a:t>
            </a:r>
            <a:r>
              <a:rPr lang="en-US" altLang="cs-CZ" sz="2100" i="1" dirty="0">
                <a:latin typeface="+mj-lt"/>
              </a:rPr>
              <a:t> be reported that what seems attractive about it are just…</a:t>
            </a:r>
          </a:p>
          <a:p>
            <a:pPr lvl="1">
              <a:buNone/>
            </a:pPr>
            <a:r>
              <a:rPr lang="en-US" altLang="cs-CZ" sz="2100" i="1" dirty="0">
                <a:latin typeface="+mj-lt"/>
              </a:rPr>
              <a:t>	This </a:t>
            </a:r>
            <a:r>
              <a:rPr lang="en-US" altLang="cs-CZ" sz="2100" i="1" u="sng" dirty="0">
                <a:latin typeface="+mj-lt"/>
              </a:rPr>
              <a:t>suggests</a:t>
            </a:r>
            <a:r>
              <a:rPr lang="en-US" altLang="cs-CZ" sz="2100" i="1" dirty="0">
                <a:latin typeface="+mj-lt"/>
              </a:rPr>
              <a:t> that a competition exists….which </a:t>
            </a:r>
            <a:r>
              <a:rPr lang="en-US" altLang="cs-CZ" sz="2100" i="1" u="sng" dirty="0">
                <a:latin typeface="+mj-lt"/>
              </a:rPr>
              <a:t>might account</a:t>
            </a:r>
            <a:r>
              <a:rPr lang="en-US" altLang="cs-CZ" sz="2100" i="1" dirty="0">
                <a:latin typeface="+mj-lt"/>
              </a:rPr>
              <a:t> for…</a:t>
            </a:r>
          </a:p>
          <a:p>
            <a:pPr lvl="1">
              <a:buNone/>
            </a:pPr>
            <a:r>
              <a:rPr lang="en-US" altLang="cs-CZ" sz="2100" i="1" dirty="0">
                <a:latin typeface="+mj-lt"/>
              </a:rPr>
              <a:t>	In all probability, the sub-routines </a:t>
            </a:r>
            <a:r>
              <a:rPr lang="en-US" altLang="cs-CZ" sz="2100" i="1" u="sng" dirty="0">
                <a:latin typeface="+mj-lt"/>
              </a:rPr>
              <a:t>would</a:t>
            </a:r>
            <a:r>
              <a:rPr lang="en-US" altLang="cs-CZ" sz="2100" i="1" dirty="0">
                <a:latin typeface="+mj-lt"/>
              </a:rPr>
              <a:t> require further development</a:t>
            </a:r>
            <a:r>
              <a:rPr lang="en-US" altLang="cs-CZ" sz="2100" dirty="0">
                <a:latin typeface="+mj-lt"/>
              </a:rPr>
              <a:t>…</a:t>
            </a:r>
          </a:p>
          <a:p>
            <a:pPr>
              <a:lnSpc>
                <a:spcPct val="100000"/>
              </a:lnSpc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54373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439FB2-D59C-5811-0A05-F4ED8752C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630215-C08E-9C5C-4273-10F4F48CA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7A90AA-C5A8-0E21-F979-710932FE2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Boosters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552504-65A0-7A85-06BE-22DD1FD4F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400" dirty="0">
                <a:sym typeface="Wingdings" panose="05000000000000000000" pitchFamily="2" charset="2"/>
              </a:rPr>
              <a:t>Increase the force of statements</a:t>
            </a:r>
          </a:p>
          <a:p>
            <a:pPr>
              <a:lnSpc>
                <a:spcPct val="100000"/>
              </a:lnSpc>
            </a:pPr>
            <a:r>
              <a:rPr lang="en-US" altLang="cs-CZ" sz="2400" dirty="0"/>
              <a:t>Allow writers to express certainty (or strong probability), mark solidarity with a source or audience, show conviction in argument</a:t>
            </a:r>
          </a:p>
          <a:p>
            <a:pPr lvl="1">
              <a:buNone/>
            </a:pPr>
            <a:endParaRPr lang="en-US" altLang="cs-CZ" sz="2400" dirty="0"/>
          </a:p>
          <a:p>
            <a:pPr lvl="1">
              <a:buNone/>
            </a:pPr>
            <a:r>
              <a:rPr lang="en-US" altLang="cs-CZ" i="1" dirty="0"/>
              <a:t>	</a:t>
            </a:r>
            <a:r>
              <a:rPr lang="en-US" altLang="cs-CZ" sz="2100" i="1" dirty="0"/>
              <a:t>The </a:t>
            </a:r>
            <a:r>
              <a:rPr lang="en-US" altLang="cs-CZ" sz="2100" i="1" u="sng" dirty="0"/>
              <a:t>essential</a:t>
            </a:r>
            <a:r>
              <a:rPr lang="en-US" altLang="cs-CZ" sz="2100" i="1" dirty="0"/>
              <a:t> role of interference between coherent wave functions is </a:t>
            </a:r>
            <a:r>
              <a:rPr lang="en-US" altLang="cs-CZ" sz="2100" i="1" u="sng" dirty="0"/>
              <a:t>further strengthened</a:t>
            </a:r>
            <a:r>
              <a:rPr lang="en-US" altLang="cs-CZ" sz="2100" i="1" dirty="0"/>
              <a:t> by…</a:t>
            </a:r>
          </a:p>
          <a:p>
            <a:pPr lvl="1">
              <a:buNone/>
            </a:pPr>
            <a:r>
              <a:rPr lang="en-US" altLang="cs-CZ" sz="2100" i="1" dirty="0"/>
              <a:t>	This </a:t>
            </a:r>
            <a:r>
              <a:rPr lang="en-US" altLang="cs-CZ" sz="2100" i="1" u="sng" dirty="0"/>
              <a:t>clearly indicates</a:t>
            </a:r>
            <a:r>
              <a:rPr lang="en-US" altLang="cs-CZ" sz="2100" i="1" dirty="0"/>
              <a:t> that attractive interactions alone cannot explain…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93969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26E902-14DC-B0D2-DA93-51B81E8819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668852-6EF6-50D7-33AC-18AC6D311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8E6CD3-096B-CEE5-1A03-7EA86AA3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Praise and Criticism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CAA194-D0D0-E1AF-8DF4-5C7EB77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347968" cy="46905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Critique specific issues, praise more global features: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marL="243000" lvl="1" indent="0">
              <a:buNone/>
            </a:pPr>
            <a:r>
              <a:rPr lang="en-US" dirty="0"/>
              <a:t>	Klein’s work is significant, not only for the detailed careful study she presents, but also for the myriad issues she raises….</a:t>
            </a:r>
          </a:p>
          <a:p>
            <a:pPr marL="243000" lvl="1" indent="0">
              <a:buNone/>
            </a:pPr>
            <a:r>
              <a:rPr lang="en-US" dirty="0"/>
              <a:t>	</a:t>
            </a:r>
          </a:p>
          <a:p>
            <a:pPr marL="243000" lvl="1" indent="0">
              <a:buNone/>
            </a:pPr>
            <a:r>
              <a:rPr lang="en-US" dirty="0"/>
              <a:t>	In section IV, however, it is not made clear why the competitive inhibition of….</a:t>
            </a:r>
          </a:p>
          <a:p>
            <a:pPr marL="243000" lvl="1" indent="0">
              <a:buNone/>
            </a:pPr>
            <a:r>
              <a:rPr lang="en-US" dirty="0"/>
              <a:t>	</a:t>
            </a:r>
          </a:p>
          <a:p>
            <a:pPr marL="243000" lvl="1" indent="0">
              <a:buNone/>
            </a:pPr>
            <a:r>
              <a:rPr lang="en-US" dirty="0"/>
              <a:t>	But this claim turns out to be misleading.</a:t>
            </a:r>
          </a:p>
          <a:p>
            <a:pPr marL="243000" lvl="1" indent="0">
              <a:buNone/>
            </a:pPr>
            <a:r>
              <a:rPr lang="en-US" dirty="0"/>
              <a:t>	</a:t>
            </a:r>
          </a:p>
          <a:p>
            <a:pPr marL="243000" lvl="1" indent="0">
              <a:buNone/>
            </a:pPr>
            <a:r>
              <a:rPr lang="en-US" dirty="0"/>
              <a:t>	It does not give much of an explanation why neural networks are useful, and does not derive any of the equations</a:t>
            </a:r>
          </a:p>
          <a:p>
            <a:pPr marL="243000" lvl="1" indent="0">
              <a:buNone/>
            </a:pPr>
            <a:endParaRPr lang="en-US" dirty="0"/>
          </a:p>
          <a:p>
            <a:pPr marL="243000" lvl="1" indent="0">
              <a:buNone/>
            </a:pPr>
            <a:r>
              <a:rPr lang="en-US" dirty="0"/>
              <a:t>	I found the model quite robust at the simplest level of explaining how the banking sector operated, </a:t>
            </a:r>
            <a:r>
              <a:rPr lang="en-US" u="sng" dirty="0"/>
              <a:t>but</a:t>
            </a:r>
            <a:r>
              <a:rPr lang="en-US" dirty="0"/>
              <a:t> less convincing in explaining why the sector collapsed in the face of….</a:t>
            </a:r>
          </a:p>
          <a:p>
            <a:pPr marL="243000" lvl="1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63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0655403-D088-C38E-2AC3-5235AEE1E4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odnadpis 2"/>
          <p:cNvSpPr>
            <a:spLocks noGrp="1"/>
          </p:cNvSpPr>
          <p:nvPr>
            <p:ph type="body" sz="quarter" idx="13"/>
          </p:nvPr>
        </p:nvSpPr>
        <p:spPr/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r>
              <a:rPr lang="cs-CZ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https://www.econ.muni.cz/en/library</a:t>
            </a:r>
            <a:endParaRPr lang="en-US" sz="2000" dirty="0"/>
          </a:p>
          <a:p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192088"/>
            <a:ext cx="9034272" cy="146685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  <a:cs typeface="Calibri Light"/>
              </a:rPr>
              <a:t>Scientific information </a:t>
            </a:r>
            <a:br>
              <a:rPr lang="en-GB" dirty="0">
                <a:solidFill>
                  <a:schemeClr val="bg1"/>
                </a:solidFill>
                <a:cs typeface="Calibri Light"/>
              </a:rPr>
            </a:br>
            <a:r>
              <a:rPr lang="en-GB" dirty="0">
                <a:solidFill>
                  <a:schemeClr val="bg1"/>
                </a:solidFill>
                <a:cs typeface="Calibri Light"/>
              </a:rPr>
              <a:t>at ECON MUNI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E4D992-F748-4018-A0AC-3693ADA37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04" y="1125131"/>
            <a:ext cx="7789200" cy="406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3FA20-A9A3-4B8F-A7AD-66F2C7313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593367"/>
            <a:ext cx="8520600" cy="890876"/>
          </a:xfrm>
        </p:spPr>
        <p:txBody>
          <a:bodyPr>
            <a:normAutofit/>
          </a:bodyPr>
          <a:lstStyle/>
          <a:p>
            <a:r>
              <a:rPr lang="en-US" dirty="0"/>
              <a:t>Remote access to electronic resources </a:t>
            </a:r>
            <a:br>
              <a:rPr lang="en-US" dirty="0"/>
            </a:br>
            <a:r>
              <a:rPr lang="en-US" dirty="0"/>
              <a:t>(outside </a:t>
            </a:r>
            <a:r>
              <a:rPr lang="en-US" dirty="0" err="1"/>
              <a:t>eduroam</a:t>
            </a:r>
            <a:r>
              <a:rPr lang="en-US" dirty="0"/>
              <a:t> network)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ADF0B-1FFF-47C0-8B67-8182D01E4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b="1" dirty="0">
              <a:hlinkClick r:id="rId2"/>
            </a:endParaRPr>
          </a:p>
          <a:p>
            <a:pPr marL="114300" indent="0">
              <a:buNone/>
            </a:pPr>
            <a:r>
              <a:rPr lang="en-US" b="1" dirty="0">
                <a:hlinkClick r:id="rId2"/>
              </a:rPr>
              <a:t>https://ezdroje.muni.cz/vzdaleny_pristup/?lang=en</a:t>
            </a:r>
            <a:endParaRPr lang="en-US" b="1" dirty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/>
              <a:t>To use a remote access please choose one of these options:</a:t>
            </a:r>
          </a:p>
          <a:p>
            <a:endParaRPr lang="en-US" b="1" dirty="0"/>
          </a:p>
          <a:p>
            <a:r>
              <a:rPr lang="en-US" b="1" dirty="0"/>
              <a:t>Use links to the EIZ only from the Portal of electronic resources.</a:t>
            </a:r>
            <a:r>
              <a:rPr lang="en-US" dirty="0"/>
              <a:t> </a:t>
            </a:r>
            <a:r>
              <a:rPr lang="en-US" i="1" dirty="0"/>
              <a:t>After clicking to a link you will be prompted to sign in with your UCO and password; if these data are valid, you will be automatically redirected to a required EIZ and will be able to work with it immediately). </a:t>
            </a:r>
          </a:p>
          <a:p>
            <a:endParaRPr lang="en-US" b="1" dirty="0"/>
          </a:p>
          <a:p>
            <a:r>
              <a:rPr lang="en-US" b="1" dirty="0"/>
              <a:t>Set up a VPN on your computer</a:t>
            </a:r>
            <a:r>
              <a:rPr lang="en-US" dirty="0"/>
              <a:t> (see </a:t>
            </a:r>
            <a:r>
              <a:rPr lang="en-US" dirty="0">
                <a:hlinkClick r:id="rId3"/>
              </a:rPr>
              <a:t>OpenVPN</a:t>
            </a:r>
            <a:r>
              <a:rPr lang="en-US" dirty="0"/>
              <a:t>). </a:t>
            </a:r>
            <a:r>
              <a:rPr lang="en-US" i="1" dirty="0"/>
              <a:t>Recommended for frequent and intensive work with the resources.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1830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University Library Catalogue</a:t>
            </a:r>
            <a:endParaRPr lang="en-GB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700" dirty="0">
                <a:cs typeface="Calibri"/>
                <a:hlinkClick r:id="rId2"/>
              </a:rPr>
              <a:t>katalog.muni.cz</a:t>
            </a:r>
            <a:endParaRPr lang="en-GB" sz="27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2700" dirty="0">
                <a:cs typeface="Calibri"/>
              </a:rPr>
              <a:t>Records of all paper books</a:t>
            </a:r>
            <a:endParaRPr lang="en-GB" dirty="0"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cs typeface="Calibri"/>
              </a:rPr>
              <a:t>With links to scanned versions (e-loans)</a:t>
            </a:r>
          </a:p>
          <a:p>
            <a:pPr>
              <a:lnSpc>
                <a:spcPct val="150000"/>
              </a:lnSpc>
            </a:pPr>
            <a:r>
              <a:rPr lang="en-GB" sz="2700" dirty="0">
                <a:cs typeface="Calibri"/>
              </a:rPr>
              <a:t>Records of permanently acquired e-books</a:t>
            </a:r>
          </a:p>
          <a:p>
            <a:pPr lvl="2">
              <a:lnSpc>
                <a:spcPct val="150000"/>
              </a:lnSpc>
            </a:pPr>
            <a:r>
              <a:rPr lang="en-GB" sz="2400" dirty="0">
                <a:cs typeface="Calibri"/>
              </a:rPr>
              <a:t>With links to full text</a:t>
            </a:r>
          </a:p>
          <a:p>
            <a:pPr>
              <a:lnSpc>
                <a:spcPct val="150000"/>
              </a:lnSpc>
            </a:pPr>
            <a:r>
              <a:rPr lang="en-GB" sz="2700" dirty="0">
                <a:cs typeface="Calibri"/>
              </a:rPr>
              <a:t>English interface</a:t>
            </a:r>
          </a:p>
          <a:p>
            <a:pPr lvl="2">
              <a:lnSpc>
                <a:spcPct val="150000"/>
              </a:lnSpc>
            </a:pPr>
            <a:r>
              <a:rPr lang="en-GB" sz="2400" dirty="0">
                <a:cs typeface="Calibri"/>
              </a:rPr>
              <a:t>And English written books filter</a:t>
            </a:r>
          </a:p>
        </p:txBody>
      </p:sp>
    </p:spTree>
    <p:extLst>
      <p:ext uri="{BB962C8B-B14F-4D97-AF65-F5344CB8AC3E}">
        <p14:creationId xmlns:p14="http://schemas.microsoft.com/office/powerpoint/2010/main" val="31599253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604000" cy="451576"/>
          </a:xfrm>
        </p:spPr>
        <p:txBody>
          <a:bodyPr/>
          <a:lstStyle/>
          <a:p>
            <a:r>
              <a:rPr lang="en-GB" sz="3600" dirty="0">
                <a:cs typeface="Calibri Light"/>
              </a:rPr>
              <a:t>University Discovery Service (EBSCO)</a:t>
            </a:r>
            <a:endParaRPr lang="en-GB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4752"/>
            <a:ext cx="7886700" cy="5129784"/>
          </a:xfrm>
        </p:spPr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700" dirty="0">
                <a:cs typeface="Calibri"/>
                <a:hlinkClick r:id="rId2"/>
              </a:rPr>
              <a:t>discovery.muni.cz</a:t>
            </a:r>
          </a:p>
          <a:p>
            <a:pPr>
              <a:lnSpc>
                <a:spcPct val="150000"/>
              </a:lnSpc>
            </a:pPr>
            <a:r>
              <a:rPr lang="en-GB" sz="2700" dirty="0">
                <a:cs typeface="Calibri"/>
              </a:rPr>
              <a:t>Searches within almost all subscribed journals</a:t>
            </a:r>
            <a:endParaRPr lang="en-GB" dirty="0">
              <a:ea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cs typeface="Calibri"/>
              </a:rPr>
              <a:t>And offers link to the articles' full texts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sz="2700" dirty="0">
                <a:cs typeface="Calibri"/>
              </a:rPr>
              <a:t>Indexes books &amp; e-books from Discovery as well</a:t>
            </a:r>
            <a:endParaRPr lang="en-GB" dirty="0"/>
          </a:p>
          <a:p>
            <a:pPr lvl="2">
              <a:lnSpc>
                <a:spcPct val="150000"/>
              </a:lnSpc>
            </a:pPr>
            <a:r>
              <a:rPr lang="en-GB" sz="2400" dirty="0">
                <a:cs typeface="Calibri"/>
              </a:rPr>
              <a:t>Additionally offers subscribed e-books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sz="2700" dirty="0">
                <a:ea typeface="+mn-lt"/>
                <a:cs typeface="+mn-lt"/>
              </a:rPr>
              <a:t>List of available journals and books at MU</a:t>
            </a:r>
            <a:endParaRPr lang="en-GB" dirty="0">
              <a:ea typeface="+mn-lt"/>
              <a:cs typeface="+mn-lt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Where You can browse by discipline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700" i="1" dirty="0">
                <a:ea typeface="Calibri"/>
                <a:cs typeface="Calibri"/>
              </a:rPr>
              <a:t>This search engine is similar to Google Scholar.</a:t>
            </a:r>
          </a:p>
        </p:txBody>
      </p:sp>
    </p:spTree>
    <p:extLst>
      <p:ext uri="{BB962C8B-B14F-4D97-AF65-F5344CB8AC3E}">
        <p14:creationId xmlns:p14="http://schemas.microsoft.com/office/powerpoint/2010/main" val="4235367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The most important publishers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57" y="2286628"/>
            <a:ext cx="2873543" cy="2426306"/>
          </a:xfrm>
        </p:spPr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r>
              <a:rPr lang="en-GB" sz="2700" dirty="0">
                <a:ea typeface="Calibri"/>
                <a:cs typeface="Calibri"/>
              </a:rPr>
              <a:t>Cambridge UP</a:t>
            </a:r>
          </a:p>
          <a:p>
            <a:r>
              <a:rPr lang="en-GB" sz="2700" dirty="0">
                <a:ea typeface="Calibri"/>
                <a:cs typeface="Calibri"/>
              </a:rPr>
              <a:t>De Gruyter</a:t>
            </a:r>
          </a:p>
          <a:p>
            <a:r>
              <a:rPr lang="en-GB" sz="2700" dirty="0">
                <a:cs typeface="Calibri"/>
              </a:rPr>
              <a:t>EBSCO</a:t>
            </a:r>
            <a:endParaRPr lang="en-GB" sz="2700" dirty="0">
              <a:ea typeface="Calibri"/>
              <a:cs typeface="Calibri"/>
            </a:endParaRPr>
          </a:p>
          <a:p>
            <a:r>
              <a:rPr lang="en-GB" sz="2700" dirty="0">
                <a:cs typeface="Calibri"/>
              </a:rPr>
              <a:t>Elsevier</a:t>
            </a:r>
            <a:endParaRPr lang="en-GB" sz="2700" dirty="0">
              <a:ea typeface="Calibri"/>
              <a:cs typeface="Calibri"/>
            </a:endParaRPr>
          </a:p>
          <a:p>
            <a:r>
              <a:rPr lang="en-GB" sz="2700" dirty="0">
                <a:ea typeface="Calibri"/>
                <a:cs typeface="Calibri"/>
              </a:rPr>
              <a:t>Oxford UP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240814A-CD0B-24B4-E642-D73626FDF431}"/>
              </a:ext>
            </a:extLst>
          </p:cNvPr>
          <p:cNvSpPr txBox="1">
            <a:spLocks/>
          </p:cNvSpPr>
          <p:nvPr/>
        </p:nvSpPr>
        <p:spPr>
          <a:xfrm>
            <a:off x="4472739" y="2225466"/>
            <a:ext cx="2873543" cy="2486464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700" dirty="0">
                <a:ea typeface="Calibri"/>
                <a:cs typeface="Calibri"/>
              </a:rPr>
              <a:t>ProQuest</a:t>
            </a:r>
            <a:endParaRPr lang="en-GB" sz="2100"/>
          </a:p>
          <a:p>
            <a:r>
              <a:rPr lang="en-GB" sz="2700" dirty="0">
                <a:ea typeface="Calibri"/>
                <a:cs typeface="Calibri"/>
              </a:rPr>
              <a:t>SAGE</a:t>
            </a:r>
            <a:endParaRPr lang="cs-CZ" sz="2100"/>
          </a:p>
          <a:p>
            <a:r>
              <a:rPr lang="en-GB" sz="2700" dirty="0">
                <a:ea typeface="Calibri"/>
                <a:cs typeface="Calibri"/>
              </a:rPr>
              <a:t>Springer</a:t>
            </a:r>
            <a:endParaRPr lang="en-GB" sz="2700" dirty="0">
              <a:cs typeface="Calibri"/>
            </a:endParaRPr>
          </a:p>
          <a:p>
            <a:r>
              <a:rPr lang="en-GB" sz="2700" dirty="0">
                <a:cs typeface="Calibri"/>
              </a:rPr>
              <a:t>Taylor &amp; Francis</a:t>
            </a:r>
            <a:endParaRPr lang="en-GB" sz="2700" dirty="0">
              <a:ea typeface="Calibri"/>
              <a:cs typeface="Calibri"/>
            </a:endParaRPr>
          </a:p>
          <a:p>
            <a:r>
              <a:rPr lang="en-GB" sz="2700" dirty="0">
                <a:cs typeface="Calibri"/>
              </a:rPr>
              <a:t>John Wiley &amp; sons</a:t>
            </a:r>
            <a:endParaRPr lang="en-GB" sz="2700" dirty="0">
              <a:ea typeface="Calibri"/>
              <a:cs typeface="Calibri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DA191E8C-6945-9730-FC66-FB9AEA6CFBFC}"/>
              </a:ext>
            </a:extLst>
          </p:cNvPr>
          <p:cNvSpPr txBox="1">
            <a:spLocks/>
          </p:cNvSpPr>
          <p:nvPr/>
        </p:nvSpPr>
        <p:spPr>
          <a:xfrm>
            <a:off x="627648" y="4817269"/>
            <a:ext cx="7686173" cy="61655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175" dirty="0">
                <a:ea typeface="Calibri"/>
                <a:cs typeface="Calibri"/>
                <a:hlinkClick r:id="rId2"/>
              </a:rPr>
              <a:t>ezdroje</a:t>
            </a:r>
            <a:r>
              <a:rPr lang="en-GB" sz="2175" dirty="0">
                <a:ea typeface="+mn-lt"/>
                <a:cs typeface="+mn-lt"/>
                <a:hlinkClick r:id="rId2"/>
              </a:rPr>
              <a:t>.muni.cz/prehled/index.php?lang=en&amp;fids=7&amp;type=fakulty</a:t>
            </a:r>
            <a:endParaRPr lang="en-GB" sz="2175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7732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Access to OECD library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700" dirty="0">
                <a:cs typeface="Calibri"/>
                <a:hlinkClick r:id="rId2"/>
              </a:rPr>
              <a:t>OECD iLibrary</a:t>
            </a:r>
            <a:endParaRPr lang="en-GB" sz="2700" dirty="0">
              <a:ea typeface="Calibri"/>
              <a:cs typeface="Calibri"/>
              <a:hlinkClick r:id="rId2"/>
            </a:endParaRP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Collection of OECD electronic resources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International statistical indicators</a:t>
            </a:r>
            <a:endParaRPr lang="en-GB" sz="2400" dirty="0"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Browse books/reports by country/theme</a:t>
            </a:r>
          </a:p>
          <a:p>
            <a:pPr lvl="1">
              <a:lnSpc>
                <a:spcPct val="150000"/>
              </a:lnSpc>
            </a:pPr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09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200FED-D810-4734-88E9-09E5C45232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8E7CC7-8863-4F74-A1A4-F8C9FD149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ADEF96-76CA-4E7D-909E-BDE13A2FC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literature review?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136B27-F7C1-4C56-9878-B6F79A7B1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An overview of published and unpublished materials which help answer fundamental questions.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585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What are the current theoretical or policy issues and </a:t>
            </a:r>
            <a:br>
              <a:rPr lang="en-US" dirty="0"/>
            </a:br>
            <a:r>
              <a:rPr lang="en-US" dirty="0"/>
              <a:t>debates related to your topic?</a:t>
            </a:r>
          </a:p>
          <a:p>
            <a:pPr marL="585900" lvl="1" indent="-34290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  <a:p>
            <a:pPr marL="585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What is the current state of knowledge about </a:t>
            </a:r>
            <a:br>
              <a:rPr lang="en-US" dirty="0"/>
            </a:br>
            <a:r>
              <a:rPr lang="en-US" dirty="0"/>
              <a:t>these issues and problems?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8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Magazines &amp; Newspapers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sz="2700" dirty="0">
                <a:ea typeface="Calibri"/>
                <a:cs typeface="Calibri"/>
                <a:hlinkClick r:id="rId2"/>
              </a:rPr>
              <a:t>The Economist Historical Archive</a:t>
            </a:r>
            <a:endParaRPr lang="en-GB" sz="2700" dirty="0">
              <a:ea typeface="Calibri"/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All content from 1843–2020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Key economic indicators available</a:t>
            </a:r>
            <a:endParaRPr lang="en-GB" sz="2400" dirty="0">
              <a:ea typeface="Calibri"/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Country &amp; industry reports, supplements, and surveys</a:t>
            </a:r>
            <a:endParaRPr lang="en-GB" sz="24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2700" dirty="0">
                <a:ea typeface="Calibri"/>
                <a:cs typeface="Calibri"/>
                <a:hlinkClick r:id="rId3"/>
              </a:rPr>
              <a:t>PressReader</a:t>
            </a:r>
            <a:endParaRPr lang="en-GB" sz="2700" dirty="0">
              <a:ea typeface="Calibri"/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Newspapers and magazines from around the world</a:t>
            </a:r>
            <a:endParaRPr lang="en-GB" sz="2400" dirty="0">
              <a:ea typeface="Calibri"/>
              <a:cs typeface="Calibri"/>
            </a:endParaRPr>
          </a:p>
          <a:p>
            <a:pPr lvl="1">
              <a:lnSpc>
                <a:spcPct val="150000"/>
              </a:lnSpc>
            </a:pPr>
            <a:r>
              <a:rPr lang="en-GB" sz="2400" dirty="0">
                <a:cs typeface="Calibri"/>
              </a:rPr>
              <a:t>120 countries, 60 languages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3 months archive for the most titles</a:t>
            </a:r>
          </a:p>
        </p:txBody>
      </p:sp>
    </p:spTree>
    <p:extLst>
      <p:ext uri="{BB962C8B-B14F-4D97-AF65-F5344CB8AC3E}">
        <p14:creationId xmlns:p14="http://schemas.microsoft.com/office/powerpoint/2010/main" val="814285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Literature study tips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sz="2700" dirty="0">
                <a:ea typeface="Calibri"/>
                <a:cs typeface="Calibri"/>
              </a:rPr>
              <a:t>Notice all interesting items</a:t>
            </a: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Calibri"/>
                <a:cs typeface="Calibri"/>
              </a:rPr>
              <a:t>Read abstract and research result</a:t>
            </a:r>
            <a:endParaRPr lang="cs-CZ" dirty="0">
              <a:ea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Write down 2–3 sentences describing outcome</a:t>
            </a:r>
            <a:endParaRPr lang="en-GB" sz="2400" dirty="0">
              <a:ea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Use a citation manager like </a:t>
            </a:r>
            <a:r>
              <a:rPr lang="en-GB" sz="2400" dirty="0">
                <a:ea typeface="+mn-lt"/>
                <a:cs typeface="+mn-lt"/>
                <a:hlinkClick r:id="rId2"/>
              </a:rPr>
              <a:t>Citace PRO</a:t>
            </a:r>
            <a:endParaRPr lang="en-GB" sz="2400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2700" dirty="0">
                <a:ea typeface="Calibri"/>
                <a:cs typeface="Calibri"/>
              </a:rPr>
              <a:t>Be disciplined</a:t>
            </a: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Evaluate the quality of publications (journals)</a:t>
            </a:r>
            <a:endParaRPr lang="en-GB" sz="2400" dirty="0">
              <a:ea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Stop reading when you're supposed to start writing</a:t>
            </a:r>
            <a:endParaRPr lang="en-GB" sz="2400" dirty="0">
              <a:ea typeface="Calibri"/>
              <a:cs typeface="Calibri"/>
            </a:endParaRPr>
          </a:p>
          <a:p>
            <a:pPr lvl="2">
              <a:lnSpc>
                <a:spcPct val="150000"/>
              </a:lnSpc>
            </a:pPr>
            <a:r>
              <a:rPr lang="en-GB" sz="2400" dirty="0">
                <a:ea typeface="+mn-lt"/>
                <a:cs typeface="+mn-lt"/>
              </a:rPr>
              <a:t>Cite all the ideas taken</a:t>
            </a:r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26495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B2007-E030-47B1-815E-46383C57D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book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2C34F-ECF8-4B8F-8255-687DDB36F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Doing economics : what you should have learned </a:t>
            </a:r>
            <a:br>
              <a:rPr lang="en-US" b="1" dirty="0"/>
            </a:br>
            <a:r>
              <a:rPr lang="en-US" b="1" dirty="0"/>
              <a:t>in grad school-but didn’t (2022), Bellemare, Marc </a:t>
            </a:r>
          </a:p>
          <a:p>
            <a:endParaRPr lang="en-US" dirty="0"/>
          </a:p>
          <a:p>
            <a:r>
              <a:rPr lang="en-US" dirty="0"/>
              <a:t>E-book is available </a:t>
            </a:r>
            <a:r>
              <a:rPr lang="en-US"/>
              <a:t>as E-Loan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https://katalog.muni.cz/Record/MUB01006507361</a:t>
            </a:r>
            <a:endParaRPr lang="en-US" dirty="0"/>
          </a:p>
          <a:p>
            <a:endParaRPr lang="en-US" dirty="0"/>
          </a:p>
          <a:p>
            <a:r>
              <a:rPr lang="en-US" dirty="0"/>
              <a:t>Chapter on Writing Papers is available in pdf</a:t>
            </a:r>
          </a:p>
          <a:p>
            <a:r>
              <a:rPr lang="cs-CZ" dirty="0">
                <a:hlinkClick r:id="rId3"/>
              </a:rPr>
              <a:t>https://is.muni.cz/auth/do/econ/sm/akap/akademicky_text_a_proces_jeho_vzniku/Writting_papers_Bellemare_MIT_2022.pdf</a:t>
            </a:r>
            <a:endParaRPr lang="en-US" dirty="0"/>
          </a:p>
          <a:p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87F22F-A95D-40A1-B00B-50390584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6468B0-1607-4A0D-90AF-6841D0FF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44023-E298-4B5A-BC1F-74F0AFA6A156}" type="slidenum">
              <a:rPr lang="en-US" altLang="cs-CZ" smtClean="0"/>
              <a:pPr>
                <a:defRPr/>
              </a:pPr>
              <a:t>42</a:t>
            </a:fld>
            <a:endParaRPr lang="en-US" altLang="cs-CZ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C2EE127D-109A-4531-9D3C-93EEFD1596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133" y="277821"/>
            <a:ext cx="16192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0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4608441-B1F2-5645-9986-6982D10F5B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3555C8-0633-4E2B-8494-F90B11EC3867}" type="slidenum">
              <a:rPr lang="en-US" altLang="cs-CZ" smtClean="0">
                <a:solidFill>
                  <a:schemeClr val="bg1"/>
                </a:solidFill>
              </a:rPr>
              <a:pPr/>
              <a:t>5</a:t>
            </a:fld>
            <a:endParaRPr lang="en-US" altLang="cs-CZ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91B7-F9E8-8413-C0C6-29D35C82030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A literature review surveys books, scholarly articles, and any other sources relevant to a particular issue, area of research, or theory, and by so doing, </a:t>
            </a:r>
            <a:r>
              <a:rPr lang="en-US" sz="2400" dirty="0">
                <a:solidFill>
                  <a:srgbClr val="0000DC"/>
                </a:solidFill>
              </a:rPr>
              <a:t>provides a description, summary, and critical evaluation </a:t>
            </a:r>
            <a:r>
              <a:rPr lang="en-US" sz="2400" dirty="0"/>
              <a:t>of these works in relation to the research problem being investigated.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Literature reviews are designed to provide an overview of </a:t>
            </a:r>
            <a:r>
              <a:rPr lang="en-US" sz="2400" dirty="0">
                <a:solidFill>
                  <a:srgbClr val="0000DC"/>
                </a:solidFill>
              </a:rPr>
              <a:t>sources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00DC"/>
                </a:solidFill>
              </a:rPr>
              <a:t>you have explored </a:t>
            </a:r>
            <a:r>
              <a:rPr lang="en-US" sz="2400" dirty="0"/>
              <a:t>while researching a particular topic and to demonstrate to your readers how your research fits within a larger field of study.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600" dirty="0"/>
              <a:t>Fink, Arlene. Conducting Research Literature Reviews: From the Internet to Paper. Fourth edition. Thousand Oaks, CA: SAGE, 2014.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4AA3570-F22B-91EB-1F60-C6783C6A0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What is Critical Reading?</a:t>
            </a:r>
            <a:endParaRPr lang="cs-CZ" altLang="cs-C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9409-EF1C-F970-9B5D-2D1FD759D4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Reading for facts = non-critical</a:t>
            </a:r>
          </a:p>
          <a:p>
            <a:pPr eaLnBrk="1" hangingPunct="1"/>
            <a:r>
              <a:rPr lang="en-US" altLang="cs-CZ" dirty="0"/>
              <a:t>Reading for interpretation = critical 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en-US" altLang="cs-CZ" sz="2400" dirty="0"/>
              <a:t>To the critical reader, any single text provides but one portrayal of the facts, one individual’s “take” on the subject matter. Critical readers thus recognize not only what a text says, but also how that text portrays the subject matter. They recognize the various ways in which each and every text is the unique creation of a unique author.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endParaRPr lang="en-US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47514144-032F-8126-3979-0293992B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40F1C1-9E9D-4A93-A31B-790BFBDB93C2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BAF1D7F-847F-1826-29C3-316CA8197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What a Text Says, Does, and Means:</a:t>
            </a:r>
            <a:br>
              <a:rPr lang="en-US" altLang="cs-CZ" sz="3200" dirty="0"/>
            </a:br>
            <a:r>
              <a:rPr lang="en-US" altLang="cs-CZ" sz="3200" dirty="0"/>
              <a:t>Reaching for an Interpretation</a:t>
            </a:r>
            <a:endParaRPr lang="cs-CZ" altLang="cs-C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4771-31DA-FC94-D98F-2D899414BD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/>
              <a:t>Three steps or modes of analysis are reflected in three types of reading and discussion: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/>
            <a:r>
              <a:rPr lang="en-US" altLang="cs-CZ" sz="2400" dirty="0"/>
              <a:t>What a text </a:t>
            </a:r>
            <a:r>
              <a:rPr lang="en-US" altLang="cs-CZ" sz="2400" b="1" dirty="0">
                <a:solidFill>
                  <a:srgbClr val="0000DC"/>
                </a:solidFill>
              </a:rPr>
              <a:t>says </a:t>
            </a:r>
            <a:r>
              <a:rPr lang="en-US" altLang="cs-CZ" sz="2400" dirty="0">
                <a:solidFill>
                  <a:srgbClr val="0000DC"/>
                </a:solidFill>
              </a:rPr>
              <a:t>– </a:t>
            </a:r>
            <a:r>
              <a:rPr lang="en-US" altLang="cs-CZ" sz="2400" b="1" dirty="0">
                <a:solidFill>
                  <a:srgbClr val="0000DC"/>
                </a:solidFill>
              </a:rPr>
              <a:t>restatement</a:t>
            </a:r>
            <a:endParaRPr lang="en-US" altLang="cs-CZ" sz="2400" dirty="0">
              <a:solidFill>
                <a:srgbClr val="0000DC"/>
              </a:solidFill>
            </a:endParaRPr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What a text </a:t>
            </a:r>
            <a:r>
              <a:rPr lang="en-US" altLang="cs-CZ" sz="2400" b="1" dirty="0">
                <a:solidFill>
                  <a:srgbClr val="0000DC"/>
                </a:solidFill>
              </a:rPr>
              <a:t>does </a:t>
            </a:r>
            <a:r>
              <a:rPr lang="en-US" altLang="cs-CZ" sz="2400" dirty="0">
                <a:solidFill>
                  <a:srgbClr val="0000DC"/>
                </a:solidFill>
              </a:rPr>
              <a:t>– </a:t>
            </a:r>
            <a:r>
              <a:rPr lang="en-US" altLang="cs-CZ" sz="2400" b="1" dirty="0">
                <a:solidFill>
                  <a:srgbClr val="0000DC"/>
                </a:solidFill>
              </a:rPr>
              <a:t>description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What a text </a:t>
            </a:r>
            <a:r>
              <a:rPr lang="en-US" altLang="cs-CZ" sz="2400" b="1" dirty="0">
                <a:solidFill>
                  <a:srgbClr val="0000DC"/>
                </a:solidFill>
              </a:rPr>
              <a:t>means </a:t>
            </a:r>
            <a:r>
              <a:rPr lang="en-US" altLang="cs-CZ" sz="2400" dirty="0">
                <a:solidFill>
                  <a:srgbClr val="0000DC"/>
                </a:solidFill>
              </a:rPr>
              <a:t>– </a:t>
            </a:r>
            <a:r>
              <a:rPr lang="en-US" altLang="cs-CZ" sz="2400" b="1" dirty="0">
                <a:solidFill>
                  <a:srgbClr val="0000DC"/>
                </a:solidFill>
              </a:rPr>
              <a:t>interpretation</a:t>
            </a:r>
            <a:r>
              <a:rPr lang="en-US" altLang="cs-CZ" sz="2400" dirty="0">
                <a:solidFill>
                  <a:srgbClr val="0000DC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400" dirty="0"/>
          </a:p>
          <a:p>
            <a:pPr eaLnBrk="1" hangingPunct="1"/>
            <a:endParaRPr lang="cs-CZ" altLang="cs-CZ" sz="240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80B3460-F2BF-BD9F-ABC4-E39DA137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DB4C32-2B53-473D-945E-D034AC965AAB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A6691F7-BC4D-AB81-76FA-86282DF3C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What a Text Says, Does, and Means:</a:t>
            </a:r>
            <a:br>
              <a:rPr lang="en-US" altLang="cs-CZ" sz="3200" dirty="0"/>
            </a:br>
            <a:r>
              <a:rPr lang="en-US" altLang="cs-CZ" sz="3200" dirty="0"/>
              <a:t>Reaching for an Interpretation</a:t>
            </a:r>
            <a:endParaRPr lang="cs-CZ" altLang="cs-CZ" sz="32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4396EB3-F183-F82A-DE05-B39EAEF14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/>
              <a:t>You can distinguish each mode of analysis by the subject matter of the discussion:</a:t>
            </a:r>
            <a:endParaRPr lang="en-US" altLang="cs-CZ" dirty="0"/>
          </a:p>
          <a:p>
            <a:pPr eaLnBrk="1" hangingPunct="1"/>
            <a:endParaRPr lang="en-US" altLang="cs-CZ" sz="2400" b="1" dirty="0">
              <a:solidFill>
                <a:srgbClr val="0000DC"/>
              </a:solidFill>
            </a:endParaRPr>
          </a:p>
          <a:p>
            <a:pPr marL="447675" indent="-447675" eaLnBrk="1" hangingPunct="1"/>
            <a:r>
              <a:rPr lang="en-US" altLang="cs-CZ" sz="2400" b="1" dirty="0">
                <a:solidFill>
                  <a:srgbClr val="0000DC"/>
                </a:solidFill>
              </a:rPr>
              <a:t>What a text says </a:t>
            </a:r>
            <a:r>
              <a:rPr lang="en-US" altLang="cs-CZ" sz="2400" b="1" dirty="0"/>
              <a:t>– </a:t>
            </a:r>
            <a:r>
              <a:rPr lang="en-US" altLang="cs-CZ" sz="2400" dirty="0"/>
              <a:t>restatement – talks about the same topic as the original text </a:t>
            </a:r>
          </a:p>
          <a:p>
            <a:pPr marL="447675" indent="-447675" eaLnBrk="1" hangingPunct="1"/>
            <a:r>
              <a:rPr lang="en-US" altLang="cs-CZ" sz="2400" b="1" dirty="0">
                <a:solidFill>
                  <a:srgbClr val="0000DC"/>
                </a:solidFill>
              </a:rPr>
              <a:t>What a text does </a:t>
            </a:r>
            <a:r>
              <a:rPr lang="en-US" altLang="cs-CZ" sz="2400" b="1" dirty="0"/>
              <a:t>– </a:t>
            </a:r>
            <a:r>
              <a:rPr lang="en-US" altLang="cs-CZ" sz="2400" dirty="0"/>
              <a:t>description – discusses aspects of the discussion itself </a:t>
            </a:r>
          </a:p>
          <a:p>
            <a:pPr marL="447675" indent="-447675" eaLnBrk="1" hangingPunct="1"/>
            <a:r>
              <a:rPr lang="en-US" altLang="cs-CZ" sz="2400" b="1" dirty="0">
                <a:solidFill>
                  <a:srgbClr val="0000DC"/>
                </a:solidFill>
              </a:rPr>
              <a:t>What a text means </a:t>
            </a:r>
            <a:r>
              <a:rPr lang="en-US" altLang="cs-CZ" sz="2400" b="1" dirty="0"/>
              <a:t>– </a:t>
            </a:r>
            <a:r>
              <a:rPr lang="en-US" altLang="cs-CZ" sz="2400" dirty="0"/>
              <a:t>interpretation — analyzes the text and asserts a meaning for the text as a whole </a:t>
            </a:r>
            <a:endParaRPr lang="en-US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C72B184F-90EB-EC63-5238-D17AC5D4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D94E59-D76D-43F6-AB83-DD74DEB84452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cs-CZ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659B7D56-6DAA-817B-05CC-037BC751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6E0D91-788A-4948-B2EF-16A65F7A80FE}" type="slidenum">
              <a:rPr lang="en-US" altLang="cs-CZ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cs-CZ" sz="2600">
              <a:solidFill>
                <a:schemeClr val="bg1"/>
              </a:solidFill>
            </a:endParaRPr>
          </a:p>
        </p:txBody>
      </p:sp>
      <p:sp>
        <p:nvSpPr>
          <p:cNvPr id="19458" name="AutoShape 2">
            <a:extLst>
              <a:ext uri="{FF2B5EF4-FFF2-40B4-BE49-F238E27FC236}">
                <a16:creationId xmlns:a16="http://schemas.microsoft.com/office/drawing/2014/main" id="{99DD6BFC-3C73-BBAF-5FFF-622E1D30C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/>
              <a:t>What is a Critical Literature Review?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9F4550C-1BCF-FA94-F943-999E24E5E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z="2400" dirty="0"/>
              <a:t>The aim of a literature review is to show </a:t>
            </a:r>
            <a:r>
              <a:rPr lang="en-US" altLang="cs-CZ" sz="2400" dirty="0">
                <a:solidFill>
                  <a:srgbClr val="0000DC"/>
                </a:solidFill>
              </a:rPr>
              <a:t>that the writer has studied existing work in the field with insight</a:t>
            </a:r>
            <a:r>
              <a:rPr lang="en-US" altLang="cs-CZ" sz="2400" dirty="0"/>
              <a:t>. </a:t>
            </a:r>
          </a:p>
          <a:p>
            <a:pPr eaLnBrk="1" hangingPunct="1"/>
            <a:endParaRPr lang="en-US" altLang="cs-CZ" sz="2400" dirty="0"/>
          </a:p>
          <a:p>
            <a:pPr eaLnBrk="1" hangingPunct="1"/>
            <a:r>
              <a:rPr lang="en-US" altLang="cs-CZ" sz="2400" dirty="0"/>
              <a:t>It is not enough merely to show what others in your field have discovered. You need to </a:t>
            </a:r>
            <a:r>
              <a:rPr lang="en-US" altLang="cs-CZ" sz="2400" dirty="0">
                <a:solidFill>
                  <a:srgbClr val="0000DC"/>
                </a:solidFill>
              </a:rPr>
              <a:t>synthesize, analyze and evaluate</a:t>
            </a:r>
            <a:r>
              <a:rPr lang="en-US" altLang="cs-CZ" sz="2400" dirty="0"/>
              <a:t> the relevant  work of others critically.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4-3-en.potx" id="{524521D0-074D-4CC6-9707-E4BBD7539CB5}" vid="{C7C7CF88-F347-40E8-AA7F-9D4FFCBBDA9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BCA3A5965F72478106BF84B6303C52" ma:contentTypeVersion="4" ma:contentTypeDescription="Vytvoří nový dokument" ma:contentTypeScope="" ma:versionID="eb684b9cd44707b7915c1179543393e5">
  <xsd:schema xmlns:xsd="http://www.w3.org/2001/XMLSchema" xmlns:xs="http://www.w3.org/2001/XMLSchema" xmlns:p="http://schemas.microsoft.com/office/2006/metadata/properties" xmlns:ns2="43a42a8f-c777-4557-8883-d25198a7ae98" targetNamespace="http://schemas.microsoft.com/office/2006/metadata/properties" ma:root="true" ma:fieldsID="bc76cb1345924d55cf7b633fce80cb49" ns2:_="">
    <xsd:import namespace="43a42a8f-c777-4557-8883-d25198a7a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42a8f-c777-4557-8883-d25198a7a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B258A2-D650-4DEA-8A7A-2DA5851EDF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49E617-17C5-490A-B15E-E29F97A01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42a8f-c777-4557-8883-d25198a7a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4EF195-1A05-4A39-A8C8-73C6F30B7BD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43a42a8f-c777-4557-8883-d25198a7ae9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muni-econ-prezentace-4-3-en (1)</Template>
  <TotalTime>840</TotalTime>
  <Words>3161</Words>
  <Application>Microsoft Office PowerPoint</Application>
  <PresentationFormat>On-screen Show (4:3)</PresentationFormat>
  <Paragraphs>322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Arial</vt:lpstr>
      <vt:lpstr>Georgia</vt:lpstr>
      <vt:lpstr>Open Sans</vt:lpstr>
      <vt:lpstr>Tahoma</vt:lpstr>
      <vt:lpstr>Wingdings</vt:lpstr>
      <vt:lpstr>Presentation_MU_EN</vt:lpstr>
      <vt:lpstr>Critical literary research  </vt:lpstr>
      <vt:lpstr>Outline</vt:lpstr>
      <vt:lpstr>What is critical literature review?</vt:lpstr>
      <vt:lpstr>What is literature review?</vt:lpstr>
      <vt:lpstr>PowerPoint Presentation</vt:lpstr>
      <vt:lpstr>What is Critical Reading?</vt:lpstr>
      <vt:lpstr>What a Text Says, Does, and Means: Reaching for an Interpretation</vt:lpstr>
      <vt:lpstr>What a Text Says, Does, and Means: Reaching for an Interpretation</vt:lpstr>
      <vt:lpstr>What is a Critical Literature Review?</vt:lpstr>
      <vt:lpstr>Read academic papers critically</vt:lpstr>
      <vt:lpstr>Begin by moving from a more general, wider view of the research area to the specific area you wish to focus on</vt:lpstr>
      <vt:lpstr>Avoid the laundry list literature review</vt:lpstr>
      <vt:lpstr>The purpose of a literature review is to:</vt:lpstr>
      <vt:lpstr>Example</vt:lpstr>
      <vt:lpstr>PowerPoint Presentation</vt:lpstr>
      <vt:lpstr>The following reading strategies can help you to identify the argument of a source</vt:lpstr>
      <vt:lpstr>In your literature review you might:</vt:lpstr>
      <vt:lpstr>Questions Your Literature Review Should Answer</vt:lpstr>
      <vt:lpstr>PowerPoint Presentation</vt:lpstr>
      <vt:lpstr>In-Text Citations (APA format)</vt:lpstr>
      <vt:lpstr>Basic principles</vt:lpstr>
      <vt:lpstr>Use of direct quotation</vt:lpstr>
      <vt:lpstr>Direct quoting from a work</vt:lpstr>
      <vt:lpstr>PowerPoint Presentation</vt:lpstr>
      <vt:lpstr>Place long quotations (40+ words) in a free-standing block of typewritten lines and omit quotation marks.  </vt:lpstr>
      <vt:lpstr>Paraphrasing Sources</vt:lpstr>
      <vt:lpstr>Indirect citation</vt:lpstr>
      <vt:lpstr>PowerPoint Presentation</vt:lpstr>
      <vt:lpstr>Citation and Qualification Signals</vt:lpstr>
      <vt:lpstr>Reporting Verbs</vt:lpstr>
      <vt:lpstr>Hedges</vt:lpstr>
      <vt:lpstr>Boosters</vt:lpstr>
      <vt:lpstr>Dimensions of Praise and Criticism</vt:lpstr>
      <vt:lpstr>Scientific information  at ECON MUNI</vt:lpstr>
      <vt:lpstr>Remote access to electronic resources  (outside eduroam network)</vt:lpstr>
      <vt:lpstr>University Library Catalogue</vt:lpstr>
      <vt:lpstr>University Discovery Service (EBSCO)</vt:lpstr>
      <vt:lpstr>The most important publishers</vt:lpstr>
      <vt:lpstr>Access to OECD library</vt:lpstr>
      <vt:lpstr>Magazines &amp; Newspapers</vt:lpstr>
      <vt:lpstr>Literature study tips</vt:lpstr>
      <vt:lpstr>Suggested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Martin Guzi</dc:creator>
  <cp:lastModifiedBy>Martin Guzi</cp:lastModifiedBy>
  <cp:revision>28</cp:revision>
  <dcterms:created xsi:type="dcterms:W3CDTF">2022-03-01T16:30:44Z</dcterms:created>
  <dcterms:modified xsi:type="dcterms:W3CDTF">2022-10-06T10:11:58Z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0x010100F6BCA3A5965F72478106BF84B6303C52</vt:lpwstr>
  </property>
</Properties>
</file>