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91" r:id="rId2"/>
    <p:sldId id="292" r:id="rId3"/>
    <p:sldId id="290" r:id="rId4"/>
    <p:sldId id="258" r:id="rId5"/>
    <p:sldId id="259" r:id="rId6"/>
    <p:sldId id="293" r:id="rId7"/>
    <p:sldId id="260" r:id="rId8"/>
    <p:sldId id="286" r:id="rId9"/>
    <p:sldId id="288" r:id="rId10"/>
    <p:sldId id="264" r:id="rId11"/>
    <p:sldId id="265" r:id="rId12"/>
    <p:sldId id="269" r:id="rId13"/>
    <p:sldId id="270" r:id="rId14"/>
    <p:sldId id="272" r:id="rId15"/>
    <p:sldId id="273" r:id="rId16"/>
    <p:sldId id="275" r:id="rId17"/>
    <p:sldId id="276" r:id="rId18"/>
    <p:sldId id="277" r:id="rId19"/>
    <p:sldId id="278" r:id="rId20"/>
    <p:sldId id="280" r:id="rId21"/>
    <p:sldId id="281" r:id="rId22"/>
    <p:sldId id="282" r:id="rId23"/>
    <p:sldId id="2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48" autoAdjust="0"/>
    <p:restoredTop sz="95345"/>
  </p:normalViewPr>
  <p:slideViewPr>
    <p:cSldViewPr snapToGrid="0">
      <p:cViewPr varScale="1">
        <p:scale>
          <a:sx n="95" d="100"/>
          <a:sy n="95" d="100"/>
        </p:scale>
        <p:origin x="32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128D3-156C-4AC4-8352-46B49ACE5D54}" type="datetimeFigureOut">
              <a:rPr lang="en-US" smtClean="0"/>
              <a:t>9/19/22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7BEB1-882E-4C17-A7B4-9354A4418D4F}" type="slidenum">
              <a:rPr lang="en-US" smtClean="0"/>
              <a:t>‹#›</a:t>
            </a:fld>
            <a:endParaRPr lang="en-US"/>
          </a:p>
        </p:txBody>
      </p:sp>
    </p:spTree>
    <p:extLst>
      <p:ext uri="{BB962C8B-B14F-4D97-AF65-F5344CB8AC3E}">
        <p14:creationId xmlns:p14="http://schemas.microsoft.com/office/powerpoint/2010/main" val="320823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CE7BEB1-882E-4C17-A7B4-9354A4418D4F}" type="slidenum">
              <a:rPr lang="en-US" smtClean="0"/>
              <a:t>4</a:t>
            </a:fld>
            <a:endParaRPr lang="en-US"/>
          </a:p>
        </p:txBody>
      </p:sp>
    </p:spTree>
    <p:extLst>
      <p:ext uri="{BB962C8B-B14F-4D97-AF65-F5344CB8AC3E}">
        <p14:creationId xmlns:p14="http://schemas.microsoft.com/office/powerpoint/2010/main" val="416954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CE7BEB1-882E-4C17-A7B4-9354A4418D4F}" type="slidenum">
              <a:rPr lang="en-US" smtClean="0"/>
              <a:t>5</a:t>
            </a:fld>
            <a:endParaRPr lang="en-US"/>
          </a:p>
        </p:txBody>
      </p:sp>
    </p:spTree>
    <p:extLst>
      <p:ext uri="{BB962C8B-B14F-4D97-AF65-F5344CB8AC3E}">
        <p14:creationId xmlns:p14="http://schemas.microsoft.com/office/powerpoint/2010/main" val="408579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CE7BEB1-882E-4C17-A7B4-9354A4418D4F}" type="slidenum">
              <a:rPr lang="en-US" smtClean="0"/>
              <a:t>9</a:t>
            </a:fld>
            <a:endParaRPr lang="en-US"/>
          </a:p>
        </p:txBody>
      </p:sp>
    </p:spTree>
    <p:extLst>
      <p:ext uri="{BB962C8B-B14F-4D97-AF65-F5344CB8AC3E}">
        <p14:creationId xmlns:p14="http://schemas.microsoft.com/office/powerpoint/2010/main" val="3386946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p>
        </p:txBody>
      </p:sp>
      <p:sp>
        <p:nvSpPr>
          <p:cNvPr id="4" name="Zástupný objekt pre číslo snímky 3"/>
          <p:cNvSpPr>
            <a:spLocks noGrp="1"/>
          </p:cNvSpPr>
          <p:nvPr>
            <p:ph type="sldNum" sz="quarter" idx="5"/>
          </p:nvPr>
        </p:nvSpPr>
        <p:spPr/>
        <p:txBody>
          <a:bodyPr/>
          <a:lstStyle/>
          <a:p>
            <a:fld id="{FCE7BEB1-882E-4C17-A7B4-9354A4418D4F}" type="slidenum">
              <a:rPr lang="en-US" smtClean="0"/>
              <a:t>13</a:t>
            </a:fld>
            <a:endParaRPr lang="en-US"/>
          </a:p>
        </p:txBody>
      </p:sp>
    </p:spTree>
    <p:extLst>
      <p:ext uri="{BB962C8B-B14F-4D97-AF65-F5344CB8AC3E}">
        <p14:creationId xmlns:p14="http://schemas.microsoft.com/office/powerpoint/2010/main" val="269967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228600" indent="-228600">
              <a:buAutoNum type="arabicPeriod"/>
            </a:pPr>
            <a:endParaRPr lang="sk-SK" dirty="0"/>
          </a:p>
        </p:txBody>
      </p:sp>
      <p:sp>
        <p:nvSpPr>
          <p:cNvPr id="4" name="Zástupný objekt pre číslo snímky 3"/>
          <p:cNvSpPr>
            <a:spLocks noGrp="1"/>
          </p:cNvSpPr>
          <p:nvPr>
            <p:ph type="sldNum" sz="quarter" idx="5"/>
          </p:nvPr>
        </p:nvSpPr>
        <p:spPr/>
        <p:txBody>
          <a:bodyPr/>
          <a:lstStyle/>
          <a:p>
            <a:fld id="{FCE7BEB1-882E-4C17-A7B4-9354A4418D4F}" type="slidenum">
              <a:rPr lang="en-US" smtClean="0"/>
              <a:t>14</a:t>
            </a:fld>
            <a:endParaRPr lang="en-US"/>
          </a:p>
        </p:txBody>
      </p:sp>
    </p:spTree>
    <p:extLst>
      <p:ext uri="{BB962C8B-B14F-4D97-AF65-F5344CB8AC3E}">
        <p14:creationId xmlns:p14="http://schemas.microsoft.com/office/powerpoint/2010/main" val="47554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CE7BEB1-882E-4C17-A7B4-9354A4418D4F}" type="slidenum">
              <a:rPr lang="en-US" smtClean="0"/>
              <a:t>16</a:t>
            </a:fld>
            <a:endParaRPr lang="en-US"/>
          </a:p>
        </p:txBody>
      </p:sp>
    </p:spTree>
    <p:extLst>
      <p:ext uri="{BB962C8B-B14F-4D97-AF65-F5344CB8AC3E}">
        <p14:creationId xmlns:p14="http://schemas.microsoft.com/office/powerpoint/2010/main" val="2547045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1766" y="1122363"/>
            <a:ext cx="5494869" cy="2387600"/>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7006166" y="3602038"/>
            <a:ext cx="3661833"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0" name="Rectangle 9"/>
          <p:cNvSpPr/>
          <p:nvPr userDrawn="1"/>
        </p:nvSpPr>
        <p:spPr>
          <a:xfrm>
            <a:off x="0" y="5998633"/>
            <a:ext cx="12192000" cy="859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5457824" cy="6863431"/>
          </a:xfrm>
          <a:prstGeom prst="rect">
            <a:avLst/>
          </a:prstGeom>
        </p:spPr>
      </p:pic>
    </p:spTree>
    <p:extLst>
      <p:ext uri="{BB962C8B-B14F-4D97-AF65-F5344CB8AC3E}">
        <p14:creationId xmlns:p14="http://schemas.microsoft.com/office/powerpoint/2010/main" val="80846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7137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54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1779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635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241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3190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Tree>
    <p:extLst>
      <p:ext uri="{BB962C8B-B14F-4D97-AF65-F5344CB8AC3E}">
        <p14:creationId xmlns:p14="http://schemas.microsoft.com/office/powerpoint/2010/main" val="196575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300449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6254496"/>
            <a:ext cx="12192000" cy="603504"/>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838200" y="6417748"/>
            <a:ext cx="2439835" cy="276999"/>
          </a:xfrm>
          <a:prstGeom prst="rect">
            <a:avLst/>
          </a:prstGeom>
          <a:noFill/>
        </p:spPr>
        <p:txBody>
          <a:bodyPr wrap="none" rtlCol="0">
            <a:spAutoFit/>
          </a:bodyPr>
          <a:lstStyle/>
          <a:p>
            <a:r>
              <a:rPr lang="en-US" sz="1200" b="1" dirty="0">
                <a:solidFill>
                  <a:schemeClr val="bg1"/>
                </a:solidFill>
                <a:effectLst>
                  <a:outerShdw blurRad="38100" dist="38100" dir="2700000" algn="tl">
                    <a:srgbClr val="000000">
                      <a:alpha val="43137"/>
                    </a:srgbClr>
                  </a:outerShdw>
                </a:effectLst>
              </a:rPr>
              <a:t>© 2018 Cambridge University Press</a:t>
            </a:r>
          </a:p>
        </p:txBody>
      </p:sp>
      <p:sp>
        <p:nvSpPr>
          <p:cNvPr id="14" name="TextBox 13"/>
          <p:cNvSpPr txBox="1"/>
          <p:nvPr userDrawn="1"/>
        </p:nvSpPr>
        <p:spPr>
          <a:xfrm>
            <a:off x="10439400" y="6417748"/>
            <a:ext cx="914400" cy="276999"/>
          </a:xfrm>
          <a:prstGeom prst="rect">
            <a:avLst/>
          </a:prstGeom>
          <a:noFill/>
        </p:spPr>
        <p:txBody>
          <a:bodyPr wrap="square" rtlCol="0">
            <a:spAutoFit/>
          </a:bodyPr>
          <a:lstStyle/>
          <a:p>
            <a:pPr algn="r"/>
            <a:r>
              <a:rPr lang="en-US" sz="1200" b="1" dirty="0">
                <a:solidFill>
                  <a:schemeClr val="bg1"/>
                </a:solidFill>
                <a:effectLst>
                  <a:outerShdw blurRad="38100" dist="38100" dir="2700000" algn="tl">
                    <a:srgbClr val="000000">
                      <a:alpha val="43137"/>
                    </a:srgbClr>
                  </a:outerShdw>
                </a:effectLst>
              </a:rPr>
              <a:t>1-</a:t>
            </a:r>
            <a:fld id="{8DF7799E-A1E1-472B-9174-122ADBC3687D}" type="slidenum">
              <a:rPr lang="en-US" sz="1200" b="1" smtClean="0">
                <a:solidFill>
                  <a:schemeClr val="bg1"/>
                </a:solidFill>
                <a:effectLst>
                  <a:outerShdw blurRad="38100" dist="38100" dir="2700000" algn="tl">
                    <a:srgbClr val="000000">
                      <a:alpha val="43137"/>
                    </a:srgbClr>
                  </a:outerShdw>
                </a:effectLst>
              </a:rPr>
              <a:pPr algn="r"/>
              <a:t>‹#›</a:t>
            </a:fld>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859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Lst>
  <p:hf sldNum="0" hdr="0" ftr="0" dt="0"/>
  <p:txStyles>
    <p:titleStyle>
      <a:lvl1pPr algn="l" defTabSz="914377"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unctadstat.unctad.org/CountryProfile/GeneralProfile/en-GB/203/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415004" y="1825625"/>
            <a:ext cx="4758612" cy="4351338"/>
          </a:xfrm>
        </p:spPr>
        <p:txBody>
          <a:bodyPr>
            <a:normAutofit/>
          </a:bodyPr>
          <a:lstStyle/>
          <a:p>
            <a:pPr marL="0" indent="0" algn="ctr">
              <a:buNone/>
            </a:pPr>
            <a:r>
              <a:rPr lang="en-US" sz="2800" dirty="0"/>
              <a:t>Characteristics of main players</a:t>
            </a:r>
            <a:endParaRPr lang="en-US" dirty="0"/>
          </a:p>
          <a:p>
            <a:pPr algn="just"/>
            <a:endParaRPr lang="en-US" dirty="0"/>
          </a:p>
          <a:p>
            <a:pPr marL="0" indent="0" algn="just">
              <a:buNone/>
            </a:pPr>
            <a:endParaRPr lang="en-US" dirty="0"/>
          </a:p>
          <a:p>
            <a:pPr marL="0" indent="0" algn="ctr">
              <a:buNone/>
            </a:pPr>
            <a:r>
              <a:rPr lang="en-US" sz="2200" dirty="0" err="1"/>
              <a:t>Michala</a:t>
            </a:r>
            <a:r>
              <a:rPr lang="en-US" sz="2200" dirty="0"/>
              <a:t> </a:t>
            </a:r>
            <a:r>
              <a:rPr lang="en-US" sz="2200" dirty="0" err="1"/>
              <a:t>Moravcová</a:t>
            </a:r>
            <a:endParaRPr lang="en-US" sz="2200" dirty="0"/>
          </a:p>
          <a:p>
            <a:pPr marL="0" indent="0" algn="ctr">
              <a:buNone/>
            </a:pPr>
            <a:r>
              <a:rPr lang="en-US" sz="1700" dirty="0"/>
              <a:t>Department of Finance, Masaryk University</a:t>
            </a:r>
          </a:p>
          <a:p>
            <a:pPr algn="ctr"/>
            <a:endParaRPr lang="en-US" dirty="0"/>
          </a:p>
          <a:p>
            <a:pPr marL="0" indent="0" algn="ctr">
              <a:buNone/>
            </a:pPr>
            <a:r>
              <a:rPr lang="en-US" sz="2000" dirty="0"/>
              <a:t>International Finance</a:t>
            </a:r>
          </a:p>
        </p:txBody>
      </p:sp>
      <p:sp>
        <p:nvSpPr>
          <p:cNvPr id="2" name="Title 1"/>
          <p:cNvSpPr>
            <a:spLocks noGrp="1"/>
          </p:cNvSpPr>
          <p:nvPr>
            <p:ph type="title"/>
          </p:nvPr>
        </p:nvSpPr>
        <p:spPr>
          <a:xfrm>
            <a:off x="1953491" y="365128"/>
            <a:ext cx="9400309" cy="997142"/>
          </a:xfrm>
        </p:spPr>
        <p:txBody>
          <a:bodyPr>
            <a:normAutofit fontScale="90000"/>
          </a:bodyPr>
          <a:lstStyle/>
          <a:p>
            <a:r>
              <a:rPr lang="en-US" b="1" dirty="0"/>
              <a:t>The scope and environment of international finance</a:t>
            </a:r>
          </a:p>
        </p:txBody>
      </p:sp>
      <p:sp>
        <p:nvSpPr>
          <p:cNvPr id="4" name="Pravouholník 3" descr="International Finance">
            <a:extLst>
              <a:ext uri="{FF2B5EF4-FFF2-40B4-BE49-F238E27FC236}">
                <a16:creationId xmlns:a16="http://schemas.microsoft.com/office/drawing/2014/main" id="{AD52F36E-3619-78FA-1CD7-5ED6F7589490}"/>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2716163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vert="horz" lIns="91440" tIns="45720" rIns="91440" bIns="91440" rtlCol="0" anchor="b">
            <a:normAutofit/>
          </a:bodyPr>
          <a:lstStyle/>
          <a:p>
            <a:pPr eaLnBrk="1" hangingPunct="1"/>
            <a:r>
              <a:rPr lang="en-US" altLang="en-US" dirty="0"/>
              <a:t>1.2 Globalization and the Growth of International Trade and Capital Flows</a:t>
            </a:r>
          </a:p>
        </p:txBody>
      </p:sp>
      <p:sp>
        <p:nvSpPr>
          <p:cNvPr id="11267" name="Content Placeholder 2"/>
          <p:cNvSpPr>
            <a:spLocks noGrp="1"/>
          </p:cNvSpPr>
          <p:nvPr>
            <p:ph idx="1"/>
          </p:nvPr>
        </p:nvSpPr>
        <p:spPr>
          <a:xfrm>
            <a:off x="838199" y="1825625"/>
            <a:ext cx="10964333" cy="4351338"/>
          </a:xfrm>
        </p:spPr>
        <p:txBody>
          <a:bodyPr>
            <a:normAutofit fontScale="92500" lnSpcReduction="10000"/>
          </a:bodyPr>
          <a:lstStyle/>
          <a:p>
            <a:r>
              <a:rPr lang="en-US" altLang="en-US" sz="2100" dirty="0"/>
              <a:t>Incredible growth in MNCs after WWII </a:t>
            </a:r>
            <a:r>
              <a:rPr lang="en-US" sz="2100" dirty="0"/>
              <a:t>boosted international trade</a:t>
            </a:r>
            <a:endParaRPr lang="en-US" altLang="en-US" sz="2100" dirty="0"/>
          </a:p>
          <a:p>
            <a:pPr lvl="1" eaLnBrk="1" hangingPunct="1"/>
            <a:r>
              <a:rPr lang="en-US" altLang="en-US" dirty="0"/>
              <a:t>37,000 MNCs in 1990</a:t>
            </a:r>
          </a:p>
          <a:p>
            <a:pPr lvl="1" eaLnBrk="1" hangingPunct="1"/>
            <a:r>
              <a:rPr lang="en-US" altLang="en-US" dirty="0"/>
              <a:t>82,053 in 2010</a:t>
            </a:r>
          </a:p>
          <a:p>
            <a:pPr lvl="1" eaLnBrk="1" hangingPunct="1"/>
            <a:r>
              <a:rPr lang="en-US" altLang="en-US" dirty="0"/>
              <a:t>More than 50% of international trade occurs within MNCs</a:t>
            </a:r>
          </a:p>
          <a:p>
            <a:r>
              <a:rPr lang="en-US" altLang="en-US" sz="2000" dirty="0"/>
              <a:t>Globalization of financial markets </a:t>
            </a:r>
            <a:r>
              <a:rPr lang="en-US" sz="2000" dirty="0"/>
              <a:t>improved MNCs access to foreign capital, and enhanced their ability to reduce financing costs</a:t>
            </a:r>
            <a:endParaRPr lang="en-US" altLang="en-US" sz="2000" dirty="0"/>
          </a:p>
          <a:p>
            <a:pPr lvl="1" eaLnBrk="1" hangingPunct="1"/>
            <a:r>
              <a:rPr lang="en-US" altLang="en-US" dirty="0"/>
              <a:t>Trends in financial openness</a:t>
            </a:r>
          </a:p>
          <a:p>
            <a:pPr lvl="2"/>
            <a:r>
              <a:rPr lang="en-US" altLang="en-US" dirty="0"/>
              <a:t>Countries open financially and allow foreigners to invest in their markets (1980s)  and vice versa (= </a:t>
            </a:r>
            <a:r>
              <a:rPr lang="en-US" dirty="0"/>
              <a:t>free flow of capital across borders)</a:t>
            </a:r>
            <a:endParaRPr lang="en-US" altLang="en-US" dirty="0"/>
          </a:p>
          <a:p>
            <a:pPr lvl="2" eaLnBrk="1" hangingPunct="1"/>
            <a:r>
              <a:rPr lang="en-US" altLang="en-US" dirty="0"/>
              <a:t>Creation of new asset class – emerging markets</a:t>
            </a:r>
          </a:p>
          <a:p>
            <a:pPr lvl="1" eaLnBrk="1" hangingPunct="1"/>
            <a:r>
              <a:rPr lang="en-US" altLang="en-US" dirty="0"/>
              <a:t>New financial landscape – derivatives  (← deregulation, advance in technology)</a:t>
            </a:r>
          </a:p>
          <a:p>
            <a:pPr lvl="2" eaLnBrk="1" hangingPunct="1"/>
            <a:r>
              <a:rPr lang="en-US" altLang="en-US" dirty="0"/>
              <a:t>An investment whose payoff over time is derived from the performance of underlying assets (futures, forwards, …)</a:t>
            </a:r>
          </a:p>
          <a:p>
            <a:pPr lvl="2" eaLnBrk="1" hangingPunct="1"/>
            <a:r>
              <a:rPr lang="en-US" altLang="en-US" dirty="0"/>
              <a:t>Securitization – repackaging of “pools” of loans or other receivables to create a new financial instrument</a:t>
            </a:r>
          </a:p>
          <a:p>
            <a:r>
              <a:rPr lang="en-US" sz="2100" dirty="0"/>
              <a:t>Derivatives and securitization improved the ability of banks and corporations to manage financial risk</a:t>
            </a:r>
          </a:p>
          <a:p>
            <a:pPr lvl="2" eaLnBrk="1" hangingPunct="1"/>
            <a:endParaRPr lang="en-US" altLang="en-US" dirty="0"/>
          </a:p>
          <a:p>
            <a:pPr lvl="1" eaLnBrk="1" hangingPunct="1"/>
            <a:endParaRPr lang="en-US" altLang="en-US" dirty="0"/>
          </a:p>
        </p:txBody>
      </p:sp>
      <p:sp>
        <p:nvSpPr>
          <p:cNvPr id="4" name="Pravouholník 3" descr="International Finance">
            <a:extLst>
              <a:ext uri="{FF2B5EF4-FFF2-40B4-BE49-F238E27FC236}">
                <a16:creationId xmlns:a16="http://schemas.microsoft.com/office/drawing/2014/main" id="{7665B66D-2D7D-3284-7743-0B4E1E476FD7}"/>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758272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vert="horz" lIns="91440" tIns="45720" rIns="91440" bIns="91440" rtlCol="0" anchor="b">
            <a:normAutofit/>
          </a:bodyPr>
          <a:lstStyle/>
          <a:p>
            <a:pPr eaLnBrk="1" hangingPunct="1"/>
            <a:r>
              <a:rPr lang="en-US" altLang="en-US" dirty="0"/>
              <a:t>1.2 Globalization and the Growth of International Trade and Capital Flows</a:t>
            </a:r>
          </a:p>
        </p:txBody>
      </p:sp>
      <p:sp>
        <p:nvSpPr>
          <p:cNvPr id="12291" name="Content Placeholder 2"/>
          <p:cNvSpPr>
            <a:spLocks noGrp="1"/>
          </p:cNvSpPr>
          <p:nvPr>
            <p:ph idx="1"/>
          </p:nvPr>
        </p:nvSpPr>
        <p:spPr/>
        <p:txBody>
          <a:bodyPr/>
          <a:lstStyle/>
          <a:p>
            <a:pPr eaLnBrk="1" hangingPunct="1"/>
            <a:r>
              <a:rPr lang="en-US" altLang="en-US" dirty="0"/>
              <a:t>Globalization of financial markets</a:t>
            </a:r>
          </a:p>
          <a:p>
            <a:pPr lvl="1" eaLnBrk="1" hangingPunct="1"/>
            <a:r>
              <a:rPr lang="en-US" altLang="en-US" dirty="0"/>
              <a:t>Pros and cons of development</a:t>
            </a:r>
          </a:p>
          <a:p>
            <a:pPr lvl="2" eaLnBrk="1" hangingPunct="1"/>
            <a:r>
              <a:rPr lang="en-US" altLang="en-US" dirty="0"/>
              <a:t>Pro – banks (and companies) could hedge against risk</a:t>
            </a:r>
          </a:p>
          <a:p>
            <a:pPr lvl="2" eaLnBrk="1" hangingPunct="1"/>
            <a:r>
              <a:rPr lang="en-US" altLang="en-US" dirty="0"/>
              <a:t>Cons – smart financiers exploit differences in country-specific regulations and complexity of instruments created opaqueness in the financial system</a:t>
            </a:r>
          </a:p>
          <a:p>
            <a:pPr lvl="3" eaLnBrk="1" hangingPunct="1"/>
            <a:r>
              <a:rPr lang="en-US" altLang="en-US" dirty="0"/>
              <a:t>Global Financial Crisis – 2008 – 2010</a:t>
            </a:r>
          </a:p>
          <a:p>
            <a:pPr lvl="4" eaLnBrk="1" hangingPunct="1"/>
            <a:r>
              <a:rPr lang="en-US" altLang="en-US" dirty="0"/>
              <a:t>Started in U.S.</a:t>
            </a:r>
          </a:p>
          <a:p>
            <a:pPr lvl="4" eaLnBrk="1" hangingPunct="1"/>
            <a:r>
              <a:rPr lang="en-US" altLang="en-US" dirty="0"/>
              <a:t>Longest and deepest in the postwar era</a:t>
            </a:r>
          </a:p>
          <a:p>
            <a:pPr lvl="4" eaLnBrk="1" hangingPunct="1"/>
            <a:r>
              <a:rPr lang="en-US" altLang="en-US" dirty="0"/>
              <a:t>Scale and depth of crisis raises deep issues about the functioning of the global financial system</a:t>
            </a:r>
          </a:p>
        </p:txBody>
      </p:sp>
      <p:sp>
        <p:nvSpPr>
          <p:cNvPr id="4" name="Pravouholník 3" descr="International Finance">
            <a:extLst>
              <a:ext uri="{FF2B5EF4-FFF2-40B4-BE49-F238E27FC236}">
                <a16:creationId xmlns:a16="http://schemas.microsoft.com/office/drawing/2014/main" id="{AB8C3D6A-63E8-92A0-DF58-E219BA34C7C7}"/>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189361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3"/>
          <p:cNvSpPr>
            <a:spLocks noGrp="1"/>
          </p:cNvSpPr>
          <p:nvPr>
            <p:ph idx="1"/>
          </p:nvPr>
        </p:nvSpPr>
        <p:spPr/>
        <p:txBody>
          <a:bodyPr>
            <a:normAutofit/>
          </a:bodyPr>
          <a:lstStyle/>
          <a:p>
            <a:r>
              <a:rPr lang="en-US" altLang="en-US" dirty="0"/>
              <a:t>A parent company in the firm’s originating country and operating subsidiaries, branches, and affiliates abroad</a:t>
            </a:r>
          </a:p>
          <a:p>
            <a:pPr lvl="1"/>
            <a:r>
              <a:rPr lang="en-US" altLang="en-US" dirty="0"/>
              <a:t>UN calls these “transnational corporations”</a:t>
            </a:r>
          </a:p>
          <a:p>
            <a:r>
              <a:rPr lang="en-US" altLang="en-US" dirty="0"/>
              <a:t>How they enter foreign markets</a:t>
            </a:r>
          </a:p>
          <a:p>
            <a:pPr lvl="1"/>
            <a:r>
              <a:rPr lang="en-US" altLang="en-US" dirty="0"/>
              <a:t>Exporting / Importing</a:t>
            </a:r>
          </a:p>
          <a:p>
            <a:pPr lvl="1"/>
            <a:r>
              <a:rPr lang="en-US" altLang="en-US" dirty="0"/>
              <a:t>Licensing – gives local firms right to manufacture their products in exchange for a fee (royalties) (difficult to maintain quality standards)</a:t>
            </a:r>
          </a:p>
          <a:p>
            <a:pPr lvl="1"/>
            <a:r>
              <a:rPr lang="en-US" altLang="en-US" dirty="0"/>
              <a:t>Franchising – the firm provides sales or service strategies in exchange for fees</a:t>
            </a:r>
          </a:p>
          <a:p>
            <a:pPr lvl="1"/>
            <a:r>
              <a:rPr lang="en-US" altLang="en-US" dirty="0"/>
              <a:t>Joint venture – two or more firms form a new legal entity, jointly owned by all of the firms</a:t>
            </a:r>
          </a:p>
          <a:p>
            <a:pPr lvl="1"/>
            <a:r>
              <a:rPr lang="en-US" altLang="en-US" dirty="0"/>
              <a:t>Buying foreign company</a:t>
            </a:r>
          </a:p>
          <a:p>
            <a:pPr lvl="1"/>
            <a:r>
              <a:rPr lang="en-US" altLang="en-US" dirty="0"/>
              <a:t>Greenfield investments – starting company from scratch (part of FDI)</a:t>
            </a:r>
          </a:p>
        </p:txBody>
      </p:sp>
      <p:sp>
        <p:nvSpPr>
          <p:cNvPr id="16386" name="Title 1"/>
          <p:cNvSpPr>
            <a:spLocks noGrp="1"/>
          </p:cNvSpPr>
          <p:nvPr>
            <p:ph type="title"/>
          </p:nvPr>
        </p:nvSpPr>
        <p:spPr/>
        <p:txBody>
          <a:bodyPr/>
          <a:lstStyle/>
          <a:p>
            <a:r>
              <a:rPr lang="en-US" altLang="en-US"/>
              <a:t>1.3 Multinational Corporations</a:t>
            </a:r>
            <a:endParaRPr lang="en-US" altLang="en-US" dirty="0"/>
          </a:p>
        </p:txBody>
      </p:sp>
      <p:sp>
        <p:nvSpPr>
          <p:cNvPr id="4" name="Pravouholník 3" descr="International Finance">
            <a:extLst>
              <a:ext uri="{FF2B5EF4-FFF2-40B4-BE49-F238E27FC236}">
                <a16:creationId xmlns:a16="http://schemas.microsoft.com/office/drawing/2014/main" id="{A7FE41A5-26C4-5FEF-99F1-9488CE1D81DF}"/>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131490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3"/>
          <p:cNvSpPr>
            <a:spLocks noGrp="1"/>
          </p:cNvSpPr>
          <p:nvPr>
            <p:ph idx="1"/>
          </p:nvPr>
        </p:nvSpPr>
        <p:spPr/>
        <p:txBody>
          <a:bodyPr>
            <a:normAutofit lnSpcReduction="10000"/>
          </a:bodyPr>
          <a:lstStyle/>
          <a:p>
            <a:r>
              <a:rPr lang="en-US" altLang="en-US" dirty="0"/>
              <a:t>Goals of an MNC</a:t>
            </a:r>
          </a:p>
          <a:p>
            <a:pPr lvl="1"/>
            <a:r>
              <a:rPr lang="en-US" altLang="en-US" dirty="0"/>
              <a:t>Maximize shareholder wealth</a:t>
            </a:r>
          </a:p>
          <a:p>
            <a:pPr lvl="2"/>
            <a:r>
              <a:rPr lang="en-US" altLang="en-US" dirty="0"/>
              <a:t>Australia, Canada, U.K. and U.S.</a:t>
            </a:r>
          </a:p>
          <a:p>
            <a:pPr lvl="2"/>
            <a:r>
              <a:rPr lang="en-US" altLang="en-US" dirty="0"/>
              <a:t>Appropriate time horizon is long</a:t>
            </a:r>
          </a:p>
          <a:p>
            <a:pPr lvl="1"/>
            <a:r>
              <a:rPr lang="en-US" altLang="en-US" dirty="0"/>
              <a:t>Maximize stakeholder wealth </a:t>
            </a:r>
          </a:p>
          <a:p>
            <a:pPr lvl="2"/>
            <a:r>
              <a:rPr lang="en-US" altLang="en-US" dirty="0"/>
              <a:t>Europe and Asia</a:t>
            </a:r>
          </a:p>
          <a:p>
            <a:pPr lvl="2"/>
            <a:r>
              <a:rPr lang="en-US" altLang="en-US" dirty="0"/>
              <a:t>Agency Theory – stockholders hire managers who make decisions about production and marketing. </a:t>
            </a:r>
            <a:r>
              <a:rPr lang="en-US" altLang="en-US" i="1" dirty="0"/>
              <a:t>How can the ultimate owners of the assets motivate the managers to act in the owners’ interest?</a:t>
            </a:r>
          </a:p>
          <a:p>
            <a:pPr lvl="2"/>
            <a:r>
              <a:rPr lang="en-US" altLang="en-US" dirty="0"/>
              <a:t> The studies problems that arise from the separation of ownership and control</a:t>
            </a:r>
          </a:p>
          <a:p>
            <a:pPr lvl="3"/>
            <a:r>
              <a:rPr lang="en-US" altLang="en-US" dirty="0"/>
              <a:t>Corporate governance – legal/financial structure controlling relationship the relationship between a company’s shareholders and its management. Establish the framework within which the managers operate and to mitigate the principal–agent problem.</a:t>
            </a:r>
          </a:p>
          <a:p>
            <a:pPr lvl="3"/>
            <a:r>
              <a:rPr lang="en-US" altLang="en-US" dirty="0"/>
              <a:t>Corporate fraud</a:t>
            </a:r>
          </a:p>
          <a:p>
            <a:pPr lvl="4"/>
            <a:r>
              <a:rPr lang="en-US" altLang="en-US" dirty="0"/>
              <a:t>Enron, WorldCom, Tyco, Parmalat</a:t>
            </a:r>
          </a:p>
        </p:txBody>
      </p:sp>
      <p:sp>
        <p:nvSpPr>
          <p:cNvPr id="17410" name="Title 1"/>
          <p:cNvSpPr>
            <a:spLocks noGrp="1"/>
          </p:cNvSpPr>
          <p:nvPr>
            <p:ph type="title"/>
          </p:nvPr>
        </p:nvSpPr>
        <p:spPr/>
        <p:txBody>
          <a:bodyPr/>
          <a:lstStyle/>
          <a:p>
            <a:r>
              <a:rPr lang="en-US" altLang="en-US"/>
              <a:t>1.3 Multinational Corporations </a:t>
            </a:r>
            <a:endParaRPr lang="en-US" altLang="en-US" dirty="0"/>
          </a:p>
        </p:txBody>
      </p:sp>
      <p:sp>
        <p:nvSpPr>
          <p:cNvPr id="4" name="Pravouholník 3" descr="International Finance">
            <a:extLst>
              <a:ext uri="{FF2B5EF4-FFF2-40B4-BE49-F238E27FC236}">
                <a16:creationId xmlns:a16="http://schemas.microsoft.com/office/drawing/2014/main" id="{37E99AF7-B37A-CBCC-C5F2-39E08357DA9B}"/>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47354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39788" y="457199"/>
            <a:ext cx="3932237" cy="2351837"/>
          </a:xfrm>
        </p:spPr>
        <p:txBody>
          <a:bodyPr>
            <a:normAutofit fontScale="90000"/>
          </a:bodyPr>
          <a:lstStyle/>
          <a:p>
            <a:r>
              <a:rPr lang="en-US" altLang="en-US" dirty="0"/>
              <a:t>Exhibit 1.4 Methods of Overcoming Agency Problems Due to the Separation of Ownership and Control</a:t>
            </a:r>
          </a:p>
        </p:txBody>
      </p:sp>
      <p:pic>
        <p:nvPicPr>
          <p:cNvPr id="4" name="Picture 2" descr="C:\Users\is5985\Desktop\New folder\Final\GEERT BEKAERT_Chapter1\GEERT BEKAERT_fig. 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0703" y="687908"/>
            <a:ext cx="70104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avouholník 4" descr="International Finance">
            <a:extLst>
              <a:ext uri="{FF2B5EF4-FFF2-40B4-BE49-F238E27FC236}">
                <a16:creationId xmlns:a16="http://schemas.microsoft.com/office/drawing/2014/main" id="{5E827A23-97D8-89D7-EE14-4D7B1E08208F}"/>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3026823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r>
              <a:rPr lang="en-US" altLang="en-US" dirty="0"/>
              <a:t>Foreign Direct Investment (FDI)</a:t>
            </a:r>
          </a:p>
          <a:p>
            <a:pPr lvl="1"/>
            <a:r>
              <a:rPr lang="en-US" altLang="en-US" dirty="0"/>
              <a:t>When a company from one country buys at least 10% of a company in another country</a:t>
            </a:r>
          </a:p>
          <a:p>
            <a:pPr lvl="1"/>
            <a:r>
              <a:rPr lang="en-US" altLang="en-US" dirty="0"/>
              <a:t>Has grown from $7.5 trillion in 2000 to $25.0 trillion in 2015</a:t>
            </a:r>
          </a:p>
          <a:p>
            <a:pPr lvl="1"/>
            <a:r>
              <a:rPr lang="en-US" altLang="en-US" dirty="0"/>
              <a:t>Mergers and acquisitions (M&amp;A) play a huge role in this trend</a:t>
            </a:r>
          </a:p>
        </p:txBody>
      </p:sp>
      <p:sp>
        <p:nvSpPr>
          <p:cNvPr id="20482" name="Title 1"/>
          <p:cNvSpPr>
            <a:spLocks noGrp="1"/>
          </p:cNvSpPr>
          <p:nvPr>
            <p:ph type="title"/>
          </p:nvPr>
        </p:nvSpPr>
        <p:spPr/>
        <p:txBody>
          <a:bodyPr/>
          <a:lstStyle/>
          <a:p>
            <a:r>
              <a:rPr lang="en-US" altLang="en-US" dirty="0"/>
              <a:t>1.3 Multinational Corporations</a:t>
            </a:r>
          </a:p>
        </p:txBody>
      </p:sp>
      <p:sp>
        <p:nvSpPr>
          <p:cNvPr id="4" name="Pravouholník 3" descr="International Finance">
            <a:extLst>
              <a:ext uri="{FF2B5EF4-FFF2-40B4-BE49-F238E27FC236}">
                <a16:creationId xmlns:a16="http://schemas.microsoft.com/office/drawing/2014/main" id="{B04C6C76-C9FD-CE5C-97F9-22895A4D2EAB}"/>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409773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828800" y="1524000"/>
            <a:ext cx="2743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dobe Jenson Italic" pitchFamily="48" charset="0"/>
                <a:cs typeface="Arial" panose="020B0604020202020204" pitchFamily="34" charset="0"/>
              </a:defRPr>
            </a:lvl1pPr>
            <a:lvl2pPr marL="742950" indent="-285750">
              <a:defRPr>
                <a:solidFill>
                  <a:schemeClr val="tx1"/>
                </a:solidFill>
                <a:latin typeface="Adobe Jenson Italic" pitchFamily="48" charset="0"/>
                <a:cs typeface="Arial" panose="020B0604020202020204" pitchFamily="34" charset="0"/>
              </a:defRPr>
            </a:lvl2pPr>
            <a:lvl3pPr marL="1143000" indent="-228600">
              <a:defRPr>
                <a:solidFill>
                  <a:schemeClr val="tx1"/>
                </a:solidFill>
                <a:latin typeface="Adobe Jenson Italic" pitchFamily="48" charset="0"/>
                <a:cs typeface="Arial" panose="020B0604020202020204" pitchFamily="34" charset="0"/>
              </a:defRPr>
            </a:lvl3pPr>
            <a:lvl4pPr marL="1600200" indent="-228600">
              <a:defRPr>
                <a:solidFill>
                  <a:schemeClr val="tx1"/>
                </a:solidFill>
                <a:latin typeface="Adobe Jenson Italic" pitchFamily="48" charset="0"/>
                <a:cs typeface="Arial" panose="020B0604020202020204" pitchFamily="34" charset="0"/>
              </a:defRPr>
            </a:lvl4pPr>
            <a:lvl5pPr marL="2057400" indent="-228600">
              <a:defRPr>
                <a:solidFill>
                  <a:schemeClr val="tx1"/>
                </a:solidFill>
                <a:latin typeface="Adobe Jenson Italic" pitchFamily="4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dobe Jenson Italic" pitchFamily="4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dobe Jenson Italic" pitchFamily="4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dobe Jenson Italic" pitchFamily="4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dobe Jenson Italic" pitchFamily="48" charset="0"/>
                <a:cs typeface="Arial" panose="020B0604020202020204" pitchFamily="34" charset="0"/>
              </a:defRPr>
            </a:lvl9pPr>
          </a:lstStyle>
          <a:p>
            <a:pPr eaLnBrk="1" hangingPunct="1"/>
            <a:endParaRPr lang="en-US" altLang="en-US" sz="2400" b="1">
              <a:latin typeface="Verdana" panose="020B0604030504040204" pitchFamily="34" charset="0"/>
            </a:endParaRPr>
          </a:p>
        </p:txBody>
      </p:sp>
      <p:sp>
        <p:nvSpPr>
          <p:cNvPr id="22532" name="Rectangle 4"/>
          <p:cNvSpPr>
            <a:spLocks noGrp="1" noChangeArrowheads="1"/>
          </p:cNvSpPr>
          <p:nvPr>
            <p:ph type="title"/>
          </p:nvPr>
        </p:nvSpPr>
        <p:spPr/>
        <p:txBody>
          <a:bodyPr anchor="t">
            <a:normAutofit fontScale="90000"/>
          </a:bodyPr>
          <a:lstStyle/>
          <a:p>
            <a:pPr eaLnBrk="1" hangingPunct="1"/>
            <a:r>
              <a:rPr lang="en-US" altLang="en-US" dirty="0"/>
              <a:t>Exhibit 1.6 Cross-Border Mergers and Acquisitions, 2000–2015 </a:t>
            </a:r>
            <a:br>
              <a:rPr lang="en-US" altLang="en-US" dirty="0"/>
            </a:br>
            <a:r>
              <a:rPr lang="en-US" altLang="en-US" dirty="0"/>
              <a:t>(in millions of dollars)</a:t>
            </a:r>
          </a:p>
        </p:txBody>
      </p:sp>
      <p:pic>
        <p:nvPicPr>
          <p:cNvPr id="5" name="Picture 2" descr="C:\Users\is5985\Desktop\New folder\Final\GEERT BEKAERT_Chapter1\GEERT BEKAERT_fig. 1.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41"/>
          <a:stretch/>
        </p:blipFill>
        <p:spPr bwMode="auto">
          <a:xfrm>
            <a:off x="5761037" y="123139"/>
            <a:ext cx="5411787" cy="593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avouholník 5" descr="International Finance">
            <a:extLst>
              <a:ext uri="{FF2B5EF4-FFF2-40B4-BE49-F238E27FC236}">
                <a16:creationId xmlns:a16="http://schemas.microsoft.com/office/drawing/2014/main" id="{F4C6D6C5-6A86-E6BE-E3CA-004554476DBD}"/>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2418749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r>
              <a:rPr lang="en-US" altLang="en-US" dirty="0"/>
              <a:t>International banks (</a:t>
            </a:r>
            <a:r>
              <a:rPr lang="en-US" altLang="en-US" dirty="0" err="1"/>
              <a:t>CitiBank</a:t>
            </a:r>
            <a:r>
              <a:rPr lang="en-US" altLang="en-US" dirty="0"/>
              <a:t>, HSBC, G</a:t>
            </a:r>
            <a:r>
              <a:rPr lang="en-US" dirty="0"/>
              <a:t>lobal Asset management firms for M&amp;As)</a:t>
            </a:r>
            <a:endParaRPr lang="en-US" altLang="en-US" dirty="0"/>
          </a:p>
          <a:p>
            <a:r>
              <a:rPr lang="en-US" altLang="en-US" dirty="0"/>
              <a:t>International institutions</a:t>
            </a:r>
          </a:p>
          <a:p>
            <a:pPr lvl="1"/>
            <a:r>
              <a:rPr lang="en-US" altLang="en-US" dirty="0"/>
              <a:t>International Monetary Funds (IMF)</a:t>
            </a:r>
          </a:p>
          <a:p>
            <a:pPr lvl="2"/>
            <a:r>
              <a:rPr lang="en-US" altLang="en-US" dirty="0"/>
              <a:t>Member organization whose goal is to ensure the stability of the international monetary and financial system through surveillance and technical assistance. IMF helps to resolve crises when they occur, and to promote growth and alleviate poverty.</a:t>
            </a:r>
          </a:p>
          <a:p>
            <a:pPr lvl="1"/>
            <a:r>
              <a:rPr lang="en-US" altLang="en-US" dirty="0"/>
              <a:t>The World Bank</a:t>
            </a:r>
          </a:p>
          <a:p>
            <a:pPr lvl="2"/>
            <a:r>
              <a:rPr lang="en-US" altLang="en-US" dirty="0"/>
              <a:t>The World Bank also provides advisory services to developing countries and is actively involved with efforts to reduce and cancel the international debt of the poorest countries</a:t>
            </a:r>
          </a:p>
          <a:p>
            <a:pPr marL="457189" lvl="1" indent="0">
              <a:buNone/>
            </a:pPr>
            <a:endParaRPr lang="en-US" altLang="en-US" dirty="0"/>
          </a:p>
        </p:txBody>
      </p:sp>
      <p:sp>
        <p:nvSpPr>
          <p:cNvPr id="23554" name="Title 1"/>
          <p:cNvSpPr>
            <a:spLocks noGrp="1"/>
          </p:cNvSpPr>
          <p:nvPr>
            <p:ph type="title"/>
          </p:nvPr>
        </p:nvSpPr>
        <p:spPr/>
        <p:txBody>
          <a:bodyPr/>
          <a:lstStyle/>
          <a:p>
            <a:r>
              <a:rPr lang="en-US" altLang="en-US"/>
              <a:t>1.4 Other Important International Players</a:t>
            </a:r>
            <a:endParaRPr lang="en-US" altLang="en-US" dirty="0"/>
          </a:p>
        </p:txBody>
      </p:sp>
      <p:sp>
        <p:nvSpPr>
          <p:cNvPr id="4" name="Pravouholník 3" descr="International Finance">
            <a:extLst>
              <a:ext uri="{FF2B5EF4-FFF2-40B4-BE49-F238E27FC236}">
                <a16:creationId xmlns:a16="http://schemas.microsoft.com/office/drawing/2014/main" id="{EECB9A05-76DD-D5E6-4A3C-C34678522AFB}"/>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1620375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lvl="1"/>
            <a:r>
              <a:rPr lang="en-US" altLang="en-US" dirty="0"/>
              <a:t>Multilateral development banks</a:t>
            </a:r>
          </a:p>
          <a:p>
            <a:pPr lvl="2"/>
            <a:r>
              <a:rPr lang="en-US" altLang="en-US" dirty="0"/>
              <a:t>Provide financial support and professional advice for economic and social development activities in developing countries</a:t>
            </a:r>
          </a:p>
          <a:p>
            <a:pPr lvl="2"/>
            <a:r>
              <a:rPr lang="en-US" altLang="en-US" dirty="0"/>
              <a:t>Regional development banks (including World Bank and regional banks in Africa, Asia and Europe) who provide financing and grants</a:t>
            </a:r>
          </a:p>
          <a:p>
            <a:pPr lvl="1"/>
            <a:r>
              <a:rPr lang="en-US" altLang="en-US" dirty="0"/>
              <a:t>World Trade organization (WTO)</a:t>
            </a:r>
          </a:p>
          <a:p>
            <a:pPr lvl="2"/>
            <a:r>
              <a:rPr lang="en-US" altLang="en-US" dirty="0"/>
              <a:t>Mediates trade disputes</a:t>
            </a:r>
          </a:p>
          <a:p>
            <a:pPr lvl="1"/>
            <a:r>
              <a:rPr lang="en-US" altLang="en-US" dirty="0"/>
              <a:t>Organization for Economic Cooperation and Development (OECD)</a:t>
            </a:r>
          </a:p>
          <a:p>
            <a:pPr lvl="2"/>
            <a:r>
              <a:rPr lang="en-US" altLang="en-US" dirty="0"/>
              <a:t>Examines, devises and coordinates policies across 34 relatively wealthy nations to foster sustainable economic growth and employment, rising standards of living and financial stability</a:t>
            </a:r>
          </a:p>
          <a:p>
            <a:pPr lvl="1"/>
            <a:r>
              <a:rPr lang="en-US" altLang="en-US" dirty="0"/>
              <a:t>Bank for International Settlements (BIS)</a:t>
            </a:r>
          </a:p>
          <a:p>
            <a:pPr lvl="2"/>
            <a:r>
              <a:rPr lang="en-US" altLang="en-US" dirty="0"/>
              <a:t>Fosters international monetary and financial cooperation – central banks’ central bank</a:t>
            </a:r>
          </a:p>
        </p:txBody>
      </p:sp>
      <p:sp>
        <p:nvSpPr>
          <p:cNvPr id="24578" name="Title 1"/>
          <p:cNvSpPr>
            <a:spLocks noGrp="1"/>
          </p:cNvSpPr>
          <p:nvPr>
            <p:ph type="title"/>
          </p:nvPr>
        </p:nvSpPr>
        <p:spPr/>
        <p:txBody>
          <a:bodyPr/>
          <a:lstStyle/>
          <a:p>
            <a:r>
              <a:rPr lang="en-US" altLang="en-US"/>
              <a:t>1.4 Other Important International Players</a:t>
            </a:r>
            <a:endParaRPr lang="en-US" altLang="en-US" dirty="0"/>
          </a:p>
        </p:txBody>
      </p:sp>
      <p:sp>
        <p:nvSpPr>
          <p:cNvPr id="6" name="Pravouholník 5" descr="International Finance">
            <a:extLst>
              <a:ext uri="{FF2B5EF4-FFF2-40B4-BE49-F238E27FC236}">
                <a16:creationId xmlns:a16="http://schemas.microsoft.com/office/drawing/2014/main" id="{14EE5547-FF09-B0D1-D3A4-47517FD92A5E}"/>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2768296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p:txBody>
          <a:bodyPr/>
          <a:lstStyle/>
          <a:p>
            <a:pPr lvl="1"/>
            <a:r>
              <a:rPr lang="en-US" altLang="en-US" dirty="0"/>
              <a:t>European Union (EU)</a:t>
            </a:r>
          </a:p>
          <a:p>
            <a:pPr lvl="2"/>
            <a:r>
              <a:rPr lang="en-US" altLang="en-US" dirty="0"/>
              <a:t>Cooperation among countries in this region and (in most cases) the adoption of the same currency to promote international business</a:t>
            </a:r>
          </a:p>
          <a:p>
            <a:pPr lvl="2"/>
            <a:r>
              <a:rPr lang="en-US" altLang="en-US" dirty="0"/>
              <a:t>Economic and monetary union (EMU)</a:t>
            </a:r>
          </a:p>
          <a:p>
            <a:pPr lvl="1"/>
            <a:r>
              <a:rPr lang="en-US" altLang="en-US" dirty="0"/>
              <a:t>Governments</a:t>
            </a:r>
          </a:p>
          <a:p>
            <a:pPr lvl="1"/>
            <a:r>
              <a:rPr lang="en-US" altLang="en-US" dirty="0"/>
              <a:t>Individual investors</a:t>
            </a:r>
          </a:p>
          <a:p>
            <a:pPr lvl="1"/>
            <a:r>
              <a:rPr lang="en-US" altLang="en-US" dirty="0"/>
              <a:t>Institutional investors</a:t>
            </a:r>
          </a:p>
          <a:p>
            <a:pPr lvl="1"/>
            <a:r>
              <a:rPr lang="en-US" altLang="en-US" dirty="0"/>
              <a:t>Sovereign wealth funds</a:t>
            </a:r>
          </a:p>
          <a:p>
            <a:pPr lvl="2"/>
            <a:r>
              <a:rPr lang="en-US" altLang="en-US" dirty="0"/>
              <a:t>Government-run investment pools</a:t>
            </a:r>
          </a:p>
          <a:p>
            <a:pPr lvl="1"/>
            <a:r>
              <a:rPr lang="en-US" altLang="en-US" dirty="0"/>
              <a:t>Hedge funds</a:t>
            </a:r>
          </a:p>
          <a:p>
            <a:pPr lvl="1"/>
            <a:r>
              <a:rPr lang="en-US" altLang="en-US" dirty="0"/>
              <a:t>Private equity funds</a:t>
            </a:r>
          </a:p>
        </p:txBody>
      </p:sp>
      <p:sp>
        <p:nvSpPr>
          <p:cNvPr id="25602" name="Title 1"/>
          <p:cNvSpPr>
            <a:spLocks noGrp="1"/>
          </p:cNvSpPr>
          <p:nvPr>
            <p:ph type="title"/>
          </p:nvPr>
        </p:nvSpPr>
        <p:spPr/>
        <p:txBody>
          <a:bodyPr/>
          <a:lstStyle/>
          <a:p>
            <a:r>
              <a:rPr lang="en-US" altLang="en-US" dirty="0"/>
              <a:t>1.4 Other Important International Players</a:t>
            </a:r>
          </a:p>
        </p:txBody>
      </p:sp>
      <p:sp>
        <p:nvSpPr>
          <p:cNvPr id="4" name="Pravouholník 3" descr="International Finance">
            <a:extLst>
              <a:ext uri="{FF2B5EF4-FFF2-40B4-BE49-F238E27FC236}">
                <a16:creationId xmlns:a16="http://schemas.microsoft.com/office/drawing/2014/main" id="{136306C5-D642-0830-83C7-6AE1E6E735E7}"/>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50109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B36BF46-5553-81B1-C088-14C7740F2B50}"/>
              </a:ext>
            </a:extLst>
          </p:cNvPr>
          <p:cNvSpPr>
            <a:spLocks noGrp="1"/>
          </p:cNvSpPr>
          <p:nvPr>
            <p:ph idx="1"/>
          </p:nvPr>
        </p:nvSpPr>
        <p:spPr/>
        <p:txBody>
          <a:bodyPr>
            <a:normAutofit/>
          </a:bodyPr>
          <a:lstStyle/>
          <a:p>
            <a:pPr marL="457200" indent="-457200">
              <a:buFont typeface="+mj-lt"/>
              <a:buAutoNum type="arabicPeriod"/>
            </a:pPr>
            <a:r>
              <a:rPr lang="en-US" dirty="0"/>
              <a:t>Growth of International Trade</a:t>
            </a:r>
          </a:p>
          <a:p>
            <a:pPr marL="457200" indent="-457200">
              <a:buFont typeface="+mj-lt"/>
              <a:buAutoNum type="arabicPeriod"/>
            </a:pPr>
            <a:r>
              <a:rPr lang="en-US" dirty="0"/>
              <a:t>Globalization Process of MNCs</a:t>
            </a:r>
          </a:p>
          <a:p>
            <a:pPr marL="457200" indent="-457200">
              <a:buFont typeface="+mj-lt"/>
              <a:buAutoNum type="arabicPeriod"/>
            </a:pPr>
            <a:r>
              <a:rPr lang="en-US" dirty="0"/>
              <a:t>Important International Players</a:t>
            </a:r>
          </a:p>
          <a:p>
            <a:pPr marL="0" indent="0">
              <a:buNone/>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r>
              <a:rPr lang="en-US" dirty="0"/>
              <a:t>Source: Bekaert, G. J., and </a:t>
            </a:r>
            <a:r>
              <a:rPr lang="en-US" dirty="0" err="1"/>
              <a:t>Hodrick</a:t>
            </a:r>
            <a:r>
              <a:rPr lang="en-US" dirty="0"/>
              <a:t>, R. J. (2012). International Financial Management, 2nd edition.  Chapter 1.</a:t>
            </a:r>
          </a:p>
          <a:p>
            <a:pPr marL="0" indent="0">
              <a:buNone/>
            </a:pPr>
            <a:endParaRPr lang="en-US" dirty="0"/>
          </a:p>
          <a:p>
            <a:pPr marL="0" indent="0">
              <a:buNone/>
            </a:pPr>
            <a:endParaRPr lang="en-US" dirty="0"/>
          </a:p>
        </p:txBody>
      </p:sp>
      <p:sp>
        <p:nvSpPr>
          <p:cNvPr id="3" name="Nadpis 2">
            <a:extLst>
              <a:ext uri="{FF2B5EF4-FFF2-40B4-BE49-F238E27FC236}">
                <a16:creationId xmlns:a16="http://schemas.microsoft.com/office/drawing/2014/main" id="{C6DF0444-6293-4941-E73A-3E85FF696E5C}"/>
              </a:ext>
            </a:extLst>
          </p:cNvPr>
          <p:cNvSpPr>
            <a:spLocks noGrp="1"/>
          </p:cNvSpPr>
          <p:nvPr>
            <p:ph type="title"/>
          </p:nvPr>
        </p:nvSpPr>
        <p:spPr/>
        <p:txBody>
          <a:bodyPr/>
          <a:lstStyle/>
          <a:p>
            <a:r>
              <a:rPr lang="sk-SK" b="1" dirty="0" err="1"/>
              <a:t>Contents</a:t>
            </a:r>
            <a:endParaRPr lang="sk-SK" b="1" dirty="0"/>
          </a:p>
        </p:txBody>
      </p:sp>
      <p:sp>
        <p:nvSpPr>
          <p:cNvPr id="8" name="Pravouholník 7" descr="International Finance">
            <a:extLst>
              <a:ext uri="{FF2B5EF4-FFF2-40B4-BE49-F238E27FC236}">
                <a16:creationId xmlns:a16="http://schemas.microsoft.com/office/drawing/2014/main" id="{784ABA52-DD9F-4534-3992-9CAC3BACCCF5}"/>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3101835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p:txBody>
          <a:bodyPr>
            <a:normAutofit lnSpcReduction="10000"/>
          </a:bodyPr>
          <a:lstStyle/>
          <a:p>
            <a:r>
              <a:rPr lang="en-US" altLang="en-US" dirty="0"/>
              <a:t>Countries who had opened their markets to foreigners subsequently fell into crisis</a:t>
            </a:r>
          </a:p>
          <a:p>
            <a:r>
              <a:rPr lang="en-US" altLang="en-US" dirty="0"/>
              <a:t>Benefits of openness</a:t>
            </a:r>
          </a:p>
          <a:p>
            <a:pPr lvl="1"/>
            <a:r>
              <a:rPr lang="en-US" altLang="en-US" dirty="0"/>
              <a:t>Channels savings to most productive uses</a:t>
            </a:r>
          </a:p>
          <a:p>
            <a:pPr lvl="1"/>
            <a:r>
              <a:rPr lang="en-US" altLang="en-US" dirty="0"/>
              <a:t>Sharing of risk beyond what is possible domestically</a:t>
            </a:r>
          </a:p>
          <a:p>
            <a:pPr lvl="1"/>
            <a:r>
              <a:rPr lang="en-US" altLang="en-US" dirty="0"/>
              <a:t>Domestic recessions can be buffered through borrowing</a:t>
            </a:r>
          </a:p>
          <a:p>
            <a:pPr lvl="1"/>
            <a:r>
              <a:rPr lang="en-US" altLang="en-US" dirty="0"/>
              <a:t>Cost of capital decreases, </a:t>
            </a:r>
            <a:r>
              <a:rPr lang="en-US" dirty="0"/>
              <a:t>leading firms to invest more, which increases growth</a:t>
            </a:r>
            <a:endParaRPr lang="en-US" altLang="en-US" dirty="0"/>
          </a:p>
          <a:p>
            <a:r>
              <a:rPr lang="en-US" altLang="en-US" dirty="0"/>
              <a:t>Costs of openness</a:t>
            </a:r>
          </a:p>
          <a:p>
            <a:pPr lvl="1"/>
            <a:r>
              <a:rPr lang="en-US" altLang="en-US" dirty="0"/>
              <a:t>Sometimes capital is not used wisely (price boom)</a:t>
            </a:r>
          </a:p>
          <a:p>
            <a:pPr lvl="1"/>
            <a:r>
              <a:rPr lang="en-US" altLang="en-US" dirty="0"/>
              <a:t>Foreign capital can leave quickly causing financial volatility</a:t>
            </a:r>
          </a:p>
          <a:p>
            <a:pPr lvl="1"/>
            <a:r>
              <a:rPr lang="en-US" altLang="en-US" dirty="0"/>
              <a:t>Difficulty in taxing profits – MNCs shift to avoid</a:t>
            </a:r>
          </a:p>
          <a:p>
            <a:pPr lvl="1"/>
            <a:r>
              <a:rPr lang="en-US" altLang="en-US" dirty="0"/>
              <a:t>Capital control effectiveness decreases</a:t>
            </a:r>
          </a:p>
        </p:txBody>
      </p:sp>
      <p:sp>
        <p:nvSpPr>
          <p:cNvPr id="27650" name="Title 1"/>
          <p:cNvSpPr>
            <a:spLocks noGrp="1"/>
          </p:cNvSpPr>
          <p:nvPr>
            <p:ph type="title"/>
          </p:nvPr>
        </p:nvSpPr>
        <p:spPr/>
        <p:txBody>
          <a:bodyPr/>
          <a:lstStyle/>
          <a:p>
            <a:r>
              <a:rPr lang="en-US" altLang="en-US"/>
              <a:t>1.5 Globalization and the MNC: Benefactor or Menace?</a:t>
            </a:r>
            <a:endParaRPr lang="en-US" altLang="en-US" dirty="0"/>
          </a:p>
        </p:txBody>
      </p:sp>
      <p:sp>
        <p:nvSpPr>
          <p:cNvPr id="6" name="Pravouholník 5" descr="International Finance">
            <a:extLst>
              <a:ext uri="{FF2B5EF4-FFF2-40B4-BE49-F238E27FC236}">
                <a16:creationId xmlns:a16="http://schemas.microsoft.com/office/drawing/2014/main" id="{B091F443-36FE-3174-79BB-8B5239299BC1}"/>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843240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5"/>
          <p:cNvSpPr>
            <a:spLocks noGrp="1"/>
          </p:cNvSpPr>
          <p:nvPr>
            <p:ph idx="1"/>
          </p:nvPr>
        </p:nvSpPr>
        <p:spPr/>
        <p:txBody>
          <a:bodyPr/>
          <a:lstStyle/>
          <a:p>
            <a:r>
              <a:rPr lang="en-US" altLang="en-US"/>
              <a:t>Anti-globalist movement and MNCs</a:t>
            </a:r>
          </a:p>
          <a:p>
            <a:pPr lvl="1"/>
            <a:r>
              <a:rPr lang="en-US" altLang="en-US"/>
              <a:t>Movement opposing globalization</a:t>
            </a:r>
          </a:p>
          <a:p>
            <a:pPr lvl="1"/>
            <a:r>
              <a:rPr lang="en-US" altLang="en-US"/>
              <a:t>Identifies MNCs as a main “villain” of globalization</a:t>
            </a:r>
          </a:p>
          <a:p>
            <a:pPr lvl="1"/>
            <a:r>
              <a:rPr lang="en-US" altLang="en-US"/>
              <a:t>Criticize global financial institutions such as the World Bank, IMF and WTO</a:t>
            </a:r>
          </a:p>
          <a:p>
            <a:pPr lvl="1"/>
            <a:r>
              <a:rPr lang="en-US" altLang="en-US"/>
              <a:t>They fear that MNC activities will harm the environment</a:t>
            </a:r>
          </a:p>
          <a:p>
            <a:pPr lvl="1"/>
            <a:r>
              <a:rPr lang="en-US" altLang="en-US"/>
              <a:t>They argue that globalization is seen as a threat to employment in their own country</a:t>
            </a:r>
            <a:endParaRPr lang="en-US" altLang="en-US" dirty="0"/>
          </a:p>
        </p:txBody>
      </p:sp>
      <p:sp>
        <p:nvSpPr>
          <p:cNvPr id="28674" name="Title 1"/>
          <p:cNvSpPr>
            <a:spLocks noGrp="1"/>
          </p:cNvSpPr>
          <p:nvPr>
            <p:ph type="title"/>
          </p:nvPr>
        </p:nvSpPr>
        <p:spPr/>
        <p:txBody>
          <a:bodyPr/>
          <a:lstStyle/>
          <a:p>
            <a:r>
              <a:rPr lang="en-US" altLang="en-US"/>
              <a:t>1.5 Globalization and the MNC: Benefactor or Menace?</a:t>
            </a:r>
            <a:endParaRPr lang="en-US" altLang="en-US" dirty="0"/>
          </a:p>
        </p:txBody>
      </p:sp>
      <p:sp>
        <p:nvSpPr>
          <p:cNvPr id="4" name="Pravouholník 3" descr="International Finance">
            <a:extLst>
              <a:ext uri="{FF2B5EF4-FFF2-40B4-BE49-F238E27FC236}">
                <a16:creationId xmlns:a16="http://schemas.microsoft.com/office/drawing/2014/main" id="{FC90885B-EC10-F28B-87FE-4013F79E6290}"/>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9728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lstStyle/>
          <a:p>
            <a:r>
              <a:rPr lang="en-US" altLang="en-US"/>
              <a:t>Final thoughts on globalization</a:t>
            </a:r>
          </a:p>
          <a:p>
            <a:pPr lvl="1"/>
            <a:r>
              <a:rPr lang="en-US" altLang="en-US"/>
              <a:t>Can be valuable</a:t>
            </a:r>
          </a:p>
          <a:p>
            <a:pPr lvl="1"/>
            <a:r>
              <a:rPr lang="en-US" altLang="en-US"/>
              <a:t>Some evidence that workers in developed countries have not benefited</a:t>
            </a:r>
          </a:p>
          <a:p>
            <a:pPr lvl="2"/>
            <a:r>
              <a:rPr lang="en-US" altLang="en-US"/>
              <a:t>Globalization destroys some jobs and creates others</a:t>
            </a:r>
          </a:p>
          <a:p>
            <a:pPr lvl="1"/>
            <a:r>
              <a:rPr lang="en-US" altLang="en-US"/>
              <a:t>Some believe that government must intervene to better spread the newly created wealth by helping those that have been displaced by globalization</a:t>
            </a:r>
          </a:p>
          <a:p>
            <a:pPr lvl="2"/>
            <a:r>
              <a:rPr lang="en-US" altLang="en-US"/>
              <a:t>Retraining</a:t>
            </a:r>
          </a:p>
          <a:p>
            <a:pPr lvl="1"/>
            <a:r>
              <a:rPr lang="en-US" altLang="en-US"/>
              <a:t>Benefits of openness should be fairly shared among countries.</a:t>
            </a:r>
            <a:endParaRPr lang="en-US" altLang="en-US" dirty="0"/>
          </a:p>
        </p:txBody>
      </p:sp>
      <p:sp>
        <p:nvSpPr>
          <p:cNvPr id="29698" name="Title 1"/>
          <p:cNvSpPr>
            <a:spLocks noGrp="1"/>
          </p:cNvSpPr>
          <p:nvPr>
            <p:ph type="title"/>
          </p:nvPr>
        </p:nvSpPr>
        <p:spPr/>
        <p:txBody>
          <a:bodyPr/>
          <a:lstStyle/>
          <a:p>
            <a:r>
              <a:rPr lang="en-US" altLang="en-US"/>
              <a:t>1.5 Globalization and the MNC: Benefactor or Menace?</a:t>
            </a:r>
            <a:endParaRPr lang="en-US" altLang="en-US" dirty="0"/>
          </a:p>
        </p:txBody>
      </p:sp>
      <p:sp>
        <p:nvSpPr>
          <p:cNvPr id="4" name="Pravouholník 3" descr="International Finance">
            <a:extLst>
              <a:ext uri="{FF2B5EF4-FFF2-40B4-BE49-F238E27FC236}">
                <a16:creationId xmlns:a16="http://schemas.microsoft.com/office/drawing/2014/main" id="{72C625D0-CB9E-CB74-985A-452E1A837C76}"/>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218062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20808E9-4AED-F211-DBDC-5E293750727D}"/>
              </a:ext>
            </a:extLst>
          </p:cNvPr>
          <p:cNvSpPr>
            <a:spLocks noGrp="1"/>
          </p:cNvSpPr>
          <p:nvPr>
            <p:ph idx="1"/>
          </p:nvPr>
        </p:nvSpPr>
        <p:spPr/>
        <p:txBody>
          <a:bodyPr/>
          <a:lstStyle/>
          <a:p>
            <a:pPr marL="457200" indent="-457200">
              <a:buFont typeface="+mj-lt"/>
              <a:buAutoNum type="arabicPeriod"/>
            </a:pPr>
            <a:r>
              <a:rPr lang="en-AU" sz="2000" dirty="0"/>
              <a:t>What is agency theory?  How does corporate governance the issues raised by agency theory?</a:t>
            </a:r>
            <a:endParaRPr lang="sk-SK" sz="2000" dirty="0"/>
          </a:p>
          <a:p>
            <a:pPr marL="457200" indent="-457200">
              <a:buFont typeface="+mj-lt"/>
              <a:buAutoNum type="arabicPeriod"/>
            </a:pPr>
            <a:r>
              <a:rPr lang="en-AU" sz="2000" dirty="0"/>
              <a:t>Why is ownership more concentrated in developing countries than in developed countries?</a:t>
            </a:r>
            <a:endParaRPr lang="sk-SK" sz="2000" dirty="0"/>
          </a:p>
          <a:p>
            <a:pPr marL="457200" indent="-457200">
              <a:buFont typeface="+mj-lt"/>
              <a:buAutoNum type="arabicPeriod"/>
            </a:pPr>
            <a:r>
              <a:rPr lang="en-AU" sz="2000" dirty="0"/>
              <a:t>Go to the Web site of your </a:t>
            </a:r>
            <a:r>
              <a:rPr lang="en-AU" sz="2000" dirty="0" err="1"/>
              <a:t>favorite</a:t>
            </a:r>
            <a:r>
              <a:rPr lang="en-AU" sz="2000" dirty="0"/>
              <a:t> multinational firm and determine where it operates </a:t>
            </a:r>
            <a:r>
              <a:rPr lang="en-AU" sz="2000" dirty="0" err="1"/>
              <a:t>thoughout</a:t>
            </a:r>
            <a:r>
              <a:rPr lang="en-AU" sz="2000" dirty="0"/>
              <a:t> the world.  How many employees does it have worldwide?  Has it done any interesting cross-border mergers and acquisitions during the last year?</a:t>
            </a:r>
            <a:endParaRPr lang="sk-SK" sz="2000" dirty="0"/>
          </a:p>
          <a:p>
            <a:pPr marL="457200" indent="-457200">
              <a:buFont typeface="+mj-lt"/>
              <a:buAutoNum type="arabicPeriod"/>
            </a:pPr>
            <a:r>
              <a:rPr lang="en-AU" sz="2000" dirty="0"/>
              <a:t>Go to </a:t>
            </a:r>
            <a:r>
              <a:rPr lang="en-AU" sz="2000" dirty="0" err="1"/>
              <a:t>UNCTADstat</a:t>
            </a:r>
            <a:r>
              <a:rPr lang="en-AU" sz="2000" dirty="0"/>
              <a:t> at  http://</a:t>
            </a:r>
            <a:r>
              <a:rPr lang="en-AU" sz="2000" dirty="0" err="1"/>
              <a:t>unctadstat.unctad.org</a:t>
            </a:r>
            <a:r>
              <a:rPr lang="en-AU" sz="2000" dirty="0"/>
              <a:t>.  Update the data in Exhibit 1.6 on cross-border mergers and acquisitions for the most recent years.</a:t>
            </a:r>
            <a:endParaRPr lang="sk-SK" sz="2000" dirty="0"/>
          </a:p>
          <a:p>
            <a:pPr marL="0" indent="0">
              <a:buNone/>
            </a:pPr>
            <a:r>
              <a:rPr lang="sk-SK" sz="1800" dirty="0"/>
              <a:t>(country profile </a:t>
            </a:r>
            <a:r>
              <a:rPr lang="sk-SK" sz="1800" dirty="0" err="1"/>
              <a:t>for</a:t>
            </a:r>
            <a:r>
              <a:rPr lang="sk-SK" sz="1800" dirty="0"/>
              <a:t> </a:t>
            </a:r>
            <a:r>
              <a:rPr lang="sk-SK" sz="1800" dirty="0" err="1"/>
              <a:t>the</a:t>
            </a:r>
            <a:r>
              <a:rPr lang="sk-SK" sz="1800" dirty="0"/>
              <a:t> </a:t>
            </a:r>
            <a:r>
              <a:rPr lang="sk-SK" sz="1800" dirty="0" err="1"/>
              <a:t>Czech</a:t>
            </a:r>
            <a:r>
              <a:rPr lang="sk-SK" sz="1800" dirty="0"/>
              <a:t> </a:t>
            </a:r>
            <a:r>
              <a:rPr lang="sk-SK" sz="1800" dirty="0" err="1"/>
              <a:t>Rep</a:t>
            </a:r>
            <a:r>
              <a:rPr lang="sk-SK" sz="1800" dirty="0"/>
              <a:t>. </a:t>
            </a:r>
            <a:r>
              <a:rPr lang="sk-SK" sz="1800" dirty="0">
                <a:hlinkClick r:id="rId2"/>
              </a:rPr>
              <a:t>http://unctadstat.unctad.org/CountryProfile/GeneralProfile/en-GB/203/index.html</a:t>
            </a:r>
            <a:r>
              <a:rPr lang="sk-SK" sz="1800" dirty="0"/>
              <a:t>).</a:t>
            </a:r>
          </a:p>
          <a:p>
            <a:pPr marL="0" indent="0">
              <a:buNone/>
            </a:pPr>
            <a:endParaRPr lang="sk-SK" sz="1800" dirty="0"/>
          </a:p>
          <a:p>
            <a:pPr marL="0" indent="0">
              <a:buNone/>
            </a:pPr>
            <a:endParaRPr lang="sk-SK" sz="1800" dirty="0"/>
          </a:p>
          <a:p>
            <a:pPr marL="0" indent="0">
              <a:buNone/>
            </a:pPr>
            <a:endParaRPr lang="sk-SK" sz="1800" dirty="0"/>
          </a:p>
        </p:txBody>
      </p:sp>
      <p:sp>
        <p:nvSpPr>
          <p:cNvPr id="3" name="Nadpis 2">
            <a:extLst>
              <a:ext uri="{FF2B5EF4-FFF2-40B4-BE49-F238E27FC236}">
                <a16:creationId xmlns:a16="http://schemas.microsoft.com/office/drawing/2014/main" id="{23F081AD-01B1-BF29-C852-7450D3BF0A05}"/>
              </a:ext>
            </a:extLst>
          </p:cNvPr>
          <p:cNvSpPr>
            <a:spLocks noGrp="1"/>
          </p:cNvSpPr>
          <p:nvPr>
            <p:ph type="title"/>
          </p:nvPr>
        </p:nvSpPr>
        <p:spPr/>
        <p:txBody>
          <a:bodyPr/>
          <a:lstStyle/>
          <a:p>
            <a:r>
              <a:rPr lang="sk-SK" b="1" dirty="0" err="1"/>
              <a:t>Questions</a:t>
            </a:r>
            <a:endParaRPr lang="sk-SK" b="1" dirty="0"/>
          </a:p>
        </p:txBody>
      </p:sp>
      <p:sp>
        <p:nvSpPr>
          <p:cNvPr id="4" name="Pravouholník 3" descr="International Finance">
            <a:extLst>
              <a:ext uri="{FF2B5EF4-FFF2-40B4-BE49-F238E27FC236}">
                <a16:creationId xmlns:a16="http://schemas.microsoft.com/office/drawing/2014/main" id="{9E7E2592-362F-C11A-7C36-16BC40C10232}"/>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4078923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F13CD12-5DF7-0855-CDB5-BA5B838FC26B}"/>
              </a:ext>
            </a:extLst>
          </p:cNvPr>
          <p:cNvSpPr>
            <a:spLocks noGrp="1"/>
          </p:cNvSpPr>
          <p:nvPr>
            <p:ph idx="1"/>
          </p:nvPr>
        </p:nvSpPr>
        <p:spPr/>
        <p:txBody>
          <a:bodyPr/>
          <a:lstStyle/>
          <a:p>
            <a:pPr algn="just"/>
            <a:r>
              <a:rPr lang="en-US" dirty="0"/>
              <a:t>We live in a highly globalized and integrated world economy.</a:t>
            </a:r>
          </a:p>
          <a:p>
            <a:pPr algn="just"/>
            <a:r>
              <a:rPr lang="en-US" dirty="0"/>
              <a:t>Continuous liberalization of international trade and investments and rapid advances in telecommunication and transportation technologies, the world is getting more integrated.</a:t>
            </a:r>
          </a:p>
          <a:p>
            <a:pPr algn="just"/>
            <a:r>
              <a:rPr lang="en-US" dirty="0"/>
              <a:t>Financial managers of MNCs should learn how to manage foreign exchange and political risk using proper tools and instruments, deal with market imperfections and benefit from the expanded investment and financing opportunities with the aim of contribution to share holder wealth maximization.</a:t>
            </a:r>
          </a:p>
          <a:p>
            <a:endParaRPr lang="sk-SK" dirty="0"/>
          </a:p>
        </p:txBody>
      </p:sp>
      <p:sp>
        <p:nvSpPr>
          <p:cNvPr id="3" name="Nadpis 2">
            <a:extLst>
              <a:ext uri="{FF2B5EF4-FFF2-40B4-BE49-F238E27FC236}">
                <a16:creationId xmlns:a16="http://schemas.microsoft.com/office/drawing/2014/main" id="{547271BF-4B9F-9DAC-65AA-9645B46A0B37}"/>
              </a:ext>
            </a:extLst>
          </p:cNvPr>
          <p:cNvSpPr>
            <a:spLocks noGrp="1"/>
          </p:cNvSpPr>
          <p:nvPr>
            <p:ph type="title"/>
          </p:nvPr>
        </p:nvSpPr>
        <p:spPr/>
        <p:txBody>
          <a:bodyPr/>
          <a:lstStyle/>
          <a:p>
            <a:r>
              <a:rPr lang="en-US" dirty="0"/>
              <a:t>Why we study International Finance?</a:t>
            </a:r>
            <a:br>
              <a:rPr lang="en-US" dirty="0">
                <a:highlight>
                  <a:srgbClr val="FFFF00"/>
                </a:highlight>
              </a:rPr>
            </a:br>
            <a:endParaRPr lang="en-US" dirty="0"/>
          </a:p>
        </p:txBody>
      </p:sp>
      <p:sp>
        <p:nvSpPr>
          <p:cNvPr id="4" name="Pravouholník 3" descr="International Finance">
            <a:extLst>
              <a:ext uri="{FF2B5EF4-FFF2-40B4-BE49-F238E27FC236}">
                <a16:creationId xmlns:a16="http://schemas.microsoft.com/office/drawing/2014/main" id="{87066CD9-5414-D352-37C9-EECC1D2D2531}"/>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1645417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lstStyle/>
          <a:p>
            <a:r>
              <a:rPr lang="en-US" altLang="en-US" dirty="0"/>
              <a:t>Globalization</a:t>
            </a:r>
          </a:p>
          <a:p>
            <a:pPr lvl="1"/>
            <a:r>
              <a:rPr lang="en-US" altLang="en-US" dirty="0"/>
              <a:t>Increasing connectivity and integration of countries and corporations and the people within them in terms of their economic, political, and social activities</a:t>
            </a:r>
          </a:p>
          <a:p>
            <a:pPr lvl="1"/>
            <a:r>
              <a:rPr lang="en-US" altLang="en-US" dirty="0"/>
              <a:t>Multinational corporations dominates the corporate landscape</a:t>
            </a:r>
          </a:p>
          <a:p>
            <a:pPr lvl="2"/>
            <a:r>
              <a:rPr lang="en-US" altLang="en-US" dirty="0"/>
              <a:t>Produce and sell goods or services in more than one nation (e.g. Coca-Cola, IBM, Nestle, ..)</a:t>
            </a:r>
          </a:p>
          <a:p>
            <a:pPr lvl="2"/>
            <a:r>
              <a:rPr lang="en-US" altLang="en-US" dirty="0"/>
              <a:t>BRIC countries (Brazil, Russia, India and China)/emerging markets offer a lot of opportunities for expansion (Why?)</a:t>
            </a:r>
          </a:p>
          <a:p>
            <a:r>
              <a:rPr lang="en-US" altLang="en-US" dirty="0"/>
              <a:t>International scope creates opportunities but also challenges</a:t>
            </a:r>
          </a:p>
          <a:p>
            <a:pPr lvl="1"/>
            <a:r>
              <a:rPr lang="en-US" altLang="en-US" dirty="0"/>
              <a:t>Recent crisis (others?)</a:t>
            </a:r>
          </a:p>
        </p:txBody>
      </p:sp>
      <p:sp>
        <p:nvSpPr>
          <p:cNvPr id="5122" name="Title 1"/>
          <p:cNvSpPr>
            <a:spLocks noGrp="1"/>
          </p:cNvSpPr>
          <p:nvPr>
            <p:ph type="title"/>
          </p:nvPr>
        </p:nvSpPr>
        <p:spPr/>
        <p:txBody>
          <a:bodyPr>
            <a:normAutofit/>
          </a:bodyPr>
          <a:lstStyle/>
          <a:p>
            <a:r>
              <a:rPr lang="en-US" altLang="en-US" dirty="0"/>
              <a:t>1.1 Introduction  </a:t>
            </a:r>
            <a:br>
              <a:rPr lang="en-US" altLang="en-US" dirty="0"/>
            </a:br>
            <a:r>
              <a:rPr lang="en-US" altLang="en-US" sz="3100" dirty="0"/>
              <a:t>“</a:t>
            </a:r>
            <a:r>
              <a:rPr lang="en-US" sz="3100" dirty="0"/>
              <a:t>The world economy is becoming increasingly globalized</a:t>
            </a:r>
            <a:r>
              <a:rPr lang="sk-SK" sz="3100" dirty="0"/>
              <a:t>“</a:t>
            </a:r>
            <a:endParaRPr lang="en-US" altLang="en-US" sz="3100" dirty="0"/>
          </a:p>
        </p:txBody>
      </p:sp>
      <p:sp>
        <p:nvSpPr>
          <p:cNvPr id="4" name="Pravouholník 3" descr="International Finance">
            <a:extLst>
              <a:ext uri="{FF2B5EF4-FFF2-40B4-BE49-F238E27FC236}">
                <a16:creationId xmlns:a16="http://schemas.microsoft.com/office/drawing/2014/main" id="{4D187F4E-3AB2-BE06-C8BF-C20C5ABAC794}"/>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2415185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vert="horz" lIns="91440" tIns="45720" rIns="91440" bIns="91440" rtlCol="0" anchor="b">
            <a:normAutofit/>
          </a:bodyPr>
          <a:lstStyle/>
          <a:p>
            <a:pPr eaLnBrk="1" hangingPunct="1"/>
            <a:r>
              <a:rPr lang="en-US" altLang="en-US" dirty="0"/>
              <a:t>1.2 Globalization and two main trends:</a:t>
            </a:r>
            <a:br>
              <a:rPr lang="en-US" altLang="en-US" dirty="0"/>
            </a:br>
            <a:r>
              <a:rPr lang="en-US" altLang="en-US" dirty="0"/>
              <a:t>The Growth of International Trade and Capital Flows</a:t>
            </a:r>
          </a:p>
        </p:txBody>
      </p:sp>
      <p:sp>
        <p:nvSpPr>
          <p:cNvPr id="6147" name="Content Placeholder 2"/>
          <p:cNvSpPr>
            <a:spLocks noGrp="1"/>
          </p:cNvSpPr>
          <p:nvPr>
            <p:ph idx="1"/>
          </p:nvPr>
        </p:nvSpPr>
        <p:spPr/>
        <p:txBody>
          <a:bodyPr>
            <a:normAutofit fontScale="92500" lnSpcReduction="20000"/>
          </a:bodyPr>
          <a:lstStyle/>
          <a:p>
            <a:pPr marL="457200" indent="-457200" algn="just" eaLnBrk="1" hangingPunct="1">
              <a:lnSpc>
                <a:spcPct val="90000"/>
              </a:lnSpc>
              <a:buFont typeface="+mj-lt"/>
              <a:buAutoNum type="arabicPeriod"/>
            </a:pPr>
            <a:r>
              <a:rPr lang="en-US" altLang="en-US" dirty="0"/>
              <a:t>The growth of international trade</a:t>
            </a:r>
          </a:p>
          <a:p>
            <a:pPr algn="just"/>
            <a:r>
              <a:rPr lang="en-US" altLang="en-US" dirty="0"/>
              <a:t>The </a:t>
            </a:r>
            <a:r>
              <a:rPr lang="en-US" altLang="en-US" b="1" dirty="0"/>
              <a:t>theory of comparative advantage </a:t>
            </a:r>
            <a:r>
              <a:rPr lang="en-US" altLang="en-US" dirty="0"/>
              <a:t>(advanced by David Ricardo) </a:t>
            </a:r>
            <a:r>
              <a:rPr lang="en-US" altLang="en-US" b="1" dirty="0"/>
              <a:t>says: </a:t>
            </a:r>
          </a:p>
          <a:p>
            <a:pPr algn="just"/>
            <a:r>
              <a:rPr lang="en-US" altLang="en-US" dirty="0"/>
              <a:t>It is mutually beneficial for countries if they specialize in the production of those goods they can produce most efficiently and trade those goods among them. It is not a “zero-sum game” in which one country benefits at the expense of another country. It is “increasing-sum” game at which all players are winners.</a:t>
            </a:r>
          </a:p>
          <a:p>
            <a:pPr lvl="1" algn="just"/>
            <a:r>
              <a:rPr lang="en-US" altLang="en-US" dirty="0"/>
              <a:t>Assumptions:</a:t>
            </a:r>
          </a:p>
          <a:p>
            <a:pPr lvl="2" algn="just"/>
            <a:r>
              <a:rPr lang="en-US" altLang="en-US" dirty="0"/>
              <a:t>Free trade</a:t>
            </a:r>
          </a:p>
          <a:p>
            <a:pPr lvl="2" algn="just"/>
            <a:r>
              <a:rPr lang="en-US" altLang="en-US" dirty="0"/>
              <a:t>Perfect competition</a:t>
            </a:r>
          </a:p>
          <a:p>
            <a:pPr lvl="2" algn="just"/>
            <a:r>
              <a:rPr lang="en-US" altLang="en-US" dirty="0"/>
              <a:t>No uncertainty</a:t>
            </a:r>
          </a:p>
          <a:p>
            <a:pPr lvl="2" algn="just"/>
            <a:r>
              <a:rPr lang="en-US" altLang="en-US" dirty="0"/>
              <a:t>Costless information</a:t>
            </a:r>
          </a:p>
          <a:p>
            <a:pPr lvl="2" algn="just"/>
            <a:r>
              <a:rPr lang="en-US" altLang="en-US" dirty="0"/>
              <a:t>No government interference</a:t>
            </a:r>
          </a:p>
          <a:p>
            <a:pPr lvl="2" algn="just"/>
            <a:endParaRPr lang="en-US" altLang="en-US" dirty="0"/>
          </a:p>
          <a:p>
            <a:pPr algn="just"/>
            <a:r>
              <a:rPr lang="en-US" dirty="0"/>
              <a:t>Comparative advantage still explains why some countries are better for export</a:t>
            </a:r>
            <a:endParaRPr lang="en-US" altLang="en-US" dirty="0"/>
          </a:p>
          <a:p>
            <a:pPr marL="0" indent="0">
              <a:buNone/>
            </a:pPr>
            <a:r>
              <a:rPr lang="en-US" altLang="en-US" dirty="0"/>
              <a:t>	</a:t>
            </a:r>
          </a:p>
          <a:p>
            <a:pPr lvl="3" eaLnBrk="1" hangingPunct="1">
              <a:lnSpc>
                <a:spcPct val="90000"/>
              </a:lnSpc>
            </a:pPr>
            <a:endParaRPr lang="en-US" altLang="en-US" dirty="0"/>
          </a:p>
        </p:txBody>
      </p:sp>
      <p:sp>
        <p:nvSpPr>
          <p:cNvPr id="4" name="Pravouholník 3" descr="International Finance">
            <a:extLst>
              <a:ext uri="{FF2B5EF4-FFF2-40B4-BE49-F238E27FC236}">
                <a16:creationId xmlns:a16="http://schemas.microsoft.com/office/drawing/2014/main" id="{659FC636-E742-7ECB-4EEA-E60E9D554EDA}"/>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301277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5AAB75E-22BE-F2BF-69A4-AF2DEB23FE4F}"/>
              </a:ext>
            </a:extLst>
          </p:cNvPr>
          <p:cNvSpPr>
            <a:spLocks noGrp="1"/>
          </p:cNvSpPr>
          <p:nvPr>
            <p:ph idx="1"/>
          </p:nvPr>
        </p:nvSpPr>
        <p:spPr>
          <a:xfrm>
            <a:off x="838200" y="1405468"/>
            <a:ext cx="10947400" cy="4771495"/>
          </a:xfrm>
        </p:spPr>
        <p:txBody>
          <a:bodyPr>
            <a:normAutofit fontScale="85000" lnSpcReduction="20000"/>
          </a:bodyPr>
          <a:lstStyle/>
          <a:p>
            <a:pPr algn="just"/>
            <a:r>
              <a:rPr lang="en-US" altLang="en-US" dirty="0"/>
              <a:t>Trade liberalization so countries can specialize at production of goods for which they have a comparative advantage</a:t>
            </a:r>
          </a:p>
          <a:p>
            <a:pPr algn="just"/>
            <a:r>
              <a:rPr lang="en-US" altLang="en-US" dirty="0"/>
              <a:t>1960s only 20% of countries were open</a:t>
            </a:r>
          </a:p>
          <a:p>
            <a:pPr algn="just"/>
            <a:r>
              <a:rPr lang="en-US" dirty="0"/>
              <a:t>Firms (1980s),  the fall of the Iron Curtain in 1990 and subsequent trade liberalizations in many developing countries and privatization</a:t>
            </a:r>
          </a:p>
          <a:p>
            <a:pPr algn="just"/>
            <a:r>
              <a:rPr lang="en-US" altLang="en-US" dirty="0"/>
              <a:t>By 2000, over 70% of countries were open</a:t>
            </a:r>
          </a:p>
          <a:p>
            <a:pPr algn="just"/>
            <a:r>
              <a:rPr lang="en-US" dirty="0"/>
              <a:t>International Efforts to Promote Free Trade (Free trade agreements)</a:t>
            </a:r>
          </a:p>
          <a:p>
            <a:pPr lvl="3" algn="just"/>
            <a:r>
              <a:rPr lang="en-US" dirty="0"/>
              <a:t>General Agreement on Tariffs and Trade </a:t>
            </a:r>
            <a:r>
              <a:rPr lang="en-US" altLang="en-US" dirty="0"/>
              <a:t>GATT (1947)</a:t>
            </a:r>
          </a:p>
          <a:p>
            <a:pPr lvl="3" algn="just"/>
            <a:r>
              <a:rPr lang="en-US" dirty="0"/>
              <a:t>World Trade Organization </a:t>
            </a:r>
            <a:r>
              <a:rPr lang="en-US" altLang="en-US" dirty="0"/>
              <a:t>WTO (1986)</a:t>
            </a:r>
          </a:p>
          <a:p>
            <a:pPr lvl="3" algn="just"/>
            <a:r>
              <a:rPr lang="en-US" altLang="en-US" dirty="0"/>
              <a:t>Regional Trade agreements (European Union, NAFTA, ASEAN)</a:t>
            </a:r>
          </a:p>
          <a:p>
            <a:pPr algn="just"/>
            <a:r>
              <a:rPr lang="en-US" altLang="en-US" b="1" dirty="0"/>
              <a:t>More open economies, tend to grow faste</a:t>
            </a:r>
            <a:r>
              <a:rPr lang="en-US" altLang="en-US" dirty="0"/>
              <a:t>r (Frankel and Romer (1999), Sachs and Warner (1995), </a:t>
            </a:r>
            <a:r>
              <a:rPr lang="en-US" altLang="en-US" dirty="0" err="1"/>
              <a:t>Alcal</a:t>
            </a:r>
            <a:r>
              <a:rPr lang="en-US" altLang="en-US" dirty="0"/>
              <a:t> and Ciccone (2004), and </a:t>
            </a:r>
            <a:r>
              <a:rPr lang="en-US" altLang="en-US" dirty="0" err="1"/>
              <a:t>Wacziarg</a:t>
            </a:r>
            <a:r>
              <a:rPr lang="en-US" altLang="en-US" dirty="0"/>
              <a:t> and Welch (2008)).</a:t>
            </a:r>
          </a:p>
          <a:p>
            <a:pPr algn="just"/>
            <a:r>
              <a:rPr lang="en-US" altLang="en-US" dirty="0"/>
              <a:t>The examples of </a:t>
            </a:r>
            <a:r>
              <a:rPr lang="en-US" dirty="0"/>
              <a:t>protectionist policies: tariffs on imports, subsidies to local producers, quotas on imported products, onerous regulations applying to imported products</a:t>
            </a:r>
            <a:endParaRPr lang="en-US" altLang="en-US" dirty="0"/>
          </a:p>
          <a:p>
            <a:pPr algn="just"/>
            <a:r>
              <a:rPr lang="en-US" dirty="0"/>
              <a:t>Advances in information technology supported </a:t>
            </a:r>
            <a:r>
              <a:rPr lang="en-US" altLang="en-US" b="1" dirty="0"/>
              <a:t>Outsourcing</a:t>
            </a:r>
            <a:r>
              <a:rPr lang="en-US" altLang="en-US" dirty="0"/>
              <a:t> of services</a:t>
            </a:r>
          </a:p>
          <a:p>
            <a:pPr lvl="1" algn="just"/>
            <a:r>
              <a:rPr lang="en-US" altLang="en-US" dirty="0"/>
              <a:t>Shifting of non-strategic functions to specialist firms to reduce costs  (IT, payrolls, logistics, maintenance facilities)</a:t>
            </a:r>
          </a:p>
          <a:p>
            <a:pPr lvl="1" algn="just"/>
            <a:r>
              <a:rPr lang="sk-SK" dirty="0"/>
              <a:t>21st </a:t>
            </a:r>
            <a:r>
              <a:rPr lang="en-US" dirty="0"/>
              <a:t>century comparative advantage is based on services and supply chain outsourcing</a:t>
            </a:r>
            <a:endParaRPr lang="en-US" altLang="en-US" dirty="0"/>
          </a:p>
          <a:p>
            <a:endParaRPr lang="sk-SK" dirty="0"/>
          </a:p>
        </p:txBody>
      </p:sp>
      <p:sp>
        <p:nvSpPr>
          <p:cNvPr id="3" name="Nadpis 2">
            <a:extLst>
              <a:ext uri="{FF2B5EF4-FFF2-40B4-BE49-F238E27FC236}">
                <a16:creationId xmlns:a16="http://schemas.microsoft.com/office/drawing/2014/main" id="{DE8A5ABC-B44B-1C58-5E29-11AC789B362A}"/>
              </a:ext>
            </a:extLst>
          </p:cNvPr>
          <p:cNvSpPr>
            <a:spLocks noGrp="1"/>
          </p:cNvSpPr>
          <p:nvPr>
            <p:ph type="title"/>
          </p:nvPr>
        </p:nvSpPr>
        <p:spPr>
          <a:xfrm>
            <a:off x="838200" y="365128"/>
            <a:ext cx="10515600" cy="1040340"/>
          </a:xfrm>
        </p:spPr>
        <p:txBody>
          <a:bodyPr>
            <a:normAutofit fontScale="90000"/>
          </a:bodyPr>
          <a:lstStyle/>
          <a:p>
            <a:r>
              <a:rPr lang="en-US" altLang="en-US" dirty="0"/>
              <a:t>1.2 Globalization and two main trends:</a:t>
            </a:r>
            <a:br>
              <a:rPr lang="en-US" altLang="en-US" dirty="0"/>
            </a:br>
            <a:r>
              <a:rPr lang="en-US" altLang="en-US" dirty="0"/>
              <a:t>The Growth of International Trade and Capital Flows</a:t>
            </a:r>
            <a:endParaRPr lang="sk-SK" dirty="0"/>
          </a:p>
        </p:txBody>
      </p:sp>
      <p:sp>
        <p:nvSpPr>
          <p:cNvPr id="4" name="Pravouholník 3" descr="International Finance">
            <a:extLst>
              <a:ext uri="{FF2B5EF4-FFF2-40B4-BE49-F238E27FC236}">
                <a16:creationId xmlns:a16="http://schemas.microsoft.com/office/drawing/2014/main" id="{A6BDF2CE-0DF5-7E6B-1BE7-3B0C177CAC43}"/>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374320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vert="horz" lIns="91440" tIns="45720" rIns="91440" bIns="91440" rtlCol="0" anchor="b">
            <a:normAutofit/>
          </a:bodyPr>
          <a:lstStyle/>
          <a:p>
            <a:pPr eaLnBrk="1" hangingPunct="1"/>
            <a:r>
              <a:rPr lang="en-US" altLang="en-US" dirty="0"/>
              <a:t>1.2 Globalization and the Growth of International Trade and Capital Flows</a:t>
            </a:r>
          </a:p>
        </p:txBody>
      </p:sp>
      <p:sp>
        <p:nvSpPr>
          <p:cNvPr id="7171" name="Content Placeholder 2"/>
          <p:cNvSpPr>
            <a:spLocks noGrp="1"/>
          </p:cNvSpPr>
          <p:nvPr>
            <p:ph idx="1"/>
          </p:nvPr>
        </p:nvSpPr>
        <p:spPr/>
        <p:txBody>
          <a:bodyPr/>
          <a:lstStyle/>
          <a:p>
            <a:pPr algn="just"/>
            <a:r>
              <a:rPr lang="en-US" dirty="0"/>
              <a:t>The evolution of trade openness dramatically increased trade flows between countries. One measure of trade openness is the sum of exports and imports in a given year divided by a measure of output (GDP)</a:t>
            </a:r>
          </a:p>
          <a:p>
            <a:pPr algn="just" eaLnBrk="1" hangingPunct="1"/>
            <a:endParaRPr lang="en-US" altLang="en-US" dirty="0"/>
          </a:p>
          <a:p>
            <a:pPr eaLnBrk="1" hangingPunct="1"/>
            <a:r>
              <a:rPr lang="en-US" altLang="en-US" dirty="0"/>
              <a:t>The growth in trade (patterns)</a:t>
            </a:r>
          </a:p>
          <a:p>
            <a:pPr lvl="1" eaLnBrk="1" hangingPunct="1"/>
            <a:r>
              <a:rPr lang="en-US" altLang="en-US" dirty="0"/>
              <a:t>Germany is most open, United States is least open</a:t>
            </a:r>
          </a:p>
          <a:p>
            <a:pPr lvl="1" eaLnBrk="1" hangingPunct="1"/>
            <a:r>
              <a:rPr lang="en-US" altLang="en-US" dirty="0"/>
              <a:t>China’s trade jumped due to trade reforms</a:t>
            </a:r>
          </a:p>
          <a:p>
            <a:pPr lvl="1" eaLnBrk="1" hangingPunct="1"/>
            <a:r>
              <a:rPr lang="en-US" altLang="en-US" dirty="0"/>
              <a:t>Countries that border oceans tend to trade more</a:t>
            </a:r>
          </a:p>
          <a:p>
            <a:pPr lvl="1" eaLnBrk="1" hangingPunct="1"/>
            <a:r>
              <a:rPr lang="en-US" altLang="en-US" dirty="0"/>
              <a:t>Large countries tend to trade less than small (USA, China is exception)</a:t>
            </a:r>
          </a:p>
        </p:txBody>
      </p:sp>
      <p:sp>
        <p:nvSpPr>
          <p:cNvPr id="4" name="Pravouholník 3" descr="International Finance">
            <a:extLst>
              <a:ext uri="{FF2B5EF4-FFF2-40B4-BE49-F238E27FC236}">
                <a16:creationId xmlns:a16="http://schemas.microsoft.com/office/drawing/2014/main" id="{E487D5D4-938C-7B79-A2BA-58AFF9787243}"/>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360716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Exhibit 1.1 (Panel A) International Trade as a Percentage of GDP</a:t>
            </a:r>
            <a:endParaRPr lang="en-US" dirty="0"/>
          </a:p>
        </p:txBody>
      </p:sp>
      <p:pic>
        <p:nvPicPr>
          <p:cNvPr id="7" name="Picture 5" descr="C:\Users\is5985\Desktop\New folder\GEERT BEKAERT_Chapter1\GEERT BEKAERT_fig. 1.1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8910" y="1690690"/>
            <a:ext cx="622141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vouholník 3" descr="International Finance">
            <a:extLst>
              <a:ext uri="{FF2B5EF4-FFF2-40B4-BE49-F238E27FC236}">
                <a16:creationId xmlns:a16="http://schemas.microsoft.com/office/drawing/2014/main" id="{EC615093-680A-48ED-0780-F7771BDB97A5}"/>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1962736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Exhibit 1.1 (Panel B) International Trade as a Percentage of GDP (BRIC countries)</a:t>
            </a:r>
            <a:endParaRPr lang="en-US" dirty="0"/>
          </a:p>
        </p:txBody>
      </p:sp>
      <p:pic>
        <p:nvPicPr>
          <p:cNvPr id="7" name="Picture 2" descr="C:\Users\is5985\Desktop\New folder\GEERT BEKAERT_Chapter1\GEERT BEKAERT_fig. 1.1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600" y="1897663"/>
            <a:ext cx="5384800"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vouholník 3" descr="International Finance">
            <a:extLst>
              <a:ext uri="{FF2B5EF4-FFF2-40B4-BE49-F238E27FC236}">
                <a16:creationId xmlns:a16="http://schemas.microsoft.com/office/drawing/2014/main" id="{F8E3D8B5-4C80-DA4F-978E-0CF5B5FFD983}"/>
              </a:ext>
              <a:ext uri="{C183D7F6-B498-43B3-948B-1728B52AA6E4}">
                <adec:decorative xmlns:adec="http://schemas.microsoft.com/office/drawing/2017/decorative" val="0"/>
              </a:ext>
            </a:extLst>
          </p:cNvPr>
          <p:cNvSpPr/>
          <p:nvPr/>
        </p:nvSpPr>
        <p:spPr>
          <a:xfrm>
            <a:off x="671804" y="6479229"/>
            <a:ext cx="2743200" cy="205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sk-SK" dirty="0">
                <a:solidFill>
                  <a:schemeClr val="bg1"/>
                </a:solidFill>
              </a:rPr>
              <a:t>International </a:t>
            </a:r>
            <a:r>
              <a:rPr lang="sk-SK" dirty="0" err="1">
                <a:solidFill>
                  <a:schemeClr val="bg1"/>
                </a:solidFill>
              </a:rPr>
              <a:t>Finance</a:t>
            </a:r>
            <a:endParaRPr lang="sk-SK" dirty="0">
              <a:solidFill>
                <a:schemeClr val="bg1"/>
              </a:solidFill>
            </a:endParaRPr>
          </a:p>
        </p:txBody>
      </p:sp>
    </p:spTree>
    <p:extLst>
      <p:ext uri="{BB962C8B-B14F-4D97-AF65-F5344CB8AC3E}">
        <p14:creationId xmlns:p14="http://schemas.microsoft.com/office/powerpoint/2010/main" val="2495917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10116</TotalTime>
  <Words>1931</Words>
  <Application>Microsoft Macintosh PowerPoint</Application>
  <PresentationFormat>Širokouhlá</PresentationFormat>
  <Paragraphs>208</Paragraphs>
  <Slides>23</Slides>
  <Notes>6</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23</vt:i4>
      </vt:variant>
    </vt:vector>
  </HeadingPairs>
  <TitlesOfParts>
    <vt:vector size="28" baseType="lpstr">
      <vt:lpstr>Arial</vt:lpstr>
      <vt:lpstr>Calibri</vt:lpstr>
      <vt:lpstr>Calibri Light</vt:lpstr>
      <vt:lpstr>Verdana</vt:lpstr>
      <vt:lpstr>Office Theme</vt:lpstr>
      <vt:lpstr>The scope and environment of international finance</vt:lpstr>
      <vt:lpstr>Contents</vt:lpstr>
      <vt:lpstr>Why we study International Finance? </vt:lpstr>
      <vt:lpstr>1.1 Introduction   “The world economy is becoming increasingly globalized“</vt:lpstr>
      <vt:lpstr>1.2 Globalization and two main trends: The Growth of International Trade and Capital Flows</vt:lpstr>
      <vt:lpstr>1.2 Globalization and two main trends: The Growth of International Trade and Capital Flows</vt:lpstr>
      <vt:lpstr>1.2 Globalization and the Growth of International Trade and Capital Flows</vt:lpstr>
      <vt:lpstr>Exhibit 1.1 (Panel A) International Trade as a Percentage of GDP</vt:lpstr>
      <vt:lpstr>Exhibit 1.1 (Panel B) International Trade as a Percentage of GDP (BRIC countries)</vt:lpstr>
      <vt:lpstr>1.2 Globalization and the Growth of International Trade and Capital Flows</vt:lpstr>
      <vt:lpstr>1.2 Globalization and the Growth of International Trade and Capital Flows</vt:lpstr>
      <vt:lpstr>1.3 Multinational Corporations</vt:lpstr>
      <vt:lpstr>1.3 Multinational Corporations </vt:lpstr>
      <vt:lpstr>Exhibit 1.4 Methods of Overcoming Agency Problems Due to the Separation of Ownership and Control</vt:lpstr>
      <vt:lpstr>1.3 Multinational Corporations</vt:lpstr>
      <vt:lpstr>Exhibit 1.6 Cross-Border Mergers and Acquisitions, 2000–2015  (in millions of dollars)</vt:lpstr>
      <vt:lpstr>1.4 Other Important International Players</vt:lpstr>
      <vt:lpstr>1.4 Other Important International Players</vt:lpstr>
      <vt:lpstr>1.4 Other Important International Players</vt:lpstr>
      <vt:lpstr>1.5 Globalization and the MNC: Benefactor or Menace?</vt:lpstr>
      <vt:lpstr>1.5 Globalization and the MNC: Benefactor or Menace?</vt:lpstr>
      <vt:lpstr>1.5 Globalization and the MNC: Benefactor or Menace?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Cheong</dc:creator>
  <cp:lastModifiedBy>Microsoft Office User</cp:lastModifiedBy>
  <cp:revision>26</cp:revision>
  <dcterms:created xsi:type="dcterms:W3CDTF">2017-09-06T17:43:49Z</dcterms:created>
  <dcterms:modified xsi:type="dcterms:W3CDTF">2022-09-19T12:11:27Z</dcterms:modified>
</cp:coreProperties>
</file>