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55"/>
  </p:handoutMasterIdLst>
  <p:sldIdLst>
    <p:sldId id="256" r:id="rId2"/>
    <p:sldId id="266" r:id="rId3"/>
    <p:sldId id="314" r:id="rId4"/>
    <p:sldId id="317" r:id="rId5"/>
    <p:sldId id="267" r:id="rId6"/>
    <p:sldId id="320" r:id="rId7"/>
    <p:sldId id="263" r:id="rId8"/>
    <p:sldId id="264" r:id="rId9"/>
    <p:sldId id="265" r:id="rId10"/>
    <p:sldId id="321" r:id="rId11"/>
    <p:sldId id="322" r:id="rId12"/>
    <p:sldId id="451" r:id="rId13"/>
    <p:sldId id="334" r:id="rId14"/>
    <p:sldId id="332" r:id="rId15"/>
    <p:sldId id="349" r:id="rId16"/>
    <p:sldId id="357" r:id="rId17"/>
    <p:sldId id="358" r:id="rId18"/>
    <p:sldId id="268" r:id="rId19"/>
    <p:sldId id="269" r:id="rId20"/>
    <p:sldId id="270" r:id="rId21"/>
    <p:sldId id="271" r:id="rId22"/>
    <p:sldId id="272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319" r:id="rId35"/>
    <p:sldId id="291" r:id="rId36"/>
    <p:sldId id="286" r:id="rId37"/>
    <p:sldId id="288" r:id="rId38"/>
    <p:sldId id="293" r:id="rId39"/>
    <p:sldId id="294" r:id="rId40"/>
    <p:sldId id="296" r:id="rId41"/>
    <p:sldId id="295" r:id="rId42"/>
    <p:sldId id="297" r:id="rId43"/>
    <p:sldId id="315" r:id="rId44"/>
    <p:sldId id="316" r:id="rId45"/>
    <p:sldId id="300" r:id="rId46"/>
    <p:sldId id="299" r:id="rId47"/>
    <p:sldId id="304" r:id="rId48"/>
    <p:sldId id="303" r:id="rId49"/>
    <p:sldId id="305" r:id="rId50"/>
    <p:sldId id="307" r:id="rId51"/>
    <p:sldId id="306" r:id="rId52"/>
    <p:sldId id="312" r:id="rId53"/>
    <p:sldId id="310" r:id="rId54"/>
  </p:sldIdLst>
  <p:sldSz cx="9144000" cy="6858000" type="screen4x3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CFC51-8A1D-4884-8DF2-992FA49A85CF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73167-4F5E-41E6-8BEF-22E5FBC9C7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2856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369E104-6805-41DA-8ED7-271D2E945757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Obdélník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bdélník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ovnoramenný trojúhelník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369E104-6805-41DA-8ED7-271D2E945757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5" name="Přímá spojnice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cs-CZ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369E104-6805-41DA-8ED7-271D2E945757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8" name="Přímá spojnice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Přímá spojnice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ovnoramenný trojúhelník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chyjY0L6U8" TargetMode="External"/><Relationship Id="rId2" Type="http://schemas.openxmlformats.org/officeDocument/2006/relationships/hyperlink" Target="https://youtu.be/VcRSatrGybM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sxdfHMb61k&amp;feature=youtu.b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ture.cz/natura2000-design3/hp.php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 fontAlgn="t">
              <a:spcBef>
                <a:spcPts val="0"/>
              </a:spcBef>
              <a:defRPr/>
            </a:pPr>
            <a:r>
              <a:rPr lang="cs-CZ" dirty="0"/>
              <a:t>Krajina</a:t>
            </a:r>
            <a:endParaRPr lang="cs-CZ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Ochrana a regenerace kulturních hodnot v území</a:t>
            </a:r>
          </a:p>
        </p:txBody>
      </p:sp>
    </p:spTree>
    <p:extLst>
      <p:ext uri="{BB962C8B-B14F-4D97-AF65-F5344CB8AC3E}">
        <p14:creationId xmlns:p14="http://schemas.microsoft.com/office/powerpoint/2010/main" val="2671579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Komplexní pozemkové úpravy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https://youtu.be/VcRSatrGybM</a:t>
            </a:r>
            <a:r>
              <a:rPr lang="cs-CZ" dirty="0"/>
              <a:t> co to je a příklady</a:t>
            </a:r>
          </a:p>
          <a:p>
            <a:r>
              <a:rPr lang="cs-CZ" dirty="0">
                <a:hlinkClick r:id="rId3"/>
              </a:rPr>
              <a:t>https://youtu.be/vchyjY0L6U8</a:t>
            </a:r>
            <a:r>
              <a:rPr lang="cs-CZ" dirty="0"/>
              <a:t> co to je</a:t>
            </a:r>
          </a:p>
          <a:p>
            <a:endParaRPr lang="cs-CZ" dirty="0"/>
          </a:p>
          <a:p>
            <a:r>
              <a:rPr lang="cs-CZ" dirty="0"/>
              <a:t>Co to je?</a:t>
            </a:r>
          </a:p>
          <a:p>
            <a:r>
              <a:rPr lang="cs-CZ" dirty="0"/>
              <a:t>2 výhody</a:t>
            </a:r>
          </a:p>
          <a:p>
            <a:r>
              <a:rPr lang="cs-CZ" dirty="0"/>
              <a:t>2 </a:t>
            </a:r>
            <a:r>
              <a:rPr lang="cs-CZ" dirty="0" err="1"/>
              <a:t>nevyýhody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2879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Územní studie krajiny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https://www.youtube.com/watch?v=xsxdfHMb61k&amp;feature=youtu.be</a:t>
            </a:r>
            <a:endParaRPr lang="cs-CZ" dirty="0"/>
          </a:p>
          <a:p>
            <a:endParaRPr lang="cs-CZ" dirty="0"/>
          </a:p>
          <a:p>
            <a:r>
              <a:rPr lang="cs-CZ" dirty="0"/>
              <a:t>Co to je?</a:t>
            </a:r>
          </a:p>
          <a:p>
            <a:r>
              <a:rPr lang="cs-CZ" dirty="0"/>
              <a:t>Výhoda?</a:t>
            </a:r>
          </a:p>
          <a:p>
            <a:r>
              <a:rPr lang="cs-CZ" dirty="0"/>
              <a:t>Nevýhoda</a:t>
            </a:r>
          </a:p>
        </p:txBody>
      </p:sp>
    </p:spTree>
    <p:extLst>
      <p:ext uri="{BB962C8B-B14F-4D97-AF65-F5344CB8AC3E}">
        <p14:creationId xmlns:p14="http://schemas.microsoft.com/office/powerpoint/2010/main" val="2800178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>
                <a:solidFill>
                  <a:srgbClr val="AC0074"/>
                </a:solidFill>
              </a:rPr>
              <a:pPr/>
              <a:t>12</a:t>
            </a:fld>
            <a:endParaRPr lang="cs-CZ" altLang="cs-CZ" dirty="0">
              <a:solidFill>
                <a:srgbClr val="AC0074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10500" y="1025439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AC0074"/>
                </a:solidFill>
              </a:rPr>
              <a:t>MAS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10500" y="1570746"/>
            <a:ext cx="8064900" cy="1586300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AC0074"/>
              </a:buClr>
              <a:buFontTx/>
              <a:buChar char="-"/>
            </a:pPr>
            <a:r>
              <a:rPr lang="cs-CZ" sz="1800" dirty="0"/>
              <a:t>Obec</a:t>
            </a:r>
          </a:p>
          <a:p>
            <a:pPr>
              <a:buClr>
                <a:srgbClr val="AC0074"/>
              </a:buClr>
              <a:buFontTx/>
              <a:buChar char="-"/>
            </a:pPr>
            <a:r>
              <a:rPr lang="cs-CZ" sz="1800" dirty="0" err="1"/>
              <a:t>Nejvýznamější</a:t>
            </a:r>
            <a:r>
              <a:rPr lang="cs-CZ" sz="1800" dirty="0"/>
              <a:t> podnikatel, spolky</a:t>
            </a:r>
          </a:p>
          <a:p>
            <a:pPr>
              <a:buClr>
                <a:srgbClr val="AC0074"/>
              </a:buClr>
              <a:buFontTx/>
              <a:buChar char="-"/>
            </a:pPr>
            <a:r>
              <a:rPr lang="cs-CZ" sz="1800" dirty="0"/>
              <a:t>Příslušnost k MAS</a:t>
            </a:r>
          </a:p>
          <a:p>
            <a:pPr>
              <a:buClr>
                <a:srgbClr val="AC0074"/>
              </a:buClr>
              <a:buFontTx/>
              <a:buChar char="-"/>
            </a:pPr>
            <a:r>
              <a:rPr lang="cs-CZ" sz="1800" dirty="0"/>
              <a:t>Příklad členů</a:t>
            </a:r>
          </a:p>
          <a:p>
            <a:pPr>
              <a:buClr>
                <a:srgbClr val="AC0074"/>
              </a:buClr>
              <a:buFontTx/>
              <a:buChar char="-"/>
            </a:pPr>
            <a:r>
              <a:rPr lang="cs-CZ" sz="1800" dirty="0"/>
              <a:t>Typické činnosti?</a:t>
            </a:r>
          </a:p>
          <a:p>
            <a:pPr marL="54000" indent="0">
              <a:buClr>
                <a:srgbClr val="AC0074"/>
              </a:buClr>
              <a:buNone/>
            </a:pPr>
            <a:endParaRPr lang="cs-CZ" sz="1200" dirty="0"/>
          </a:p>
          <a:p>
            <a:pPr marL="54000" indent="0">
              <a:buClr>
                <a:srgbClr val="AC0074"/>
              </a:buClr>
              <a:buNone/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635830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>
              <a:solidFill>
                <a:srgbClr val="AC0074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>
                <a:solidFill>
                  <a:srgbClr val="AC0074"/>
                </a:solidFill>
              </a:rPr>
              <a:pPr/>
              <a:t>13</a:t>
            </a:fld>
            <a:endParaRPr lang="cs-CZ" altLang="cs-CZ" dirty="0">
              <a:solidFill>
                <a:srgbClr val="AC0074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C0074"/>
                </a:solidFill>
              </a:rPr>
              <a:t>Komunitně vedený místní rozvoj CLLD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962032" y="2045791"/>
            <a:ext cx="8064900" cy="1586300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AC0074"/>
              </a:buClr>
            </a:pPr>
            <a:r>
              <a:rPr lang="cs-CZ" sz="1800" dirty="0"/>
              <a:t>Nástroj určený pro venkovská území, město nesmí mít více než 25 000 obyvatel, území musí mít 10 000–100 000 obyvatel</a:t>
            </a:r>
          </a:p>
          <a:p>
            <a:pPr>
              <a:buClr>
                <a:srgbClr val="AC0074"/>
              </a:buClr>
            </a:pPr>
            <a:r>
              <a:rPr lang="cs-CZ" sz="1800" dirty="0"/>
              <a:t>Realizován přes tzv. Místní akční skupiny</a:t>
            </a:r>
          </a:p>
          <a:p>
            <a:pPr>
              <a:buClr>
                <a:srgbClr val="AC0074"/>
              </a:buClr>
            </a:pPr>
            <a:r>
              <a:rPr lang="cs-CZ" sz="1800" dirty="0"/>
              <a:t>Partnerství veřejného, neziskového a podnikatelského sektoru</a:t>
            </a:r>
          </a:p>
          <a:p>
            <a:pPr>
              <a:buClr>
                <a:srgbClr val="AC0074"/>
              </a:buClr>
            </a:pPr>
            <a:r>
              <a:rPr lang="cs-CZ" sz="1800" dirty="0"/>
              <a:t>Formálně se jedná o obecně prospěšnou společnost (o.p.s.) nebo o zapsaný spolek (</a:t>
            </a:r>
            <a:r>
              <a:rPr lang="cs-CZ" sz="1800" dirty="0" err="1"/>
              <a:t>z.s</a:t>
            </a:r>
            <a:r>
              <a:rPr lang="cs-CZ" sz="1800" dirty="0"/>
              <a:t>.)</a:t>
            </a:r>
          </a:p>
          <a:p>
            <a:pPr>
              <a:buClr>
                <a:srgbClr val="AC0074"/>
              </a:buClr>
            </a:pPr>
            <a:endParaRPr lang="cs-CZ" sz="1800" dirty="0"/>
          </a:p>
          <a:p>
            <a:pPr>
              <a:buClr>
                <a:srgbClr val="AC0074"/>
              </a:buClr>
            </a:pPr>
            <a:endParaRPr lang="cs-CZ" sz="1800" dirty="0"/>
          </a:p>
        </p:txBody>
      </p:sp>
      <p:sp>
        <p:nvSpPr>
          <p:cNvPr id="8" name="Zástupný symbol pro obsah 4">
            <a:extLst>
              <a:ext uri="{FF2B5EF4-FFF2-40B4-BE49-F238E27FC236}">
                <a16:creationId xmlns:a16="http://schemas.microsoft.com/office/drawing/2014/main" id="{C99D4141-6E40-4F50-A6FC-5E578B35C5A2}"/>
              </a:ext>
            </a:extLst>
          </p:cNvPr>
          <p:cNvSpPr txBox="1">
            <a:spLocks/>
          </p:cNvSpPr>
          <p:nvPr/>
        </p:nvSpPr>
        <p:spPr>
          <a:xfrm>
            <a:off x="1076332" y="2160091"/>
            <a:ext cx="8064900" cy="1586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AC0074"/>
              </a:buClr>
            </a:pPr>
            <a:endParaRPr lang="cs-CZ" sz="1800" kern="0" dirty="0"/>
          </a:p>
          <a:p>
            <a:pPr>
              <a:buClr>
                <a:srgbClr val="AC0074"/>
              </a:buClr>
            </a:pPr>
            <a:endParaRPr lang="cs-CZ" sz="1800" kern="0" dirty="0"/>
          </a:p>
        </p:txBody>
      </p:sp>
    </p:spTree>
    <p:extLst>
      <p:ext uri="{BB962C8B-B14F-4D97-AF65-F5344CB8AC3E}">
        <p14:creationId xmlns:p14="http://schemas.microsoft.com/office/powerpoint/2010/main" val="3470068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>
              <a:solidFill>
                <a:srgbClr val="AC0074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>
                <a:solidFill>
                  <a:srgbClr val="AC0074"/>
                </a:solidFill>
              </a:rPr>
              <a:pPr/>
              <a:t>14</a:t>
            </a:fld>
            <a:endParaRPr lang="cs-CZ" altLang="cs-CZ" dirty="0">
              <a:solidFill>
                <a:srgbClr val="AC0074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962032" y="2045791"/>
            <a:ext cx="8064900" cy="1586300"/>
          </a:xfrm>
        </p:spPr>
        <p:txBody>
          <a:bodyPr/>
          <a:lstStyle/>
          <a:p>
            <a:pPr>
              <a:buClr>
                <a:srgbClr val="AC0074"/>
              </a:buClr>
            </a:pPr>
            <a:endParaRPr lang="cs-CZ" sz="1800" dirty="0"/>
          </a:p>
          <a:p>
            <a:pPr>
              <a:buClr>
                <a:srgbClr val="AC0074"/>
              </a:buClr>
            </a:pPr>
            <a:endParaRPr lang="cs-CZ" sz="1800" dirty="0"/>
          </a:p>
        </p:txBody>
      </p:sp>
      <p:pic>
        <p:nvPicPr>
          <p:cNvPr id="8" name="Obrázek 7" descr="C:\Users\Roman\AppData\Local\Microsoft\Windows\Temporary Internet Files\Content.Word\Nový obrázek (3).bmp">
            <a:extLst>
              <a:ext uri="{FF2B5EF4-FFF2-40B4-BE49-F238E27FC236}">
                <a16:creationId xmlns:a16="http://schemas.microsoft.com/office/drawing/2014/main" id="{3DC1DA15-6957-43E6-92E3-5E41422591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926" t="1335" r="926" b="2669"/>
          <a:stretch>
            <a:fillRect/>
          </a:stretch>
        </p:blipFill>
        <p:spPr bwMode="auto">
          <a:xfrm>
            <a:off x="1082821" y="893101"/>
            <a:ext cx="7429808" cy="507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4074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>
              <a:solidFill>
                <a:srgbClr val="AC0074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>
                <a:solidFill>
                  <a:srgbClr val="AC0074"/>
                </a:solidFill>
              </a:rPr>
              <a:pPr/>
              <a:t>15</a:t>
            </a:fld>
            <a:endParaRPr lang="cs-CZ" altLang="cs-CZ" dirty="0">
              <a:solidFill>
                <a:srgbClr val="AC0074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C0074"/>
                </a:solidFill>
              </a:rPr>
              <a:t>Principy metody CLLD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962032" y="2045791"/>
            <a:ext cx="8064900" cy="1586300"/>
          </a:xfrm>
        </p:spPr>
        <p:txBody>
          <a:bodyPr>
            <a:normAutofit fontScale="47500" lnSpcReduction="20000"/>
          </a:bodyPr>
          <a:lstStyle/>
          <a:p>
            <a:pPr>
              <a:buClr>
                <a:srgbClr val="AC0074"/>
              </a:buClr>
            </a:pPr>
            <a:r>
              <a:rPr lang="cs-CZ" sz="1800" dirty="0"/>
              <a:t>Teritoriální přístup</a:t>
            </a:r>
          </a:p>
          <a:p>
            <a:pPr>
              <a:buClr>
                <a:srgbClr val="AC0074"/>
              </a:buClr>
            </a:pPr>
            <a:r>
              <a:rPr lang="cs-CZ" sz="1800" dirty="0"/>
              <a:t>Přístup zespodu nahoru</a:t>
            </a:r>
          </a:p>
          <a:p>
            <a:pPr>
              <a:buClr>
                <a:srgbClr val="AC0074"/>
              </a:buClr>
            </a:pPr>
            <a:r>
              <a:rPr lang="cs-CZ" sz="1800" dirty="0"/>
              <a:t>Místní </a:t>
            </a:r>
            <a:r>
              <a:rPr lang="cs-CZ" sz="1800" dirty="0" err="1"/>
              <a:t>veřejno</a:t>
            </a:r>
            <a:r>
              <a:rPr lang="cs-CZ" sz="1800" dirty="0"/>
              <a:t>-soukromá partnerství</a:t>
            </a:r>
          </a:p>
          <a:p>
            <a:pPr>
              <a:buClr>
                <a:srgbClr val="AC0074"/>
              </a:buClr>
            </a:pPr>
            <a:r>
              <a:rPr lang="cs-CZ" sz="1800" dirty="0"/>
              <a:t>Inovativní přístup</a:t>
            </a:r>
          </a:p>
          <a:p>
            <a:pPr>
              <a:buClr>
                <a:srgbClr val="AC0074"/>
              </a:buClr>
            </a:pPr>
            <a:r>
              <a:rPr lang="cs-CZ" sz="1800" dirty="0"/>
              <a:t>Integrovaný a </a:t>
            </a:r>
            <a:r>
              <a:rPr lang="cs-CZ" sz="1800" dirty="0" err="1"/>
              <a:t>multisektorový</a:t>
            </a:r>
            <a:r>
              <a:rPr lang="cs-CZ" sz="1800" dirty="0"/>
              <a:t> přístup</a:t>
            </a:r>
          </a:p>
          <a:p>
            <a:pPr>
              <a:buClr>
                <a:srgbClr val="AC0074"/>
              </a:buClr>
            </a:pPr>
            <a:r>
              <a:rPr lang="cs-CZ" sz="1800" dirty="0"/>
              <a:t>Decentralizovaná administrace</a:t>
            </a:r>
          </a:p>
          <a:p>
            <a:pPr>
              <a:buClr>
                <a:srgbClr val="AC0074"/>
              </a:buClr>
            </a:pPr>
            <a:r>
              <a:rPr lang="cs-CZ" sz="1800" dirty="0"/>
              <a:t>Síťování</a:t>
            </a:r>
          </a:p>
          <a:p>
            <a:pPr>
              <a:buClr>
                <a:srgbClr val="AC0074"/>
              </a:buClr>
            </a:pPr>
            <a:r>
              <a:rPr lang="cs-CZ" sz="1800" dirty="0"/>
              <a:t>Spolupráce</a:t>
            </a:r>
          </a:p>
          <a:p>
            <a:pPr>
              <a:buClr>
                <a:srgbClr val="AC0074"/>
              </a:buClr>
            </a:pPr>
            <a:endParaRPr lang="cs-CZ" sz="1800" dirty="0"/>
          </a:p>
          <a:p>
            <a:pPr>
              <a:buClr>
                <a:srgbClr val="AC0074"/>
              </a:buClr>
            </a:pPr>
            <a:endParaRPr lang="cs-CZ" sz="1800" dirty="0"/>
          </a:p>
        </p:txBody>
      </p:sp>
      <p:sp>
        <p:nvSpPr>
          <p:cNvPr id="8" name="Zástupný symbol pro obsah 4">
            <a:extLst>
              <a:ext uri="{FF2B5EF4-FFF2-40B4-BE49-F238E27FC236}">
                <a16:creationId xmlns:a16="http://schemas.microsoft.com/office/drawing/2014/main" id="{C99D4141-6E40-4F50-A6FC-5E578B35C5A2}"/>
              </a:ext>
            </a:extLst>
          </p:cNvPr>
          <p:cNvSpPr txBox="1">
            <a:spLocks/>
          </p:cNvSpPr>
          <p:nvPr/>
        </p:nvSpPr>
        <p:spPr>
          <a:xfrm>
            <a:off x="1076332" y="2160091"/>
            <a:ext cx="8064900" cy="1586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AC0074"/>
              </a:buClr>
            </a:pPr>
            <a:endParaRPr lang="cs-CZ" sz="1800" kern="0" dirty="0"/>
          </a:p>
          <a:p>
            <a:pPr>
              <a:buClr>
                <a:srgbClr val="AC0074"/>
              </a:buClr>
            </a:pPr>
            <a:endParaRPr lang="cs-CZ" sz="1800" kern="0" dirty="0"/>
          </a:p>
        </p:txBody>
      </p:sp>
    </p:spTree>
    <p:extLst>
      <p:ext uri="{BB962C8B-B14F-4D97-AF65-F5344CB8AC3E}">
        <p14:creationId xmlns:p14="http://schemas.microsoft.com/office/powerpoint/2010/main" val="104635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>
              <a:solidFill>
                <a:srgbClr val="AC0074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>
                <a:solidFill>
                  <a:srgbClr val="AC0074"/>
                </a:solidFill>
              </a:rPr>
              <a:pPr/>
              <a:t>16</a:t>
            </a:fld>
            <a:endParaRPr lang="cs-CZ" altLang="cs-CZ" dirty="0">
              <a:solidFill>
                <a:srgbClr val="AC0074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10500" y="1025439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AC0074"/>
                </a:solidFill>
              </a:rPr>
              <a:t>Typické činnosti MAS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10500" y="1842700"/>
            <a:ext cx="8064900" cy="1586300"/>
          </a:xfrm>
        </p:spPr>
        <p:txBody>
          <a:bodyPr/>
          <a:lstStyle/>
          <a:p>
            <a:pPr>
              <a:buClr>
                <a:srgbClr val="AC0074"/>
              </a:buClr>
            </a:pPr>
            <a:r>
              <a:rPr lang="cs-CZ" sz="1800" dirty="0"/>
              <a:t>Provozní (administrativní) činnosti</a:t>
            </a:r>
          </a:p>
          <a:p>
            <a:pPr lvl="1">
              <a:buClr>
                <a:srgbClr val="AC0074"/>
              </a:buClr>
            </a:pPr>
            <a:r>
              <a:rPr lang="cs-CZ" sz="1200" dirty="0"/>
              <a:t>příprava a vyhlašování výzev, příjem žádostí, hodnocení a výběr projektů, monitoring a evaluace realizace SCLLD, aktualizace SCLLD, rozvoj odborné a organizační kapacity MAS. </a:t>
            </a:r>
          </a:p>
          <a:p>
            <a:pPr>
              <a:buClr>
                <a:srgbClr val="AC0074"/>
              </a:buClr>
            </a:pPr>
            <a:r>
              <a:rPr lang="cs-CZ" sz="1800" dirty="0"/>
              <a:t>Animační činnosti</a:t>
            </a:r>
          </a:p>
          <a:p>
            <a:pPr lvl="1">
              <a:buClr>
                <a:srgbClr val="AC0074"/>
              </a:buClr>
            </a:pPr>
            <a:r>
              <a:rPr lang="cs-CZ" sz="1200" dirty="0"/>
              <a:t>podporu partnerství, spolupráce a informační, výměnu mezi místními aktéry, informování o zaměření SCLLD a její propagaci, o animaci, školských zařízení na území MAS.</a:t>
            </a:r>
          </a:p>
        </p:txBody>
      </p:sp>
    </p:spTree>
    <p:extLst>
      <p:ext uri="{BB962C8B-B14F-4D97-AF65-F5344CB8AC3E}">
        <p14:creationId xmlns:p14="http://schemas.microsoft.com/office/powerpoint/2010/main" val="3807563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>
              <a:solidFill>
                <a:srgbClr val="AC0074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>
                <a:solidFill>
                  <a:srgbClr val="AC0074"/>
                </a:solidFill>
              </a:rPr>
              <a:pPr/>
              <a:t>17</a:t>
            </a:fld>
            <a:endParaRPr lang="cs-CZ" altLang="cs-CZ" dirty="0">
              <a:solidFill>
                <a:srgbClr val="AC0074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10500" y="1025439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AC0074"/>
                </a:solidFill>
              </a:rPr>
              <a:t>Příklady animační činností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10500" y="1570746"/>
            <a:ext cx="8064900" cy="1586300"/>
          </a:xfrm>
        </p:spPr>
        <p:txBody>
          <a:bodyPr>
            <a:normAutofit lnSpcReduction="10000"/>
          </a:bodyPr>
          <a:lstStyle/>
          <a:p>
            <a:pPr>
              <a:buClr>
                <a:srgbClr val="AC0074"/>
              </a:buClr>
            </a:pPr>
            <a:r>
              <a:rPr lang="cs-CZ" sz="1800" dirty="0"/>
              <a:t>Dotační poradenství (podpora získávání finančních zdrojů do území)</a:t>
            </a:r>
          </a:p>
          <a:p>
            <a:pPr>
              <a:buClr>
                <a:srgbClr val="AC0074"/>
              </a:buClr>
            </a:pPr>
            <a:r>
              <a:rPr lang="cs-CZ" sz="1800" dirty="0"/>
              <a:t>Vzdělávání, osvěta, informování (skupina činností nejvíce spojená se zvyšováním sociálního kapitálu území, uchováním kulturního dědictví a posilováním identity)</a:t>
            </a:r>
          </a:p>
          <a:p>
            <a:pPr>
              <a:buClr>
                <a:srgbClr val="AC0074"/>
              </a:buClr>
            </a:pPr>
            <a:r>
              <a:rPr lang="cs-CZ" sz="1800" dirty="0"/>
              <a:t>Podpora inovací</a:t>
            </a:r>
          </a:p>
          <a:p>
            <a:pPr>
              <a:buClr>
                <a:srgbClr val="AC0074"/>
              </a:buClr>
            </a:pPr>
            <a:r>
              <a:rPr lang="cs-CZ" sz="1800" dirty="0"/>
              <a:t>Síťování a koordinace (podpora zapojení komunity do rozvoje území)</a:t>
            </a:r>
          </a:p>
          <a:p>
            <a:pPr marL="54000" indent="0">
              <a:buClr>
                <a:srgbClr val="AC0074"/>
              </a:buClr>
              <a:buNone/>
            </a:pPr>
            <a:endParaRPr lang="cs-CZ" sz="1200" dirty="0"/>
          </a:p>
          <a:p>
            <a:pPr marL="54000" indent="0">
              <a:buClr>
                <a:srgbClr val="AC0074"/>
              </a:buClr>
              <a:buNone/>
            </a:pPr>
            <a:endParaRPr lang="cs-CZ" sz="1200" dirty="0"/>
          </a:p>
          <a:p>
            <a:pPr marL="54000" indent="0">
              <a:buClr>
                <a:srgbClr val="AC0074"/>
              </a:buClr>
              <a:buNone/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248215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Plochy ekosystémů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610744" cy="4937760"/>
          </a:xfrm>
        </p:spPr>
        <p:txBody>
          <a:bodyPr/>
          <a:lstStyle/>
          <a:p>
            <a:r>
              <a:rPr lang="cs-CZ" sz="2400" dirty="0"/>
              <a:t>Destabilizované</a:t>
            </a:r>
          </a:p>
          <a:p>
            <a:pPr lvl="1"/>
            <a:r>
              <a:rPr lang="cs-CZ" sz="2000" dirty="0"/>
              <a:t>Pole</a:t>
            </a:r>
          </a:p>
          <a:p>
            <a:pPr lvl="1"/>
            <a:r>
              <a:rPr lang="cs-CZ" sz="2000" dirty="0"/>
              <a:t>Intenzivní louky a pastviny</a:t>
            </a:r>
          </a:p>
          <a:p>
            <a:pPr lvl="1"/>
            <a:r>
              <a:rPr lang="cs-CZ" sz="2000" dirty="0"/>
              <a:t>Hospodářské lesy</a:t>
            </a:r>
          </a:p>
          <a:p>
            <a:pPr lvl="1"/>
            <a:r>
              <a:rPr lang="cs-CZ" sz="2000" dirty="0"/>
              <a:t>Sídla</a:t>
            </a:r>
          </a:p>
          <a:p>
            <a:pPr lvl="1"/>
            <a:r>
              <a:rPr lang="cs-CZ" sz="2000" dirty="0"/>
              <a:t>Infrastruktura</a:t>
            </a:r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860032" y="1196752"/>
            <a:ext cx="3610744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Stabilizované (přirozené)</a:t>
            </a:r>
          </a:p>
          <a:p>
            <a:pPr lvl="1"/>
            <a:r>
              <a:rPr lang="cs-CZ" sz="2000" dirty="0"/>
              <a:t>Lesy s přirozenou dřevinnou skladbou</a:t>
            </a:r>
          </a:p>
          <a:p>
            <a:pPr lvl="1"/>
            <a:r>
              <a:rPr lang="cs-CZ" sz="2000" dirty="0"/>
              <a:t>Mokřady</a:t>
            </a:r>
          </a:p>
          <a:p>
            <a:pPr lvl="1"/>
            <a:r>
              <a:rPr lang="cs-CZ" sz="2000" dirty="0"/>
              <a:t>Přirozená travinná společenstva</a:t>
            </a:r>
          </a:p>
          <a:p>
            <a:pPr lvl="1"/>
            <a:r>
              <a:rPr lang="cs-CZ" sz="2000" dirty="0"/>
              <a:t>Vodní plochy a toky s přirozenými pobřežními společenstvy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14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Evropská úmluva o krajině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682752" cy="493776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000" dirty="0"/>
              <a:t>2000, Florencie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2002, ČR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Dokument Rady Evropy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47 zemí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(x Bělorusko, Kazachstán, Vatikán)</a:t>
            </a:r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499992" y="1196752"/>
            <a:ext cx="3682752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sz="2000" dirty="0"/>
              <a:t>Institucionální zabezpečení rozvoje krajiny v Evropě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Koncepční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Konsensuální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TUR (SD)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Preambule, 18 článků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Krajina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Přírodní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Venkovská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Příměstská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Městská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3166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Krajina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cs-CZ" dirty="0"/>
              <a:t>krajina je dlouhodobě stabilizovaný soubor přírodních a antropogenních charakteristik vázaný na určitý reliéf a mající nějaký společný historický základ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krajina je živou soustavou, tj. není nějakou směsí interagujících, leč nezávislých neživých a živých struktur, nebo hybridem živého a neživého, stejně jako jím není hlemýžď s domkem z mrtvého vápence</a:t>
            </a:r>
          </a:p>
        </p:txBody>
      </p:sp>
    </p:spTree>
    <p:extLst>
      <p:ext uri="{BB962C8B-B14F-4D97-AF65-F5344CB8AC3E}">
        <p14:creationId xmlns:p14="http://schemas.microsoft.com/office/powerpoint/2010/main" val="551845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Evropská úmluva o krajině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970784" cy="4937760"/>
          </a:xfrm>
        </p:spPr>
        <p:txBody>
          <a:bodyPr/>
          <a:lstStyle/>
          <a:p>
            <a:r>
              <a:rPr lang="cs-CZ" sz="2400" dirty="0"/>
              <a:t>Cíl</a:t>
            </a:r>
          </a:p>
          <a:p>
            <a:pPr lvl="1"/>
            <a:r>
              <a:rPr lang="cs-CZ" sz="2000" dirty="0"/>
              <a:t>Podpora</a:t>
            </a:r>
          </a:p>
          <a:p>
            <a:pPr lvl="2"/>
            <a:r>
              <a:rPr lang="cs-CZ" sz="1800" dirty="0"/>
              <a:t>Ochrany</a:t>
            </a:r>
          </a:p>
          <a:p>
            <a:pPr lvl="2"/>
            <a:r>
              <a:rPr lang="cs-CZ" sz="1800" dirty="0"/>
              <a:t>Správy</a:t>
            </a:r>
          </a:p>
          <a:p>
            <a:pPr lvl="2"/>
            <a:r>
              <a:rPr lang="cs-CZ" sz="1800" dirty="0"/>
              <a:t>Plánování (územního)</a:t>
            </a:r>
          </a:p>
          <a:p>
            <a:pPr lvl="2"/>
            <a:r>
              <a:rPr lang="cs-CZ" sz="1800" dirty="0"/>
              <a:t>Organizace celoevropské spolupráce</a:t>
            </a:r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716016" y="1196752"/>
            <a:ext cx="3959746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i="1" dirty="0"/>
              <a:t>krajina je předmětem veřejného zájmu</a:t>
            </a:r>
          </a:p>
          <a:p>
            <a:r>
              <a:rPr lang="cs-CZ" sz="2400" dirty="0"/>
              <a:t>plní</a:t>
            </a:r>
            <a:r>
              <a:rPr lang="cs-CZ" sz="2400" i="1" dirty="0"/>
              <a:t> v</a:t>
            </a:r>
            <a:r>
              <a:rPr lang="cs-CZ" sz="2400" dirty="0"/>
              <a:t>ýznamnou roli v :</a:t>
            </a:r>
          </a:p>
          <a:p>
            <a:pPr lvl="1"/>
            <a:r>
              <a:rPr lang="cs-CZ" sz="2000" dirty="0"/>
              <a:t>zemědělství</a:t>
            </a:r>
          </a:p>
          <a:p>
            <a:pPr lvl="1"/>
            <a:r>
              <a:rPr lang="cs-CZ" sz="2000" dirty="0"/>
              <a:t>ekologii</a:t>
            </a:r>
          </a:p>
          <a:p>
            <a:pPr lvl="1"/>
            <a:r>
              <a:rPr lang="cs-CZ" sz="2000" dirty="0"/>
              <a:t>kultuře a společnosti</a:t>
            </a:r>
          </a:p>
          <a:p>
            <a:r>
              <a:rPr lang="cs-CZ" sz="2400" dirty="0"/>
              <a:t>je významnou součástí života obyvatel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7115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Článek 5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/>
              <a:t>Právní uznání krajiny jako 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Základní složky prostředí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Výraz rozmanitosti společného kulturního a přírodního dědictví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Základ identity</a:t>
            </a:r>
          </a:p>
          <a:p>
            <a:pPr algn="just">
              <a:lnSpc>
                <a:spcPct val="90000"/>
              </a:lnSpc>
            </a:pPr>
            <a:r>
              <a:rPr lang="cs-CZ" sz="2400" dirty="0"/>
              <a:t>Zavedení krajinných politik</a:t>
            </a:r>
          </a:p>
          <a:p>
            <a:pPr algn="just">
              <a:lnSpc>
                <a:spcPct val="90000"/>
              </a:lnSpc>
            </a:pPr>
            <a:r>
              <a:rPr lang="cs-CZ" sz="2400" dirty="0"/>
              <a:t>Zapojení veřejnosti, samospráv a dalších zainteresovaných stran</a:t>
            </a:r>
          </a:p>
          <a:p>
            <a:pPr algn="just">
              <a:lnSpc>
                <a:spcPct val="90000"/>
              </a:lnSpc>
            </a:pPr>
            <a:r>
              <a:rPr lang="cs-CZ" sz="2400" dirty="0"/>
              <a:t>Začlenění krajiny do územního a urbánního plánování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5684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Monitoring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000" dirty="0"/>
              <a:t>Výbory expertů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Výbor ministrů Rady Evropy</a:t>
            </a:r>
          </a:p>
          <a:p>
            <a:pPr lvl="1">
              <a:lnSpc>
                <a:spcPct val="80000"/>
              </a:lnSpc>
            </a:pPr>
            <a:r>
              <a:rPr lang="cs-CZ" sz="1800" dirty="0"/>
              <a:t>Cena krajiny Rady Evropy</a:t>
            </a:r>
          </a:p>
          <a:p>
            <a:pPr lvl="2">
              <a:lnSpc>
                <a:spcPct val="80000"/>
              </a:lnSpc>
            </a:pPr>
            <a:r>
              <a:rPr lang="cs-CZ" sz="1600" dirty="0"/>
              <a:t>čestné vyznamenání místním nebo regionálním orgánům nebo jejich seskupením nebo zvláště významným příspěvkům nevládních organizací</a:t>
            </a:r>
          </a:p>
          <a:p>
            <a:pPr lvl="2">
              <a:lnSpc>
                <a:spcPct val="80000"/>
              </a:lnSpc>
            </a:pPr>
            <a:r>
              <a:rPr lang="cs-CZ" sz="1600" dirty="0"/>
              <a:t>Přihláška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představení kandidáta (nejvýše tři strany);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popis dokončeného projektu ochrany, správy nebo plánování krajiny</a:t>
            </a:r>
          </a:p>
          <a:p>
            <a:pPr lvl="4">
              <a:lnSpc>
                <a:spcPct val="80000"/>
              </a:lnSpc>
            </a:pPr>
            <a:r>
              <a:rPr lang="cs-CZ" sz="1400" dirty="0"/>
              <a:t>Jež se ukázal být trvale účinný a může proto sloužit jako příklad</a:t>
            </a:r>
          </a:p>
          <a:p>
            <a:pPr lvl="2">
              <a:lnSpc>
                <a:spcPct val="80000"/>
              </a:lnSpc>
            </a:pPr>
            <a:r>
              <a:rPr lang="cs-CZ" sz="1600" dirty="0"/>
              <a:t>Kritéria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Udržitelný územní rozvoj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Exemplární hodnota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Účast veřejnosti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Zvyšování veřejného povědomí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2174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Biodiverzita vs. stabilita krajiny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dirty="0"/>
              <a:t>Biologická rozmanitost</a:t>
            </a:r>
          </a:p>
          <a:p>
            <a:pPr>
              <a:lnSpc>
                <a:spcPct val="90000"/>
              </a:lnSpc>
              <a:defRPr/>
            </a:pPr>
            <a:r>
              <a:rPr lang="cs-CZ" dirty="0"/>
              <a:t>Rozmanitost druhů živých organismů, jejich populací, společenstev planě rostoucích rostlin a volně žijících živočichů</a:t>
            </a:r>
          </a:p>
          <a:p>
            <a:pPr lvl="1">
              <a:lnSpc>
                <a:spcPct val="90000"/>
              </a:lnSpc>
              <a:defRPr/>
            </a:pPr>
            <a:r>
              <a:rPr lang="cs-CZ" dirty="0"/>
              <a:t>Diverzita ekosystémů</a:t>
            </a:r>
          </a:p>
          <a:p>
            <a:pPr lvl="2">
              <a:lnSpc>
                <a:spcPct val="90000"/>
              </a:lnSpc>
              <a:defRPr/>
            </a:pPr>
            <a:r>
              <a:rPr lang="cs-CZ" dirty="0"/>
              <a:t>Živočichové a rostliny</a:t>
            </a:r>
          </a:p>
          <a:p>
            <a:pPr lvl="1">
              <a:lnSpc>
                <a:spcPct val="90000"/>
              </a:lnSpc>
              <a:defRPr/>
            </a:pPr>
            <a:r>
              <a:rPr lang="cs-CZ" dirty="0"/>
              <a:t>Diverzita druhová a genetická</a:t>
            </a:r>
          </a:p>
          <a:p>
            <a:pPr lvl="2">
              <a:lnSpc>
                <a:spcPct val="90000"/>
              </a:lnSpc>
              <a:defRPr/>
            </a:pPr>
            <a:r>
              <a:rPr lang="cs-CZ" dirty="0"/>
              <a:t>Genetická variabilita organismů</a:t>
            </a:r>
          </a:p>
          <a:p>
            <a:pPr marL="914400" lvl="2" indent="0">
              <a:lnSpc>
                <a:spcPct val="90000"/>
              </a:lnSpc>
              <a:buNone/>
              <a:defRPr/>
            </a:pPr>
            <a:r>
              <a:rPr lang="cs-CZ" dirty="0"/>
              <a:t>x</a:t>
            </a:r>
          </a:p>
          <a:p>
            <a:pPr lvl="2">
              <a:lnSpc>
                <a:spcPct val="90000"/>
              </a:lnSpc>
              <a:defRPr/>
            </a:pPr>
            <a:r>
              <a:rPr lang="cs-CZ" dirty="0"/>
              <a:t>Geneticky modifikované organismy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9178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Úmluva o biologické rozmanitosti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 err="1"/>
              <a:t>Convention</a:t>
            </a:r>
            <a:r>
              <a:rPr lang="cs-CZ" sz="2400" dirty="0"/>
              <a:t> on </a:t>
            </a:r>
            <a:r>
              <a:rPr lang="cs-CZ" sz="2400" dirty="0" err="1"/>
              <a:t>Biological</a:t>
            </a:r>
            <a:r>
              <a:rPr lang="cs-CZ" sz="2400" dirty="0"/>
              <a:t> Diversity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Konference OSN o životním prostředí a rozvoji (UNCED) 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5. června 1992 v brazilském Rio de </a:t>
            </a:r>
            <a:r>
              <a:rPr lang="cs-CZ" sz="2400" dirty="0" err="1"/>
              <a:t>Janeiru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/>
              <a:t>Úmluva si klade tři základní cíle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ochrana biologické rozmanitosti</a:t>
            </a:r>
          </a:p>
          <a:p>
            <a:pPr lvl="2">
              <a:lnSpc>
                <a:spcPct val="90000"/>
              </a:lnSpc>
            </a:pPr>
            <a:r>
              <a:rPr lang="cs-CZ" sz="1800" dirty="0"/>
              <a:t>chápána jako rozmanitost všech živých organismů a systémů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udržitelné využívání jejích složek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spravedlivé a rovnocenné rozdělování přínosů plynoucích z genetických zdrojů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165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Biodiverzita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826768" cy="4937760"/>
          </a:xfrm>
        </p:spPr>
        <p:txBody>
          <a:bodyPr/>
          <a:lstStyle/>
          <a:p>
            <a:r>
              <a:rPr lang="cs-CZ" sz="2800" dirty="0"/>
              <a:t>2 400 druhů nižších rostlin</a:t>
            </a:r>
          </a:p>
          <a:p>
            <a:r>
              <a:rPr lang="cs-CZ" sz="2800" dirty="0"/>
              <a:t>2 700 druhů vyšších rostlin</a:t>
            </a:r>
          </a:p>
          <a:p>
            <a:r>
              <a:rPr lang="cs-CZ" sz="2800" dirty="0"/>
              <a:t>50 000 druhů bezobratlých</a:t>
            </a:r>
          </a:p>
          <a:p>
            <a:r>
              <a:rPr lang="cs-CZ" sz="2800" dirty="0"/>
              <a:t>577 druhů obratlovců</a:t>
            </a:r>
          </a:p>
          <a:p>
            <a:endParaRPr lang="cs-CZ" dirty="0"/>
          </a:p>
        </p:txBody>
      </p:sp>
      <p:graphicFrame>
        <p:nvGraphicFramePr>
          <p:cNvPr id="5" name="Group 1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6079128"/>
              </p:ext>
            </p:extLst>
          </p:nvPr>
        </p:nvGraphicFramePr>
        <p:xfrm>
          <a:off x="4355976" y="1268760"/>
          <a:ext cx="4608512" cy="4536504"/>
        </p:xfrm>
        <a:graphic>
          <a:graphicData uri="http://schemas.openxmlformats.org/drawingml/2006/table">
            <a:tbl>
              <a:tblPr/>
              <a:tblGrid>
                <a:gridCol w="2867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sinice a řasy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6 180 až 15 000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76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houby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okolo 30 000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mechorosty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zhruba 886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lišejníky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asi 1 497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76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vyšší rostliny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přibližně 2 700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hmyz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24 800 až 43 000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ostatní mnohobuněční bezobratlí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5 800 až 8 000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76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obratlovci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cca 577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Celkem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73 000 až 102 000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897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Hrozby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Intenzifikace zemědělské výroby</a:t>
            </a:r>
          </a:p>
          <a:p>
            <a:r>
              <a:rPr lang="cs-CZ" dirty="0"/>
              <a:t>Neobhospodařování zemědělských ploch</a:t>
            </a:r>
          </a:p>
          <a:p>
            <a:r>
              <a:rPr lang="cs-CZ" dirty="0"/>
              <a:t>Nadměrná či nevhodná urbanizace</a:t>
            </a:r>
          </a:p>
          <a:p>
            <a:r>
              <a:rPr lang="cs-CZ" dirty="0"/>
              <a:t>Necitlivé spojování zemědělských pozemků</a:t>
            </a:r>
          </a:p>
          <a:p>
            <a:pPr lvl="1"/>
            <a:r>
              <a:rPr lang="cs-CZ" dirty="0"/>
              <a:t>Nedostatek přechodových ploch</a:t>
            </a:r>
          </a:p>
          <a:p>
            <a:r>
              <a:rPr lang="cs-CZ" dirty="0"/>
              <a:t>Fragmentace krajiny dopravní infrastrukturou</a:t>
            </a:r>
          </a:p>
          <a:p>
            <a:r>
              <a:rPr lang="cs-CZ" dirty="0"/>
              <a:t>Neprůchodnost krajiny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5209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Prostorové nároky infrastruktury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t="20068" r="9438" b="6863"/>
          <a:stretch>
            <a:fillRect/>
          </a:stretch>
        </p:blipFill>
        <p:spPr bwMode="auto">
          <a:xfrm>
            <a:off x="537095" y="1212947"/>
            <a:ext cx="7485716" cy="493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2583" b="6863"/>
          <a:stretch>
            <a:fillRect/>
          </a:stretch>
        </p:blipFill>
        <p:spPr>
          <a:xfrm>
            <a:off x="7754938" y="332656"/>
            <a:ext cx="1238250" cy="747712"/>
          </a:xfrm>
          <a:prstGeom prst="rect">
            <a:avLst/>
          </a:prstGeom>
          <a:noFill/>
        </p:spPr>
      </p:pic>
      <p:sp>
        <p:nvSpPr>
          <p:cNvPr id="6" name="Zástupný symbol pro obsah 4"/>
          <p:cNvSpPr txBox="1">
            <a:spLocks/>
          </p:cNvSpPr>
          <p:nvPr/>
        </p:nvSpPr>
        <p:spPr bwMode="auto">
          <a:xfrm>
            <a:off x="8150994" y="1268760"/>
            <a:ext cx="776287" cy="12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sz="1400" dirty="0"/>
              <a:t>cca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sz="1400" dirty="0"/>
              <a:t>800 m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sz="1400" dirty="0"/>
              <a:t>X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sz="1400" dirty="0"/>
              <a:t>600 m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549274" y="6165304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952499" y="6165302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1331909" y="6165303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1735134" y="6165303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3721559" y="6168972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3318334" y="6165303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2915109" y="6168972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2519825" y="6167932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2116600" y="6165303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4124784" y="6168972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4528009" y="6173681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4931234" y="6173681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5334459" y="6173681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5736555" y="6184687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6139780" y="6176536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6543005" y="6188581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6946229" y="6176535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7344020" y="6184687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4" t="50000" r="56067" b="31322"/>
          <a:stretch>
            <a:fillRect/>
          </a:stretch>
        </p:blipFill>
        <p:spPr bwMode="auto">
          <a:xfrm>
            <a:off x="8124800" y="5157192"/>
            <a:ext cx="947737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345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Průchodnost krajiny</a:t>
            </a:r>
          </a:p>
        </p:txBody>
      </p:sp>
      <p:pic>
        <p:nvPicPr>
          <p:cNvPr id="4" name="Picture 4" descr="C:\Users\76412\Desktop\Obrázek1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9" y="1219200"/>
            <a:ext cx="8029921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229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Místa omezení dálkových migračních koridorů</a:t>
            </a:r>
          </a:p>
        </p:txBody>
      </p:sp>
      <p:sp>
        <p:nvSpPr>
          <p:cNvPr id="4" name="Obdélník 3"/>
          <p:cNvSpPr/>
          <p:nvPr/>
        </p:nvSpPr>
        <p:spPr>
          <a:xfrm>
            <a:off x="395536" y="5949280"/>
            <a:ext cx="2183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http://mapy.nature.cz/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1" t="21343" r="15156" b="8918"/>
          <a:stretch/>
        </p:blipFill>
        <p:spPr bwMode="auto">
          <a:xfrm>
            <a:off x="827584" y="1203655"/>
            <a:ext cx="7487714" cy="479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65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Krajina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2818656" cy="4937760"/>
          </a:xfrm>
        </p:spPr>
        <p:txBody>
          <a:bodyPr/>
          <a:lstStyle/>
          <a:p>
            <a:r>
              <a:rPr lang="cs-CZ" dirty="0"/>
              <a:t>Čtyři části krajiny</a:t>
            </a:r>
          </a:p>
          <a:p>
            <a:pPr lvl="1"/>
            <a:r>
              <a:rPr lang="cs-CZ" dirty="0"/>
              <a:t>krajina sestává z </a:t>
            </a:r>
          </a:p>
          <a:p>
            <a:pPr lvl="2"/>
            <a:r>
              <a:rPr lang="cs-CZ" dirty="0"/>
              <a:t>ohnisek</a:t>
            </a:r>
          </a:p>
          <a:p>
            <a:pPr lvl="2"/>
            <a:r>
              <a:rPr lang="cs-CZ" dirty="0"/>
              <a:t>spojnic </a:t>
            </a:r>
          </a:p>
          <a:p>
            <a:pPr lvl="2"/>
            <a:r>
              <a:rPr lang="cs-CZ" dirty="0"/>
              <a:t>ploch </a:t>
            </a:r>
          </a:p>
          <a:p>
            <a:pPr lvl="1"/>
            <a:r>
              <a:rPr lang="cs-CZ" dirty="0"/>
              <a:t>vymezených </a:t>
            </a:r>
          </a:p>
          <a:p>
            <a:pPr lvl="2"/>
            <a:r>
              <a:rPr lang="cs-CZ" dirty="0"/>
              <a:t>hranicemi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245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Přechodové plochy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Stabilizační funkce</a:t>
            </a:r>
          </a:p>
          <a:p>
            <a:r>
              <a:rPr lang="cs-CZ" dirty="0"/>
              <a:t>Větší biologická rozmanitost</a:t>
            </a:r>
          </a:p>
          <a:p>
            <a:pPr lvl="1"/>
            <a:r>
              <a:rPr lang="cs-CZ" dirty="0"/>
              <a:t>Rybniční rákosiny</a:t>
            </a:r>
          </a:p>
          <a:p>
            <a:pPr lvl="1"/>
            <a:r>
              <a:rPr lang="cs-CZ" dirty="0"/>
              <a:t>Remízky</a:t>
            </a:r>
          </a:p>
          <a:p>
            <a:pPr lvl="1"/>
            <a:r>
              <a:rPr lang="cs-CZ" dirty="0"/>
              <a:t>Meze</a:t>
            </a:r>
          </a:p>
          <a:p>
            <a:pPr lvl="1"/>
            <a:r>
              <a:rPr lang="cs-CZ" dirty="0"/>
              <a:t>Vlhké nivní louky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0316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Původní zemědělská krajina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3" t="28644" b="5626"/>
          <a:stretch>
            <a:fillRect/>
          </a:stretch>
        </p:blipFill>
        <p:spPr>
          <a:xfrm>
            <a:off x="1341854" y="1219200"/>
            <a:ext cx="6460292" cy="4937125"/>
          </a:xfrm>
        </p:spPr>
      </p:pic>
    </p:spTree>
    <p:extLst>
      <p:ext uri="{BB962C8B-B14F-4D97-AF65-F5344CB8AC3E}">
        <p14:creationId xmlns:p14="http://schemas.microsoft.com/office/powerpoint/2010/main" val="979136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Intenzifikovaná zemědělská krajina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1" t="30563" b="4498"/>
          <a:stretch>
            <a:fillRect/>
          </a:stretch>
        </p:blipFill>
        <p:spPr>
          <a:xfrm>
            <a:off x="1348832" y="1219200"/>
            <a:ext cx="6446335" cy="4937125"/>
          </a:xfrm>
        </p:spPr>
      </p:pic>
    </p:spTree>
    <p:extLst>
      <p:ext uri="{BB962C8B-B14F-4D97-AF65-F5344CB8AC3E}">
        <p14:creationId xmlns:p14="http://schemas.microsoft.com/office/powerpoint/2010/main" val="420716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Stabilizační prvky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250704" cy="493776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800" dirty="0"/>
              <a:t>Přírodní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Přirozené vodní toky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Tůně a jezera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Reliéfní tvary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Mokřady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Skály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Sutě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Písečné duny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Strže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Krasové tvary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Lesní a lesostepní společenstva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499992" y="1196752"/>
            <a:ext cx="4032448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sz="1800" dirty="0"/>
              <a:t>Antropogenní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Hospodářské lesy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Liniová dřevinná společenstva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Aleje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Stromořadí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Břehové porosty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Ochranné lesní pásy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Parky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Staré solitérní stromy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Louky a pastviny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Vysokokmenné sady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Lady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Společenstva mezí, kamenic, kamenných zídek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Opuštěné lomy a zemníky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Rybníky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Vodní toky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Zaplavené deprese</a:t>
            </a:r>
          </a:p>
        </p:txBody>
      </p:sp>
    </p:spTree>
    <p:extLst>
      <p:ext uri="{BB962C8B-B14F-4D97-AF65-F5344CB8AC3E}">
        <p14:creationId xmlns:p14="http://schemas.microsoft.com/office/powerpoint/2010/main" val="502140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Ochrana krajiny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Zákon o státní památkové péči</a:t>
            </a:r>
          </a:p>
          <a:p>
            <a:pPr lvl="1"/>
            <a:r>
              <a:rPr lang="cs-CZ" dirty="0"/>
              <a:t>Krajinné památkové zóny</a:t>
            </a:r>
          </a:p>
          <a:p>
            <a:pPr lvl="1"/>
            <a:r>
              <a:rPr lang="cs-CZ" dirty="0"/>
              <a:t>(Archeologické památkové zóny)</a:t>
            </a:r>
          </a:p>
          <a:p>
            <a:pPr lvl="1"/>
            <a:r>
              <a:rPr lang="cs-CZ" dirty="0"/>
              <a:t>(v budoucnu asi i „místní kulturní památky“)</a:t>
            </a:r>
          </a:p>
          <a:p>
            <a:r>
              <a:rPr lang="cs-CZ" dirty="0"/>
              <a:t>Zákon o ochraně přírody a krajiny</a:t>
            </a:r>
          </a:p>
          <a:p>
            <a:pPr lvl="1"/>
            <a:r>
              <a:rPr lang="cs-CZ" dirty="0"/>
              <a:t>Zahrnuje 4 prostorové systémy ochrany</a:t>
            </a:r>
          </a:p>
          <a:p>
            <a:pPr lvl="2"/>
            <a:r>
              <a:rPr lang="cs-CZ" dirty="0"/>
              <a:t>Obecně chráněná území (významné krajinné prvky, přírodní parky)</a:t>
            </a:r>
          </a:p>
          <a:p>
            <a:pPr lvl="2"/>
            <a:r>
              <a:rPr lang="cs-CZ" dirty="0"/>
              <a:t>Zvláště chráněná území</a:t>
            </a:r>
          </a:p>
          <a:p>
            <a:pPr lvl="3"/>
            <a:r>
              <a:rPr lang="cs-CZ" dirty="0"/>
              <a:t>Velkoplošná (národní parky, chráněné krajinné oblasti)</a:t>
            </a:r>
          </a:p>
          <a:p>
            <a:pPr lvl="3"/>
            <a:r>
              <a:rPr lang="cs-CZ" dirty="0"/>
              <a:t>Maloplošná (národní / - přírodní památky, přírodní rezervace)</a:t>
            </a:r>
          </a:p>
          <a:p>
            <a:pPr lvl="2"/>
            <a:r>
              <a:rPr lang="cs-CZ" dirty="0"/>
              <a:t>Natura 2000 (ptačí oblasti, evropsky významné lokality)</a:t>
            </a:r>
          </a:p>
          <a:p>
            <a:pPr lvl="2"/>
            <a:r>
              <a:rPr lang="cs-CZ" dirty="0"/>
              <a:t>Územní systém ekologické stability (biocentra, biokoridory, interakční prvky)</a:t>
            </a:r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3192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Agentura ochrany přírody a krajiny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400" dirty="0"/>
              <a:t>OSS, MŽP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Orgán státní správy působící v této oblasti</a:t>
            </a:r>
          </a:p>
          <a:p>
            <a:pPr lvl="1">
              <a:lnSpc>
                <a:spcPct val="80000"/>
              </a:lnSpc>
            </a:pPr>
            <a:r>
              <a:rPr lang="cs-CZ" sz="2000" dirty="0">
                <a:sym typeface="Wingdings" pitchFamily="2" charset="2"/>
              </a:rPr>
              <a:t>Mapování druhů</a:t>
            </a:r>
            <a:endParaRPr lang="cs-CZ" sz="2000" dirty="0"/>
          </a:p>
          <a:p>
            <a:pPr lvl="2">
              <a:lnSpc>
                <a:spcPct val="80000"/>
              </a:lnSpc>
            </a:pPr>
            <a:r>
              <a:rPr lang="cs-CZ" sz="1800" dirty="0"/>
              <a:t>Získávání informací o rozšíření a početnosti zvláště chráněných a ohrožených druhů rostlin a živočichů</a:t>
            </a:r>
          </a:p>
          <a:p>
            <a:pPr lvl="1">
              <a:lnSpc>
                <a:spcPct val="80000"/>
              </a:lnSpc>
            </a:pPr>
            <a:r>
              <a:rPr lang="cs-CZ" sz="2000" dirty="0">
                <a:sym typeface="Wingdings" pitchFamily="2" charset="2"/>
              </a:rPr>
              <a:t>Monitoring</a:t>
            </a:r>
          </a:p>
          <a:p>
            <a:pPr lvl="2">
              <a:lnSpc>
                <a:spcPct val="80000"/>
              </a:lnSpc>
            </a:pPr>
            <a:r>
              <a:rPr lang="cs-CZ" sz="1800" dirty="0">
                <a:sym typeface="Wingdings" pitchFamily="2" charset="2"/>
              </a:rPr>
              <a:t>Sledování dlouhodobého vývoje společenstev a populací druhů na vybraných lokalitách</a:t>
            </a:r>
          </a:p>
          <a:p>
            <a:pPr lvl="1">
              <a:lnSpc>
                <a:spcPct val="80000"/>
              </a:lnSpc>
            </a:pPr>
            <a:r>
              <a:rPr lang="cs-CZ" sz="2000" dirty="0">
                <a:sym typeface="Wingdings" pitchFamily="2" charset="2"/>
              </a:rPr>
              <a:t>Červené seznamy, červené knihy, plány péče o zvláště chráněná území</a:t>
            </a:r>
          </a:p>
          <a:p>
            <a:pPr lvl="1">
              <a:lnSpc>
                <a:spcPct val="80000"/>
              </a:lnSpc>
            </a:pPr>
            <a:r>
              <a:rPr lang="cs-CZ" sz="2000" dirty="0">
                <a:sym typeface="Wingdings" pitchFamily="2" charset="2"/>
              </a:rPr>
              <a:t>Péče o chráněná území EU</a:t>
            </a:r>
          </a:p>
          <a:p>
            <a:pPr lvl="2">
              <a:lnSpc>
                <a:spcPct val="80000"/>
              </a:lnSpc>
            </a:pPr>
            <a:r>
              <a:rPr lang="cs-CZ" sz="1800" dirty="0">
                <a:sym typeface="Wingdings" pitchFamily="2" charset="2"/>
              </a:rPr>
              <a:t>Natura 2000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5964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Územní systém ekologické stability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2400" dirty="0"/>
              <a:t>Biocentrum</a:t>
            </a:r>
          </a:p>
          <a:p>
            <a:pPr lvl="1"/>
            <a:r>
              <a:rPr lang="cs-CZ" sz="2000" dirty="0"/>
              <a:t>Část krajiny, která svou velikostí a příhodným stavem ekologických podmínek umožňuje existenci přirozených společenstev</a:t>
            </a:r>
          </a:p>
          <a:p>
            <a:r>
              <a:rPr lang="cs-CZ" sz="2400" dirty="0"/>
              <a:t>Interakční prvek</a:t>
            </a:r>
          </a:p>
          <a:p>
            <a:pPr lvl="1"/>
            <a:r>
              <a:rPr lang="cs-CZ" sz="2000" dirty="0"/>
              <a:t>Malá území s přirozenými společenstvy vytvářející existenční podmínky některým druhům rostlin a živočichů</a:t>
            </a:r>
          </a:p>
          <a:p>
            <a:r>
              <a:rPr lang="cs-CZ" sz="2400" dirty="0"/>
              <a:t>Biokoridor</a:t>
            </a:r>
          </a:p>
          <a:p>
            <a:pPr lvl="1"/>
            <a:r>
              <a:rPr lang="cs-CZ" sz="2000" dirty="0"/>
              <a:t>Krajinná složka propojující jednotlivá biocentra, umožňující migraci jednotlivých organismů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2939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Kategorizace ÚSES (dle velikosti a významu)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cs-CZ" sz="1800" dirty="0"/>
              <a:t>Místní (lokální) ÚSES</a:t>
            </a:r>
          </a:p>
          <a:p>
            <a:pPr marL="640080" lvl="1">
              <a:defRPr/>
            </a:pPr>
            <a:r>
              <a:rPr lang="cs-CZ" sz="1800" dirty="0"/>
              <a:t>5-10 ha</a:t>
            </a:r>
          </a:p>
          <a:p>
            <a:pPr>
              <a:defRPr/>
            </a:pPr>
            <a:r>
              <a:rPr lang="cs-CZ" sz="1800" dirty="0"/>
              <a:t>Regionální ÚSES</a:t>
            </a:r>
          </a:p>
          <a:p>
            <a:pPr marL="640080" lvl="1">
              <a:defRPr/>
            </a:pPr>
            <a:r>
              <a:rPr lang="cs-CZ" sz="1800" dirty="0"/>
              <a:t>10-50 ha</a:t>
            </a:r>
          </a:p>
          <a:p>
            <a:pPr>
              <a:defRPr/>
            </a:pPr>
            <a:r>
              <a:rPr lang="cs-CZ" sz="1800" dirty="0"/>
              <a:t>Nadregionální ÚSES</a:t>
            </a:r>
          </a:p>
          <a:p>
            <a:pPr marL="640080" lvl="1">
              <a:defRPr/>
            </a:pPr>
            <a:r>
              <a:rPr lang="cs-CZ" sz="1800" dirty="0"/>
              <a:t>alespoň 1 000 ha</a:t>
            </a:r>
          </a:p>
          <a:p>
            <a:pPr>
              <a:defRPr/>
            </a:pPr>
            <a:r>
              <a:rPr lang="cs-CZ" sz="1800" dirty="0"/>
              <a:t>Provinciální ÚSES</a:t>
            </a:r>
          </a:p>
          <a:p>
            <a:pPr marL="640080" lvl="1">
              <a:defRPr/>
            </a:pPr>
            <a:r>
              <a:rPr lang="cs-CZ" sz="1800" dirty="0"/>
              <a:t>větší než 10 tis. ha </a:t>
            </a:r>
          </a:p>
          <a:p>
            <a:pPr marL="640080" lvl="1">
              <a:defRPr/>
            </a:pPr>
            <a:r>
              <a:rPr lang="cs-CZ" sz="1800" dirty="0"/>
              <a:t>např. údolí Dyje  (NP Podyjí) a Prameny Úpy (NP Krkonoše) </a:t>
            </a:r>
          </a:p>
          <a:p>
            <a:pPr>
              <a:defRPr/>
            </a:pPr>
            <a:r>
              <a:rPr lang="cs-CZ" sz="1800" dirty="0"/>
              <a:t>Biosférický ÚSES</a:t>
            </a:r>
          </a:p>
          <a:p>
            <a:pPr marL="640080" lvl="1">
              <a:defRPr/>
            </a:pPr>
            <a:r>
              <a:rPr lang="cs-CZ" sz="1800" dirty="0"/>
              <a:t>větší než 10 tis. ha</a:t>
            </a:r>
          </a:p>
          <a:p>
            <a:pPr marL="640080" lvl="1">
              <a:defRPr/>
            </a:pPr>
            <a:r>
              <a:rPr lang="cs-CZ" sz="1800" dirty="0"/>
              <a:t>NPR Modravské slatě (NP Šumava) a jádrového území (</a:t>
            </a:r>
            <a:r>
              <a:rPr lang="cs-CZ" sz="1800" dirty="0" err="1"/>
              <a:t>Kerngebiet</a:t>
            </a:r>
            <a:r>
              <a:rPr lang="cs-CZ" sz="1800" dirty="0"/>
              <a:t>) Bavorského národního parku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7630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Kategorizace chráněných území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970784" cy="493776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800" dirty="0"/>
              <a:t>Velkoplošná zvláště chráněná území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Národní parky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Chráněné krajinné oblasti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Maloplošná zvláště chráněná území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Národní přírodní rezervace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Národní přírodní památky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Přírodní rezervace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Přírodní památky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Obecně chráněná území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Přírodní parky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Významné krajinné prvky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Památné stromy - 23 000</a:t>
            </a:r>
          </a:p>
          <a:p>
            <a:endParaRPr lang="cs-CZ" dirty="0"/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4748709" y="1268760"/>
            <a:ext cx="3770312" cy="3724275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sz="1800" dirty="0"/>
              <a:t>Zákon č.114/1992 Sb. o ochraně přírody a krajiny</a:t>
            </a:r>
          </a:p>
          <a:p>
            <a:pPr>
              <a:lnSpc>
                <a:spcPct val="80000"/>
              </a:lnSpc>
            </a:pPr>
            <a:endParaRPr lang="cs-CZ" sz="1800" dirty="0"/>
          </a:p>
          <a:p>
            <a:pPr>
              <a:lnSpc>
                <a:spcPct val="80000"/>
              </a:lnSpc>
            </a:pPr>
            <a:r>
              <a:rPr lang="cs-CZ" sz="1800" dirty="0"/>
              <a:t>Pojem zvláště chráněná území</a:t>
            </a:r>
          </a:p>
        </p:txBody>
      </p:sp>
    </p:spTree>
    <p:extLst>
      <p:ext uri="{BB962C8B-B14F-4D97-AF65-F5344CB8AC3E}">
        <p14:creationId xmlns:p14="http://schemas.microsoft.com/office/powerpoint/2010/main" val="35737417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194920" cy="990600"/>
          </a:xfrm>
        </p:spPr>
        <p:txBody>
          <a:bodyPr>
            <a:normAutofit fontScale="90000"/>
          </a:bodyPr>
          <a:lstStyle/>
          <a:p>
            <a:r>
              <a:rPr lang="cs-CZ" dirty="0"/>
              <a:t>Rozložení chráněných území ČR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9963" r="3096" b="5494"/>
          <a:stretch/>
        </p:blipFill>
        <p:spPr bwMode="auto">
          <a:xfrm>
            <a:off x="251520" y="1340768"/>
            <a:ext cx="7991621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" t="15751" r="81331" b="61685"/>
          <a:stretch/>
        </p:blipFill>
        <p:spPr bwMode="auto">
          <a:xfrm>
            <a:off x="5652120" y="188640"/>
            <a:ext cx="3164114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741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Typologie krajiny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Prakrajina</a:t>
            </a:r>
            <a:endParaRPr lang="cs-CZ" dirty="0"/>
          </a:p>
          <a:p>
            <a:r>
              <a:rPr lang="cs-CZ" dirty="0"/>
              <a:t>Naturální krajina</a:t>
            </a:r>
          </a:p>
          <a:p>
            <a:pPr lvl="1"/>
            <a:r>
              <a:rPr lang="cs-CZ" dirty="0"/>
              <a:t>Převažují přírodní složky</a:t>
            </a:r>
          </a:p>
          <a:p>
            <a:r>
              <a:rPr lang="cs-CZ" dirty="0"/>
              <a:t>Kultivovaná krajina</a:t>
            </a:r>
          </a:p>
          <a:p>
            <a:pPr lvl="1"/>
            <a:r>
              <a:rPr lang="cs-CZ" dirty="0"/>
              <a:t>Zásahy lidské činnosti</a:t>
            </a:r>
          </a:p>
          <a:p>
            <a:r>
              <a:rPr lang="cs-CZ" dirty="0"/>
              <a:t>Kulturní krajina</a:t>
            </a:r>
          </a:p>
          <a:p>
            <a:pPr lvl="1"/>
            <a:r>
              <a:rPr lang="cs-CZ" dirty="0"/>
              <a:t>Rozvinutá hospodářská činnost</a:t>
            </a:r>
          </a:p>
          <a:p>
            <a:r>
              <a:rPr lang="cs-CZ" dirty="0"/>
              <a:t>Degradovaná krajina</a:t>
            </a:r>
          </a:p>
          <a:p>
            <a:pPr lvl="1"/>
            <a:r>
              <a:rPr lang="cs-CZ" dirty="0"/>
              <a:t>Ekologická stabilita obnovitelná</a:t>
            </a:r>
          </a:p>
          <a:p>
            <a:r>
              <a:rPr lang="cs-CZ" dirty="0"/>
              <a:t>Devastovaná krajina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73537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% rozložení chráněných ploch v ČR</a:t>
            </a:r>
          </a:p>
        </p:txBody>
      </p:sp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49665206"/>
              </p:ext>
            </p:extLst>
          </p:nvPr>
        </p:nvGraphicFramePr>
        <p:xfrm>
          <a:off x="179512" y="1412776"/>
          <a:ext cx="5000530" cy="3168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Graf" r:id="rId3" imgW="4705255" imgH="2981373" progId="Excel.Chart.8">
                  <p:embed/>
                </p:oleObj>
              </mc:Choice>
              <mc:Fallback>
                <p:oleObj name="Graf" r:id="rId3" imgW="4705255" imgH="2981373" progId="Excel.Char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412776"/>
                        <a:ext cx="5000530" cy="31683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Group 8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3643615"/>
              </p:ext>
            </p:extLst>
          </p:nvPr>
        </p:nvGraphicFramePr>
        <p:xfrm>
          <a:off x="5508104" y="1412776"/>
          <a:ext cx="3384376" cy="4392490"/>
        </p:xfrm>
        <a:graphic>
          <a:graphicData uri="http://schemas.openxmlformats.org/drawingml/2006/table">
            <a:tbl>
              <a:tblPr/>
              <a:tblGrid>
                <a:gridCol w="2355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2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parky</a:t>
                      </a: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9,00%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2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Chráněné krajinné oblasti</a:t>
                      </a: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83,00%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2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přírodní rezervace</a:t>
                      </a: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2,00%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61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přírodní památky</a:t>
                      </a: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1,00%</a:t>
                      </a: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2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Přírodní rezervace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3,00%</a:t>
                      </a: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2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Přírodní památky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2,00%</a:t>
                      </a: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3741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Národní parky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lvl="1" algn="just"/>
            <a:r>
              <a:rPr lang="cs-CZ" dirty="0"/>
              <a:t>Kategorie nadnárodního a národního významu</a:t>
            </a:r>
          </a:p>
          <a:p>
            <a:pPr lvl="1" algn="just"/>
            <a:r>
              <a:rPr lang="cs-CZ" dirty="0"/>
              <a:t>Jedinečná území s dochovanými přírodními nebo málo ovlivněnými ekosystémy</a:t>
            </a:r>
          </a:p>
          <a:p>
            <a:pPr lvl="1" algn="just"/>
            <a:r>
              <a:rPr lang="cs-CZ" dirty="0"/>
              <a:t>Zóny</a:t>
            </a:r>
          </a:p>
          <a:p>
            <a:pPr lvl="2" algn="just"/>
            <a:r>
              <a:rPr lang="cs-CZ" sz="1800" dirty="0"/>
              <a:t>1. zóna přírodní jádrová</a:t>
            </a:r>
          </a:p>
          <a:p>
            <a:pPr lvl="2" algn="just"/>
            <a:r>
              <a:rPr lang="cs-CZ" sz="1800" dirty="0"/>
              <a:t>2. zóna polopřirozená ochranná</a:t>
            </a:r>
          </a:p>
          <a:p>
            <a:pPr lvl="2" algn="just"/>
            <a:r>
              <a:rPr lang="cs-CZ" sz="1800" dirty="0"/>
              <a:t>3. zóna kulturně-krajinná</a:t>
            </a:r>
          </a:p>
          <a:p>
            <a:pPr lvl="2" algn="just"/>
            <a:r>
              <a:rPr lang="cs-CZ" sz="1800" dirty="0"/>
              <a:t>4. zóna okrajová sídelní</a:t>
            </a:r>
          </a:p>
          <a:p>
            <a:pPr lvl="1" algn="just"/>
            <a:endParaRPr lang="cs-CZ" sz="2100" dirty="0"/>
          </a:p>
          <a:p>
            <a:pPr lvl="1" algn="just"/>
            <a:r>
              <a:rPr lang="cs-CZ" sz="2100" dirty="0"/>
              <a:t>Co může být předmětem ochrany?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Zřizovány zákonem</a:t>
            </a:r>
          </a:p>
          <a:p>
            <a:pPr lvl="2"/>
            <a:r>
              <a:rPr lang="cs-CZ" dirty="0"/>
              <a:t>Nařízení: 163/1991 Šumava, 164/1991 Podyjí, 165/1991 Krkonoše</a:t>
            </a:r>
          </a:p>
          <a:p>
            <a:pPr lvl="2"/>
            <a:r>
              <a:rPr lang="cs-CZ" dirty="0"/>
              <a:t>Zákon: 161/1999 České Švýcarsko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37417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Chráněné krajinné oblasti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Národní kategorie</a:t>
            </a:r>
          </a:p>
          <a:p>
            <a:pPr algn="just"/>
            <a:r>
              <a:rPr lang="cs-CZ" b="1" dirty="0"/>
              <a:t>Rozsáhlá území s harmonicky utvářenou krajinou</a:t>
            </a:r>
            <a:r>
              <a:rPr lang="cs-CZ" dirty="0"/>
              <a:t>, charakteristicky vyvinutým reliéfem, významným podílem </a:t>
            </a:r>
            <a:r>
              <a:rPr lang="cs-CZ" b="1" dirty="0"/>
              <a:t>přirozených, resp.  polopřirozených, ekosystémů</a:t>
            </a:r>
            <a:r>
              <a:rPr lang="cs-CZ" dirty="0"/>
              <a:t> lesních a trvalých travních porostů s hojným zastoupením dřevin, popřípadě s dochovanými památkami historického osídlení, </a:t>
            </a:r>
          </a:p>
          <a:p>
            <a:pPr algn="just"/>
            <a:r>
              <a:rPr lang="cs-CZ" dirty="0"/>
              <a:t>Zřizovány </a:t>
            </a:r>
            <a:r>
              <a:rPr lang="cs-CZ" b="1" dirty="0"/>
              <a:t>nařízením vlády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37417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NPR a NPP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898776" cy="4937760"/>
          </a:xfrm>
        </p:spPr>
        <p:txBody>
          <a:bodyPr>
            <a:normAutofit fontScale="92500"/>
          </a:bodyPr>
          <a:lstStyle/>
          <a:p>
            <a:r>
              <a:rPr lang="cs-CZ" dirty="0"/>
              <a:t>NPR</a:t>
            </a:r>
          </a:p>
          <a:p>
            <a:pPr lvl="1"/>
            <a:r>
              <a:rPr lang="cs-CZ" dirty="0"/>
              <a:t>Národní i mezinárodní kategorie</a:t>
            </a:r>
          </a:p>
          <a:p>
            <a:pPr lvl="1"/>
            <a:r>
              <a:rPr lang="cs-CZ" dirty="0"/>
              <a:t>Oblast </a:t>
            </a:r>
            <a:r>
              <a:rPr lang="cs-CZ" b="1" dirty="0"/>
              <a:t>jedinečných přírodních ekosystémů </a:t>
            </a:r>
            <a:r>
              <a:rPr lang="cs-CZ" dirty="0"/>
              <a:t>vázaných na </a:t>
            </a:r>
            <a:r>
              <a:rPr lang="cs-CZ" b="1" dirty="0"/>
              <a:t>přirozený reliéf </a:t>
            </a:r>
            <a:r>
              <a:rPr lang="cs-CZ" dirty="0"/>
              <a:t>a </a:t>
            </a:r>
            <a:r>
              <a:rPr lang="cs-CZ" b="1" dirty="0"/>
              <a:t>typickou geologickou stavbu</a:t>
            </a:r>
          </a:p>
          <a:p>
            <a:pPr lvl="1"/>
            <a:r>
              <a:rPr lang="cs-CZ" dirty="0"/>
              <a:t>Zřizovány vyhláškou </a:t>
            </a:r>
            <a:r>
              <a:rPr lang="cs-CZ" b="1" dirty="0"/>
              <a:t>Ministerstva životního prostředí</a:t>
            </a:r>
          </a:p>
          <a:p>
            <a:pPr lvl="2"/>
            <a:r>
              <a:rPr lang="cs-CZ" dirty="0"/>
              <a:t>Vyloučení aktivit majících za následek změnu dochovaných přírodních složek</a:t>
            </a:r>
          </a:p>
          <a:p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788024" y="1196752"/>
            <a:ext cx="3960440" cy="493776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NPP</a:t>
            </a:r>
          </a:p>
          <a:p>
            <a:pPr lvl="1"/>
            <a:r>
              <a:rPr lang="cs-CZ" dirty="0"/>
              <a:t>Národní i mezinárodní kategorie</a:t>
            </a:r>
          </a:p>
          <a:p>
            <a:pPr lvl="1"/>
            <a:r>
              <a:rPr lang="cs-CZ" dirty="0"/>
              <a:t>Území </a:t>
            </a:r>
            <a:r>
              <a:rPr lang="cs-CZ" b="1" dirty="0"/>
              <a:t>menší rozlohy </a:t>
            </a:r>
            <a:r>
              <a:rPr lang="cs-CZ" dirty="0"/>
              <a:t>s cílem zachování určitých </a:t>
            </a:r>
            <a:r>
              <a:rPr lang="cs-CZ" b="1" dirty="0"/>
              <a:t>specifických přírodních objektů</a:t>
            </a:r>
          </a:p>
          <a:p>
            <a:pPr lvl="1"/>
            <a:r>
              <a:rPr lang="cs-CZ" dirty="0"/>
              <a:t>Zřizovány vyhláškou </a:t>
            </a:r>
            <a:r>
              <a:rPr lang="cs-CZ" b="1" dirty="0"/>
              <a:t>Ministerstva životního prostředí</a:t>
            </a:r>
          </a:p>
          <a:p>
            <a:pPr lvl="2"/>
            <a:r>
              <a:rPr lang="cs-CZ" dirty="0"/>
              <a:t>Vyloučení aktivit majících za následek poškození nebo zničení dochovaných přírodních složek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69197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NPR a NPP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898776" cy="4937760"/>
          </a:xfrm>
        </p:spPr>
        <p:txBody>
          <a:bodyPr>
            <a:normAutofit fontScale="92500"/>
          </a:bodyPr>
          <a:lstStyle/>
          <a:p>
            <a:r>
              <a:rPr lang="cs-CZ" dirty="0"/>
              <a:t>NPR</a:t>
            </a:r>
          </a:p>
          <a:p>
            <a:pPr lvl="1"/>
            <a:r>
              <a:rPr lang="cs-CZ" dirty="0"/>
              <a:t>Národní i mezinárodní kategorie</a:t>
            </a:r>
          </a:p>
          <a:p>
            <a:pPr lvl="1"/>
            <a:r>
              <a:rPr lang="cs-CZ" dirty="0"/>
              <a:t>Oblast </a:t>
            </a:r>
            <a:r>
              <a:rPr lang="cs-CZ" b="1" dirty="0"/>
              <a:t>jedinečných přírodních ekosystémů </a:t>
            </a:r>
            <a:r>
              <a:rPr lang="cs-CZ" dirty="0"/>
              <a:t>vázaných na </a:t>
            </a:r>
            <a:r>
              <a:rPr lang="cs-CZ" b="1" dirty="0"/>
              <a:t>přirozený reliéf </a:t>
            </a:r>
            <a:r>
              <a:rPr lang="cs-CZ" dirty="0"/>
              <a:t>a </a:t>
            </a:r>
            <a:r>
              <a:rPr lang="cs-CZ" b="1" dirty="0"/>
              <a:t>typickou geologickou stavbu</a:t>
            </a:r>
          </a:p>
          <a:p>
            <a:pPr lvl="1"/>
            <a:r>
              <a:rPr lang="cs-CZ" dirty="0"/>
              <a:t>Zřizovány vyhláškou </a:t>
            </a:r>
            <a:r>
              <a:rPr lang="cs-CZ" b="1" dirty="0"/>
              <a:t>Ministerstva životního prostředí</a:t>
            </a:r>
          </a:p>
          <a:p>
            <a:pPr lvl="2"/>
            <a:r>
              <a:rPr lang="cs-CZ" dirty="0"/>
              <a:t>Vyloučení aktivit majících za následek změnu dochovaných přírodních složek</a:t>
            </a:r>
          </a:p>
          <a:p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788024" y="1196752"/>
            <a:ext cx="3960440" cy="493776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NPP</a:t>
            </a:r>
          </a:p>
          <a:p>
            <a:pPr lvl="1"/>
            <a:r>
              <a:rPr lang="cs-CZ" dirty="0"/>
              <a:t>Národní i mezinárodní kategorie</a:t>
            </a:r>
          </a:p>
          <a:p>
            <a:pPr lvl="1"/>
            <a:r>
              <a:rPr lang="cs-CZ" dirty="0"/>
              <a:t>Území </a:t>
            </a:r>
            <a:r>
              <a:rPr lang="cs-CZ" b="1" dirty="0"/>
              <a:t>menší rozlohy </a:t>
            </a:r>
            <a:r>
              <a:rPr lang="cs-CZ" dirty="0"/>
              <a:t>s cílem zachování určitých </a:t>
            </a:r>
            <a:r>
              <a:rPr lang="cs-CZ" b="1" dirty="0"/>
              <a:t>specifických přírodních objektů</a:t>
            </a:r>
          </a:p>
          <a:p>
            <a:pPr lvl="1"/>
            <a:r>
              <a:rPr lang="cs-CZ" dirty="0"/>
              <a:t>Zřizovány vyhláškou </a:t>
            </a:r>
            <a:r>
              <a:rPr lang="cs-CZ" b="1" dirty="0"/>
              <a:t>Ministerstva životního prostředí</a:t>
            </a:r>
          </a:p>
          <a:p>
            <a:pPr lvl="2"/>
            <a:r>
              <a:rPr lang="cs-CZ" dirty="0"/>
              <a:t>Vyloučení aktivit majících za následek poškození nebo zničení dochovaných přírodních složek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69197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Chráněná území</a:t>
            </a:r>
            <a:br>
              <a:rPr lang="cs-CZ" dirty="0"/>
            </a:br>
            <a:r>
              <a:rPr lang="cs-CZ" dirty="0"/>
              <a:t>% plochy státu </a:t>
            </a:r>
            <a:r>
              <a:rPr lang="en-US" dirty="0"/>
              <a:t>&amp;</a:t>
            </a:r>
            <a:r>
              <a:rPr lang="cs-CZ" dirty="0"/>
              <a:t> ha/os v EU</a:t>
            </a:r>
          </a:p>
        </p:txBody>
      </p:sp>
      <p:pic>
        <p:nvPicPr>
          <p:cNvPr id="4" name="Picture 6" descr="graf mn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9"/>
          <a:stretch>
            <a:fillRect/>
          </a:stretch>
        </p:blipFill>
        <p:spPr>
          <a:xfrm>
            <a:off x="755576" y="1268760"/>
            <a:ext cx="7372542" cy="483786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4783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Zvláště chráněná území ČR</a:t>
            </a:r>
          </a:p>
        </p:txBody>
      </p:sp>
      <p:graphicFrame>
        <p:nvGraphicFramePr>
          <p:cNvPr id="4" name="Group 89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3606848"/>
              </p:ext>
            </p:extLst>
          </p:nvPr>
        </p:nvGraphicFramePr>
        <p:xfrm>
          <a:off x="251520" y="1340768"/>
          <a:ext cx="8496944" cy="4464498"/>
        </p:xfrm>
        <a:graphic>
          <a:graphicData uri="http://schemas.openxmlformats.org/drawingml/2006/table">
            <a:tbl>
              <a:tblPr/>
              <a:tblGrid>
                <a:gridCol w="917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5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3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19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33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76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2229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Kategorie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Velká zvláště chráněná území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Malá zvláště chráněná území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Celkem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361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parky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Chráněné krajinné oblasti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přírodní rezervace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Přírodní rezervace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přírodní památky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Přírodní památky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7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Počet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110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750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1183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2174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6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Výměra (tis. ha)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119,00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1 089,50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27,90 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36,30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2,80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28,00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1 303,50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6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% rozlohy ČR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1,52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13,78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0,40 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0,30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16,40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6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Lesnatost (%)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87,00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54,00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82,00 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44,00 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59,00 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70,00 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34,40 </a:t>
                      </a:r>
                      <a:endParaRPr kumimoji="0" 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3179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Natura 2000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/>
              <a:t>Evropská ekologická síť chráněných území</a:t>
            </a:r>
          </a:p>
          <a:p>
            <a:pPr>
              <a:lnSpc>
                <a:spcPct val="90000"/>
              </a:lnSpc>
            </a:pPr>
            <a:r>
              <a:rPr lang="cs-CZ" dirty="0"/>
              <a:t>Základní nástroj politiky EU pro cíl zastavení poklesu biodiverzity</a:t>
            </a:r>
          </a:p>
          <a:p>
            <a:pPr>
              <a:lnSpc>
                <a:spcPct val="90000"/>
              </a:lnSpc>
            </a:pPr>
            <a:r>
              <a:rPr lang="cs-CZ" dirty="0"/>
              <a:t>Směrnice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Č. 92/43/EHS o ochraně přirozeně žijících druhů živočichů, planě rostoucích druhů rostlin a typů přírodních stanovišť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Č. 79/409/EHS o ochraně volně žijících druhů ptáků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94922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Natura 2000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Principy</a:t>
            </a:r>
          </a:p>
          <a:p>
            <a:pPr lvl="1"/>
            <a:r>
              <a:rPr lang="cs-CZ" dirty="0"/>
              <a:t>Jednotná vědecká kritéria</a:t>
            </a:r>
          </a:p>
          <a:p>
            <a:pPr lvl="1"/>
            <a:r>
              <a:rPr lang="cs-CZ" dirty="0"/>
              <a:t>Závazek zachování příznivého stavu chráněných druhů či stanovišť</a:t>
            </a:r>
          </a:p>
          <a:p>
            <a:pPr lvl="2"/>
            <a:r>
              <a:rPr lang="cs-CZ" dirty="0"/>
              <a:t>Bez určení přesných postupů a způsobů ochrany</a:t>
            </a:r>
          </a:p>
          <a:p>
            <a:r>
              <a:rPr lang="cs-CZ" dirty="0"/>
              <a:t>Cílový stav – 15 % území EU</a:t>
            </a:r>
          </a:p>
          <a:p>
            <a:r>
              <a:rPr lang="cs-CZ" dirty="0"/>
              <a:t>Členské státy – návrh lokality Natura 2000 </a:t>
            </a:r>
            <a:r>
              <a:rPr lang="cs-CZ" dirty="0">
                <a:sym typeface="Wingdings" pitchFamily="2" charset="2"/>
              </a:rPr>
              <a:t> Evropská komise – rozhodnutí o zařazení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31187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Natura 2000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Péče a ochrana není tak striktní jako u zvláště chráněných oblastí</a:t>
            </a:r>
          </a:p>
          <a:p>
            <a:pPr lvl="1"/>
            <a:r>
              <a:rPr lang="cs-CZ" dirty="0"/>
              <a:t>Povolení hospodářských činností</a:t>
            </a:r>
          </a:p>
          <a:p>
            <a:pPr lvl="2"/>
            <a:r>
              <a:rPr lang="cs-CZ" dirty="0"/>
              <a:t>Zemědělských</a:t>
            </a:r>
          </a:p>
          <a:p>
            <a:pPr lvl="2"/>
            <a:r>
              <a:rPr lang="cs-CZ" dirty="0"/>
              <a:t>Lesnických</a:t>
            </a:r>
          </a:p>
          <a:p>
            <a:pPr lvl="3"/>
            <a:r>
              <a:rPr lang="cs-CZ" dirty="0"/>
              <a:t>S pozitivním nebo neutrálním vlivem na stav populací druhů žijících v dané lokalitě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7190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Kulturní krajina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970784" cy="4937760"/>
          </a:xfrm>
        </p:spPr>
        <p:txBody>
          <a:bodyPr/>
          <a:lstStyle/>
          <a:p>
            <a:r>
              <a:rPr lang="cs-CZ" sz="2400" dirty="0"/>
              <a:t>Soulad </a:t>
            </a:r>
          </a:p>
          <a:p>
            <a:pPr lvl="1"/>
            <a:r>
              <a:rPr lang="cs-CZ" sz="2000" dirty="0"/>
              <a:t>Přírodních krajinotvorných složek</a:t>
            </a:r>
          </a:p>
          <a:p>
            <a:pPr lvl="1"/>
            <a:r>
              <a:rPr lang="cs-CZ" sz="2000" dirty="0"/>
              <a:t>Složek vytvořených člověkem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Úroveň antropogenních vlivů</a:t>
            </a:r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662661" y="1196752"/>
            <a:ext cx="3970784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Činitelé</a:t>
            </a:r>
          </a:p>
          <a:p>
            <a:pPr lvl="1"/>
            <a:r>
              <a:rPr lang="cs-CZ" sz="2000" dirty="0"/>
              <a:t>Příroda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Člověk</a:t>
            </a:r>
          </a:p>
          <a:p>
            <a:pPr lvl="1"/>
            <a:endParaRPr lang="cs-CZ" sz="2000" dirty="0"/>
          </a:p>
          <a:p>
            <a:pPr lvl="2"/>
            <a:r>
              <a:rPr lang="cs-CZ" sz="1700" dirty="0"/>
              <a:t>Zemědělství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31773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Natura 2000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Navrženo 41 ptačích oblastí</a:t>
            </a:r>
          </a:p>
          <a:p>
            <a:pPr lvl="1"/>
            <a:r>
              <a:rPr lang="cs-CZ" sz="800" dirty="0">
                <a:hlinkClick r:id="rId2"/>
              </a:rPr>
              <a:t>http://www.nature.cz/natura2000-design3/hp.php</a:t>
            </a:r>
            <a:endParaRPr lang="cs-CZ" sz="800" dirty="0"/>
          </a:p>
          <a:p>
            <a:r>
              <a:rPr lang="cs-CZ" dirty="0"/>
              <a:t>1082 evropsky významných lokalit</a:t>
            </a:r>
          </a:p>
          <a:p>
            <a:pPr lvl="1"/>
            <a:r>
              <a:rPr lang="cs-CZ" dirty="0"/>
              <a:t>Příloha I. – stanoviště předmětem ochrany</a:t>
            </a:r>
          </a:p>
          <a:p>
            <a:pPr lvl="1"/>
            <a:r>
              <a:rPr lang="cs-CZ" dirty="0"/>
              <a:t>Příloha II. – druh předmětem ochrany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75696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Ptačí oblasti a evropsky významné lokality</a:t>
            </a:r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1" t="42650" r="36784" b="20137"/>
          <a:stretch>
            <a:fillRect/>
          </a:stretch>
        </p:blipFill>
        <p:spPr bwMode="auto">
          <a:xfrm>
            <a:off x="251519" y="1196752"/>
            <a:ext cx="4680521" cy="320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3" t="44188" r="36211" b="21710"/>
          <a:stretch>
            <a:fillRect/>
          </a:stretch>
        </p:blipFill>
        <p:spPr bwMode="auto">
          <a:xfrm>
            <a:off x="4468912" y="3717032"/>
            <a:ext cx="4530502" cy="288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4946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Programy krajinné tvorby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Památková péče</a:t>
            </a:r>
          </a:p>
          <a:p>
            <a:pPr lvl="1"/>
            <a:r>
              <a:rPr lang="cs-CZ" dirty="0"/>
              <a:t>Program péče o VPR a VPZ a KPZ</a:t>
            </a:r>
          </a:p>
          <a:p>
            <a:pPr lvl="1"/>
            <a:r>
              <a:rPr lang="cs-CZ" dirty="0"/>
              <a:t>Podpora obnovy KP prostřednictvím ORP</a:t>
            </a:r>
          </a:p>
          <a:p>
            <a:pPr lvl="1"/>
            <a:r>
              <a:rPr lang="cs-CZ" dirty="0"/>
              <a:t>(Podpora pro památky UNESCO)</a:t>
            </a:r>
          </a:p>
          <a:p>
            <a:r>
              <a:rPr lang="cs-CZ" dirty="0"/>
              <a:t>Příroda</a:t>
            </a:r>
          </a:p>
          <a:p>
            <a:pPr lvl="1"/>
            <a:r>
              <a:rPr lang="cs-CZ" dirty="0"/>
              <a:t>Program péče o krajinu</a:t>
            </a:r>
          </a:p>
          <a:p>
            <a:pPr lvl="1"/>
            <a:r>
              <a:rPr lang="cs-CZ" dirty="0"/>
              <a:t>Podpora obnovy přirozených funkcí krajiny </a:t>
            </a:r>
          </a:p>
          <a:p>
            <a:pPr lvl="1"/>
            <a:r>
              <a:rPr lang="cs-CZ" dirty="0"/>
              <a:t>Program revitalizace říčních systémů</a:t>
            </a:r>
          </a:p>
          <a:p>
            <a:pPr lvl="2"/>
            <a:r>
              <a:rPr lang="cs-CZ" dirty="0"/>
              <a:t>Do roku 2008</a:t>
            </a:r>
          </a:p>
          <a:p>
            <a:pPr lvl="1"/>
            <a:r>
              <a:rPr lang="cs-CZ" dirty="0"/>
              <a:t>Program drobných vodohospodářských staveb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26156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péče o krajinu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2792" cy="493776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800" dirty="0"/>
              <a:t>A. Ochrana krajiny proti erozi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Asanace a stabilizace projevů plošné a rýhové eroze mimo koryta vodních toků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Tvorba biologických protierozních opatření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B. Udržení kulturního stavu krajiny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Vytváření podmínek pro druhy červených a černých seznamů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Ošetření památných stromů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Výsadba nelesní zeleně</a:t>
            </a:r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716016" y="1196752"/>
            <a:ext cx="4042792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sz="1800" dirty="0"/>
              <a:t>C. Podpora druhové rozmanitosti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Podpora druhové rozmanitosti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Podpora biologické rozmanitosti lesů v ÚSES nebo evropsky významných lokalitách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D. Péče o zvláště chráněná území a ptačí oblasti a zvláště chráněné druhy rostlin a živočichů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Vyhotovení plánu péče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Údržba a budování technického zázemí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Odstranění dřívějších negativních zásahů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Opatření zajišťující danou část přírody</a:t>
            </a:r>
          </a:p>
        </p:txBody>
      </p:sp>
    </p:spTree>
    <p:extLst>
      <p:ext uri="{BB962C8B-B14F-4D97-AF65-F5344CB8AC3E}">
        <p14:creationId xmlns:p14="http://schemas.microsoft.com/office/powerpoint/2010/main" val="1111937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Památková péče v krajině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546848" cy="4937760"/>
          </a:xfrm>
        </p:spPr>
        <p:txBody>
          <a:bodyPr/>
          <a:lstStyle/>
          <a:p>
            <a:r>
              <a:rPr lang="cs-CZ" sz="2400" dirty="0"/>
              <a:t>Soulad </a:t>
            </a:r>
          </a:p>
          <a:p>
            <a:pPr lvl="1"/>
            <a:r>
              <a:rPr lang="cs-CZ" sz="2000" dirty="0"/>
              <a:t>Dle zákona 20/1987 o státní památkové péči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Plošná ochrana</a:t>
            </a:r>
          </a:p>
          <a:p>
            <a:pPr lvl="2"/>
            <a:r>
              <a:rPr lang="cs-CZ" sz="1700" dirty="0"/>
              <a:t>Krajinné památkové zóny</a:t>
            </a:r>
          </a:p>
          <a:p>
            <a:pPr lvl="3"/>
            <a:r>
              <a:rPr lang="cs-CZ" sz="1500" dirty="0"/>
              <a:t>Krajinářský koncept</a:t>
            </a:r>
          </a:p>
          <a:p>
            <a:pPr lvl="3"/>
            <a:r>
              <a:rPr lang="cs-CZ" sz="1500" dirty="0"/>
              <a:t>Událost</a:t>
            </a:r>
          </a:p>
          <a:p>
            <a:pPr lvl="2"/>
            <a:r>
              <a:rPr lang="cs-CZ" sz="1700" dirty="0"/>
              <a:t>Ochranná Pásma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Bodová ochrana</a:t>
            </a:r>
          </a:p>
          <a:p>
            <a:pPr lvl="2"/>
            <a:r>
              <a:rPr lang="cs-CZ" sz="1700" dirty="0"/>
              <a:t>Kulturní památky</a:t>
            </a:r>
          </a:p>
          <a:p>
            <a:pPr lvl="2"/>
            <a:r>
              <a:rPr lang="cs-CZ" sz="1700" dirty="0"/>
              <a:t>Národní kulturní památky</a:t>
            </a:r>
          </a:p>
          <a:p>
            <a:pPr lvl="2"/>
            <a:endParaRPr lang="cs-CZ" sz="1700" dirty="0"/>
          </a:p>
          <a:p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030108" y="1219200"/>
            <a:ext cx="3674829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Předmět ochrany</a:t>
            </a:r>
          </a:p>
          <a:p>
            <a:pPr lvl="1"/>
            <a:r>
              <a:rPr lang="cs-CZ" sz="1400" dirty="0"/>
              <a:t>Zámecká architektura</a:t>
            </a:r>
          </a:p>
          <a:p>
            <a:pPr lvl="1"/>
            <a:r>
              <a:rPr lang="cs-CZ" sz="1400" dirty="0"/>
              <a:t>Pevnostní architektura</a:t>
            </a:r>
          </a:p>
          <a:p>
            <a:pPr lvl="1"/>
            <a:endParaRPr lang="cs-CZ" sz="1400" dirty="0"/>
          </a:p>
          <a:p>
            <a:pPr lvl="1"/>
            <a:endParaRPr lang="cs-CZ" sz="1400" dirty="0"/>
          </a:p>
          <a:p>
            <a:pPr lvl="1"/>
            <a:r>
              <a:rPr lang="cs-CZ" sz="1400" dirty="0"/>
              <a:t>Drobná sakrální architektura</a:t>
            </a:r>
          </a:p>
          <a:p>
            <a:pPr lvl="2"/>
            <a:r>
              <a:rPr lang="cs-CZ" sz="1100" dirty="0"/>
              <a:t>Poutní stezky</a:t>
            </a:r>
          </a:p>
          <a:p>
            <a:pPr lvl="1"/>
            <a:r>
              <a:rPr lang="cs-CZ" sz="1400" dirty="0"/>
              <a:t>Technická infrastruktura</a:t>
            </a:r>
          </a:p>
          <a:p>
            <a:pPr lvl="1"/>
            <a:r>
              <a:rPr lang="cs-CZ" sz="1400" dirty="0"/>
              <a:t>Venkovská architektura</a:t>
            </a:r>
          </a:p>
          <a:p>
            <a:pPr lvl="2"/>
            <a:endParaRPr lang="cs-CZ" sz="17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4295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Koeficient ekologické stability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7461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Koeficient ekologické stability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Stabilní prvky</a:t>
            </a:r>
          </a:p>
          <a:p>
            <a:r>
              <a:rPr lang="cs-CZ" dirty="0"/>
              <a:t>Nestabilní prvky</a:t>
            </a:r>
          </a:p>
        </p:txBody>
      </p:sp>
    </p:spTree>
    <p:extLst>
      <p:ext uri="{BB962C8B-B14F-4D97-AF65-F5344CB8AC3E}">
        <p14:creationId xmlns:p14="http://schemas.microsoft.com/office/powerpoint/2010/main" val="3257584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Koeficient ekologické stability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Lesní půda</a:t>
            </a:r>
          </a:p>
          <a:p>
            <a:r>
              <a:rPr lang="cs-CZ" dirty="0"/>
              <a:t>Vodní plochy a toky</a:t>
            </a:r>
          </a:p>
          <a:p>
            <a:r>
              <a:rPr lang="cs-CZ" dirty="0"/>
              <a:t>Trvalý travní porost</a:t>
            </a:r>
          </a:p>
          <a:p>
            <a:r>
              <a:rPr lang="cs-CZ" dirty="0"/>
              <a:t>Pastviny</a:t>
            </a:r>
          </a:p>
          <a:p>
            <a:r>
              <a:rPr lang="cs-CZ" dirty="0"/>
              <a:t>Mokřady</a:t>
            </a:r>
          </a:p>
          <a:p>
            <a:r>
              <a:rPr lang="cs-CZ" dirty="0"/>
              <a:t>Sady</a:t>
            </a:r>
          </a:p>
          <a:p>
            <a:r>
              <a:rPr lang="cs-CZ" dirty="0"/>
              <a:t>Vinice</a:t>
            </a:r>
          </a:p>
          <a:p>
            <a:endParaRPr lang="cs-CZ" dirty="0"/>
          </a:p>
          <a:p>
            <a:r>
              <a:rPr lang="cs-CZ" dirty="0"/>
              <a:t>Orná půda</a:t>
            </a:r>
          </a:p>
          <a:p>
            <a:r>
              <a:rPr lang="cs-CZ" dirty="0" err="1"/>
              <a:t>Antropogenizované</a:t>
            </a:r>
            <a:r>
              <a:rPr lang="cs-CZ" dirty="0"/>
              <a:t> plochy</a:t>
            </a:r>
          </a:p>
          <a:p>
            <a:r>
              <a:rPr lang="cs-CZ" dirty="0"/>
              <a:t>Chmelnice</a:t>
            </a:r>
          </a:p>
        </p:txBody>
      </p:sp>
    </p:spTree>
    <p:extLst>
      <p:ext uri="{BB962C8B-B14F-4D97-AF65-F5344CB8AC3E}">
        <p14:creationId xmlns:p14="http://schemas.microsoft.com/office/powerpoint/2010/main" val="15516961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ůvod">
  <a:themeElements>
    <a:clrScheme name="Původ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Původ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ůvod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0</TotalTime>
  <Words>1975</Words>
  <Application>Microsoft Office PowerPoint</Application>
  <PresentationFormat>Předvádění na obrazovce (4:3)</PresentationFormat>
  <Paragraphs>493</Paragraphs>
  <Slides>53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61" baseType="lpstr">
      <vt:lpstr>Arial</vt:lpstr>
      <vt:lpstr>Bookman Old Style</vt:lpstr>
      <vt:lpstr>Calibri</vt:lpstr>
      <vt:lpstr>Gill Sans MT</vt:lpstr>
      <vt:lpstr>Wingdings</vt:lpstr>
      <vt:lpstr>Wingdings 3</vt:lpstr>
      <vt:lpstr>Původ</vt:lpstr>
      <vt:lpstr>Graf</vt:lpstr>
      <vt:lpstr>Krajina</vt:lpstr>
      <vt:lpstr>Krajina</vt:lpstr>
      <vt:lpstr>Krajina</vt:lpstr>
      <vt:lpstr>Typologie krajiny</vt:lpstr>
      <vt:lpstr>Kulturní krajina</vt:lpstr>
      <vt:lpstr>Památková péče v krajině</vt:lpstr>
      <vt:lpstr>Koeficient ekologické stability</vt:lpstr>
      <vt:lpstr>Koeficient ekologické stability</vt:lpstr>
      <vt:lpstr>Koeficient ekologické stability</vt:lpstr>
      <vt:lpstr>Komplexní pozemkové úpravy</vt:lpstr>
      <vt:lpstr>Územní studie krajiny</vt:lpstr>
      <vt:lpstr>MAS</vt:lpstr>
      <vt:lpstr>Komunitně vedený místní rozvoj CLLD</vt:lpstr>
      <vt:lpstr>Prezentace aplikace PowerPoint</vt:lpstr>
      <vt:lpstr>Principy metody CLLD</vt:lpstr>
      <vt:lpstr>Typické činnosti MAS</vt:lpstr>
      <vt:lpstr>Příklady animační činností</vt:lpstr>
      <vt:lpstr>Plochy ekosystémů</vt:lpstr>
      <vt:lpstr>Evropská úmluva o krajině</vt:lpstr>
      <vt:lpstr>Evropská úmluva o krajině</vt:lpstr>
      <vt:lpstr>Článek 5</vt:lpstr>
      <vt:lpstr>Monitoring</vt:lpstr>
      <vt:lpstr>Biodiverzita vs. stabilita krajiny</vt:lpstr>
      <vt:lpstr>Úmluva o biologické rozmanitosti</vt:lpstr>
      <vt:lpstr>Biodiverzita v ČR</vt:lpstr>
      <vt:lpstr>Hrozby</vt:lpstr>
      <vt:lpstr>Prostorové nároky infrastruktury</vt:lpstr>
      <vt:lpstr>Průchodnost krajiny</vt:lpstr>
      <vt:lpstr>Místa omezení dálkových migračních koridorů</vt:lpstr>
      <vt:lpstr>Přechodové plochy</vt:lpstr>
      <vt:lpstr>Původní zemědělská krajina</vt:lpstr>
      <vt:lpstr>Intenzifikovaná zemědělská krajina</vt:lpstr>
      <vt:lpstr>Stabilizační prvky</vt:lpstr>
      <vt:lpstr>Ochrana krajiny v ČR</vt:lpstr>
      <vt:lpstr>Agentura ochrany přírody a krajiny</vt:lpstr>
      <vt:lpstr>Územní systém ekologické stability</vt:lpstr>
      <vt:lpstr>Kategorizace ÚSES (dle velikosti a významu)</vt:lpstr>
      <vt:lpstr>Kategorizace chráněných území ČR</vt:lpstr>
      <vt:lpstr>Rozložení chráněných území ČR</vt:lpstr>
      <vt:lpstr>% rozložení chráněných ploch v ČR</vt:lpstr>
      <vt:lpstr>Národní parky</vt:lpstr>
      <vt:lpstr>Chráněné krajinné oblasti</vt:lpstr>
      <vt:lpstr>NPR a NPP</vt:lpstr>
      <vt:lpstr>NPR a NPP</vt:lpstr>
      <vt:lpstr>Chráněná území % plochy státu &amp; ha/os v EU</vt:lpstr>
      <vt:lpstr>Zvláště chráněná území ČR</vt:lpstr>
      <vt:lpstr>Natura 2000</vt:lpstr>
      <vt:lpstr>Natura 2000</vt:lpstr>
      <vt:lpstr>Natura 2000</vt:lpstr>
      <vt:lpstr>Natura 2000</vt:lpstr>
      <vt:lpstr>Ptačí oblasti a evropsky významné lokality</vt:lpstr>
      <vt:lpstr>Programy krajinné tvorby</vt:lpstr>
      <vt:lpstr>Program péče o krajinu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Ochrana a regenerace kulturních hodnot v území</dc:title>
  <dc:creator>Pařil Vilém</dc:creator>
  <cp:lastModifiedBy>Šilhan Zdeněk</cp:lastModifiedBy>
  <cp:revision>50</cp:revision>
  <cp:lastPrinted>2012-11-12T10:06:56Z</cp:lastPrinted>
  <dcterms:created xsi:type="dcterms:W3CDTF">2012-09-11T10:49:52Z</dcterms:created>
  <dcterms:modified xsi:type="dcterms:W3CDTF">2021-11-26T15:03:52Z</dcterms:modified>
</cp:coreProperties>
</file>