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59" r:id="rId5"/>
    <p:sldId id="263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69" autoAdjust="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18/09/2022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704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18/09/2022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60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18/09/2022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23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18/09/2022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430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18/09/2022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28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18/09/2022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494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18/09/2022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087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18/09/2022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07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18/09/2022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424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18/09/2022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67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BD08-9A47-44D4-A36B-6C5B5C9F4E20}" type="datetimeFigureOut">
              <a:rPr lang="en-GB" smtClean="0"/>
              <a:t>18/09/2022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00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5BD08-9A47-44D4-A36B-6C5B5C9F4E20}" type="datetimeFigureOut">
              <a:rPr lang="en-GB" smtClean="0"/>
              <a:t>18/09/2022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A72D4-60BC-4041-A4C9-6C3C86FAFB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628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0. TRANSPORT ECONOMICS</a:t>
            </a:r>
            <a:br>
              <a:rPr lang="en-GB" dirty="0"/>
            </a:br>
            <a:r>
              <a:rPr lang="en-GB" dirty="0"/>
              <a:t>(MPE_TREN)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dirty="0"/>
              <a:t>Zdeněk Tomeš</a:t>
            </a:r>
          </a:p>
          <a:p>
            <a:pPr algn="l"/>
            <a:r>
              <a:rPr lang="cs-CZ" dirty="0"/>
              <a:t>tomes@econ.muni.cz</a:t>
            </a:r>
          </a:p>
        </p:txBody>
      </p:sp>
    </p:spTree>
    <p:extLst>
      <p:ext uri="{BB962C8B-B14F-4D97-AF65-F5344CB8AC3E}">
        <p14:creationId xmlns:p14="http://schemas.microsoft.com/office/powerpoint/2010/main" val="233994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>
                <a:latin typeface="Calibri" panose="020F0502020204030204" pitchFamily="34" charset="0"/>
              </a:rPr>
              <a:t>Transport economics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noProof="0" dirty="0">
                <a:latin typeface="Calibri" panose="020F0502020204030204" pitchFamily="34" charset="0"/>
              </a:rPr>
              <a:t>Transport Economics explores the efficient use of society’s scarce resources for the movement of people and goods. </a:t>
            </a:r>
          </a:p>
          <a:p>
            <a:r>
              <a:rPr lang="en-GB" dirty="0">
                <a:latin typeface="Calibri" panose="020F0502020204030204" pitchFamily="34" charset="0"/>
              </a:rPr>
              <a:t>Its numerous case studies illustrate the economic principles, discuss testable hypothesis, analyse econometric results, and examine implications for public policy. </a:t>
            </a:r>
          </a:p>
          <a:p>
            <a:endParaRPr lang="en-GB" noProof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433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3DDD68-9D04-0A0B-624F-7F073639C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Discussion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course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A5B6DE-B4E3-2EF4-C62B-680D22D95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course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intended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discussion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oriented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Therefore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are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expected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actively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participate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course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organization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lectures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usually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exposition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basic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theory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followed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by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real-world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case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studies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analyzed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research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papers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are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encouraged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discuss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relevance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conclusions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policy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implications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soundness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economic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analysis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0955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cs-CZ" dirty="0" err="1">
                <a:latin typeface="Calibri" panose="020F0502020204030204" pitchFamily="34" charset="0"/>
              </a:rPr>
              <a:t>Syllabus</a:t>
            </a:r>
            <a:endParaRPr lang="en-GB" noProof="0" dirty="0">
              <a:latin typeface="Calibri" panose="020F0502020204030204" pitchFamily="34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E39C332-8761-5962-F9EC-23EBBCDA0B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052736"/>
            <a:ext cx="9144000" cy="6218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145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E578C60A-E801-AB75-ED40-29D19CB33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Evaluation</a:t>
            </a:r>
            <a:endParaRPr lang="cs-CZ" dirty="0"/>
          </a:p>
        </p:txBody>
      </p:sp>
      <p:graphicFrame>
        <p:nvGraphicFramePr>
          <p:cNvPr id="10" name="Zástupný obsah 9">
            <a:extLst>
              <a:ext uri="{FF2B5EF4-FFF2-40B4-BE49-F238E27FC236}">
                <a16:creationId xmlns:a16="http://schemas.microsoft.com/office/drawing/2014/main" id="{4E907E3A-C118-7CBE-7071-5E88735965E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67116316"/>
              </p:ext>
            </p:extLst>
          </p:nvPr>
        </p:nvGraphicFramePr>
        <p:xfrm>
          <a:off x="457200" y="1600200"/>
          <a:ext cx="4474841" cy="34528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5355">
                  <a:extLst>
                    <a:ext uri="{9D8B030D-6E8A-4147-A177-3AD203B41FA5}">
                      <a16:colId xmlns:a16="http://schemas.microsoft.com/office/drawing/2014/main" val="228706739"/>
                    </a:ext>
                  </a:extLst>
                </a:gridCol>
                <a:gridCol w="1267708">
                  <a:extLst>
                    <a:ext uri="{9D8B030D-6E8A-4147-A177-3AD203B41FA5}">
                      <a16:colId xmlns:a16="http://schemas.microsoft.com/office/drawing/2014/main" val="1637172198"/>
                    </a:ext>
                  </a:extLst>
                </a:gridCol>
                <a:gridCol w="1491778">
                  <a:extLst>
                    <a:ext uri="{9D8B030D-6E8A-4147-A177-3AD203B41FA5}">
                      <a16:colId xmlns:a16="http://schemas.microsoft.com/office/drawing/2014/main" val="1923262340"/>
                    </a:ext>
                  </a:extLst>
                </a:gridCol>
              </a:tblGrid>
              <a:tr h="4469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Total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Minimum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5849728"/>
                  </a:ext>
                </a:extLst>
              </a:tr>
              <a:tr h="12937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Presence + activity in lectures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30 </a:t>
                      </a:r>
                      <a:r>
                        <a:rPr lang="cs-CZ" sz="2400" dirty="0" err="1">
                          <a:effectLst/>
                        </a:rPr>
                        <a:t>points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15 </a:t>
                      </a:r>
                      <a:r>
                        <a:rPr lang="cs-CZ" sz="2400" dirty="0" err="1">
                          <a:effectLst/>
                        </a:rPr>
                        <a:t>points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9337836"/>
                  </a:ext>
                </a:extLst>
              </a:tr>
              <a:tr h="8560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Written exam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30 points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15 </a:t>
                      </a:r>
                      <a:r>
                        <a:rPr lang="cs-CZ" sz="2400" dirty="0" err="1">
                          <a:effectLst/>
                        </a:rPr>
                        <a:t>points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7785417"/>
                  </a:ext>
                </a:extLst>
              </a:tr>
              <a:tr h="8560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Empirical project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>
                          <a:effectLst/>
                        </a:rPr>
                        <a:t>40 points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dirty="0">
                          <a:effectLst/>
                        </a:rPr>
                        <a:t>20 </a:t>
                      </a:r>
                      <a:r>
                        <a:rPr lang="cs-CZ" sz="2400" dirty="0" err="1">
                          <a:effectLst/>
                        </a:rPr>
                        <a:t>points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7546158"/>
                  </a:ext>
                </a:extLst>
              </a:tr>
            </a:tbl>
          </a:graphicData>
        </a:graphic>
      </p:graphicFrame>
      <p:graphicFrame>
        <p:nvGraphicFramePr>
          <p:cNvPr id="12" name="Zástupný obsah 11">
            <a:extLst>
              <a:ext uri="{FF2B5EF4-FFF2-40B4-BE49-F238E27FC236}">
                <a16:creationId xmlns:a16="http://schemas.microsoft.com/office/drawing/2014/main" id="{AA3B33BF-E082-7C33-172E-E726B31CAFE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30608760"/>
              </p:ext>
            </p:extLst>
          </p:nvPr>
        </p:nvGraphicFramePr>
        <p:xfrm>
          <a:off x="5292080" y="1636023"/>
          <a:ext cx="3096344" cy="34528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4310">
                  <a:extLst>
                    <a:ext uri="{9D8B030D-6E8A-4147-A177-3AD203B41FA5}">
                      <a16:colId xmlns:a16="http://schemas.microsoft.com/office/drawing/2014/main" val="3284740402"/>
                    </a:ext>
                  </a:extLst>
                </a:gridCol>
                <a:gridCol w="1742034">
                  <a:extLst>
                    <a:ext uri="{9D8B030D-6E8A-4147-A177-3AD203B41FA5}">
                      <a16:colId xmlns:a16="http://schemas.microsoft.com/office/drawing/2014/main" val="3553671419"/>
                    </a:ext>
                  </a:extLst>
                </a:gridCol>
              </a:tblGrid>
              <a:tr h="493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 err="1">
                          <a:effectLst/>
                        </a:rPr>
                        <a:t>Points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1187122"/>
                  </a:ext>
                </a:extLst>
              </a:tr>
              <a:tr h="493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A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88 – 100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2558206"/>
                  </a:ext>
                </a:extLst>
              </a:tr>
              <a:tr h="493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B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81-87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1140703"/>
                  </a:ext>
                </a:extLst>
              </a:tr>
              <a:tr h="493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C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74 – 80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4483351"/>
                  </a:ext>
                </a:extLst>
              </a:tr>
              <a:tr h="493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D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67 – 73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9628187"/>
                  </a:ext>
                </a:extLst>
              </a:tr>
              <a:tr h="493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E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60 – 66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571002"/>
                  </a:ext>
                </a:extLst>
              </a:tr>
              <a:tr h="493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F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0 - 59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7804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257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Empirical Project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GB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analyze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/solve real-world application/problem/case study in the field of transport economics/policy. 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should be based on real data/situations and it should aim to enhance knowledge in the field of transport economics or to offer solutions to transport policy problems. 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students are encouraged to be inspired by real cases in their countries. 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8579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249</Words>
  <Application>Microsoft Office PowerPoint</Application>
  <PresentationFormat>Předvádění na obrazovce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Motiv systému Office</vt:lpstr>
      <vt:lpstr>0. TRANSPORT ECONOMICS (MPE_TREN)</vt:lpstr>
      <vt:lpstr>Transport economics</vt:lpstr>
      <vt:lpstr>Discussion in the course</vt:lpstr>
      <vt:lpstr>Syllabus</vt:lpstr>
      <vt:lpstr>Evaluation</vt:lpstr>
      <vt:lpstr>Empirical Project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0. TRANSPORT ECONOMICS (MPE_TREN)</dc:title>
  <dc:creator>Tomes Zdenek</dc:creator>
  <cp:lastModifiedBy>Zdeněk Tomeš</cp:lastModifiedBy>
  <cp:revision>10</cp:revision>
  <dcterms:created xsi:type="dcterms:W3CDTF">2018-01-04T06:52:39Z</dcterms:created>
  <dcterms:modified xsi:type="dcterms:W3CDTF">2022-09-18T21:04:44Z</dcterms:modified>
</cp:coreProperties>
</file>