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59" r:id="rId3"/>
    <p:sldId id="260" r:id="rId4"/>
    <p:sldId id="309" r:id="rId5"/>
    <p:sldId id="261" r:id="rId6"/>
    <p:sldId id="310" r:id="rId7"/>
    <p:sldId id="311" r:id="rId8"/>
    <p:sldId id="262" r:id="rId9"/>
    <p:sldId id="263" r:id="rId10"/>
    <p:sldId id="312" r:id="rId11"/>
    <p:sldId id="313" r:id="rId12"/>
    <p:sldId id="278" r:id="rId13"/>
    <p:sldId id="264" r:id="rId14"/>
    <p:sldId id="315" r:id="rId15"/>
    <p:sldId id="316" r:id="rId16"/>
    <p:sldId id="317" r:id="rId17"/>
    <p:sldId id="318" r:id="rId18"/>
    <p:sldId id="319" r:id="rId19"/>
    <p:sldId id="267" r:id="rId20"/>
    <p:sldId id="320" r:id="rId21"/>
    <p:sldId id="321" r:id="rId22"/>
    <p:sldId id="269" r:id="rId23"/>
    <p:sldId id="322" r:id="rId24"/>
    <p:sldId id="308" r:id="rId25"/>
    <p:sldId id="325" r:id="rId26"/>
    <p:sldId id="324" r:id="rId27"/>
    <p:sldId id="285" r:id="rId28"/>
    <p:sldId id="32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2" autoAdjust="0"/>
    <p:restoredTop sz="94664" autoAdjust="0"/>
  </p:normalViewPr>
  <p:slideViewPr>
    <p:cSldViewPr>
      <p:cViewPr varScale="1">
        <p:scale>
          <a:sx n="60" d="100"/>
          <a:sy n="60" d="100"/>
        </p:scale>
        <p:origin x="1280" y="48"/>
      </p:cViewPr>
      <p:guideLst>
        <p:guide orient="horz" pos="2160"/>
        <p:guide pos="2880"/>
      </p:guideLst>
    </p:cSldViewPr>
  </p:slideViewPr>
  <p:outlineViewPr>
    <p:cViewPr>
      <p:scale>
        <a:sx n="33" d="100"/>
        <a:sy n="33" d="100"/>
      </p:scale>
      <p:origin x="0" y="-78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32232-D38B-4E8E-9F6E-293E381D07C6}" type="datetimeFigureOut">
              <a:rPr lang="cs-CZ" smtClean="0"/>
              <a:t>01.09.2022</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66F6F-A5B3-4965-995B-97F614A4E0E9}" type="slidenum">
              <a:rPr lang="cs-CZ" smtClean="0"/>
              <a:t>‹#›</a:t>
            </a:fld>
            <a:endParaRPr lang="cs-CZ"/>
          </a:p>
        </p:txBody>
      </p:sp>
    </p:spTree>
    <p:extLst>
      <p:ext uri="{BB962C8B-B14F-4D97-AF65-F5344CB8AC3E}">
        <p14:creationId xmlns:p14="http://schemas.microsoft.com/office/powerpoint/2010/main" val="196688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548FE474-B0DD-482F-9B91-36346D72A739}" type="datetimeFigureOut">
              <a:rPr lang="en-GB" smtClean="0"/>
              <a:t>01/09/2022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2655275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548FE474-B0DD-482F-9B91-36346D72A739}" type="datetimeFigureOut">
              <a:rPr lang="en-GB" smtClean="0"/>
              <a:t>01/09/2022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223990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548FE474-B0DD-482F-9B91-36346D72A739}" type="datetimeFigureOut">
              <a:rPr lang="en-GB" smtClean="0"/>
              <a:t>01/09/2022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44452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548FE474-B0DD-482F-9B91-36346D72A739}" type="datetimeFigureOut">
              <a:rPr lang="en-GB" smtClean="0"/>
              <a:t>01/09/2022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210083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548FE474-B0DD-482F-9B91-36346D72A739}" type="datetimeFigureOut">
              <a:rPr lang="en-GB" smtClean="0"/>
              <a:t>01/09/2022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777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548FE474-B0DD-482F-9B91-36346D72A739}" type="datetimeFigureOut">
              <a:rPr lang="en-GB" smtClean="0"/>
              <a:t>01/09/2022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202422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548FE474-B0DD-482F-9B91-36346D72A739}" type="datetimeFigureOut">
              <a:rPr lang="en-GB" smtClean="0"/>
              <a:t>01/09/2022</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318046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548FE474-B0DD-482F-9B91-36346D72A739}" type="datetimeFigureOut">
              <a:rPr lang="en-GB" smtClean="0"/>
              <a:t>01/09/2022</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377693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48FE474-B0DD-482F-9B91-36346D72A739}" type="datetimeFigureOut">
              <a:rPr lang="en-GB" smtClean="0"/>
              <a:t>01/09/2022</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208958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548FE474-B0DD-482F-9B91-36346D72A739}" type="datetimeFigureOut">
              <a:rPr lang="en-GB" smtClean="0"/>
              <a:t>01/09/2022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184042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548FE474-B0DD-482F-9B91-36346D72A739}" type="datetimeFigureOut">
              <a:rPr lang="en-GB" smtClean="0"/>
              <a:t>01/09/2022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328417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FE474-B0DD-482F-9B91-36346D72A739}" type="datetimeFigureOut">
              <a:rPr lang="en-GB" smtClean="0"/>
              <a:t>01/09/2022</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E272E-7D51-41DC-8036-50E27AD2F29A}" type="slidenum">
              <a:rPr lang="en-GB" smtClean="0"/>
              <a:t>‹#›</a:t>
            </a:fld>
            <a:endParaRPr lang="en-GB"/>
          </a:p>
        </p:txBody>
      </p:sp>
    </p:spTree>
    <p:extLst>
      <p:ext uri="{BB962C8B-B14F-4D97-AF65-F5344CB8AC3E}">
        <p14:creationId xmlns:p14="http://schemas.microsoft.com/office/powerpoint/2010/main" val="318481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dirty="0"/>
              <a:t>2. TRANSPORT DEMAND ELASTICITY</a:t>
            </a:r>
          </a:p>
        </p:txBody>
      </p:sp>
    </p:spTree>
    <p:extLst>
      <p:ext uri="{BB962C8B-B14F-4D97-AF65-F5344CB8AC3E}">
        <p14:creationId xmlns:p14="http://schemas.microsoft.com/office/powerpoint/2010/main" val="160091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B79925-477F-C081-EB15-1DBB7BE5B930}"/>
              </a:ext>
            </a:extLst>
          </p:cNvPr>
          <p:cNvSpPr>
            <a:spLocks noGrp="1"/>
          </p:cNvSpPr>
          <p:nvPr>
            <p:ph type="title"/>
          </p:nvPr>
        </p:nvSpPr>
        <p:spPr/>
        <p:txBody>
          <a:bodyPr/>
          <a:lstStyle/>
          <a:p>
            <a:r>
              <a:rPr lang="cs-CZ" dirty="0" err="1"/>
              <a:t>Price</a:t>
            </a:r>
            <a:r>
              <a:rPr lang="cs-CZ" dirty="0"/>
              <a:t> elasticity and </a:t>
            </a:r>
            <a:r>
              <a:rPr lang="cs-CZ" dirty="0" err="1"/>
              <a:t>total</a:t>
            </a:r>
            <a:r>
              <a:rPr lang="cs-CZ" dirty="0"/>
              <a:t> </a:t>
            </a:r>
            <a:r>
              <a:rPr lang="cs-CZ" dirty="0" err="1"/>
              <a:t>revenue</a:t>
            </a:r>
            <a:endParaRPr lang="cs-CZ" dirty="0"/>
          </a:p>
        </p:txBody>
      </p:sp>
      <p:sp>
        <p:nvSpPr>
          <p:cNvPr id="3" name="Zástupný obsah 2">
            <a:extLst>
              <a:ext uri="{FF2B5EF4-FFF2-40B4-BE49-F238E27FC236}">
                <a16:creationId xmlns:a16="http://schemas.microsoft.com/office/drawing/2014/main" id="{48CB8C35-5943-EDB5-9C9A-1D0FC4922FDA}"/>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6775A4AD-5EA6-B055-C96D-F1E56845D9E8}"/>
              </a:ext>
            </a:extLst>
          </p:cNvPr>
          <p:cNvPicPr>
            <a:picLocks noChangeAspect="1"/>
          </p:cNvPicPr>
          <p:nvPr/>
        </p:nvPicPr>
        <p:blipFill>
          <a:blip r:embed="rId2"/>
          <a:stretch>
            <a:fillRect/>
          </a:stretch>
        </p:blipFill>
        <p:spPr>
          <a:xfrm>
            <a:off x="650128" y="2013441"/>
            <a:ext cx="3754760" cy="3719816"/>
          </a:xfrm>
          <a:prstGeom prst="rect">
            <a:avLst/>
          </a:prstGeom>
        </p:spPr>
      </p:pic>
      <p:pic>
        <p:nvPicPr>
          <p:cNvPr id="7" name="Obrázek 6">
            <a:extLst>
              <a:ext uri="{FF2B5EF4-FFF2-40B4-BE49-F238E27FC236}">
                <a16:creationId xmlns:a16="http://schemas.microsoft.com/office/drawing/2014/main" id="{73CC22BB-5BE8-1DBF-D113-AEEF78AF12C5}"/>
              </a:ext>
            </a:extLst>
          </p:cNvPr>
          <p:cNvPicPr>
            <a:picLocks noChangeAspect="1"/>
          </p:cNvPicPr>
          <p:nvPr/>
        </p:nvPicPr>
        <p:blipFill>
          <a:blip r:embed="rId3"/>
          <a:stretch>
            <a:fillRect/>
          </a:stretch>
        </p:blipFill>
        <p:spPr>
          <a:xfrm>
            <a:off x="4716016" y="2013440"/>
            <a:ext cx="3754760" cy="3719816"/>
          </a:xfrm>
          <a:prstGeom prst="rect">
            <a:avLst/>
          </a:prstGeom>
        </p:spPr>
      </p:pic>
      <p:sp>
        <p:nvSpPr>
          <p:cNvPr id="9" name="TextovéPole 8">
            <a:extLst>
              <a:ext uri="{FF2B5EF4-FFF2-40B4-BE49-F238E27FC236}">
                <a16:creationId xmlns:a16="http://schemas.microsoft.com/office/drawing/2014/main" id="{A1BFE5F6-6459-E0C8-2B5C-5BBAF3019B3D}"/>
              </a:ext>
            </a:extLst>
          </p:cNvPr>
          <p:cNvSpPr txBox="1"/>
          <p:nvPr/>
        </p:nvSpPr>
        <p:spPr>
          <a:xfrm>
            <a:off x="650128" y="6126163"/>
            <a:ext cx="7820648" cy="830997"/>
          </a:xfrm>
          <a:prstGeom prst="rect">
            <a:avLst/>
          </a:prstGeom>
          <a:noFill/>
        </p:spPr>
        <p:txBody>
          <a:bodyPr wrap="square">
            <a:spAutoFit/>
          </a:bodyPr>
          <a:lstStyle/>
          <a:p>
            <a:r>
              <a:rPr lang="cs-CZ" sz="2400" i="1" dirty="0"/>
              <a:t>Q: </a:t>
            </a:r>
            <a:r>
              <a:rPr lang="cs-CZ" sz="2400" i="1" dirty="0" err="1"/>
              <a:t>If</a:t>
            </a:r>
            <a:r>
              <a:rPr lang="cs-CZ" sz="2400" i="1" dirty="0"/>
              <a:t> </a:t>
            </a:r>
            <a:r>
              <a:rPr lang="cs-CZ" sz="2400" i="1" dirty="0" err="1"/>
              <a:t>operators</a:t>
            </a:r>
            <a:r>
              <a:rPr lang="cs-CZ" sz="2400" i="1" dirty="0"/>
              <a:t> face </a:t>
            </a:r>
            <a:r>
              <a:rPr lang="cs-CZ" sz="2400" i="1" dirty="0" err="1"/>
              <a:t>inelastic</a:t>
            </a:r>
            <a:r>
              <a:rPr lang="cs-CZ" sz="2400" i="1" dirty="0"/>
              <a:t> </a:t>
            </a:r>
            <a:r>
              <a:rPr lang="cs-CZ" sz="2400" i="1" dirty="0" err="1"/>
              <a:t>demands</a:t>
            </a:r>
            <a:r>
              <a:rPr lang="cs-CZ" sz="2400" i="1" dirty="0"/>
              <a:t>, </a:t>
            </a:r>
            <a:r>
              <a:rPr lang="cs-CZ" sz="2400" i="1" dirty="0" err="1"/>
              <a:t>why</a:t>
            </a:r>
            <a:r>
              <a:rPr lang="cs-CZ" sz="2400" i="1" dirty="0"/>
              <a:t> </a:t>
            </a:r>
            <a:r>
              <a:rPr lang="cs-CZ" sz="2400" i="1" dirty="0" err="1"/>
              <a:t>don't</a:t>
            </a:r>
            <a:r>
              <a:rPr lang="cs-CZ" sz="2400" i="1" dirty="0"/>
              <a:t> </a:t>
            </a:r>
            <a:r>
              <a:rPr lang="cs-CZ" sz="2400" i="1" dirty="0" err="1"/>
              <a:t>they</a:t>
            </a:r>
            <a:r>
              <a:rPr lang="cs-CZ" sz="2400" i="1" dirty="0"/>
              <a:t> </a:t>
            </a:r>
            <a:r>
              <a:rPr lang="cs-CZ" sz="2400" i="1" dirty="0" err="1"/>
              <a:t>simply</a:t>
            </a:r>
            <a:r>
              <a:rPr lang="cs-CZ" sz="2400" i="1" dirty="0"/>
              <a:t> </a:t>
            </a:r>
            <a:r>
              <a:rPr lang="cs-CZ" sz="2400" i="1" dirty="0" err="1"/>
              <a:t>keep</a:t>
            </a:r>
            <a:r>
              <a:rPr lang="cs-CZ" sz="2400" i="1" dirty="0"/>
              <a:t> </a:t>
            </a:r>
            <a:r>
              <a:rPr lang="cs-CZ" sz="2400" i="1" dirty="0" err="1"/>
              <a:t>increasing</a:t>
            </a:r>
            <a:r>
              <a:rPr lang="cs-CZ" sz="2400" i="1" dirty="0"/>
              <a:t> </a:t>
            </a:r>
            <a:r>
              <a:rPr lang="cs-CZ" sz="2400" i="1" dirty="0" err="1"/>
              <a:t>the</a:t>
            </a:r>
            <a:r>
              <a:rPr lang="cs-CZ" sz="2400" i="1" dirty="0"/>
              <a:t> </a:t>
            </a:r>
            <a:r>
              <a:rPr lang="cs-CZ" sz="2400" i="1" dirty="0" err="1"/>
              <a:t>fare</a:t>
            </a:r>
            <a:r>
              <a:rPr lang="cs-CZ" sz="2400" i="1" dirty="0"/>
              <a:t>?</a:t>
            </a:r>
          </a:p>
        </p:txBody>
      </p:sp>
    </p:spTree>
    <p:extLst>
      <p:ext uri="{BB962C8B-B14F-4D97-AF65-F5344CB8AC3E}">
        <p14:creationId xmlns:p14="http://schemas.microsoft.com/office/powerpoint/2010/main" val="2230302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2E5265-60DF-F22C-D4B1-7A292472E9F3}"/>
              </a:ext>
            </a:extLst>
          </p:cNvPr>
          <p:cNvSpPr>
            <a:spLocks noGrp="1"/>
          </p:cNvSpPr>
          <p:nvPr>
            <p:ph type="title"/>
          </p:nvPr>
        </p:nvSpPr>
        <p:spPr/>
        <p:txBody>
          <a:bodyPr/>
          <a:lstStyle/>
          <a:p>
            <a:r>
              <a:rPr lang="cs-CZ" dirty="0" err="1"/>
              <a:t>Exercises</a:t>
            </a:r>
            <a:endParaRPr lang="cs-CZ" dirty="0"/>
          </a:p>
        </p:txBody>
      </p:sp>
      <p:sp>
        <p:nvSpPr>
          <p:cNvPr id="3" name="Zástupný obsah 2">
            <a:extLst>
              <a:ext uri="{FF2B5EF4-FFF2-40B4-BE49-F238E27FC236}">
                <a16:creationId xmlns:a16="http://schemas.microsoft.com/office/drawing/2014/main" id="{1FC92E42-A1F9-7DB0-7633-39E81B7947AB}"/>
              </a:ext>
            </a:extLst>
          </p:cNvPr>
          <p:cNvSpPr>
            <a:spLocks noGrp="1"/>
          </p:cNvSpPr>
          <p:nvPr>
            <p:ph idx="1"/>
          </p:nvPr>
        </p:nvSpPr>
        <p:spPr/>
        <p:txBody>
          <a:bodyPr>
            <a:normAutofit fontScale="85000" lnSpcReduction="20000"/>
          </a:bodyPr>
          <a:lstStyle/>
          <a:p>
            <a:pPr marL="514350" indent="-514350">
              <a:buFont typeface="+mj-lt"/>
              <a:buAutoNum type="arabicPeriod"/>
            </a:pPr>
            <a:r>
              <a:rPr lang="en-GB" dirty="0"/>
              <a:t>Is the price elasticity of demand for airline industry in short-haul markets more or less than long-haul markets? Why?</a:t>
            </a:r>
          </a:p>
          <a:p>
            <a:pPr marL="514350" indent="-514350">
              <a:buFont typeface="+mj-lt"/>
              <a:buAutoNum type="arabicPeriod"/>
            </a:pPr>
            <a:r>
              <a:rPr lang="en-GB" dirty="0"/>
              <a:t>What are the factors that influence the elasticity of demand for pilots?</a:t>
            </a:r>
            <a:endParaRPr lang="cs-CZ" dirty="0"/>
          </a:p>
          <a:p>
            <a:pPr marL="514350" indent="-514350">
              <a:buFont typeface="+mj-lt"/>
              <a:buAutoNum type="arabicPeriod"/>
            </a:pPr>
            <a:r>
              <a:rPr lang="en-GB" dirty="0"/>
              <a:t>The price elasticity of demand for Amtrak, the US rail passenger service, among vacation travellers has been estimated as –1.20. Given that Amtrak faces the market demand for rail passenger trips, what effect will a 15% increase in fares have upon market demand? What effect will the fare increase have upon revenues? </a:t>
            </a:r>
          </a:p>
          <a:p>
            <a:pPr marL="514350" indent="-514350">
              <a:buFont typeface="+mj-lt"/>
              <a:buAutoNum type="arabicPeriod"/>
            </a:pPr>
            <a:endParaRPr lang="en-GB" dirty="0"/>
          </a:p>
          <a:p>
            <a:endParaRPr lang="cs-CZ" dirty="0"/>
          </a:p>
        </p:txBody>
      </p:sp>
    </p:spTree>
    <p:extLst>
      <p:ext uri="{BB962C8B-B14F-4D97-AF65-F5344CB8AC3E}">
        <p14:creationId xmlns:p14="http://schemas.microsoft.com/office/powerpoint/2010/main" val="4051898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Demand estimations</a:t>
            </a:r>
          </a:p>
        </p:txBody>
      </p:sp>
      <p:sp>
        <p:nvSpPr>
          <p:cNvPr id="3" name="Zástupný symbol pro obsah 2"/>
          <p:cNvSpPr>
            <a:spLocks noGrp="1"/>
          </p:cNvSpPr>
          <p:nvPr>
            <p:ph idx="1"/>
          </p:nvPr>
        </p:nvSpPr>
        <p:spPr>
          <a:xfrm>
            <a:off x="457200" y="1417638"/>
            <a:ext cx="8229600" cy="5251722"/>
          </a:xfrm>
        </p:spPr>
        <p:txBody>
          <a:bodyPr>
            <a:normAutofit fontScale="92500" lnSpcReduction="10000"/>
          </a:bodyPr>
          <a:lstStyle/>
          <a:p>
            <a:pPr marL="0" indent="0">
              <a:buNone/>
            </a:pPr>
            <a:r>
              <a:rPr lang="en-GB" sz="3000" dirty="0"/>
              <a:t>According to demand theory, the market demand curve for transportation is downward-sloping.</a:t>
            </a:r>
          </a:p>
          <a:p>
            <a:pPr lvl="0"/>
            <a:r>
              <a:rPr lang="en-GB" sz="3000" dirty="0"/>
              <a:t>You are a transportation economist for rail operator and you are asked to estimate the price elasticity of demand for rail services. Describe in some detail what steps you would follow to obtain the price elasticity of demand.</a:t>
            </a:r>
          </a:p>
          <a:p>
            <a:pPr lvl="0"/>
            <a:r>
              <a:rPr lang="en-GB" sz="3000" dirty="0"/>
              <a:t>Suppose that your analysis found that the price elasticity of demand for rail services was  –0.78. What impact would a 10% increase in price have upon the quantity of </a:t>
            </a:r>
            <a:r>
              <a:rPr lang="cs-CZ" sz="3000" dirty="0" err="1"/>
              <a:t>rail</a:t>
            </a:r>
            <a:r>
              <a:rPr lang="en-GB" sz="3000" dirty="0"/>
              <a:t> services demanded? Do you know whether revenues would rise or fall?</a:t>
            </a:r>
          </a:p>
          <a:p>
            <a:endParaRPr lang="en-GB" dirty="0"/>
          </a:p>
        </p:txBody>
      </p:sp>
    </p:spTree>
    <p:extLst>
      <p:ext uri="{BB962C8B-B14F-4D97-AF65-F5344CB8AC3E}">
        <p14:creationId xmlns:p14="http://schemas.microsoft.com/office/powerpoint/2010/main" val="3587687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a:t>
            </a:r>
            <a:r>
              <a:rPr lang="cs-CZ" dirty="0"/>
              <a:t>ROSS PRICE ELASTICITY</a:t>
            </a:r>
            <a:endParaRPr lang="en-GB" dirty="0"/>
          </a:p>
        </p:txBody>
      </p:sp>
      <p:pic>
        <p:nvPicPr>
          <p:cNvPr id="5" name="Zástupný obsah 4">
            <a:extLst>
              <a:ext uri="{FF2B5EF4-FFF2-40B4-BE49-F238E27FC236}">
                <a16:creationId xmlns:a16="http://schemas.microsoft.com/office/drawing/2014/main" id="{2931E48D-0A7F-4CCC-448F-7A24F51ACA62}"/>
              </a:ext>
            </a:extLst>
          </p:cNvPr>
          <p:cNvPicPr>
            <a:picLocks noGrp="1" noChangeAspect="1"/>
          </p:cNvPicPr>
          <p:nvPr>
            <p:ph idx="1"/>
          </p:nvPr>
        </p:nvPicPr>
        <p:blipFill>
          <a:blip r:embed="rId2"/>
          <a:stretch>
            <a:fillRect/>
          </a:stretch>
        </p:blipFill>
        <p:spPr>
          <a:xfrm>
            <a:off x="323528" y="1628800"/>
            <a:ext cx="8229600" cy="1106905"/>
          </a:xfrm>
        </p:spPr>
      </p:pic>
      <p:pic>
        <p:nvPicPr>
          <p:cNvPr id="7" name="Obrázek 6">
            <a:extLst>
              <a:ext uri="{FF2B5EF4-FFF2-40B4-BE49-F238E27FC236}">
                <a16:creationId xmlns:a16="http://schemas.microsoft.com/office/drawing/2014/main" id="{19F5F434-0C85-EF4B-B368-F7CF92546A31}"/>
              </a:ext>
            </a:extLst>
          </p:cNvPr>
          <p:cNvPicPr>
            <a:picLocks noChangeAspect="1"/>
          </p:cNvPicPr>
          <p:nvPr/>
        </p:nvPicPr>
        <p:blipFill>
          <a:blip r:embed="rId3"/>
          <a:stretch>
            <a:fillRect/>
          </a:stretch>
        </p:blipFill>
        <p:spPr>
          <a:xfrm>
            <a:off x="611560" y="2800428"/>
            <a:ext cx="3066667" cy="1257143"/>
          </a:xfrm>
          <a:prstGeom prst="rect">
            <a:avLst/>
          </a:prstGeom>
        </p:spPr>
      </p:pic>
    </p:spTree>
    <p:extLst>
      <p:ext uri="{BB962C8B-B14F-4D97-AF65-F5344CB8AC3E}">
        <p14:creationId xmlns:p14="http://schemas.microsoft.com/office/powerpoint/2010/main" val="70192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A8A90D-6B79-8412-969C-3BDAD10756D8}"/>
              </a:ext>
            </a:extLst>
          </p:cNvPr>
          <p:cNvSpPr>
            <a:spLocks noGrp="1"/>
          </p:cNvSpPr>
          <p:nvPr>
            <p:ph type="title"/>
          </p:nvPr>
        </p:nvSpPr>
        <p:spPr/>
        <p:txBody>
          <a:bodyPr/>
          <a:lstStyle/>
          <a:p>
            <a:r>
              <a:rPr lang="cs-CZ" dirty="0" err="1"/>
              <a:t>Substitutes</a:t>
            </a:r>
            <a:endParaRPr lang="cs-CZ" dirty="0"/>
          </a:p>
        </p:txBody>
      </p:sp>
      <p:sp>
        <p:nvSpPr>
          <p:cNvPr id="3" name="Zástupný obsah 2">
            <a:extLst>
              <a:ext uri="{FF2B5EF4-FFF2-40B4-BE49-F238E27FC236}">
                <a16:creationId xmlns:a16="http://schemas.microsoft.com/office/drawing/2014/main" id="{795E5158-68CE-7615-3595-EC2FAB8B1E15}"/>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D3CD9678-A8A5-E260-094D-DF896F6A2CB6}"/>
              </a:ext>
            </a:extLst>
          </p:cNvPr>
          <p:cNvPicPr>
            <a:picLocks noChangeAspect="1"/>
          </p:cNvPicPr>
          <p:nvPr/>
        </p:nvPicPr>
        <p:blipFill>
          <a:blip r:embed="rId2"/>
          <a:stretch>
            <a:fillRect/>
          </a:stretch>
        </p:blipFill>
        <p:spPr>
          <a:xfrm>
            <a:off x="457200" y="2060848"/>
            <a:ext cx="8162056" cy="3920880"/>
          </a:xfrm>
          <a:prstGeom prst="rect">
            <a:avLst/>
          </a:prstGeom>
        </p:spPr>
      </p:pic>
    </p:spTree>
    <p:extLst>
      <p:ext uri="{BB962C8B-B14F-4D97-AF65-F5344CB8AC3E}">
        <p14:creationId xmlns:p14="http://schemas.microsoft.com/office/powerpoint/2010/main" val="13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CC4D48-A068-107C-028D-F5D567DEA388}"/>
              </a:ext>
            </a:extLst>
          </p:cNvPr>
          <p:cNvSpPr>
            <a:spLocks noGrp="1"/>
          </p:cNvSpPr>
          <p:nvPr>
            <p:ph type="title"/>
          </p:nvPr>
        </p:nvSpPr>
        <p:spPr/>
        <p:txBody>
          <a:bodyPr/>
          <a:lstStyle/>
          <a:p>
            <a:r>
              <a:rPr lang="cs-CZ" dirty="0" err="1"/>
              <a:t>Complements</a:t>
            </a:r>
            <a:endParaRPr lang="cs-CZ" dirty="0"/>
          </a:p>
        </p:txBody>
      </p:sp>
      <p:sp>
        <p:nvSpPr>
          <p:cNvPr id="3" name="Zástupný obsah 2">
            <a:extLst>
              <a:ext uri="{FF2B5EF4-FFF2-40B4-BE49-F238E27FC236}">
                <a16:creationId xmlns:a16="http://schemas.microsoft.com/office/drawing/2014/main" id="{511F159E-E3B3-3D1F-8E43-2D32F17D9641}"/>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BCC28610-1312-BC49-E0B0-0A2F1819DD83}"/>
              </a:ext>
            </a:extLst>
          </p:cNvPr>
          <p:cNvPicPr>
            <a:picLocks noChangeAspect="1"/>
          </p:cNvPicPr>
          <p:nvPr/>
        </p:nvPicPr>
        <p:blipFill>
          <a:blip r:embed="rId2"/>
          <a:stretch>
            <a:fillRect/>
          </a:stretch>
        </p:blipFill>
        <p:spPr>
          <a:xfrm>
            <a:off x="323528" y="1727494"/>
            <a:ext cx="8659611" cy="4271374"/>
          </a:xfrm>
          <a:prstGeom prst="rect">
            <a:avLst/>
          </a:prstGeom>
        </p:spPr>
      </p:pic>
    </p:spTree>
    <p:extLst>
      <p:ext uri="{BB962C8B-B14F-4D97-AF65-F5344CB8AC3E}">
        <p14:creationId xmlns:p14="http://schemas.microsoft.com/office/powerpoint/2010/main" val="257870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B705A4-C52F-33F3-50EB-233332747511}"/>
              </a:ext>
            </a:extLst>
          </p:cNvPr>
          <p:cNvSpPr>
            <a:spLocks noGrp="1"/>
          </p:cNvSpPr>
          <p:nvPr>
            <p:ph type="title"/>
          </p:nvPr>
        </p:nvSpPr>
        <p:spPr/>
        <p:txBody>
          <a:bodyPr/>
          <a:lstStyle/>
          <a:p>
            <a:r>
              <a:rPr lang="cs-CZ" dirty="0" err="1"/>
              <a:t>Freight</a:t>
            </a:r>
            <a:endParaRPr lang="cs-CZ" dirty="0"/>
          </a:p>
        </p:txBody>
      </p:sp>
      <p:sp>
        <p:nvSpPr>
          <p:cNvPr id="3" name="Zástupný obsah 2">
            <a:extLst>
              <a:ext uri="{FF2B5EF4-FFF2-40B4-BE49-F238E27FC236}">
                <a16:creationId xmlns:a16="http://schemas.microsoft.com/office/drawing/2014/main" id="{905C0F98-9997-5FD2-8379-F4DA0E89CA9F}"/>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5E6A7DCA-BDE3-660C-46C9-15F4173FA7D0}"/>
              </a:ext>
            </a:extLst>
          </p:cNvPr>
          <p:cNvPicPr>
            <a:picLocks noChangeAspect="1"/>
          </p:cNvPicPr>
          <p:nvPr/>
        </p:nvPicPr>
        <p:blipFill>
          <a:blip r:embed="rId2"/>
          <a:stretch>
            <a:fillRect/>
          </a:stretch>
        </p:blipFill>
        <p:spPr>
          <a:xfrm>
            <a:off x="539552" y="1454123"/>
            <a:ext cx="8229600" cy="4818115"/>
          </a:xfrm>
          <a:prstGeom prst="rect">
            <a:avLst/>
          </a:prstGeom>
        </p:spPr>
      </p:pic>
    </p:spTree>
    <p:extLst>
      <p:ext uri="{BB962C8B-B14F-4D97-AF65-F5344CB8AC3E}">
        <p14:creationId xmlns:p14="http://schemas.microsoft.com/office/powerpoint/2010/main" val="3504568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A6BE14-EC7F-F513-198A-7742AF04DB7B}"/>
              </a:ext>
            </a:extLst>
          </p:cNvPr>
          <p:cNvSpPr>
            <a:spLocks noGrp="1"/>
          </p:cNvSpPr>
          <p:nvPr>
            <p:ph type="title"/>
          </p:nvPr>
        </p:nvSpPr>
        <p:spPr/>
        <p:txBody>
          <a:bodyPr/>
          <a:lstStyle/>
          <a:p>
            <a:r>
              <a:rPr lang="cs-CZ" dirty="0" err="1"/>
              <a:t>Passenger</a:t>
            </a:r>
            <a:endParaRPr lang="cs-CZ" dirty="0"/>
          </a:p>
        </p:txBody>
      </p:sp>
      <p:sp>
        <p:nvSpPr>
          <p:cNvPr id="3" name="Zástupný obsah 2">
            <a:extLst>
              <a:ext uri="{FF2B5EF4-FFF2-40B4-BE49-F238E27FC236}">
                <a16:creationId xmlns:a16="http://schemas.microsoft.com/office/drawing/2014/main" id="{5FECD214-D503-8E46-36FC-42ABC316F799}"/>
              </a:ext>
            </a:extLst>
          </p:cNvPr>
          <p:cNvSpPr>
            <a:spLocks noGrp="1"/>
          </p:cNvSpPr>
          <p:nvPr>
            <p:ph idx="1"/>
          </p:nvPr>
        </p:nvSpPr>
        <p:spPr/>
        <p:txBody>
          <a:bodyPr/>
          <a:lstStyle/>
          <a:p>
            <a:endParaRPr lang="cs-CZ" dirty="0"/>
          </a:p>
        </p:txBody>
      </p:sp>
      <p:pic>
        <p:nvPicPr>
          <p:cNvPr id="5" name="Obrázek 4">
            <a:extLst>
              <a:ext uri="{FF2B5EF4-FFF2-40B4-BE49-F238E27FC236}">
                <a16:creationId xmlns:a16="http://schemas.microsoft.com/office/drawing/2014/main" id="{1CCDC7CA-091A-ED28-4B25-3E4E6811192F}"/>
              </a:ext>
            </a:extLst>
          </p:cNvPr>
          <p:cNvPicPr>
            <a:picLocks noChangeAspect="1"/>
          </p:cNvPicPr>
          <p:nvPr/>
        </p:nvPicPr>
        <p:blipFill>
          <a:blip r:embed="rId2"/>
          <a:stretch>
            <a:fillRect/>
          </a:stretch>
        </p:blipFill>
        <p:spPr>
          <a:xfrm>
            <a:off x="457200" y="1600200"/>
            <a:ext cx="8388424" cy="3857902"/>
          </a:xfrm>
          <a:prstGeom prst="rect">
            <a:avLst/>
          </a:prstGeom>
        </p:spPr>
      </p:pic>
    </p:spTree>
    <p:extLst>
      <p:ext uri="{BB962C8B-B14F-4D97-AF65-F5344CB8AC3E}">
        <p14:creationId xmlns:p14="http://schemas.microsoft.com/office/powerpoint/2010/main" val="200785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343748-0882-17B9-3A6E-8F9CFC0F531A}"/>
              </a:ext>
            </a:extLst>
          </p:cNvPr>
          <p:cNvSpPr>
            <a:spLocks noGrp="1"/>
          </p:cNvSpPr>
          <p:nvPr>
            <p:ph type="title"/>
          </p:nvPr>
        </p:nvSpPr>
        <p:spPr/>
        <p:txBody>
          <a:bodyPr/>
          <a:lstStyle/>
          <a:p>
            <a:r>
              <a:rPr lang="cs-CZ" dirty="0"/>
              <a:t>Public transport</a:t>
            </a:r>
          </a:p>
        </p:txBody>
      </p:sp>
      <p:sp>
        <p:nvSpPr>
          <p:cNvPr id="3" name="Zástupný obsah 2">
            <a:extLst>
              <a:ext uri="{FF2B5EF4-FFF2-40B4-BE49-F238E27FC236}">
                <a16:creationId xmlns:a16="http://schemas.microsoft.com/office/drawing/2014/main" id="{3D8EB08C-1ED5-2D16-EC09-D4C2171DE769}"/>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419372FF-CFBB-E40D-AC0F-314494992C83}"/>
              </a:ext>
            </a:extLst>
          </p:cNvPr>
          <p:cNvPicPr>
            <a:picLocks noChangeAspect="1"/>
          </p:cNvPicPr>
          <p:nvPr/>
        </p:nvPicPr>
        <p:blipFill>
          <a:blip r:embed="rId2"/>
          <a:stretch>
            <a:fillRect/>
          </a:stretch>
        </p:blipFill>
        <p:spPr>
          <a:xfrm>
            <a:off x="479418" y="2060848"/>
            <a:ext cx="8100392" cy="3770872"/>
          </a:xfrm>
          <a:prstGeom prst="rect">
            <a:avLst/>
          </a:prstGeom>
        </p:spPr>
      </p:pic>
    </p:spTree>
    <p:extLst>
      <p:ext uri="{BB962C8B-B14F-4D97-AF65-F5344CB8AC3E}">
        <p14:creationId xmlns:p14="http://schemas.microsoft.com/office/powerpoint/2010/main" val="3621344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I</a:t>
            </a:r>
            <a:r>
              <a:rPr lang="cs-CZ" dirty="0"/>
              <a:t>NCOME ELASTICITY</a:t>
            </a:r>
            <a:endParaRPr lang="en-GB" dirty="0"/>
          </a:p>
        </p:txBody>
      </p:sp>
      <p:pic>
        <p:nvPicPr>
          <p:cNvPr id="9" name="Zástupný obsah 8">
            <a:extLst>
              <a:ext uri="{FF2B5EF4-FFF2-40B4-BE49-F238E27FC236}">
                <a16:creationId xmlns:a16="http://schemas.microsoft.com/office/drawing/2014/main" id="{296E322B-705E-22C2-6C78-49E5D5DAE5C5}"/>
              </a:ext>
            </a:extLst>
          </p:cNvPr>
          <p:cNvPicPr>
            <a:picLocks noGrp="1" noChangeAspect="1"/>
          </p:cNvPicPr>
          <p:nvPr>
            <p:ph idx="1"/>
          </p:nvPr>
        </p:nvPicPr>
        <p:blipFill>
          <a:blip r:embed="rId2"/>
          <a:stretch>
            <a:fillRect/>
          </a:stretch>
        </p:blipFill>
        <p:spPr>
          <a:xfrm>
            <a:off x="611560" y="2996952"/>
            <a:ext cx="2847619" cy="1066667"/>
          </a:xfrm>
        </p:spPr>
      </p:pic>
      <p:pic>
        <p:nvPicPr>
          <p:cNvPr id="7" name="Obrázek 6">
            <a:extLst>
              <a:ext uri="{FF2B5EF4-FFF2-40B4-BE49-F238E27FC236}">
                <a16:creationId xmlns:a16="http://schemas.microsoft.com/office/drawing/2014/main" id="{6AD40364-EA17-A5AB-6276-A2D45760F756}"/>
              </a:ext>
            </a:extLst>
          </p:cNvPr>
          <p:cNvPicPr>
            <a:picLocks noChangeAspect="1"/>
          </p:cNvPicPr>
          <p:nvPr/>
        </p:nvPicPr>
        <p:blipFill>
          <a:blip r:embed="rId3"/>
          <a:stretch>
            <a:fillRect/>
          </a:stretch>
        </p:blipFill>
        <p:spPr>
          <a:xfrm>
            <a:off x="457200" y="1582345"/>
            <a:ext cx="7956376" cy="1074069"/>
          </a:xfrm>
          <a:prstGeom prst="rect">
            <a:avLst/>
          </a:prstGeom>
        </p:spPr>
      </p:pic>
    </p:spTree>
    <p:extLst>
      <p:ext uri="{BB962C8B-B14F-4D97-AF65-F5344CB8AC3E}">
        <p14:creationId xmlns:p14="http://schemas.microsoft.com/office/powerpoint/2010/main" val="187690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a:t>
            </a:r>
            <a:r>
              <a:rPr lang="cs-CZ" dirty="0"/>
              <a:t>LASTICITY</a:t>
            </a:r>
            <a:endParaRPr lang="en-GB" dirty="0"/>
          </a:p>
        </p:txBody>
      </p:sp>
      <p:sp>
        <p:nvSpPr>
          <p:cNvPr id="3" name="Zástupný symbol pro obsah 2"/>
          <p:cNvSpPr>
            <a:spLocks noGrp="1"/>
          </p:cNvSpPr>
          <p:nvPr>
            <p:ph idx="1"/>
          </p:nvPr>
        </p:nvSpPr>
        <p:spPr/>
        <p:txBody>
          <a:bodyPr/>
          <a:lstStyle/>
          <a:p>
            <a:pPr marL="0" indent="0">
              <a:buNone/>
            </a:pPr>
            <a:r>
              <a:rPr lang="en-GB" dirty="0"/>
              <a:t>Elasticity of demand is the responsiveness of demand to a change in one of its determinants</a:t>
            </a:r>
            <a:endParaRPr lang="cs-CZ" dirty="0"/>
          </a:p>
          <a:p>
            <a:pPr marL="0" indent="0">
              <a:buNone/>
            </a:pPr>
            <a:endParaRPr lang="cs-CZ" dirty="0"/>
          </a:p>
          <a:p>
            <a:r>
              <a:rPr lang="cs-CZ" dirty="0"/>
              <a:t>PRICE</a:t>
            </a:r>
          </a:p>
          <a:p>
            <a:r>
              <a:rPr lang="cs-CZ" dirty="0"/>
              <a:t>CROSS - PRICE</a:t>
            </a:r>
          </a:p>
          <a:p>
            <a:r>
              <a:rPr lang="cs-CZ" dirty="0"/>
              <a:t>INCOME</a:t>
            </a:r>
            <a:endParaRPr lang="en-GB" dirty="0"/>
          </a:p>
        </p:txBody>
      </p:sp>
    </p:spTree>
    <p:extLst>
      <p:ext uri="{BB962C8B-B14F-4D97-AF65-F5344CB8AC3E}">
        <p14:creationId xmlns:p14="http://schemas.microsoft.com/office/powerpoint/2010/main" val="2025198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1DC35B-83A2-E5DE-94CA-2845F3A69E5A}"/>
              </a:ext>
            </a:extLst>
          </p:cNvPr>
          <p:cNvSpPr>
            <a:spLocks noGrp="1"/>
          </p:cNvSpPr>
          <p:nvPr>
            <p:ph type="title"/>
          </p:nvPr>
        </p:nvSpPr>
        <p:spPr/>
        <p:txBody>
          <a:bodyPr/>
          <a:lstStyle/>
          <a:p>
            <a:r>
              <a:rPr lang="cs-CZ" dirty="0"/>
              <a:t>Time </a:t>
            </a:r>
            <a:r>
              <a:rPr lang="cs-CZ" dirty="0" err="1"/>
              <a:t>dimension</a:t>
            </a:r>
            <a:endParaRPr lang="cs-CZ" dirty="0"/>
          </a:p>
        </p:txBody>
      </p:sp>
      <p:sp>
        <p:nvSpPr>
          <p:cNvPr id="3" name="Zástupný obsah 2">
            <a:extLst>
              <a:ext uri="{FF2B5EF4-FFF2-40B4-BE49-F238E27FC236}">
                <a16:creationId xmlns:a16="http://schemas.microsoft.com/office/drawing/2014/main" id="{822B9598-1E3C-567E-5190-81662832715D}"/>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95179348-47C0-57B2-78B5-8DAFCC09C138}"/>
              </a:ext>
            </a:extLst>
          </p:cNvPr>
          <p:cNvPicPr>
            <a:picLocks noChangeAspect="1"/>
          </p:cNvPicPr>
          <p:nvPr/>
        </p:nvPicPr>
        <p:blipFill>
          <a:blip r:embed="rId2"/>
          <a:stretch>
            <a:fillRect/>
          </a:stretch>
        </p:blipFill>
        <p:spPr>
          <a:xfrm>
            <a:off x="586408" y="1772816"/>
            <a:ext cx="8100392" cy="3806005"/>
          </a:xfrm>
          <a:prstGeom prst="rect">
            <a:avLst/>
          </a:prstGeom>
        </p:spPr>
      </p:pic>
    </p:spTree>
    <p:extLst>
      <p:ext uri="{BB962C8B-B14F-4D97-AF65-F5344CB8AC3E}">
        <p14:creationId xmlns:p14="http://schemas.microsoft.com/office/powerpoint/2010/main" val="68892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38A488-F169-D303-A8F9-D7D71DB14E7C}"/>
              </a:ext>
            </a:extLst>
          </p:cNvPr>
          <p:cNvSpPr>
            <a:spLocks noGrp="1"/>
          </p:cNvSpPr>
          <p:nvPr>
            <p:ph type="title"/>
          </p:nvPr>
        </p:nvSpPr>
        <p:spPr/>
        <p:txBody>
          <a:bodyPr/>
          <a:lstStyle/>
          <a:p>
            <a:r>
              <a:rPr lang="cs-CZ" dirty="0" err="1"/>
              <a:t>Commuting</a:t>
            </a:r>
            <a:endParaRPr lang="cs-CZ" dirty="0"/>
          </a:p>
        </p:txBody>
      </p:sp>
      <p:sp>
        <p:nvSpPr>
          <p:cNvPr id="3" name="Zástupný obsah 2">
            <a:extLst>
              <a:ext uri="{FF2B5EF4-FFF2-40B4-BE49-F238E27FC236}">
                <a16:creationId xmlns:a16="http://schemas.microsoft.com/office/drawing/2014/main" id="{8121313A-6020-5FE9-188C-371FA49C1C0A}"/>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385B2722-FFF6-F3D0-77FA-90FF218CF0CE}"/>
              </a:ext>
            </a:extLst>
          </p:cNvPr>
          <p:cNvPicPr>
            <a:picLocks noChangeAspect="1"/>
          </p:cNvPicPr>
          <p:nvPr/>
        </p:nvPicPr>
        <p:blipFill>
          <a:blip r:embed="rId2"/>
          <a:stretch>
            <a:fillRect/>
          </a:stretch>
        </p:blipFill>
        <p:spPr>
          <a:xfrm>
            <a:off x="593812" y="1916832"/>
            <a:ext cx="7956376" cy="3501736"/>
          </a:xfrm>
          <a:prstGeom prst="rect">
            <a:avLst/>
          </a:prstGeom>
        </p:spPr>
      </p:pic>
    </p:spTree>
    <p:extLst>
      <p:ext uri="{BB962C8B-B14F-4D97-AF65-F5344CB8AC3E}">
        <p14:creationId xmlns:p14="http://schemas.microsoft.com/office/powerpoint/2010/main" val="655386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a:t>Historical income </a:t>
            </a:r>
            <a:r>
              <a:rPr lang="cs-CZ" dirty="0" err="1"/>
              <a:t>elasticities</a:t>
            </a:r>
            <a:endParaRPr lang="en-GB" dirty="0"/>
          </a:p>
        </p:txBody>
      </p:sp>
      <p:sp>
        <p:nvSpPr>
          <p:cNvPr id="4" name="Zástupný symbol pro obsah 3"/>
          <p:cNvSpPr>
            <a:spLocks noGrp="1"/>
          </p:cNvSpPr>
          <p:nvPr>
            <p:ph idx="1"/>
          </p:nvPr>
        </p:nvSpPr>
        <p:spPr/>
        <p:txBody>
          <a:bodyPr/>
          <a:lstStyle/>
          <a:p>
            <a:endParaRPr lang="cs-CZ"/>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04864"/>
            <a:ext cx="525658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971600" y="6237312"/>
            <a:ext cx="7128792" cy="523220"/>
          </a:xfrm>
          <a:prstGeom prst="rect">
            <a:avLst/>
          </a:prstGeom>
        </p:spPr>
        <p:txBody>
          <a:bodyPr wrap="square">
            <a:spAutoFit/>
          </a:bodyPr>
          <a:lstStyle/>
          <a:p>
            <a:r>
              <a:rPr lang="en-US" sz="1400" dirty="0"/>
              <a:t>Fouquet, R. (2012). Trends in income and price elasticities of transport demand (1850–2010). </a:t>
            </a:r>
            <a:r>
              <a:rPr lang="en-US" sz="1400" i="1" dirty="0"/>
              <a:t>Energy Policy</a:t>
            </a:r>
            <a:r>
              <a:rPr lang="en-US" sz="1400" dirty="0"/>
              <a:t>, </a:t>
            </a:r>
            <a:r>
              <a:rPr lang="en-US" sz="1400" i="1" dirty="0"/>
              <a:t>50</a:t>
            </a:r>
            <a:r>
              <a:rPr lang="en-US" sz="1400" dirty="0"/>
              <a:t>, 62-71.</a:t>
            </a:r>
          </a:p>
        </p:txBody>
      </p:sp>
    </p:spTree>
    <p:extLst>
      <p:ext uri="{BB962C8B-B14F-4D97-AF65-F5344CB8AC3E}">
        <p14:creationId xmlns:p14="http://schemas.microsoft.com/office/powerpoint/2010/main" val="2520945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806EE0-91B2-5613-1AB8-66991A9B078C}"/>
              </a:ext>
            </a:extLst>
          </p:cNvPr>
          <p:cNvSpPr>
            <a:spLocks noGrp="1"/>
          </p:cNvSpPr>
          <p:nvPr>
            <p:ph type="title"/>
          </p:nvPr>
        </p:nvSpPr>
        <p:spPr/>
        <p:txBody>
          <a:bodyPr/>
          <a:lstStyle/>
          <a:p>
            <a:r>
              <a:rPr lang="cs-CZ" dirty="0" err="1"/>
              <a:t>Exercise</a:t>
            </a:r>
            <a:endParaRPr lang="cs-CZ" dirty="0"/>
          </a:p>
        </p:txBody>
      </p:sp>
      <p:sp>
        <p:nvSpPr>
          <p:cNvPr id="3" name="Zástupný obsah 2">
            <a:extLst>
              <a:ext uri="{FF2B5EF4-FFF2-40B4-BE49-F238E27FC236}">
                <a16:creationId xmlns:a16="http://schemas.microsoft.com/office/drawing/2014/main" id="{239444BE-6108-4470-FA58-819B077F0B5E}"/>
              </a:ext>
            </a:extLst>
          </p:cNvPr>
          <p:cNvSpPr>
            <a:spLocks noGrp="1"/>
          </p:cNvSpPr>
          <p:nvPr>
            <p:ph idx="1"/>
          </p:nvPr>
        </p:nvSpPr>
        <p:spPr/>
        <p:txBody>
          <a:bodyPr/>
          <a:lstStyle/>
          <a:p>
            <a:pPr marL="0" indent="0">
              <a:buNone/>
            </a:pPr>
            <a:r>
              <a:rPr lang="en-GB" dirty="0"/>
              <a:t>Suppose the income elasticity of demand for good is -</a:t>
            </a:r>
            <a:r>
              <a:rPr lang="cs-CZ" dirty="0"/>
              <a:t>4</a:t>
            </a:r>
            <a:r>
              <a:rPr lang="en-GB" dirty="0"/>
              <a:t>. Is this good a normal good or an inferior good? If it is a normal good, then is it a luxury or a necessity? Why?</a:t>
            </a:r>
            <a:endParaRPr lang="cs-CZ" dirty="0"/>
          </a:p>
          <a:p>
            <a:pPr marL="514350" indent="-514350">
              <a:buFont typeface="+mj-lt"/>
              <a:buAutoNum type="arabicPeriod"/>
            </a:pPr>
            <a:endParaRPr lang="en-GB" dirty="0"/>
          </a:p>
          <a:p>
            <a:endParaRPr lang="cs-CZ" dirty="0"/>
          </a:p>
        </p:txBody>
      </p:sp>
    </p:spTree>
    <p:extLst>
      <p:ext uri="{BB962C8B-B14F-4D97-AF65-F5344CB8AC3E}">
        <p14:creationId xmlns:p14="http://schemas.microsoft.com/office/powerpoint/2010/main" val="2831015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Public transport as </a:t>
            </a:r>
            <a:r>
              <a:rPr lang="cs-CZ" dirty="0" err="1"/>
              <a:t>an</a:t>
            </a:r>
            <a:r>
              <a:rPr lang="cs-CZ" dirty="0"/>
              <a:t> </a:t>
            </a:r>
            <a:r>
              <a:rPr lang="cs-CZ" dirty="0" err="1"/>
              <a:t>inferior</a:t>
            </a:r>
            <a:r>
              <a:rPr lang="cs-CZ" dirty="0"/>
              <a:t> </a:t>
            </a:r>
            <a:r>
              <a:rPr lang="cs-CZ" dirty="0" err="1"/>
              <a:t>good</a:t>
            </a:r>
            <a:r>
              <a:rPr lang="cs-CZ" dirty="0"/>
              <a:t>?</a:t>
            </a:r>
          </a:p>
        </p:txBody>
      </p:sp>
      <p:sp>
        <p:nvSpPr>
          <p:cNvPr id="3" name="Zástupný symbol pro obsah 2"/>
          <p:cNvSpPr>
            <a:spLocks noGrp="1"/>
          </p:cNvSpPr>
          <p:nvPr>
            <p:ph idx="1"/>
          </p:nvPr>
        </p:nvSpPr>
        <p:spPr/>
        <p:txBody>
          <a:bodyPr/>
          <a:lstStyle/>
          <a:p>
            <a:pPr marL="0" indent="0">
              <a:buNone/>
            </a:pPr>
            <a:r>
              <a:rPr lang="en-GB" dirty="0"/>
              <a:t>Public transportation is oftentimes argued to be </a:t>
            </a:r>
            <a:r>
              <a:rPr lang="cs-CZ" dirty="0" err="1"/>
              <a:t>the</a:t>
            </a:r>
            <a:r>
              <a:rPr lang="cs-CZ" dirty="0"/>
              <a:t> </a:t>
            </a:r>
            <a:r>
              <a:rPr lang="en-GB" dirty="0"/>
              <a:t>inferior good.</a:t>
            </a:r>
            <a:endParaRPr lang="cs-CZ" dirty="0"/>
          </a:p>
          <a:p>
            <a:pPr marL="514350" lvl="0" indent="-514350">
              <a:buFont typeface="+mj-lt"/>
              <a:buAutoNum type="arabicPeriod"/>
            </a:pPr>
            <a:r>
              <a:rPr lang="en-GB" dirty="0"/>
              <a:t>Identify why this might be so.</a:t>
            </a:r>
            <a:endParaRPr lang="cs-CZ" dirty="0"/>
          </a:p>
          <a:p>
            <a:pPr marL="514350" lvl="0" indent="-514350">
              <a:buFont typeface="+mj-lt"/>
              <a:buAutoNum type="arabicPeriod"/>
            </a:pPr>
            <a:r>
              <a:rPr lang="en-GB" dirty="0"/>
              <a:t>Is public transportation an inferior good at all levels of income? If so, why; and if not, why not?</a:t>
            </a:r>
            <a:endParaRPr lang="cs-CZ" dirty="0"/>
          </a:p>
          <a:p>
            <a:endParaRPr lang="cs-CZ" dirty="0"/>
          </a:p>
        </p:txBody>
      </p:sp>
    </p:spTree>
    <p:extLst>
      <p:ext uri="{BB962C8B-B14F-4D97-AF65-F5344CB8AC3E}">
        <p14:creationId xmlns:p14="http://schemas.microsoft.com/office/powerpoint/2010/main" val="2425482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FC26B9-698E-F903-17AA-00B692EE06E1}"/>
              </a:ext>
            </a:extLst>
          </p:cNvPr>
          <p:cNvSpPr>
            <a:spLocks noGrp="1"/>
          </p:cNvSpPr>
          <p:nvPr>
            <p:ph type="title"/>
          </p:nvPr>
        </p:nvSpPr>
        <p:spPr/>
        <p:txBody>
          <a:bodyPr/>
          <a:lstStyle/>
          <a:p>
            <a:r>
              <a:rPr lang="cs-CZ" dirty="0"/>
              <a:t>Free </a:t>
            </a:r>
            <a:r>
              <a:rPr lang="cs-CZ" dirty="0" err="1"/>
              <a:t>fare</a:t>
            </a:r>
            <a:r>
              <a:rPr lang="cs-CZ" dirty="0"/>
              <a:t> </a:t>
            </a:r>
            <a:r>
              <a:rPr lang="cs-CZ" dirty="0" err="1"/>
              <a:t>policies</a:t>
            </a:r>
            <a:endParaRPr lang="cs-CZ" dirty="0"/>
          </a:p>
        </p:txBody>
      </p:sp>
      <p:sp>
        <p:nvSpPr>
          <p:cNvPr id="3" name="Zástupný obsah 2">
            <a:extLst>
              <a:ext uri="{FF2B5EF4-FFF2-40B4-BE49-F238E27FC236}">
                <a16:creationId xmlns:a16="http://schemas.microsoft.com/office/drawing/2014/main" id="{024B96B6-34B8-779F-A107-68CCD2FC0E39}"/>
              </a:ext>
            </a:extLst>
          </p:cNvPr>
          <p:cNvSpPr>
            <a:spLocks noGrp="1"/>
          </p:cNvSpPr>
          <p:nvPr>
            <p:ph idx="1"/>
          </p:nvPr>
        </p:nvSpPr>
        <p:spPr/>
        <p:txBody>
          <a:bodyPr/>
          <a:lstStyle/>
          <a:p>
            <a:r>
              <a:rPr lang="cs-CZ" dirty="0"/>
              <a:t>Many </a:t>
            </a:r>
            <a:r>
              <a:rPr lang="cs-CZ" dirty="0" err="1"/>
              <a:t>cities</a:t>
            </a:r>
            <a:r>
              <a:rPr lang="cs-CZ" dirty="0"/>
              <a:t> </a:t>
            </a:r>
            <a:r>
              <a:rPr lang="cs-CZ" dirty="0" err="1"/>
              <a:t>have</a:t>
            </a:r>
            <a:r>
              <a:rPr lang="cs-CZ" dirty="0"/>
              <a:t> </a:t>
            </a:r>
            <a:r>
              <a:rPr lang="cs-CZ" dirty="0" err="1"/>
              <a:t>recently</a:t>
            </a:r>
            <a:r>
              <a:rPr lang="cs-CZ" dirty="0"/>
              <a:t> </a:t>
            </a:r>
            <a:r>
              <a:rPr lang="cs-CZ" dirty="0" err="1"/>
              <a:t>introduced</a:t>
            </a:r>
            <a:r>
              <a:rPr lang="cs-CZ" dirty="0"/>
              <a:t> free </a:t>
            </a:r>
            <a:r>
              <a:rPr lang="cs-CZ" dirty="0" err="1"/>
              <a:t>fare</a:t>
            </a:r>
            <a:r>
              <a:rPr lang="cs-CZ" dirty="0"/>
              <a:t> </a:t>
            </a:r>
            <a:r>
              <a:rPr lang="cs-CZ" dirty="0" err="1"/>
              <a:t>policies</a:t>
            </a:r>
            <a:r>
              <a:rPr lang="cs-CZ" dirty="0"/>
              <a:t> in public transport in </a:t>
            </a:r>
            <a:r>
              <a:rPr lang="cs-CZ" dirty="0" err="1"/>
              <a:t>order</a:t>
            </a:r>
            <a:r>
              <a:rPr lang="cs-CZ" dirty="0"/>
              <a:t> to </a:t>
            </a:r>
            <a:r>
              <a:rPr lang="cs-CZ" dirty="0" err="1"/>
              <a:t>decrease</a:t>
            </a:r>
            <a:r>
              <a:rPr lang="cs-CZ" dirty="0"/>
              <a:t> car </a:t>
            </a:r>
            <a:r>
              <a:rPr lang="cs-CZ" dirty="0" err="1"/>
              <a:t>congestion</a:t>
            </a:r>
            <a:r>
              <a:rPr lang="cs-CZ" dirty="0"/>
              <a:t> and </a:t>
            </a:r>
            <a:r>
              <a:rPr lang="cs-CZ" dirty="0" err="1"/>
              <a:t>boost</a:t>
            </a:r>
            <a:r>
              <a:rPr lang="cs-CZ" dirty="0"/>
              <a:t> </a:t>
            </a:r>
            <a:r>
              <a:rPr lang="cs-CZ" dirty="0" err="1"/>
              <a:t>the</a:t>
            </a:r>
            <a:r>
              <a:rPr lang="cs-CZ" dirty="0"/>
              <a:t> public transport </a:t>
            </a:r>
            <a:r>
              <a:rPr lang="cs-CZ" dirty="0" err="1"/>
              <a:t>usage</a:t>
            </a:r>
            <a:r>
              <a:rPr lang="cs-CZ" dirty="0"/>
              <a:t>.</a:t>
            </a:r>
          </a:p>
          <a:p>
            <a:r>
              <a:rPr lang="cs-CZ" dirty="0" err="1"/>
              <a:t>What</a:t>
            </a:r>
            <a:r>
              <a:rPr lang="cs-CZ" dirty="0"/>
              <a:t> do </a:t>
            </a:r>
            <a:r>
              <a:rPr lang="cs-CZ" dirty="0" err="1"/>
              <a:t>you</a:t>
            </a:r>
            <a:r>
              <a:rPr lang="cs-CZ" dirty="0"/>
              <a:t> </a:t>
            </a:r>
            <a:r>
              <a:rPr lang="cs-CZ" dirty="0" err="1"/>
              <a:t>think</a:t>
            </a:r>
            <a:r>
              <a:rPr lang="cs-CZ" dirty="0"/>
              <a:t> </a:t>
            </a:r>
            <a:r>
              <a:rPr lang="cs-CZ" dirty="0" err="1"/>
              <a:t>of</a:t>
            </a:r>
            <a:r>
              <a:rPr lang="cs-CZ" dirty="0"/>
              <a:t> such </a:t>
            </a:r>
            <a:r>
              <a:rPr lang="cs-CZ" dirty="0" err="1"/>
              <a:t>policies</a:t>
            </a:r>
            <a:r>
              <a:rPr lang="cs-CZ" dirty="0"/>
              <a:t>? </a:t>
            </a:r>
          </a:p>
        </p:txBody>
      </p:sp>
    </p:spTree>
    <p:extLst>
      <p:ext uri="{BB962C8B-B14F-4D97-AF65-F5344CB8AC3E}">
        <p14:creationId xmlns:p14="http://schemas.microsoft.com/office/powerpoint/2010/main" val="4171120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659B1A-A866-6D53-9B85-06700FE0203F}"/>
              </a:ext>
            </a:extLst>
          </p:cNvPr>
          <p:cNvSpPr>
            <a:spLocks noGrp="1"/>
          </p:cNvSpPr>
          <p:nvPr>
            <p:ph type="title"/>
          </p:nvPr>
        </p:nvSpPr>
        <p:spPr/>
        <p:txBody>
          <a:bodyPr/>
          <a:lstStyle/>
          <a:p>
            <a:r>
              <a:rPr lang="cs-CZ" dirty="0" err="1"/>
              <a:t>Rising</a:t>
            </a:r>
            <a:r>
              <a:rPr lang="cs-CZ" dirty="0"/>
              <a:t> </a:t>
            </a:r>
            <a:r>
              <a:rPr lang="cs-CZ" dirty="0" err="1"/>
              <a:t>fuel</a:t>
            </a:r>
            <a:r>
              <a:rPr lang="cs-CZ" dirty="0"/>
              <a:t> </a:t>
            </a:r>
            <a:r>
              <a:rPr lang="cs-CZ" dirty="0" err="1"/>
              <a:t>prices</a:t>
            </a:r>
            <a:endParaRPr lang="cs-CZ" dirty="0"/>
          </a:p>
        </p:txBody>
      </p:sp>
      <p:sp>
        <p:nvSpPr>
          <p:cNvPr id="3" name="Zástupný obsah 2">
            <a:extLst>
              <a:ext uri="{FF2B5EF4-FFF2-40B4-BE49-F238E27FC236}">
                <a16:creationId xmlns:a16="http://schemas.microsoft.com/office/drawing/2014/main" id="{214114A8-D68B-60F6-FC5D-35F2F38EEC43}"/>
              </a:ext>
            </a:extLst>
          </p:cNvPr>
          <p:cNvSpPr>
            <a:spLocks noGrp="1"/>
          </p:cNvSpPr>
          <p:nvPr>
            <p:ph idx="1"/>
          </p:nvPr>
        </p:nvSpPr>
        <p:spPr/>
        <p:txBody>
          <a:bodyPr/>
          <a:lstStyle/>
          <a:p>
            <a:r>
              <a:rPr lang="en-GB" dirty="0"/>
              <a:t>With changes in fuel prices what kind of effects should we see in the market for travel?</a:t>
            </a:r>
          </a:p>
          <a:p>
            <a:endParaRPr lang="cs-CZ" dirty="0"/>
          </a:p>
        </p:txBody>
      </p:sp>
    </p:spTree>
    <p:extLst>
      <p:ext uri="{BB962C8B-B14F-4D97-AF65-F5344CB8AC3E}">
        <p14:creationId xmlns:p14="http://schemas.microsoft.com/office/powerpoint/2010/main" val="4289454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8412"/>
            <a:ext cx="8229600" cy="659809"/>
          </a:xfrm>
        </p:spPr>
        <p:txBody>
          <a:bodyPr>
            <a:normAutofit fontScale="90000"/>
          </a:bodyPr>
          <a:lstStyle/>
          <a:p>
            <a:r>
              <a:rPr lang="cs-CZ" dirty="0"/>
              <a:t>EXERCISE 4.3</a:t>
            </a:r>
            <a:endParaRPr lang="en-GB" dirty="0"/>
          </a:p>
        </p:txBody>
      </p:sp>
      <p:pic>
        <p:nvPicPr>
          <p:cNvPr id="5" name="Zástupný obsah 4">
            <a:extLst>
              <a:ext uri="{FF2B5EF4-FFF2-40B4-BE49-F238E27FC236}">
                <a16:creationId xmlns:a16="http://schemas.microsoft.com/office/drawing/2014/main" id="{4E498781-724F-CD4B-9AFD-B66A714B023E}"/>
              </a:ext>
            </a:extLst>
          </p:cNvPr>
          <p:cNvPicPr>
            <a:picLocks noGrp="1" noChangeAspect="1"/>
          </p:cNvPicPr>
          <p:nvPr>
            <p:ph idx="1"/>
          </p:nvPr>
        </p:nvPicPr>
        <p:blipFill>
          <a:blip r:embed="rId2"/>
          <a:stretch>
            <a:fillRect/>
          </a:stretch>
        </p:blipFill>
        <p:spPr>
          <a:xfrm>
            <a:off x="536612" y="712668"/>
            <a:ext cx="8229600" cy="1751791"/>
          </a:xfrm>
        </p:spPr>
      </p:pic>
      <p:pic>
        <p:nvPicPr>
          <p:cNvPr id="9" name="Obrázek 8">
            <a:extLst>
              <a:ext uri="{FF2B5EF4-FFF2-40B4-BE49-F238E27FC236}">
                <a16:creationId xmlns:a16="http://schemas.microsoft.com/office/drawing/2014/main" id="{E423AF80-1C56-7A17-DB0D-3546AF3351E1}"/>
              </a:ext>
            </a:extLst>
          </p:cNvPr>
          <p:cNvPicPr>
            <a:picLocks noChangeAspect="1"/>
          </p:cNvPicPr>
          <p:nvPr/>
        </p:nvPicPr>
        <p:blipFill>
          <a:blip r:embed="rId3"/>
          <a:stretch>
            <a:fillRect/>
          </a:stretch>
        </p:blipFill>
        <p:spPr>
          <a:xfrm>
            <a:off x="107504" y="4126027"/>
            <a:ext cx="9144000" cy="2731973"/>
          </a:xfrm>
          <a:prstGeom prst="rect">
            <a:avLst/>
          </a:prstGeom>
        </p:spPr>
      </p:pic>
      <p:pic>
        <p:nvPicPr>
          <p:cNvPr id="11" name="Obrázek 10">
            <a:extLst>
              <a:ext uri="{FF2B5EF4-FFF2-40B4-BE49-F238E27FC236}">
                <a16:creationId xmlns:a16="http://schemas.microsoft.com/office/drawing/2014/main" id="{CBDDCC7C-3682-C27F-3D3C-82AEBA0552A0}"/>
              </a:ext>
            </a:extLst>
          </p:cNvPr>
          <p:cNvPicPr>
            <a:picLocks noChangeAspect="1"/>
          </p:cNvPicPr>
          <p:nvPr/>
        </p:nvPicPr>
        <p:blipFill>
          <a:blip r:embed="rId4"/>
          <a:stretch>
            <a:fillRect/>
          </a:stretch>
        </p:blipFill>
        <p:spPr>
          <a:xfrm>
            <a:off x="611560" y="2532357"/>
            <a:ext cx="7356327" cy="399231"/>
          </a:xfrm>
          <a:prstGeom prst="rect">
            <a:avLst/>
          </a:prstGeom>
        </p:spPr>
      </p:pic>
      <p:pic>
        <p:nvPicPr>
          <p:cNvPr id="13" name="Obrázek 12">
            <a:extLst>
              <a:ext uri="{FF2B5EF4-FFF2-40B4-BE49-F238E27FC236}">
                <a16:creationId xmlns:a16="http://schemas.microsoft.com/office/drawing/2014/main" id="{EA13FC8F-DDE7-3825-5F85-4697BEF1D8F8}"/>
              </a:ext>
            </a:extLst>
          </p:cNvPr>
          <p:cNvPicPr>
            <a:picLocks noChangeAspect="1"/>
          </p:cNvPicPr>
          <p:nvPr/>
        </p:nvPicPr>
        <p:blipFill>
          <a:blip r:embed="rId5"/>
          <a:stretch>
            <a:fillRect/>
          </a:stretch>
        </p:blipFill>
        <p:spPr>
          <a:xfrm>
            <a:off x="107504" y="3067148"/>
            <a:ext cx="8388424" cy="817364"/>
          </a:xfrm>
          <a:prstGeom prst="rect">
            <a:avLst/>
          </a:prstGeom>
        </p:spPr>
      </p:pic>
    </p:spTree>
    <p:extLst>
      <p:ext uri="{BB962C8B-B14F-4D97-AF65-F5344CB8AC3E}">
        <p14:creationId xmlns:p14="http://schemas.microsoft.com/office/powerpoint/2010/main" val="3141371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68CD1F-2108-9A0D-2698-636E9EFE880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DEF7E02-98C3-F2B2-9A9E-048ADDCA5883}"/>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4B3248DF-04FC-4198-27EF-E19A6C4ACEF1}"/>
              </a:ext>
            </a:extLst>
          </p:cNvPr>
          <p:cNvPicPr>
            <a:picLocks noChangeAspect="1"/>
          </p:cNvPicPr>
          <p:nvPr/>
        </p:nvPicPr>
        <p:blipFill>
          <a:blip r:embed="rId2"/>
          <a:stretch>
            <a:fillRect/>
          </a:stretch>
        </p:blipFill>
        <p:spPr>
          <a:xfrm>
            <a:off x="24528" y="0"/>
            <a:ext cx="9094944" cy="6858000"/>
          </a:xfrm>
          <a:prstGeom prst="rect">
            <a:avLst/>
          </a:prstGeom>
        </p:spPr>
      </p:pic>
    </p:spTree>
    <p:extLst>
      <p:ext uri="{BB962C8B-B14F-4D97-AF65-F5344CB8AC3E}">
        <p14:creationId xmlns:p14="http://schemas.microsoft.com/office/powerpoint/2010/main" val="230604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a:t>
            </a:r>
            <a:r>
              <a:rPr lang="cs-CZ" dirty="0"/>
              <a:t>RICE ELASTICITY</a:t>
            </a:r>
            <a:endParaRPr lang="en-GB" dirty="0"/>
          </a:p>
        </p:txBody>
      </p:sp>
      <p:sp>
        <p:nvSpPr>
          <p:cNvPr id="5" name="TextovéPole 4"/>
          <p:cNvSpPr txBox="1"/>
          <p:nvPr/>
        </p:nvSpPr>
        <p:spPr>
          <a:xfrm>
            <a:off x="3162476" y="3136612"/>
            <a:ext cx="792088" cy="584775"/>
          </a:xfrm>
          <a:prstGeom prst="rect">
            <a:avLst/>
          </a:prstGeom>
          <a:noFill/>
        </p:spPr>
        <p:txBody>
          <a:bodyPr wrap="square" rtlCol="0">
            <a:spAutoFit/>
          </a:bodyPr>
          <a:lstStyle/>
          <a:p>
            <a:r>
              <a:rPr lang="cs-CZ" sz="3200" dirty="0"/>
              <a:t>=</a:t>
            </a:r>
          </a:p>
        </p:txBody>
      </p:sp>
      <p:pic>
        <p:nvPicPr>
          <p:cNvPr id="11" name="Zástupný obsah 10">
            <a:extLst>
              <a:ext uri="{FF2B5EF4-FFF2-40B4-BE49-F238E27FC236}">
                <a16:creationId xmlns:a16="http://schemas.microsoft.com/office/drawing/2014/main" id="{CC9AC107-9D1B-7181-BB25-28FB8CED1ABA}"/>
              </a:ext>
            </a:extLst>
          </p:cNvPr>
          <p:cNvPicPr>
            <a:picLocks noGrp="1" noChangeAspect="1"/>
          </p:cNvPicPr>
          <p:nvPr>
            <p:ph idx="1"/>
          </p:nvPr>
        </p:nvPicPr>
        <p:blipFill>
          <a:blip r:embed="rId2"/>
          <a:stretch>
            <a:fillRect/>
          </a:stretch>
        </p:blipFill>
        <p:spPr>
          <a:xfrm>
            <a:off x="739472" y="2636912"/>
            <a:ext cx="2819048" cy="1409524"/>
          </a:xfrm>
        </p:spPr>
      </p:pic>
      <p:pic>
        <p:nvPicPr>
          <p:cNvPr id="9" name="Obrázek 8">
            <a:extLst>
              <a:ext uri="{FF2B5EF4-FFF2-40B4-BE49-F238E27FC236}">
                <a16:creationId xmlns:a16="http://schemas.microsoft.com/office/drawing/2014/main" id="{752DBB91-233E-1323-9363-C7464C074499}"/>
              </a:ext>
            </a:extLst>
          </p:cNvPr>
          <p:cNvPicPr>
            <a:picLocks noChangeAspect="1"/>
          </p:cNvPicPr>
          <p:nvPr/>
        </p:nvPicPr>
        <p:blipFill>
          <a:blip r:embed="rId3"/>
          <a:stretch>
            <a:fillRect/>
          </a:stretch>
        </p:blipFill>
        <p:spPr>
          <a:xfrm>
            <a:off x="586408" y="1688289"/>
            <a:ext cx="8100392" cy="1012282"/>
          </a:xfrm>
          <a:prstGeom prst="rect">
            <a:avLst/>
          </a:prstGeom>
        </p:spPr>
      </p:pic>
      <p:pic>
        <p:nvPicPr>
          <p:cNvPr id="13" name="Obrázek 12">
            <a:extLst>
              <a:ext uri="{FF2B5EF4-FFF2-40B4-BE49-F238E27FC236}">
                <a16:creationId xmlns:a16="http://schemas.microsoft.com/office/drawing/2014/main" id="{1FC63ECD-34EB-4ECA-A96B-D44819AEFBBE}"/>
              </a:ext>
            </a:extLst>
          </p:cNvPr>
          <p:cNvPicPr>
            <a:picLocks noChangeAspect="1"/>
          </p:cNvPicPr>
          <p:nvPr/>
        </p:nvPicPr>
        <p:blipFill>
          <a:blip r:embed="rId4"/>
          <a:stretch>
            <a:fillRect/>
          </a:stretch>
        </p:blipFill>
        <p:spPr>
          <a:xfrm>
            <a:off x="614494" y="4012617"/>
            <a:ext cx="4600000" cy="1285714"/>
          </a:xfrm>
          <a:prstGeom prst="rect">
            <a:avLst/>
          </a:prstGeom>
        </p:spPr>
      </p:pic>
    </p:spTree>
    <p:extLst>
      <p:ext uri="{BB962C8B-B14F-4D97-AF65-F5344CB8AC3E}">
        <p14:creationId xmlns:p14="http://schemas.microsoft.com/office/powerpoint/2010/main" val="97557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86C2AF-80C6-0912-990C-DD4F9AEF56C1}"/>
              </a:ext>
            </a:extLst>
          </p:cNvPr>
          <p:cNvSpPr>
            <a:spLocks noGrp="1"/>
          </p:cNvSpPr>
          <p:nvPr>
            <p:ph type="title"/>
          </p:nvPr>
        </p:nvSpPr>
        <p:spPr/>
        <p:txBody>
          <a:bodyPr/>
          <a:lstStyle/>
          <a:p>
            <a:r>
              <a:rPr lang="cs-CZ" dirty="0" err="1"/>
              <a:t>Demand</a:t>
            </a:r>
            <a:r>
              <a:rPr lang="cs-CZ" dirty="0"/>
              <a:t> </a:t>
            </a:r>
            <a:r>
              <a:rPr lang="cs-CZ" dirty="0" err="1"/>
              <a:t>curves</a:t>
            </a:r>
            <a:endParaRPr lang="cs-CZ" dirty="0"/>
          </a:p>
        </p:txBody>
      </p:sp>
      <p:pic>
        <p:nvPicPr>
          <p:cNvPr id="11" name="Zástupný obsah 10">
            <a:extLst>
              <a:ext uri="{FF2B5EF4-FFF2-40B4-BE49-F238E27FC236}">
                <a16:creationId xmlns:a16="http://schemas.microsoft.com/office/drawing/2014/main" id="{57DC8429-1D10-155F-D279-D202C1A92FE1}"/>
              </a:ext>
            </a:extLst>
          </p:cNvPr>
          <p:cNvPicPr>
            <a:picLocks noGrp="1" noChangeAspect="1"/>
          </p:cNvPicPr>
          <p:nvPr>
            <p:ph idx="1"/>
          </p:nvPr>
        </p:nvPicPr>
        <p:blipFill>
          <a:blip r:embed="rId2"/>
          <a:stretch>
            <a:fillRect/>
          </a:stretch>
        </p:blipFill>
        <p:spPr>
          <a:xfrm>
            <a:off x="6228184" y="2459816"/>
            <a:ext cx="2750949" cy="2800755"/>
          </a:xfrm>
        </p:spPr>
      </p:pic>
      <p:pic>
        <p:nvPicPr>
          <p:cNvPr id="7" name="Obrázek 6">
            <a:extLst>
              <a:ext uri="{FF2B5EF4-FFF2-40B4-BE49-F238E27FC236}">
                <a16:creationId xmlns:a16="http://schemas.microsoft.com/office/drawing/2014/main" id="{D744E461-D263-0024-CBAC-B97E8297BD8B}"/>
              </a:ext>
            </a:extLst>
          </p:cNvPr>
          <p:cNvPicPr>
            <a:picLocks noChangeAspect="1"/>
          </p:cNvPicPr>
          <p:nvPr/>
        </p:nvPicPr>
        <p:blipFill>
          <a:blip r:embed="rId3"/>
          <a:stretch>
            <a:fillRect/>
          </a:stretch>
        </p:blipFill>
        <p:spPr>
          <a:xfrm>
            <a:off x="301030" y="2459816"/>
            <a:ext cx="2826703" cy="2649813"/>
          </a:xfrm>
          <a:prstGeom prst="rect">
            <a:avLst/>
          </a:prstGeom>
        </p:spPr>
      </p:pic>
      <p:pic>
        <p:nvPicPr>
          <p:cNvPr id="9" name="Obrázek 8">
            <a:extLst>
              <a:ext uri="{FF2B5EF4-FFF2-40B4-BE49-F238E27FC236}">
                <a16:creationId xmlns:a16="http://schemas.microsoft.com/office/drawing/2014/main" id="{E3E1B146-3B99-1EF4-5A53-E850CDFC08B4}"/>
              </a:ext>
            </a:extLst>
          </p:cNvPr>
          <p:cNvPicPr>
            <a:picLocks noChangeAspect="1"/>
          </p:cNvPicPr>
          <p:nvPr/>
        </p:nvPicPr>
        <p:blipFill>
          <a:blip r:embed="rId4"/>
          <a:stretch>
            <a:fillRect/>
          </a:stretch>
        </p:blipFill>
        <p:spPr>
          <a:xfrm>
            <a:off x="3059832" y="2341762"/>
            <a:ext cx="2965239" cy="2937855"/>
          </a:xfrm>
          <a:prstGeom prst="rect">
            <a:avLst/>
          </a:prstGeom>
        </p:spPr>
      </p:pic>
      <p:sp>
        <p:nvSpPr>
          <p:cNvPr id="12" name="TextovéPole 11">
            <a:extLst>
              <a:ext uri="{FF2B5EF4-FFF2-40B4-BE49-F238E27FC236}">
                <a16:creationId xmlns:a16="http://schemas.microsoft.com/office/drawing/2014/main" id="{F02190AF-A488-35C4-2A9F-1DFC9BB4A6F1}"/>
              </a:ext>
            </a:extLst>
          </p:cNvPr>
          <p:cNvSpPr txBox="1"/>
          <p:nvPr/>
        </p:nvSpPr>
        <p:spPr>
          <a:xfrm>
            <a:off x="899592" y="5661248"/>
            <a:ext cx="7787208" cy="523220"/>
          </a:xfrm>
          <a:prstGeom prst="rect">
            <a:avLst/>
          </a:prstGeom>
          <a:noFill/>
        </p:spPr>
        <p:txBody>
          <a:bodyPr wrap="square" rtlCol="0">
            <a:spAutoFit/>
          </a:bodyPr>
          <a:lstStyle/>
          <a:p>
            <a:r>
              <a:rPr lang="cs-CZ" sz="2800" dirty="0" err="1"/>
              <a:t>Elastic</a:t>
            </a:r>
            <a:r>
              <a:rPr lang="cs-CZ" sz="2800" dirty="0"/>
              <a:t>                     </a:t>
            </a:r>
            <a:r>
              <a:rPr lang="cs-CZ" sz="2800" dirty="0" err="1"/>
              <a:t>Inelastic</a:t>
            </a:r>
            <a:r>
              <a:rPr lang="cs-CZ" sz="2800" dirty="0"/>
              <a:t>                       </a:t>
            </a:r>
            <a:r>
              <a:rPr lang="cs-CZ" sz="2800" dirty="0" err="1"/>
              <a:t>Unitary</a:t>
            </a:r>
            <a:endParaRPr lang="cs-CZ" sz="2800" dirty="0"/>
          </a:p>
        </p:txBody>
      </p:sp>
    </p:spTree>
    <p:extLst>
      <p:ext uri="{BB962C8B-B14F-4D97-AF65-F5344CB8AC3E}">
        <p14:creationId xmlns:p14="http://schemas.microsoft.com/office/powerpoint/2010/main" val="369758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Determinants of price elasticity</a:t>
            </a:r>
          </a:p>
        </p:txBody>
      </p:sp>
      <p:sp>
        <p:nvSpPr>
          <p:cNvPr id="3" name="Zástupný symbol pro obsah 2"/>
          <p:cNvSpPr>
            <a:spLocks noGrp="1"/>
          </p:cNvSpPr>
          <p:nvPr>
            <p:ph idx="1"/>
          </p:nvPr>
        </p:nvSpPr>
        <p:spPr/>
        <p:txBody>
          <a:bodyPr/>
          <a:lstStyle/>
          <a:p>
            <a:r>
              <a:rPr lang="en-GB" dirty="0"/>
              <a:t>The number and closeness of alternative modes of travel (substitutes)</a:t>
            </a:r>
          </a:p>
          <a:p>
            <a:r>
              <a:rPr lang="en-GB" dirty="0"/>
              <a:t>Proportion of disposable income spent on the mode of travel</a:t>
            </a:r>
          </a:p>
          <a:p>
            <a:r>
              <a:rPr lang="en-GB" dirty="0"/>
              <a:t>Time dimension</a:t>
            </a:r>
          </a:p>
        </p:txBody>
      </p:sp>
    </p:spTree>
    <p:extLst>
      <p:ext uri="{BB962C8B-B14F-4D97-AF65-F5344CB8AC3E}">
        <p14:creationId xmlns:p14="http://schemas.microsoft.com/office/powerpoint/2010/main" val="225513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3B67AC-473C-55A0-7EE7-57C88D4112E1}"/>
              </a:ext>
            </a:extLst>
          </p:cNvPr>
          <p:cNvSpPr>
            <a:spLocks noGrp="1"/>
          </p:cNvSpPr>
          <p:nvPr>
            <p:ph type="title"/>
          </p:nvPr>
        </p:nvSpPr>
        <p:spPr/>
        <p:txBody>
          <a:bodyPr/>
          <a:lstStyle/>
          <a:p>
            <a:r>
              <a:rPr lang="cs-CZ" dirty="0"/>
              <a:t>Time </a:t>
            </a:r>
            <a:r>
              <a:rPr lang="cs-CZ" dirty="0" err="1"/>
              <a:t>dimension</a:t>
            </a:r>
            <a:endParaRPr lang="cs-CZ" dirty="0"/>
          </a:p>
        </p:txBody>
      </p:sp>
      <p:pic>
        <p:nvPicPr>
          <p:cNvPr id="5" name="Zástupný obsah 4">
            <a:extLst>
              <a:ext uri="{FF2B5EF4-FFF2-40B4-BE49-F238E27FC236}">
                <a16:creationId xmlns:a16="http://schemas.microsoft.com/office/drawing/2014/main" id="{77DBF59F-54AC-255F-D29A-6437C195EF0F}"/>
              </a:ext>
            </a:extLst>
          </p:cNvPr>
          <p:cNvPicPr>
            <a:picLocks noGrp="1" noChangeAspect="1"/>
          </p:cNvPicPr>
          <p:nvPr>
            <p:ph idx="1"/>
          </p:nvPr>
        </p:nvPicPr>
        <p:blipFill>
          <a:blip r:embed="rId2"/>
          <a:stretch>
            <a:fillRect/>
          </a:stretch>
        </p:blipFill>
        <p:spPr>
          <a:xfrm>
            <a:off x="457200" y="2064610"/>
            <a:ext cx="8229600" cy="3597143"/>
          </a:xfrm>
        </p:spPr>
      </p:pic>
    </p:spTree>
    <p:extLst>
      <p:ext uri="{BB962C8B-B14F-4D97-AF65-F5344CB8AC3E}">
        <p14:creationId xmlns:p14="http://schemas.microsoft.com/office/powerpoint/2010/main" val="206328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A813E9-0E32-8B41-36F0-C0F1F754C585}"/>
              </a:ext>
            </a:extLst>
          </p:cNvPr>
          <p:cNvSpPr>
            <a:spLocks noGrp="1"/>
          </p:cNvSpPr>
          <p:nvPr>
            <p:ph type="title"/>
          </p:nvPr>
        </p:nvSpPr>
        <p:spPr/>
        <p:txBody>
          <a:bodyPr/>
          <a:lstStyle/>
          <a:p>
            <a:r>
              <a:rPr lang="cs-CZ" dirty="0"/>
              <a:t>Variability</a:t>
            </a:r>
          </a:p>
        </p:txBody>
      </p:sp>
      <p:sp>
        <p:nvSpPr>
          <p:cNvPr id="3" name="Zástupný obsah 2">
            <a:extLst>
              <a:ext uri="{FF2B5EF4-FFF2-40B4-BE49-F238E27FC236}">
                <a16:creationId xmlns:a16="http://schemas.microsoft.com/office/drawing/2014/main" id="{DE2F6036-A101-8EA0-0B73-4C984CC04928}"/>
              </a:ext>
            </a:extLst>
          </p:cNvPr>
          <p:cNvSpPr>
            <a:spLocks noGrp="1"/>
          </p:cNvSpPr>
          <p:nvPr>
            <p:ph idx="1"/>
          </p:nvPr>
        </p:nvSpPr>
        <p:spPr/>
        <p:txBody>
          <a:bodyPr/>
          <a:lstStyle/>
          <a:p>
            <a:endParaRPr lang="cs-CZ" dirty="0"/>
          </a:p>
        </p:txBody>
      </p:sp>
      <p:pic>
        <p:nvPicPr>
          <p:cNvPr id="5" name="Obrázek 4">
            <a:extLst>
              <a:ext uri="{FF2B5EF4-FFF2-40B4-BE49-F238E27FC236}">
                <a16:creationId xmlns:a16="http://schemas.microsoft.com/office/drawing/2014/main" id="{E12A9242-667C-D068-E768-6F31D92619B6}"/>
              </a:ext>
            </a:extLst>
          </p:cNvPr>
          <p:cNvPicPr>
            <a:picLocks noChangeAspect="1"/>
          </p:cNvPicPr>
          <p:nvPr/>
        </p:nvPicPr>
        <p:blipFill>
          <a:blip r:embed="rId2"/>
          <a:stretch>
            <a:fillRect/>
          </a:stretch>
        </p:blipFill>
        <p:spPr>
          <a:xfrm>
            <a:off x="478026" y="2420888"/>
            <a:ext cx="7866939" cy="3450263"/>
          </a:xfrm>
          <a:prstGeom prst="rect">
            <a:avLst/>
          </a:prstGeom>
        </p:spPr>
      </p:pic>
    </p:spTree>
    <p:extLst>
      <p:ext uri="{BB962C8B-B14F-4D97-AF65-F5344CB8AC3E}">
        <p14:creationId xmlns:p14="http://schemas.microsoft.com/office/powerpoint/2010/main" val="3189081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4000" dirty="0" err="1"/>
              <a:t>Peak</a:t>
            </a:r>
            <a:r>
              <a:rPr lang="cs-CZ" sz="4000" dirty="0"/>
              <a:t> and </a:t>
            </a:r>
            <a:r>
              <a:rPr lang="cs-CZ" sz="4000" dirty="0" err="1"/>
              <a:t>Leisure</a:t>
            </a:r>
            <a:endParaRPr lang="en-GB" sz="4000" dirty="0"/>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834518991"/>
              </p:ext>
            </p:extLst>
          </p:nvPr>
        </p:nvGraphicFramePr>
        <p:xfrm>
          <a:off x="107504" y="1772816"/>
          <a:ext cx="8855999" cy="4648948"/>
        </p:xfrm>
        <a:graphic>
          <a:graphicData uri="http://schemas.openxmlformats.org/presentationml/2006/ole">
            <mc:AlternateContent xmlns:mc="http://schemas.openxmlformats.org/markup-compatibility/2006">
              <mc:Choice xmlns:v="urn:schemas-microsoft-com:vml" Requires="v">
                <p:oleObj name="Document" r:id="rId2" imgW="7010400" imgH="3683000" progId="Word.Document.12">
                  <p:embed/>
                </p:oleObj>
              </mc:Choice>
              <mc:Fallback>
                <p:oleObj name="Document" r:id="rId2" imgW="7010400" imgH="3683000" progId="Word.Document.12">
                  <p:embed/>
                  <p:pic>
                    <p:nvPicPr>
                      <p:cNvPr id="0" name=""/>
                      <p:cNvPicPr/>
                      <p:nvPr/>
                    </p:nvPicPr>
                    <p:blipFill>
                      <a:blip r:embed="rId3"/>
                      <a:stretch>
                        <a:fillRect/>
                      </a:stretch>
                    </p:blipFill>
                    <p:spPr>
                      <a:xfrm>
                        <a:off x="107504" y="1772816"/>
                        <a:ext cx="8855999" cy="4648948"/>
                      </a:xfrm>
                      <a:prstGeom prst="rect">
                        <a:avLst/>
                      </a:prstGeom>
                    </p:spPr>
                  </p:pic>
                </p:oleObj>
              </mc:Fallback>
            </mc:AlternateContent>
          </a:graphicData>
        </a:graphic>
      </p:graphicFrame>
    </p:spTree>
    <p:extLst>
      <p:ext uri="{BB962C8B-B14F-4D97-AF65-F5344CB8AC3E}">
        <p14:creationId xmlns:p14="http://schemas.microsoft.com/office/powerpoint/2010/main" val="3235344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Overview</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0468" y="1556792"/>
            <a:ext cx="4623063" cy="4569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22072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TotalTime>
  <Words>485</Words>
  <Application>Microsoft Office PowerPoint</Application>
  <PresentationFormat>Předvádění na obrazovce (4:3)</PresentationFormat>
  <Paragraphs>52</Paragraphs>
  <Slides>28</Slides>
  <Notes>0</Notes>
  <HiddenSlides>0</HiddenSlides>
  <MMClips>0</MMClips>
  <ScaleCrop>false</ScaleCrop>
  <HeadingPairs>
    <vt:vector size="8" baseType="variant">
      <vt:variant>
        <vt:lpstr>Použitá písma</vt:lpstr>
      </vt:variant>
      <vt:variant>
        <vt:i4>2</vt:i4>
      </vt:variant>
      <vt:variant>
        <vt:lpstr>Motiv</vt:lpstr>
      </vt:variant>
      <vt:variant>
        <vt:i4>1</vt:i4>
      </vt:variant>
      <vt:variant>
        <vt:lpstr>Vložené servery OLE</vt:lpstr>
      </vt:variant>
      <vt:variant>
        <vt:i4>1</vt:i4>
      </vt:variant>
      <vt:variant>
        <vt:lpstr>Nadpisy snímků</vt:lpstr>
      </vt:variant>
      <vt:variant>
        <vt:i4>28</vt:i4>
      </vt:variant>
    </vt:vector>
  </HeadingPairs>
  <TitlesOfParts>
    <vt:vector size="32" baseType="lpstr">
      <vt:lpstr>Arial</vt:lpstr>
      <vt:lpstr>Calibri</vt:lpstr>
      <vt:lpstr>Motiv systému Office</vt:lpstr>
      <vt:lpstr>Document</vt:lpstr>
      <vt:lpstr>2. TRANSPORT DEMAND ELASTICITY</vt:lpstr>
      <vt:lpstr>ELASTICITY</vt:lpstr>
      <vt:lpstr>PRICE ELASTICITY</vt:lpstr>
      <vt:lpstr>Demand curves</vt:lpstr>
      <vt:lpstr>Determinants of price elasticity</vt:lpstr>
      <vt:lpstr>Time dimension</vt:lpstr>
      <vt:lpstr>Variability</vt:lpstr>
      <vt:lpstr>Peak and Leisure</vt:lpstr>
      <vt:lpstr>Overview</vt:lpstr>
      <vt:lpstr>Price elasticity and total revenue</vt:lpstr>
      <vt:lpstr>Exercises</vt:lpstr>
      <vt:lpstr>Demand estimations</vt:lpstr>
      <vt:lpstr>CROSS PRICE ELASTICITY</vt:lpstr>
      <vt:lpstr>Substitutes</vt:lpstr>
      <vt:lpstr>Complements</vt:lpstr>
      <vt:lpstr>Freight</vt:lpstr>
      <vt:lpstr>Passenger</vt:lpstr>
      <vt:lpstr>Public transport</vt:lpstr>
      <vt:lpstr>INCOME ELASTICITY</vt:lpstr>
      <vt:lpstr>Time dimension</vt:lpstr>
      <vt:lpstr>Commuting</vt:lpstr>
      <vt:lpstr>Historical income elasticities</vt:lpstr>
      <vt:lpstr>Exercise</vt:lpstr>
      <vt:lpstr>Public transport as an inferior good?</vt:lpstr>
      <vt:lpstr>Free fare policies</vt:lpstr>
      <vt:lpstr>Rising fuel prices</vt:lpstr>
      <vt:lpstr>EXERCISE 4.3</vt:lpstr>
      <vt:lpstr>Prezentace aplikace PowerPoint</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Readings for Lecture 2</dc:title>
  <dc:creator>Tomes Zdenek</dc:creator>
  <cp:lastModifiedBy>Zdeněk Tomeš</cp:lastModifiedBy>
  <cp:revision>19</cp:revision>
  <dcterms:created xsi:type="dcterms:W3CDTF">2018-01-04T06:58:20Z</dcterms:created>
  <dcterms:modified xsi:type="dcterms:W3CDTF">2022-09-01T22:31:57Z</dcterms:modified>
</cp:coreProperties>
</file>