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8" r:id="rId2"/>
    <p:sldId id="312" r:id="rId3"/>
    <p:sldId id="313" r:id="rId4"/>
    <p:sldId id="314" r:id="rId5"/>
    <p:sldId id="319" r:id="rId6"/>
    <p:sldId id="296" r:id="rId7"/>
    <p:sldId id="268" r:id="rId8"/>
    <p:sldId id="305" r:id="rId9"/>
    <p:sldId id="297" r:id="rId10"/>
    <p:sldId id="303" r:id="rId11"/>
    <p:sldId id="302" r:id="rId12"/>
    <p:sldId id="311" r:id="rId13"/>
    <p:sldId id="315" r:id="rId14"/>
    <p:sldId id="316" r:id="rId15"/>
    <p:sldId id="318" r:id="rId16"/>
    <p:sldId id="262" r:id="rId17"/>
    <p:sldId id="263" r:id="rId18"/>
    <p:sldId id="272" r:id="rId19"/>
    <p:sldId id="259" r:id="rId20"/>
    <p:sldId id="260" r:id="rId21"/>
    <p:sldId id="261" r:id="rId22"/>
    <p:sldId id="270" r:id="rId23"/>
    <p:sldId id="256" r:id="rId24"/>
    <p:sldId id="27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64" autoAdjust="0"/>
  </p:normalViewPr>
  <p:slideViewPr>
    <p:cSldViewPr>
      <p:cViewPr varScale="1">
        <p:scale>
          <a:sx n="60" d="100"/>
          <a:sy n="60" d="100"/>
        </p:scale>
        <p:origin x="1460"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F5DF20-67F0-45A3-B25F-4DFFD67103F2}" type="datetimeFigureOut">
              <a:rPr lang="cs-CZ" smtClean="0"/>
              <a:t>04.09.2022</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E4864F-5846-4CF2-A8F4-C5339C991F51}" type="slidenum">
              <a:rPr lang="cs-CZ" smtClean="0"/>
              <a:t>‹#›</a:t>
            </a:fld>
            <a:endParaRPr lang="cs-CZ"/>
          </a:p>
        </p:txBody>
      </p:sp>
    </p:spTree>
    <p:extLst>
      <p:ext uri="{BB962C8B-B14F-4D97-AF65-F5344CB8AC3E}">
        <p14:creationId xmlns:p14="http://schemas.microsoft.com/office/powerpoint/2010/main" val="1818293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5E4864F-5846-4CF2-A8F4-C5339C991F51}" type="slidenum">
              <a:rPr lang="cs-CZ" smtClean="0"/>
              <a:t>12</a:t>
            </a:fld>
            <a:endParaRPr lang="cs-CZ"/>
          </a:p>
        </p:txBody>
      </p:sp>
    </p:spTree>
    <p:extLst>
      <p:ext uri="{BB962C8B-B14F-4D97-AF65-F5344CB8AC3E}">
        <p14:creationId xmlns:p14="http://schemas.microsoft.com/office/powerpoint/2010/main" val="1869800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endParaRPr lang="en-GB"/>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GB"/>
          </a:p>
        </p:txBody>
      </p:sp>
      <p:sp>
        <p:nvSpPr>
          <p:cNvPr id="4" name="Zástupný symbol pro datum 3"/>
          <p:cNvSpPr>
            <a:spLocks noGrp="1"/>
          </p:cNvSpPr>
          <p:nvPr>
            <p:ph type="dt" sz="half" idx="10"/>
          </p:nvPr>
        </p:nvSpPr>
        <p:spPr/>
        <p:txBody>
          <a:bodyPr/>
          <a:lstStyle/>
          <a:p>
            <a:fld id="{9EB17015-3BDE-495B-BD79-700026286226}" type="datetimeFigureOut">
              <a:rPr lang="en-GB" smtClean="0"/>
              <a:t>04/09/2022</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621124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9EB17015-3BDE-495B-BD79-700026286226}" type="datetimeFigureOut">
              <a:rPr lang="en-GB" smtClean="0"/>
              <a:t>04/09/2022</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1635574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endParaRPr lang="en-GB"/>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9EB17015-3BDE-495B-BD79-700026286226}" type="datetimeFigureOut">
              <a:rPr lang="en-GB" smtClean="0"/>
              <a:t>04/09/2022</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2774727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9EB17015-3BDE-495B-BD79-700026286226}" type="datetimeFigureOut">
              <a:rPr lang="en-GB" smtClean="0"/>
              <a:t>04/09/2022</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3257925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en-GB"/>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9EB17015-3BDE-495B-BD79-700026286226}" type="datetimeFigureOut">
              <a:rPr lang="en-GB" smtClean="0"/>
              <a:t>04/09/2022</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216129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datum 4"/>
          <p:cNvSpPr>
            <a:spLocks noGrp="1"/>
          </p:cNvSpPr>
          <p:nvPr>
            <p:ph type="dt" sz="half" idx="10"/>
          </p:nvPr>
        </p:nvSpPr>
        <p:spPr/>
        <p:txBody>
          <a:bodyPr/>
          <a:lstStyle/>
          <a:p>
            <a:fld id="{9EB17015-3BDE-495B-BD79-700026286226}" type="datetimeFigureOut">
              <a:rPr lang="en-GB" smtClean="0"/>
              <a:t>04/09/2022</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1458980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endParaRPr lang="en-GB"/>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7" name="Zástupný symbol pro datum 6"/>
          <p:cNvSpPr>
            <a:spLocks noGrp="1"/>
          </p:cNvSpPr>
          <p:nvPr>
            <p:ph type="dt" sz="half" idx="10"/>
          </p:nvPr>
        </p:nvSpPr>
        <p:spPr/>
        <p:txBody>
          <a:bodyPr/>
          <a:lstStyle/>
          <a:p>
            <a:fld id="{9EB17015-3BDE-495B-BD79-700026286226}" type="datetimeFigureOut">
              <a:rPr lang="en-GB" smtClean="0"/>
              <a:t>04/09/2022</a:t>
            </a:fld>
            <a:endParaRPr lang="en-GB"/>
          </a:p>
        </p:txBody>
      </p:sp>
      <p:sp>
        <p:nvSpPr>
          <p:cNvPr id="8" name="Zástupný symbol pro zápatí 7"/>
          <p:cNvSpPr>
            <a:spLocks noGrp="1"/>
          </p:cNvSpPr>
          <p:nvPr>
            <p:ph type="ftr" sz="quarter" idx="11"/>
          </p:nvPr>
        </p:nvSpPr>
        <p:spPr/>
        <p:txBody>
          <a:bodyPr/>
          <a:lstStyle/>
          <a:p>
            <a:endParaRPr lang="en-GB"/>
          </a:p>
        </p:txBody>
      </p:sp>
      <p:sp>
        <p:nvSpPr>
          <p:cNvPr id="9" name="Zástupný symbol pro číslo snímku 8"/>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260198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datum 2"/>
          <p:cNvSpPr>
            <a:spLocks noGrp="1"/>
          </p:cNvSpPr>
          <p:nvPr>
            <p:ph type="dt" sz="half" idx="10"/>
          </p:nvPr>
        </p:nvSpPr>
        <p:spPr/>
        <p:txBody>
          <a:bodyPr/>
          <a:lstStyle/>
          <a:p>
            <a:fld id="{9EB17015-3BDE-495B-BD79-700026286226}" type="datetimeFigureOut">
              <a:rPr lang="en-GB" smtClean="0"/>
              <a:t>04/09/2022</a:t>
            </a:fld>
            <a:endParaRPr lang="en-GB"/>
          </a:p>
        </p:txBody>
      </p:sp>
      <p:sp>
        <p:nvSpPr>
          <p:cNvPr id="4" name="Zástupný symbol pro zápatí 3"/>
          <p:cNvSpPr>
            <a:spLocks noGrp="1"/>
          </p:cNvSpPr>
          <p:nvPr>
            <p:ph type="ftr" sz="quarter" idx="11"/>
          </p:nvPr>
        </p:nvSpPr>
        <p:spPr/>
        <p:txBody>
          <a:bodyPr/>
          <a:lstStyle/>
          <a:p>
            <a:endParaRPr lang="en-GB"/>
          </a:p>
        </p:txBody>
      </p:sp>
      <p:sp>
        <p:nvSpPr>
          <p:cNvPr id="5" name="Zástupný symbol pro číslo snímku 4"/>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4209340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EB17015-3BDE-495B-BD79-700026286226}" type="datetimeFigureOut">
              <a:rPr lang="en-GB" smtClean="0"/>
              <a:t>04/09/2022</a:t>
            </a:fld>
            <a:endParaRPr lang="en-GB"/>
          </a:p>
        </p:txBody>
      </p:sp>
      <p:sp>
        <p:nvSpPr>
          <p:cNvPr id="3" name="Zástupný symbol pro zápatí 2"/>
          <p:cNvSpPr>
            <a:spLocks noGrp="1"/>
          </p:cNvSpPr>
          <p:nvPr>
            <p:ph type="ftr" sz="quarter" idx="11"/>
          </p:nvPr>
        </p:nvSpPr>
        <p:spPr/>
        <p:txBody>
          <a:bodyPr/>
          <a:lstStyle/>
          <a:p>
            <a:endParaRPr lang="en-GB"/>
          </a:p>
        </p:txBody>
      </p:sp>
      <p:sp>
        <p:nvSpPr>
          <p:cNvPr id="4" name="Zástupný symbol pro číslo snímku 3"/>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1157366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GB"/>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9EB17015-3BDE-495B-BD79-700026286226}" type="datetimeFigureOut">
              <a:rPr lang="en-GB" smtClean="0"/>
              <a:t>04/09/2022</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2819430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GB"/>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9EB17015-3BDE-495B-BD79-700026286226}" type="datetimeFigureOut">
              <a:rPr lang="en-GB" smtClean="0"/>
              <a:t>04/09/2022</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137110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endParaRPr lang="en-GB"/>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B17015-3BDE-495B-BD79-700026286226}" type="datetimeFigureOut">
              <a:rPr lang="en-GB" smtClean="0"/>
              <a:t>04/09/2022</a:t>
            </a:fld>
            <a:endParaRPr lang="en-GB"/>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DCE15A-B54E-467D-9971-784D5C66160E}" type="slidenum">
              <a:rPr lang="en-GB" smtClean="0"/>
              <a:t>‹#›</a:t>
            </a:fld>
            <a:endParaRPr lang="en-GB"/>
          </a:p>
        </p:txBody>
      </p:sp>
    </p:spTree>
    <p:extLst>
      <p:ext uri="{BB962C8B-B14F-4D97-AF65-F5344CB8AC3E}">
        <p14:creationId xmlns:p14="http://schemas.microsoft.com/office/powerpoint/2010/main" val="929417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3. TRANSPORT DEMAND ISSUES</a:t>
            </a:r>
            <a:endParaRPr lang="en-GB" dirty="0"/>
          </a:p>
        </p:txBody>
      </p:sp>
      <p:sp>
        <p:nvSpPr>
          <p:cNvPr id="5" name="Podnadpis 4"/>
          <p:cNvSpPr>
            <a:spLocks noGrp="1"/>
          </p:cNvSpPr>
          <p:nvPr>
            <p:ph type="subTitle" idx="1"/>
          </p:nvPr>
        </p:nvSpPr>
        <p:spPr/>
        <p:txBody>
          <a:bodyPr>
            <a:normAutofit/>
          </a:bodyPr>
          <a:lstStyle/>
          <a:p>
            <a:endParaRPr lang="cs-CZ" dirty="0"/>
          </a:p>
        </p:txBody>
      </p:sp>
    </p:spTree>
    <p:extLst>
      <p:ext uri="{BB962C8B-B14F-4D97-AF65-F5344CB8AC3E}">
        <p14:creationId xmlns:p14="http://schemas.microsoft.com/office/powerpoint/2010/main" val="1691132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9AB700-C7AE-22D7-9112-7D7853A8834F}"/>
              </a:ext>
            </a:extLst>
          </p:cNvPr>
          <p:cNvSpPr>
            <a:spLocks noGrp="1"/>
          </p:cNvSpPr>
          <p:nvPr>
            <p:ph type="title"/>
          </p:nvPr>
        </p:nvSpPr>
        <p:spPr>
          <a:xfrm>
            <a:off x="457200" y="188640"/>
            <a:ext cx="8229600" cy="1143000"/>
          </a:xfrm>
        </p:spPr>
        <p:txBody>
          <a:bodyPr/>
          <a:lstStyle/>
          <a:p>
            <a:r>
              <a:rPr lang="cs-CZ" dirty="0" err="1"/>
              <a:t>Reducing</a:t>
            </a:r>
            <a:r>
              <a:rPr lang="cs-CZ" dirty="0"/>
              <a:t> car dependence</a:t>
            </a:r>
          </a:p>
        </p:txBody>
      </p:sp>
      <p:sp>
        <p:nvSpPr>
          <p:cNvPr id="3" name="Zástupný obsah 2">
            <a:extLst>
              <a:ext uri="{FF2B5EF4-FFF2-40B4-BE49-F238E27FC236}">
                <a16:creationId xmlns:a16="http://schemas.microsoft.com/office/drawing/2014/main" id="{2297B836-63BE-801C-458A-468563340CC3}"/>
              </a:ext>
            </a:extLst>
          </p:cNvPr>
          <p:cNvSpPr>
            <a:spLocks noGrp="1"/>
          </p:cNvSpPr>
          <p:nvPr>
            <p:ph idx="1"/>
          </p:nvPr>
        </p:nvSpPr>
        <p:spPr>
          <a:xfrm>
            <a:off x="482941" y="2708920"/>
            <a:ext cx="8229600" cy="3874442"/>
          </a:xfrm>
        </p:spPr>
        <p:txBody>
          <a:bodyPr>
            <a:normAutofit fontScale="85000" lnSpcReduction="20000"/>
          </a:bodyPr>
          <a:lstStyle/>
          <a:p>
            <a:r>
              <a:rPr lang="en-US" dirty="0"/>
              <a:t>Munich, Berlin, Hamburg, Vienna, and Zurich – the largest cities in Germany, Austria, and Switzerland – have significantly reduced the car share of trips over the past 25 years in spite of high </a:t>
            </a:r>
            <a:r>
              <a:rPr lang="en-US" dirty="0" err="1"/>
              <a:t>motorisation</a:t>
            </a:r>
            <a:r>
              <a:rPr lang="en-US" dirty="0"/>
              <a:t> rates. </a:t>
            </a:r>
            <a:endParaRPr lang="cs-CZ" dirty="0"/>
          </a:p>
          <a:p>
            <a:r>
              <a:rPr lang="en-US" dirty="0"/>
              <a:t>The key to their success has been a coordinated package of mutually reinforcing transport and </a:t>
            </a:r>
            <a:r>
              <a:rPr lang="en-US" dirty="0" err="1"/>
              <a:t>landuse</a:t>
            </a:r>
            <a:r>
              <a:rPr lang="en-US" dirty="0"/>
              <a:t> policies that have made car use slower, less convenient, and more costly, while increasing the safety, convenience, and feasibility of walking, cycling, and public transport. </a:t>
            </a:r>
            <a:endParaRPr lang="cs-CZ" dirty="0"/>
          </a:p>
        </p:txBody>
      </p:sp>
      <p:sp>
        <p:nvSpPr>
          <p:cNvPr id="5" name="TextovéPole 4">
            <a:extLst>
              <a:ext uri="{FF2B5EF4-FFF2-40B4-BE49-F238E27FC236}">
                <a16:creationId xmlns:a16="http://schemas.microsoft.com/office/drawing/2014/main" id="{45F97AD9-B0CE-110F-1C04-556DC7EB966F}"/>
              </a:ext>
            </a:extLst>
          </p:cNvPr>
          <p:cNvSpPr txBox="1"/>
          <p:nvPr/>
        </p:nvSpPr>
        <p:spPr>
          <a:xfrm>
            <a:off x="457200" y="1259782"/>
            <a:ext cx="8435280" cy="1200329"/>
          </a:xfrm>
          <a:prstGeom prst="rect">
            <a:avLst/>
          </a:prstGeom>
          <a:noFill/>
        </p:spPr>
        <p:txBody>
          <a:bodyPr wrap="square">
            <a:spAutoFit/>
          </a:bodyPr>
          <a:lstStyle/>
          <a:p>
            <a:r>
              <a:rPr lang="en-US" sz="2400" i="1" dirty="0"/>
              <a:t>Buehler, R., </a:t>
            </a:r>
            <a:r>
              <a:rPr lang="en-US" sz="2400" i="1" dirty="0" err="1"/>
              <a:t>Pucher</a:t>
            </a:r>
            <a:r>
              <a:rPr lang="en-US" sz="2400" i="1" dirty="0"/>
              <a:t>, J., </a:t>
            </a:r>
            <a:r>
              <a:rPr lang="en-US" sz="2400" i="1" dirty="0" err="1"/>
              <a:t>Gerike</a:t>
            </a:r>
            <a:r>
              <a:rPr lang="en-US" sz="2400" i="1" dirty="0"/>
              <a:t>, R., &amp; </a:t>
            </a:r>
            <a:r>
              <a:rPr lang="en-US" sz="2400" i="1" dirty="0" err="1"/>
              <a:t>Götschi</a:t>
            </a:r>
            <a:r>
              <a:rPr lang="en-US" sz="2400" i="1" dirty="0"/>
              <a:t>, T. (2017). Reducing car dependence in the heart of Europe: lessons from Germany, Austria, and Switzerland. Transport reviews, 37(1), 4-28.</a:t>
            </a:r>
            <a:endParaRPr lang="cs-CZ" sz="2400" i="1" dirty="0"/>
          </a:p>
        </p:txBody>
      </p:sp>
    </p:spTree>
    <p:extLst>
      <p:ext uri="{BB962C8B-B14F-4D97-AF65-F5344CB8AC3E}">
        <p14:creationId xmlns:p14="http://schemas.microsoft.com/office/powerpoint/2010/main" val="2078127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B16E11-6BF9-1033-EBEB-7555CFDA06CE}"/>
              </a:ext>
            </a:extLst>
          </p:cNvPr>
          <p:cNvSpPr>
            <a:spLocks noGrp="1"/>
          </p:cNvSpPr>
          <p:nvPr>
            <p:ph type="title"/>
          </p:nvPr>
        </p:nvSpPr>
        <p:spPr/>
        <p:txBody>
          <a:bodyPr/>
          <a:lstStyle/>
          <a:p>
            <a:r>
              <a:rPr lang="cs-CZ" dirty="0" err="1"/>
              <a:t>Reducing</a:t>
            </a:r>
            <a:r>
              <a:rPr lang="cs-CZ" dirty="0"/>
              <a:t> car dependence (2)</a:t>
            </a:r>
          </a:p>
        </p:txBody>
      </p:sp>
      <p:sp>
        <p:nvSpPr>
          <p:cNvPr id="3" name="Zástupný obsah 2">
            <a:extLst>
              <a:ext uri="{FF2B5EF4-FFF2-40B4-BE49-F238E27FC236}">
                <a16:creationId xmlns:a16="http://schemas.microsoft.com/office/drawing/2014/main" id="{394BBA3D-EA86-CC08-2799-1B0BBF272782}"/>
              </a:ext>
            </a:extLst>
          </p:cNvPr>
          <p:cNvSpPr>
            <a:spLocks noGrp="1"/>
          </p:cNvSpPr>
          <p:nvPr>
            <p:ph idx="1"/>
          </p:nvPr>
        </p:nvSpPr>
        <p:spPr>
          <a:xfrm>
            <a:off x="457200" y="1600200"/>
            <a:ext cx="8229600" cy="4853136"/>
          </a:xfrm>
        </p:spPr>
        <p:txBody>
          <a:bodyPr>
            <a:normAutofit fontScale="85000" lnSpcReduction="20000"/>
          </a:bodyPr>
          <a:lstStyle/>
          <a:p>
            <a:r>
              <a:rPr lang="en-US" dirty="0"/>
              <a:t>The mix of policies implemented in each city has been somewhat different. The German cities have done far more to promote cycling, while Zurich and Vienna offer more public transport service per capita at lower fares.</a:t>
            </a:r>
            <a:endParaRPr lang="cs-CZ" dirty="0"/>
          </a:p>
          <a:p>
            <a:r>
              <a:rPr lang="en-US" dirty="0"/>
              <a:t> All five of the cities have implemented roughly the same policies to promote walking, foster compact mixed-use development, and discourage car use. Of the car-restrictive policies, parking management has been by far the most important. </a:t>
            </a:r>
            <a:endParaRPr lang="cs-CZ" dirty="0"/>
          </a:p>
          <a:p>
            <a:r>
              <a:rPr lang="en-US" dirty="0"/>
              <a:t>The five case study cities demonstrate that it is possible to reduce car dependence even in affluent societies with high levels of car ownership and high expectations for quality of travel</a:t>
            </a:r>
            <a:endParaRPr lang="cs-CZ" dirty="0"/>
          </a:p>
        </p:txBody>
      </p:sp>
    </p:spTree>
    <p:extLst>
      <p:ext uri="{BB962C8B-B14F-4D97-AF65-F5344CB8AC3E}">
        <p14:creationId xmlns:p14="http://schemas.microsoft.com/office/powerpoint/2010/main" val="2522271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1BC4FD-1F1A-4B21-3086-099408E17335}"/>
              </a:ext>
            </a:extLst>
          </p:cNvPr>
          <p:cNvSpPr>
            <a:spLocks noGrp="1"/>
          </p:cNvSpPr>
          <p:nvPr>
            <p:ph type="title"/>
          </p:nvPr>
        </p:nvSpPr>
        <p:spPr/>
        <p:txBody>
          <a:bodyPr/>
          <a:lstStyle/>
          <a:p>
            <a:r>
              <a:rPr lang="cs-CZ" dirty="0" err="1"/>
              <a:t>Modal</a:t>
            </a:r>
            <a:r>
              <a:rPr lang="cs-CZ" dirty="0"/>
              <a:t> split – </a:t>
            </a:r>
            <a:r>
              <a:rPr lang="cs-CZ" dirty="0" err="1"/>
              <a:t>passengers</a:t>
            </a:r>
            <a:r>
              <a:rPr lang="cs-CZ" dirty="0"/>
              <a:t> (2019)</a:t>
            </a:r>
          </a:p>
        </p:txBody>
      </p:sp>
      <p:pic>
        <p:nvPicPr>
          <p:cNvPr id="20" name="Zástupný obsah 19">
            <a:extLst>
              <a:ext uri="{FF2B5EF4-FFF2-40B4-BE49-F238E27FC236}">
                <a16:creationId xmlns:a16="http://schemas.microsoft.com/office/drawing/2014/main" id="{B1F434FB-ED42-614C-3EED-1AA31B8BE744}"/>
              </a:ext>
            </a:extLst>
          </p:cNvPr>
          <p:cNvPicPr>
            <a:picLocks noGrp="1" noChangeAspect="1"/>
          </p:cNvPicPr>
          <p:nvPr>
            <p:ph idx="1"/>
          </p:nvPr>
        </p:nvPicPr>
        <p:blipFill>
          <a:blip r:embed="rId3"/>
          <a:stretch>
            <a:fillRect/>
          </a:stretch>
        </p:blipFill>
        <p:spPr>
          <a:xfrm>
            <a:off x="1134831" y="3191643"/>
            <a:ext cx="7361905" cy="304762"/>
          </a:xfrm>
        </p:spPr>
      </p:pic>
      <p:pic>
        <p:nvPicPr>
          <p:cNvPr id="6" name="Obrázek 5">
            <a:extLst>
              <a:ext uri="{FF2B5EF4-FFF2-40B4-BE49-F238E27FC236}">
                <a16:creationId xmlns:a16="http://schemas.microsoft.com/office/drawing/2014/main" id="{AD8CE0B4-B849-4F90-0D7C-AF82C7D86327}"/>
              </a:ext>
            </a:extLst>
          </p:cNvPr>
          <p:cNvPicPr>
            <a:picLocks noChangeAspect="1"/>
          </p:cNvPicPr>
          <p:nvPr/>
        </p:nvPicPr>
        <p:blipFill>
          <a:blip r:embed="rId4"/>
          <a:stretch>
            <a:fillRect/>
          </a:stretch>
        </p:blipFill>
        <p:spPr>
          <a:xfrm>
            <a:off x="999466" y="2887682"/>
            <a:ext cx="7438095" cy="257143"/>
          </a:xfrm>
          <a:prstGeom prst="rect">
            <a:avLst/>
          </a:prstGeom>
        </p:spPr>
      </p:pic>
      <p:pic>
        <p:nvPicPr>
          <p:cNvPr id="8" name="Obrázek 7">
            <a:extLst>
              <a:ext uri="{FF2B5EF4-FFF2-40B4-BE49-F238E27FC236}">
                <a16:creationId xmlns:a16="http://schemas.microsoft.com/office/drawing/2014/main" id="{56FC0299-5E29-84E2-49ED-656B8C6817FF}"/>
              </a:ext>
            </a:extLst>
          </p:cNvPr>
          <p:cNvPicPr>
            <a:picLocks noChangeAspect="1"/>
          </p:cNvPicPr>
          <p:nvPr/>
        </p:nvPicPr>
        <p:blipFill>
          <a:blip r:embed="rId5"/>
          <a:stretch>
            <a:fillRect/>
          </a:stretch>
        </p:blipFill>
        <p:spPr>
          <a:xfrm>
            <a:off x="819662" y="1772816"/>
            <a:ext cx="7419048" cy="1047619"/>
          </a:xfrm>
          <a:prstGeom prst="rect">
            <a:avLst/>
          </a:prstGeom>
        </p:spPr>
      </p:pic>
      <p:pic>
        <p:nvPicPr>
          <p:cNvPr id="12" name="Obrázek 11">
            <a:extLst>
              <a:ext uri="{FF2B5EF4-FFF2-40B4-BE49-F238E27FC236}">
                <a16:creationId xmlns:a16="http://schemas.microsoft.com/office/drawing/2014/main" id="{8AACD3D7-4B9F-A161-076B-4A2A6E192B2B}"/>
              </a:ext>
            </a:extLst>
          </p:cNvPr>
          <p:cNvPicPr>
            <a:picLocks noChangeAspect="1"/>
          </p:cNvPicPr>
          <p:nvPr/>
        </p:nvPicPr>
        <p:blipFill>
          <a:blip r:embed="rId6"/>
          <a:stretch>
            <a:fillRect/>
          </a:stretch>
        </p:blipFill>
        <p:spPr>
          <a:xfrm>
            <a:off x="1077532" y="5567985"/>
            <a:ext cx="7333333" cy="257143"/>
          </a:xfrm>
          <a:prstGeom prst="rect">
            <a:avLst/>
          </a:prstGeom>
        </p:spPr>
      </p:pic>
      <p:pic>
        <p:nvPicPr>
          <p:cNvPr id="16" name="Obrázek 15">
            <a:extLst>
              <a:ext uri="{FF2B5EF4-FFF2-40B4-BE49-F238E27FC236}">
                <a16:creationId xmlns:a16="http://schemas.microsoft.com/office/drawing/2014/main" id="{FF8BDC26-BA91-DEF6-28E7-6F8B6B023EC1}"/>
              </a:ext>
            </a:extLst>
          </p:cNvPr>
          <p:cNvPicPr>
            <a:picLocks noChangeAspect="1"/>
          </p:cNvPicPr>
          <p:nvPr/>
        </p:nvPicPr>
        <p:blipFill>
          <a:blip r:embed="rId7"/>
          <a:stretch>
            <a:fillRect/>
          </a:stretch>
        </p:blipFill>
        <p:spPr>
          <a:xfrm>
            <a:off x="1086970" y="5231457"/>
            <a:ext cx="7333333" cy="295238"/>
          </a:xfrm>
          <a:prstGeom prst="rect">
            <a:avLst/>
          </a:prstGeom>
        </p:spPr>
      </p:pic>
      <p:pic>
        <p:nvPicPr>
          <p:cNvPr id="18" name="Obrázek 17">
            <a:extLst>
              <a:ext uri="{FF2B5EF4-FFF2-40B4-BE49-F238E27FC236}">
                <a16:creationId xmlns:a16="http://schemas.microsoft.com/office/drawing/2014/main" id="{7B01AB54-F9A2-1F75-E455-DCA38EEBEB3A}"/>
              </a:ext>
            </a:extLst>
          </p:cNvPr>
          <p:cNvPicPr>
            <a:picLocks noChangeAspect="1"/>
          </p:cNvPicPr>
          <p:nvPr/>
        </p:nvPicPr>
        <p:blipFill>
          <a:blip r:embed="rId8"/>
          <a:stretch>
            <a:fillRect/>
          </a:stretch>
        </p:blipFill>
        <p:spPr>
          <a:xfrm>
            <a:off x="1058641" y="4185846"/>
            <a:ext cx="7438095" cy="266667"/>
          </a:xfrm>
          <a:prstGeom prst="rect">
            <a:avLst/>
          </a:prstGeom>
        </p:spPr>
      </p:pic>
      <p:pic>
        <p:nvPicPr>
          <p:cNvPr id="26" name="Obrázek 25">
            <a:extLst>
              <a:ext uri="{FF2B5EF4-FFF2-40B4-BE49-F238E27FC236}">
                <a16:creationId xmlns:a16="http://schemas.microsoft.com/office/drawing/2014/main" id="{B0DE68D3-B0EC-8DB0-F5BC-B5C24DB3BE1F}"/>
              </a:ext>
            </a:extLst>
          </p:cNvPr>
          <p:cNvPicPr>
            <a:picLocks noChangeAspect="1"/>
          </p:cNvPicPr>
          <p:nvPr/>
        </p:nvPicPr>
        <p:blipFill>
          <a:blip r:embed="rId9"/>
          <a:stretch>
            <a:fillRect/>
          </a:stretch>
        </p:blipFill>
        <p:spPr>
          <a:xfrm>
            <a:off x="1067923" y="5913922"/>
            <a:ext cx="7390476" cy="285714"/>
          </a:xfrm>
          <a:prstGeom prst="rect">
            <a:avLst/>
          </a:prstGeom>
        </p:spPr>
      </p:pic>
      <p:pic>
        <p:nvPicPr>
          <p:cNvPr id="28" name="Obrázek 27">
            <a:extLst>
              <a:ext uri="{FF2B5EF4-FFF2-40B4-BE49-F238E27FC236}">
                <a16:creationId xmlns:a16="http://schemas.microsoft.com/office/drawing/2014/main" id="{AAA38886-24E7-BB2F-237D-5786CBAE07A9}"/>
              </a:ext>
            </a:extLst>
          </p:cNvPr>
          <p:cNvPicPr>
            <a:picLocks noChangeAspect="1"/>
          </p:cNvPicPr>
          <p:nvPr/>
        </p:nvPicPr>
        <p:blipFill>
          <a:blip r:embed="rId10"/>
          <a:stretch>
            <a:fillRect/>
          </a:stretch>
        </p:blipFill>
        <p:spPr>
          <a:xfrm>
            <a:off x="1119435" y="6297648"/>
            <a:ext cx="7352381" cy="285714"/>
          </a:xfrm>
          <a:prstGeom prst="rect">
            <a:avLst/>
          </a:prstGeom>
        </p:spPr>
      </p:pic>
      <p:pic>
        <p:nvPicPr>
          <p:cNvPr id="30" name="Obrázek 29">
            <a:extLst>
              <a:ext uri="{FF2B5EF4-FFF2-40B4-BE49-F238E27FC236}">
                <a16:creationId xmlns:a16="http://schemas.microsoft.com/office/drawing/2014/main" id="{B70EB400-516B-7F56-4698-2D0D233AE88C}"/>
              </a:ext>
            </a:extLst>
          </p:cNvPr>
          <p:cNvPicPr>
            <a:picLocks noChangeAspect="1"/>
          </p:cNvPicPr>
          <p:nvPr/>
        </p:nvPicPr>
        <p:blipFill>
          <a:blip r:embed="rId11"/>
          <a:stretch>
            <a:fillRect/>
          </a:stretch>
        </p:blipFill>
        <p:spPr>
          <a:xfrm>
            <a:off x="1141986" y="4547667"/>
            <a:ext cx="7257143" cy="276190"/>
          </a:xfrm>
          <a:prstGeom prst="rect">
            <a:avLst/>
          </a:prstGeom>
        </p:spPr>
      </p:pic>
      <p:pic>
        <p:nvPicPr>
          <p:cNvPr id="32" name="Obrázek 31">
            <a:extLst>
              <a:ext uri="{FF2B5EF4-FFF2-40B4-BE49-F238E27FC236}">
                <a16:creationId xmlns:a16="http://schemas.microsoft.com/office/drawing/2014/main" id="{E8760A7F-F81E-00AA-7633-200B6038525B}"/>
              </a:ext>
            </a:extLst>
          </p:cNvPr>
          <p:cNvPicPr>
            <a:picLocks noChangeAspect="1"/>
          </p:cNvPicPr>
          <p:nvPr/>
        </p:nvPicPr>
        <p:blipFill>
          <a:blip r:embed="rId12"/>
          <a:stretch>
            <a:fillRect/>
          </a:stretch>
        </p:blipFill>
        <p:spPr>
          <a:xfrm>
            <a:off x="1109910" y="3488058"/>
            <a:ext cx="7352381" cy="323810"/>
          </a:xfrm>
          <a:prstGeom prst="rect">
            <a:avLst/>
          </a:prstGeom>
        </p:spPr>
      </p:pic>
      <p:pic>
        <p:nvPicPr>
          <p:cNvPr id="34" name="Obrázek 33">
            <a:extLst>
              <a:ext uri="{FF2B5EF4-FFF2-40B4-BE49-F238E27FC236}">
                <a16:creationId xmlns:a16="http://schemas.microsoft.com/office/drawing/2014/main" id="{1AC936F3-3070-5869-EDDC-5DE1741806FD}"/>
              </a:ext>
            </a:extLst>
          </p:cNvPr>
          <p:cNvPicPr>
            <a:picLocks noChangeAspect="1"/>
          </p:cNvPicPr>
          <p:nvPr/>
        </p:nvPicPr>
        <p:blipFill>
          <a:blip r:embed="rId13"/>
          <a:stretch>
            <a:fillRect/>
          </a:stretch>
        </p:blipFill>
        <p:spPr>
          <a:xfrm>
            <a:off x="1119435" y="3811868"/>
            <a:ext cx="7342857" cy="342857"/>
          </a:xfrm>
          <a:prstGeom prst="rect">
            <a:avLst/>
          </a:prstGeom>
        </p:spPr>
      </p:pic>
      <p:pic>
        <p:nvPicPr>
          <p:cNvPr id="36" name="Obrázek 35">
            <a:extLst>
              <a:ext uri="{FF2B5EF4-FFF2-40B4-BE49-F238E27FC236}">
                <a16:creationId xmlns:a16="http://schemas.microsoft.com/office/drawing/2014/main" id="{BC4BC998-1F9B-B7E7-2E56-165613C6DE02}"/>
              </a:ext>
            </a:extLst>
          </p:cNvPr>
          <p:cNvPicPr>
            <a:picLocks noChangeAspect="1"/>
          </p:cNvPicPr>
          <p:nvPr/>
        </p:nvPicPr>
        <p:blipFill>
          <a:blip r:embed="rId14"/>
          <a:stretch>
            <a:fillRect/>
          </a:stretch>
        </p:blipFill>
        <p:spPr>
          <a:xfrm>
            <a:off x="1067923" y="4867950"/>
            <a:ext cx="7371428" cy="276190"/>
          </a:xfrm>
          <a:prstGeom prst="rect">
            <a:avLst/>
          </a:prstGeom>
        </p:spPr>
      </p:pic>
    </p:spTree>
    <p:extLst>
      <p:ext uri="{BB962C8B-B14F-4D97-AF65-F5344CB8AC3E}">
        <p14:creationId xmlns:p14="http://schemas.microsoft.com/office/powerpoint/2010/main" val="1937490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D0D43C-6335-4B26-707E-FC35348FC2A3}"/>
              </a:ext>
            </a:extLst>
          </p:cNvPr>
          <p:cNvSpPr>
            <a:spLocks noGrp="1"/>
          </p:cNvSpPr>
          <p:nvPr>
            <p:ph type="title"/>
          </p:nvPr>
        </p:nvSpPr>
        <p:spPr/>
        <p:txBody>
          <a:bodyPr/>
          <a:lstStyle/>
          <a:p>
            <a:r>
              <a:rPr lang="cs-CZ" dirty="0"/>
              <a:t>COMMUTING PARADOX</a:t>
            </a:r>
          </a:p>
        </p:txBody>
      </p:sp>
      <p:sp>
        <p:nvSpPr>
          <p:cNvPr id="3" name="Zástupný obsah 2">
            <a:extLst>
              <a:ext uri="{FF2B5EF4-FFF2-40B4-BE49-F238E27FC236}">
                <a16:creationId xmlns:a16="http://schemas.microsoft.com/office/drawing/2014/main" id="{05D76A5F-3551-3997-548B-7DCB1F8AAD1F}"/>
              </a:ext>
            </a:extLst>
          </p:cNvPr>
          <p:cNvSpPr>
            <a:spLocks noGrp="1"/>
          </p:cNvSpPr>
          <p:nvPr>
            <p:ph idx="1"/>
          </p:nvPr>
        </p:nvSpPr>
        <p:spPr>
          <a:xfrm>
            <a:off x="449501" y="1451554"/>
            <a:ext cx="8229600" cy="4525963"/>
          </a:xfrm>
        </p:spPr>
        <p:txBody>
          <a:bodyPr>
            <a:normAutofit fontScale="77500" lnSpcReduction="20000"/>
          </a:bodyPr>
          <a:lstStyle/>
          <a:p>
            <a:r>
              <a:rPr lang="en-US" dirty="0"/>
              <a:t>People spend a lot of time commuting and often find it a burden. According to standard economics, the burden of commuting is chosen when compensated either on the labor or on the housing market so that individuals’ utility is equalized. </a:t>
            </a:r>
            <a:endParaRPr lang="cs-CZ" dirty="0"/>
          </a:p>
          <a:p>
            <a:r>
              <a:rPr lang="en-US" dirty="0"/>
              <a:t>However, in a direct test of this strong notion of equilibrium with panel data, we find that people with longer commuting time report systematically lower subjective well-being. This result is robust with regard to a number of alternative explanations. </a:t>
            </a:r>
            <a:endParaRPr lang="cs-CZ" dirty="0"/>
          </a:p>
          <a:p>
            <a:r>
              <a:rPr lang="en-US" dirty="0"/>
              <a:t>We mention several possibilities of an extended model of human behavior able to explain this “commuting paradox”</a:t>
            </a:r>
            <a:endParaRPr lang="cs-CZ" dirty="0"/>
          </a:p>
        </p:txBody>
      </p:sp>
      <p:sp>
        <p:nvSpPr>
          <p:cNvPr id="5" name="TextovéPole 4">
            <a:extLst>
              <a:ext uri="{FF2B5EF4-FFF2-40B4-BE49-F238E27FC236}">
                <a16:creationId xmlns:a16="http://schemas.microsoft.com/office/drawing/2014/main" id="{CB7CDD3F-84FB-0E04-D681-411267A2515D}"/>
              </a:ext>
            </a:extLst>
          </p:cNvPr>
          <p:cNvSpPr txBox="1"/>
          <p:nvPr/>
        </p:nvSpPr>
        <p:spPr>
          <a:xfrm>
            <a:off x="179512" y="5752365"/>
            <a:ext cx="9057184" cy="830997"/>
          </a:xfrm>
          <a:prstGeom prst="rect">
            <a:avLst/>
          </a:prstGeom>
          <a:noFill/>
        </p:spPr>
        <p:txBody>
          <a:bodyPr wrap="square">
            <a:spAutoFit/>
          </a:bodyPr>
          <a:lstStyle/>
          <a:p>
            <a:r>
              <a:rPr lang="en-US" sz="2400" i="1" dirty="0" err="1"/>
              <a:t>Stutzer</a:t>
            </a:r>
            <a:r>
              <a:rPr lang="en-US" sz="2400" i="1" dirty="0"/>
              <a:t>, A., &amp; Frey, B. S. (2008). Stress that doesn't pay: The commuting paradox. Scandinavian Journal of Economics, 110(2), 339-366.</a:t>
            </a:r>
            <a:endParaRPr lang="cs-CZ" sz="2400" i="1" dirty="0"/>
          </a:p>
        </p:txBody>
      </p:sp>
    </p:spTree>
    <p:extLst>
      <p:ext uri="{BB962C8B-B14F-4D97-AF65-F5344CB8AC3E}">
        <p14:creationId xmlns:p14="http://schemas.microsoft.com/office/powerpoint/2010/main" val="3828318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83B4DF-A53F-0D9C-C6A4-D74F2AF9792D}"/>
              </a:ext>
            </a:extLst>
          </p:cNvPr>
          <p:cNvSpPr>
            <a:spLocks noGrp="1"/>
          </p:cNvSpPr>
          <p:nvPr>
            <p:ph type="title"/>
          </p:nvPr>
        </p:nvSpPr>
        <p:spPr>
          <a:xfrm>
            <a:off x="457200" y="274638"/>
            <a:ext cx="8229600" cy="720897"/>
          </a:xfrm>
        </p:spPr>
        <p:txBody>
          <a:bodyPr>
            <a:normAutofit fontScale="90000"/>
          </a:bodyPr>
          <a:lstStyle/>
          <a:p>
            <a:pPr algn="l"/>
            <a:r>
              <a:rPr lang="cs-CZ" dirty="0" err="1"/>
              <a:t>Commuting</a:t>
            </a:r>
            <a:r>
              <a:rPr lang="cs-CZ" dirty="0"/>
              <a:t> </a:t>
            </a:r>
            <a:r>
              <a:rPr lang="cs-CZ" dirty="0" err="1"/>
              <a:t>time</a:t>
            </a:r>
            <a:endParaRPr lang="cs-CZ" dirty="0"/>
          </a:p>
        </p:txBody>
      </p:sp>
      <p:sp>
        <p:nvSpPr>
          <p:cNvPr id="3" name="Zástupný obsah 2">
            <a:extLst>
              <a:ext uri="{FF2B5EF4-FFF2-40B4-BE49-F238E27FC236}">
                <a16:creationId xmlns:a16="http://schemas.microsoft.com/office/drawing/2014/main" id="{4549A970-92EC-6718-5539-EFAE74BA6A73}"/>
              </a:ext>
            </a:extLst>
          </p:cNvPr>
          <p:cNvSpPr>
            <a:spLocks noGrp="1"/>
          </p:cNvSpPr>
          <p:nvPr>
            <p:ph idx="1"/>
          </p:nvPr>
        </p:nvSpPr>
        <p:spPr/>
        <p:txBody>
          <a:bodyPr/>
          <a:lstStyle/>
          <a:p>
            <a:endParaRPr lang="cs-CZ" dirty="0"/>
          </a:p>
        </p:txBody>
      </p:sp>
      <p:pic>
        <p:nvPicPr>
          <p:cNvPr id="7" name="Obrázek 6">
            <a:extLst>
              <a:ext uri="{FF2B5EF4-FFF2-40B4-BE49-F238E27FC236}">
                <a16:creationId xmlns:a16="http://schemas.microsoft.com/office/drawing/2014/main" id="{8A5CA882-82E0-3988-E322-3F66214AC084}"/>
              </a:ext>
            </a:extLst>
          </p:cNvPr>
          <p:cNvPicPr>
            <a:picLocks noChangeAspect="1"/>
          </p:cNvPicPr>
          <p:nvPr/>
        </p:nvPicPr>
        <p:blipFill>
          <a:blip r:embed="rId2"/>
          <a:stretch>
            <a:fillRect/>
          </a:stretch>
        </p:blipFill>
        <p:spPr>
          <a:xfrm>
            <a:off x="4283968" y="274638"/>
            <a:ext cx="5040560" cy="6420247"/>
          </a:xfrm>
          <a:prstGeom prst="rect">
            <a:avLst/>
          </a:prstGeom>
        </p:spPr>
      </p:pic>
    </p:spTree>
    <p:extLst>
      <p:ext uri="{BB962C8B-B14F-4D97-AF65-F5344CB8AC3E}">
        <p14:creationId xmlns:p14="http://schemas.microsoft.com/office/powerpoint/2010/main" val="3431321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9C0B8D-6601-AD9E-E719-2241ABECCACB}"/>
              </a:ext>
            </a:extLst>
          </p:cNvPr>
          <p:cNvSpPr>
            <a:spLocks noGrp="1"/>
          </p:cNvSpPr>
          <p:nvPr>
            <p:ph type="title"/>
          </p:nvPr>
        </p:nvSpPr>
        <p:spPr/>
        <p:txBody>
          <a:bodyPr/>
          <a:lstStyle/>
          <a:p>
            <a:r>
              <a:rPr lang="cs-CZ" dirty="0" err="1"/>
              <a:t>Commuting</a:t>
            </a:r>
            <a:r>
              <a:rPr lang="cs-CZ" dirty="0"/>
              <a:t> and </a:t>
            </a:r>
            <a:r>
              <a:rPr lang="cs-CZ" dirty="0" err="1"/>
              <a:t>happiness</a:t>
            </a:r>
            <a:endParaRPr lang="cs-CZ" dirty="0"/>
          </a:p>
        </p:txBody>
      </p:sp>
      <p:sp>
        <p:nvSpPr>
          <p:cNvPr id="3" name="Zástupný obsah 2">
            <a:extLst>
              <a:ext uri="{FF2B5EF4-FFF2-40B4-BE49-F238E27FC236}">
                <a16:creationId xmlns:a16="http://schemas.microsoft.com/office/drawing/2014/main" id="{7455DEFC-5B6D-D7CC-512C-42F3A4EC65F6}"/>
              </a:ext>
            </a:extLst>
          </p:cNvPr>
          <p:cNvSpPr>
            <a:spLocks noGrp="1"/>
          </p:cNvSpPr>
          <p:nvPr>
            <p:ph idx="1"/>
          </p:nvPr>
        </p:nvSpPr>
        <p:spPr/>
        <p:txBody>
          <a:bodyPr/>
          <a:lstStyle/>
          <a:p>
            <a:endParaRPr lang="cs-CZ"/>
          </a:p>
        </p:txBody>
      </p:sp>
      <p:pic>
        <p:nvPicPr>
          <p:cNvPr id="5" name="Obrázek 4">
            <a:extLst>
              <a:ext uri="{FF2B5EF4-FFF2-40B4-BE49-F238E27FC236}">
                <a16:creationId xmlns:a16="http://schemas.microsoft.com/office/drawing/2014/main" id="{C40FF56B-F7EB-7B55-0911-CCDFBA3C31C4}"/>
              </a:ext>
            </a:extLst>
          </p:cNvPr>
          <p:cNvPicPr>
            <a:picLocks noChangeAspect="1"/>
          </p:cNvPicPr>
          <p:nvPr/>
        </p:nvPicPr>
        <p:blipFill>
          <a:blip r:embed="rId2"/>
          <a:stretch>
            <a:fillRect/>
          </a:stretch>
        </p:blipFill>
        <p:spPr>
          <a:xfrm>
            <a:off x="460059" y="1434540"/>
            <a:ext cx="7524328" cy="5246129"/>
          </a:xfrm>
          <a:prstGeom prst="rect">
            <a:avLst/>
          </a:prstGeom>
        </p:spPr>
      </p:pic>
    </p:spTree>
    <p:extLst>
      <p:ext uri="{BB962C8B-B14F-4D97-AF65-F5344CB8AC3E}">
        <p14:creationId xmlns:p14="http://schemas.microsoft.com/office/powerpoint/2010/main" val="1213001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PROBLEM OF PEAK</a:t>
            </a:r>
            <a:endParaRPr lang="en-GB" dirty="0"/>
          </a:p>
        </p:txBody>
      </p:sp>
      <p:sp>
        <p:nvSpPr>
          <p:cNvPr id="3" name="Zástupný symbol pro obsah 2"/>
          <p:cNvSpPr>
            <a:spLocks noGrp="1"/>
          </p:cNvSpPr>
          <p:nvPr>
            <p:ph idx="1"/>
          </p:nvPr>
        </p:nvSpPr>
        <p:spPr/>
        <p:txBody>
          <a:bodyPr/>
          <a:lstStyle/>
          <a:p>
            <a:r>
              <a:rPr lang="en-GB" dirty="0"/>
              <a:t>In economics it is usually assumed that demand is constant per unit of time</a:t>
            </a:r>
          </a:p>
          <a:p>
            <a:r>
              <a:rPr lang="en-GB" dirty="0"/>
              <a:t>In transport economics this assumption cannot be made as there are peaks in demand that occur on a regular basis</a:t>
            </a:r>
          </a:p>
        </p:txBody>
      </p:sp>
    </p:spTree>
    <p:extLst>
      <p:ext uri="{BB962C8B-B14F-4D97-AF65-F5344CB8AC3E}">
        <p14:creationId xmlns:p14="http://schemas.microsoft.com/office/powerpoint/2010/main" val="1980438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ransEcon 1-5.pdf"/>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9964" r="6529" b="19316"/>
          <a:stretch/>
        </p:blipFill>
        <p:spPr>
          <a:xfrm>
            <a:off x="459836" y="1628800"/>
            <a:ext cx="8224328" cy="4824536"/>
          </a:xfrm>
          <a:scene3d>
            <a:camera prst="orthographicFront">
              <a:rot lat="0" lon="0" rev="18000"/>
            </a:camera>
            <a:lightRig rig="threePt" dir="t"/>
          </a:scene3d>
        </p:spPr>
      </p:pic>
      <p:sp>
        <p:nvSpPr>
          <p:cNvPr id="7" name="Title 1"/>
          <p:cNvSpPr>
            <a:spLocks noGrp="1"/>
          </p:cNvSpPr>
          <p:nvPr>
            <p:ph type="title"/>
          </p:nvPr>
        </p:nvSpPr>
        <p:spPr/>
        <p:txBody>
          <a:bodyPr>
            <a:noAutofit/>
          </a:bodyPr>
          <a:lstStyle/>
          <a:p>
            <a:pPr algn="l"/>
            <a:r>
              <a:rPr lang="en-GB" sz="4000" dirty="0"/>
              <a:t>Distribution of traffic by time of the day, UK, 2004: Cars</a:t>
            </a:r>
          </a:p>
        </p:txBody>
      </p:sp>
    </p:spTree>
    <p:extLst>
      <p:ext uri="{BB962C8B-B14F-4D97-AF65-F5344CB8AC3E}">
        <p14:creationId xmlns:p14="http://schemas.microsoft.com/office/powerpoint/2010/main" val="3973637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7657"/>
          </a:xfrm>
        </p:spPr>
        <p:txBody>
          <a:bodyPr/>
          <a:lstStyle/>
          <a:p>
            <a:r>
              <a:rPr lang="en-GB" dirty="0"/>
              <a:t>Peak and off peak periods</a:t>
            </a:r>
          </a:p>
        </p:txBody>
      </p:sp>
      <p:pic>
        <p:nvPicPr>
          <p:cNvPr id="7" name="Obrázek 6"/>
          <p:cNvPicPr/>
          <p:nvPr/>
        </p:nvPicPr>
        <p:blipFill>
          <a:blip r:embed="rId2"/>
          <a:stretch>
            <a:fillRect/>
          </a:stretch>
        </p:blipFill>
        <p:spPr>
          <a:xfrm>
            <a:off x="1043608" y="2420888"/>
            <a:ext cx="7488832" cy="4032448"/>
          </a:xfrm>
          <a:prstGeom prst="rect">
            <a:avLst/>
          </a:prstGeom>
        </p:spPr>
      </p:pic>
      <p:sp>
        <p:nvSpPr>
          <p:cNvPr id="3" name="Obdélník 2"/>
          <p:cNvSpPr/>
          <p:nvPr/>
        </p:nvSpPr>
        <p:spPr>
          <a:xfrm>
            <a:off x="755576" y="1268760"/>
            <a:ext cx="7776864" cy="1015663"/>
          </a:xfrm>
          <a:prstGeom prst="rect">
            <a:avLst/>
          </a:prstGeom>
        </p:spPr>
        <p:txBody>
          <a:bodyPr wrap="square">
            <a:spAutoFit/>
          </a:bodyPr>
          <a:lstStyle/>
          <a:p>
            <a:pPr algn="just"/>
            <a:r>
              <a:rPr lang="en-GB" sz="2000" dirty="0" err="1">
                <a:latin typeface="Calibri" panose="020F0502020204030204" pitchFamily="34" charset="0"/>
                <a:ea typeface="Calibri" panose="020F0502020204030204" pitchFamily="34" charset="0"/>
                <a:cs typeface="Times New Roman" panose="02020603050405020304" pitchFamily="18" charset="0"/>
              </a:rPr>
              <a:t>Mulíček</a:t>
            </a:r>
            <a:r>
              <a:rPr lang="en-GB" sz="2000" dirty="0">
                <a:latin typeface="Calibri" panose="020F0502020204030204" pitchFamily="34" charset="0"/>
                <a:ea typeface="Calibri" panose="020F0502020204030204" pitchFamily="34" charset="0"/>
                <a:cs typeface="Times New Roman" panose="02020603050405020304" pitchFamily="18" charset="0"/>
              </a:rPr>
              <a:t> – Osman – </a:t>
            </a:r>
            <a:r>
              <a:rPr lang="en-GB" sz="2000" dirty="0" err="1">
                <a:latin typeface="Calibri" panose="020F0502020204030204" pitchFamily="34" charset="0"/>
                <a:ea typeface="Calibri" panose="020F0502020204030204" pitchFamily="34" charset="0"/>
                <a:cs typeface="Times New Roman" panose="02020603050405020304" pitchFamily="18" charset="0"/>
              </a:rPr>
              <a:t>Seidenglanz</a:t>
            </a:r>
            <a:r>
              <a:rPr lang="en-GB" sz="2000" dirty="0">
                <a:latin typeface="Calibri" panose="020F0502020204030204" pitchFamily="34" charset="0"/>
                <a:ea typeface="Calibri" panose="020F0502020204030204" pitchFamily="34" charset="0"/>
                <a:cs typeface="Times New Roman" panose="02020603050405020304" pitchFamily="18" charset="0"/>
              </a:rPr>
              <a:t> (2016) constructed frequency distribution of bus services in Brno during </a:t>
            </a:r>
            <a:r>
              <a:rPr lang="en-GB" sz="2000" dirty="0" err="1">
                <a:latin typeface="Calibri" panose="020F0502020204030204" pitchFamily="34" charset="0"/>
                <a:ea typeface="Calibri" panose="020F0502020204030204" pitchFamily="34" charset="0"/>
                <a:cs typeface="Times New Roman" panose="02020603050405020304" pitchFamily="18" charset="0"/>
              </a:rPr>
              <a:t>th</a:t>
            </a:r>
            <a:r>
              <a:rPr lang="cs-CZ" sz="2000" dirty="0">
                <a:latin typeface="Calibri" panose="020F0502020204030204" pitchFamily="34" charset="0"/>
                <a:ea typeface="Calibri" panose="020F0502020204030204" pitchFamily="34" charset="0"/>
                <a:cs typeface="Times New Roman" panose="02020603050405020304" pitchFamily="18" charset="0"/>
              </a:rPr>
              <a:t>e</a:t>
            </a:r>
            <a:r>
              <a:rPr lang="en-GB" sz="2000" dirty="0">
                <a:latin typeface="Calibri" panose="020F0502020204030204" pitchFamily="34" charset="0"/>
                <a:ea typeface="Calibri" panose="020F0502020204030204" pitchFamily="34" charset="0"/>
                <a:cs typeface="Times New Roman" panose="02020603050405020304" pitchFamily="18" charset="0"/>
              </a:rPr>
              <a:t> day in 1989 and 2009. Discuss the reasons why the distribution has changed. </a:t>
            </a:r>
            <a:endParaRPr lang="cs-CZ" sz="2000" dirty="0"/>
          </a:p>
        </p:txBody>
      </p:sp>
    </p:spTree>
    <p:extLst>
      <p:ext uri="{BB962C8B-B14F-4D97-AF65-F5344CB8AC3E}">
        <p14:creationId xmlns:p14="http://schemas.microsoft.com/office/powerpoint/2010/main" val="3950198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THE NOTION OF NEED</a:t>
            </a:r>
            <a:endParaRPr lang="en-GB" dirty="0"/>
          </a:p>
        </p:txBody>
      </p:sp>
      <p:sp>
        <p:nvSpPr>
          <p:cNvPr id="3" name="Zástupný symbol pro obsah 2"/>
          <p:cNvSpPr>
            <a:spLocks noGrp="1"/>
          </p:cNvSpPr>
          <p:nvPr>
            <p:ph idx="1"/>
          </p:nvPr>
        </p:nvSpPr>
        <p:spPr/>
        <p:txBody>
          <a:bodyPr>
            <a:normAutofit lnSpcReduction="10000"/>
          </a:bodyPr>
          <a:lstStyle/>
          <a:p>
            <a:r>
              <a:rPr lang="en-GB" dirty="0"/>
              <a:t>There are some advocates of the idea that transport services, or at least some of them, should be allocated according to need rather than effective demand.</a:t>
            </a:r>
          </a:p>
          <a:p>
            <a:r>
              <a:rPr lang="en-GB" dirty="0"/>
              <a:t>The idea is that just as everyone in a civilized society is entitled to expect a certain standard of education, medical care, security and so on, so they are also entitled to enjoy a certain minimum standard of transport provision. </a:t>
            </a:r>
          </a:p>
        </p:txBody>
      </p:sp>
    </p:spTree>
    <p:extLst>
      <p:ext uri="{BB962C8B-B14F-4D97-AF65-F5344CB8AC3E}">
        <p14:creationId xmlns:p14="http://schemas.microsoft.com/office/powerpoint/2010/main" val="3439995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7BC8A9-33CA-5D28-D934-CFCFD2B31BDE}"/>
              </a:ext>
            </a:extLst>
          </p:cNvPr>
          <p:cNvSpPr>
            <a:spLocks noGrp="1"/>
          </p:cNvSpPr>
          <p:nvPr>
            <p:ph type="title"/>
          </p:nvPr>
        </p:nvSpPr>
        <p:spPr>
          <a:xfrm>
            <a:off x="457200" y="274638"/>
            <a:ext cx="8229600" cy="850106"/>
          </a:xfrm>
        </p:spPr>
        <p:txBody>
          <a:bodyPr/>
          <a:lstStyle/>
          <a:p>
            <a:r>
              <a:rPr lang="cs-CZ" dirty="0"/>
              <a:t>PUBLIC TRANSPORT</a:t>
            </a:r>
          </a:p>
        </p:txBody>
      </p:sp>
      <p:sp>
        <p:nvSpPr>
          <p:cNvPr id="3" name="Zástupný obsah 2">
            <a:extLst>
              <a:ext uri="{FF2B5EF4-FFF2-40B4-BE49-F238E27FC236}">
                <a16:creationId xmlns:a16="http://schemas.microsoft.com/office/drawing/2014/main" id="{C8620B41-F243-F45D-C408-A2B3E260E375}"/>
              </a:ext>
            </a:extLst>
          </p:cNvPr>
          <p:cNvSpPr>
            <a:spLocks noGrp="1"/>
          </p:cNvSpPr>
          <p:nvPr>
            <p:ph idx="1"/>
          </p:nvPr>
        </p:nvSpPr>
        <p:spPr>
          <a:xfrm>
            <a:off x="451921" y="1124744"/>
            <a:ext cx="8229600" cy="4525963"/>
          </a:xfrm>
        </p:spPr>
        <p:txBody>
          <a:bodyPr>
            <a:noAutofit/>
          </a:bodyPr>
          <a:lstStyle/>
          <a:p>
            <a:r>
              <a:rPr lang="en-US" sz="2800" b="0" i="0" u="none" strike="noStrike" baseline="0" dirty="0">
                <a:solidFill>
                  <a:srgbClr val="231F20"/>
                </a:solidFill>
              </a:rPr>
              <a:t>This paper first provides a brief review of trends in public transport demand from 1980 to</a:t>
            </a:r>
            <a:r>
              <a:rPr lang="cs-CZ" sz="2800" b="0" i="0" u="none" strike="noStrike" baseline="0" dirty="0">
                <a:solidFill>
                  <a:srgbClr val="231F20"/>
                </a:solidFill>
              </a:rPr>
              <a:t> </a:t>
            </a:r>
            <a:r>
              <a:rPr lang="en-US" sz="2800" b="0" i="0" u="none" strike="noStrike" baseline="0" dirty="0">
                <a:solidFill>
                  <a:srgbClr val="231F20"/>
                </a:solidFill>
              </a:rPr>
              <a:t>2010 in 16 countries in</a:t>
            </a:r>
            <a:r>
              <a:rPr lang="cs-CZ" sz="2800" b="0" i="0" u="none" strike="noStrike" baseline="0" dirty="0">
                <a:solidFill>
                  <a:srgbClr val="231F20"/>
                </a:solidFill>
              </a:rPr>
              <a:t> </a:t>
            </a:r>
            <a:r>
              <a:rPr lang="en-US" sz="2800" b="0" i="0" u="none" strike="noStrike" baseline="0" dirty="0">
                <a:solidFill>
                  <a:srgbClr val="231F20"/>
                </a:solidFill>
              </a:rPr>
              <a:t>Europe,</a:t>
            </a:r>
            <a:r>
              <a:rPr lang="cs-CZ" sz="2800" b="0" i="0" u="none" strike="noStrike" baseline="0" dirty="0">
                <a:solidFill>
                  <a:srgbClr val="231F20"/>
                </a:solidFill>
              </a:rPr>
              <a:t> </a:t>
            </a:r>
            <a:r>
              <a:rPr lang="en-US" sz="2800" b="0" i="0" u="none" strike="noStrike" baseline="0" dirty="0">
                <a:solidFill>
                  <a:srgbClr val="231F20"/>
                </a:solidFill>
              </a:rPr>
              <a:t>North</a:t>
            </a:r>
            <a:r>
              <a:rPr lang="cs-CZ" sz="2800" b="0" i="0" u="none" strike="noStrike" baseline="0" dirty="0">
                <a:solidFill>
                  <a:srgbClr val="231F20"/>
                </a:solidFill>
              </a:rPr>
              <a:t> </a:t>
            </a:r>
            <a:r>
              <a:rPr lang="en-US" sz="2800" b="0" i="0" u="none" strike="noStrike" baseline="0" dirty="0">
                <a:solidFill>
                  <a:srgbClr val="231F20"/>
                </a:solidFill>
              </a:rPr>
              <a:t>America, and</a:t>
            </a:r>
            <a:r>
              <a:rPr lang="cs-CZ" sz="2800" b="0" i="0" u="none" strike="noStrike" baseline="0" dirty="0">
                <a:solidFill>
                  <a:srgbClr val="231F20"/>
                </a:solidFill>
              </a:rPr>
              <a:t> </a:t>
            </a:r>
            <a:r>
              <a:rPr lang="en-US" sz="2800" b="0" i="0" u="none" strike="noStrike" baseline="0" dirty="0">
                <a:solidFill>
                  <a:srgbClr val="231F20"/>
                </a:solidFill>
              </a:rPr>
              <a:t>Australia.</a:t>
            </a:r>
            <a:r>
              <a:rPr lang="cs-CZ" sz="2800" b="0" i="0" u="none" strike="noStrike" baseline="0" dirty="0">
                <a:solidFill>
                  <a:srgbClr val="231F20"/>
                </a:solidFill>
              </a:rPr>
              <a:t> </a:t>
            </a:r>
          </a:p>
          <a:p>
            <a:r>
              <a:rPr lang="en-US" sz="2800" b="0" i="0" u="none" strike="noStrike" baseline="0" dirty="0">
                <a:solidFill>
                  <a:srgbClr val="231F20"/>
                </a:solidFill>
              </a:rPr>
              <a:t>The focus, however, is on</a:t>
            </a:r>
            <a:r>
              <a:rPr lang="cs-CZ" sz="2800" b="0" i="0" u="none" strike="noStrike" baseline="0" dirty="0">
                <a:solidFill>
                  <a:srgbClr val="231F20"/>
                </a:solidFill>
              </a:rPr>
              <a:t> </a:t>
            </a:r>
            <a:r>
              <a:rPr lang="en-US" sz="2800" b="0" i="0" u="none" strike="noStrike" baseline="0" dirty="0">
                <a:solidFill>
                  <a:srgbClr val="231F20"/>
                </a:solidFill>
              </a:rPr>
              <a:t>a detailed analysis</a:t>
            </a:r>
            <a:r>
              <a:rPr lang="cs-CZ" sz="2800" b="0" i="0" u="none" strike="noStrike" baseline="0" dirty="0">
                <a:solidFill>
                  <a:srgbClr val="231F20"/>
                </a:solidFill>
              </a:rPr>
              <a:t> </a:t>
            </a:r>
            <a:r>
              <a:rPr lang="en-US" sz="2800" b="0" i="0" u="none" strike="noStrike" baseline="0" dirty="0">
                <a:solidFill>
                  <a:srgbClr val="231F20"/>
                </a:solidFill>
              </a:rPr>
              <a:t>of public transport demand in Germany and the USA, using uniquely comparable national travel</a:t>
            </a:r>
            <a:r>
              <a:rPr lang="cs-CZ" sz="2800" b="0" i="0" u="none" strike="noStrike" baseline="0" dirty="0">
                <a:solidFill>
                  <a:srgbClr val="231F20"/>
                </a:solidFill>
              </a:rPr>
              <a:t> </a:t>
            </a:r>
            <a:r>
              <a:rPr lang="en-US" sz="2800" b="0" i="0" u="none" strike="noStrike" baseline="0" dirty="0">
                <a:solidFill>
                  <a:srgbClr val="231F20"/>
                </a:solidFill>
              </a:rPr>
              <a:t>surveys from</a:t>
            </a:r>
            <a:r>
              <a:rPr lang="cs-CZ" sz="2800" b="0" i="0" u="none" strike="noStrike" baseline="0" dirty="0">
                <a:solidFill>
                  <a:srgbClr val="231F20"/>
                </a:solidFill>
              </a:rPr>
              <a:t> </a:t>
            </a:r>
            <a:r>
              <a:rPr lang="en-US" sz="2800" b="0" i="0" u="none" strike="noStrike" baseline="0" dirty="0">
                <a:solidFill>
                  <a:srgbClr val="231F20"/>
                </a:solidFill>
              </a:rPr>
              <a:t>2001/2002 and 2008/2009 for both countries.</a:t>
            </a:r>
            <a:endParaRPr lang="cs-CZ" sz="2800" b="0" i="0" u="none" strike="noStrike" baseline="0" dirty="0">
              <a:solidFill>
                <a:srgbClr val="231F20"/>
              </a:solidFill>
            </a:endParaRPr>
          </a:p>
          <a:p>
            <a:r>
              <a:rPr lang="en-US" sz="2800" b="0" i="0" u="none" strike="noStrike" baseline="0" dirty="0">
                <a:solidFill>
                  <a:srgbClr val="231F20"/>
                </a:solidFill>
              </a:rPr>
              <a:t> Public transport has been far</a:t>
            </a:r>
            <a:r>
              <a:rPr lang="cs-CZ" sz="2800" b="0" i="0" u="none" strike="noStrike" baseline="0" dirty="0">
                <a:solidFill>
                  <a:srgbClr val="231F20"/>
                </a:solidFill>
              </a:rPr>
              <a:t> </a:t>
            </a:r>
            <a:r>
              <a:rPr lang="en-US" sz="2800" b="0" i="0" u="none" strike="noStrike" baseline="0" dirty="0">
                <a:solidFill>
                  <a:srgbClr val="231F20"/>
                </a:solidFill>
              </a:rPr>
              <a:t>more successful</a:t>
            </a:r>
            <a:r>
              <a:rPr lang="cs-CZ" sz="2800" b="0" i="0" u="none" strike="noStrike" baseline="0" dirty="0">
                <a:solidFill>
                  <a:srgbClr val="231F20"/>
                </a:solidFill>
              </a:rPr>
              <a:t> </a:t>
            </a:r>
            <a:r>
              <a:rPr lang="en-US" sz="2800" b="0" i="0" u="none" strike="noStrike" baseline="0" dirty="0">
                <a:solidFill>
                  <a:srgbClr val="231F20"/>
                </a:solidFill>
              </a:rPr>
              <a:t>in Germany than in the USA, with much greater growth in overall passenger volumes and trips per</a:t>
            </a:r>
            <a:r>
              <a:rPr lang="cs-CZ" sz="2800" b="0" i="0" u="none" strike="noStrike" baseline="0" dirty="0">
                <a:solidFill>
                  <a:srgbClr val="231F20"/>
                </a:solidFill>
              </a:rPr>
              <a:t> capita.</a:t>
            </a:r>
            <a:endParaRPr lang="cs-CZ" sz="2800" dirty="0"/>
          </a:p>
        </p:txBody>
      </p:sp>
      <p:sp>
        <p:nvSpPr>
          <p:cNvPr id="5" name="TextovéPole 4">
            <a:extLst>
              <a:ext uri="{FF2B5EF4-FFF2-40B4-BE49-F238E27FC236}">
                <a16:creationId xmlns:a16="http://schemas.microsoft.com/office/drawing/2014/main" id="{E410EB1B-1A6B-2AAD-2885-B74EA87E6331}"/>
              </a:ext>
            </a:extLst>
          </p:cNvPr>
          <p:cNvSpPr txBox="1"/>
          <p:nvPr/>
        </p:nvSpPr>
        <p:spPr>
          <a:xfrm>
            <a:off x="827584" y="5833768"/>
            <a:ext cx="7992888" cy="1015663"/>
          </a:xfrm>
          <a:prstGeom prst="rect">
            <a:avLst/>
          </a:prstGeom>
          <a:noFill/>
        </p:spPr>
        <p:txBody>
          <a:bodyPr wrap="square">
            <a:spAutoFit/>
          </a:bodyPr>
          <a:lstStyle/>
          <a:p>
            <a:pPr marL="0" indent="0">
              <a:buNone/>
            </a:pPr>
            <a:r>
              <a:rPr lang="en-GB" sz="2000" dirty="0"/>
              <a:t>Buehler, R., &amp; </a:t>
            </a:r>
            <a:r>
              <a:rPr lang="en-GB" sz="2000" dirty="0" err="1"/>
              <a:t>Pucher</a:t>
            </a:r>
            <a:r>
              <a:rPr lang="en-GB" sz="2000" dirty="0"/>
              <a:t>, J. (2012). Demand for public transport in Germany and the USA: an analysis of rider characteristics. </a:t>
            </a:r>
            <a:r>
              <a:rPr lang="en-GB" sz="2000" i="1" dirty="0"/>
              <a:t>Transport Reviews</a:t>
            </a:r>
            <a:r>
              <a:rPr lang="en-GB" sz="2000" dirty="0"/>
              <a:t>, </a:t>
            </a:r>
            <a:r>
              <a:rPr lang="en-GB" sz="2000" i="1" dirty="0"/>
              <a:t>32</a:t>
            </a:r>
            <a:r>
              <a:rPr lang="en-GB" sz="2000" dirty="0"/>
              <a:t>(5), 541-567.</a:t>
            </a:r>
          </a:p>
        </p:txBody>
      </p:sp>
    </p:spTree>
    <p:extLst>
      <p:ext uri="{BB962C8B-B14F-4D97-AF65-F5344CB8AC3E}">
        <p14:creationId xmlns:p14="http://schemas.microsoft.com/office/powerpoint/2010/main" val="764271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The problem of rural demand</a:t>
            </a:r>
          </a:p>
        </p:txBody>
      </p:sp>
      <p:sp>
        <p:nvSpPr>
          <p:cNvPr id="3" name="Zástupný symbol pro obsah 2"/>
          <p:cNvSpPr>
            <a:spLocks noGrp="1"/>
          </p:cNvSpPr>
          <p:nvPr>
            <p:ph idx="1"/>
          </p:nvPr>
        </p:nvSpPr>
        <p:spPr/>
        <p:txBody>
          <a:bodyPr>
            <a:normAutofit fontScale="92500"/>
          </a:bodyPr>
          <a:lstStyle/>
          <a:p>
            <a:r>
              <a:rPr lang="en-GB" dirty="0"/>
              <a:t>The provision of public transport services to satisfy demand in rural areas has always been problematic.</a:t>
            </a:r>
          </a:p>
          <a:p>
            <a:r>
              <a:rPr lang="en-GB" dirty="0"/>
              <a:t>Such services have high costs, but low revenues due to low load factors. They are uneconomic.</a:t>
            </a:r>
          </a:p>
          <a:p>
            <a:r>
              <a:rPr lang="en-GB" dirty="0"/>
              <a:t>However, the demand for these services is very real, as rural populations require them to get to work, to do their shopping, to access schools and medical care and for social reasons.</a:t>
            </a:r>
          </a:p>
        </p:txBody>
      </p:sp>
    </p:spTree>
    <p:extLst>
      <p:ext uri="{BB962C8B-B14F-4D97-AF65-F5344CB8AC3E}">
        <p14:creationId xmlns:p14="http://schemas.microsoft.com/office/powerpoint/2010/main" val="4084312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The problem of rural demand</a:t>
            </a:r>
          </a:p>
        </p:txBody>
      </p:sp>
      <p:sp>
        <p:nvSpPr>
          <p:cNvPr id="3" name="Zástupný symbol pro obsah 2"/>
          <p:cNvSpPr>
            <a:spLocks noGrp="1"/>
          </p:cNvSpPr>
          <p:nvPr>
            <p:ph idx="1"/>
          </p:nvPr>
        </p:nvSpPr>
        <p:spPr/>
        <p:txBody>
          <a:bodyPr>
            <a:normAutofit/>
          </a:bodyPr>
          <a:lstStyle/>
          <a:p>
            <a:pPr marL="0" indent="0">
              <a:buNone/>
            </a:pPr>
            <a:r>
              <a:rPr lang="en-GB" dirty="0"/>
              <a:t>This problem has worsened in recent times for four main reasons:</a:t>
            </a:r>
          </a:p>
          <a:p>
            <a:pPr marL="914400" lvl="1" indent="-514350">
              <a:buFont typeface="+mj-lt"/>
              <a:buAutoNum type="arabicPeriod"/>
            </a:pPr>
            <a:r>
              <a:rPr lang="en-GB" dirty="0"/>
              <a:t>Greater car usage</a:t>
            </a:r>
          </a:p>
          <a:p>
            <a:pPr marL="914400" lvl="1" indent="-514350">
              <a:buFont typeface="+mj-lt"/>
              <a:buAutoNum type="arabicPeriod"/>
            </a:pPr>
            <a:r>
              <a:rPr lang="en-GB" dirty="0"/>
              <a:t>Growth of urban conurbations</a:t>
            </a:r>
          </a:p>
          <a:p>
            <a:pPr marL="914400" lvl="1" indent="-514350">
              <a:buFont typeface="+mj-lt"/>
              <a:buAutoNum type="arabicPeriod"/>
            </a:pPr>
            <a:r>
              <a:rPr lang="en-GB" dirty="0"/>
              <a:t>Public services concentrated in urban centres</a:t>
            </a:r>
          </a:p>
          <a:p>
            <a:pPr marL="914400" lvl="1" indent="-514350">
              <a:buFont typeface="+mj-lt"/>
              <a:buAutoNum type="arabicPeriod"/>
            </a:pPr>
            <a:r>
              <a:rPr lang="en-GB" dirty="0"/>
              <a:t>Population ageing</a:t>
            </a:r>
          </a:p>
          <a:p>
            <a:pPr marL="0" indent="0">
              <a:buNone/>
            </a:pPr>
            <a:endParaRPr lang="cs-CZ" sz="2400" dirty="0"/>
          </a:p>
          <a:p>
            <a:pPr marL="0" indent="0">
              <a:buNone/>
            </a:pPr>
            <a:r>
              <a:rPr lang="en-GB" sz="2400" i="1" dirty="0"/>
              <a:t>White, P. (2015). Report on public transport provision in rural and depopulated areas in the United Kingdom.</a:t>
            </a:r>
          </a:p>
          <a:p>
            <a:pPr marL="400050" lvl="1" indent="0">
              <a:buNone/>
            </a:pPr>
            <a:endParaRPr lang="en-GB" dirty="0"/>
          </a:p>
          <a:p>
            <a:pPr marL="914400" lvl="1" indent="-514350">
              <a:buFont typeface="+mj-lt"/>
              <a:buAutoNum type="arabicPeriod"/>
            </a:pPr>
            <a:endParaRPr lang="en-GB" dirty="0"/>
          </a:p>
          <a:p>
            <a:pPr marL="400050" lvl="1" indent="0">
              <a:buNone/>
            </a:pPr>
            <a:endParaRPr lang="en-GB" dirty="0"/>
          </a:p>
        </p:txBody>
      </p:sp>
    </p:spTree>
    <p:extLst>
      <p:ext uri="{BB962C8B-B14F-4D97-AF65-F5344CB8AC3E}">
        <p14:creationId xmlns:p14="http://schemas.microsoft.com/office/powerpoint/2010/main" val="102994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77703"/>
            <a:ext cx="8229600" cy="634082"/>
          </a:xfrm>
        </p:spPr>
        <p:txBody>
          <a:bodyPr>
            <a:normAutofit fontScale="90000"/>
          </a:bodyPr>
          <a:lstStyle/>
          <a:p>
            <a:r>
              <a:rPr lang="cs-CZ" dirty="0"/>
              <a:t>EX (1): </a:t>
            </a:r>
            <a:r>
              <a:rPr lang="en-GB" dirty="0"/>
              <a:t>Monetary and time costs</a:t>
            </a:r>
          </a:p>
        </p:txBody>
      </p:sp>
      <p:sp>
        <p:nvSpPr>
          <p:cNvPr id="3" name="Zástupný symbol pro obsah 2"/>
          <p:cNvSpPr>
            <a:spLocks noGrp="1"/>
          </p:cNvSpPr>
          <p:nvPr>
            <p:ph idx="1"/>
          </p:nvPr>
        </p:nvSpPr>
        <p:spPr>
          <a:xfrm>
            <a:off x="457200" y="1484784"/>
            <a:ext cx="8435280" cy="5805264"/>
          </a:xfrm>
        </p:spPr>
        <p:txBody>
          <a:bodyPr>
            <a:normAutofit fontScale="62500" lnSpcReduction="20000"/>
          </a:bodyPr>
          <a:lstStyle/>
          <a:p>
            <a:pPr marL="0" indent="0">
              <a:buNone/>
            </a:pPr>
            <a:r>
              <a:rPr lang="en-GB" sz="3800" dirty="0"/>
              <a:t>In 1983, 87.4 % of household trips to work were by private motor vehicle, 4.6 % by public transit, and 8.0 % by other modes of travel (for example, bicycle or walk). </a:t>
            </a:r>
          </a:p>
          <a:p>
            <a:pPr marL="0" indent="0">
              <a:buNone/>
            </a:pPr>
            <a:r>
              <a:rPr lang="en-GB" sz="3800" dirty="0"/>
              <a:t>For private transportation, the average length of work trip (one way) was 8.5 miles, with an average commute time equal to 20 minutes. The operating cost per mile for private transportation was 8.36 cents. </a:t>
            </a:r>
          </a:p>
          <a:p>
            <a:pPr marL="0" indent="0">
              <a:buNone/>
            </a:pPr>
            <a:r>
              <a:rPr lang="en-GB" sz="3800" dirty="0"/>
              <a:t>For public transit, the average commute time was 46.1 minutes per one-way trip, with an average fare equal to 60 cents. </a:t>
            </a:r>
          </a:p>
          <a:p>
            <a:pPr marL="0" indent="0">
              <a:buNone/>
            </a:pPr>
            <a:r>
              <a:rPr lang="en-GB" sz="3800" dirty="0"/>
              <a:t>For other work-trip modes, the average one-way trip length was 5.6 miles, with an average trip time equal to 30 minutes.</a:t>
            </a:r>
          </a:p>
          <a:p>
            <a:pPr marL="514350" lvl="0" indent="-514350">
              <a:buFont typeface="+mj-lt"/>
              <a:buAutoNum type="alphaLcParenR"/>
            </a:pPr>
            <a:r>
              <a:rPr lang="en-GB" sz="3800" dirty="0"/>
              <a:t>For each of the three modes, what is the monetary cost per trip?</a:t>
            </a:r>
          </a:p>
          <a:p>
            <a:pPr marL="514350" lvl="0" indent="-514350">
              <a:buFont typeface="+mj-lt"/>
              <a:buAutoNum type="alphaLcParenR"/>
            </a:pPr>
            <a:r>
              <a:rPr lang="en-GB" sz="3800" dirty="0"/>
              <a:t>Assuming an average hourly wage rate equal to </a:t>
            </a:r>
            <a:r>
              <a:rPr lang="cs-CZ" sz="3800" dirty="0"/>
              <a:t>USD 10</a:t>
            </a:r>
            <a:r>
              <a:rPr lang="en-GB" sz="3800" dirty="0"/>
              <a:t>, what is the total cost pet work trip on each mode?</a:t>
            </a:r>
          </a:p>
          <a:p>
            <a:endParaRPr lang="en-GB" dirty="0"/>
          </a:p>
        </p:txBody>
      </p:sp>
    </p:spTree>
    <p:extLst>
      <p:ext uri="{BB962C8B-B14F-4D97-AF65-F5344CB8AC3E}">
        <p14:creationId xmlns:p14="http://schemas.microsoft.com/office/powerpoint/2010/main" val="2254504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850106"/>
          </a:xfrm>
        </p:spPr>
        <p:txBody>
          <a:bodyPr/>
          <a:lstStyle/>
          <a:p>
            <a:r>
              <a:rPr lang="cs-CZ" dirty="0"/>
              <a:t>EX (2): </a:t>
            </a:r>
            <a:r>
              <a:rPr lang="cs-CZ" dirty="0" err="1"/>
              <a:t>Value</a:t>
            </a:r>
            <a:r>
              <a:rPr lang="cs-CZ" dirty="0"/>
              <a:t> </a:t>
            </a:r>
            <a:r>
              <a:rPr lang="cs-CZ" dirty="0" err="1"/>
              <a:t>of</a:t>
            </a:r>
            <a:r>
              <a:rPr lang="cs-CZ" dirty="0"/>
              <a:t> </a:t>
            </a:r>
            <a:r>
              <a:rPr lang="cs-CZ" dirty="0" err="1"/>
              <a:t>time</a:t>
            </a:r>
            <a:endParaRPr lang="en-GB" dirty="0"/>
          </a:p>
        </p:txBody>
      </p:sp>
      <p:sp>
        <p:nvSpPr>
          <p:cNvPr id="5" name="Zástupný symbol pro obsah 4"/>
          <p:cNvSpPr>
            <a:spLocks noGrp="1"/>
          </p:cNvSpPr>
          <p:nvPr>
            <p:ph idx="1"/>
          </p:nvPr>
        </p:nvSpPr>
        <p:spPr>
          <a:xfrm>
            <a:off x="611560" y="1417638"/>
            <a:ext cx="8229600" cy="5251722"/>
          </a:xfrm>
        </p:spPr>
        <p:txBody>
          <a:bodyPr>
            <a:normAutofit fontScale="70000" lnSpcReduction="20000"/>
          </a:bodyPr>
          <a:lstStyle/>
          <a:p>
            <a:pPr marL="0" indent="0">
              <a:buNone/>
            </a:pPr>
            <a:r>
              <a:rPr lang="en-GB" sz="3800" dirty="0"/>
              <a:t>Most studies of modal choice find that the value of in-vehicle travel time is less than the value that travellers place upon waiting time.</a:t>
            </a:r>
            <a:r>
              <a:rPr lang="cs-CZ" sz="3800" dirty="0"/>
              <a:t> </a:t>
            </a:r>
          </a:p>
          <a:p>
            <a:pPr marL="0" indent="0">
              <a:buNone/>
            </a:pPr>
            <a:r>
              <a:rPr lang="en-GB" sz="3800" dirty="0"/>
              <a:t>Suppose that you’re an economist for a commuter railroad system. The manager of the agency is considering either of two policies: adding additional stops, with the expected result of reducing on-line speeds but also reducing the headway (that is, the average time between trains); or removing some stops, which would increase on-line speeds but also entail longer headways. </a:t>
            </a:r>
            <a:endParaRPr lang="cs-CZ" sz="3800" dirty="0"/>
          </a:p>
          <a:p>
            <a:pPr marL="0" indent="0">
              <a:buNone/>
            </a:pPr>
            <a:r>
              <a:rPr lang="en-GB" sz="3800" dirty="0"/>
              <a:t>Overall, both policies are predicted to have the same effect on total travel time for the average consumer.</a:t>
            </a:r>
            <a:endParaRPr lang="cs-CZ" sz="3800" dirty="0"/>
          </a:p>
          <a:p>
            <a:pPr marL="0" indent="0">
              <a:buNone/>
            </a:pPr>
            <a:r>
              <a:rPr lang="en-GB" sz="3800" dirty="0"/>
              <a:t> Discuss how you would use information on riders’ values of time in your police recommendation.</a:t>
            </a:r>
          </a:p>
          <a:p>
            <a:endParaRPr lang="en-GB" dirty="0"/>
          </a:p>
        </p:txBody>
      </p:sp>
    </p:spTree>
    <p:extLst>
      <p:ext uri="{BB962C8B-B14F-4D97-AF65-F5344CB8AC3E}">
        <p14:creationId xmlns:p14="http://schemas.microsoft.com/office/powerpoint/2010/main" val="1821340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EX (3): </a:t>
            </a:r>
            <a:r>
              <a:rPr lang="en-GB" dirty="0"/>
              <a:t>Population density </a:t>
            </a:r>
            <a:r>
              <a:rPr lang="cs-CZ" dirty="0"/>
              <a:t>and public transport</a:t>
            </a:r>
            <a:endParaRPr lang="en-GB" dirty="0"/>
          </a:p>
        </p:txBody>
      </p:sp>
      <p:sp>
        <p:nvSpPr>
          <p:cNvPr id="3" name="Zástupný symbol pro obsah 2"/>
          <p:cNvSpPr>
            <a:spLocks noGrp="1"/>
          </p:cNvSpPr>
          <p:nvPr>
            <p:ph idx="1"/>
          </p:nvPr>
        </p:nvSpPr>
        <p:spPr>
          <a:xfrm>
            <a:off x="457200" y="1600200"/>
            <a:ext cx="8229600" cy="4781128"/>
          </a:xfrm>
        </p:spPr>
        <p:txBody>
          <a:bodyPr>
            <a:normAutofit fontScale="77500" lnSpcReduction="20000"/>
          </a:bodyPr>
          <a:lstStyle/>
          <a:p>
            <a:pPr marL="0" indent="0">
              <a:buNone/>
            </a:pPr>
            <a:r>
              <a:rPr lang="en-GB" dirty="0"/>
              <a:t>One would expect that the demand for automobile ownership in metropolitan areas would be influenced by population density. Holding all else constant, the denser the area, the more public transit will be provided. Also, the denser the area, the more traffic congestion will be present.</a:t>
            </a:r>
          </a:p>
          <a:p>
            <a:pPr marL="514350" lvl="0" indent="-514350">
              <a:buFont typeface="+mj-lt"/>
              <a:buAutoNum type="arabicPeriod"/>
            </a:pPr>
            <a:r>
              <a:rPr lang="en-GB" dirty="0"/>
              <a:t>Assuming that the public transit fare remains constant, explain why an increased supply of public transit in denser areas would reduce the opportunity cost of public transit.</a:t>
            </a:r>
          </a:p>
          <a:p>
            <a:pPr marL="514350" lvl="0" indent="-514350">
              <a:buFont typeface="+mj-lt"/>
              <a:buAutoNum type="arabicPeriod"/>
            </a:pPr>
            <a:r>
              <a:rPr lang="en-GB" dirty="0"/>
              <a:t>Assuming no change in the per-mile monetary cost of automobile travel, explain why increased congestion will increase the opportunity cost of automobile travel.</a:t>
            </a:r>
          </a:p>
          <a:p>
            <a:endParaRPr lang="en-GB" dirty="0"/>
          </a:p>
        </p:txBody>
      </p:sp>
    </p:spTree>
    <p:extLst>
      <p:ext uri="{BB962C8B-B14F-4D97-AF65-F5344CB8AC3E}">
        <p14:creationId xmlns:p14="http://schemas.microsoft.com/office/powerpoint/2010/main" val="2263770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CAB823-E5CD-C7E2-DD9E-6EB49765A633}"/>
              </a:ext>
            </a:extLst>
          </p:cNvPr>
          <p:cNvSpPr>
            <a:spLocks noGrp="1"/>
          </p:cNvSpPr>
          <p:nvPr>
            <p:ph type="title"/>
          </p:nvPr>
        </p:nvSpPr>
        <p:spPr/>
        <p:txBody>
          <a:bodyPr/>
          <a:lstStyle/>
          <a:p>
            <a:r>
              <a:rPr lang="cs-CZ" dirty="0" err="1"/>
              <a:t>Germans</a:t>
            </a:r>
            <a:r>
              <a:rPr lang="cs-CZ" dirty="0"/>
              <a:t> and </a:t>
            </a:r>
            <a:r>
              <a:rPr lang="cs-CZ" dirty="0" err="1"/>
              <a:t>Americans</a:t>
            </a:r>
            <a:endParaRPr lang="cs-CZ" dirty="0"/>
          </a:p>
        </p:txBody>
      </p:sp>
      <p:sp>
        <p:nvSpPr>
          <p:cNvPr id="3" name="Zástupný obsah 2">
            <a:extLst>
              <a:ext uri="{FF2B5EF4-FFF2-40B4-BE49-F238E27FC236}">
                <a16:creationId xmlns:a16="http://schemas.microsoft.com/office/drawing/2014/main" id="{10591306-5E40-0B72-D88D-D91450628217}"/>
              </a:ext>
            </a:extLst>
          </p:cNvPr>
          <p:cNvSpPr>
            <a:spLocks noGrp="1"/>
          </p:cNvSpPr>
          <p:nvPr>
            <p:ph idx="1"/>
          </p:nvPr>
        </p:nvSpPr>
        <p:spPr/>
        <p:txBody>
          <a:bodyPr>
            <a:normAutofit/>
          </a:bodyPr>
          <a:lstStyle/>
          <a:p>
            <a:r>
              <a:rPr lang="en-US" sz="2800" b="0" i="0" u="none" strike="noStrike" baseline="0" dirty="0">
                <a:solidFill>
                  <a:srgbClr val="231F20"/>
                </a:solidFill>
              </a:rPr>
              <a:t>Even controlling for differences between the countries in demographics, socio-economics, and</a:t>
            </a:r>
            <a:r>
              <a:rPr lang="cs-CZ" sz="2800" b="0" i="0" u="none" strike="noStrike" baseline="0" dirty="0">
                <a:solidFill>
                  <a:srgbClr val="231F20"/>
                </a:solidFill>
              </a:rPr>
              <a:t> </a:t>
            </a:r>
            <a:r>
              <a:rPr lang="en-US" sz="2800" b="0" i="0" u="none" strike="noStrike" baseline="0" dirty="0">
                <a:solidFill>
                  <a:srgbClr val="231F20"/>
                </a:solidFill>
              </a:rPr>
              <a:t>land use, logistic regressions show</a:t>
            </a:r>
            <a:r>
              <a:rPr lang="cs-CZ" sz="2800" b="0" i="0" u="none" strike="noStrike" baseline="0" dirty="0">
                <a:solidFill>
                  <a:srgbClr val="231F20"/>
                </a:solidFill>
              </a:rPr>
              <a:t> </a:t>
            </a:r>
            <a:r>
              <a:rPr lang="en-US" sz="2800" b="0" i="0" u="none" strike="noStrike" baseline="0" dirty="0">
                <a:solidFill>
                  <a:srgbClr val="231F20"/>
                </a:solidFill>
              </a:rPr>
              <a:t>that</a:t>
            </a:r>
            <a:r>
              <a:rPr lang="cs-CZ" sz="2800" b="0" i="0" u="none" strike="noStrike" baseline="0" dirty="0">
                <a:solidFill>
                  <a:srgbClr val="231F20"/>
                </a:solidFill>
              </a:rPr>
              <a:t> </a:t>
            </a:r>
            <a:r>
              <a:rPr lang="en-US" sz="2800" b="0" i="0" u="none" strike="noStrike" baseline="0" dirty="0">
                <a:solidFill>
                  <a:srgbClr val="231F20"/>
                </a:solidFill>
              </a:rPr>
              <a:t>Germans are five times as likely as</a:t>
            </a:r>
            <a:r>
              <a:rPr lang="cs-CZ" sz="2800" dirty="0">
                <a:solidFill>
                  <a:srgbClr val="231F20"/>
                </a:solidFill>
              </a:rPr>
              <a:t> </a:t>
            </a:r>
            <a:r>
              <a:rPr lang="en-US" sz="2800" b="0" i="0" u="none" strike="noStrike" baseline="0" dirty="0">
                <a:solidFill>
                  <a:srgbClr val="231F20"/>
                </a:solidFill>
              </a:rPr>
              <a:t>Americans to use public transport.</a:t>
            </a:r>
            <a:r>
              <a:rPr lang="cs-CZ" sz="2800" b="0" i="0" u="none" strike="noStrike" baseline="0" dirty="0">
                <a:solidFill>
                  <a:srgbClr val="231F20"/>
                </a:solidFill>
              </a:rPr>
              <a:t> </a:t>
            </a:r>
          </a:p>
          <a:p>
            <a:r>
              <a:rPr lang="en-US" sz="2800" b="0" i="0" u="none" strike="noStrike" baseline="0" dirty="0">
                <a:solidFill>
                  <a:srgbClr val="231F20"/>
                </a:solidFill>
              </a:rPr>
              <a:t>Moreover, public transport in Germany attracts a much broader cross-section of society and for a</a:t>
            </a:r>
            <a:r>
              <a:rPr lang="cs-CZ" sz="2800" b="0" i="0" u="none" strike="noStrike" baseline="0" dirty="0">
                <a:solidFill>
                  <a:srgbClr val="231F20"/>
                </a:solidFill>
              </a:rPr>
              <a:t> </a:t>
            </a:r>
            <a:r>
              <a:rPr lang="en-US" sz="2800" b="0" i="0" u="none" strike="noStrike" baseline="0" dirty="0">
                <a:solidFill>
                  <a:srgbClr val="231F20"/>
                </a:solidFill>
              </a:rPr>
              <a:t>greater diversity of trip purposes.</a:t>
            </a:r>
            <a:endParaRPr lang="cs-CZ" sz="2800" b="0" i="0" u="none" strike="noStrike" baseline="0" dirty="0">
              <a:solidFill>
                <a:srgbClr val="231F20"/>
              </a:solidFill>
            </a:endParaRPr>
          </a:p>
          <a:p>
            <a:endParaRPr lang="cs-CZ" sz="2800" dirty="0"/>
          </a:p>
        </p:txBody>
      </p:sp>
    </p:spTree>
    <p:extLst>
      <p:ext uri="{BB962C8B-B14F-4D97-AF65-F5344CB8AC3E}">
        <p14:creationId xmlns:p14="http://schemas.microsoft.com/office/powerpoint/2010/main" val="778958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5EE45E-A3FD-5F65-84AD-ADBA7E824125}"/>
              </a:ext>
            </a:extLst>
          </p:cNvPr>
          <p:cNvSpPr>
            <a:spLocks noGrp="1"/>
          </p:cNvSpPr>
          <p:nvPr>
            <p:ph type="title"/>
          </p:nvPr>
        </p:nvSpPr>
        <p:spPr/>
        <p:txBody>
          <a:bodyPr/>
          <a:lstStyle/>
          <a:p>
            <a:r>
              <a:rPr lang="cs-CZ" dirty="0" err="1"/>
              <a:t>Explanation</a:t>
            </a:r>
            <a:r>
              <a:rPr lang="cs-CZ" dirty="0"/>
              <a:t>?</a:t>
            </a:r>
          </a:p>
        </p:txBody>
      </p:sp>
      <p:sp>
        <p:nvSpPr>
          <p:cNvPr id="3" name="Zástupný obsah 2">
            <a:extLst>
              <a:ext uri="{FF2B5EF4-FFF2-40B4-BE49-F238E27FC236}">
                <a16:creationId xmlns:a16="http://schemas.microsoft.com/office/drawing/2014/main" id="{D694670B-6BBC-7E29-1D0B-D945589BB1A2}"/>
              </a:ext>
            </a:extLst>
          </p:cNvPr>
          <p:cNvSpPr>
            <a:spLocks noGrp="1"/>
          </p:cNvSpPr>
          <p:nvPr>
            <p:ph idx="1"/>
          </p:nvPr>
        </p:nvSpPr>
        <p:spPr/>
        <p:txBody>
          <a:bodyPr>
            <a:noAutofit/>
          </a:bodyPr>
          <a:lstStyle/>
          <a:p>
            <a:pPr algn="l"/>
            <a:r>
              <a:rPr lang="en-US" sz="2800" b="0" i="0" u="none" strike="noStrike" baseline="0" dirty="0">
                <a:solidFill>
                  <a:srgbClr val="231F20"/>
                </a:solidFill>
              </a:rPr>
              <a:t>The success of</a:t>
            </a:r>
            <a:r>
              <a:rPr lang="cs-CZ" sz="2800" b="0" i="0" u="none" strike="noStrike" baseline="0" dirty="0">
                <a:solidFill>
                  <a:srgbClr val="231F20"/>
                </a:solidFill>
              </a:rPr>
              <a:t> </a:t>
            </a:r>
            <a:r>
              <a:rPr lang="en-US" sz="2800" b="0" i="0" u="none" strike="noStrike" baseline="0" dirty="0">
                <a:solidFill>
                  <a:srgbClr val="231F20"/>
                </a:solidFill>
              </a:rPr>
              <a:t>German public transport is due to a coordinated package</a:t>
            </a:r>
            <a:r>
              <a:rPr lang="cs-CZ" sz="2800" b="0" i="0" u="none" strike="noStrike" baseline="0" dirty="0">
                <a:solidFill>
                  <a:srgbClr val="231F20"/>
                </a:solidFill>
              </a:rPr>
              <a:t> </a:t>
            </a:r>
            <a:r>
              <a:rPr lang="en-US" sz="2800" b="0" i="0" u="none" strike="noStrike" baseline="0" dirty="0">
                <a:solidFill>
                  <a:srgbClr val="231F20"/>
                </a:solidFill>
              </a:rPr>
              <a:t>of</a:t>
            </a:r>
            <a:r>
              <a:rPr lang="cs-CZ" sz="2800" b="0" i="0" u="none" strike="noStrike" baseline="0" dirty="0">
                <a:solidFill>
                  <a:srgbClr val="231F20"/>
                </a:solidFill>
              </a:rPr>
              <a:t> </a:t>
            </a:r>
            <a:r>
              <a:rPr lang="en-US" sz="2800" b="0" i="0" u="none" strike="noStrike" baseline="0" dirty="0">
                <a:solidFill>
                  <a:srgbClr val="231F20"/>
                </a:solidFill>
              </a:rPr>
              <a:t>mutually supportive policies that include the following: </a:t>
            </a:r>
            <a:endParaRPr lang="cs-CZ" sz="2800" dirty="0">
              <a:solidFill>
                <a:srgbClr val="231F20"/>
              </a:solidFill>
            </a:endParaRPr>
          </a:p>
          <a:p>
            <a:pPr marL="0" indent="0" algn="l">
              <a:buNone/>
            </a:pPr>
            <a:r>
              <a:rPr lang="cs-CZ" sz="2800" dirty="0">
                <a:solidFill>
                  <a:srgbClr val="231F20"/>
                </a:solidFill>
              </a:rPr>
              <a:t>     </a:t>
            </a:r>
            <a:r>
              <a:rPr lang="en-US" sz="2800" b="0" i="0" u="none" strike="noStrike" baseline="0" dirty="0">
                <a:solidFill>
                  <a:srgbClr val="231F20"/>
                </a:solidFill>
              </a:rPr>
              <a:t>(1)</a:t>
            </a:r>
            <a:r>
              <a:rPr lang="cs-CZ" sz="2800" b="0" i="0" u="none" strike="noStrike" baseline="0" dirty="0">
                <a:solidFill>
                  <a:srgbClr val="231F20"/>
                </a:solidFill>
              </a:rPr>
              <a:t> </a:t>
            </a:r>
            <a:r>
              <a:rPr lang="en-US" sz="2800" b="0" i="0" u="none" strike="noStrike" baseline="0" dirty="0">
                <a:solidFill>
                  <a:srgbClr val="231F20"/>
                </a:solidFill>
              </a:rPr>
              <a:t>more and better service</a:t>
            </a:r>
            <a:endParaRPr lang="cs-CZ" sz="2800" b="0" i="0" u="none" strike="noStrike" baseline="0" dirty="0">
              <a:solidFill>
                <a:srgbClr val="231F20"/>
              </a:solidFill>
            </a:endParaRPr>
          </a:p>
          <a:p>
            <a:pPr marL="0" indent="0" algn="l">
              <a:buNone/>
            </a:pPr>
            <a:r>
              <a:rPr lang="cs-CZ" sz="2800" dirty="0">
                <a:solidFill>
                  <a:srgbClr val="231F20"/>
                </a:solidFill>
              </a:rPr>
              <a:t>     </a:t>
            </a:r>
            <a:r>
              <a:rPr lang="en-US" sz="2800" b="0" i="0" u="none" strike="noStrike" baseline="0" dirty="0">
                <a:solidFill>
                  <a:srgbClr val="231F20"/>
                </a:solidFill>
              </a:rPr>
              <a:t>(2) attractive fares</a:t>
            </a:r>
            <a:r>
              <a:rPr lang="cs-CZ" sz="2800" b="0" i="0" u="none" strike="noStrike" baseline="0" dirty="0">
                <a:solidFill>
                  <a:srgbClr val="231F20"/>
                </a:solidFill>
              </a:rPr>
              <a:t> </a:t>
            </a:r>
            <a:r>
              <a:rPr lang="en-US" sz="2800" b="0" i="0" u="none" strike="noStrike" baseline="0" dirty="0">
                <a:solidFill>
                  <a:srgbClr val="231F20"/>
                </a:solidFill>
              </a:rPr>
              <a:t>and convenient ticketing</a:t>
            </a:r>
            <a:endParaRPr lang="cs-CZ" sz="2800" b="0" i="0" u="none" strike="noStrike" baseline="0" dirty="0">
              <a:solidFill>
                <a:srgbClr val="231F20"/>
              </a:solidFill>
            </a:endParaRPr>
          </a:p>
          <a:p>
            <a:pPr marL="0" indent="0" algn="l">
              <a:buNone/>
            </a:pPr>
            <a:r>
              <a:rPr lang="cs-CZ" sz="2800" dirty="0">
                <a:solidFill>
                  <a:srgbClr val="231F20"/>
                </a:solidFill>
              </a:rPr>
              <a:t>     </a:t>
            </a:r>
            <a:r>
              <a:rPr lang="en-US" sz="2800" b="0" i="0" u="none" strike="noStrike" baseline="0" dirty="0">
                <a:solidFill>
                  <a:srgbClr val="231F20"/>
                </a:solidFill>
              </a:rPr>
              <a:t>(3) </a:t>
            </a:r>
            <a:r>
              <a:rPr lang="en-US" sz="2800" b="0" i="0" u="none" strike="noStrike" baseline="0" dirty="0" err="1">
                <a:solidFill>
                  <a:srgbClr val="231F20"/>
                </a:solidFill>
              </a:rPr>
              <a:t>fullmultimodal</a:t>
            </a:r>
            <a:r>
              <a:rPr lang="en-US" sz="2800" b="0" i="0" u="none" strike="noStrike" baseline="0" dirty="0">
                <a:solidFill>
                  <a:srgbClr val="231F20"/>
                </a:solidFill>
              </a:rPr>
              <a:t> and regional integration</a:t>
            </a:r>
            <a:r>
              <a:rPr lang="cs-CZ" sz="2800" b="0" i="0" u="none" strike="noStrike" baseline="0" dirty="0">
                <a:solidFill>
                  <a:srgbClr val="231F20"/>
                </a:solidFill>
              </a:rPr>
              <a:t>   </a:t>
            </a:r>
          </a:p>
          <a:p>
            <a:pPr marL="0" indent="0" algn="l">
              <a:buNone/>
            </a:pPr>
            <a:r>
              <a:rPr lang="cs-CZ" sz="2800" dirty="0">
                <a:solidFill>
                  <a:srgbClr val="231F20"/>
                </a:solidFill>
              </a:rPr>
              <a:t>     </a:t>
            </a:r>
            <a:r>
              <a:rPr lang="en-US" sz="2800" b="0" i="0" u="none" strike="noStrike" baseline="0" dirty="0">
                <a:solidFill>
                  <a:srgbClr val="231F20"/>
                </a:solidFill>
              </a:rPr>
              <a:t>(4) high taxes and restrictions on</a:t>
            </a:r>
            <a:r>
              <a:rPr lang="cs-CZ" sz="2800" b="0" i="0" u="none" strike="noStrike" baseline="0" dirty="0">
                <a:solidFill>
                  <a:srgbClr val="231F20"/>
                </a:solidFill>
              </a:rPr>
              <a:t> </a:t>
            </a:r>
            <a:r>
              <a:rPr lang="en-US" sz="2800" b="0" i="0" u="none" strike="noStrike" baseline="0" dirty="0">
                <a:solidFill>
                  <a:srgbClr val="231F20"/>
                </a:solidFill>
              </a:rPr>
              <a:t>car use</a:t>
            </a:r>
            <a:endParaRPr lang="cs-CZ" sz="2800" b="0" i="0" u="none" strike="noStrike" baseline="0" dirty="0">
              <a:solidFill>
                <a:srgbClr val="231F20"/>
              </a:solidFill>
            </a:endParaRPr>
          </a:p>
          <a:p>
            <a:pPr marL="0" indent="0" algn="l">
              <a:buNone/>
            </a:pPr>
            <a:r>
              <a:rPr lang="cs-CZ" sz="2800" dirty="0">
                <a:solidFill>
                  <a:srgbClr val="231F20"/>
                </a:solidFill>
              </a:rPr>
              <a:t>     </a:t>
            </a:r>
            <a:r>
              <a:rPr lang="en-US" sz="2800" b="0" i="0" u="none" strike="noStrike" baseline="0" dirty="0">
                <a:solidFill>
                  <a:srgbClr val="231F20"/>
                </a:solidFill>
              </a:rPr>
              <a:t>(5) land-use policies that promote compact, </a:t>
            </a:r>
            <a:endParaRPr lang="cs-CZ" sz="2800" b="0" i="0" u="none" strike="noStrike" baseline="0" dirty="0">
              <a:solidFill>
                <a:srgbClr val="231F20"/>
              </a:solidFill>
            </a:endParaRPr>
          </a:p>
          <a:p>
            <a:pPr marL="0" indent="0" algn="l">
              <a:buNone/>
            </a:pPr>
            <a:r>
              <a:rPr lang="cs-CZ" sz="2800" dirty="0">
                <a:solidFill>
                  <a:srgbClr val="231F20"/>
                </a:solidFill>
              </a:rPr>
              <a:t>            </a:t>
            </a:r>
            <a:r>
              <a:rPr lang="en-US" sz="2800" b="0" i="0" u="none" strike="noStrike" baseline="0" dirty="0">
                <a:solidFill>
                  <a:srgbClr val="231F20"/>
                </a:solidFill>
              </a:rPr>
              <a:t>mixed-use developments.</a:t>
            </a:r>
            <a:endParaRPr lang="cs-CZ" sz="2800" dirty="0"/>
          </a:p>
        </p:txBody>
      </p:sp>
    </p:spTree>
    <p:extLst>
      <p:ext uri="{BB962C8B-B14F-4D97-AF65-F5344CB8AC3E}">
        <p14:creationId xmlns:p14="http://schemas.microsoft.com/office/powerpoint/2010/main" val="2216684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931F22-2D17-9123-A05D-70BAA174EEBB}"/>
              </a:ext>
            </a:extLst>
          </p:cNvPr>
          <p:cNvSpPr>
            <a:spLocks noGrp="1"/>
          </p:cNvSpPr>
          <p:nvPr>
            <p:ph type="title"/>
          </p:nvPr>
        </p:nvSpPr>
        <p:spPr/>
        <p:txBody>
          <a:bodyPr/>
          <a:lstStyle/>
          <a:p>
            <a:r>
              <a:rPr lang="cs-CZ" dirty="0" err="1"/>
              <a:t>Conclusion</a:t>
            </a:r>
            <a:r>
              <a:rPr lang="cs-CZ" dirty="0"/>
              <a:t> </a:t>
            </a:r>
          </a:p>
        </p:txBody>
      </p:sp>
      <p:sp>
        <p:nvSpPr>
          <p:cNvPr id="3" name="Zástupný obsah 2">
            <a:extLst>
              <a:ext uri="{FF2B5EF4-FFF2-40B4-BE49-F238E27FC236}">
                <a16:creationId xmlns:a16="http://schemas.microsoft.com/office/drawing/2014/main" id="{92DABFED-EBFE-76B7-27E3-80C9D19CBCBC}"/>
              </a:ext>
            </a:extLst>
          </p:cNvPr>
          <p:cNvSpPr>
            <a:spLocks noGrp="1"/>
          </p:cNvSpPr>
          <p:nvPr>
            <p:ph idx="1"/>
          </p:nvPr>
        </p:nvSpPr>
        <p:spPr/>
        <p:txBody>
          <a:bodyPr>
            <a:normAutofit/>
          </a:bodyPr>
          <a:lstStyle/>
          <a:p>
            <a:pPr algn="l"/>
            <a:r>
              <a:rPr lang="cs-CZ" sz="2800" b="0" i="0" u="none" strike="noStrike" baseline="0" dirty="0">
                <a:solidFill>
                  <a:srgbClr val="231F20"/>
                </a:solidFill>
              </a:rPr>
              <a:t>It </a:t>
            </a:r>
            <a:r>
              <a:rPr lang="cs-CZ" sz="2800" b="0" i="0" u="none" strike="noStrike" baseline="0" dirty="0" err="1">
                <a:solidFill>
                  <a:srgbClr val="231F20"/>
                </a:solidFill>
              </a:rPr>
              <a:t>is</a:t>
            </a:r>
            <a:r>
              <a:rPr lang="cs-CZ" sz="2800" b="0" i="0" u="none" strike="noStrike" baseline="0" dirty="0">
                <a:solidFill>
                  <a:srgbClr val="231F20"/>
                </a:solidFill>
              </a:rPr>
              <a:t> </a:t>
            </a:r>
            <a:r>
              <a:rPr lang="cs-CZ" sz="2800" b="0" i="0" u="none" strike="noStrike" baseline="0" dirty="0" err="1">
                <a:solidFill>
                  <a:srgbClr val="231F20"/>
                </a:solidFill>
              </a:rPr>
              <a:t>the</a:t>
            </a:r>
            <a:r>
              <a:rPr lang="cs-CZ" sz="2800" b="0" i="0" u="none" strike="noStrike" baseline="0" dirty="0">
                <a:solidFill>
                  <a:srgbClr val="231F20"/>
                </a:solidFill>
              </a:rPr>
              <a:t> </a:t>
            </a:r>
            <a:r>
              <a:rPr lang="cs-CZ" sz="2800" b="0" i="0" u="none" strike="noStrike" baseline="0" dirty="0" err="1">
                <a:solidFill>
                  <a:srgbClr val="231F20"/>
                </a:solidFill>
              </a:rPr>
              <a:t>integrated</a:t>
            </a:r>
            <a:r>
              <a:rPr lang="cs-CZ" sz="2800" b="0" i="0" u="none" strike="noStrike" baseline="0" dirty="0">
                <a:solidFill>
                  <a:srgbClr val="231F20"/>
                </a:solidFill>
              </a:rPr>
              <a:t> </a:t>
            </a:r>
            <a:r>
              <a:rPr lang="en-US" sz="2800" b="0" i="0" u="none" strike="noStrike" baseline="0" dirty="0">
                <a:solidFill>
                  <a:srgbClr val="231F20"/>
                </a:solidFill>
              </a:rPr>
              <a:t>package of complementary policies that explains why public transport in Germany can compete so</a:t>
            </a:r>
            <a:r>
              <a:rPr lang="cs-CZ" sz="2800" b="0" i="0" u="none" strike="noStrike" baseline="0" dirty="0">
                <a:solidFill>
                  <a:srgbClr val="231F20"/>
                </a:solidFill>
              </a:rPr>
              <a:t> </a:t>
            </a:r>
            <a:r>
              <a:rPr lang="en-US" sz="2800" b="0" i="0" u="none" strike="noStrike" baseline="0" dirty="0">
                <a:solidFill>
                  <a:srgbClr val="231F20"/>
                </a:solidFill>
              </a:rPr>
              <a:t>well with the private car, even among affluent households. </a:t>
            </a:r>
            <a:endParaRPr lang="cs-CZ" sz="2800" b="0" i="0" u="none" strike="noStrike" baseline="0" dirty="0">
              <a:solidFill>
                <a:srgbClr val="231F20"/>
              </a:solidFill>
            </a:endParaRPr>
          </a:p>
          <a:p>
            <a:pPr algn="l"/>
            <a:r>
              <a:rPr lang="en-US" sz="2800" b="0" i="0" u="none" strike="noStrike" baseline="0" dirty="0">
                <a:solidFill>
                  <a:srgbClr val="231F20"/>
                </a:solidFill>
              </a:rPr>
              <a:t>Conversely, it is the lack of complementary</a:t>
            </a:r>
            <a:r>
              <a:rPr lang="cs-CZ" sz="2800" b="0" i="0" u="none" strike="noStrike" baseline="0" dirty="0">
                <a:solidFill>
                  <a:srgbClr val="231F20"/>
                </a:solidFill>
              </a:rPr>
              <a:t> </a:t>
            </a:r>
            <a:r>
              <a:rPr lang="en-US" sz="2800" b="0" i="0" u="none" strike="noStrike" baseline="0" dirty="0">
                <a:solidFill>
                  <a:srgbClr val="231F20"/>
                </a:solidFill>
              </a:rPr>
              <a:t>policies that explains the continuing struggle of public transport in the USA.</a:t>
            </a:r>
            <a:endParaRPr lang="cs-CZ" sz="2800" dirty="0"/>
          </a:p>
        </p:txBody>
      </p:sp>
    </p:spTree>
    <p:extLst>
      <p:ext uri="{BB962C8B-B14F-4D97-AF65-F5344CB8AC3E}">
        <p14:creationId xmlns:p14="http://schemas.microsoft.com/office/powerpoint/2010/main" val="209413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DEMAND FOR PUBLIC TRANSPORT</a:t>
            </a:r>
            <a:endParaRPr lang="en-GB" dirty="0"/>
          </a:p>
        </p:txBody>
      </p:sp>
      <p:sp>
        <p:nvSpPr>
          <p:cNvPr id="3" name="Zástupný symbol pro obsah 2"/>
          <p:cNvSpPr>
            <a:spLocks noGrp="1"/>
          </p:cNvSpPr>
          <p:nvPr>
            <p:ph idx="1"/>
          </p:nvPr>
        </p:nvSpPr>
        <p:spPr/>
        <p:txBody>
          <a:bodyPr>
            <a:normAutofit/>
          </a:bodyPr>
          <a:lstStyle/>
          <a:p>
            <a:pPr marL="0" indent="0" algn="ctr">
              <a:buNone/>
            </a:pPr>
            <a:r>
              <a:rPr lang="cs-CZ" dirty="0"/>
              <a:t>Q: Do </a:t>
            </a:r>
            <a:r>
              <a:rPr lang="cs-CZ" dirty="0" err="1"/>
              <a:t>you</a:t>
            </a:r>
            <a:r>
              <a:rPr lang="cs-CZ" dirty="0"/>
              <a:t> </a:t>
            </a:r>
            <a:r>
              <a:rPr lang="cs-CZ" dirty="0" err="1"/>
              <a:t>agree</a:t>
            </a:r>
            <a:r>
              <a:rPr lang="cs-CZ" dirty="0"/>
              <a:t> </a:t>
            </a:r>
            <a:r>
              <a:rPr lang="cs-CZ" dirty="0" err="1"/>
              <a:t>with</a:t>
            </a:r>
            <a:r>
              <a:rPr lang="cs-CZ" dirty="0"/>
              <a:t> </a:t>
            </a:r>
            <a:r>
              <a:rPr lang="cs-CZ" dirty="0" err="1"/>
              <a:t>the</a:t>
            </a:r>
            <a:r>
              <a:rPr lang="cs-CZ" dirty="0"/>
              <a:t> </a:t>
            </a:r>
            <a:r>
              <a:rPr lang="cs-CZ" dirty="0" err="1"/>
              <a:t>explanation</a:t>
            </a:r>
            <a:r>
              <a:rPr lang="cs-CZ" dirty="0"/>
              <a:t> and </a:t>
            </a:r>
            <a:r>
              <a:rPr lang="cs-CZ" dirty="0" err="1"/>
              <a:t>conclusion</a:t>
            </a:r>
            <a:r>
              <a:rPr lang="cs-CZ" dirty="0"/>
              <a:t> </a:t>
            </a:r>
            <a:r>
              <a:rPr lang="cs-CZ" dirty="0" err="1"/>
              <a:t>of</a:t>
            </a:r>
            <a:r>
              <a:rPr lang="cs-CZ" dirty="0"/>
              <a:t> </a:t>
            </a:r>
            <a:r>
              <a:rPr lang="cs-CZ" dirty="0" err="1"/>
              <a:t>Buehler</a:t>
            </a:r>
            <a:r>
              <a:rPr lang="cs-CZ" dirty="0"/>
              <a:t> and </a:t>
            </a:r>
            <a:r>
              <a:rPr lang="cs-CZ" dirty="0" err="1"/>
              <a:t>Pucher</a:t>
            </a:r>
            <a:r>
              <a:rPr lang="cs-CZ" dirty="0"/>
              <a:t>?  </a:t>
            </a:r>
            <a:endParaRPr lang="en-GB" dirty="0"/>
          </a:p>
          <a:p>
            <a:pPr marL="0" indent="0" algn="ctr">
              <a:buNone/>
            </a:pPr>
            <a:endParaRPr lang="cs-CZ" dirty="0"/>
          </a:p>
          <a:p>
            <a:pPr marL="0" indent="0" algn="ctr">
              <a:buNone/>
            </a:pPr>
            <a:endParaRPr lang="cs-CZ" dirty="0"/>
          </a:p>
          <a:p>
            <a:pPr marL="0" indent="0" algn="ctr">
              <a:buNone/>
            </a:pPr>
            <a:endParaRPr lang="en-GB" dirty="0"/>
          </a:p>
          <a:p>
            <a:pPr marL="0" indent="0">
              <a:buNone/>
            </a:pPr>
            <a:r>
              <a:rPr lang="en-GB" sz="2400" dirty="0"/>
              <a:t>Buehler, R., &amp; </a:t>
            </a:r>
            <a:r>
              <a:rPr lang="en-GB" sz="2400" dirty="0" err="1"/>
              <a:t>Pucher</a:t>
            </a:r>
            <a:r>
              <a:rPr lang="en-GB" sz="2400" dirty="0"/>
              <a:t>, J. (2012). Demand for public transport in Germany and the USA: an analysis of rider characteristics. </a:t>
            </a:r>
            <a:r>
              <a:rPr lang="en-GB" sz="2400" i="1" dirty="0"/>
              <a:t>Transport Reviews</a:t>
            </a:r>
            <a:r>
              <a:rPr lang="en-GB" sz="2400" dirty="0"/>
              <a:t>, </a:t>
            </a:r>
            <a:r>
              <a:rPr lang="en-GB" sz="2400" i="1" dirty="0"/>
              <a:t>32</a:t>
            </a:r>
            <a:r>
              <a:rPr lang="en-GB" sz="2400" dirty="0"/>
              <a:t>(5), 541-567.</a:t>
            </a:r>
          </a:p>
          <a:p>
            <a:endParaRPr lang="en-GB" dirty="0"/>
          </a:p>
        </p:txBody>
      </p:sp>
    </p:spTree>
    <p:extLst>
      <p:ext uri="{BB962C8B-B14F-4D97-AF65-F5344CB8AC3E}">
        <p14:creationId xmlns:p14="http://schemas.microsoft.com/office/powerpoint/2010/main" val="1589267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D</a:t>
            </a:r>
            <a:r>
              <a:rPr lang="cs-CZ" dirty="0"/>
              <a:t>EMAND FOR TRANSPORT MODES</a:t>
            </a:r>
            <a:endParaRPr lang="en-GB" dirty="0"/>
          </a:p>
        </p:txBody>
      </p:sp>
      <p:sp>
        <p:nvSpPr>
          <p:cNvPr id="3" name="Zástupný symbol pro obsah 2"/>
          <p:cNvSpPr>
            <a:spLocks noGrp="1"/>
          </p:cNvSpPr>
          <p:nvPr>
            <p:ph idx="1"/>
          </p:nvPr>
        </p:nvSpPr>
        <p:spPr/>
        <p:txBody>
          <a:bodyPr>
            <a:normAutofit/>
          </a:bodyPr>
          <a:lstStyle/>
          <a:p>
            <a:pPr marL="0" indent="0">
              <a:buNone/>
            </a:pPr>
            <a:r>
              <a:rPr lang="en-GB" dirty="0"/>
              <a:t>Two approaches to modelling demand for </a:t>
            </a:r>
            <a:r>
              <a:rPr lang="cs-CZ" dirty="0"/>
              <a:t>transport </a:t>
            </a:r>
            <a:r>
              <a:rPr lang="cs-CZ" dirty="0" err="1"/>
              <a:t>modes</a:t>
            </a:r>
            <a:endParaRPr lang="en-GB" dirty="0"/>
          </a:p>
          <a:p>
            <a:r>
              <a:rPr lang="cs-CZ" dirty="0"/>
              <a:t>SR: </a:t>
            </a:r>
            <a:r>
              <a:rPr lang="en-GB" dirty="0"/>
              <a:t>Hedonic approach</a:t>
            </a:r>
            <a:r>
              <a:rPr lang="cs-CZ" dirty="0"/>
              <a:t> (P, P</a:t>
            </a:r>
            <a:r>
              <a:rPr lang="cs-CZ" baseline="30000" dirty="0"/>
              <a:t>S</a:t>
            </a:r>
            <a:r>
              <a:rPr lang="cs-CZ" dirty="0"/>
              <a:t>,P</a:t>
            </a:r>
            <a:r>
              <a:rPr lang="cs-CZ" baseline="30000" dirty="0"/>
              <a:t>C</a:t>
            </a:r>
            <a:r>
              <a:rPr lang="cs-CZ" dirty="0"/>
              <a:t>, GDP, POP)</a:t>
            </a:r>
            <a:endParaRPr lang="en-GB" dirty="0"/>
          </a:p>
          <a:p>
            <a:r>
              <a:rPr lang="cs-CZ" dirty="0"/>
              <a:t>LR: </a:t>
            </a:r>
            <a:r>
              <a:rPr lang="en-GB" dirty="0"/>
              <a:t>Product life cycle</a:t>
            </a:r>
          </a:p>
          <a:p>
            <a:endParaRPr lang="en-GB" dirty="0"/>
          </a:p>
        </p:txBody>
      </p:sp>
    </p:spTree>
    <p:extLst>
      <p:ext uri="{BB962C8B-B14F-4D97-AF65-F5344CB8AC3E}">
        <p14:creationId xmlns:p14="http://schemas.microsoft.com/office/powerpoint/2010/main" val="2346805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326CB8-D3BE-CA42-9E4B-5851DBE99347}"/>
              </a:ext>
            </a:extLst>
          </p:cNvPr>
          <p:cNvSpPr>
            <a:spLocks noGrp="1"/>
          </p:cNvSpPr>
          <p:nvPr>
            <p:ph type="title"/>
          </p:nvPr>
        </p:nvSpPr>
        <p:spPr/>
        <p:txBody>
          <a:bodyPr/>
          <a:lstStyle/>
          <a:p>
            <a:r>
              <a:rPr lang="cs-CZ" dirty="0" err="1"/>
              <a:t>Life</a:t>
            </a:r>
            <a:r>
              <a:rPr lang="cs-CZ" dirty="0"/>
              <a:t> </a:t>
            </a:r>
            <a:r>
              <a:rPr lang="cs-CZ" dirty="0" err="1"/>
              <a:t>cycle</a:t>
            </a:r>
            <a:r>
              <a:rPr lang="cs-CZ" dirty="0"/>
              <a:t> </a:t>
            </a:r>
            <a:r>
              <a:rPr lang="cs-CZ" dirty="0" err="1"/>
              <a:t>curve</a:t>
            </a:r>
            <a:r>
              <a:rPr lang="cs-CZ" dirty="0"/>
              <a:t> </a:t>
            </a:r>
            <a:r>
              <a:rPr lang="cs-CZ" dirty="0" err="1"/>
              <a:t>for</a:t>
            </a:r>
            <a:r>
              <a:rPr lang="cs-CZ" dirty="0"/>
              <a:t> </a:t>
            </a:r>
            <a:r>
              <a:rPr lang="cs-CZ" dirty="0" err="1"/>
              <a:t>railways</a:t>
            </a:r>
            <a:endParaRPr lang="cs-CZ" dirty="0"/>
          </a:p>
        </p:txBody>
      </p:sp>
      <p:sp>
        <p:nvSpPr>
          <p:cNvPr id="3" name="Zástupný obsah 2">
            <a:extLst>
              <a:ext uri="{FF2B5EF4-FFF2-40B4-BE49-F238E27FC236}">
                <a16:creationId xmlns:a16="http://schemas.microsoft.com/office/drawing/2014/main" id="{5FBA2479-3DD1-9056-0403-DE37033D5C57}"/>
              </a:ext>
            </a:extLst>
          </p:cNvPr>
          <p:cNvSpPr>
            <a:spLocks noGrp="1"/>
          </p:cNvSpPr>
          <p:nvPr>
            <p:ph idx="1"/>
          </p:nvPr>
        </p:nvSpPr>
        <p:spPr/>
        <p:txBody>
          <a:bodyPr/>
          <a:lstStyle/>
          <a:p>
            <a:endParaRPr lang="cs-CZ"/>
          </a:p>
        </p:txBody>
      </p:sp>
      <p:pic>
        <p:nvPicPr>
          <p:cNvPr id="5" name="Obrázek 4">
            <a:extLst>
              <a:ext uri="{FF2B5EF4-FFF2-40B4-BE49-F238E27FC236}">
                <a16:creationId xmlns:a16="http://schemas.microsoft.com/office/drawing/2014/main" id="{CEDF4202-7AB8-36BB-2BB0-56CDA18402F5}"/>
              </a:ext>
            </a:extLst>
          </p:cNvPr>
          <p:cNvPicPr>
            <a:picLocks noChangeAspect="1"/>
          </p:cNvPicPr>
          <p:nvPr/>
        </p:nvPicPr>
        <p:blipFill>
          <a:blip r:embed="rId2"/>
          <a:stretch>
            <a:fillRect/>
          </a:stretch>
        </p:blipFill>
        <p:spPr>
          <a:xfrm>
            <a:off x="457200" y="1417638"/>
            <a:ext cx="7956376" cy="4605016"/>
          </a:xfrm>
          <a:prstGeom prst="rect">
            <a:avLst/>
          </a:prstGeom>
        </p:spPr>
      </p:pic>
      <p:sp>
        <p:nvSpPr>
          <p:cNvPr id="6" name="TextovéPole 5">
            <a:extLst>
              <a:ext uri="{FF2B5EF4-FFF2-40B4-BE49-F238E27FC236}">
                <a16:creationId xmlns:a16="http://schemas.microsoft.com/office/drawing/2014/main" id="{D0B99352-74DA-749E-4723-EEC2EAC38FDC}"/>
              </a:ext>
            </a:extLst>
          </p:cNvPr>
          <p:cNvSpPr txBox="1"/>
          <p:nvPr/>
        </p:nvSpPr>
        <p:spPr>
          <a:xfrm>
            <a:off x="323528" y="6126163"/>
            <a:ext cx="8363272" cy="646331"/>
          </a:xfrm>
          <a:prstGeom prst="rect">
            <a:avLst/>
          </a:prstGeom>
          <a:noFill/>
        </p:spPr>
        <p:txBody>
          <a:bodyPr wrap="square">
            <a:spAutoFit/>
          </a:bodyPr>
          <a:lstStyle/>
          <a:p>
            <a:r>
              <a:rPr lang="en-US" dirty="0"/>
              <a:t>Tomes, Z. (2008). Applying the life-cycle theory: The rise and fall of railways. </a:t>
            </a:r>
            <a:r>
              <a:rPr lang="en-US" i="1" dirty="0"/>
              <a:t>The Journal of Transport History</a:t>
            </a:r>
            <a:r>
              <a:rPr lang="en-US" dirty="0"/>
              <a:t>, </a:t>
            </a:r>
            <a:r>
              <a:rPr lang="en-US" i="1" dirty="0"/>
              <a:t>29</a:t>
            </a:r>
            <a:r>
              <a:rPr lang="en-US" dirty="0"/>
              <a:t>(1), 120-124.</a:t>
            </a:r>
            <a:endParaRPr lang="cs-CZ" dirty="0"/>
          </a:p>
        </p:txBody>
      </p:sp>
    </p:spTree>
    <p:extLst>
      <p:ext uri="{BB962C8B-B14F-4D97-AF65-F5344CB8AC3E}">
        <p14:creationId xmlns:p14="http://schemas.microsoft.com/office/powerpoint/2010/main" val="2803040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7F820-3B35-2FC3-B0BF-A71462CFD74F}"/>
              </a:ext>
            </a:extLst>
          </p:cNvPr>
          <p:cNvSpPr>
            <a:spLocks noGrp="1"/>
          </p:cNvSpPr>
          <p:nvPr>
            <p:ph type="title"/>
          </p:nvPr>
        </p:nvSpPr>
        <p:spPr>
          <a:xfrm>
            <a:off x="611560" y="6093296"/>
            <a:ext cx="8229600" cy="576064"/>
          </a:xfrm>
        </p:spPr>
        <p:txBody>
          <a:bodyPr>
            <a:normAutofit fontScale="90000"/>
          </a:bodyPr>
          <a:lstStyle/>
          <a:p>
            <a:pPr algn="l"/>
            <a:r>
              <a:rPr lang="en-US" sz="2400" i="1" dirty="0"/>
              <a:t>Metz, D. (2013). Peak car and beyond: the fourth era of travel. Transport Reviews, 33(3), 255-270.</a:t>
            </a:r>
            <a:endParaRPr lang="cs-CZ" sz="2400" i="1" dirty="0"/>
          </a:p>
        </p:txBody>
      </p:sp>
      <p:sp>
        <p:nvSpPr>
          <p:cNvPr id="6" name="Nadpis 1">
            <a:extLst>
              <a:ext uri="{FF2B5EF4-FFF2-40B4-BE49-F238E27FC236}">
                <a16:creationId xmlns:a16="http://schemas.microsoft.com/office/drawing/2014/main" id="{4E9C3F46-64D0-6627-88F9-9BFC9E8085A8}"/>
              </a:ext>
            </a:extLst>
          </p:cNvPr>
          <p:cNvSpPr txBox="1">
            <a:spLocks/>
          </p:cNvSpPr>
          <p:nvPr/>
        </p:nvSpPr>
        <p:spPr>
          <a:xfrm>
            <a:off x="179512" y="30907"/>
            <a:ext cx="8229600"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dirty="0" err="1"/>
              <a:t>Peak</a:t>
            </a:r>
            <a:r>
              <a:rPr lang="cs-CZ" dirty="0"/>
              <a:t> car</a:t>
            </a:r>
            <a:endParaRPr lang="en-GB" dirty="0"/>
          </a:p>
        </p:txBody>
      </p:sp>
      <p:sp>
        <p:nvSpPr>
          <p:cNvPr id="4" name="Zástupný obsah 3">
            <a:extLst>
              <a:ext uri="{FF2B5EF4-FFF2-40B4-BE49-F238E27FC236}">
                <a16:creationId xmlns:a16="http://schemas.microsoft.com/office/drawing/2014/main" id="{C5571594-95AC-1666-9909-94C90C77E299}"/>
              </a:ext>
            </a:extLst>
          </p:cNvPr>
          <p:cNvSpPr>
            <a:spLocks noGrp="1"/>
          </p:cNvSpPr>
          <p:nvPr>
            <p:ph idx="1"/>
          </p:nvPr>
        </p:nvSpPr>
        <p:spPr>
          <a:xfrm>
            <a:off x="611560" y="1059519"/>
            <a:ext cx="8229600" cy="4927278"/>
          </a:xfrm>
        </p:spPr>
        <p:txBody>
          <a:bodyPr>
            <a:normAutofit fontScale="77500" lnSpcReduction="20000"/>
          </a:bodyPr>
          <a:lstStyle/>
          <a:p>
            <a:r>
              <a:rPr lang="en-US" dirty="0"/>
              <a:t>There is emerging evidence that personal daily travel, particularly by car, has ceased to grow in the developed economies. This can be attributed to saturation of demand, given high levels of access and choice now widely available, together with constraints on higher speeds. </a:t>
            </a:r>
            <a:endParaRPr lang="cs-CZ" dirty="0"/>
          </a:p>
          <a:p>
            <a:r>
              <a:rPr lang="en-US" dirty="0"/>
              <a:t>We are therefore at a time of transition from an era of growth of per capita travel to an era of stability, in which the future factors determining the growth of total travel demand are demographic — population growth, increasing longevity, and </a:t>
            </a:r>
            <a:r>
              <a:rPr lang="en-US" dirty="0" err="1"/>
              <a:t>urbanisation</a:t>
            </a:r>
            <a:r>
              <a:rPr lang="en-US" dirty="0"/>
              <a:t>. </a:t>
            </a:r>
            <a:endParaRPr lang="cs-CZ" dirty="0"/>
          </a:p>
          <a:p>
            <a:r>
              <a:rPr lang="en-US" dirty="0"/>
              <a:t>The peak car phenomenon, which marks this transition, is seen in successful cities that attract a growing population whose travel needs are increasingly met by investment in rail-based transport, the revival of which is a characteristic of the new era</a:t>
            </a:r>
            <a:endParaRPr lang="cs-CZ" dirty="0"/>
          </a:p>
        </p:txBody>
      </p:sp>
    </p:spTree>
    <p:extLst>
      <p:ext uri="{BB962C8B-B14F-4D97-AF65-F5344CB8AC3E}">
        <p14:creationId xmlns:p14="http://schemas.microsoft.com/office/powerpoint/2010/main" val="379082129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TotalTime>
  <Words>1733</Words>
  <Application>Microsoft Office PowerPoint</Application>
  <PresentationFormat>Předvádění na obrazovce (4:3)</PresentationFormat>
  <Paragraphs>92</Paragraphs>
  <Slides>24</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24</vt:i4>
      </vt:variant>
    </vt:vector>
  </HeadingPairs>
  <TitlesOfParts>
    <vt:vector size="27" baseType="lpstr">
      <vt:lpstr>Arial</vt:lpstr>
      <vt:lpstr>Calibri</vt:lpstr>
      <vt:lpstr>Motiv systému Office</vt:lpstr>
      <vt:lpstr>3. TRANSPORT DEMAND ISSUES</vt:lpstr>
      <vt:lpstr>PUBLIC TRANSPORT</vt:lpstr>
      <vt:lpstr>Germans and Americans</vt:lpstr>
      <vt:lpstr>Explanation?</vt:lpstr>
      <vt:lpstr>Conclusion </vt:lpstr>
      <vt:lpstr>DEMAND FOR PUBLIC TRANSPORT</vt:lpstr>
      <vt:lpstr>DEMAND FOR TRANSPORT MODES</vt:lpstr>
      <vt:lpstr>Life cycle curve for railways</vt:lpstr>
      <vt:lpstr>Metz, D. (2013). Peak car and beyond: the fourth era of travel. Transport Reviews, 33(3), 255-270.</vt:lpstr>
      <vt:lpstr>Reducing car dependence</vt:lpstr>
      <vt:lpstr>Reducing car dependence (2)</vt:lpstr>
      <vt:lpstr>Modal split – passengers (2019)</vt:lpstr>
      <vt:lpstr>COMMUTING PARADOX</vt:lpstr>
      <vt:lpstr>Commuting time</vt:lpstr>
      <vt:lpstr>Commuting and happiness</vt:lpstr>
      <vt:lpstr>PROBLEM OF PEAK</vt:lpstr>
      <vt:lpstr>Distribution of traffic by time of the day, UK, 2004: Cars</vt:lpstr>
      <vt:lpstr>Peak and off peak periods</vt:lpstr>
      <vt:lpstr>THE NOTION OF NEED</vt:lpstr>
      <vt:lpstr>The problem of rural demand</vt:lpstr>
      <vt:lpstr>The problem of rural demand</vt:lpstr>
      <vt:lpstr>EX (1): Monetary and time costs</vt:lpstr>
      <vt:lpstr>EX (2): Value of time</vt:lpstr>
      <vt:lpstr>EX (3): Population density and public transport</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Readings for Lecture 3</dc:title>
  <dc:creator>Tomes Zdenek</dc:creator>
  <cp:lastModifiedBy>Zdeněk Tomeš</cp:lastModifiedBy>
  <cp:revision>26</cp:revision>
  <dcterms:created xsi:type="dcterms:W3CDTF">2018-01-04T06:58:45Z</dcterms:created>
  <dcterms:modified xsi:type="dcterms:W3CDTF">2022-09-04T21:31:20Z</dcterms:modified>
</cp:coreProperties>
</file>