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8" r:id="rId2"/>
    <p:sldId id="269" r:id="rId3"/>
    <p:sldId id="259" r:id="rId4"/>
    <p:sldId id="260" r:id="rId5"/>
    <p:sldId id="261" r:id="rId6"/>
    <p:sldId id="262" r:id="rId7"/>
    <p:sldId id="349" r:id="rId8"/>
    <p:sldId id="352" r:id="rId9"/>
    <p:sldId id="353" r:id="rId10"/>
    <p:sldId id="355" r:id="rId11"/>
    <p:sldId id="356" r:id="rId12"/>
    <p:sldId id="357" r:id="rId13"/>
    <p:sldId id="359" r:id="rId14"/>
    <p:sldId id="360" r:id="rId15"/>
    <p:sldId id="362" r:id="rId16"/>
    <p:sldId id="361" r:id="rId17"/>
    <p:sldId id="365" r:id="rId18"/>
    <p:sldId id="366" r:id="rId19"/>
    <p:sldId id="351" r:id="rId20"/>
    <p:sldId id="367" r:id="rId21"/>
    <p:sldId id="358" r:id="rId22"/>
    <p:sldId id="368" r:id="rId23"/>
    <p:sldId id="364" r:id="rId24"/>
    <p:sldId id="382" r:id="rId25"/>
    <p:sldId id="369" r:id="rId26"/>
    <p:sldId id="370" r:id="rId27"/>
    <p:sldId id="373" r:id="rId28"/>
    <p:sldId id="372" r:id="rId29"/>
    <p:sldId id="371" r:id="rId30"/>
    <p:sldId id="374" r:id="rId31"/>
    <p:sldId id="375" r:id="rId32"/>
    <p:sldId id="379" r:id="rId33"/>
    <p:sldId id="376" r:id="rId34"/>
    <p:sldId id="377" r:id="rId35"/>
    <p:sldId id="378" r:id="rId36"/>
    <p:sldId id="380" r:id="rId37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E494C-BF0C-4CD3-AE66-D7B87808D718}" type="datetimeFigureOut">
              <a:rPr lang="cs-CZ" smtClean="0"/>
              <a:t>13.03.2022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4988C-E520-4394-B92E-E016B3529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12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A6624-4038-44D8-89F5-EDA53AC2BCBD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12C4-1CF7-4A8F-B377-769070FF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0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7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41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6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2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3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28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2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3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19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D78B-8DAC-4E57-82A6-9099821BC611}" type="datetimeFigureOut">
              <a:rPr lang="en-GB" smtClean="0"/>
              <a:t>13/03/2022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4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7. RAIL PRIVATIZATIONS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Japan </a:t>
            </a:r>
            <a:r>
              <a:rPr lang="cs-CZ" dirty="0" err="1"/>
              <a:t>rail</a:t>
            </a:r>
            <a:r>
              <a:rPr lang="cs-CZ" dirty="0"/>
              <a:t>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2118" y="1772816"/>
            <a:ext cx="554308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67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Between</a:t>
            </a:r>
            <a:r>
              <a:rPr lang="cs-CZ" dirty="0"/>
              <a:t> 1987-1991: </a:t>
            </a:r>
            <a:r>
              <a:rPr lang="cs-CZ" dirty="0" err="1"/>
              <a:t>traffic</a:t>
            </a:r>
            <a:r>
              <a:rPr lang="cs-CZ" dirty="0"/>
              <a:t> + 20%; </a:t>
            </a:r>
            <a:r>
              <a:rPr lang="cs-CZ" dirty="0" err="1"/>
              <a:t>employment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280.000 to 160.000</a:t>
            </a:r>
          </a:p>
          <a:p>
            <a:r>
              <a:rPr lang="cs-CZ" dirty="0" err="1"/>
              <a:t>Labor</a:t>
            </a:r>
            <a:r>
              <a:rPr lang="cs-CZ" dirty="0"/>
              <a:t> </a:t>
            </a:r>
            <a:r>
              <a:rPr lang="cs-CZ" dirty="0" err="1"/>
              <a:t>productivity</a:t>
            </a:r>
            <a:r>
              <a:rPr lang="cs-CZ" dirty="0"/>
              <a:t>: +68% </a:t>
            </a:r>
            <a:r>
              <a:rPr lang="cs-CZ" dirty="0" err="1"/>
              <a:t>between</a:t>
            </a:r>
            <a:r>
              <a:rPr lang="cs-CZ" dirty="0"/>
              <a:t> 1985-88 and </a:t>
            </a:r>
            <a:r>
              <a:rPr lang="cs-CZ" dirty="0" err="1"/>
              <a:t>another</a:t>
            </a:r>
            <a:r>
              <a:rPr lang="cs-CZ" dirty="0"/>
              <a:t> +25% </a:t>
            </a:r>
            <a:r>
              <a:rPr lang="cs-CZ" dirty="0" err="1"/>
              <a:t>between</a:t>
            </a:r>
            <a:r>
              <a:rPr lang="cs-CZ" dirty="0"/>
              <a:t> 1988-98</a:t>
            </a:r>
          </a:p>
          <a:p>
            <a:r>
              <a:rPr lang="cs-CZ" dirty="0"/>
              <a:t>JR East, </a:t>
            </a:r>
            <a:r>
              <a:rPr lang="cs-CZ" dirty="0" err="1"/>
              <a:t>Central</a:t>
            </a:r>
            <a:r>
              <a:rPr lang="cs-CZ" dirty="0"/>
              <a:t> and </a:t>
            </a:r>
            <a:r>
              <a:rPr lang="cs-CZ" dirty="0" err="1"/>
              <a:t>West</a:t>
            </a:r>
            <a:r>
              <a:rPr lang="cs-CZ" dirty="0"/>
              <a:t> – </a:t>
            </a:r>
            <a:r>
              <a:rPr lang="cs-CZ" dirty="0" err="1"/>
              <a:t>profitable</a:t>
            </a:r>
            <a:r>
              <a:rPr lang="cs-CZ" dirty="0"/>
              <a:t> +3 </a:t>
            </a:r>
            <a:r>
              <a:rPr lang="cs-CZ" dirty="0" err="1"/>
              <a:t>bn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taxes</a:t>
            </a:r>
            <a:r>
              <a:rPr lang="cs-CZ" dirty="0"/>
              <a:t> per </a:t>
            </a:r>
            <a:r>
              <a:rPr lang="cs-CZ" dirty="0" err="1"/>
              <a:t>year</a:t>
            </a:r>
            <a:r>
              <a:rPr lang="cs-CZ" dirty="0"/>
              <a:t> (5 </a:t>
            </a:r>
            <a:r>
              <a:rPr lang="cs-CZ" dirty="0" err="1"/>
              <a:t>bn</a:t>
            </a:r>
            <a:r>
              <a:rPr lang="cs-CZ" dirty="0"/>
              <a:t> </a:t>
            </a:r>
            <a:r>
              <a:rPr lang="cs-CZ" dirty="0" err="1"/>
              <a:t>subsidies</a:t>
            </a:r>
            <a:r>
              <a:rPr lang="cs-CZ" dirty="0"/>
              <a:t> to JNR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reform</a:t>
            </a:r>
            <a:r>
              <a:rPr lang="cs-CZ" dirty="0"/>
              <a:t>)</a:t>
            </a:r>
          </a:p>
          <a:p>
            <a:r>
              <a:rPr lang="cs-CZ" dirty="0"/>
              <a:t>JR </a:t>
            </a:r>
            <a:r>
              <a:rPr lang="cs-CZ" dirty="0" err="1"/>
              <a:t>Freight</a:t>
            </a:r>
            <a:r>
              <a:rPr lang="cs-CZ" dirty="0"/>
              <a:t> and JR </a:t>
            </a:r>
            <a:r>
              <a:rPr lang="cs-CZ" dirty="0" err="1"/>
              <a:t>JR</a:t>
            </a:r>
            <a:r>
              <a:rPr lang="cs-CZ" dirty="0"/>
              <a:t> </a:t>
            </a:r>
            <a:r>
              <a:rPr lang="cs-CZ" dirty="0" err="1"/>
              <a:t>Hokkaido</a:t>
            </a:r>
            <a:r>
              <a:rPr lang="cs-CZ" dirty="0"/>
              <a:t>, JR </a:t>
            </a:r>
            <a:r>
              <a:rPr lang="cs-CZ" dirty="0" err="1"/>
              <a:t>Shikoku</a:t>
            </a:r>
            <a:r>
              <a:rPr lang="cs-CZ" dirty="0"/>
              <a:t> a JR </a:t>
            </a:r>
            <a:r>
              <a:rPr lang="cs-CZ" dirty="0" err="1"/>
              <a:t>Kyushu</a:t>
            </a:r>
            <a:r>
              <a:rPr lang="cs-CZ" dirty="0"/>
              <a:t> – </a:t>
            </a:r>
            <a:r>
              <a:rPr lang="cs-CZ" dirty="0" err="1"/>
              <a:t>stable</a:t>
            </a:r>
            <a:r>
              <a:rPr lang="cs-CZ" dirty="0"/>
              <a:t> </a:t>
            </a:r>
            <a:r>
              <a:rPr lang="cs-CZ" dirty="0" err="1"/>
              <a:t>traffic</a:t>
            </a:r>
            <a:r>
              <a:rPr lang="cs-CZ" dirty="0"/>
              <a:t>, </a:t>
            </a:r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subsides</a:t>
            </a:r>
            <a:endParaRPr lang="cs-CZ" dirty="0"/>
          </a:p>
          <a:p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and </a:t>
            </a:r>
            <a:r>
              <a:rPr lang="cs-CZ" dirty="0" err="1"/>
              <a:t>responsivness</a:t>
            </a:r>
            <a:r>
              <a:rPr lang="cs-CZ" dirty="0"/>
              <a:t> to </a:t>
            </a:r>
            <a:r>
              <a:rPr lang="cs-CZ" dirty="0" err="1"/>
              <a:t>customers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5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Assesment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reform</a:t>
            </a:r>
            <a:r>
              <a:rPr lang="cs-CZ" dirty="0"/>
              <a:t>/</a:t>
            </a:r>
            <a:r>
              <a:rPr lang="cs-CZ" dirty="0" err="1"/>
              <a:t>privatization</a:t>
            </a:r>
            <a:endParaRPr lang="cs-CZ" dirty="0"/>
          </a:p>
          <a:p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: to </a:t>
            </a:r>
            <a:r>
              <a:rPr lang="cs-CZ" dirty="0" err="1"/>
              <a:t>decrease</a:t>
            </a:r>
            <a:r>
              <a:rPr lang="cs-CZ" dirty="0"/>
              <a:t> </a:t>
            </a:r>
            <a:r>
              <a:rPr lang="cs-CZ" dirty="0" err="1"/>
              <a:t>indebtness</a:t>
            </a:r>
            <a:r>
              <a:rPr lang="cs-CZ" dirty="0"/>
              <a:t> and </a:t>
            </a:r>
            <a:r>
              <a:rPr lang="cs-CZ" dirty="0" err="1"/>
              <a:t>bigness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JNR</a:t>
            </a:r>
          </a:p>
          <a:p>
            <a:r>
              <a:rPr lang="cs-CZ" dirty="0"/>
              <a:t>No </a:t>
            </a:r>
            <a:r>
              <a:rPr lang="cs-CZ" dirty="0" err="1"/>
              <a:t>competition</a:t>
            </a:r>
            <a:r>
              <a:rPr lang="cs-CZ" dirty="0"/>
              <a:t>!</a:t>
            </a:r>
          </a:p>
          <a:p>
            <a:r>
              <a:rPr lang="cs-CZ" dirty="0"/>
              <a:t>More </a:t>
            </a:r>
            <a:r>
              <a:rPr lang="cs-CZ" dirty="0" err="1"/>
              <a:t>efective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and </a:t>
            </a:r>
            <a:r>
              <a:rPr lang="cs-CZ" dirty="0" err="1"/>
              <a:t>incentives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80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New </a:t>
            </a:r>
            <a:r>
              <a:rPr lang="cs-CZ" dirty="0" err="1"/>
              <a:t>Zealand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389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 </a:t>
            </a:r>
            <a:r>
              <a:rPr lang="cs-CZ" dirty="0" err="1"/>
              <a:t>characteristics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oriented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freight</a:t>
            </a:r>
            <a:r>
              <a:rPr lang="cs-CZ" dirty="0"/>
              <a:t> </a:t>
            </a:r>
            <a:r>
              <a:rPr lang="cs-CZ" dirty="0" err="1"/>
              <a:t>traffic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traffic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commuting</a:t>
            </a:r>
            <a:r>
              <a:rPr lang="cs-CZ" dirty="0"/>
              <a:t> to Wellington and Auckland and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intercity</a:t>
            </a:r>
            <a:r>
              <a:rPr lang="cs-CZ" dirty="0"/>
              <a:t> </a:t>
            </a:r>
            <a:r>
              <a:rPr lang="cs-CZ" dirty="0" err="1"/>
              <a:t>connections</a:t>
            </a:r>
            <a:endParaRPr lang="cs-CZ" dirty="0"/>
          </a:p>
          <a:p>
            <a:r>
              <a:rPr lang="cs-CZ" dirty="0" err="1"/>
              <a:t>Until</a:t>
            </a:r>
            <a:r>
              <a:rPr lang="cs-CZ" dirty="0"/>
              <a:t> 1993 </a:t>
            </a:r>
            <a:r>
              <a:rPr lang="cs-CZ" dirty="0" err="1"/>
              <a:t>vertically</a:t>
            </a:r>
            <a:r>
              <a:rPr lang="cs-CZ" dirty="0"/>
              <a:t> and </a:t>
            </a:r>
            <a:r>
              <a:rPr lang="cs-CZ" dirty="0" err="1"/>
              <a:t>horizontally</a:t>
            </a:r>
            <a:r>
              <a:rPr lang="cs-CZ" dirty="0"/>
              <a:t> </a:t>
            </a:r>
            <a:r>
              <a:rPr lang="cs-CZ" dirty="0" err="1"/>
              <a:t>integrated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in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ownership</a:t>
            </a:r>
            <a:endParaRPr lang="cs-CZ" dirty="0"/>
          </a:p>
          <a:p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intermodal</a:t>
            </a:r>
            <a:r>
              <a:rPr lang="cs-CZ" dirty="0"/>
              <a:t> </a:t>
            </a:r>
            <a:r>
              <a:rPr lang="cs-CZ" dirty="0" err="1"/>
              <a:t>comeptition</a:t>
            </a:r>
            <a:r>
              <a:rPr lang="cs-CZ" dirty="0"/>
              <a:t> and </a:t>
            </a:r>
            <a:r>
              <a:rPr lang="cs-CZ" dirty="0" err="1"/>
              <a:t>worsening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665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Nez</a:t>
            </a:r>
            <a:r>
              <a:rPr lang="cs-CZ" dirty="0"/>
              <a:t> </a:t>
            </a:r>
            <a:r>
              <a:rPr lang="cs-CZ" dirty="0" err="1"/>
              <a:t>Zealand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map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66" y="1600200"/>
            <a:ext cx="3149068" cy="4525963"/>
          </a:xfrm>
        </p:spPr>
      </p:pic>
    </p:spTree>
    <p:extLst>
      <p:ext uri="{BB962C8B-B14F-4D97-AF65-F5344CB8AC3E}">
        <p14:creationId xmlns:p14="http://schemas.microsoft.com/office/powerpoint/2010/main" val="4011327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1993 </a:t>
            </a:r>
            <a:r>
              <a:rPr lang="cs-CZ" dirty="0" err="1"/>
              <a:t>privatization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NZ </a:t>
            </a:r>
            <a:r>
              <a:rPr lang="cs-CZ" dirty="0" err="1"/>
              <a:t>government</a:t>
            </a:r>
            <a:r>
              <a:rPr lang="cs-CZ" dirty="0"/>
              <a:t> in 1993 sold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railway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400 </a:t>
            </a:r>
            <a:r>
              <a:rPr lang="cs-CZ" dirty="0" err="1"/>
              <a:t>million</a:t>
            </a:r>
            <a:r>
              <a:rPr lang="cs-CZ" dirty="0"/>
              <a:t> USD to </a:t>
            </a:r>
            <a:r>
              <a:rPr lang="cs-CZ" dirty="0" err="1"/>
              <a:t>consortium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investors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privatization</a:t>
            </a:r>
            <a:r>
              <a:rPr lang="cs-CZ" dirty="0"/>
              <a:t>, </a:t>
            </a:r>
            <a:r>
              <a:rPr lang="cs-CZ" dirty="0" err="1"/>
              <a:t>profits</a:t>
            </a:r>
            <a:r>
              <a:rPr lang="cs-CZ" dirty="0"/>
              <a:t> rose, </a:t>
            </a:r>
            <a:r>
              <a:rPr lang="cs-CZ" dirty="0" err="1"/>
              <a:t>however</a:t>
            </a:r>
            <a:r>
              <a:rPr lang="cs-CZ" dirty="0"/>
              <a:t> not </a:t>
            </a:r>
            <a:r>
              <a:rPr lang="cs-CZ" dirty="0" err="1"/>
              <a:t>enough</a:t>
            </a:r>
            <a:r>
              <a:rPr lang="cs-CZ" dirty="0"/>
              <a:t> to </a:t>
            </a:r>
            <a:r>
              <a:rPr lang="cs-CZ" dirty="0" err="1"/>
              <a:t>cover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 err="1"/>
              <a:t>Freight</a:t>
            </a:r>
            <a:r>
              <a:rPr lang="cs-CZ" dirty="0"/>
              <a:t> </a:t>
            </a:r>
            <a:r>
              <a:rPr lang="cs-CZ" dirty="0" err="1"/>
              <a:t>traffic</a:t>
            </a:r>
            <a:r>
              <a:rPr lang="cs-CZ" dirty="0"/>
              <a:t> rose </a:t>
            </a:r>
            <a:r>
              <a:rPr lang="cs-CZ" dirty="0" err="1"/>
              <a:t>steadily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0423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owners</a:t>
            </a:r>
            <a:r>
              <a:rPr lang="cs-CZ" dirty="0"/>
              <a:t> had </a:t>
            </a:r>
            <a:r>
              <a:rPr lang="cs-CZ" dirty="0" err="1"/>
              <a:t>increasing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operations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transport and in 2002 sold </a:t>
            </a:r>
            <a:r>
              <a:rPr lang="cs-CZ" dirty="0" err="1"/>
              <a:t>commuter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network </a:t>
            </a:r>
            <a:r>
              <a:rPr lang="cs-CZ" dirty="0" err="1"/>
              <a:t>back</a:t>
            </a:r>
            <a:r>
              <a:rPr lang="cs-CZ" dirty="0"/>
              <a:t> to </a:t>
            </a:r>
            <a:r>
              <a:rPr lang="cs-CZ" dirty="0" err="1"/>
              <a:t>government</a:t>
            </a:r>
            <a:endParaRPr lang="cs-CZ" dirty="0"/>
          </a:p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increasing</a:t>
            </a:r>
            <a:r>
              <a:rPr lang="cs-CZ" dirty="0"/>
              <a:t> and in 2004,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owners</a:t>
            </a:r>
            <a:r>
              <a:rPr lang="cs-CZ" dirty="0"/>
              <a:t> sold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r>
              <a:rPr lang="cs-CZ" dirty="0"/>
              <a:t> to NZ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1 USD</a:t>
            </a:r>
          </a:p>
          <a:p>
            <a:r>
              <a:rPr lang="cs-CZ" dirty="0"/>
              <a:t>NZ </a:t>
            </a:r>
            <a:r>
              <a:rPr lang="cs-CZ" dirty="0" err="1"/>
              <a:t>governemnt</a:t>
            </a:r>
            <a:r>
              <a:rPr lang="cs-CZ" dirty="0"/>
              <a:t> </a:t>
            </a:r>
            <a:r>
              <a:rPr lang="cs-CZ" dirty="0" err="1"/>
              <a:t>agreed</a:t>
            </a:r>
            <a:r>
              <a:rPr lang="cs-CZ" dirty="0"/>
              <a:t> to </a:t>
            </a:r>
            <a:r>
              <a:rPr lang="cs-CZ" dirty="0" err="1"/>
              <a:t>infrastructure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, </a:t>
            </a:r>
            <a:r>
              <a:rPr lang="cs-CZ" dirty="0" err="1"/>
              <a:t>however</a:t>
            </a:r>
            <a:r>
              <a:rPr lang="cs-CZ" dirty="0"/>
              <a:t> bitter </a:t>
            </a:r>
            <a:r>
              <a:rPr lang="cs-CZ" dirty="0" err="1"/>
              <a:t>disputes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infra</a:t>
            </a:r>
            <a:r>
              <a:rPr lang="cs-CZ" dirty="0"/>
              <a:t> </a:t>
            </a:r>
            <a:r>
              <a:rPr lang="cs-CZ" dirty="0" err="1"/>
              <a:t>charges</a:t>
            </a:r>
            <a:r>
              <a:rPr lang="cs-CZ" dirty="0"/>
              <a:t> </a:t>
            </a:r>
            <a:r>
              <a:rPr lang="cs-CZ" dirty="0" err="1"/>
              <a:t>emerged</a:t>
            </a:r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led to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remaining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enterprise</a:t>
            </a:r>
            <a:r>
              <a:rPr lang="cs-CZ" dirty="0"/>
              <a:t> by NZ </a:t>
            </a:r>
            <a:r>
              <a:rPr lang="cs-CZ" dirty="0" err="1"/>
              <a:t>governemnt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690 </a:t>
            </a:r>
            <a:r>
              <a:rPr lang="cs-CZ" dirty="0" err="1"/>
              <a:t>million</a:t>
            </a:r>
            <a:r>
              <a:rPr lang="cs-CZ" dirty="0"/>
              <a:t> </a:t>
            </a:r>
            <a:r>
              <a:rPr lang="cs-CZ" dirty="0" err="1"/>
              <a:t>dollars</a:t>
            </a:r>
            <a:r>
              <a:rPr lang="cs-CZ" dirty="0"/>
              <a:t>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overpriced</a:t>
            </a:r>
            <a:r>
              <a:rPr lang="cs-CZ" dirty="0"/>
              <a:t> </a:t>
            </a:r>
            <a:r>
              <a:rPr lang="cs-CZ" dirty="0" err="1"/>
              <a:t>purchase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58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Lessons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Very </a:t>
            </a:r>
            <a:r>
              <a:rPr lang="cs-CZ" dirty="0" err="1"/>
              <a:t>problematic</a:t>
            </a:r>
            <a:r>
              <a:rPr lang="cs-CZ" dirty="0"/>
              <a:t> </a:t>
            </a:r>
            <a:r>
              <a:rPr lang="cs-CZ" dirty="0" err="1"/>
              <a:t>privatization</a:t>
            </a:r>
            <a:r>
              <a:rPr lang="cs-CZ" dirty="0"/>
              <a:t> in New </a:t>
            </a:r>
            <a:r>
              <a:rPr lang="cs-CZ" dirty="0" err="1"/>
              <a:t>Zealand</a:t>
            </a:r>
            <a:r>
              <a:rPr lang="cs-CZ" dirty="0"/>
              <a:t> (and very </a:t>
            </a:r>
            <a:r>
              <a:rPr lang="cs-CZ" dirty="0" err="1"/>
              <a:t>similar</a:t>
            </a:r>
            <a:r>
              <a:rPr lang="cs-CZ" dirty="0"/>
              <a:t> case in </a:t>
            </a:r>
            <a:r>
              <a:rPr lang="cs-CZ" dirty="0" err="1"/>
              <a:t>Tasmania</a:t>
            </a:r>
            <a:r>
              <a:rPr lang="cs-CZ" dirty="0"/>
              <a:t>)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dangers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privatization</a:t>
            </a:r>
            <a:r>
              <a:rPr lang="cs-CZ" dirty="0"/>
              <a:t> </a:t>
            </a:r>
            <a:r>
              <a:rPr lang="cs-CZ" dirty="0" err="1"/>
              <a:t>involving</a:t>
            </a:r>
            <a:r>
              <a:rPr lang="cs-CZ" dirty="0"/>
              <a:t> </a:t>
            </a:r>
            <a:r>
              <a:rPr lang="cs-CZ" dirty="0" err="1"/>
              <a:t>passenger</a:t>
            </a:r>
            <a:r>
              <a:rPr lang="cs-CZ" dirty="0"/>
              <a:t> transport</a:t>
            </a:r>
          </a:p>
          <a:p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transport in developer </a:t>
            </a:r>
            <a:r>
              <a:rPr lang="cs-CZ" dirty="0" err="1"/>
              <a:t>countries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not very </a:t>
            </a:r>
            <a:r>
              <a:rPr lang="cs-CZ" dirty="0" err="1"/>
              <a:t>profitable</a:t>
            </a:r>
            <a:r>
              <a:rPr lang="cs-CZ" dirty="0"/>
              <a:t>, </a:t>
            </a:r>
            <a:r>
              <a:rPr lang="cs-CZ" dirty="0" err="1"/>
              <a:t>however</a:t>
            </a:r>
            <a:r>
              <a:rPr lang="cs-CZ" dirty="0"/>
              <a:t> </a:t>
            </a:r>
            <a:r>
              <a:rPr lang="cs-CZ" dirty="0" err="1"/>
              <a:t>politically</a:t>
            </a:r>
            <a:r>
              <a:rPr lang="cs-CZ" dirty="0"/>
              <a:t> sensitive</a:t>
            </a:r>
          </a:p>
        </p:txBody>
      </p:sp>
    </p:spTree>
    <p:extLst>
      <p:ext uri="{BB962C8B-B14F-4D97-AF65-F5344CB8AC3E}">
        <p14:creationId xmlns:p14="http://schemas.microsoft.com/office/powerpoint/2010/main" val="44525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Estonia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56784" cy="1752600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en-US" dirty="0"/>
              <a:t>Lust, A. (2017). Broken rails: the </a:t>
            </a:r>
            <a:r>
              <a:rPr lang="en-US" dirty="0" err="1"/>
              <a:t>privatisation</a:t>
            </a:r>
            <a:r>
              <a:rPr lang="en-US" dirty="0"/>
              <a:t> of Estonian railways. </a:t>
            </a:r>
            <a:r>
              <a:rPr lang="en-US" i="1" dirty="0"/>
              <a:t>Post-Communist Economies</a:t>
            </a:r>
            <a:r>
              <a:rPr lang="en-US" dirty="0"/>
              <a:t>, </a:t>
            </a:r>
            <a:r>
              <a:rPr lang="en-US" i="1" dirty="0"/>
              <a:t>29</a:t>
            </a:r>
            <a:r>
              <a:rPr lang="en-US" dirty="0"/>
              <a:t>(1), 71-89.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59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– to </a:t>
            </a:r>
            <a:r>
              <a:rPr lang="cs-CZ" dirty="0" err="1"/>
              <a:t>heat</a:t>
            </a:r>
            <a:r>
              <a:rPr lang="cs-CZ" dirty="0"/>
              <a:t> up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What do you see as the main advantages and disadvantages of public ownership in transport markets?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are benefits and risks of privatization?</a:t>
            </a:r>
            <a:endParaRPr lang="cs-CZ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052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Reform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2000–2001, Estonia sold the passenger carrier and a portion of the track to domestic businessmen posing as a British strategic investor, and the main freight carrier and most of the track to an American-led consortium.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366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Passenger</a:t>
            </a:r>
            <a:r>
              <a:rPr lang="cs-CZ" dirty="0"/>
              <a:t> and </a:t>
            </a:r>
            <a:r>
              <a:rPr lang="cs-CZ" dirty="0" err="1"/>
              <a:t>freight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passenger carrier continued to receive government subsidies but closed several rail lines, which led to protests by passengers. </a:t>
            </a:r>
            <a:endParaRPr lang="cs-CZ" dirty="0"/>
          </a:p>
          <a:p>
            <a:r>
              <a:rPr lang="en-US" dirty="0"/>
              <a:t>The freight carrier earned large profits from the transit of Russian oil to Europe, but invested its money in buying used American locomotives, rather than rebuilding the track.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990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part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companies laid off about half of their workforce, provoking the first private-sector strike in Estonia since the collapse of Communism. </a:t>
            </a:r>
            <a:endParaRPr lang="cs-CZ" dirty="0"/>
          </a:p>
          <a:p>
            <a:r>
              <a:rPr lang="en-US" dirty="0"/>
              <a:t>In 2006, a new government bought back the freight services and track at more than twice the sale price, an expensive lesson in the perils of </a:t>
            </a:r>
            <a:r>
              <a:rPr lang="en-US" dirty="0" err="1"/>
              <a:t>privatisation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53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Train</a:t>
            </a:r>
            <a:r>
              <a:rPr lang="cs-CZ" dirty="0"/>
              <a:t> </a:t>
            </a:r>
            <a:r>
              <a:rPr lang="cs-CZ" dirty="0" err="1"/>
              <a:t>frequencies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664149"/>
            <a:ext cx="5040560" cy="421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182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6F781-20AC-4AC1-8D30-A9804ED8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5398F-AC5C-427A-9069-5B61F7DD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05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UK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55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reform</a:t>
            </a:r>
            <a:r>
              <a:rPr lang="cs-CZ" dirty="0"/>
              <a:t> – </a:t>
            </a:r>
            <a:r>
              <a:rPr lang="cs-CZ" dirty="0" err="1"/>
              <a:t>probably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complex</a:t>
            </a:r>
            <a:r>
              <a:rPr lang="cs-CZ" dirty="0"/>
              <a:t> and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one</a:t>
            </a:r>
            <a:endParaRPr lang="cs-CZ" dirty="0"/>
          </a:p>
          <a:p>
            <a:r>
              <a:rPr lang="cs-CZ" dirty="0" err="1"/>
              <a:t>Vertical</a:t>
            </a:r>
            <a:r>
              <a:rPr lang="cs-CZ" dirty="0"/>
              <a:t>, </a:t>
            </a:r>
            <a:r>
              <a:rPr lang="cs-CZ" dirty="0" err="1"/>
              <a:t>horizontal</a:t>
            </a:r>
            <a:r>
              <a:rPr lang="cs-CZ" dirty="0"/>
              <a:t> and </a:t>
            </a:r>
            <a:r>
              <a:rPr lang="cs-CZ" dirty="0" err="1"/>
              <a:t>geographical</a:t>
            </a:r>
            <a:r>
              <a:rPr lang="cs-CZ" dirty="0"/>
              <a:t> </a:t>
            </a:r>
            <a:r>
              <a:rPr lang="cs-CZ" dirty="0" err="1"/>
              <a:t>separation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(1993-1997)</a:t>
            </a:r>
          </a:p>
          <a:p>
            <a:r>
              <a:rPr lang="cs-CZ" dirty="0" err="1"/>
              <a:t>Fragmentation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former</a:t>
            </a:r>
            <a:r>
              <a:rPr lang="cs-CZ" dirty="0"/>
              <a:t>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100 </a:t>
            </a:r>
            <a:r>
              <a:rPr lang="cs-CZ" dirty="0" err="1"/>
              <a:t>companies</a:t>
            </a:r>
            <a:endParaRPr lang="cs-CZ" dirty="0"/>
          </a:p>
          <a:p>
            <a:r>
              <a:rPr lang="cs-CZ" dirty="0" err="1"/>
              <a:t>Competition</a:t>
            </a:r>
            <a:r>
              <a:rPr lang="cs-CZ" dirty="0"/>
              <a:t> and </a:t>
            </a:r>
            <a:r>
              <a:rPr lang="cs-CZ" dirty="0" err="1"/>
              <a:t>privatization</a:t>
            </a:r>
            <a:r>
              <a:rPr lang="cs-CZ" dirty="0"/>
              <a:t> on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levels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275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drawback</a:t>
            </a:r>
            <a:r>
              <a:rPr lang="cs-CZ" dirty="0"/>
              <a:t>/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such </a:t>
            </a:r>
            <a:r>
              <a:rPr lang="cs-CZ" dirty="0" err="1"/>
              <a:t>reform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24135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Privatization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Privatization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r>
              <a:rPr lang="cs-CZ" dirty="0"/>
              <a:t> </a:t>
            </a:r>
            <a:r>
              <a:rPr lang="cs-CZ" dirty="0" err="1"/>
              <a:t>manager</a:t>
            </a:r>
            <a:r>
              <a:rPr lang="cs-CZ" dirty="0"/>
              <a:t> (1996)</a:t>
            </a:r>
          </a:p>
          <a:p>
            <a:r>
              <a:rPr lang="cs-CZ" dirty="0" err="1"/>
              <a:t>Privatization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freight</a:t>
            </a:r>
            <a:r>
              <a:rPr lang="cs-CZ" dirty="0"/>
              <a:t> </a:t>
            </a:r>
            <a:r>
              <a:rPr lang="cs-CZ" dirty="0" err="1"/>
              <a:t>operators</a:t>
            </a:r>
            <a:r>
              <a:rPr lang="cs-CZ" dirty="0"/>
              <a:t> (6 </a:t>
            </a:r>
            <a:r>
              <a:rPr lang="cs-CZ" dirty="0" err="1"/>
              <a:t>companies</a:t>
            </a:r>
            <a:r>
              <a:rPr lang="cs-CZ" dirty="0"/>
              <a:t>) – </a:t>
            </a:r>
            <a:r>
              <a:rPr lang="cs-CZ" dirty="0" err="1"/>
              <a:t>subsequently</a:t>
            </a:r>
            <a:r>
              <a:rPr lang="cs-CZ" dirty="0"/>
              <a:t> </a:t>
            </a:r>
            <a:r>
              <a:rPr lang="cs-CZ" dirty="0" err="1"/>
              <a:t>merged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2</a:t>
            </a:r>
          </a:p>
          <a:p>
            <a:r>
              <a:rPr lang="cs-CZ" dirty="0" err="1"/>
              <a:t>ROSCOs</a:t>
            </a:r>
            <a:r>
              <a:rPr lang="cs-CZ" dirty="0"/>
              <a:t> – </a:t>
            </a:r>
            <a:r>
              <a:rPr lang="cs-CZ" dirty="0" err="1"/>
              <a:t>rolling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owners</a:t>
            </a:r>
            <a:r>
              <a:rPr lang="cs-CZ" dirty="0"/>
              <a:t> – leasing to </a:t>
            </a:r>
            <a:r>
              <a:rPr lang="cs-CZ" dirty="0" err="1"/>
              <a:t>franchisee</a:t>
            </a:r>
            <a:endParaRPr lang="cs-CZ" dirty="0"/>
          </a:p>
          <a:p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operations</a:t>
            </a:r>
            <a:r>
              <a:rPr lang="cs-CZ" dirty="0"/>
              <a:t> - </a:t>
            </a:r>
            <a:r>
              <a:rPr lang="cs-CZ" dirty="0" err="1"/>
              <a:t>franchising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356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Franchising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25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franchisee</a:t>
            </a:r>
            <a:endParaRPr lang="cs-CZ" dirty="0"/>
          </a:p>
          <a:p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firms</a:t>
            </a:r>
            <a:r>
              <a:rPr lang="cs-CZ" dirty="0"/>
              <a:t> </a:t>
            </a:r>
            <a:r>
              <a:rPr lang="cs-CZ" dirty="0" err="1"/>
              <a:t>bid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operate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(</a:t>
            </a:r>
            <a:r>
              <a:rPr lang="cs-CZ" dirty="0" err="1"/>
              <a:t>competition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market)</a:t>
            </a:r>
          </a:p>
          <a:p>
            <a:r>
              <a:rPr lang="cs-CZ" dirty="0"/>
              <a:t>No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in these </a:t>
            </a:r>
            <a:r>
              <a:rPr lang="cs-CZ" dirty="0" err="1"/>
              <a:t>tenders</a:t>
            </a:r>
            <a:r>
              <a:rPr lang="cs-CZ" dirty="0"/>
              <a:t>!</a:t>
            </a:r>
          </a:p>
          <a:p>
            <a:r>
              <a:rPr lang="cs-CZ" dirty="0"/>
              <a:t>Limited role </a:t>
            </a:r>
            <a:r>
              <a:rPr lang="cs-CZ" dirty="0" err="1"/>
              <a:t>of</a:t>
            </a:r>
            <a:r>
              <a:rPr lang="cs-CZ" dirty="0"/>
              <a:t> open </a:t>
            </a:r>
            <a:r>
              <a:rPr lang="cs-CZ" dirty="0" err="1"/>
              <a:t>access</a:t>
            </a:r>
            <a:r>
              <a:rPr lang="cs-CZ" dirty="0"/>
              <a:t> (</a:t>
            </a:r>
            <a:r>
              <a:rPr lang="cs-CZ" dirty="0" err="1"/>
              <a:t>competition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market)</a:t>
            </a:r>
          </a:p>
          <a:p>
            <a:r>
              <a:rPr lang="cs-CZ" dirty="0" err="1"/>
              <a:t>First</a:t>
            </a:r>
            <a:r>
              <a:rPr lang="cs-CZ" dirty="0"/>
              <a:t>, second and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round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franchising</a:t>
            </a:r>
            <a:r>
              <a:rPr lang="cs-CZ" dirty="0"/>
              <a:t> (1996, 2002, 2010)</a:t>
            </a:r>
          </a:p>
        </p:txBody>
      </p:sp>
    </p:spTree>
    <p:extLst>
      <p:ext uri="{BB962C8B-B14F-4D97-AF65-F5344CB8AC3E}">
        <p14:creationId xmlns:p14="http://schemas.microsoft.com/office/powerpoint/2010/main" val="53638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to many market </a:t>
            </a:r>
            <a:r>
              <a:rPr lang="cs-CZ" dirty="0" err="1"/>
              <a:t>imperfections</a:t>
            </a:r>
            <a:r>
              <a:rPr lang="cs-CZ" dirty="0"/>
              <a:t>, transport 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entirely</a:t>
            </a:r>
            <a:r>
              <a:rPr lang="cs-CZ" dirty="0"/>
              <a:t> to market </a:t>
            </a:r>
            <a:r>
              <a:rPr lang="cs-CZ" dirty="0" err="1"/>
              <a:t>forces</a:t>
            </a:r>
            <a:r>
              <a:rPr lang="cs-CZ" dirty="0"/>
              <a:t> to </a:t>
            </a:r>
            <a:r>
              <a:rPr lang="cs-CZ" dirty="0" err="1"/>
              <a:t>resolve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transport </a:t>
            </a:r>
            <a:r>
              <a:rPr lang="cs-CZ" dirty="0" err="1"/>
              <a:t>issues</a:t>
            </a:r>
            <a:r>
              <a:rPr lang="cs-CZ" dirty="0"/>
              <a:t>.</a:t>
            </a:r>
          </a:p>
          <a:p>
            <a:r>
              <a:rPr lang="cs-CZ" dirty="0"/>
              <a:t>In most </a:t>
            </a:r>
            <a:r>
              <a:rPr lang="cs-CZ" dirty="0" err="1"/>
              <a:t>cases</a:t>
            </a:r>
            <a:r>
              <a:rPr lang="cs-CZ" dirty="0"/>
              <a:t>, </a:t>
            </a:r>
            <a:r>
              <a:rPr lang="cs-CZ" dirty="0" err="1"/>
              <a:t>therefore</a:t>
            </a:r>
            <a:r>
              <a:rPr lang="cs-CZ" dirty="0"/>
              <a:t>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intervention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market </a:t>
            </a:r>
            <a:r>
              <a:rPr lang="cs-CZ" dirty="0" err="1"/>
              <a:t>failures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0974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r>
              <a:rPr lang="cs-CZ" dirty="0"/>
              <a:t> </a:t>
            </a:r>
            <a:r>
              <a:rPr lang="cs-CZ" dirty="0" err="1"/>
              <a:t>question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think</a:t>
            </a:r>
            <a:r>
              <a:rPr lang="cs-CZ" dirty="0"/>
              <a:t> 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not </a:t>
            </a:r>
            <a:r>
              <a:rPr lang="cs-CZ" dirty="0" err="1"/>
              <a:t>granted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role in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reform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484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franchisee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074" y="1600200"/>
            <a:ext cx="3097852" cy="4525963"/>
          </a:xfrm>
        </p:spPr>
      </p:pic>
    </p:spTree>
    <p:extLst>
      <p:ext uri="{BB962C8B-B14F-4D97-AF65-F5344CB8AC3E}">
        <p14:creationId xmlns:p14="http://schemas.microsoft.com/office/powerpoint/2010/main" val="573680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Usage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5625" y="1484784"/>
            <a:ext cx="3152750" cy="469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73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Hatfield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Fatal</a:t>
            </a:r>
            <a:r>
              <a:rPr lang="cs-CZ" dirty="0"/>
              <a:t> </a:t>
            </a:r>
            <a:r>
              <a:rPr lang="cs-CZ" dirty="0" err="1"/>
              <a:t>accident</a:t>
            </a:r>
            <a:r>
              <a:rPr lang="cs-CZ" dirty="0"/>
              <a:t> in </a:t>
            </a:r>
            <a:r>
              <a:rPr lang="cs-CZ" dirty="0" err="1"/>
              <a:t>October</a:t>
            </a:r>
            <a:r>
              <a:rPr lang="cs-CZ" dirty="0"/>
              <a:t> 2000</a:t>
            </a:r>
          </a:p>
          <a:p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broken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(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maintanance</a:t>
            </a:r>
            <a:r>
              <a:rPr lang="cs-CZ" dirty="0"/>
              <a:t>?)</a:t>
            </a:r>
          </a:p>
          <a:p>
            <a:r>
              <a:rPr lang="cs-CZ" dirty="0" err="1"/>
              <a:t>Railtracked</a:t>
            </a:r>
            <a:r>
              <a:rPr lang="cs-CZ" dirty="0"/>
              <a:t> </a:t>
            </a:r>
            <a:r>
              <a:rPr lang="cs-CZ" dirty="0" err="1"/>
              <a:t>panicked</a:t>
            </a:r>
            <a:r>
              <a:rPr lang="cs-CZ" dirty="0"/>
              <a:t> and </a:t>
            </a:r>
            <a:r>
              <a:rPr lang="cs-CZ" dirty="0" err="1"/>
              <a:t>introduced</a:t>
            </a:r>
            <a:r>
              <a:rPr lang="cs-CZ" dirty="0"/>
              <a:t> severe speed </a:t>
            </a:r>
            <a:r>
              <a:rPr lang="cs-CZ" dirty="0" err="1"/>
              <a:t>limits</a:t>
            </a:r>
            <a:endParaRPr lang="cs-CZ" dirty="0"/>
          </a:p>
          <a:p>
            <a:r>
              <a:rPr lang="cs-CZ" dirty="0" err="1"/>
              <a:t>Result</a:t>
            </a:r>
            <a:r>
              <a:rPr lang="cs-CZ" dirty="0"/>
              <a:t>: </a:t>
            </a:r>
            <a:r>
              <a:rPr lang="cs-CZ" dirty="0" err="1"/>
              <a:t>operational</a:t>
            </a:r>
            <a:r>
              <a:rPr lang="cs-CZ" dirty="0"/>
              <a:t> chaos,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troubles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Railtrack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bankruptcy</a:t>
            </a:r>
            <a:r>
              <a:rPr lang="cs-CZ" dirty="0"/>
              <a:t> in 2001</a:t>
            </a:r>
          </a:p>
          <a:p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involvement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governemnt</a:t>
            </a:r>
            <a:r>
              <a:rPr lang="cs-CZ" dirty="0"/>
              <a:t> (</a:t>
            </a:r>
            <a:r>
              <a:rPr lang="cs-CZ" dirty="0" err="1"/>
              <a:t>subsidies</a:t>
            </a:r>
            <a:r>
              <a:rPr lang="cs-CZ" dirty="0"/>
              <a:t>)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Hatfield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946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traffic</a:t>
            </a:r>
            <a:r>
              <a:rPr lang="cs-CZ" dirty="0"/>
              <a:t> (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passenger</a:t>
            </a:r>
            <a:r>
              <a:rPr lang="cs-CZ" dirty="0"/>
              <a:t>)</a:t>
            </a:r>
          </a:p>
          <a:p>
            <a:r>
              <a:rPr lang="cs-CZ" dirty="0" err="1"/>
              <a:t>Subsidies</a:t>
            </a:r>
            <a:r>
              <a:rPr lang="cs-CZ" dirty="0"/>
              <a:t> (</a:t>
            </a:r>
            <a:r>
              <a:rPr lang="cs-CZ" dirty="0" err="1"/>
              <a:t>firstly</a:t>
            </a:r>
            <a:r>
              <a:rPr lang="cs-CZ" dirty="0"/>
              <a:t> </a:t>
            </a:r>
            <a:r>
              <a:rPr lang="cs-CZ" dirty="0" err="1"/>
              <a:t>sharply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, up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Hatfield</a:t>
            </a:r>
            <a:r>
              <a:rPr lang="cs-CZ" dirty="0"/>
              <a:t>,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again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)</a:t>
            </a:r>
          </a:p>
          <a:p>
            <a:r>
              <a:rPr lang="cs-CZ" dirty="0" err="1"/>
              <a:t>Costs</a:t>
            </a:r>
            <a:r>
              <a:rPr lang="cs-CZ" dirty="0"/>
              <a:t> (</a:t>
            </a:r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unit </a:t>
            </a:r>
            <a:r>
              <a:rPr lang="cs-CZ" dirty="0" err="1"/>
              <a:t>costs</a:t>
            </a:r>
            <a:r>
              <a:rPr lang="cs-CZ" dirty="0"/>
              <a:t>; </a:t>
            </a:r>
            <a:r>
              <a:rPr lang="cs-CZ" dirty="0" err="1"/>
              <a:t>Why</a:t>
            </a:r>
            <a:r>
              <a:rPr lang="cs-CZ" dirty="0"/>
              <a:t>?)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7891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Assesment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Mix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successes</a:t>
            </a:r>
            <a:r>
              <a:rPr lang="cs-CZ" dirty="0"/>
              <a:t> (</a:t>
            </a:r>
            <a:r>
              <a:rPr lang="cs-CZ" dirty="0" err="1"/>
              <a:t>traffic</a:t>
            </a:r>
            <a:r>
              <a:rPr lang="cs-CZ" dirty="0"/>
              <a:t>, </a:t>
            </a:r>
            <a:r>
              <a:rPr lang="cs-CZ" dirty="0" err="1"/>
              <a:t>innovations</a:t>
            </a:r>
            <a:r>
              <a:rPr lang="cs-CZ" dirty="0"/>
              <a:t>) and </a:t>
            </a:r>
            <a:r>
              <a:rPr lang="cs-CZ" dirty="0" err="1"/>
              <a:t>failures</a:t>
            </a:r>
            <a:r>
              <a:rPr lang="cs-CZ" dirty="0"/>
              <a:t> (</a:t>
            </a:r>
            <a:r>
              <a:rPr lang="cs-CZ" dirty="0" err="1"/>
              <a:t>costs</a:t>
            </a:r>
            <a:r>
              <a:rPr lang="cs-CZ" dirty="0"/>
              <a:t>, </a:t>
            </a:r>
            <a:r>
              <a:rPr lang="cs-CZ" dirty="0" err="1"/>
              <a:t>Hatfield</a:t>
            </a:r>
            <a:r>
              <a:rPr lang="cs-CZ" dirty="0"/>
              <a:t>)</a:t>
            </a:r>
          </a:p>
          <a:p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in </a:t>
            </a:r>
            <a:r>
              <a:rPr lang="cs-CZ" dirty="0" err="1"/>
              <a:t>intercity</a:t>
            </a:r>
            <a:r>
              <a:rPr lang="cs-CZ" dirty="0"/>
              <a:t> and </a:t>
            </a:r>
            <a:r>
              <a:rPr lang="cs-CZ" dirty="0" err="1"/>
              <a:t>commuting</a:t>
            </a:r>
            <a:r>
              <a:rPr lang="cs-CZ" dirty="0"/>
              <a:t> transport (role </a:t>
            </a:r>
            <a:r>
              <a:rPr lang="cs-CZ" dirty="0" err="1"/>
              <a:t>of</a:t>
            </a:r>
            <a:r>
              <a:rPr lang="cs-CZ" dirty="0"/>
              <a:t> London!)</a:t>
            </a:r>
          </a:p>
          <a:p>
            <a:r>
              <a:rPr lang="cs-CZ" dirty="0" err="1"/>
              <a:t>Therefore</a:t>
            </a:r>
            <a:r>
              <a:rPr lang="cs-CZ" dirty="0"/>
              <a:t>, </a:t>
            </a:r>
            <a:r>
              <a:rPr lang="cs-CZ" dirty="0" err="1"/>
              <a:t>governemnt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hardly</a:t>
            </a:r>
            <a:r>
              <a:rPr lang="cs-CZ" dirty="0"/>
              <a:t> hope </a:t>
            </a:r>
            <a:r>
              <a:rPr lang="cs-CZ" dirty="0" err="1"/>
              <a:t>that</a:t>
            </a:r>
            <a:r>
              <a:rPr lang="cs-CZ" dirty="0"/>
              <a:t> by </a:t>
            </a:r>
            <a:r>
              <a:rPr lang="cs-CZ" dirty="0" err="1"/>
              <a:t>privatization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solve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8423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r>
              <a:rPr lang="cs-CZ" dirty="0"/>
              <a:t> </a:t>
            </a:r>
            <a:r>
              <a:rPr lang="cs-CZ" dirty="0" err="1"/>
              <a:t>question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imagine</a:t>
            </a:r>
            <a:r>
              <a:rPr lang="cs-CZ" dirty="0"/>
              <a:t> a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reform</a:t>
            </a:r>
            <a:r>
              <a:rPr lang="cs-CZ" dirty="0"/>
              <a:t> </a:t>
            </a:r>
            <a:r>
              <a:rPr lang="cs-CZ" dirty="0" err="1"/>
              <a:t>British</a:t>
            </a:r>
            <a:r>
              <a:rPr lang="cs-CZ" dirty="0"/>
              <a:t> </a:t>
            </a:r>
            <a:r>
              <a:rPr lang="cs-CZ" dirty="0" err="1"/>
              <a:t>railways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1398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transport 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achieved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:</a:t>
            </a:r>
          </a:p>
          <a:p>
            <a:r>
              <a:rPr lang="cs-CZ" dirty="0" err="1"/>
              <a:t>Regulation</a:t>
            </a:r>
            <a:r>
              <a:rPr lang="cs-CZ" dirty="0"/>
              <a:t> -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direct </a:t>
            </a:r>
            <a:r>
              <a:rPr lang="cs-CZ" dirty="0" err="1"/>
              <a:t>command</a:t>
            </a:r>
            <a:r>
              <a:rPr lang="cs-CZ" dirty="0"/>
              <a:t>;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telling</a:t>
            </a:r>
            <a:r>
              <a:rPr lang="cs-CZ" dirty="0"/>
              <a:t> </a:t>
            </a:r>
            <a:r>
              <a:rPr lang="cs-CZ" dirty="0" err="1"/>
              <a:t>operators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to do</a:t>
            </a:r>
          </a:p>
          <a:p>
            <a:r>
              <a:rPr lang="cs-CZ" dirty="0" err="1"/>
              <a:t>Ownership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transport </a:t>
            </a:r>
            <a:r>
              <a:rPr lang="cs-CZ" dirty="0" err="1"/>
              <a:t>authority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market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brought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public </a:t>
            </a:r>
            <a:r>
              <a:rPr lang="cs-CZ" dirty="0" err="1"/>
              <a:t>sector</a:t>
            </a:r>
            <a:r>
              <a:rPr lang="cs-CZ" dirty="0"/>
              <a:t> and </a:t>
            </a:r>
            <a:r>
              <a:rPr lang="cs-CZ" dirty="0" err="1"/>
              <a:t>thus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operate</a:t>
            </a:r>
            <a:r>
              <a:rPr lang="cs-CZ" dirty="0"/>
              <a:t> </a:t>
            </a:r>
            <a:r>
              <a:rPr lang="cs-CZ" dirty="0" err="1"/>
              <a:t>along</a:t>
            </a:r>
            <a:r>
              <a:rPr lang="cs-CZ" dirty="0"/>
              <a:t> market </a:t>
            </a:r>
            <a:r>
              <a:rPr lang="cs-CZ" dirty="0" err="1"/>
              <a:t>principles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78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public </a:t>
            </a:r>
            <a:r>
              <a:rPr lang="cs-CZ" dirty="0" err="1"/>
              <a:t>ownership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Eradicate</a:t>
            </a:r>
            <a:r>
              <a:rPr lang="cs-CZ" dirty="0"/>
              <a:t> </a:t>
            </a:r>
            <a:r>
              <a:rPr lang="cs-CZ" dirty="0" err="1"/>
              <a:t>wasteful</a:t>
            </a:r>
            <a:r>
              <a:rPr lang="cs-CZ" dirty="0"/>
              <a:t> </a:t>
            </a:r>
            <a:r>
              <a:rPr lang="cs-CZ" dirty="0" err="1"/>
              <a:t>competition</a:t>
            </a:r>
            <a:endParaRPr lang="cs-CZ" dirty="0"/>
          </a:p>
          <a:p>
            <a:r>
              <a:rPr lang="cs-CZ" dirty="0" err="1"/>
              <a:t>Military</a:t>
            </a:r>
            <a:r>
              <a:rPr lang="cs-CZ" dirty="0"/>
              <a:t> </a:t>
            </a:r>
            <a:r>
              <a:rPr lang="cs-CZ" dirty="0" err="1"/>
              <a:t>significance</a:t>
            </a:r>
            <a:endParaRPr lang="cs-CZ" dirty="0"/>
          </a:p>
          <a:p>
            <a:r>
              <a:rPr lang="cs-CZ" dirty="0"/>
              <a:t>Public </a:t>
            </a:r>
            <a:r>
              <a:rPr lang="cs-CZ" dirty="0" err="1"/>
              <a:t>goods</a:t>
            </a:r>
            <a:endParaRPr lang="cs-CZ" dirty="0"/>
          </a:p>
          <a:p>
            <a:r>
              <a:rPr lang="cs-CZ" dirty="0" err="1"/>
              <a:t>Essential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employer</a:t>
            </a:r>
            <a:endParaRPr lang="cs-CZ" dirty="0"/>
          </a:p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industry</a:t>
            </a:r>
            <a:endParaRPr lang="cs-CZ" dirty="0"/>
          </a:p>
          <a:p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5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privatization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Increasing</a:t>
            </a:r>
            <a:r>
              <a:rPr lang="cs-CZ" dirty="0"/>
              <a:t> </a:t>
            </a:r>
            <a:r>
              <a:rPr lang="cs-CZ" dirty="0" err="1"/>
              <a:t>discontent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ownership</a:t>
            </a:r>
            <a:endParaRPr lang="cs-CZ" dirty="0"/>
          </a:p>
          <a:p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macroeconomic</a:t>
            </a:r>
            <a:r>
              <a:rPr lang="cs-CZ" dirty="0"/>
              <a:t> </a:t>
            </a:r>
            <a:r>
              <a:rPr lang="cs-CZ" dirty="0" err="1"/>
              <a:t>enviroment</a:t>
            </a:r>
            <a:r>
              <a:rPr lang="cs-CZ" dirty="0"/>
              <a:t> </a:t>
            </a:r>
            <a:r>
              <a:rPr lang="cs-CZ" dirty="0" err="1"/>
              <a:t>combined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change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desire</a:t>
            </a:r>
            <a:r>
              <a:rPr lang="cs-CZ" dirty="0"/>
              <a:t> to </a:t>
            </a:r>
            <a:r>
              <a:rPr lang="cs-CZ" dirty="0" err="1"/>
              <a:t>introduce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provision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transport </a:t>
            </a:r>
            <a:r>
              <a:rPr lang="cs-CZ" dirty="0" err="1"/>
              <a:t>services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30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Japan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888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dirty="0"/>
              <a:t>In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– </a:t>
            </a:r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traffic</a:t>
            </a:r>
            <a:r>
              <a:rPr lang="cs-CZ" dirty="0"/>
              <a:t> dominant</a:t>
            </a:r>
          </a:p>
          <a:p>
            <a:r>
              <a:rPr lang="cs-CZ" dirty="0"/>
              <a:t>Honsu </a:t>
            </a:r>
            <a:r>
              <a:rPr lang="cs-CZ" dirty="0" err="1"/>
              <a:t>island</a:t>
            </a:r>
            <a:r>
              <a:rPr lang="cs-CZ" dirty="0"/>
              <a:t> </a:t>
            </a:r>
            <a:r>
              <a:rPr lang="cs-CZ" dirty="0" err="1"/>
              <a:t>geography</a:t>
            </a:r>
            <a:endParaRPr lang="cs-CZ" dirty="0"/>
          </a:p>
          <a:p>
            <a:r>
              <a:rPr lang="cs-CZ" dirty="0" err="1"/>
              <a:t>Freight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marginal</a:t>
            </a:r>
            <a:r>
              <a:rPr lang="cs-CZ" dirty="0"/>
              <a:t> –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sea</a:t>
            </a:r>
            <a:r>
              <a:rPr lang="cs-CZ" dirty="0"/>
              <a:t> </a:t>
            </a:r>
            <a:r>
              <a:rPr lang="cs-CZ" dirty="0" err="1"/>
              <a:t>traffic</a:t>
            </a:r>
            <a:endParaRPr lang="cs-CZ" dirty="0"/>
          </a:p>
          <a:p>
            <a:r>
              <a:rPr lang="cs-CZ" dirty="0"/>
              <a:t>HSR </a:t>
            </a:r>
            <a:r>
              <a:rPr lang="cs-CZ" dirty="0" err="1"/>
              <a:t>Shinkansen</a:t>
            </a:r>
            <a:r>
              <a:rPr lang="cs-CZ" dirty="0"/>
              <a:t> – </a:t>
            </a:r>
            <a:r>
              <a:rPr lang="cs-CZ" dirty="0" err="1"/>
              <a:t>starting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1964 on </a:t>
            </a:r>
            <a:r>
              <a:rPr lang="cs-CZ" dirty="0" err="1"/>
              <a:t>Tokyo-Osaka</a:t>
            </a:r>
            <a:r>
              <a:rPr lang="cs-CZ" dirty="0"/>
              <a:t> line</a:t>
            </a:r>
          </a:p>
          <a:p>
            <a:r>
              <a:rPr lang="cs-CZ" dirty="0" err="1"/>
              <a:t>Highly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 – </a:t>
            </a:r>
            <a:r>
              <a:rPr lang="cs-CZ" dirty="0" err="1"/>
              <a:t>leading</a:t>
            </a:r>
            <a:r>
              <a:rPr lang="cs-CZ" dirty="0"/>
              <a:t> to </a:t>
            </a:r>
            <a:r>
              <a:rPr lang="cs-CZ" dirty="0" err="1"/>
              <a:t>build</a:t>
            </a:r>
            <a:r>
              <a:rPr lang="cs-CZ" dirty="0"/>
              <a:t> up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further</a:t>
            </a:r>
            <a:r>
              <a:rPr lang="cs-CZ" dirty="0"/>
              <a:t> lines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commercial</a:t>
            </a:r>
            <a:r>
              <a:rPr lang="cs-CZ" dirty="0"/>
              <a:t> </a:t>
            </a:r>
            <a:r>
              <a:rPr lang="cs-CZ" dirty="0" err="1"/>
              <a:t>potential</a:t>
            </a:r>
            <a:endParaRPr lang="cs-CZ" dirty="0"/>
          </a:p>
          <a:p>
            <a:r>
              <a:rPr lang="cs-CZ" dirty="0"/>
              <a:t>1980s –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indebtness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JNR , </a:t>
            </a:r>
            <a:r>
              <a:rPr lang="cs-CZ" dirty="0" err="1"/>
              <a:t>overemployment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505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1986 </a:t>
            </a:r>
            <a:r>
              <a:rPr lang="cs-CZ" dirty="0" err="1"/>
              <a:t>Reform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Sack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management</a:t>
            </a:r>
          </a:p>
          <a:p>
            <a:r>
              <a:rPr lang="cs-CZ" dirty="0" err="1"/>
              <a:t>Horizontal</a:t>
            </a:r>
            <a:r>
              <a:rPr lang="cs-CZ" dirty="0"/>
              <a:t> </a:t>
            </a:r>
            <a:r>
              <a:rPr lang="cs-CZ" dirty="0" err="1"/>
              <a:t>separation</a:t>
            </a:r>
            <a:r>
              <a:rPr lang="cs-CZ" dirty="0"/>
              <a:t> (JR </a:t>
            </a:r>
            <a:r>
              <a:rPr lang="cs-CZ" dirty="0" err="1"/>
              <a:t>Freight</a:t>
            </a:r>
            <a:r>
              <a:rPr lang="cs-CZ" dirty="0"/>
              <a:t>)</a:t>
            </a:r>
          </a:p>
          <a:p>
            <a:r>
              <a:rPr lang="cs-CZ" dirty="0" err="1"/>
              <a:t>Geographical</a:t>
            </a:r>
            <a:r>
              <a:rPr lang="cs-CZ" dirty="0"/>
              <a:t> </a:t>
            </a:r>
            <a:r>
              <a:rPr lang="cs-CZ" dirty="0" err="1"/>
              <a:t>separation</a:t>
            </a:r>
            <a:r>
              <a:rPr lang="cs-CZ" dirty="0"/>
              <a:t> (JR East, JR </a:t>
            </a:r>
            <a:r>
              <a:rPr lang="cs-CZ" dirty="0" err="1"/>
              <a:t>Central</a:t>
            </a:r>
            <a:r>
              <a:rPr lang="cs-CZ" dirty="0"/>
              <a:t> a JR </a:t>
            </a:r>
            <a:r>
              <a:rPr lang="cs-CZ" dirty="0" err="1"/>
              <a:t>West</a:t>
            </a:r>
            <a:r>
              <a:rPr lang="cs-CZ" dirty="0"/>
              <a:t> - </a:t>
            </a:r>
            <a:r>
              <a:rPr lang="cs-CZ" dirty="0" err="1"/>
              <a:t>commercialization</a:t>
            </a:r>
            <a:r>
              <a:rPr lang="cs-CZ" dirty="0"/>
              <a:t>, JR </a:t>
            </a:r>
            <a:r>
              <a:rPr lang="cs-CZ" dirty="0" err="1"/>
              <a:t>Hokkaido</a:t>
            </a:r>
            <a:r>
              <a:rPr lang="cs-CZ" dirty="0"/>
              <a:t>, JR </a:t>
            </a:r>
            <a:r>
              <a:rPr lang="cs-CZ" dirty="0" err="1"/>
              <a:t>Shikoku</a:t>
            </a:r>
            <a:r>
              <a:rPr lang="cs-CZ" dirty="0"/>
              <a:t> a JR </a:t>
            </a:r>
            <a:r>
              <a:rPr lang="cs-CZ" dirty="0" err="1"/>
              <a:t>Kyushu</a:t>
            </a:r>
            <a:r>
              <a:rPr lang="cs-CZ" dirty="0"/>
              <a:t> - </a:t>
            </a:r>
            <a:r>
              <a:rPr lang="cs-CZ" dirty="0" err="1"/>
              <a:t>subsidies</a:t>
            </a:r>
            <a:r>
              <a:rPr lang="cs-CZ" dirty="0"/>
              <a:t>)</a:t>
            </a:r>
          </a:p>
          <a:p>
            <a:r>
              <a:rPr lang="cs-CZ" dirty="0" err="1"/>
              <a:t>Yardstick</a:t>
            </a:r>
            <a:r>
              <a:rPr lang="cs-CZ" dirty="0"/>
              <a:t> </a:t>
            </a:r>
            <a:r>
              <a:rPr lang="cs-CZ" dirty="0" err="1"/>
              <a:t>competition</a:t>
            </a:r>
            <a:r>
              <a:rPr lang="cs-CZ" dirty="0"/>
              <a:t> – </a:t>
            </a:r>
            <a:r>
              <a:rPr lang="cs-CZ" dirty="0" err="1"/>
              <a:t>comeptition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edges</a:t>
            </a:r>
            <a:r>
              <a:rPr lang="cs-CZ" dirty="0"/>
              <a:t> </a:t>
            </a:r>
            <a:r>
              <a:rPr lang="cs-CZ" dirty="0" err="1"/>
              <a:t>only</a:t>
            </a:r>
            <a:endParaRPr lang="cs-CZ" dirty="0"/>
          </a:p>
          <a:p>
            <a:r>
              <a:rPr lang="cs-CZ" dirty="0" err="1"/>
              <a:t>Indebtness</a:t>
            </a:r>
            <a:r>
              <a:rPr lang="cs-CZ" dirty="0"/>
              <a:t> – </a:t>
            </a:r>
            <a:r>
              <a:rPr lang="cs-CZ" dirty="0" err="1"/>
              <a:t>partial</a:t>
            </a:r>
            <a:r>
              <a:rPr lang="cs-CZ" dirty="0"/>
              <a:t> </a:t>
            </a:r>
            <a:r>
              <a:rPr lang="cs-CZ" dirty="0" err="1"/>
              <a:t>bail-out</a:t>
            </a:r>
            <a:r>
              <a:rPr lang="cs-CZ" dirty="0"/>
              <a:t>, </a:t>
            </a:r>
            <a:r>
              <a:rPr lang="cs-CZ" dirty="0" err="1"/>
              <a:t>partial</a:t>
            </a:r>
            <a:r>
              <a:rPr lang="cs-CZ" dirty="0"/>
              <a:t> transfer to JR East, </a:t>
            </a:r>
            <a:r>
              <a:rPr lang="cs-CZ" dirty="0" err="1"/>
              <a:t>Central</a:t>
            </a:r>
            <a:r>
              <a:rPr lang="cs-CZ" dirty="0"/>
              <a:t> and </a:t>
            </a:r>
            <a:r>
              <a:rPr lang="cs-CZ" dirty="0" err="1"/>
              <a:t>West</a:t>
            </a:r>
            <a:endParaRPr lang="cs-CZ" dirty="0"/>
          </a:p>
          <a:p>
            <a:r>
              <a:rPr lang="cs-CZ" dirty="0" err="1"/>
              <a:t>Privatization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JR East, </a:t>
            </a:r>
            <a:r>
              <a:rPr lang="cs-CZ" dirty="0" err="1"/>
              <a:t>Central</a:t>
            </a:r>
            <a:r>
              <a:rPr lang="cs-CZ" dirty="0"/>
              <a:t> and </a:t>
            </a:r>
            <a:r>
              <a:rPr lang="cs-CZ" dirty="0" err="1"/>
              <a:t>West</a:t>
            </a:r>
            <a:r>
              <a:rPr lang="cs-CZ" dirty="0"/>
              <a:t> in 1990s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906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1105</Words>
  <Application>Microsoft Office PowerPoint</Application>
  <PresentationFormat>Předvádění na obrazovce (4:3)</PresentationFormat>
  <Paragraphs>120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Arial</vt:lpstr>
      <vt:lpstr>Calibri</vt:lpstr>
      <vt:lpstr>Motiv systému Office</vt:lpstr>
      <vt:lpstr>7. RAIL PRIVATIZATIONS</vt:lpstr>
      <vt:lpstr>Discussion question – to heat up</vt:lpstr>
      <vt:lpstr>Introduction</vt:lpstr>
      <vt:lpstr>Government control</vt:lpstr>
      <vt:lpstr>Reasons for public ownership</vt:lpstr>
      <vt:lpstr>Reasons for privatization</vt:lpstr>
      <vt:lpstr>Japan</vt:lpstr>
      <vt:lpstr>Introduction</vt:lpstr>
      <vt:lpstr>1986 Reform</vt:lpstr>
      <vt:lpstr>Japan rail </vt:lpstr>
      <vt:lpstr>Results</vt:lpstr>
      <vt:lpstr>Assesment</vt:lpstr>
      <vt:lpstr>New Zealand</vt:lpstr>
      <vt:lpstr>General characteristics</vt:lpstr>
      <vt:lpstr>Nez Zealand rail map</vt:lpstr>
      <vt:lpstr>1993 privatization</vt:lpstr>
      <vt:lpstr>Problems</vt:lpstr>
      <vt:lpstr>Lessons</vt:lpstr>
      <vt:lpstr>Estonia</vt:lpstr>
      <vt:lpstr>Reform</vt:lpstr>
      <vt:lpstr>Passenger and freight</vt:lpstr>
      <vt:lpstr>Final part</vt:lpstr>
      <vt:lpstr>Train frequencies</vt:lpstr>
      <vt:lpstr>Prezentace aplikace PowerPoint</vt:lpstr>
      <vt:lpstr>UK</vt:lpstr>
      <vt:lpstr>Introduction</vt:lpstr>
      <vt:lpstr>Discussion question </vt:lpstr>
      <vt:lpstr>Privatization</vt:lpstr>
      <vt:lpstr>Franchising</vt:lpstr>
      <vt:lpstr>Discussion question</vt:lpstr>
      <vt:lpstr>Map of franchisee</vt:lpstr>
      <vt:lpstr>Regional Usage</vt:lpstr>
      <vt:lpstr>Hatfield</vt:lpstr>
      <vt:lpstr>Results</vt:lpstr>
      <vt:lpstr>Assesment</vt:lpstr>
      <vt:lpstr>Discussion question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OWNERSHIP</dc:title>
  <dc:creator>Tomes Zdenek</dc:creator>
  <cp:lastModifiedBy>Zdeněk Tomeš</cp:lastModifiedBy>
  <cp:revision>35</cp:revision>
  <cp:lastPrinted>2018-10-16T06:34:20Z</cp:lastPrinted>
  <dcterms:created xsi:type="dcterms:W3CDTF">2018-01-02T08:53:50Z</dcterms:created>
  <dcterms:modified xsi:type="dcterms:W3CDTF">2022-03-13T07:00:03Z</dcterms:modified>
</cp:coreProperties>
</file>