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1" r:id="rId2"/>
    <p:sldId id="274" r:id="rId3"/>
    <p:sldId id="275" r:id="rId4"/>
    <p:sldId id="363" r:id="rId5"/>
    <p:sldId id="332" r:id="rId6"/>
    <p:sldId id="270" r:id="rId7"/>
    <p:sldId id="364" r:id="rId8"/>
    <p:sldId id="365" r:id="rId9"/>
    <p:sldId id="331" r:id="rId10"/>
    <p:sldId id="366" r:id="rId11"/>
    <p:sldId id="337" r:id="rId12"/>
    <p:sldId id="338" r:id="rId13"/>
    <p:sldId id="336" r:id="rId14"/>
    <p:sldId id="272" r:id="rId15"/>
    <p:sldId id="273" r:id="rId16"/>
    <p:sldId id="339" r:id="rId17"/>
    <p:sldId id="367" r:id="rId18"/>
    <p:sldId id="325" r:id="rId19"/>
    <p:sldId id="311" r:id="rId20"/>
    <p:sldId id="342" r:id="rId21"/>
    <p:sldId id="343" r:id="rId22"/>
    <p:sldId id="344" r:id="rId23"/>
    <p:sldId id="351" r:id="rId24"/>
    <p:sldId id="356" r:id="rId25"/>
    <p:sldId id="357" r:id="rId26"/>
    <p:sldId id="358" r:id="rId27"/>
    <p:sldId id="359" r:id="rId28"/>
    <p:sldId id="360" r:id="rId29"/>
    <p:sldId id="361" r:id="rId30"/>
    <p:sldId id="326" r:id="rId3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59684218-1764-4B95-9A86-9B3C4DDD6A57}" type="datetimeFigureOut">
              <a:rPr lang="cs-CZ" smtClean="0"/>
              <a:t>13.03.2022</a:t>
            </a:fld>
            <a:endParaRPr lang="cs-CZ"/>
          </a:p>
        </p:txBody>
      </p:sp>
      <p:sp>
        <p:nvSpPr>
          <p:cNvPr id="4" name="Zástupný symbol pro zápatí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05276D2E-7E11-4030-96E3-1D621946BEC5}" type="slidenum">
              <a:rPr lang="cs-CZ" smtClean="0"/>
              <a:t>‹#›</a:t>
            </a:fld>
            <a:endParaRPr lang="cs-CZ"/>
          </a:p>
        </p:txBody>
      </p:sp>
    </p:spTree>
    <p:extLst>
      <p:ext uri="{BB962C8B-B14F-4D97-AF65-F5344CB8AC3E}">
        <p14:creationId xmlns:p14="http://schemas.microsoft.com/office/powerpoint/2010/main" val="81334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B12A6624-4038-44D8-89F5-EDA53AC2BCBD}" type="datetimeFigureOut">
              <a:rPr lang="en-GB" smtClean="0"/>
              <a:t>13/03/2022</a:t>
            </a:fld>
            <a:endParaRPr lang="en-GB"/>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06712C4-1CF7-4A8F-B377-769070FF5836}" type="slidenum">
              <a:rPr lang="en-GB" smtClean="0"/>
              <a:t>‹#›</a:t>
            </a:fld>
            <a:endParaRPr lang="en-GB"/>
          </a:p>
        </p:txBody>
      </p:sp>
    </p:spTree>
    <p:extLst>
      <p:ext uri="{BB962C8B-B14F-4D97-AF65-F5344CB8AC3E}">
        <p14:creationId xmlns:p14="http://schemas.microsoft.com/office/powerpoint/2010/main" val="3774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166980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97057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42144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21276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50DFD78B-8DAC-4E57-82A6-9099821BC611}"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250982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50DFD78B-8DAC-4E57-82A6-9099821BC611}" type="datetimeFigureOut">
              <a:rPr lang="en-GB" smtClean="0"/>
              <a:t>13/03/2022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88934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50DFD78B-8DAC-4E57-82A6-9099821BC611}" type="datetimeFigureOut">
              <a:rPr lang="en-GB" smtClean="0"/>
              <a:t>13/03/2022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183628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50DFD78B-8DAC-4E57-82A6-9099821BC611}" type="datetimeFigureOut">
              <a:rPr lang="en-GB" smtClean="0"/>
              <a:t>13/03/2022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254382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0DFD78B-8DAC-4E57-82A6-9099821BC611}" type="datetimeFigureOut">
              <a:rPr lang="en-GB" smtClean="0"/>
              <a:t>13/03/2022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301653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0DFD78B-8DAC-4E57-82A6-9099821BC611}" type="datetimeFigureOut">
              <a:rPr lang="en-GB" smtClean="0"/>
              <a:t>13/03/2022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428799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0DFD78B-8DAC-4E57-82A6-9099821BC611}" type="datetimeFigureOut">
              <a:rPr lang="en-GB" smtClean="0"/>
              <a:t>13/03/2022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33901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FD78B-8DAC-4E57-82A6-9099821BC611}" type="datetimeFigureOut">
              <a:rPr lang="en-GB" smtClean="0"/>
              <a:t>13/03/2022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5B827-BBEA-42FB-9BF3-2D9669A60FA3}" type="slidenum">
              <a:rPr lang="en-GB" smtClean="0"/>
              <a:t>‹#›</a:t>
            </a:fld>
            <a:endParaRPr lang="en-GB"/>
          </a:p>
        </p:txBody>
      </p:sp>
    </p:spTree>
    <p:extLst>
      <p:ext uri="{BB962C8B-B14F-4D97-AF65-F5344CB8AC3E}">
        <p14:creationId xmlns:p14="http://schemas.microsoft.com/office/powerpoint/2010/main" val="1209344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8. COMPETITION OR PRIVATIZATION?</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173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Discussion</a:t>
            </a:r>
            <a:r>
              <a:rPr lang="cs-CZ" dirty="0"/>
              <a:t> </a:t>
            </a:r>
            <a:r>
              <a:rPr lang="cs-CZ" dirty="0" err="1"/>
              <a:t>question</a:t>
            </a:r>
            <a:endParaRPr lang="cs-CZ" dirty="0"/>
          </a:p>
        </p:txBody>
      </p:sp>
      <p:sp>
        <p:nvSpPr>
          <p:cNvPr id="3" name="Zástupný symbol pro obsah 2"/>
          <p:cNvSpPr>
            <a:spLocks noGrp="1"/>
          </p:cNvSpPr>
          <p:nvPr>
            <p:ph idx="1"/>
          </p:nvPr>
        </p:nvSpPr>
        <p:spPr/>
        <p:txBody>
          <a:bodyPr/>
          <a:lstStyle/>
          <a:p>
            <a:r>
              <a:rPr lang="cs-CZ" dirty="0" err="1"/>
              <a:t>Can</a:t>
            </a:r>
            <a:r>
              <a:rPr lang="cs-CZ" dirty="0"/>
              <a:t> </a:t>
            </a:r>
            <a:r>
              <a:rPr lang="cs-CZ" dirty="0" err="1"/>
              <a:t>you</a:t>
            </a:r>
            <a:r>
              <a:rPr lang="cs-CZ" dirty="0"/>
              <a:t> spot </a:t>
            </a:r>
            <a:r>
              <a:rPr lang="cs-CZ" dirty="0" err="1"/>
              <a:t>any</a:t>
            </a:r>
            <a:r>
              <a:rPr lang="cs-CZ" dirty="0"/>
              <a:t> </a:t>
            </a:r>
            <a:r>
              <a:rPr lang="cs-CZ" dirty="0" err="1"/>
              <a:t>weak</a:t>
            </a:r>
            <a:r>
              <a:rPr lang="cs-CZ" dirty="0"/>
              <a:t> point in </a:t>
            </a:r>
            <a:r>
              <a:rPr lang="cs-CZ" dirty="0" err="1"/>
              <a:t>argumetation</a:t>
            </a:r>
            <a:r>
              <a:rPr lang="cs-CZ" dirty="0"/>
              <a:t> </a:t>
            </a:r>
            <a:r>
              <a:rPr lang="cs-CZ" dirty="0" err="1"/>
              <a:t>of</a:t>
            </a:r>
            <a:r>
              <a:rPr lang="cs-CZ" dirty="0"/>
              <a:t> </a:t>
            </a:r>
            <a:r>
              <a:rPr lang="cs-CZ" dirty="0" err="1"/>
              <a:t>Caves</a:t>
            </a:r>
            <a:r>
              <a:rPr lang="cs-CZ" dirty="0"/>
              <a:t> and </a:t>
            </a:r>
            <a:r>
              <a:rPr lang="cs-CZ" dirty="0" err="1"/>
              <a:t>Christensen</a:t>
            </a:r>
            <a:r>
              <a:rPr lang="cs-CZ" dirty="0"/>
              <a:t> (1980)?</a:t>
            </a:r>
          </a:p>
        </p:txBody>
      </p:sp>
    </p:spTree>
    <p:extLst>
      <p:ext uri="{BB962C8B-B14F-4D97-AF65-F5344CB8AC3E}">
        <p14:creationId xmlns:p14="http://schemas.microsoft.com/office/powerpoint/2010/main" val="373611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Privatization</a:t>
            </a:r>
            <a:r>
              <a:rPr lang="cs-CZ" dirty="0"/>
              <a:t> </a:t>
            </a:r>
            <a:r>
              <a:rPr lang="cs-CZ" dirty="0" err="1"/>
              <a:t>of</a:t>
            </a:r>
            <a:r>
              <a:rPr lang="cs-CZ" dirty="0"/>
              <a:t> CN</a:t>
            </a:r>
          </a:p>
        </p:txBody>
      </p:sp>
      <p:sp>
        <p:nvSpPr>
          <p:cNvPr id="3" name="Zástupný symbol pro obsah 2"/>
          <p:cNvSpPr>
            <a:spLocks noGrp="1"/>
          </p:cNvSpPr>
          <p:nvPr>
            <p:ph idx="1"/>
          </p:nvPr>
        </p:nvSpPr>
        <p:spPr/>
        <p:txBody>
          <a:bodyPr/>
          <a:lstStyle/>
          <a:p>
            <a:r>
              <a:rPr lang="cs-CZ" dirty="0"/>
              <a:t>In 1995 </a:t>
            </a:r>
            <a:r>
              <a:rPr lang="cs-CZ" dirty="0" err="1"/>
              <a:t>was</a:t>
            </a:r>
            <a:r>
              <a:rPr lang="cs-CZ" dirty="0"/>
              <a:t> </a:t>
            </a:r>
            <a:r>
              <a:rPr lang="cs-CZ" dirty="0" err="1"/>
              <a:t>Canadian</a:t>
            </a:r>
            <a:r>
              <a:rPr lang="cs-CZ" dirty="0"/>
              <a:t> </a:t>
            </a:r>
            <a:r>
              <a:rPr lang="cs-CZ" dirty="0" err="1"/>
              <a:t>National</a:t>
            </a:r>
            <a:r>
              <a:rPr lang="cs-CZ" dirty="0"/>
              <a:t> </a:t>
            </a:r>
            <a:r>
              <a:rPr lang="cs-CZ" dirty="0" err="1"/>
              <a:t>privatized</a:t>
            </a:r>
            <a:r>
              <a:rPr lang="cs-CZ" dirty="0"/>
              <a:t> </a:t>
            </a:r>
            <a:r>
              <a:rPr lang="cs-CZ" dirty="0" err="1"/>
              <a:t>after</a:t>
            </a:r>
            <a:r>
              <a:rPr lang="cs-CZ" dirty="0"/>
              <a:t> </a:t>
            </a:r>
            <a:r>
              <a:rPr lang="cs-CZ" dirty="0" err="1"/>
              <a:t>careful</a:t>
            </a:r>
            <a:r>
              <a:rPr lang="cs-CZ" dirty="0"/>
              <a:t> </a:t>
            </a:r>
            <a:r>
              <a:rPr lang="cs-CZ" dirty="0" err="1"/>
              <a:t>three</a:t>
            </a:r>
            <a:r>
              <a:rPr lang="cs-CZ" dirty="0"/>
              <a:t> </a:t>
            </a:r>
            <a:r>
              <a:rPr lang="cs-CZ" dirty="0" err="1"/>
              <a:t>years</a:t>
            </a:r>
            <a:r>
              <a:rPr lang="cs-CZ" dirty="0"/>
              <a:t> </a:t>
            </a:r>
            <a:r>
              <a:rPr lang="cs-CZ" dirty="0" err="1"/>
              <a:t>preparation</a:t>
            </a:r>
            <a:endParaRPr lang="cs-CZ" dirty="0"/>
          </a:p>
          <a:p>
            <a:r>
              <a:rPr lang="cs-CZ" dirty="0" err="1"/>
              <a:t>Can</a:t>
            </a:r>
            <a:r>
              <a:rPr lang="cs-CZ" dirty="0"/>
              <a:t> </a:t>
            </a:r>
            <a:r>
              <a:rPr lang="cs-CZ" dirty="0" err="1"/>
              <a:t>we</a:t>
            </a:r>
            <a:r>
              <a:rPr lang="cs-CZ" dirty="0"/>
              <a:t> </a:t>
            </a:r>
            <a:r>
              <a:rPr lang="cs-CZ" dirty="0" err="1"/>
              <a:t>infer</a:t>
            </a:r>
            <a:r>
              <a:rPr lang="cs-CZ" dirty="0"/>
              <a:t> </a:t>
            </a:r>
            <a:r>
              <a:rPr lang="cs-CZ" dirty="0" err="1"/>
              <a:t>any</a:t>
            </a:r>
            <a:r>
              <a:rPr lang="cs-CZ" dirty="0"/>
              <a:t> </a:t>
            </a:r>
            <a:r>
              <a:rPr lang="cs-CZ" dirty="0" err="1"/>
              <a:t>interesting</a:t>
            </a:r>
            <a:r>
              <a:rPr lang="cs-CZ" dirty="0"/>
              <a:t> </a:t>
            </a:r>
            <a:r>
              <a:rPr lang="cs-CZ" dirty="0" err="1"/>
              <a:t>information</a:t>
            </a:r>
            <a:r>
              <a:rPr lang="cs-CZ" dirty="0"/>
              <a:t> </a:t>
            </a:r>
            <a:r>
              <a:rPr lang="cs-CZ" dirty="0" err="1"/>
              <a:t>out</a:t>
            </a:r>
            <a:r>
              <a:rPr lang="cs-CZ" dirty="0"/>
              <a:t> </a:t>
            </a:r>
            <a:r>
              <a:rPr lang="cs-CZ" dirty="0" err="1"/>
              <a:t>of</a:t>
            </a:r>
            <a:r>
              <a:rPr lang="cs-CZ" dirty="0"/>
              <a:t> </a:t>
            </a:r>
            <a:r>
              <a:rPr lang="cs-CZ" dirty="0" err="1"/>
              <a:t>this</a:t>
            </a:r>
            <a:r>
              <a:rPr lang="cs-CZ" dirty="0"/>
              <a:t> </a:t>
            </a:r>
            <a:r>
              <a:rPr lang="cs-CZ" dirty="0" err="1"/>
              <a:t>privatization</a:t>
            </a:r>
            <a:r>
              <a:rPr lang="cs-CZ" dirty="0"/>
              <a:t>?</a:t>
            </a:r>
          </a:p>
        </p:txBody>
      </p:sp>
    </p:spTree>
    <p:extLst>
      <p:ext uri="{BB962C8B-B14F-4D97-AF65-F5344CB8AC3E}">
        <p14:creationId xmlns:p14="http://schemas.microsoft.com/office/powerpoint/2010/main" val="211366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Hypothesis</a:t>
            </a:r>
            <a:endParaRPr lang="cs-CZ" dirty="0"/>
          </a:p>
        </p:txBody>
      </p:sp>
      <p:sp>
        <p:nvSpPr>
          <p:cNvPr id="3" name="Zástupný symbol pro obsah 2"/>
          <p:cNvSpPr>
            <a:spLocks noGrp="1"/>
          </p:cNvSpPr>
          <p:nvPr>
            <p:ph idx="1"/>
          </p:nvPr>
        </p:nvSpPr>
        <p:spPr>
          <a:xfrm>
            <a:off x="457200" y="1600200"/>
            <a:ext cx="8435280" cy="4525963"/>
          </a:xfrm>
        </p:spPr>
        <p:txBody>
          <a:bodyPr/>
          <a:lstStyle/>
          <a:p>
            <a:r>
              <a:rPr lang="cs-CZ" dirty="0" err="1"/>
              <a:t>If</a:t>
            </a:r>
            <a:r>
              <a:rPr lang="cs-CZ" dirty="0"/>
              <a:t> </a:t>
            </a:r>
            <a:r>
              <a:rPr lang="cs-CZ" dirty="0" err="1"/>
              <a:t>Caves</a:t>
            </a:r>
            <a:r>
              <a:rPr lang="cs-CZ" dirty="0"/>
              <a:t> and </a:t>
            </a:r>
            <a:r>
              <a:rPr lang="cs-CZ" dirty="0" err="1"/>
              <a:t>Christensen</a:t>
            </a:r>
            <a:r>
              <a:rPr lang="cs-CZ" dirty="0"/>
              <a:t> </a:t>
            </a:r>
            <a:r>
              <a:rPr lang="cs-CZ" dirty="0" err="1"/>
              <a:t>were</a:t>
            </a:r>
            <a:r>
              <a:rPr lang="cs-CZ" dirty="0"/>
              <a:t> </a:t>
            </a:r>
            <a:r>
              <a:rPr lang="cs-CZ" dirty="0" err="1"/>
              <a:t>right</a:t>
            </a:r>
            <a:r>
              <a:rPr lang="cs-CZ" dirty="0"/>
              <a:t> </a:t>
            </a:r>
            <a:r>
              <a:rPr lang="cs-CZ" dirty="0" err="1"/>
              <a:t>than</a:t>
            </a:r>
            <a:r>
              <a:rPr lang="cs-CZ" dirty="0"/>
              <a:t> </a:t>
            </a:r>
            <a:r>
              <a:rPr lang="cs-CZ" dirty="0" err="1"/>
              <a:t>we</a:t>
            </a:r>
            <a:r>
              <a:rPr lang="cs-CZ" dirty="0"/>
              <a:t> </a:t>
            </a:r>
            <a:r>
              <a:rPr lang="cs-CZ" dirty="0" err="1"/>
              <a:t>can</a:t>
            </a:r>
            <a:r>
              <a:rPr lang="cs-CZ" dirty="0"/>
              <a:t> </a:t>
            </a:r>
            <a:r>
              <a:rPr lang="cs-CZ" dirty="0" err="1"/>
              <a:t>expect</a:t>
            </a:r>
            <a:r>
              <a:rPr lang="cs-CZ" dirty="0"/>
              <a:t> no </a:t>
            </a:r>
            <a:r>
              <a:rPr lang="cs-CZ" dirty="0" err="1"/>
              <a:t>change</a:t>
            </a:r>
            <a:r>
              <a:rPr lang="cs-CZ" dirty="0"/>
              <a:t> in performance </a:t>
            </a:r>
            <a:r>
              <a:rPr lang="cs-CZ" dirty="0" err="1"/>
              <a:t>of</a:t>
            </a:r>
            <a:r>
              <a:rPr lang="cs-CZ" dirty="0"/>
              <a:t> CN </a:t>
            </a:r>
            <a:r>
              <a:rPr lang="cs-CZ" dirty="0" err="1"/>
              <a:t>due</a:t>
            </a:r>
            <a:r>
              <a:rPr lang="cs-CZ" dirty="0"/>
              <a:t> to </a:t>
            </a:r>
            <a:r>
              <a:rPr lang="cs-CZ" dirty="0" err="1"/>
              <a:t>privatization</a:t>
            </a:r>
            <a:endParaRPr lang="cs-CZ" dirty="0"/>
          </a:p>
        </p:txBody>
      </p:sp>
    </p:spTree>
    <p:extLst>
      <p:ext uri="{BB962C8B-B14F-4D97-AF65-F5344CB8AC3E}">
        <p14:creationId xmlns:p14="http://schemas.microsoft.com/office/powerpoint/2010/main" val="267685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Canada</a:t>
            </a:r>
            <a:r>
              <a:rPr lang="cs-CZ" dirty="0"/>
              <a:t> (2013)</a:t>
            </a:r>
          </a:p>
        </p:txBody>
      </p:sp>
      <p:sp>
        <p:nvSpPr>
          <p:cNvPr id="3" name="Zástupný symbol pro obsah 2"/>
          <p:cNvSpPr>
            <a:spLocks noGrp="1"/>
          </p:cNvSpPr>
          <p:nvPr>
            <p:ph idx="1"/>
          </p:nvPr>
        </p:nvSpPr>
        <p:spPr>
          <a:xfrm>
            <a:off x="457200" y="1417638"/>
            <a:ext cx="8229600" cy="4525963"/>
          </a:xfrm>
        </p:spPr>
        <p:txBody>
          <a:bodyPr>
            <a:normAutofit/>
          </a:bodyPr>
          <a:lstStyle/>
          <a:p>
            <a:pPr marL="0" indent="0">
              <a:buNone/>
            </a:pPr>
            <a:r>
              <a:rPr lang="en-US" dirty="0"/>
              <a:t>This article describes and analyzes the privatization of Canadian National Railway (CN), a large railroad</a:t>
            </a:r>
            <a:r>
              <a:rPr lang="cs-CZ" dirty="0"/>
              <a:t> </a:t>
            </a:r>
            <a:r>
              <a:rPr lang="en-US" dirty="0"/>
              <a:t>privatization. </a:t>
            </a:r>
            <a:endParaRPr lang="cs-CZ" dirty="0"/>
          </a:p>
          <a:p>
            <a:pPr marL="0" indent="0">
              <a:buNone/>
            </a:pPr>
            <a:r>
              <a:rPr lang="cs-CZ" dirty="0" err="1"/>
              <a:t>It</a:t>
            </a:r>
            <a:r>
              <a:rPr lang="cs-CZ" dirty="0"/>
              <a:t> </a:t>
            </a:r>
            <a:r>
              <a:rPr lang="en-US" dirty="0"/>
              <a:t>uses data</a:t>
            </a:r>
            <a:r>
              <a:rPr lang="cs-CZ" dirty="0"/>
              <a:t> </a:t>
            </a:r>
            <a:r>
              <a:rPr lang="en-US" dirty="0"/>
              <a:t>from 1990 to 2011 to compare CN's post-privatization operating performance with its pre-privatization</a:t>
            </a:r>
            <a:r>
              <a:rPr lang="cs-CZ" dirty="0"/>
              <a:t> </a:t>
            </a:r>
            <a:r>
              <a:rPr lang="en-US" dirty="0"/>
              <a:t>performance. </a:t>
            </a:r>
            <a:endParaRPr lang="cs-CZ" dirty="0"/>
          </a:p>
        </p:txBody>
      </p:sp>
      <p:sp>
        <p:nvSpPr>
          <p:cNvPr id="4" name="Obdélník 3"/>
          <p:cNvSpPr/>
          <p:nvPr/>
        </p:nvSpPr>
        <p:spPr>
          <a:xfrm>
            <a:off x="693912" y="5301208"/>
            <a:ext cx="7992888" cy="923330"/>
          </a:xfrm>
          <a:prstGeom prst="rect">
            <a:avLst/>
          </a:prstGeom>
        </p:spPr>
        <p:txBody>
          <a:bodyPr wrap="square">
            <a:spAutoFit/>
          </a:bodyPr>
          <a:lstStyle/>
          <a:p>
            <a:r>
              <a:rPr lang="en-US" dirty="0"/>
              <a:t>Boardman, A. E., </a:t>
            </a:r>
            <a:r>
              <a:rPr lang="en-US" dirty="0" err="1"/>
              <a:t>Laurin</a:t>
            </a:r>
            <a:r>
              <a:rPr lang="en-US" dirty="0"/>
              <a:t>, C., Moore, M. A., &amp; Vining, A. R. (2013). Efficiency, profitability and welfare gains from the Canadian National Railway privatization. </a:t>
            </a:r>
            <a:r>
              <a:rPr lang="en-US" i="1" dirty="0"/>
              <a:t>Research in Transportation Business &amp; Management</a:t>
            </a:r>
            <a:r>
              <a:rPr lang="en-US" dirty="0"/>
              <a:t>, </a:t>
            </a:r>
            <a:r>
              <a:rPr lang="en-US" i="1" dirty="0"/>
              <a:t>6</a:t>
            </a:r>
            <a:r>
              <a:rPr lang="en-US" dirty="0"/>
              <a:t>, 19-30.</a:t>
            </a:r>
          </a:p>
        </p:txBody>
      </p:sp>
    </p:spTree>
    <p:extLst>
      <p:ext uri="{BB962C8B-B14F-4D97-AF65-F5344CB8AC3E}">
        <p14:creationId xmlns:p14="http://schemas.microsoft.com/office/powerpoint/2010/main" val="15346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1803" y="188640"/>
            <a:ext cx="8229600" cy="706090"/>
          </a:xfrm>
        </p:spPr>
        <p:txBody>
          <a:bodyPr>
            <a:normAutofit fontScale="90000"/>
          </a:bodyPr>
          <a:lstStyle/>
          <a:p>
            <a:r>
              <a:rPr lang="cs-CZ" dirty="0" err="1"/>
              <a:t>Canada</a:t>
            </a:r>
            <a:r>
              <a:rPr lang="cs-CZ" dirty="0"/>
              <a:t>: Output</a:t>
            </a:r>
          </a:p>
        </p:txBody>
      </p:sp>
      <p:pic>
        <p:nvPicPr>
          <p:cNvPr id="10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7533" y="1168952"/>
            <a:ext cx="4166786" cy="246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3886770" cy="269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 y="3861048"/>
            <a:ext cx="4326219" cy="287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466" y="3933055"/>
            <a:ext cx="4428631" cy="280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29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Canada</a:t>
            </a:r>
            <a:r>
              <a:rPr lang="cs-CZ" dirty="0"/>
              <a:t>: </a:t>
            </a:r>
            <a:r>
              <a:rPr lang="cs-CZ" dirty="0" err="1"/>
              <a:t>Employment</a:t>
            </a:r>
            <a:r>
              <a:rPr lang="cs-CZ" dirty="0"/>
              <a:t> and </a:t>
            </a:r>
            <a:r>
              <a:rPr lang="cs-CZ" dirty="0" err="1"/>
              <a:t>costs</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410445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44824"/>
            <a:ext cx="4176464" cy="37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115616" y="5770913"/>
            <a:ext cx="6408712" cy="646331"/>
          </a:xfrm>
          <a:prstGeom prst="rect">
            <a:avLst/>
          </a:prstGeom>
        </p:spPr>
        <p:txBody>
          <a:bodyPr wrap="square">
            <a:spAutoFit/>
          </a:bodyPr>
          <a:lstStyle/>
          <a:p>
            <a:r>
              <a:rPr lang="en-US" sz="1200" dirty="0"/>
              <a:t>Boardman, A. E., </a:t>
            </a:r>
            <a:r>
              <a:rPr lang="en-US" sz="1200" dirty="0" err="1"/>
              <a:t>Laurin</a:t>
            </a:r>
            <a:r>
              <a:rPr lang="en-US" sz="1200" dirty="0"/>
              <a:t>, C., Moore, M. A., &amp; Vining, A. R. (2013). Efficiency, profitability and welfare gains from the Canadian National Railway privatization. </a:t>
            </a:r>
            <a:r>
              <a:rPr lang="en-US" sz="1200" i="1" dirty="0"/>
              <a:t>Research in Transportation Business &amp; Management</a:t>
            </a:r>
            <a:r>
              <a:rPr lang="en-US" sz="1200" dirty="0"/>
              <a:t>, </a:t>
            </a:r>
            <a:r>
              <a:rPr lang="en-US" sz="1200" i="1" dirty="0"/>
              <a:t>6</a:t>
            </a:r>
            <a:r>
              <a:rPr lang="en-US" sz="1200" dirty="0"/>
              <a:t>, 19-30.</a:t>
            </a:r>
          </a:p>
        </p:txBody>
      </p:sp>
    </p:spTree>
    <p:extLst>
      <p:ext uri="{BB962C8B-B14F-4D97-AF65-F5344CB8AC3E}">
        <p14:creationId xmlns:p14="http://schemas.microsoft.com/office/powerpoint/2010/main" val="212898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fontScale="90000"/>
          </a:bodyPr>
          <a:lstStyle/>
          <a:p>
            <a:r>
              <a:rPr lang="cs-CZ" dirty="0" err="1"/>
              <a:t>Canada</a:t>
            </a:r>
            <a:r>
              <a:rPr lang="cs-CZ" dirty="0"/>
              <a:t> (2013): </a:t>
            </a:r>
            <a:r>
              <a:rPr lang="cs-CZ" dirty="0" err="1"/>
              <a:t>Ownership</a:t>
            </a:r>
            <a:r>
              <a:rPr lang="cs-CZ" dirty="0"/>
              <a:t> </a:t>
            </a:r>
            <a:r>
              <a:rPr lang="cs-CZ" dirty="0" err="1"/>
              <a:t>does</a:t>
            </a:r>
            <a:r>
              <a:rPr lang="cs-CZ" dirty="0"/>
              <a:t> </a:t>
            </a:r>
            <a:r>
              <a:rPr lang="cs-CZ" dirty="0" err="1"/>
              <a:t>matter</a:t>
            </a:r>
            <a:r>
              <a:rPr lang="cs-CZ" dirty="0"/>
              <a:t>?</a:t>
            </a:r>
          </a:p>
        </p:txBody>
      </p:sp>
      <p:sp>
        <p:nvSpPr>
          <p:cNvPr id="3" name="Zástupný symbol pro obsah 2"/>
          <p:cNvSpPr>
            <a:spLocks noGrp="1"/>
          </p:cNvSpPr>
          <p:nvPr>
            <p:ph idx="1"/>
          </p:nvPr>
        </p:nvSpPr>
        <p:spPr>
          <a:xfrm>
            <a:off x="457200" y="1700808"/>
            <a:ext cx="8229600" cy="5040560"/>
          </a:xfrm>
        </p:spPr>
        <p:txBody>
          <a:bodyPr>
            <a:normAutofit fontScale="70000" lnSpcReduction="20000"/>
          </a:bodyPr>
          <a:lstStyle/>
          <a:p>
            <a:pPr marL="0" indent="0" algn="just">
              <a:buNone/>
            </a:pPr>
            <a:r>
              <a:rPr lang="en-US" dirty="0"/>
              <a:t>The overall results demonstrate that CN performed substantially better</a:t>
            </a:r>
            <a:r>
              <a:rPr lang="cs-CZ" dirty="0"/>
              <a:t> </a:t>
            </a:r>
            <a:r>
              <a:rPr lang="en-US" dirty="0"/>
              <a:t>following privatization, both from an operational perspective and from a broader social welfare perspective.</a:t>
            </a:r>
            <a:r>
              <a:rPr lang="cs-CZ" dirty="0"/>
              <a:t> </a:t>
            </a:r>
          </a:p>
          <a:p>
            <a:pPr marL="0" indent="0" algn="just">
              <a:buNone/>
            </a:pPr>
            <a:r>
              <a:rPr lang="en-US" dirty="0"/>
              <a:t>We find statistically significant increases over the long term (16 years following privatization) in sales, capital</a:t>
            </a:r>
            <a:r>
              <a:rPr lang="cs-CZ" dirty="0"/>
              <a:t> </a:t>
            </a:r>
            <a:r>
              <a:rPr lang="en-US" dirty="0"/>
              <a:t>investment, assets, profit, profitability, productivity, dividends and corporate taxes paid.</a:t>
            </a:r>
            <a:endParaRPr lang="cs-CZ" dirty="0"/>
          </a:p>
          <a:p>
            <a:pPr marL="0" indent="0" algn="just">
              <a:buNone/>
            </a:pPr>
            <a:r>
              <a:rPr lang="en-US" dirty="0"/>
              <a:t> There was little</a:t>
            </a:r>
            <a:r>
              <a:rPr lang="cs-CZ" dirty="0"/>
              <a:t> </a:t>
            </a:r>
            <a:r>
              <a:rPr lang="en-US" dirty="0"/>
              <a:t>change in the capital structure of CN and a significant decrease in employment. </a:t>
            </a:r>
            <a:endParaRPr lang="cs-CZ" dirty="0"/>
          </a:p>
          <a:p>
            <a:pPr marL="0" indent="0" algn="just">
              <a:buNone/>
            </a:pPr>
            <a:r>
              <a:rPr lang="en-US" dirty="0"/>
              <a:t>Using Canadian Pacific</a:t>
            </a:r>
            <a:r>
              <a:rPr lang="cs-CZ" dirty="0"/>
              <a:t> </a:t>
            </a:r>
            <a:r>
              <a:rPr lang="en-US" dirty="0"/>
              <a:t>Railway as a basis for the counterfactual, we estimate that CN's privatization generated social welfare gains</a:t>
            </a:r>
            <a:r>
              <a:rPr lang="cs-CZ" dirty="0"/>
              <a:t> </a:t>
            </a:r>
            <a:r>
              <a:rPr lang="en-US" dirty="0"/>
              <a:t>of approximately $25 billion in 2011 Canadian dollars. </a:t>
            </a:r>
            <a:endParaRPr lang="cs-CZ" dirty="0"/>
          </a:p>
          <a:p>
            <a:pPr marL="0" indent="0" algn="just">
              <a:buNone/>
            </a:pPr>
            <a:r>
              <a:rPr lang="en-US" dirty="0"/>
              <a:t>The Canadian government received almost half of</a:t>
            </a:r>
            <a:r>
              <a:rPr lang="cs-CZ" dirty="0"/>
              <a:t> </a:t>
            </a:r>
            <a:r>
              <a:rPr lang="en-US" dirty="0"/>
              <a:t>these gains, while CN's shareholders (most of whom were non-Canadian) captured the rest.</a:t>
            </a:r>
            <a:endParaRPr lang="cs-CZ" sz="2200" dirty="0"/>
          </a:p>
          <a:p>
            <a:pPr marL="0" indent="0" algn="just">
              <a:buNone/>
            </a:pPr>
            <a:endParaRPr lang="cs-CZ" sz="2200" dirty="0"/>
          </a:p>
          <a:p>
            <a:pPr marL="0" indent="0">
              <a:buNone/>
            </a:pPr>
            <a:r>
              <a:rPr lang="en-US" sz="2200" dirty="0"/>
              <a:t>Boardman, A. E., </a:t>
            </a:r>
            <a:r>
              <a:rPr lang="en-US" sz="2200" dirty="0" err="1"/>
              <a:t>Laurin</a:t>
            </a:r>
            <a:r>
              <a:rPr lang="en-US" sz="2200" dirty="0"/>
              <a:t>, C., Moore, M. A., &amp; Vining, A. R. (2013). Efficiency, profitability and welfare gains from the Canadian National Railway privatization. </a:t>
            </a:r>
            <a:r>
              <a:rPr lang="en-US" sz="2200" i="1" dirty="0"/>
              <a:t>Research in Transportation Business &amp; Management</a:t>
            </a:r>
            <a:r>
              <a:rPr lang="en-US" sz="2200" dirty="0"/>
              <a:t>, </a:t>
            </a:r>
            <a:r>
              <a:rPr lang="en-US" sz="2200" i="1" dirty="0"/>
              <a:t>6</a:t>
            </a:r>
            <a:r>
              <a:rPr lang="en-US" sz="2200" dirty="0"/>
              <a:t>, 19-30.</a:t>
            </a:r>
          </a:p>
          <a:p>
            <a:pPr marL="0" indent="0">
              <a:buNone/>
            </a:pPr>
            <a:endParaRPr lang="cs-CZ" dirty="0"/>
          </a:p>
        </p:txBody>
      </p:sp>
    </p:spTree>
    <p:extLst>
      <p:ext uri="{BB962C8B-B14F-4D97-AF65-F5344CB8AC3E}">
        <p14:creationId xmlns:p14="http://schemas.microsoft.com/office/powerpoint/2010/main" val="427415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Discussion</a:t>
            </a:r>
            <a:r>
              <a:rPr lang="cs-CZ" dirty="0"/>
              <a:t> </a:t>
            </a:r>
            <a:r>
              <a:rPr lang="cs-CZ" dirty="0" err="1"/>
              <a:t>question</a:t>
            </a:r>
            <a:endParaRPr lang="cs-CZ" dirty="0"/>
          </a:p>
        </p:txBody>
      </p:sp>
      <p:sp>
        <p:nvSpPr>
          <p:cNvPr id="3" name="Zástupný symbol pro obsah 2"/>
          <p:cNvSpPr>
            <a:spLocks noGrp="1"/>
          </p:cNvSpPr>
          <p:nvPr>
            <p:ph idx="1"/>
          </p:nvPr>
        </p:nvSpPr>
        <p:spPr/>
        <p:txBody>
          <a:bodyPr/>
          <a:lstStyle/>
          <a:p>
            <a:r>
              <a:rPr lang="cs-CZ" dirty="0" err="1"/>
              <a:t>What</a:t>
            </a:r>
            <a:r>
              <a:rPr lang="cs-CZ" dirty="0"/>
              <a:t> are </a:t>
            </a:r>
            <a:r>
              <a:rPr lang="cs-CZ" dirty="0" err="1"/>
              <a:t>lessons</a:t>
            </a:r>
            <a:r>
              <a:rPr lang="cs-CZ" dirty="0"/>
              <a:t> </a:t>
            </a:r>
            <a:r>
              <a:rPr lang="cs-CZ" dirty="0" err="1"/>
              <a:t>from</a:t>
            </a:r>
            <a:r>
              <a:rPr lang="cs-CZ" dirty="0"/>
              <a:t> </a:t>
            </a:r>
            <a:r>
              <a:rPr lang="cs-CZ" dirty="0" err="1"/>
              <a:t>Canadian</a:t>
            </a:r>
            <a:r>
              <a:rPr lang="cs-CZ" dirty="0"/>
              <a:t> case study?</a:t>
            </a:r>
          </a:p>
        </p:txBody>
      </p:sp>
    </p:spTree>
    <p:extLst>
      <p:ext uri="{BB962C8B-B14F-4D97-AF65-F5344CB8AC3E}">
        <p14:creationId xmlns:p14="http://schemas.microsoft.com/office/powerpoint/2010/main" val="428591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Summary</a:t>
            </a:r>
            <a:r>
              <a:rPr lang="cs-CZ" dirty="0"/>
              <a:t> (1)</a:t>
            </a:r>
          </a:p>
        </p:txBody>
      </p:sp>
      <p:sp>
        <p:nvSpPr>
          <p:cNvPr id="3" name="Zástupný symbol pro obsah 2"/>
          <p:cNvSpPr>
            <a:spLocks noGrp="1"/>
          </p:cNvSpPr>
          <p:nvPr>
            <p:ph idx="1"/>
          </p:nvPr>
        </p:nvSpPr>
        <p:spPr/>
        <p:txBody>
          <a:bodyPr>
            <a:normAutofit fontScale="92500" lnSpcReduction="20000"/>
          </a:bodyPr>
          <a:lstStyle/>
          <a:p>
            <a:r>
              <a:rPr lang="cs-CZ" dirty="0" err="1"/>
              <a:t>Caves</a:t>
            </a:r>
            <a:r>
              <a:rPr lang="cs-CZ" dirty="0"/>
              <a:t>- </a:t>
            </a:r>
            <a:r>
              <a:rPr lang="cs-CZ" dirty="0" err="1"/>
              <a:t>Christensen</a:t>
            </a:r>
            <a:r>
              <a:rPr lang="cs-CZ" dirty="0"/>
              <a:t> (1980) </a:t>
            </a:r>
            <a:r>
              <a:rPr lang="en-US" dirty="0"/>
              <a:t>we find no evidence of inferior performance by the government-owned railroad</a:t>
            </a:r>
            <a:r>
              <a:rPr lang="cs-CZ" dirty="0"/>
              <a:t> CN</a:t>
            </a:r>
            <a:r>
              <a:rPr lang="en-US" dirty="0"/>
              <a:t>. </a:t>
            </a:r>
            <a:r>
              <a:rPr lang="cs-CZ" dirty="0" err="1"/>
              <a:t>They</a:t>
            </a:r>
            <a:r>
              <a:rPr lang="en-US" dirty="0"/>
              <a:t> conclude that any tendency toward inefficiency resulting from public ownership has been overcome by the benefits of competition. </a:t>
            </a:r>
            <a:endParaRPr lang="cs-CZ" dirty="0"/>
          </a:p>
          <a:p>
            <a:r>
              <a:rPr lang="cs-CZ" dirty="0" err="1"/>
              <a:t>Boardmann</a:t>
            </a:r>
            <a:r>
              <a:rPr lang="cs-CZ" dirty="0"/>
              <a:t> et al. (2013): </a:t>
            </a:r>
            <a:r>
              <a:rPr lang="en-US" dirty="0"/>
              <a:t>The overall results demonstrate that CN performed substantially better</a:t>
            </a:r>
            <a:r>
              <a:rPr lang="cs-CZ" dirty="0"/>
              <a:t> </a:t>
            </a:r>
            <a:r>
              <a:rPr lang="en-US" dirty="0"/>
              <a:t>following privatization, both from an operational perspective and from a broader social welfare perspective.</a:t>
            </a:r>
            <a:r>
              <a:rPr lang="cs-CZ" dirty="0"/>
              <a:t> </a:t>
            </a:r>
          </a:p>
          <a:p>
            <a:endParaRPr lang="cs-CZ" dirty="0"/>
          </a:p>
          <a:p>
            <a:endParaRPr lang="cs-CZ" dirty="0"/>
          </a:p>
        </p:txBody>
      </p:sp>
    </p:spTree>
    <p:extLst>
      <p:ext uri="{BB962C8B-B14F-4D97-AF65-F5344CB8AC3E}">
        <p14:creationId xmlns:p14="http://schemas.microsoft.com/office/powerpoint/2010/main" val="309528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Competition</a:t>
            </a:r>
            <a:r>
              <a:rPr lang="cs-CZ" dirty="0"/>
              <a:t> </a:t>
            </a:r>
            <a:r>
              <a:rPr lang="cs-CZ" dirty="0" err="1"/>
              <a:t>or</a:t>
            </a:r>
            <a:r>
              <a:rPr lang="cs-CZ" dirty="0"/>
              <a:t> </a:t>
            </a:r>
            <a:r>
              <a:rPr lang="cs-CZ" dirty="0" err="1"/>
              <a:t>Privatization</a:t>
            </a:r>
            <a:r>
              <a:rPr lang="cs-CZ" dirty="0"/>
              <a:t>?</a:t>
            </a:r>
            <a:endParaRPr lang="en-GB" dirty="0"/>
          </a:p>
        </p:txBody>
      </p:sp>
      <p:sp>
        <p:nvSpPr>
          <p:cNvPr id="5" name="Podnadpis 4"/>
          <p:cNvSpPr>
            <a:spLocks noGrp="1"/>
          </p:cNvSpPr>
          <p:nvPr>
            <p:ph type="subTitle" idx="1"/>
          </p:nvPr>
        </p:nvSpPr>
        <p:spPr/>
        <p:txBody>
          <a:bodyPr>
            <a:normAutofit/>
          </a:bodyPr>
          <a:lstStyle/>
          <a:p>
            <a:r>
              <a:rPr lang="en-US" sz="2600" dirty="0"/>
              <a:t>Tomeš, Z. (2017). Do European reforms increase modal shares of railways?. </a:t>
            </a:r>
            <a:r>
              <a:rPr lang="en-US" sz="2600" i="1" dirty="0"/>
              <a:t>Transport Policy</a:t>
            </a:r>
            <a:r>
              <a:rPr lang="en-US" sz="2600" dirty="0"/>
              <a:t>, </a:t>
            </a:r>
            <a:r>
              <a:rPr lang="en-US" sz="2600" i="1" dirty="0"/>
              <a:t>60</a:t>
            </a:r>
            <a:r>
              <a:rPr lang="en-US" sz="2600" dirty="0"/>
              <a:t>, 143-151.</a:t>
            </a:r>
          </a:p>
          <a:p>
            <a:endParaRPr lang="en-GB" dirty="0"/>
          </a:p>
        </p:txBody>
      </p:sp>
    </p:spTree>
    <p:extLst>
      <p:ext uri="{BB962C8B-B14F-4D97-AF65-F5344CB8AC3E}">
        <p14:creationId xmlns:p14="http://schemas.microsoft.com/office/powerpoint/2010/main" val="413017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Case: </a:t>
            </a:r>
            <a:r>
              <a:rPr lang="cs-CZ" dirty="0" err="1"/>
              <a:t>Canada</a:t>
            </a:r>
            <a:r>
              <a:rPr lang="cs-CZ" dirty="0"/>
              <a:t> </a:t>
            </a:r>
            <a:r>
              <a:rPr lang="cs-CZ" dirty="0" err="1"/>
              <a:t>freight</a:t>
            </a:r>
            <a:r>
              <a:rPr lang="cs-CZ" dirty="0"/>
              <a:t> </a:t>
            </a:r>
            <a:r>
              <a:rPr lang="cs-CZ" dirty="0" err="1"/>
              <a:t>railways</a:t>
            </a:r>
            <a:endParaRPr lang="en-GB" dirty="0"/>
          </a:p>
        </p:txBody>
      </p:sp>
      <p:sp>
        <p:nvSpPr>
          <p:cNvPr id="5" name="Podnadpis 4"/>
          <p:cNvSpPr>
            <a:spLocks noGrp="1"/>
          </p:cNvSpPr>
          <p:nvPr>
            <p:ph type="subTitle" idx="1"/>
          </p:nvPr>
        </p:nvSpPr>
        <p:spPr/>
        <p:txBody>
          <a:bodyPr>
            <a:normAutofit fontScale="55000" lnSpcReduction="20000"/>
          </a:bodyPr>
          <a:lstStyle/>
          <a:p>
            <a:r>
              <a:rPr lang="en-US" dirty="0"/>
              <a:t>Caves, D. W., &amp; Christensen, L. R. (1980). The relative efficiency of public and private firms in a competitive environment: the case of Canadian railroads. </a:t>
            </a:r>
            <a:r>
              <a:rPr lang="en-US" i="1" dirty="0"/>
              <a:t>Journal of political Economy</a:t>
            </a:r>
            <a:r>
              <a:rPr lang="en-US" dirty="0"/>
              <a:t>, </a:t>
            </a:r>
            <a:r>
              <a:rPr lang="en-US" i="1" dirty="0"/>
              <a:t>88</a:t>
            </a:r>
            <a:r>
              <a:rPr lang="en-US" dirty="0"/>
              <a:t>(5), 958-976.</a:t>
            </a:r>
          </a:p>
          <a:p>
            <a:r>
              <a:rPr lang="en-US" dirty="0"/>
              <a:t>Boardman, A. E., Laurin, C., Moore, M. A., &amp; Vining, A. R. (2013). Efficiency, profitability and welfare gains from the Canadian National Railway privatization. </a:t>
            </a:r>
            <a:r>
              <a:rPr lang="en-US" i="1" dirty="0"/>
              <a:t>Research in Transportation Business &amp; Management</a:t>
            </a:r>
            <a:r>
              <a:rPr lang="en-US" dirty="0"/>
              <a:t>, </a:t>
            </a:r>
            <a:r>
              <a:rPr lang="en-US" i="1" dirty="0"/>
              <a:t>6</a:t>
            </a:r>
            <a:r>
              <a:rPr lang="en-US" dirty="0"/>
              <a:t>, 19-30.</a:t>
            </a:r>
          </a:p>
          <a:p>
            <a:endParaRPr lang="en-GB" dirty="0"/>
          </a:p>
        </p:txBody>
      </p:sp>
    </p:spTree>
    <p:extLst>
      <p:ext uri="{BB962C8B-B14F-4D97-AF65-F5344CB8AC3E}">
        <p14:creationId xmlns:p14="http://schemas.microsoft.com/office/powerpoint/2010/main" val="223014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t>Motivation</a:t>
            </a:r>
          </a:p>
        </p:txBody>
      </p:sp>
      <p:sp>
        <p:nvSpPr>
          <p:cNvPr id="3" name="Zástupný symbol pro obsah 2"/>
          <p:cNvSpPr>
            <a:spLocks noGrp="1"/>
          </p:cNvSpPr>
          <p:nvPr>
            <p:ph idx="1"/>
          </p:nvPr>
        </p:nvSpPr>
        <p:spPr/>
        <p:txBody>
          <a:bodyPr>
            <a:normAutofit/>
          </a:bodyPr>
          <a:lstStyle/>
          <a:p>
            <a:r>
              <a:rPr lang="en-US" sz="2400" noProof="0" dirty="0"/>
              <a:t>50% of road freight over 300 km should shift to rail and water and the majority of medium distance passenger transport should go by rail by 2050 (EC</a:t>
            </a:r>
            <a:r>
              <a:rPr lang="cs-CZ" sz="2400" noProof="0" dirty="0"/>
              <a:t>,</a:t>
            </a:r>
            <a:r>
              <a:rPr lang="en-US" sz="2400" noProof="0" dirty="0"/>
              <a:t> 2011)</a:t>
            </a:r>
          </a:p>
          <a:p>
            <a:r>
              <a:rPr lang="en-US" sz="2400" noProof="0" dirty="0"/>
              <a:t>These goals underpinned by </a:t>
            </a:r>
            <a:r>
              <a:rPr lang="en-US" sz="2400" dirty="0"/>
              <a:t>reform</a:t>
            </a:r>
            <a:r>
              <a:rPr lang="en-US" sz="2400" noProof="0" dirty="0"/>
              <a:t> initiatives (vertical separation</a:t>
            </a:r>
            <a:r>
              <a:rPr lang="cs-CZ" sz="2400" noProof="0" dirty="0"/>
              <a:t> and </a:t>
            </a:r>
            <a:r>
              <a:rPr lang="cs-CZ" sz="2400" noProof="0" dirty="0" err="1"/>
              <a:t>especially</a:t>
            </a:r>
            <a:r>
              <a:rPr lang="cs-CZ" sz="2400" noProof="0" dirty="0"/>
              <a:t> </a:t>
            </a:r>
            <a:r>
              <a:rPr lang="en-US" sz="2400" noProof="0" dirty="0"/>
              <a:t>competition entry)</a:t>
            </a:r>
          </a:p>
          <a:p>
            <a:r>
              <a:rPr lang="en-US" sz="2400" noProof="0" dirty="0"/>
              <a:t>However, there are many factors causing long term structural decline of railways (</a:t>
            </a:r>
            <a:r>
              <a:rPr lang="en-US" sz="2400" noProof="0" dirty="0" err="1"/>
              <a:t>DiPietrantonio</a:t>
            </a:r>
            <a:r>
              <a:rPr lang="en-US" sz="2400" noProof="0" dirty="0"/>
              <a:t> – </a:t>
            </a:r>
            <a:r>
              <a:rPr lang="en-US" sz="2400" noProof="0" dirty="0" err="1"/>
              <a:t>Pelkmans</a:t>
            </a:r>
            <a:r>
              <a:rPr lang="en-US" sz="2400" noProof="0" dirty="0"/>
              <a:t>, 2004) and net benefits of vertical separation are questioned by some scholars (Pittman 2003, van de </a:t>
            </a:r>
            <a:r>
              <a:rPr lang="en-US" sz="2400" noProof="0" dirty="0" err="1"/>
              <a:t>Velde</a:t>
            </a:r>
            <a:r>
              <a:rPr lang="en-US" sz="2400" noProof="0" dirty="0"/>
              <a:t> et al</a:t>
            </a:r>
            <a:r>
              <a:rPr lang="cs-CZ" sz="2400" noProof="0" dirty="0"/>
              <a:t>.</a:t>
            </a:r>
            <a:r>
              <a:rPr lang="en-US" sz="2400" noProof="0" dirty="0"/>
              <a:t> 2012)</a:t>
            </a:r>
            <a:endParaRPr lang="cs-CZ" sz="2400" noProof="0" dirty="0"/>
          </a:p>
          <a:p>
            <a:r>
              <a:rPr lang="cs-CZ" sz="2400" noProof="0" dirty="0"/>
              <a:t>Do </a:t>
            </a:r>
            <a:r>
              <a:rPr lang="cs-CZ" sz="2400" noProof="0" dirty="0" err="1"/>
              <a:t>European</a:t>
            </a:r>
            <a:r>
              <a:rPr lang="cs-CZ" sz="2400" noProof="0" dirty="0"/>
              <a:t> </a:t>
            </a:r>
            <a:r>
              <a:rPr lang="cs-CZ" sz="2400" noProof="0" dirty="0" err="1"/>
              <a:t>reforms</a:t>
            </a:r>
            <a:r>
              <a:rPr lang="cs-CZ" sz="2400" noProof="0" dirty="0"/>
              <a:t> </a:t>
            </a:r>
            <a:r>
              <a:rPr lang="cs-CZ" sz="2400" noProof="0" dirty="0" err="1"/>
              <a:t>actually</a:t>
            </a:r>
            <a:r>
              <a:rPr lang="cs-CZ" sz="2400" noProof="0" dirty="0"/>
              <a:t> </a:t>
            </a:r>
            <a:r>
              <a:rPr lang="cs-CZ" sz="2400" noProof="0" dirty="0" err="1"/>
              <a:t>increase</a:t>
            </a:r>
            <a:r>
              <a:rPr lang="cs-CZ" sz="2400" noProof="0" dirty="0"/>
              <a:t> </a:t>
            </a:r>
            <a:r>
              <a:rPr lang="cs-CZ" sz="2400" noProof="0" dirty="0" err="1"/>
              <a:t>modal</a:t>
            </a:r>
            <a:r>
              <a:rPr lang="cs-CZ" sz="2400" noProof="0" dirty="0"/>
              <a:t> </a:t>
            </a:r>
            <a:r>
              <a:rPr lang="cs-CZ" sz="2400" noProof="0" dirty="0" err="1"/>
              <a:t>share</a:t>
            </a:r>
            <a:r>
              <a:rPr lang="cs-CZ" sz="2400" noProof="0" dirty="0"/>
              <a:t> </a:t>
            </a:r>
            <a:r>
              <a:rPr lang="cs-CZ" sz="2400" noProof="0" dirty="0" err="1"/>
              <a:t>of</a:t>
            </a:r>
            <a:r>
              <a:rPr lang="cs-CZ" sz="2400" noProof="0" dirty="0"/>
              <a:t> </a:t>
            </a:r>
            <a:r>
              <a:rPr lang="cs-CZ" sz="2400" noProof="0" dirty="0" err="1"/>
              <a:t>railways</a:t>
            </a:r>
            <a:r>
              <a:rPr lang="cs-CZ" sz="2400" noProof="0" dirty="0"/>
              <a:t>? </a:t>
            </a:r>
            <a:r>
              <a:rPr lang="cs-CZ" sz="2400" noProof="0" dirty="0" err="1"/>
              <a:t>Or</a:t>
            </a:r>
            <a:r>
              <a:rPr lang="cs-CZ" sz="2400" noProof="0" dirty="0"/>
              <a:t> </a:t>
            </a:r>
            <a:r>
              <a:rPr lang="cs-CZ" sz="2400" noProof="0" dirty="0" err="1"/>
              <a:t>could</a:t>
            </a:r>
            <a:r>
              <a:rPr lang="cs-CZ" sz="2400" noProof="0" dirty="0"/>
              <a:t> </a:t>
            </a:r>
            <a:r>
              <a:rPr lang="cs-CZ" sz="2400" noProof="0" dirty="0" err="1"/>
              <a:t>be</a:t>
            </a:r>
            <a:r>
              <a:rPr lang="cs-CZ" sz="2400" noProof="0" dirty="0"/>
              <a:t> </a:t>
            </a:r>
            <a:r>
              <a:rPr lang="cs-CZ" sz="2400" noProof="0" dirty="0" err="1"/>
              <a:t>privatization</a:t>
            </a:r>
            <a:r>
              <a:rPr lang="cs-CZ" sz="2400" noProof="0" dirty="0"/>
              <a:t> more </a:t>
            </a:r>
            <a:r>
              <a:rPr lang="cs-CZ" sz="2400" noProof="0" dirty="0" err="1"/>
              <a:t>effective</a:t>
            </a:r>
            <a:r>
              <a:rPr lang="cs-CZ" sz="2400" noProof="0" dirty="0"/>
              <a:t>?</a:t>
            </a:r>
            <a:endParaRPr lang="en-US" sz="2400" noProof="0" dirty="0"/>
          </a:p>
          <a:p>
            <a:pPr marL="0" indent="0">
              <a:buNone/>
            </a:pPr>
            <a:endParaRPr lang="en-US" noProof="0" dirty="0"/>
          </a:p>
          <a:p>
            <a:endParaRPr lang="en-US" noProof="0" dirty="0"/>
          </a:p>
        </p:txBody>
      </p:sp>
    </p:spTree>
    <p:extLst>
      <p:ext uri="{BB962C8B-B14F-4D97-AF65-F5344CB8AC3E}">
        <p14:creationId xmlns:p14="http://schemas.microsoft.com/office/powerpoint/2010/main" val="141926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Railway reforms in the EU</a:t>
            </a:r>
          </a:p>
        </p:txBody>
      </p:sp>
      <p:sp>
        <p:nvSpPr>
          <p:cNvPr id="3" name="Zástupný symbol pro obsah 2"/>
          <p:cNvSpPr>
            <a:spLocks noGrp="1"/>
          </p:cNvSpPr>
          <p:nvPr>
            <p:ph idx="1"/>
          </p:nvPr>
        </p:nvSpPr>
        <p:spPr/>
        <p:txBody>
          <a:bodyPr>
            <a:normAutofit fontScale="92500" lnSpcReduction="20000"/>
          </a:bodyPr>
          <a:lstStyle/>
          <a:p>
            <a:r>
              <a:rPr lang="en-US" u="sng" dirty="0"/>
              <a:t>Vertical separation</a:t>
            </a:r>
            <a:r>
              <a:rPr lang="en-US" dirty="0"/>
              <a:t> = </a:t>
            </a:r>
            <a:r>
              <a:rPr lang="cs-CZ" dirty="0"/>
              <a:t>a </a:t>
            </a:r>
            <a:r>
              <a:rPr lang="en-US" dirty="0"/>
              <a:t>complete institutional separation of </a:t>
            </a:r>
            <a:r>
              <a:rPr lang="cs-CZ" dirty="0" err="1"/>
              <a:t>the</a:t>
            </a:r>
            <a:r>
              <a:rPr lang="cs-CZ" dirty="0"/>
              <a:t> </a:t>
            </a:r>
            <a:r>
              <a:rPr lang="en-US" dirty="0"/>
              <a:t>infrastructure manager and </a:t>
            </a:r>
            <a:r>
              <a:rPr lang="cs-CZ" dirty="0" err="1"/>
              <a:t>the</a:t>
            </a:r>
            <a:r>
              <a:rPr lang="cs-CZ" dirty="0"/>
              <a:t> </a:t>
            </a:r>
            <a:r>
              <a:rPr lang="en-US" dirty="0"/>
              <a:t>incumbent operator</a:t>
            </a:r>
          </a:p>
          <a:p>
            <a:r>
              <a:rPr lang="en-US" u="sng" dirty="0"/>
              <a:t>Competition entry</a:t>
            </a:r>
            <a:r>
              <a:rPr lang="en-US" dirty="0"/>
              <a:t> = actual entry of the non-incumbent operators on the freight and passenger rail market</a:t>
            </a:r>
          </a:p>
          <a:p>
            <a:r>
              <a:rPr lang="en-US" u="sng" dirty="0"/>
              <a:t>Horizontal separation</a:t>
            </a:r>
            <a:r>
              <a:rPr lang="en-US" dirty="0"/>
              <a:t> = institutional separation between passenger and freight operations of the incumbent</a:t>
            </a:r>
            <a:endParaRPr lang="cs-CZ" dirty="0"/>
          </a:p>
          <a:p>
            <a:r>
              <a:rPr lang="cs-CZ" u="sng" dirty="0" err="1"/>
              <a:t>Freight</a:t>
            </a:r>
            <a:r>
              <a:rPr lang="cs-CZ" u="sng" dirty="0"/>
              <a:t> </a:t>
            </a:r>
            <a:r>
              <a:rPr lang="cs-CZ" u="sng" dirty="0" err="1"/>
              <a:t>privatization</a:t>
            </a:r>
            <a:r>
              <a:rPr lang="cs-CZ" u="sng" dirty="0"/>
              <a:t> </a:t>
            </a:r>
            <a:r>
              <a:rPr lang="cs-CZ" dirty="0"/>
              <a:t>= </a:t>
            </a:r>
            <a:r>
              <a:rPr lang="cs-CZ" dirty="0" err="1"/>
              <a:t>privatization</a:t>
            </a:r>
            <a:r>
              <a:rPr lang="cs-CZ" dirty="0"/>
              <a:t> </a:t>
            </a:r>
            <a:r>
              <a:rPr lang="cs-CZ" dirty="0" err="1"/>
              <a:t>of</a:t>
            </a:r>
            <a:r>
              <a:rPr lang="cs-CZ" dirty="0"/>
              <a:t> </a:t>
            </a:r>
            <a:r>
              <a:rPr lang="cs-CZ" dirty="0" err="1"/>
              <a:t>freight</a:t>
            </a:r>
            <a:r>
              <a:rPr lang="cs-CZ" dirty="0"/>
              <a:t> </a:t>
            </a:r>
            <a:r>
              <a:rPr lang="cs-CZ" dirty="0" err="1"/>
              <a:t>operator</a:t>
            </a:r>
            <a:endParaRPr lang="cs-CZ" dirty="0"/>
          </a:p>
          <a:p>
            <a:pPr marL="0" indent="0">
              <a:buNone/>
            </a:pPr>
            <a:endParaRPr lang="en-US" dirty="0"/>
          </a:p>
        </p:txBody>
      </p:sp>
    </p:spTree>
    <p:extLst>
      <p:ext uri="{BB962C8B-B14F-4D97-AF65-F5344CB8AC3E}">
        <p14:creationId xmlns:p14="http://schemas.microsoft.com/office/powerpoint/2010/main" val="161815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1781" y="620688"/>
            <a:ext cx="7827963" cy="647700"/>
          </a:xfrm>
        </p:spPr>
        <p:txBody>
          <a:bodyPr>
            <a:normAutofit fontScale="90000"/>
          </a:bodyPr>
          <a:lstStyle/>
          <a:p>
            <a:r>
              <a:rPr lang="cs-CZ" dirty="0"/>
              <a:t>R</a:t>
            </a:r>
            <a:r>
              <a:rPr lang="en-US" dirty="0" err="1"/>
              <a:t>eform</a:t>
            </a:r>
            <a:r>
              <a:rPr lang="en-US" dirty="0"/>
              <a:t> options</a:t>
            </a:r>
            <a:endParaRPr lang="en-US" sz="1800"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3380" y="1832656"/>
            <a:ext cx="5524766" cy="4114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sp>
        <p:nvSpPr>
          <p:cNvPr id="3" name="Obdélník 2"/>
          <p:cNvSpPr/>
          <p:nvPr/>
        </p:nvSpPr>
        <p:spPr>
          <a:xfrm>
            <a:off x="5480215" y="6028453"/>
            <a:ext cx="1964640" cy="307777"/>
          </a:xfrm>
          <a:prstGeom prst="rect">
            <a:avLst/>
          </a:prstGeom>
        </p:spPr>
        <p:txBody>
          <a:bodyPr wrap="none">
            <a:spAutoFit/>
          </a:bodyPr>
          <a:lstStyle/>
          <a:p>
            <a:r>
              <a:rPr lang="en-US" sz="1400" dirty="0"/>
              <a:t>(Gómez-</a:t>
            </a:r>
            <a:r>
              <a:rPr lang="en-US" sz="1400" dirty="0" err="1"/>
              <a:t>Ibánez</a:t>
            </a:r>
            <a:r>
              <a:rPr lang="en-US" sz="1400" dirty="0"/>
              <a:t>, 2006)</a:t>
            </a:r>
            <a:endParaRPr lang="cs-CZ" sz="1400" dirty="0"/>
          </a:p>
        </p:txBody>
      </p:sp>
    </p:spTree>
    <p:extLst>
      <p:ext uri="{BB962C8B-B14F-4D97-AF65-F5344CB8AC3E}">
        <p14:creationId xmlns:p14="http://schemas.microsoft.com/office/powerpoint/2010/main" val="383505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6315" y="404664"/>
            <a:ext cx="1995616" cy="889348"/>
          </a:xfrm>
        </p:spPr>
        <p:txBody>
          <a:bodyPr>
            <a:normAutofit/>
          </a:bodyPr>
          <a:lstStyle/>
          <a:p>
            <a:r>
              <a:rPr lang="cs-CZ" sz="2800" dirty="0" err="1"/>
              <a:t>Results</a:t>
            </a:r>
            <a:endParaRPr lang="cs-CZ" sz="28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277" y="149290"/>
            <a:ext cx="486727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3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t>Conclusion</a:t>
            </a:r>
          </a:p>
        </p:txBody>
      </p:sp>
      <p:sp>
        <p:nvSpPr>
          <p:cNvPr id="3" name="Zástupný symbol pro obsah 2"/>
          <p:cNvSpPr>
            <a:spLocks noGrp="1"/>
          </p:cNvSpPr>
          <p:nvPr>
            <p:ph idx="1"/>
          </p:nvPr>
        </p:nvSpPr>
        <p:spPr/>
        <p:txBody>
          <a:bodyPr>
            <a:normAutofit/>
          </a:bodyPr>
          <a:lstStyle/>
          <a:p>
            <a:r>
              <a:rPr lang="en-US" sz="2600" noProof="0" dirty="0"/>
              <a:t>There is </a:t>
            </a:r>
            <a:r>
              <a:rPr lang="cs-CZ" sz="2600" noProof="0" dirty="0"/>
              <a:t>no evidence </a:t>
            </a:r>
            <a:r>
              <a:rPr lang="en-US" sz="2600" noProof="0" dirty="0"/>
              <a:t>that principal European reforms (vertical separation and competition entry) are increasing modal shares of European railways. </a:t>
            </a:r>
          </a:p>
          <a:p>
            <a:r>
              <a:rPr lang="en-US" sz="2600" noProof="0" dirty="0"/>
              <a:t>The more promising reform strategy seems to be  horizontal separation</a:t>
            </a:r>
            <a:r>
              <a:rPr lang="cs-CZ" sz="2600" noProof="0" dirty="0"/>
              <a:t>, </a:t>
            </a:r>
            <a:r>
              <a:rPr lang="cs-CZ" sz="2600" noProof="0" dirty="0" err="1"/>
              <a:t>especially</a:t>
            </a:r>
            <a:r>
              <a:rPr lang="cs-CZ" sz="2600" noProof="0" dirty="0"/>
              <a:t> </a:t>
            </a:r>
            <a:r>
              <a:rPr lang="cs-CZ" sz="2600" noProof="0" dirty="0" err="1"/>
              <a:t>when</a:t>
            </a:r>
            <a:r>
              <a:rPr lang="cs-CZ" sz="2600" noProof="0" dirty="0"/>
              <a:t> </a:t>
            </a:r>
            <a:r>
              <a:rPr lang="cs-CZ" sz="2600" noProof="0" dirty="0" err="1"/>
              <a:t>followed</a:t>
            </a:r>
            <a:r>
              <a:rPr lang="cs-CZ" sz="2600" noProof="0" dirty="0"/>
              <a:t> by </a:t>
            </a:r>
            <a:r>
              <a:rPr lang="cs-CZ" sz="2600" noProof="0" dirty="0" err="1"/>
              <a:t>freight</a:t>
            </a:r>
            <a:r>
              <a:rPr lang="cs-CZ" sz="2600" noProof="0" dirty="0"/>
              <a:t> </a:t>
            </a:r>
            <a:r>
              <a:rPr lang="cs-CZ" sz="2600" noProof="0" dirty="0" err="1"/>
              <a:t>privatization</a:t>
            </a:r>
            <a:r>
              <a:rPr lang="cs-CZ" sz="2600" noProof="0" dirty="0"/>
              <a:t>. </a:t>
            </a:r>
            <a:r>
              <a:rPr lang="en-US" sz="2600" noProof="0" dirty="0"/>
              <a:t> </a:t>
            </a:r>
          </a:p>
          <a:p>
            <a:r>
              <a:rPr lang="en-US" sz="2600" noProof="0" dirty="0"/>
              <a:t>There are significant differences in the long term development of railway’s modal shares between Western and Eastern Europe. </a:t>
            </a:r>
          </a:p>
          <a:p>
            <a:endParaRPr lang="cs-CZ" dirty="0"/>
          </a:p>
        </p:txBody>
      </p:sp>
    </p:spTree>
    <p:extLst>
      <p:ext uri="{BB962C8B-B14F-4D97-AF65-F5344CB8AC3E}">
        <p14:creationId xmlns:p14="http://schemas.microsoft.com/office/powerpoint/2010/main" val="39949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Competition</a:t>
            </a:r>
            <a:r>
              <a:rPr lang="cs-CZ" dirty="0"/>
              <a:t> </a:t>
            </a:r>
            <a:r>
              <a:rPr lang="cs-CZ" dirty="0" err="1"/>
              <a:t>or</a:t>
            </a:r>
            <a:r>
              <a:rPr lang="cs-CZ" dirty="0"/>
              <a:t> </a:t>
            </a:r>
            <a:r>
              <a:rPr lang="cs-CZ" dirty="0" err="1"/>
              <a:t>Privatization</a:t>
            </a:r>
            <a:r>
              <a:rPr lang="cs-CZ" dirty="0"/>
              <a:t>?</a:t>
            </a:r>
            <a:endParaRPr lang="en-GB" dirty="0"/>
          </a:p>
        </p:txBody>
      </p:sp>
      <p:sp>
        <p:nvSpPr>
          <p:cNvPr id="5" name="Podnadpis 4"/>
          <p:cNvSpPr>
            <a:spLocks noGrp="1"/>
          </p:cNvSpPr>
          <p:nvPr>
            <p:ph type="subTitle" idx="1"/>
          </p:nvPr>
        </p:nvSpPr>
        <p:spPr/>
        <p:txBody>
          <a:bodyPr/>
          <a:lstStyle/>
          <a:p>
            <a:r>
              <a:rPr lang="cs-CZ" dirty="0" err="1"/>
              <a:t>Local</a:t>
            </a:r>
            <a:r>
              <a:rPr lang="cs-CZ" dirty="0"/>
              <a:t> public transport</a:t>
            </a:r>
            <a:endParaRPr lang="en-GB" dirty="0"/>
          </a:p>
        </p:txBody>
      </p:sp>
    </p:spTree>
    <p:extLst>
      <p:ext uri="{BB962C8B-B14F-4D97-AF65-F5344CB8AC3E}">
        <p14:creationId xmlns:p14="http://schemas.microsoft.com/office/powerpoint/2010/main" val="315051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Local</a:t>
            </a:r>
            <a:r>
              <a:rPr lang="cs-CZ" dirty="0"/>
              <a:t> public transport</a:t>
            </a:r>
            <a:endParaRPr lang="en-GB" dirty="0"/>
          </a:p>
        </p:txBody>
      </p:sp>
      <p:sp>
        <p:nvSpPr>
          <p:cNvPr id="3" name="Zástupný symbol pro obsah 2"/>
          <p:cNvSpPr>
            <a:spLocks noGrp="1"/>
          </p:cNvSpPr>
          <p:nvPr>
            <p:ph idx="1"/>
          </p:nvPr>
        </p:nvSpPr>
        <p:spPr/>
        <p:txBody>
          <a:bodyPr/>
          <a:lstStyle/>
          <a:p>
            <a:pPr marL="0" indent="0">
              <a:buNone/>
            </a:pPr>
            <a:r>
              <a:rPr lang="en-GB" dirty="0" err="1"/>
              <a:t>Boitani</a:t>
            </a:r>
            <a:r>
              <a:rPr lang="en-GB" dirty="0"/>
              <a:t> – </a:t>
            </a:r>
            <a:r>
              <a:rPr lang="en-GB" dirty="0" err="1"/>
              <a:t>Nicolini</a:t>
            </a:r>
            <a:r>
              <a:rPr lang="en-GB" dirty="0"/>
              <a:t> - </a:t>
            </a:r>
            <a:r>
              <a:rPr lang="en-GB" dirty="0" err="1"/>
              <a:t>Scarpa</a:t>
            </a:r>
            <a:r>
              <a:rPr lang="en-GB" dirty="0"/>
              <a:t> (2010) investigated whether competition and ownership matter in local public transport in Europe. This paper investigates how the ownership and the procedure for the selection of firm operating in the local public transport sector affect their productivity. </a:t>
            </a:r>
          </a:p>
        </p:txBody>
      </p:sp>
    </p:spTree>
    <p:extLst>
      <p:ext uri="{BB962C8B-B14F-4D97-AF65-F5344CB8AC3E}">
        <p14:creationId xmlns:p14="http://schemas.microsoft.com/office/powerpoint/2010/main" val="2215839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Methodology</a:t>
            </a:r>
            <a:endParaRPr lang="en-GB" dirty="0"/>
          </a:p>
        </p:txBody>
      </p:sp>
      <p:sp>
        <p:nvSpPr>
          <p:cNvPr id="3" name="Zástupný symbol pro obsah 2"/>
          <p:cNvSpPr>
            <a:spLocks noGrp="1"/>
          </p:cNvSpPr>
          <p:nvPr>
            <p:ph idx="1"/>
          </p:nvPr>
        </p:nvSpPr>
        <p:spPr/>
        <p:txBody>
          <a:bodyPr>
            <a:normAutofit/>
          </a:bodyPr>
          <a:lstStyle/>
          <a:p>
            <a:r>
              <a:rPr lang="en-GB" dirty="0"/>
              <a:t>In order to compare different institutional regimes, they carried out a comparative analysis of 72 companies operating in large European cities. </a:t>
            </a:r>
            <a:endParaRPr lang="cs-CZ" dirty="0"/>
          </a:p>
          <a:p>
            <a:r>
              <a:rPr lang="en-GB" dirty="0"/>
              <a:t>This allows them to consider firms selected either through competitive tendering or negotiated procedures.</a:t>
            </a:r>
            <a:endParaRPr lang="cs-CZ" dirty="0"/>
          </a:p>
          <a:p>
            <a:r>
              <a:rPr lang="cs-CZ" dirty="0" err="1"/>
              <a:t>They</a:t>
            </a:r>
            <a:r>
              <a:rPr lang="cs-CZ" dirty="0"/>
              <a:t> </a:t>
            </a:r>
            <a:r>
              <a:rPr lang="cs-CZ" dirty="0" err="1"/>
              <a:t>also</a:t>
            </a:r>
            <a:r>
              <a:rPr lang="cs-CZ" dirty="0"/>
              <a:t> </a:t>
            </a:r>
            <a:r>
              <a:rPr lang="cs-CZ" dirty="0" err="1"/>
              <a:t>control</a:t>
            </a:r>
            <a:r>
              <a:rPr lang="cs-CZ" dirty="0"/>
              <a:t> </a:t>
            </a:r>
            <a:r>
              <a:rPr lang="cs-CZ" dirty="0" err="1"/>
              <a:t>for</a:t>
            </a:r>
            <a:r>
              <a:rPr lang="cs-CZ" dirty="0"/>
              <a:t> </a:t>
            </a:r>
            <a:r>
              <a:rPr lang="cs-CZ" dirty="0" err="1"/>
              <a:t>ownership</a:t>
            </a:r>
            <a:r>
              <a:rPr lang="cs-CZ" dirty="0"/>
              <a:t> </a:t>
            </a:r>
            <a:r>
              <a:rPr lang="cs-CZ" dirty="0" err="1"/>
              <a:t>form</a:t>
            </a:r>
            <a:endParaRPr lang="cs-CZ" dirty="0"/>
          </a:p>
        </p:txBody>
      </p:sp>
    </p:spTree>
    <p:extLst>
      <p:ext uri="{BB962C8B-B14F-4D97-AF65-F5344CB8AC3E}">
        <p14:creationId xmlns:p14="http://schemas.microsoft.com/office/powerpoint/2010/main" val="211794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en-GB" dirty="0"/>
          </a:p>
        </p:txBody>
      </p:sp>
      <p:sp>
        <p:nvSpPr>
          <p:cNvPr id="3" name="Zástupný symbol pro obsah 2"/>
          <p:cNvSpPr>
            <a:spLocks noGrp="1"/>
          </p:cNvSpPr>
          <p:nvPr>
            <p:ph idx="1"/>
          </p:nvPr>
        </p:nvSpPr>
        <p:spPr/>
        <p:txBody>
          <a:bodyPr>
            <a:normAutofit/>
          </a:bodyPr>
          <a:lstStyle/>
          <a:p>
            <a:r>
              <a:rPr lang="en-GB" dirty="0"/>
              <a:t>Their results are in the table. You task is to identify whether competition or ownership has higher impact on their productivity. Based on their results, what are other important determinants of productivity? </a:t>
            </a:r>
          </a:p>
          <a:p>
            <a:endParaRPr lang="en-GB" dirty="0"/>
          </a:p>
        </p:txBody>
      </p:sp>
    </p:spTree>
    <p:extLst>
      <p:ext uri="{BB962C8B-B14F-4D97-AF65-F5344CB8AC3E}">
        <p14:creationId xmlns:p14="http://schemas.microsoft.com/office/powerpoint/2010/main" val="367655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Results</a:t>
            </a:r>
            <a:endParaRPr lang="en-GB" dirty="0"/>
          </a:p>
        </p:txBody>
      </p:sp>
      <p:pic>
        <p:nvPicPr>
          <p:cNvPr id="4" name="Zástupný symbol pro obsah 3"/>
          <p:cNvPicPr>
            <a:picLocks noGrp="1"/>
          </p:cNvPicPr>
          <p:nvPr>
            <p:ph idx="1"/>
          </p:nvPr>
        </p:nvPicPr>
        <p:blipFill>
          <a:blip r:embed="rId2"/>
          <a:stretch>
            <a:fillRect/>
          </a:stretch>
        </p:blipFill>
        <p:spPr>
          <a:xfrm>
            <a:off x="1475656" y="1556792"/>
            <a:ext cx="6264696" cy="4608512"/>
          </a:xfrm>
          <a:prstGeom prst="rect">
            <a:avLst/>
          </a:prstGeom>
        </p:spPr>
      </p:pic>
    </p:spTree>
    <p:extLst>
      <p:ext uri="{BB962C8B-B14F-4D97-AF65-F5344CB8AC3E}">
        <p14:creationId xmlns:p14="http://schemas.microsoft.com/office/powerpoint/2010/main" val="345384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North</a:t>
            </a:r>
            <a:r>
              <a:rPr lang="cs-CZ" dirty="0"/>
              <a:t> </a:t>
            </a:r>
            <a:r>
              <a:rPr lang="cs-CZ" dirty="0" err="1"/>
              <a:t>American</a:t>
            </a:r>
            <a:r>
              <a:rPr lang="cs-CZ" dirty="0"/>
              <a:t> </a:t>
            </a:r>
            <a:r>
              <a:rPr lang="cs-CZ" dirty="0" err="1"/>
              <a:t>rail</a:t>
            </a:r>
            <a:r>
              <a:rPr lang="cs-CZ" dirty="0"/>
              <a:t> market</a:t>
            </a:r>
            <a:endParaRPr lang="en-GB" dirty="0"/>
          </a:p>
        </p:txBody>
      </p:sp>
      <p:pic>
        <p:nvPicPr>
          <p:cNvPr id="4" name="Zástupný symbol pro obsah 3"/>
          <p:cNvPicPr>
            <a:picLocks noGrp="1"/>
          </p:cNvPicPr>
          <p:nvPr>
            <p:ph idx="1"/>
          </p:nvPr>
        </p:nvPicPr>
        <p:blipFill>
          <a:blip r:embed="rId2" cstate="print"/>
          <a:stretch>
            <a:fillRect/>
          </a:stretch>
        </p:blipFill>
        <p:spPr>
          <a:xfrm>
            <a:off x="1557957" y="1600200"/>
            <a:ext cx="6028086" cy="4525963"/>
          </a:xfrm>
          <a:prstGeom prst="rect">
            <a:avLst/>
          </a:prstGeom>
        </p:spPr>
      </p:pic>
      <p:sp>
        <p:nvSpPr>
          <p:cNvPr id="5" name="TextovéPole 4"/>
          <p:cNvSpPr txBox="1"/>
          <p:nvPr/>
        </p:nvSpPr>
        <p:spPr>
          <a:xfrm>
            <a:off x="4716016" y="6309320"/>
            <a:ext cx="2952328" cy="369332"/>
          </a:xfrm>
          <a:prstGeom prst="rect">
            <a:avLst/>
          </a:prstGeom>
          <a:noFill/>
        </p:spPr>
        <p:txBody>
          <a:bodyPr wrap="square" rtlCol="0">
            <a:spAutoFit/>
          </a:bodyPr>
          <a:lstStyle/>
          <a:p>
            <a:r>
              <a:rPr lang="cs-CZ" dirty="0"/>
              <a:t>Source: </a:t>
            </a:r>
            <a:r>
              <a:rPr lang="cs-CZ" dirty="0" err="1"/>
              <a:t>Rodriguez</a:t>
            </a:r>
            <a:r>
              <a:rPr lang="cs-CZ" dirty="0"/>
              <a:t> (2008)</a:t>
            </a:r>
          </a:p>
        </p:txBody>
      </p:sp>
    </p:spTree>
    <p:extLst>
      <p:ext uri="{BB962C8B-B14F-4D97-AF65-F5344CB8AC3E}">
        <p14:creationId xmlns:p14="http://schemas.microsoft.com/office/powerpoint/2010/main" val="361599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Summary</a:t>
            </a:r>
            <a:r>
              <a:rPr lang="cs-CZ" dirty="0"/>
              <a:t> </a:t>
            </a:r>
          </a:p>
        </p:txBody>
      </p:sp>
      <p:sp>
        <p:nvSpPr>
          <p:cNvPr id="3" name="Zástupný symbol pro obsah 2"/>
          <p:cNvSpPr>
            <a:spLocks noGrp="1"/>
          </p:cNvSpPr>
          <p:nvPr>
            <p:ph idx="1"/>
          </p:nvPr>
        </p:nvSpPr>
        <p:spPr/>
        <p:txBody>
          <a:bodyPr>
            <a:normAutofit/>
          </a:bodyPr>
          <a:lstStyle/>
          <a:p>
            <a:r>
              <a:rPr lang="cs-CZ" dirty="0"/>
              <a:t>In </a:t>
            </a:r>
            <a:r>
              <a:rPr lang="cs-CZ" dirty="0" err="1"/>
              <a:t>local</a:t>
            </a:r>
            <a:r>
              <a:rPr lang="cs-CZ" dirty="0"/>
              <a:t> public transport, </a:t>
            </a:r>
            <a:r>
              <a:rPr lang="cs-CZ" dirty="0" err="1"/>
              <a:t>fi</a:t>
            </a:r>
            <a:r>
              <a:rPr lang="en-US" dirty="0" err="1"/>
              <a:t>rms</a:t>
            </a:r>
            <a:r>
              <a:rPr lang="en-US" dirty="0"/>
              <a:t> selected through competition for the market</a:t>
            </a:r>
            <a:r>
              <a:rPr lang="cs-CZ" dirty="0"/>
              <a:t> </a:t>
            </a:r>
            <a:r>
              <a:rPr lang="en-US" dirty="0"/>
              <a:t>present higher levels of productivity. </a:t>
            </a:r>
            <a:r>
              <a:rPr lang="cs-CZ" dirty="0" err="1"/>
              <a:t>Also</a:t>
            </a:r>
            <a:r>
              <a:rPr lang="cs-CZ" dirty="0"/>
              <a:t> o</a:t>
            </a:r>
            <a:r>
              <a:rPr lang="en-US" dirty="0" err="1"/>
              <a:t>wnership</a:t>
            </a:r>
            <a:r>
              <a:rPr lang="en-US" dirty="0"/>
              <a:t> matters: public </a:t>
            </a:r>
            <a:r>
              <a:rPr lang="cs-CZ" dirty="0" err="1"/>
              <a:t>fi</a:t>
            </a:r>
            <a:r>
              <a:rPr lang="en-US" dirty="0" err="1"/>
              <a:t>rms</a:t>
            </a:r>
            <a:r>
              <a:rPr lang="en-US" dirty="0"/>
              <a:t> are generally less productive than private </a:t>
            </a:r>
            <a:r>
              <a:rPr lang="cs-CZ" dirty="0" err="1"/>
              <a:t>fi</a:t>
            </a:r>
            <a:r>
              <a:rPr lang="en-US" dirty="0" err="1"/>
              <a:t>rms</a:t>
            </a:r>
            <a:r>
              <a:rPr lang="en-US" dirty="0"/>
              <a:t>, and so are mixed </a:t>
            </a:r>
            <a:r>
              <a:rPr lang="cs-CZ" dirty="0" err="1"/>
              <a:t>fi</a:t>
            </a:r>
            <a:r>
              <a:rPr lang="en-US" dirty="0"/>
              <a:t>rms. </a:t>
            </a:r>
            <a:endParaRPr lang="cs-CZ" dirty="0"/>
          </a:p>
          <a:p>
            <a:endParaRPr lang="cs-CZ" dirty="0"/>
          </a:p>
        </p:txBody>
      </p:sp>
    </p:spTree>
    <p:extLst>
      <p:ext uri="{BB962C8B-B14F-4D97-AF65-F5344CB8AC3E}">
        <p14:creationId xmlns:p14="http://schemas.microsoft.com/office/powerpoint/2010/main" val="129903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Canada</a:t>
            </a:r>
            <a:r>
              <a:rPr lang="cs-CZ" dirty="0"/>
              <a:t> </a:t>
            </a:r>
            <a:r>
              <a:rPr lang="cs-CZ" dirty="0" err="1"/>
              <a:t>rail</a:t>
            </a:r>
            <a:r>
              <a:rPr lang="cs-CZ" dirty="0"/>
              <a:t> </a:t>
            </a:r>
            <a:r>
              <a:rPr lang="cs-CZ" dirty="0" err="1"/>
              <a:t>sector</a:t>
            </a:r>
            <a:endParaRPr lang="cs-CZ" dirty="0"/>
          </a:p>
        </p:txBody>
      </p:sp>
      <p:sp>
        <p:nvSpPr>
          <p:cNvPr id="3" name="Zástupný symbol pro obsah 2"/>
          <p:cNvSpPr>
            <a:spLocks noGrp="1"/>
          </p:cNvSpPr>
          <p:nvPr>
            <p:ph idx="1"/>
          </p:nvPr>
        </p:nvSpPr>
        <p:spPr/>
        <p:txBody>
          <a:bodyPr/>
          <a:lstStyle/>
          <a:p>
            <a:pPr marL="0" indent="0">
              <a:buNone/>
            </a:pPr>
            <a:r>
              <a:rPr lang="cs-CZ" dirty="0"/>
              <a:t>In </a:t>
            </a:r>
            <a:r>
              <a:rPr lang="cs-CZ" dirty="0" err="1"/>
              <a:t>the</a:t>
            </a:r>
            <a:r>
              <a:rPr lang="cs-CZ" dirty="0"/>
              <a:t> 20th </a:t>
            </a:r>
            <a:r>
              <a:rPr lang="cs-CZ" dirty="0" err="1"/>
              <a:t>century</a:t>
            </a:r>
            <a:r>
              <a:rPr lang="cs-CZ" dirty="0"/>
              <a:t> </a:t>
            </a:r>
            <a:r>
              <a:rPr lang="cs-CZ" dirty="0" err="1"/>
              <a:t>two</a:t>
            </a:r>
            <a:r>
              <a:rPr lang="cs-CZ" dirty="0"/>
              <a:t> big </a:t>
            </a:r>
            <a:r>
              <a:rPr lang="cs-CZ" dirty="0" err="1"/>
              <a:t>transcontinetal</a:t>
            </a:r>
            <a:r>
              <a:rPr lang="cs-CZ" dirty="0"/>
              <a:t> </a:t>
            </a:r>
            <a:r>
              <a:rPr lang="cs-CZ" dirty="0" err="1"/>
              <a:t>railroads</a:t>
            </a:r>
            <a:r>
              <a:rPr lang="cs-CZ" dirty="0"/>
              <a:t>:</a:t>
            </a:r>
          </a:p>
          <a:p>
            <a:r>
              <a:rPr lang="cs-CZ" dirty="0" err="1"/>
              <a:t>Canadian</a:t>
            </a:r>
            <a:r>
              <a:rPr lang="cs-CZ" dirty="0"/>
              <a:t> </a:t>
            </a:r>
            <a:r>
              <a:rPr lang="cs-CZ" dirty="0" err="1"/>
              <a:t>National</a:t>
            </a:r>
            <a:r>
              <a:rPr lang="cs-CZ" dirty="0"/>
              <a:t> (CN) – public</a:t>
            </a:r>
          </a:p>
          <a:p>
            <a:r>
              <a:rPr lang="cs-CZ" dirty="0" err="1"/>
              <a:t>Canadian</a:t>
            </a:r>
            <a:r>
              <a:rPr lang="cs-CZ" dirty="0"/>
              <a:t> </a:t>
            </a:r>
            <a:r>
              <a:rPr lang="cs-CZ" dirty="0" err="1"/>
              <a:t>Pacific</a:t>
            </a:r>
            <a:r>
              <a:rPr lang="cs-CZ" dirty="0"/>
              <a:t> (CP) - </a:t>
            </a:r>
            <a:r>
              <a:rPr lang="cs-CZ" dirty="0" err="1"/>
              <a:t>private</a:t>
            </a:r>
            <a:endParaRPr lang="cs-CZ" dirty="0"/>
          </a:p>
        </p:txBody>
      </p:sp>
    </p:spTree>
    <p:extLst>
      <p:ext uri="{BB962C8B-B14F-4D97-AF65-F5344CB8AC3E}">
        <p14:creationId xmlns:p14="http://schemas.microsoft.com/office/powerpoint/2010/main" val="861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Ownership</a:t>
            </a:r>
            <a:r>
              <a:rPr lang="cs-CZ" dirty="0"/>
              <a:t>/</a:t>
            </a:r>
            <a:r>
              <a:rPr lang="cs-CZ" dirty="0" err="1"/>
              <a:t>competition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356394764"/>
              </p:ext>
            </p:extLst>
          </p:nvPr>
        </p:nvGraphicFramePr>
        <p:xfrm>
          <a:off x="457200" y="2420888"/>
          <a:ext cx="8229600" cy="2088232"/>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093416846"/>
                    </a:ext>
                  </a:extLst>
                </a:gridCol>
                <a:gridCol w="4114800">
                  <a:extLst>
                    <a:ext uri="{9D8B030D-6E8A-4147-A177-3AD203B41FA5}">
                      <a16:colId xmlns:a16="http://schemas.microsoft.com/office/drawing/2014/main" val="3526852448"/>
                    </a:ext>
                  </a:extLst>
                </a:gridCol>
              </a:tblGrid>
              <a:tr h="1044116">
                <a:tc>
                  <a:txBody>
                    <a:bodyPr/>
                    <a:lstStyle/>
                    <a:p>
                      <a:pPr algn="ctr"/>
                      <a:r>
                        <a:rPr lang="cs-CZ" sz="2400" dirty="0"/>
                        <a:t>Public </a:t>
                      </a:r>
                      <a:r>
                        <a:rPr lang="cs-CZ" sz="2400" dirty="0" err="1"/>
                        <a:t>ownership</a:t>
                      </a:r>
                      <a:endParaRPr lang="cs-CZ" sz="2400" dirty="0"/>
                    </a:p>
                    <a:p>
                      <a:pPr algn="ctr"/>
                      <a:r>
                        <a:rPr lang="cs-CZ" sz="2400" dirty="0"/>
                        <a:t>Non-</a:t>
                      </a:r>
                      <a:r>
                        <a:rPr lang="cs-CZ" sz="2400" dirty="0" err="1"/>
                        <a:t>competitive</a:t>
                      </a:r>
                      <a:r>
                        <a:rPr lang="cs-CZ" sz="2400" dirty="0"/>
                        <a:t> </a:t>
                      </a:r>
                      <a:r>
                        <a:rPr lang="cs-CZ" sz="2400" dirty="0" err="1"/>
                        <a:t>enviroment</a:t>
                      </a:r>
                      <a:endParaRPr lang="cs-CZ" sz="2400" dirty="0"/>
                    </a:p>
                  </a:txBody>
                  <a:tcPr/>
                </a:tc>
                <a:tc>
                  <a:txBody>
                    <a:bodyPr/>
                    <a:lstStyle/>
                    <a:p>
                      <a:pPr algn="ctr"/>
                      <a:r>
                        <a:rPr lang="cs-CZ" sz="2400" dirty="0" err="1"/>
                        <a:t>Private</a:t>
                      </a:r>
                      <a:r>
                        <a:rPr lang="cs-CZ" sz="2400" dirty="0"/>
                        <a:t> </a:t>
                      </a:r>
                      <a:r>
                        <a:rPr lang="cs-CZ" sz="2400" dirty="0" err="1"/>
                        <a:t>ownership</a:t>
                      </a:r>
                      <a:endParaRPr lang="cs-CZ" sz="2400" dirty="0"/>
                    </a:p>
                    <a:p>
                      <a:pPr algn="ctr"/>
                      <a:r>
                        <a:rPr lang="cs-CZ" sz="2400" dirty="0"/>
                        <a:t>Non-</a:t>
                      </a:r>
                      <a:r>
                        <a:rPr lang="cs-CZ" sz="2400" dirty="0" err="1"/>
                        <a:t>competitive</a:t>
                      </a:r>
                      <a:r>
                        <a:rPr lang="cs-CZ" sz="2400" dirty="0"/>
                        <a:t> </a:t>
                      </a:r>
                      <a:r>
                        <a:rPr lang="cs-CZ" sz="2400" dirty="0" err="1"/>
                        <a:t>enviroment</a:t>
                      </a:r>
                      <a:endParaRPr lang="cs-CZ" sz="2400" dirty="0"/>
                    </a:p>
                  </a:txBody>
                  <a:tcPr/>
                </a:tc>
                <a:extLst>
                  <a:ext uri="{0D108BD9-81ED-4DB2-BD59-A6C34878D82A}">
                    <a16:rowId xmlns:a16="http://schemas.microsoft.com/office/drawing/2014/main" val="2815551064"/>
                  </a:ext>
                </a:extLst>
              </a:tr>
              <a:tr h="1044116">
                <a:tc>
                  <a:txBody>
                    <a:bodyPr/>
                    <a:lstStyle/>
                    <a:p>
                      <a:pPr algn="ctr"/>
                      <a:r>
                        <a:rPr lang="cs-CZ" sz="2400" dirty="0"/>
                        <a:t>Public </a:t>
                      </a:r>
                      <a:r>
                        <a:rPr lang="cs-CZ" sz="2400" dirty="0" err="1"/>
                        <a:t>ownership</a:t>
                      </a:r>
                      <a:endParaRPr lang="cs-CZ" sz="2400" dirty="0"/>
                    </a:p>
                    <a:p>
                      <a:pPr algn="ctr"/>
                      <a:r>
                        <a:rPr lang="cs-CZ" sz="2400" dirty="0" err="1"/>
                        <a:t>Competitive</a:t>
                      </a:r>
                      <a:r>
                        <a:rPr lang="cs-CZ" sz="2400" dirty="0"/>
                        <a:t> </a:t>
                      </a:r>
                      <a:r>
                        <a:rPr lang="cs-CZ" sz="2400" dirty="0" err="1"/>
                        <a:t>enviroment</a:t>
                      </a:r>
                      <a:endParaRPr lang="cs-CZ" sz="2400" dirty="0"/>
                    </a:p>
                  </a:txBody>
                  <a:tcPr/>
                </a:tc>
                <a:tc>
                  <a:txBody>
                    <a:bodyPr/>
                    <a:lstStyle/>
                    <a:p>
                      <a:pPr algn="ctr"/>
                      <a:r>
                        <a:rPr lang="cs-CZ" sz="2400" dirty="0" err="1"/>
                        <a:t>Private</a:t>
                      </a:r>
                      <a:r>
                        <a:rPr lang="cs-CZ" sz="2400" dirty="0"/>
                        <a:t> </a:t>
                      </a:r>
                      <a:r>
                        <a:rPr lang="cs-CZ" sz="2400" dirty="0" err="1"/>
                        <a:t>ownership</a:t>
                      </a:r>
                      <a:endParaRPr lang="cs-CZ" sz="2400" dirty="0"/>
                    </a:p>
                    <a:p>
                      <a:pPr algn="ctr"/>
                      <a:r>
                        <a:rPr lang="cs-CZ" sz="2400" dirty="0" err="1"/>
                        <a:t>Competitive</a:t>
                      </a:r>
                      <a:r>
                        <a:rPr lang="cs-CZ" sz="2400" dirty="0"/>
                        <a:t> </a:t>
                      </a:r>
                      <a:r>
                        <a:rPr lang="cs-CZ" sz="2400" dirty="0" err="1"/>
                        <a:t>enviroment</a:t>
                      </a:r>
                      <a:endParaRPr lang="cs-CZ" sz="2400" dirty="0"/>
                    </a:p>
                  </a:txBody>
                  <a:tcPr/>
                </a:tc>
                <a:extLst>
                  <a:ext uri="{0D108BD9-81ED-4DB2-BD59-A6C34878D82A}">
                    <a16:rowId xmlns:a16="http://schemas.microsoft.com/office/drawing/2014/main" val="2465862134"/>
                  </a:ext>
                </a:extLst>
              </a:tr>
            </a:tbl>
          </a:graphicData>
        </a:graphic>
      </p:graphicFrame>
    </p:spTree>
    <p:extLst>
      <p:ext uri="{BB962C8B-B14F-4D97-AF65-F5344CB8AC3E}">
        <p14:creationId xmlns:p14="http://schemas.microsoft.com/office/powerpoint/2010/main" val="179770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Canada</a:t>
            </a:r>
            <a:r>
              <a:rPr lang="cs-CZ" dirty="0"/>
              <a:t> (1980): Public </a:t>
            </a:r>
            <a:r>
              <a:rPr lang="cs-CZ" dirty="0" err="1"/>
              <a:t>ownership</a:t>
            </a:r>
            <a:r>
              <a:rPr lang="cs-CZ" dirty="0"/>
              <a:t> </a:t>
            </a:r>
            <a:r>
              <a:rPr lang="cs-CZ" dirty="0" err="1"/>
              <a:t>does</a:t>
            </a:r>
            <a:r>
              <a:rPr lang="cs-CZ" dirty="0"/>
              <a:t> </a:t>
            </a:r>
            <a:r>
              <a:rPr lang="cs-CZ" dirty="0" err="1"/>
              <a:t>or</a:t>
            </a:r>
            <a:r>
              <a:rPr lang="cs-CZ" dirty="0"/>
              <a:t> </a:t>
            </a:r>
            <a:r>
              <a:rPr lang="cs-CZ" dirty="0" err="1"/>
              <a:t>does</a:t>
            </a:r>
            <a:r>
              <a:rPr lang="cs-CZ" dirty="0"/>
              <a:t> not </a:t>
            </a:r>
            <a:r>
              <a:rPr lang="cs-CZ" dirty="0" err="1"/>
              <a:t>matter</a:t>
            </a:r>
            <a:r>
              <a:rPr lang="cs-CZ" dirty="0"/>
              <a:t>? </a:t>
            </a:r>
          </a:p>
        </p:txBody>
      </p:sp>
      <p:sp>
        <p:nvSpPr>
          <p:cNvPr id="3" name="Zástupný symbol pro obsah 2"/>
          <p:cNvSpPr>
            <a:spLocks noGrp="1"/>
          </p:cNvSpPr>
          <p:nvPr>
            <p:ph idx="1"/>
          </p:nvPr>
        </p:nvSpPr>
        <p:spPr>
          <a:xfrm>
            <a:off x="457200" y="1600200"/>
            <a:ext cx="8229600" cy="4925144"/>
          </a:xfrm>
        </p:spPr>
        <p:txBody>
          <a:bodyPr>
            <a:normAutofit/>
          </a:bodyPr>
          <a:lstStyle/>
          <a:p>
            <a:pPr marL="0" indent="0" algn="just">
              <a:buNone/>
            </a:pPr>
            <a:r>
              <a:rPr lang="en-US" sz="2800" dirty="0"/>
              <a:t>The efficiency of public and private firms is usually compared in industries which have heavy regulation and limited competition. In this paper we present a case study in which the effects of property rights can be isolated from the effects of regulation on noncompetitive markets. We compare the postwar</a:t>
            </a:r>
            <a:r>
              <a:rPr lang="cs-CZ" sz="2800" dirty="0"/>
              <a:t> (1956–1975)</a:t>
            </a:r>
            <a:r>
              <a:rPr lang="en-US" sz="2800" dirty="0"/>
              <a:t> productivity performance of the Canadian National</a:t>
            </a:r>
            <a:r>
              <a:rPr lang="cs-CZ" sz="2800" dirty="0"/>
              <a:t> (public)</a:t>
            </a:r>
            <a:r>
              <a:rPr lang="en-US" sz="2800" dirty="0"/>
              <a:t> and Canadian Pacific Railroads</a:t>
            </a:r>
            <a:r>
              <a:rPr lang="cs-CZ" sz="2800" dirty="0"/>
              <a:t> (</a:t>
            </a:r>
            <a:r>
              <a:rPr lang="cs-CZ" sz="2800" dirty="0" err="1"/>
              <a:t>private</a:t>
            </a:r>
            <a:r>
              <a:rPr lang="cs-CZ" sz="2800" dirty="0"/>
              <a:t>)</a:t>
            </a:r>
            <a:r>
              <a:rPr lang="en-US" sz="2800" dirty="0"/>
              <a:t>. </a:t>
            </a:r>
            <a:endParaRPr lang="cs-CZ" sz="1800" dirty="0"/>
          </a:p>
          <a:p>
            <a:pPr marL="0" indent="0">
              <a:buNone/>
            </a:pPr>
            <a:r>
              <a:rPr lang="cs-CZ" sz="1800" dirty="0" err="1"/>
              <a:t>Caves</a:t>
            </a:r>
            <a:r>
              <a:rPr lang="cs-CZ" sz="1800" dirty="0"/>
              <a:t>, D. W. – </a:t>
            </a:r>
            <a:r>
              <a:rPr lang="cs-CZ" sz="1800" dirty="0" err="1"/>
              <a:t>Christensen</a:t>
            </a:r>
            <a:r>
              <a:rPr lang="cs-CZ" sz="1800" dirty="0"/>
              <a:t>, L. R. (1980): </a:t>
            </a:r>
            <a:r>
              <a:rPr lang="cs-CZ" sz="1800" dirty="0" err="1"/>
              <a:t>The</a:t>
            </a:r>
            <a:r>
              <a:rPr lang="cs-CZ" sz="1800" dirty="0"/>
              <a:t> </a:t>
            </a:r>
            <a:r>
              <a:rPr lang="cs-CZ" sz="1800" dirty="0" err="1"/>
              <a:t>Relative</a:t>
            </a:r>
            <a:r>
              <a:rPr lang="cs-CZ" sz="1800" dirty="0"/>
              <a:t> </a:t>
            </a:r>
            <a:r>
              <a:rPr lang="cs-CZ" sz="1800" dirty="0" err="1"/>
              <a:t>Efficiency</a:t>
            </a:r>
            <a:r>
              <a:rPr lang="cs-CZ" sz="1800" dirty="0"/>
              <a:t> </a:t>
            </a:r>
            <a:r>
              <a:rPr lang="cs-CZ" sz="1800" dirty="0" err="1"/>
              <a:t>of</a:t>
            </a:r>
            <a:r>
              <a:rPr lang="cs-CZ" sz="1800" dirty="0"/>
              <a:t> Public and </a:t>
            </a:r>
            <a:r>
              <a:rPr lang="cs-CZ" sz="1800" dirty="0" err="1"/>
              <a:t>Private</a:t>
            </a:r>
            <a:r>
              <a:rPr lang="cs-CZ" sz="1800" dirty="0"/>
              <a:t> </a:t>
            </a:r>
            <a:r>
              <a:rPr lang="cs-CZ" sz="1800" dirty="0" err="1"/>
              <a:t>Firms</a:t>
            </a:r>
            <a:r>
              <a:rPr lang="cs-CZ" sz="1800" dirty="0"/>
              <a:t> in a </a:t>
            </a:r>
            <a:r>
              <a:rPr lang="cs-CZ" sz="1800" dirty="0" err="1"/>
              <a:t>Competitive</a:t>
            </a:r>
            <a:r>
              <a:rPr lang="cs-CZ" sz="1800" dirty="0"/>
              <a:t> </a:t>
            </a:r>
            <a:r>
              <a:rPr lang="cs-CZ" sz="1800" dirty="0" err="1"/>
              <a:t>Enviroment</a:t>
            </a:r>
            <a:r>
              <a:rPr lang="cs-CZ" sz="1800" dirty="0"/>
              <a:t>: </a:t>
            </a:r>
            <a:r>
              <a:rPr lang="cs-CZ" sz="1800" dirty="0" err="1"/>
              <a:t>The</a:t>
            </a:r>
            <a:r>
              <a:rPr lang="cs-CZ" sz="1800" dirty="0"/>
              <a:t> Case </a:t>
            </a:r>
            <a:r>
              <a:rPr lang="cs-CZ" sz="1800" dirty="0" err="1"/>
              <a:t>of</a:t>
            </a:r>
            <a:r>
              <a:rPr lang="cs-CZ" sz="1800" dirty="0"/>
              <a:t> </a:t>
            </a:r>
            <a:r>
              <a:rPr lang="cs-CZ" sz="1800" dirty="0" err="1"/>
              <a:t>Canadian</a:t>
            </a:r>
            <a:r>
              <a:rPr lang="cs-CZ" sz="1800" dirty="0"/>
              <a:t> </a:t>
            </a:r>
            <a:r>
              <a:rPr lang="cs-CZ" sz="1800" dirty="0" err="1"/>
              <a:t>Railroads</a:t>
            </a:r>
            <a:r>
              <a:rPr lang="cs-CZ" sz="1800" dirty="0"/>
              <a:t>. </a:t>
            </a:r>
            <a:r>
              <a:rPr lang="cs-CZ" sz="1800" i="1" dirty="0" err="1"/>
              <a:t>Journal</a:t>
            </a:r>
            <a:r>
              <a:rPr lang="cs-CZ" sz="1800" i="1" dirty="0"/>
              <a:t> </a:t>
            </a:r>
            <a:r>
              <a:rPr lang="cs-CZ" sz="1800" i="1" dirty="0" err="1"/>
              <a:t>of</a:t>
            </a:r>
            <a:r>
              <a:rPr lang="cs-CZ" sz="1800" i="1" dirty="0"/>
              <a:t> </a:t>
            </a:r>
            <a:r>
              <a:rPr lang="cs-CZ" sz="1800" i="1" dirty="0" err="1"/>
              <a:t>Political</a:t>
            </a:r>
            <a:r>
              <a:rPr lang="cs-CZ" sz="1800" i="1" dirty="0"/>
              <a:t> </a:t>
            </a:r>
            <a:r>
              <a:rPr lang="cs-CZ" sz="1800" i="1" dirty="0" err="1"/>
              <a:t>Economy</a:t>
            </a:r>
            <a:endParaRPr lang="cs-CZ" sz="1800" i="1" dirty="0"/>
          </a:p>
        </p:txBody>
      </p:sp>
    </p:spTree>
    <p:extLst>
      <p:ext uri="{BB962C8B-B14F-4D97-AF65-F5344CB8AC3E}">
        <p14:creationId xmlns:p14="http://schemas.microsoft.com/office/powerpoint/2010/main" val="379238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Methodology</a:t>
            </a:r>
            <a:endParaRPr lang="cs-CZ" dirty="0"/>
          </a:p>
        </p:txBody>
      </p:sp>
      <p:sp>
        <p:nvSpPr>
          <p:cNvPr id="3" name="Zástupný symbol pro obsah 2"/>
          <p:cNvSpPr>
            <a:spLocks noGrp="1"/>
          </p:cNvSpPr>
          <p:nvPr>
            <p:ph idx="1"/>
          </p:nvPr>
        </p:nvSpPr>
        <p:spPr/>
        <p:txBody>
          <a:bodyPr/>
          <a:lstStyle/>
          <a:p>
            <a:r>
              <a:rPr lang="cs-CZ" dirty="0" err="1"/>
              <a:t>Comparison</a:t>
            </a:r>
            <a:r>
              <a:rPr lang="cs-CZ" dirty="0"/>
              <a:t> </a:t>
            </a:r>
            <a:r>
              <a:rPr lang="cs-CZ" dirty="0" err="1"/>
              <a:t>of</a:t>
            </a:r>
            <a:r>
              <a:rPr lang="cs-CZ" dirty="0"/>
              <a:t> </a:t>
            </a:r>
            <a:r>
              <a:rPr lang="cs-CZ" dirty="0" err="1"/>
              <a:t>total</a:t>
            </a:r>
            <a:r>
              <a:rPr lang="cs-CZ" dirty="0"/>
              <a:t> </a:t>
            </a:r>
            <a:r>
              <a:rPr lang="cs-CZ" dirty="0" err="1"/>
              <a:t>factor</a:t>
            </a:r>
            <a:r>
              <a:rPr lang="cs-CZ" dirty="0"/>
              <a:t> </a:t>
            </a:r>
            <a:r>
              <a:rPr lang="cs-CZ" dirty="0" err="1"/>
              <a:t>productivity</a:t>
            </a:r>
            <a:r>
              <a:rPr lang="cs-CZ" dirty="0"/>
              <a:t> (TFP) – </a:t>
            </a:r>
            <a:r>
              <a:rPr lang="cs-CZ" dirty="0" err="1"/>
              <a:t>real</a:t>
            </a:r>
            <a:r>
              <a:rPr lang="cs-CZ" dirty="0"/>
              <a:t> output per unit </a:t>
            </a:r>
            <a:r>
              <a:rPr lang="cs-CZ" dirty="0" err="1"/>
              <a:t>of</a:t>
            </a:r>
            <a:r>
              <a:rPr lang="cs-CZ" dirty="0"/>
              <a:t> input</a:t>
            </a:r>
          </a:p>
          <a:p>
            <a:r>
              <a:rPr lang="cs-CZ" dirty="0"/>
              <a:t>In </a:t>
            </a:r>
            <a:r>
              <a:rPr lang="cs-CZ" dirty="0" err="1"/>
              <a:t>the</a:t>
            </a:r>
            <a:r>
              <a:rPr lang="cs-CZ" dirty="0"/>
              <a:t> </a:t>
            </a:r>
            <a:r>
              <a:rPr lang="cs-CZ" dirty="0" err="1"/>
              <a:t>paper</a:t>
            </a:r>
            <a:r>
              <a:rPr lang="cs-CZ" dirty="0"/>
              <a:t>, </a:t>
            </a:r>
            <a:r>
              <a:rPr lang="cs-CZ" dirty="0" err="1"/>
              <a:t>they</a:t>
            </a:r>
            <a:r>
              <a:rPr lang="cs-CZ" dirty="0"/>
              <a:t> </a:t>
            </a:r>
            <a:r>
              <a:rPr lang="cs-CZ" dirty="0" err="1"/>
              <a:t>estimated</a:t>
            </a:r>
            <a:r>
              <a:rPr lang="cs-CZ" dirty="0"/>
              <a:t> </a:t>
            </a:r>
            <a:r>
              <a:rPr lang="cs-CZ" dirty="0" err="1"/>
              <a:t>both</a:t>
            </a:r>
            <a:r>
              <a:rPr lang="cs-CZ" dirty="0"/>
              <a:t> </a:t>
            </a:r>
            <a:r>
              <a:rPr lang="cs-CZ" dirty="0" err="1"/>
              <a:t>the</a:t>
            </a:r>
            <a:r>
              <a:rPr lang="cs-CZ" dirty="0"/>
              <a:t> </a:t>
            </a:r>
            <a:r>
              <a:rPr lang="cs-CZ" dirty="0" err="1"/>
              <a:t>rates</a:t>
            </a:r>
            <a:r>
              <a:rPr lang="cs-CZ" dirty="0"/>
              <a:t> </a:t>
            </a:r>
            <a:r>
              <a:rPr lang="cs-CZ" dirty="0" err="1"/>
              <a:t>of</a:t>
            </a:r>
            <a:r>
              <a:rPr lang="cs-CZ" dirty="0"/>
              <a:t> </a:t>
            </a:r>
            <a:r>
              <a:rPr lang="cs-CZ" dirty="0" err="1"/>
              <a:t>growth</a:t>
            </a:r>
            <a:r>
              <a:rPr lang="cs-CZ" dirty="0"/>
              <a:t> </a:t>
            </a:r>
            <a:r>
              <a:rPr lang="cs-CZ" dirty="0" err="1"/>
              <a:t>of</a:t>
            </a:r>
            <a:r>
              <a:rPr lang="cs-CZ" dirty="0"/>
              <a:t> TFP and </a:t>
            </a:r>
            <a:r>
              <a:rPr lang="cs-CZ" dirty="0" err="1"/>
              <a:t>the</a:t>
            </a:r>
            <a:r>
              <a:rPr lang="cs-CZ" dirty="0"/>
              <a:t> </a:t>
            </a:r>
            <a:r>
              <a:rPr lang="cs-CZ" dirty="0" err="1"/>
              <a:t>relative</a:t>
            </a:r>
            <a:r>
              <a:rPr lang="cs-CZ" dirty="0"/>
              <a:t> </a:t>
            </a:r>
            <a:r>
              <a:rPr lang="cs-CZ" dirty="0" err="1"/>
              <a:t>levels</a:t>
            </a:r>
            <a:r>
              <a:rPr lang="cs-CZ" dirty="0"/>
              <a:t> </a:t>
            </a:r>
            <a:r>
              <a:rPr lang="cs-CZ" dirty="0" err="1"/>
              <a:t>of</a:t>
            </a:r>
            <a:r>
              <a:rPr lang="cs-CZ" dirty="0"/>
              <a:t> TFP </a:t>
            </a:r>
            <a:r>
              <a:rPr lang="cs-CZ" dirty="0" err="1"/>
              <a:t>for</a:t>
            </a:r>
            <a:r>
              <a:rPr lang="cs-CZ" dirty="0"/>
              <a:t> </a:t>
            </a:r>
            <a:r>
              <a:rPr lang="cs-CZ" dirty="0" err="1"/>
              <a:t>the</a:t>
            </a:r>
            <a:r>
              <a:rPr lang="cs-CZ" dirty="0"/>
              <a:t> CN and CP </a:t>
            </a:r>
            <a:r>
              <a:rPr lang="cs-CZ" dirty="0" err="1"/>
              <a:t>during</a:t>
            </a:r>
            <a:r>
              <a:rPr lang="cs-CZ" dirty="0"/>
              <a:t> </a:t>
            </a:r>
            <a:r>
              <a:rPr lang="cs-CZ" dirty="0" err="1"/>
              <a:t>the</a:t>
            </a:r>
            <a:r>
              <a:rPr lang="cs-CZ" dirty="0"/>
              <a:t> period 1956-75 </a:t>
            </a:r>
          </a:p>
        </p:txBody>
      </p:sp>
    </p:spTree>
    <p:extLst>
      <p:ext uri="{BB962C8B-B14F-4D97-AF65-F5344CB8AC3E}">
        <p14:creationId xmlns:p14="http://schemas.microsoft.com/office/powerpoint/2010/main" val="330077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Estimates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66312943"/>
              </p:ext>
            </p:extLst>
          </p:nvPr>
        </p:nvGraphicFramePr>
        <p:xfrm>
          <a:off x="755576" y="2842554"/>
          <a:ext cx="8229600" cy="24993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1588123117"/>
                    </a:ext>
                  </a:extLst>
                </a:gridCol>
                <a:gridCol w="2057400">
                  <a:extLst>
                    <a:ext uri="{9D8B030D-6E8A-4147-A177-3AD203B41FA5}">
                      <a16:colId xmlns:a16="http://schemas.microsoft.com/office/drawing/2014/main" val="1935943345"/>
                    </a:ext>
                  </a:extLst>
                </a:gridCol>
                <a:gridCol w="2057400">
                  <a:extLst>
                    <a:ext uri="{9D8B030D-6E8A-4147-A177-3AD203B41FA5}">
                      <a16:colId xmlns:a16="http://schemas.microsoft.com/office/drawing/2014/main" val="756233140"/>
                    </a:ext>
                  </a:extLst>
                </a:gridCol>
                <a:gridCol w="2057400">
                  <a:extLst>
                    <a:ext uri="{9D8B030D-6E8A-4147-A177-3AD203B41FA5}">
                      <a16:colId xmlns:a16="http://schemas.microsoft.com/office/drawing/2014/main" val="3715925575"/>
                    </a:ext>
                  </a:extLst>
                </a:gridCol>
              </a:tblGrid>
              <a:tr h="370840">
                <a:tc>
                  <a:txBody>
                    <a:bodyPr/>
                    <a:lstStyle/>
                    <a:p>
                      <a:endParaRPr lang="cs-CZ" sz="2800" dirty="0"/>
                    </a:p>
                  </a:txBody>
                  <a:tcPr/>
                </a:tc>
                <a:tc>
                  <a:txBody>
                    <a:bodyPr/>
                    <a:lstStyle/>
                    <a:p>
                      <a:pPr algn="ctr"/>
                      <a:r>
                        <a:rPr lang="cs-CZ" sz="2800" dirty="0"/>
                        <a:t>CN</a:t>
                      </a:r>
                    </a:p>
                  </a:txBody>
                  <a:tcPr/>
                </a:tc>
                <a:tc>
                  <a:txBody>
                    <a:bodyPr/>
                    <a:lstStyle/>
                    <a:p>
                      <a:pPr algn="ctr"/>
                      <a:r>
                        <a:rPr lang="cs-CZ" sz="2800" dirty="0"/>
                        <a:t>CP</a:t>
                      </a:r>
                    </a:p>
                  </a:txBody>
                  <a:tcPr/>
                </a:tc>
                <a:tc>
                  <a:txBody>
                    <a:bodyPr/>
                    <a:lstStyle/>
                    <a:p>
                      <a:pPr algn="ctr"/>
                      <a:r>
                        <a:rPr lang="cs-CZ" sz="2800" dirty="0"/>
                        <a:t>CN </a:t>
                      </a:r>
                      <a:r>
                        <a:rPr lang="cs-CZ" sz="2800" dirty="0" err="1"/>
                        <a:t>relative</a:t>
                      </a:r>
                      <a:r>
                        <a:rPr lang="cs-CZ" sz="2800" dirty="0"/>
                        <a:t> to CP</a:t>
                      </a:r>
                    </a:p>
                  </a:txBody>
                  <a:tcPr/>
                </a:tc>
                <a:extLst>
                  <a:ext uri="{0D108BD9-81ED-4DB2-BD59-A6C34878D82A}">
                    <a16:rowId xmlns:a16="http://schemas.microsoft.com/office/drawing/2014/main" val="4147196719"/>
                  </a:ext>
                </a:extLst>
              </a:tr>
              <a:tr h="370840">
                <a:tc>
                  <a:txBody>
                    <a:bodyPr/>
                    <a:lstStyle/>
                    <a:p>
                      <a:r>
                        <a:rPr lang="cs-CZ" sz="2800" dirty="0"/>
                        <a:t>1956-63</a:t>
                      </a:r>
                    </a:p>
                  </a:txBody>
                  <a:tcPr/>
                </a:tc>
                <a:tc>
                  <a:txBody>
                    <a:bodyPr/>
                    <a:lstStyle/>
                    <a:p>
                      <a:pPr algn="ctr"/>
                      <a:r>
                        <a:rPr lang="cs-CZ" sz="2800" dirty="0"/>
                        <a:t>1.9</a:t>
                      </a:r>
                    </a:p>
                  </a:txBody>
                  <a:tcPr/>
                </a:tc>
                <a:tc>
                  <a:txBody>
                    <a:bodyPr/>
                    <a:lstStyle/>
                    <a:p>
                      <a:pPr algn="ctr"/>
                      <a:r>
                        <a:rPr lang="cs-CZ" sz="2800" dirty="0"/>
                        <a:t>1.7</a:t>
                      </a:r>
                    </a:p>
                  </a:txBody>
                  <a:tcPr/>
                </a:tc>
                <a:tc>
                  <a:txBody>
                    <a:bodyPr/>
                    <a:lstStyle/>
                    <a:p>
                      <a:pPr algn="ctr"/>
                      <a:r>
                        <a:rPr lang="cs-CZ" sz="2800" dirty="0"/>
                        <a:t>0.2</a:t>
                      </a:r>
                    </a:p>
                  </a:txBody>
                  <a:tcPr/>
                </a:tc>
                <a:extLst>
                  <a:ext uri="{0D108BD9-81ED-4DB2-BD59-A6C34878D82A}">
                    <a16:rowId xmlns:a16="http://schemas.microsoft.com/office/drawing/2014/main" val="1878824430"/>
                  </a:ext>
                </a:extLst>
              </a:tr>
              <a:tr h="370840">
                <a:tc>
                  <a:txBody>
                    <a:bodyPr/>
                    <a:lstStyle/>
                    <a:p>
                      <a:r>
                        <a:rPr lang="cs-CZ" sz="2800" dirty="0"/>
                        <a:t>1963-74</a:t>
                      </a:r>
                    </a:p>
                  </a:txBody>
                  <a:tcPr/>
                </a:tc>
                <a:tc>
                  <a:txBody>
                    <a:bodyPr/>
                    <a:lstStyle/>
                    <a:p>
                      <a:pPr algn="ctr"/>
                      <a:r>
                        <a:rPr lang="cs-CZ" sz="2800" dirty="0"/>
                        <a:t>4.4</a:t>
                      </a:r>
                    </a:p>
                  </a:txBody>
                  <a:tcPr/>
                </a:tc>
                <a:tc>
                  <a:txBody>
                    <a:bodyPr/>
                    <a:lstStyle/>
                    <a:p>
                      <a:pPr algn="ctr"/>
                      <a:r>
                        <a:rPr lang="cs-CZ" sz="2800" dirty="0"/>
                        <a:t>3.3</a:t>
                      </a:r>
                    </a:p>
                  </a:txBody>
                  <a:tcPr/>
                </a:tc>
                <a:tc>
                  <a:txBody>
                    <a:bodyPr/>
                    <a:lstStyle/>
                    <a:p>
                      <a:pPr algn="ctr"/>
                      <a:r>
                        <a:rPr lang="cs-CZ" sz="2800" dirty="0"/>
                        <a:t>1.1</a:t>
                      </a:r>
                    </a:p>
                  </a:txBody>
                  <a:tcPr/>
                </a:tc>
                <a:extLst>
                  <a:ext uri="{0D108BD9-81ED-4DB2-BD59-A6C34878D82A}">
                    <a16:rowId xmlns:a16="http://schemas.microsoft.com/office/drawing/2014/main" val="3877950581"/>
                  </a:ext>
                </a:extLst>
              </a:tr>
              <a:tr h="370840">
                <a:tc>
                  <a:txBody>
                    <a:bodyPr/>
                    <a:lstStyle/>
                    <a:p>
                      <a:r>
                        <a:rPr lang="cs-CZ" sz="2800" dirty="0"/>
                        <a:t>1956-75</a:t>
                      </a:r>
                    </a:p>
                  </a:txBody>
                  <a:tcPr/>
                </a:tc>
                <a:tc>
                  <a:txBody>
                    <a:bodyPr/>
                    <a:lstStyle/>
                    <a:p>
                      <a:pPr algn="ctr"/>
                      <a:r>
                        <a:rPr lang="cs-CZ" sz="2800" dirty="0"/>
                        <a:t>3.1</a:t>
                      </a:r>
                    </a:p>
                  </a:txBody>
                  <a:tcPr/>
                </a:tc>
                <a:tc>
                  <a:txBody>
                    <a:bodyPr/>
                    <a:lstStyle/>
                    <a:p>
                      <a:pPr algn="ctr"/>
                      <a:r>
                        <a:rPr lang="cs-CZ" sz="2800" dirty="0"/>
                        <a:t>2.5</a:t>
                      </a:r>
                    </a:p>
                  </a:txBody>
                  <a:tcPr/>
                </a:tc>
                <a:tc>
                  <a:txBody>
                    <a:bodyPr/>
                    <a:lstStyle/>
                    <a:p>
                      <a:pPr algn="ctr"/>
                      <a:r>
                        <a:rPr lang="cs-CZ" sz="2800" dirty="0"/>
                        <a:t>0.7</a:t>
                      </a:r>
                    </a:p>
                  </a:txBody>
                  <a:tcPr/>
                </a:tc>
                <a:extLst>
                  <a:ext uri="{0D108BD9-81ED-4DB2-BD59-A6C34878D82A}">
                    <a16:rowId xmlns:a16="http://schemas.microsoft.com/office/drawing/2014/main" val="1931615654"/>
                  </a:ext>
                </a:extLst>
              </a:tr>
            </a:tbl>
          </a:graphicData>
        </a:graphic>
      </p:graphicFrame>
      <p:sp>
        <p:nvSpPr>
          <p:cNvPr id="5" name="TextovéPole 4"/>
          <p:cNvSpPr txBox="1"/>
          <p:nvPr/>
        </p:nvSpPr>
        <p:spPr>
          <a:xfrm>
            <a:off x="661824" y="1916832"/>
            <a:ext cx="8251344" cy="461665"/>
          </a:xfrm>
          <a:prstGeom prst="rect">
            <a:avLst/>
          </a:prstGeom>
          <a:noFill/>
        </p:spPr>
        <p:txBody>
          <a:bodyPr wrap="square" rtlCol="0">
            <a:spAutoFit/>
          </a:bodyPr>
          <a:lstStyle/>
          <a:p>
            <a:r>
              <a:rPr lang="cs-CZ" sz="2400" dirty="0"/>
              <a:t>Table: </a:t>
            </a:r>
            <a:r>
              <a:rPr lang="cs-CZ" sz="2400" dirty="0" err="1"/>
              <a:t>Average</a:t>
            </a:r>
            <a:r>
              <a:rPr lang="cs-CZ" sz="2400" dirty="0"/>
              <a:t> </a:t>
            </a:r>
            <a:r>
              <a:rPr lang="cs-CZ" sz="2400" dirty="0" err="1"/>
              <a:t>annual</a:t>
            </a:r>
            <a:r>
              <a:rPr lang="cs-CZ" sz="2400" dirty="0"/>
              <a:t> </a:t>
            </a:r>
            <a:r>
              <a:rPr lang="cs-CZ" sz="2400" dirty="0" err="1"/>
              <a:t>growth</a:t>
            </a:r>
            <a:r>
              <a:rPr lang="cs-CZ" sz="2400" dirty="0"/>
              <a:t> </a:t>
            </a:r>
            <a:r>
              <a:rPr lang="cs-CZ" sz="2400" dirty="0" err="1"/>
              <a:t>rate</a:t>
            </a:r>
            <a:r>
              <a:rPr lang="cs-CZ" sz="2400" dirty="0"/>
              <a:t> </a:t>
            </a:r>
            <a:r>
              <a:rPr lang="cs-CZ" sz="2400" dirty="0" err="1"/>
              <a:t>of</a:t>
            </a:r>
            <a:r>
              <a:rPr lang="cs-CZ" sz="2400" dirty="0"/>
              <a:t> </a:t>
            </a:r>
            <a:r>
              <a:rPr lang="cs-CZ" sz="2400" dirty="0" err="1"/>
              <a:t>productivity</a:t>
            </a:r>
            <a:r>
              <a:rPr lang="cs-CZ" sz="2400" dirty="0"/>
              <a:t> </a:t>
            </a:r>
            <a:r>
              <a:rPr lang="cs-CZ" sz="2400" dirty="0" err="1"/>
              <a:t>of</a:t>
            </a:r>
            <a:r>
              <a:rPr lang="cs-CZ" sz="2400" dirty="0"/>
              <a:t> CN and CP </a:t>
            </a:r>
          </a:p>
        </p:txBody>
      </p:sp>
    </p:spTree>
    <p:extLst>
      <p:ext uri="{BB962C8B-B14F-4D97-AF65-F5344CB8AC3E}">
        <p14:creationId xmlns:p14="http://schemas.microsoft.com/office/powerpoint/2010/main" val="35650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Conclusions</a:t>
            </a:r>
            <a:endParaRPr lang="cs-CZ" dirty="0"/>
          </a:p>
        </p:txBody>
      </p:sp>
      <p:sp>
        <p:nvSpPr>
          <p:cNvPr id="3" name="Zástupný symbol pro obsah 2"/>
          <p:cNvSpPr>
            <a:spLocks noGrp="1"/>
          </p:cNvSpPr>
          <p:nvPr>
            <p:ph idx="1"/>
          </p:nvPr>
        </p:nvSpPr>
        <p:spPr/>
        <p:txBody>
          <a:bodyPr/>
          <a:lstStyle/>
          <a:p>
            <a:pPr marL="0" indent="0">
              <a:buNone/>
            </a:pPr>
            <a:r>
              <a:rPr lang="en-US" dirty="0"/>
              <a:t>Contrary to the predictions of the property rights literature, we find no evidence of inferior performance by the government-owned railroad. We conclude that any tendency toward inefficiency resulting from public ownership has been overcome by the benefits of competition. </a:t>
            </a:r>
            <a:endParaRPr lang="cs-CZ" dirty="0"/>
          </a:p>
          <a:p>
            <a:endParaRPr lang="cs-CZ" dirty="0"/>
          </a:p>
        </p:txBody>
      </p:sp>
    </p:spTree>
    <p:extLst>
      <p:ext uri="{BB962C8B-B14F-4D97-AF65-F5344CB8AC3E}">
        <p14:creationId xmlns:p14="http://schemas.microsoft.com/office/powerpoint/2010/main" val="393167120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1330</Words>
  <Application>Microsoft Office PowerPoint</Application>
  <PresentationFormat>Předvádění na obrazovce (4:3)</PresentationFormat>
  <Paragraphs>104</Paragraphs>
  <Slides>30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Motiv systému Office</vt:lpstr>
      <vt:lpstr>8. COMPETITION OR PRIVATIZATION?</vt:lpstr>
      <vt:lpstr>Case: Canada freight railways</vt:lpstr>
      <vt:lpstr>North American rail market</vt:lpstr>
      <vt:lpstr>Canada rail sector</vt:lpstr>
      <vt:lpstr>Ownership/competition</vt:lpstr>
      <vt:lpstr>Canada (1980): Public ownership does or does not matter? </vt:lpstr>
      <vt:lpstr>Methodology</vt:lpstr>
      <vt:lpstr>Estimates</vt:lpstr>
      <vt:lpstr>Conclusions</vt:lpstr>
      <vt:lpstr>Discussion question</vt:lpstr>
      <vt:lpstr>Privatization of CN</vt:lpstr>
      <vt:lpstr>Hypothesis</vt:lpstr>
      <vt:lpstr>Canada (2013)</vt:lpstr>
      <vt:lpstr>Canada: Output</vt:lpstr>
      <vt:lpstr>Canada: Employment and costs</vt:lpstr>
      <vt:lpstr>Canada (2013): Ownership does matter?</vt:lpstr>
      <vt:lpstr>Discussion question</vt:lpstr>
      <vt:lpstr>Summary (1)</vt:lpstr>
      <vt:lpstr>Competition or Privatization?</vt:lpstr>
      <vt:lpstr>Motivation</vt:lpstr>
      <vt:lpstr>Railway reforms in the EU</vt:lpstr>
      <vt:lpstr>Reform options</vt:lpstr>
      <vt:lpstr>Results</vt:lpstr>
      <vt:lpstr>Conclusion</vt:lpstr>
      <vt:lpstr>Competition or Privatization?</vt:lpstr>
      <vt:lpstr>Local public transport</vt:lpstr>
      <vt:lpstr>Methodology</vt:lpstr>
      <vt:lpstr>Exercise</vt:lpstr>
      <vt:lpstr>Results</vt:lpstr>
      <vt:lpstr>Summary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OWNERSHIP</dc:title>
  <dc:creator>Tomes Zdenek</dc:creator>
  <cp:lastModifiedBy>Zdeněk Tomeš</cp:lastModifiedBy>
  <cp:revision>28</cp:revision>
  <cp:lastPrinted>2018-10-16T06:35:20Z</cp:lastPrinted>
  <dcterms:created xsi:type="dcterms:W3CDTF">2018-01-02T08:53:50Z</dcterms:created>
  <dcterms:modified xsi:type="dcterms:W3CDTF">2022-03-13T06:59:42Z</dcterms:modified>
</cp:coreProperties>
</file>