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332" r:id="rId3"/>
    <p:sldId id="334" r:id="rId4"/>
    <p:sldId id="337" r:id="rId5"/>
    <p:sldId id="336" r:id="rId6"/>
    <p:sldId id="335" r:id="rId7"/>
    <p:sldId id="338" r:id="rId8"/>
    <p:sldId id="339" r:id="rId9"/>
    <p:sldId id="340" r:id="rId10"/>
    <p:sldId id="341" r:id="rId11"/>
    <p:sldId id="342" r:id="rId12"/>
    <p:sldId id="343" r:id="rId13"/>
    <p:sldId id="346" r:id="rId14"/>
    <p:sldId id="276" r:id="rId15"/>
    <p:sldId id="277" r:id="rId16"/>
    <p:sldId id="278" r:id="rId17"/>
    <p:sldId id="316" r:id="rId18"/>
    <p:sldId id="279" r:id="rId19"/>
    <p:sldId id="280" r:id="rId20"/>
    <p:sldId id="281" r:id="rId21"/>
    <p:sldId id="317" r:id="rId22"/>
    <p:sldId id="318" r:id="rId23"/>
    <p:sldId id="320" r:id="rId24"/>
    <p:sldId id="321" r:id="rId25"/>
    <p:sldId id="319" r:id="rId26"/>
    <p:sldId id="322" r:id="rId27"/>
    <p:sldId id="331" r:id="rId28"/>
    <p:sldId id="324" r:id="rId29"/>
    <p:sldId id="325" r:id="rId30"/>
    <p:sldId id="326" r:id="rId31"/>
    <p:sldId id="282" r:id="rId32"/>
    <p:sldId id="283" r:id="rId33"/>
    <p:sldId id="284" r:id="rId34"/>
    <p:sldId id="327" r:id="rId35"/>
    <p:sldId id="285" r:id="rId36"/>
    <p:sldId id="289" r:id="rId37"/>
    <p:sldId id="314" r:id="rId38"/>
    <p:sldId id="309" r:id="rId39"/>
    <p:sldId id="310" r:id="rId40"/>
    <p:sldId id="311" r:id="rId41"/>
    <p:sldId id="312" r:id="rId42"/>
    <p:sldId id="33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56" autoAdjust="0"/>
    <p:restoredTop sz="94660"/>
  </p:normalViewPr>
  <p:slideViewPr>
    <p:cSldViewPr>
      <p:cViewPr varScale="1">
        <p:scale>
          <a:sx n="60" d="100"/>
          <a:sy n="60" d="100"/>
        </p:scale>
        <p:origin x="98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endParaRPr lang="en-GB"/>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GB"/>
          </a:p>
        </p:txBody>
      </p:sp>
      <p:sp>
        <p:nvSpPr>
          <p:cNvPr id="4" name="Zástupný symbol pro datum 3"/>
          <p:cNvSpPr>
            <a:spLocks noGrp="1"/>
          </p:cNvSpPr>
          <p:nvPr>
            <p:ph type="dt" sz="half" idx="10"/>
          </p:nvPr>
        </p:nvSpPr>
        <p:spPr/>
        <p:txBody>
          <a:bodyPr/>
          <a:lstStyle/>
          <a:p>
            <a:fld id="{A2828F25-7328-4A45-83BD-D106AA82DCDB}" type="datetimeFigureOut">
              <a:rPr lang="en-GB" smtClean="0"/>
              <a:t>04/12/2022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1239135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A2828F25-7328-4A45-83BD-D106AA82DCDB}" type="datetimeFigureOut">
              <a:rPr lang="en-GB" smtClean="0"/>
              <a:t>04/12/2022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142658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endParaRPr lang="en-GB"/>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A2828F25-7328-4A45-83BD-D106AA82DCDB}" type="datetimeFigureOut">
              <a:rPr lang="en-GB" smtClean="0"/>
              <a:t>04/12/2022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281478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10"/>
          </p:nvPr>
        </p:nvSpPr>
        <p:spPr/>
        <p:txBody>
          <a:bodyPr/>
          <a:lstStyle/>
          <a:p>
            <a:fld id="{A2828F25-7328-4A45-83BD-D106AA82DCDB}" type="datetimeFigureOut">
              <a:rPr lang="en-GB" smtClean="0"/>
              <a:t>04/12/2022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3699328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endParaRPr lang="en-GB"/>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A2828F25-7328-4A45-83BD-D106AA82DCDB}" type="datetimeFigureOut">
              <a:rPr lang="en-GB" smtClean="0"/>
              <a:t>04/12/2022</a:t>
            </a:fld>
            <a:endParaRPr lang="en-GB"/>
          </a:p>
        </p:txBody>
      </p:sp>
      <p:sp>
        <p:nvSpPr>
          <p:cNvPr id="5" name="Zástupný symbol pro zápatí 4"/>
          <p:cNvSpPr>
            <a:spLocks noGrp="1"/>
          </p:cNvSpPr>
          <p:nvPr>
            <p:ph type="ftr" sz="quarter" idx="11"/>
          </p:nvPr>
        </p:nvSpPr>
        <p:spPr/>
        <p:txBody>
          <a:bodyPr/>
          <a:lstStyle/>
          <a:p>
            <a:endParaRPr lang="en-GB"/>
          </a:p>
        </p:txBody>
      </p:sp>
      <p:sp>
        <p:nvSpPr>
          <p:cNvPr id="6" name="Zástupný symbol pro číslo snímku 5"/>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3128510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datum 4"/>
          <p:cNvSpPr>
            <a:spLocks noGrp="1"/>
          </p:cNvSpPr>
          <p:nvPr>
            <p:ph type="dt" sz="half" idx="10"/>
          </p:nvPr>
        </p:nvSpPr>
        <p:spPr/>
        <p:txBody>
          <a:bodyPr/>
          <a:lstStyle/>
          <a:p>
            <a:fld id="{A2828F25-7328-4A45-83BD-D106AA82DCDB}" type="datetimeFigureOut">
              <a:rPr lang="en-GB" smtClean="0"/>
              <a:t>04/12/2022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1494372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endParaRPr lang="en-GB"/>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7" name="Zástupný symbol pro datum 6"/>
          <p:cNvSpPr>
            <a:spLocks noGrp="1"/>
          </p:cNvSpPr>
          <p:nvPr>
            <p:ph type="dt" sz="half" idx="10"/>
          </p:nvPr>
        </p:nvSpPr>
        <p:spPr/>
        <p:txBody>
          <a:bodyPr/>
          <a:lstStyle/>
          <a:p>
            <a:fld id="{A2828F25-7328-4A45-83BD-D106AA82DCDB}" type="datetimeFigureOut">
              <a:rPr lang="en-GB" smtClean="0"/>
              <a:t>04/12/2022</a:t>
            </a:fld>
            <a:endParaRPr lang="en-GB"/>
          </a:p>
        </p:txBody>
      </p:sp>
      <p:sp>
        <p:nvSpPr>
          <p:cNvPr id="8" name="Zástupný symbol pro zápatí 7"/>
          <p:cNvSpPr>
            <a:spLocks noGrp="1"/>
          </p:cNvSpPr>
          <p:nvPr>
            <p:ph type="ftr" sz="quarter" idx="11"/>
          </p:nvPr>
        </p:nvSpPr>
        <p:spPr/>
        <p:txBody>
          <a:bodyPr/>
          <a:lstStyle/>
          <a:p>
            <a:endParaRPr lang="en-GB"/>
          </a:p>
        </p:txBody>
      </p:sp>
      <p:sp>
        <p:nvSpPr>
          <p:cNvPr id="9" name="Zástupný symbol pro číslo snímku 8"/>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289629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en-GB"/>
          </a:p>
        </p:txBody>
      </p:sp>
      <p:sp>
        <p:nvSpPr>
          <p:cNvPr id="3" name="Zástupný symbol pro datum 2"/>
          <p:cNvSpPr>
            <a:spLocks noGrp="1"/>
          </p:cNvSpPr>
          <p:nvPr>
            <p:ph type="dt" sz="half" idx="10"/>
          </p:nvPr>
        </p:nvSpPr>
        <p:spPr/>
        <p:txBody>
          <a:bodyPr/>
          <a:lstStyle/>
          <a:p>
            <a:fld id="{A2828F25-7328-4A45-83BD-D106AA82DCDB}" type="datetimeFigureOut">
              <a:rPr lang="en-GB" smtClean="0"/>
              <a:t>04/12/2022</a:t>
            </a:fld>
            <a:endParaRPr lang="en-GB"/>
          </a:p>
        </p:txBody>
      </p:sp>
      <p:sp>
        <p:nvSpPr>
          <p:cNvPr id="4" name="Zástupný symbol pro zápatí 3"/>
          <p:cNvSpPr>
            <a:spLocks noGrp="1"/>
          </p:cNvSpPr>
          <p:nvPr>
            <p:ph type="ftr" sz="quarter" idx="11"/>
          </p:nvPr>
        </p:nvSpPr>
        <p:spPr/>
        <p:txBody>
          <a:bodyPr/>
          <a:lstStyle/>
          <a:p>
            <a:endParaRPr lang="en-GB"/>
          </a:p>
        </p:txBody>
      </p:sp>
      <p:sp>
        <p:nvSpPr>
          <p:cNvPr id="5" name="Zástupný symbol pro číslo snímku 4"/>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298275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2828F25-7328-4A45-83BD-D106AA82DCDB}" type="datetimeFigureOut">
              <a:rPr lang="en-GB" smtClean="0"/>
              <a:t>04/12/2022</a:t>
            </a:fld>
            <a:endParaRPr lang="en-GB"/>
          </a:p>
        </p:txBody>
      </p:sp>
      <p:sp>
        <p:nvSpPr>
          <p:cNvPr id="3" name="Zástupný symbol pro zápatí 2"/>
          <p:cNvSpPr>
            <a:spLocks noGrp="1"/>
          </p:cNvSpPr>
          <p:nvPr>
            <p:ph type="ftr" sz="quarter" idx="11"/>
          </p:nvPr>
        </p:nvSpPr>
        <p:spPr/>
        <p:txBody>
          <a:bodyPr/>
          <a:lstStyle/>
          <a:p>
            <a:endParaRPr lang="en-GB"/>
          </a:p>
        </p:txBody>
      </p:sp>
      <p:sp>
        <p:nvSpPr>
          <p:cNvPr id="4" name="Zástupný symbol pro číslo snímku 3"/>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200607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endParaRPr lang="en-GB"/>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2828F25-7328-4A45-83BD-D106AA82DCDB}" type="datetimeFigureOut">
              <a:rPr lang="en-GB" smtClean="0"/>
              <a:t>04/12/2022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2921990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GB"/>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A2828F25-7328-4A45-83BD-D106AA82DCDB}" type="datetimeFigureOut">
              <a:rPr lang="en-GB" smtClean="0"/>
              <a:t>04/12/2022</a:t>
            </a:fld>
            <a:endParaRPr lang="en-GB"/>
          </a:p>
        </p:txBody>
      </p:sp>
      <p:sp>
        <p:nvSpPr>
          <p:cNvPr id="6" name="Zástupný symbol pro zápatí 5"/>
          <p:cNvSpPr>
            <a:spLocks noGrp="1"/>
          </p:cNvSpPr>
          <p:nvPr>
            <p:ph type="ftr" sz="quarter" idx="11"/>
          </p:nvPr>
        </p:nvSpPr>
        <p:spPr/>
        <p:txBody>
          <a:bodyPr/>
          <a:lstStyle/>
          <a:p>
            <a:endParaRPr lang="en-GB"/>
          </a:p>
        </p:txBody>
      </p:sp>
      <p:sp>
        <p:nvSpPr>
          <p:cNvPr id="7" name="Zástupný symbol pro číslo snímku 6"/>
          <p:cNvSpPr>
            <a:spLocks noGrp="1"/>
          </p:cNvSpPr>
          <p:nvPr>
            <p:ph type="sldNum" sz="quarter" idx="12"/>
          </p:nvPr>
        </p:nvSpPr>
        <p:spPr/>
        <p:txBody>
          <a:bodyPr/>
          <a:lstStyle/>
          <a:p>
            <a:fld id="{83ED00E2-7E30-476A-92E7-3638C565020A}" type="slidenum">
              <a:rPr lang="en-GB" smtClean="0"/>
              <a:t>‹#›</a:t>
            </a:fld>
            <a:endParaRPr lang="en-GB"/>
          </a:p>
        </p:txBody>
      </p:sp>
    </p:spTree>
    <p:extLst>
      <p:ext uri="{BB962C8B-B14F-4D97-AF65-F5344CB8AC3E}">
        <p14:creationId xmlns:p14="http://schemas.microsoft.com/office/powerpoint/2010/main" val="138155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828F25-7328-4A45-83BD-D106AA82DCDB}" type="datetimeFigureOut">
              <a:rPr lang="en-GB" smtClean="0"/>
              <a:t>04/12/2022</a:t>
            </a:fld>
            <a:endParaRPr lang="en-GB"/>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D00E2-7E30-476A-92E7-3638C565020A}" type="slidenum">
              <a:rPr lang="en-GB" smtClean="0"/>
              <a:t>‹#›</a:t>
            </a:fld>
            <a:endParaRPr lang="en-GB"/>
          </a:p>
        </p:txBody>
      </p:sp>
    </p:spTree>
    <p:extLst>
      <p:ext uri="{BB962C8B-B14F-4D97-AF65-F5344CB8AC3E}">
        <p14:creationId xmlns:p14="http://schemas.microsoft.com/office/powerpoint/2010/main" val="700536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10. SUBSIDY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762032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DBB070-3424-DA63-7CEF-894136657D9E}"/>
              </a:ext>
            </a:extLst>
          </p:cNvPr>
          <p:cNvSpPr>
            <a:spLocks noGrp="1"/>
          </p:cNvSpPr>
          <p:nvPr>
            <p:ph type="title"/>
          </p:nvPr>
        </p:nvSpPr>
        <p:spPr/>
        <p:txBody>
          <a:bodyPr>
            <a:noAutofit/>
          </a:bodyPr>
          <a:lstStyle/>
          <a:p>
            <a:r>
              <a:rPr lang="fr-FR" sz="4000" dirty="0">
                <a:effectLst/>
                <a:ea typeface="SimSun" panose="02010600030101010101" pitchFamily="2" charset="-122"/>
              </a:rPr>
              <a:t>Fuel burnt by the shortest and longest flights at the country level</a:t>
            </a:r>
            <a:endParaRPr lang="cs-CZ" sz="4000" dirty="0"/>
          </a:p>
        </p:txBody>
      </p:sp>
      <p:pic>
        <p:nvPicPr>
          <p:cNvPr id="4" name="Image 24">
            <a:extLst>
              <a:ext uri="{FF2B5EF4-FFF2-40B4-BE49-F238E27FC236}">
                <a16:creationId xmlns:a16="http://schemas.microsoft.com/office/drawing/2014/main" id="{5AC77853-BD9B-CD79-A55F-50866D11221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4965" y="1628800"/>
            <a:ext cx="5845456" cy="4402029"/>
          </a:xfrm>
          <a:prstGeom prst="rect">
            <a:avLst/>
          </a:prstGeom>
        </p:spPr>
      </p:pic>
    </p:spTree>
    <p:extLst>
      <p:ext uri="{BB962C8B-B14F-4D97-AF65-F5344CB8AC3E}">
        <p14:creationId xmlns:p14="http://schemas.microsoft.com/office/powerpoint/2010/main" val="22422601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E9188F-8076-7DB6-901E-BA644AB5397F}"/>
              </a:ext>
            </a:extLst>
          </p:cNvPr>
          <p:cNvSpPr>
            <a:spLocks noGrp="1"/>
          </p:cNvSpPr>
          <p:nvPr>
            <p:ph type="title"/>
          </p:nvPr>
        </p:nvSpPr>
        <p:spPr>
          <a:xfrm>
            <a:off x="457200" y="274638"/>
            <a:ext cx="8229600" cy="922114"/>
          </a:xfrm>
        </p:spPr>
        <p:txBody>
          <a:bodyPr/>
          <a:lstStyle/>
          <a:p>
            <a:r>
              <a:rPr lang="cs-CZ" dirty="0" err="1"/>
              <a:t>Conclusions</a:t>
            </a:r>
            <a:endParaRPr lang="cs-CZ" dirty="0"/>
          </a:p>
        </p:txBody>
      </p:sp>
      <p:sp>
        <p:nvSpPr>
          <p:cNvPr id="3" name="Zástupný obsah 2">
            <a:extLst>
              <a:ext uri="{FF2B5EF4-FFF2-40B4-BE49-F238E27FC236}">
                <a16:creationId xmlns:a16="http://schemas.microsoft.com/office/drawing/2014/main" id="{B270CB29-94D3-050E-E0DB-4855A8A16968}"/>
              </a:ext>
            </a:extLst>
          </p:cNvPr>
          <p:cNvSpPr>
            <a:spLocks noGrp="1"/>
          </p:cNvSpPr>
          <p:nvPr>
            <p:ph idx="1"/>
          </p:nvPr>
        </p:nvSpPr>
        <p:spPr>
          <a:xfrm>
            <a:off x="457200" y="1268760"/>
            <a:ext cx="8229600" cy="4857403"/>
          </a:xfrm>
        </p:spPr>
        <p:txBody>
          <a:bodyPr>
            <a:normAutofit lnSpcReduction="10000"/>
          </a:bodyPr>
          <a:lstStyle/>
          <a:p>
            <a:r>
              <a:rPr lang="en-GB" sz="2800" dirty="0">
                <a:effectLst/>
                <a:ea typeface="SimSun" panose="02010600030101010101" pitchFamily="2" charset="-122"/>
              </a:rPr>
              <a:t>Our results lead to a conclusion: in nearly all the 31 European countries under investigation, banning super short-haul flights will help very little in mitigating aviation’s contribution to climate change.</a:t>
            </a:r>
            <a:endParaRPr lang="cs-CZ" sz="2800" dirty="0">
              <a:effectLst/>
              <a:ea typeface="SimSun" panose="02010600030101010101" pitchFamily="2" charset="-122"/>
            </a:endParaRPr>
          </a:p>
          <a:p>
            <a:r>
              <a:rPr lang="en-GB" sz="2800" dirty="0">
                <a:effectLst/>
                <a:ea typeface="SimSun" panose="02010600030101010101" pitchFamily="2" charset="-122"/>
              </a:rPr>
              <a:t> While these measures might make a difference in some countries such as Norway, this would likely be to the detriment of remote, small communities, for which limited transport alternatives are available. </a:t>
            </a:r>
            <a:endParaRPr lang="cs-CZ" sz="2800" dirty="0">
              <a:effectLst/>
              <a:ea typeface="SimSun" panose="02010600030101010101" pitchFamily="2" charset="-122"/>
            </a:endParaRPr>
          </a:p>
          <a:p>
            <a:r>
              <a:rPr lang="en-GB" sz="2800" dirty="0">
                <a:effectLst/>
                <a:ea typeface="SimSun" panose="02010600030101010101" pitchFamily="2" charset="-122"/>
              </a:rPr>
              <a:t>In other words, if the goal is to reduce the climate footprint of aviation, it is longer, not shorter flights that ought to be the primary target for action. </a:t>
            </a:r>
            <a:endParaRPr lang="cs-CZ" sz="2800" dirty="0">
              <a:effectLst/>
              <a:ea typeface="SimSun" panose="02010600030101010101" pitchFamily="2" charset="-122"/>
            </a:endParaRPr>
          </a:p>
          <a:p>
            <a:endParaRPr lang="cs-CZ" dirty="0"/>
          </a:p>
        </p:txBody>
      </p:sp>
    </p:spTree>
    <p:extLst>
      <p:ext uri="{BB962C8B-B14F-4D97-AF65-F5344CB8AC3E}">
        <p14:creationId xmlns:p14="http://schemas.microsoft.com/office/powerpoint/2010/main" val="117532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FBEA080-C422-63B8-E172-3EFED7FABDB2}"/>
              </a:ext>
            </a:extLst>
          </p:cNvPr>
          <p:cNvSpPr>
            <a:spLocks noGrp="1"/>
          </p:cNvSpPr>
          <p:nvPr>
            <p:ph type="title"/>
          </p:nvPr>
        </p:nvSpPr>
        <p:spPr>
          <a:xfrm>
            <a:off x="457200" y="274638"/>
            <a:ext cx="8229600" cy="994122"/>
          </a:xfrm>
        </p:spPr>
        <p:txBody>
          <a:bodyPr/>
          <a:lstStyle/>
          <a:p>
            <a:r>
              <a:rPr lang="cs-CZ" dirty="0" err="1"/>
              <a:t>Conclusion</a:t>
            </a:r>
            <a:endParaRPr lang="cs-CZ" dirty="0"/>
          </a:p>
        </p:txBody>
      </p:sp>
      <p:sp>
        <p:nvSpPr>
          <p:cNvPr id="3" name="Zástupný obsah 2">
            <a:extLst>
              <a:ext uri="{FF2B5EF4-FFF2-40B4-BE49-F238E27FC236}">
                <a16:creationId xmlns:a16="http://schemas.microsoft.com/office/drawing/2014/main" id="{7C02BA78-9679-67A3-DEDD-D3737D724799}"/>
              </a:ext>
            </a:extLst>
          </p:cNvPr>
          <p:cNvSpPr>
            <a:spLocks noGrp="1"/>
          </p:cNvSpPr>
          <p:nvPr>
            <p:ph idx="1"/>
          </p:nvPr>
        </p:nvSpPr>
        <p:spPr>
          <a:xfrm>
            <a:off x="458742" y="1268760"/>
            <a:ext cx="8435280" cy="4525963"/>
          </a:xfrm>
        </p:spPr>
        <p:txBody>
          <a:bodyPr>
            <a:noAutofit/>
          </a:bodyPr>
          <a:lstStyle/>
          <a:p>
            <a:r>
              <a:rPr lang="en-GB" sz="2800" dirty="0">
                <a:effectLst/>
                <a:latin typeface="Times New Roman" panose="02020603050405020304" pitchFamily="18" charset="0"/>
                <a:ea typeface="SimSun" panose="02010600030101010101" pitchFamily="2" charset="-122"/>
              </a:rPr>
              <a:t>The current debate also tends to overlook that shifting passengers from super-short haul flights to trains may also induce unexpected effects in two ways. </a:t>
            </a:r>
            <a:endParaRPr lang="cs-CZ" sz="2800" dirty="0">
              <a:effectLst/>
              <a:latin typeface="Times New Roman" panose="02020603050405020304" pitchFamily="18" charset="0"/>
              <a:ea typeface="SimSun" panose="02010600030101010101" pitchFamily="2" charset="-122"/>
            </a:endParaRPr>
          </a:p>
          <a:p>
            <a:r>
              <a:rPr lang="en-GB" sz="2800" dirty="0">
                <a:effectLst/>
                <a:latin typeface="Times New Roman" panose="02020603050405020304" pitchFamily="18" charset="0"/>
                <a:ea typeface="SimSun" panose="02010600030101010101" pitchFamily="2" charset="-122"/>
              </a:rPr>
              <a:t>First, freeing slots at constrained airports (namely, airports in which no more slots are available at relevant hours) by banning shorter flights could mean they would be replaced by longer flights, which would generate more GHG emissions. </a:t>
            </a:r>
            <a:endParaRPr lang="cs-CZ" sz="2800" dirty="0">
              <a:effectLst/>
              <a:latin typeface="Times New Roman" panose="02020603050405020304" pitchFamily="18" charset="0"/>
              <a:ea typeface="SimSun" panose="02010600030101010101" pitchFamily="2" charset="-122"/>
            </a:endParaRPr>
          </a:p>
          <a:p>
            <a:r>
              <a:rPr lang="en-GB" sz="2800" dirty="0">
                <a:effectLst/>
                <a:latin typeface="Times New Roman" panose="02020603050405020304" pitchFamily="18" charset="0"/>
                <a:ea typeface="SimSun" panose="02010600030101010101" pitchFamily="2" charset="-122"/>
              </a:rPr>
              <a:t>Second, the lack of super short-haul flights may induce passengers to consider car travel instead of railways, and car travel can result in as much emissions as air travel </a:t>
            </a:r>
            <a:endParaRPr lang="cs-CZ" sz="2800" dirty="0"/>
          </a:p>
        </p:txBody>
      </p:sp>
    </p:spTree>
    <p:extLst>
      <p:ext uri="{BB962C8B-B14F-4D97-AF65-F5344CB8AC3E}">
        <p14:creationId xmlns:p14="http://schemas.microsoft.com/office/powerpoint/2010/main" val="3981125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1310AB-9C79-E5C5-3CCD-9839343611E2}"/>
              </a:ext>
            </a:extLst>
          </p:cNvPr>
          <p:cNvSpPr>
            <a:spLocks noGrp="1"/>
          </p:cNvSpPr>
          <p:nvPr>
            <p:ph type="ctrTitle"/>
          </p:nvPr>
        </p:nvSpPr>
        <p:spPr/>
        <p:txBody>
          <a:bodyPr/>
          <a:lstStyle/>
          <a:p>
            <a:r>
              <a:rPr lang="cs-CZ" dirty="0"/>
              <a:t>SUBSIDY</a:t>
            </a:r>
          </a:p>
        </p:txBody>
      </p:sp>
      <p:sp>
        <p:nvSpPr>
          <p:cNvPr id="3" name="Podnadpis 2">
            <a:extLst>
              <a:ext uri="{FF2B5EF4-FFF2-40B4-BE49-F238E27FC236}">
                <a16:creationId xmlns:a16="http://schemas.microsoft.com/office/drawing/2014/main" id="{274D8B0F-DEF4-7BD5-E457-FFB2F3545AA3}"/>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10447374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Introduction</a:t>
            </a:r>
            <a:endParaRPr lang="cs-CZ" dirty="0"/>
          </a:p>
        </p:txBody>
      </p:sp>
      <p:sp>
        <p:nvSpPr>
          <p:cNvPr id="3" name="Zástupný symbol pro obsah 2"/>
          <p:cNvSpPr>
            <a:spLocks noGrp="1"/>
          </p:cNvSpPr>
          <p:nvPr>
            <p:ph idx="1"/>
          </p:nvPr>
        </p:nvSpPr>
        <p:spPr/>
        <p:txBody>
          <a:bodyPr>
            <a:normAutofit/>
          </a:bodyPr>
          <a:lstStyle/>
          <a:p>
            <a:r>
              <a:rPr lang="cs-CZ" sz="2800" dirty="0" err="1"/>
              <a:t>Subsidy</a:t>
            </a:r>
            <a:r>
              <a:rPr lang="cs-CZ" sz="2800" dirty="0"/>
              <a:t> </a:t>
            </a:r>
            <a:r>
              <a:rPr lang="cs-CZ" sz="2800" dirty="0" err="1"/>
              <a:t>plays</a:t>
            </a:r>
            <a:r>
              <a:rPr lang="cs-CZ" sz="2800" dirty="0"/>
              <a:t> a </a:t>
            </a:r>
            <a:r>
              <a:rPr lang="cs-CZ" sz="2800" dirty="0" err="1"/>
              <a:t>vital</a:t>
            </a:r>
            <a:r>
              <a:rPr lang="cs-CZ" sz="2800" dirty="0"/>
              <a:t> role in </a:t>
            </a:r>
            <a:r>
              <a:rPr lang="cs-CZ" sz="2800" dirty="0" err="1"/>
              <a:t>the</a:t>
            </a:r>
            <a:r>
              <a:rPr lang="cs-CZ" sz="2800" dirty="0"/>
              <a:t> </a:t>
            </a:r>
            <a:r>
              <a:rPr lang="cs-CZ" sz="2800" dirty="0" err="1"/>
              <a:t>operation</a:t>
            </a:r>
            <a:r>
              <a:rPr lang="cs-CZ" sz="2800" dirty="0"/>
              <a:t> </a:t>
            </a:r>
            <a:r>
              <a:rPr lang="cs-CZ" sz="2800" dirty="0" err="1"/>
              <a:t>of</a:t>
            </a:r>
            <a:r>
              <a:rPr lang="cs-CZ" sz="2800" dirty="0"/>
              <a:t> transport </a:t>
            </a:r>
            <a:r>
              <a:rPr lang="cs-CZ" sz="2800" dirty="0" err="1"/>
              <a:t>markets</a:t>
            </a:r>
            <a:endParaRPr lang="cs-CZ" sz="2800" dirty="0"/>
          </a:p>
          <a:p>
            <a:r>
              <a:rPr lang="cs-CZ" sz="2800" dirty="0" err="1"/>
              <a:t>The</a:t>
            </a:r>
            <a:r>
              <a:rPr lang="cs-CZ" sz="2800" dirty="0"/>
              <a:t> transport </a:t>
            </a:r>
            <a:r>
              <a:rPr lang="cs-CZ" sz="2800" dirty="0" err="1"/>
              <a:t>markets</a:t>
            </a:r>
            <a:r>
              <a:rPr lang="cs-CZ" sz="2800" dirty="0"/>
              <a:t> are made up </a:t>
            </a:r>
            <a:r>
              <a:rPr lang="cs-CZ" sz="2800" dirty="0" err="1"/>
              <a:t>of</a:t>
            </a:r>
            <a:r>
              <a:rPr lang="cs-CZ" sz="2800" dirty="0"/>
              <a:t> a </a:t>
            </a:r>
            <a:r>
              <a:rPr lang="cs-CZ" sz="2800" dirty="0" err="1"/>
              <a:t>combination</a:t>
            </a:r>
            <a:r>
              <a:rPr lang="cs-CZ" sz="2800" dirty="0"/>
              <a:t> </a:t>
            </a:r>
            <a:r>
              <a:rPr lang="cs-CZ" sz="2800" dirty="0" err="1"/>
              <a:t>of</a:t>
            </a:r>
            <a:r>
              <a:rPr lang="cs-CZ" sz="2800" dirty="0"/>
              <a:t> market </a:t>
            </a:r>
            <a:r>
              <a:rPr lang="cs-CZ" sz="2800" dirty="0" err="1"/>
              <a:t>forces</a:t>
            </a:r>
            <a:r>
              <a:rPr lang="cs-CZ" sz="2800" dirty="0"/>
              <a:t> and </a:t>
            </a:r>
            <a:r>
              <a:rPr lang="cs-CZ" sz="2800" dirty="0" err="1"/>
              <a:t>the</a:t>
            </a:r>
            <a:r>
              <a:rPr lang="cs-CZ" sz="2800" dirty="0"/>
              <a:t> </a:t>
            </a:r>
            <a:r>
              <a:rPr lang="cs-CZ" sz="2800" dirty="0" err="1"/>
              <a:t>actions</a:t>
            </a:r>
            <a:r>
              <a:rPr lang="cs-CZ" sz="2800" dirty="0"/>
              <a:t> </a:t>
            </a:r>
            <a:r>
              <a:rPr lang="cs-CZ" sz="2800" dirty="0" err="1"/>
              <a:t>of</a:t>
            </a:r>
            <a:r>
              <a:rPr lang="cs-CZ" sz="2800" dirty="0"/>
              <a:t> transport </a:t>
            </a:r>
            <a:r>
              <a:rPr lang="cs-CZ" sz="2800" dirty="0" err="1"/>
              <a:t>planning</a:t>
            </a:r>
            <a:r>
              <a:rPr lang="cs-CZ" sz="2800" dirty="0"/>
              <a:t> </a:t>
            </a:r>
            <a:r>
              <a:rPr lang="cs-CZ" sz="2800" dirty="0" err="1"/>
              <a:t>authorities</a:t>
            </a:r>
            <a:endParaRPr lang="cs-CZ" sz="2800" dirty="0"/>
          </a:p>
          <a:p>
            <a:r>
              <a:rPr lang="cs-CZ" sz="2800" dirty="0" err="1"/>
              <a:t>Subsidies</a:t>
            </a:r>
            <a:r>
              <a:rPr lang="cs-CZ" sz="2800" dirty="0"/>
              <a:t> are </a:t>
            </a:r>
            <a:r>
              <a:rPr lang="cs-CZ" sz="2800" dirty="0" err="1"/>
              <a:t>playing</a:t>
            </a:r>
            <a:r>
              <a:rPr lang="cs-CZ" sz="2800" dirty="0"/>
              <a:t> </a:t>
            </a:r>
            <a:r>
              <a:rPr lang="cs-CZ" sz="2800" dirty="0" err="1"/>
              <a:t>the</a:t>
            </a:r>
            <a:r>
              <a:rPr lang="cs-CZ" sz="2800" dirty="0"/>
              <a:t> </a:t>
            </a:r>
            <a:r>
              <a:rPr lang="cs-CZ" sz="2800" dirty="0" err="1"/>
              <a:t>pivotal</a:t>
            </a:r>
            <a:r>
              <a:rPr lang="cs-CZ" sz="2800" dirty="0"/>
              <a:t> role in </a:t>
            </a:r>
            <a:r>
              <a:rPr lang="cs-CZ" sz="2800" dirty="0" err="1"/>
              <a:t>reconciling</a:t>
            </a:r>
            <a:r>
              <a:rPr lang="cs-CZ" sz="2800" dirty="0"/>
              <a:t> these </a:t>
            </a:r>
            <a:r>
              <a:rPr lang="cs-CZ" sz="2800" dirty="0" err="1"/>
              <a:t>two</a:t>
            </a:r>
            <a:r>
              <a:rPr lang="cs-CZ" sz="2800" dirty="0"/>
              <a:t> </a:t>
            </a:r>
            <a:r>
              <a:rPr lang="cs-CZ" sz="2800" dirty="0" err="1"/>
              <a:t>forces</a:t>
            </a:r>
            <a:r>
              <a:rPr lang="cs-CZ" sz="2800" dirty="0"/>
              <a:t> in </a:t>
            </a:r>
            <a:r>
              <a:rPr lang="cs-CZ" sz="2800" dirty="0" err="1"/>
              <a:t>the</a:t>
            </a:r>
            <a:r>
              <a:rPr lang="cs-CZ" sz="2800" dirty="0"/>
              <a:t> </a:t>
            </a:r>
            <a:r>
              <a:rPr lang="cs-CZ" sz="2800" dirty="0" err="1"/>
              <a:t>actual</a:t>
            </a:r>
            <a:r>
              <a:rPr lang="cs-CZ" sz="2800" dirty="0"/>
              <a:t> market place</a:t>
            </a:r>
          </a:p>
        </p:txBody>
      </p:sp>
    </p:spTree>
    <p:extLst>
      <p:ext uri="{BB962C8B-B14F-4D97-AF65-F5344CB8AC3E}">
        <p14:creationId xmlns:p14="http://schemas.microsoft.com/office/powerpoint/2010/main" val="465743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Discussion</a:t>
            </a:r>
            <a:r>
              <a:rPr lang="cs-CZ" dirty="0"/>
              <a:t> </a:t>
            </a:r>
            <a:r>
              <a:rPr lang="cs-CZ" dirty="0" err="1"/>
              <a:t>questions</a:t>
            </a:r>
            <a:endParaRPr lang="en-GB" dirty="0"/>
          </a:p>
        </p:txBody>
      </p:sp>
      <p:sp>
        <p:nvSpPr>
          <p:cNvPr id="3" name="Zástupný symbol pro obsah 2"/>
          <p:cNvSpPr>
            <a:spLocks noGrp="1"/>
          </p:cNvSpPr>
          <p:nvPr>
            <p:ph idx="1"/>
          </p:nvPr>
        </p:nvSpPr>
        <p:spPr/>
        <p:txBody>
          <a:bodyPr>
            <a:normAutofit fontScale="85000" lnSpcReduction="20000"/>
          </a:bodyPr>
          <a:lstStyle/>
          <a:p>
            <a:pPr marL="0" lvl="0" indent="0">
              <a:buNone/>
            </a:pPr>
            <a:r>
              <a:rPr lang="en-GB" sz="3300" dirty="0"/>
              <a:t>Discuss the following simple statements, which should help to build on and develop some of the issues discussed in this chapter:</a:t>
            </a:r>
          </a:p>
          <a:p>
            <a:pPr lvl="0"/>
            <a:r>
              <a:rPr lang="en-GB" sz="3300" dirty="0"/>
              <a:t>Low subsidy is “good” and high subsidy is “bad”</a:t>
            </a:r>
          </a:p>
          <a:p>
            <a:pPr lvl="0"/>
            <a:r>
              <a:rPr lang="en-GB" sz="3300" dirty="0"/>
              <a:t>Transport should only be subsidized on the basis of what can be afforded by the relevant authorities</a:t>
            </a:r>
          </a:p>
          <a:p>
            <a:pPr lvl="0"/>
            <a:r>
              <a:rPr lang="en-GB" sz="3300" dirty="0"/>
              <a:t>Public transport is a public good, therefore should be subsidized</a:t>
            </a:r>
          </a:p>
          <a:p>
            <a:pPr lvl="0"/>
            <a:r>
              <a:rPr lang="en-GB" sz="3300" dirty="0"/>
              <a:t>Road networks, because they are provided and maintained by the state, are therefore provided free of charge</a:t>
            </a:r>
          </a:p>
          <a:p>
            <a:endParaRPr lang="en-GB" dirty="0"/>
          </a:p>
        </p:txBody>
      </p:sp>
    </p:spTree>
    <p:extLst>
      <p:ext uri="{BB962C8B-B14F-4D97-AF65-F5344CB8AC3E}">
        <p14:creationId xmlns:p14="http://schemas.microsoft.com/office/powerpoint/2010/main" val="4162726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Subsidy</a:t>
            </a:r>
            <a:r>
              <a:rPr lang="cs-CZ" dirty="0"/>
              <a:t> </a:t>
            </a:r>
            <a:r>
              <a:rPr lang="cs-CZ" dirty="0" err="1"/>
              <a:t>or</a:t>
            </a:r>
            <a:r>
              <a:rPr lang="cs-CZ" dirty="0"/>
              <a:t> </a:t>
            </a:r>
            <a:r>
              <a:rPr lang="cs-CZ" dirty="0" err="1"/>
              <a:t>payment</a:t>
            </a:r>
            <a:r>
              <a:rPr lang="cs-CZ" dirty="0"/>
              <a:t> </a:t>
            </a:r>
            <a:r>
              <a:rPr lang="cs-CZ" dirty="0" err="1"/>
              <a:t>for</a:t>
            </a:r>
            <a:r>
              <a:rPr lang="cs-CZ" dirty="0"/>
              <a:t> public </a:t>
            </a:r>
            <a:r>
              <a:rPr lang="cs-CZ" dirty="0" err="1"/>
              <a:t>service</a:t>
            </a:r>
            <a:r>
              <a:rPr lang="cs-CZ" dirty="0"/>
              <a:t>?</a:t>
            </a:r>
          </a:p>
        </p:txBody>
      </p:sp>
      <p:sp>
        <p:nvSpPr>
          <p:cNvPr id="3" name="Zástupný symbol pro obsah 2"/>
          <p:cNvSpPr>
            <a:spLocks noGrp="1"/>
          </p:cNvSpPr>
          <p:nvPr>
            <p:ph idx="1"/>
          </p:nvPr>
        </p:nvSpPr>
        <p:spPr/>
        <p:txBody>
          <a:bodyPr>
            <a:noAutofit/>
          </a:bodyPr>
          <a:lstStyle/>
          <a:p>
            <a:r>
              <a:rPr lang="cs-CZ" sz="2800" dirty="0" err="1"/>
              <a:t>The</a:t>
            </a:r>
            <a:r>
              <a:rPr lang="cs-CZ" sz="2800" dirty="0"/>
              <a:t> </a:t>
            </a:r>
            <a:r>
              <a:rPr lang="cs-CZ" sz="2800" dirty="0" err="1"/>
              <a:t>payment</a:t>
            </a:r>
            <a:r>
              <a:rPr lang="cs-CZ" sz="2800" dirty="0"/>
              <a:t> </a:t>
            </a:r>
            <a:r>
              <a:rPr lang="cs-CZ" sz="2800" dirty="0" err="1"/>
              <a:t>of</a:t>
            </a:r>
            <a:r>
              <a:rPr lang="cs-CZ" sz="2800" dirty="0"/>
              <a:t> </a:t>
            </a:r>
            <a:r>
              <a:rPr lang="cs-CZ" sz="2800" dirty="0" err="1"/>
              <a:t>subsidy</a:t>
            </a:r>
            <a:r>
              <a:rPr lang="cs-CZ" sz="2800" dirty="0"/>
              <a:t> </a:t>
            </a:r>
            <a:r>
              <a:rPr lang="cs-CZ" sz="2800" dirty="0" err="1"/>
              <a:t>is</a:t>
            </a:r>
            <a:r>
              <a:rPr lang="cs-CZ" sz="2800" dirty="0"/>
              <a:t> </a:t>
            </a:r>
            <a:r>
              <a:rPr lang="cs-CZ" sz="2800" dirty="0" err="1"/>
              <a:t>closely</a:t>
            </a:r>
            <a:r>
              <a:rPr lang="cs-CZ" sz="2800" dirty="0"/>
              <a:t> </a:t>
            </a:r>
            <a:r>
              <a:rPr lang="cs-CZ" sz="2800" dirty="0" err="1"/>
              <a:t>related</a:t>
            </a:r>
            <a:r>
              <a:rPr lang="cs-CZ" sz="2800" dirty="0"/>
              <a:t> to </a:t>
            </a:r>
            <a:r>
              <a:rPr lang="cs-CZ" sz="2800" dirty="0" err="1"/>
              <a:t>aspects</a:t>
            </a:r>
            <a:r>
              <a:rPr lang="cs-CZ" sz="2800" dirty="0"/>
              <a:t> </a:t>
            </a:r>
            <a:r>
              <a:rPr lang="cs-CZ" sz="2800" dirty="0" err="1"/>
              <a:t>of</a:t>
            </a:r>
            <a:r>
              <a:rPr lang="cs-CZ" sz="2800" dirty="0"/>
              <a:t> </a:t>
            </a:r>
            <a:r>
              <a:rPr lang="cs-CZ" sz="2800" dirty="0" err="1"/>
              <a:t>regulation</a:t>
            </a:r>
            <a:endParaRPr lang="cs-CZ" sz="2800" dirty="0"/>
          </a:p>
          <a:p>
            <a:r>
              <a:rPr lang="cs-CZ" sz="2800" dirty="0" err="1"/>
              <a:t>With</a:t>
            </a:r>
            <a:r>
              <a:rPr lang="cs-CZ" sz="2800" dirty="0"/>
              <a:t> </a:t>
            </a:r>
            <a:r>
              <a:rPr lang="cs-CZ" sz="2800" dirty="0" err="1"/>
              <a:t>the</a:t>
            </a:r>
            <a:r>
              <a:rPr lang="cs-CZ" sz="2800" dirty="0"/>
              <a:t> more </a:t>
            </a:r>
            <a:r>
              <a:rPr lang="cs-CZ" sz="2800" dirty="0" err="1"/>
              <a:t>private</a:t>
            </a:r>
            <a:r>
              <a:rPr lang="cs-CZ" sz="2800" dirty="0"/>
              <a:t> </a:t>
            </a:r>
            <a:r>
              <a:rPr lang="cs-CZ" sz="2800" dirty="0" err="1"/>
              <a:t>sector</a:t>
            </a:r>
            <a:r>
              <a:rPr lang="cs-CZ" sz="2800" dirty="0"/>
              <a:t> </a:t>
            </a:r>
            <a:r>
              <a:rPr lang="cs-CZ" sz="2800" dirty="0" err="1"/>
              <a:t>involment</a:t>
            </a:r>
            <a:r>
              <a:rPr lang="cs-CZ" sz="2800" dirty="0"/>
              <a:t>, many </a:t>
            </a:r>
            <a:r>
              <a:rPr lang="cs-CZ" sz="2800" dirty="0" err="1"/>
              <a:t>argue</a:t>
            </a:r>
            <a:r>
              <a:rPr lang="cs-CZ" sz="2800" dirty="0"/>
              <a:t> </a:t>
            </a:r>
            <a:r>
              <a:rPr lang="cs-CZ" sz="2800" dirty="0" err="1"/>
              <a:t>that</a:t>
            </a:r>
            <a:r>
              <a:rPr lang="cs-CZ" sz="2800" dirty="0"/>
              <a:t> </a:t>
            </a:r>
            <a:r>
              <a:rPr lang="cs-CZ" sz="2800" dirty="0" err="1"/>
              <a:t>there</a:t>
            </a:r>
            <a:r>
              <a:rPr lang="cs-CZ" sz="2800" dirty="0"/>
              <a:t> </a:t>
            </a:r>
            <a:r>
              <a:rPr lang="cs-CZ" sz="2800" dirty="0" err="1"/>
              <a:t>is</a:t>
            </a:r>
            <a:r>
              <a:rPr lang="cs-CZ" sz="2800" dirty="0"/>
              <a:t> no </a:t>
            </a:r>
            <a:r>
              <a:rPr lang="cs-CZ" sz="2800" dirty="0" err="1"/>
              <a:t>longer</a:t>
            </a:r>
            <a:r>
              <a:rPr lang="cs-CZ" sz="2800" dirty="0"/>
              <a:t> a </a:t>
            </a:r>
            <a:r>
              <a:rPr lang="cs-CZ" sz="2800" dirty="0" err="1"/>
              <a:t>subsidy</a:t>
            </a:r>
            <a:r>
              <a:rPr lang="cs-CZ" sz="2800" dirty="0"/>
              <a:t> but </a:t>
            </a:r>
            <a:r>
              <a:rPr lang="cs-CZ" sz="2800" dirty="0" err="1"/>
              <a:t>rather</a:t>
            </a:r>
            <a:r>
              <a:rPr lang="cs-CZ" sz="2800" dirty="0"/>
              <a:t> a </a:t>
            </a:r>
            <a:r>
              <a:rPr lang="cs-CZ" sz="2800" dirty="0" err="1"/>
              <a:t>payment</a:t>
            </a:r>
            <a:r>
              <a:rPr lang="cs-CZ" sz="2800" dirty="0"/>
              <a:t> </a:t>
            </a:r>
            <a:r>
              <a:rPr lang="cs-CZ" sz="2800" dirty="0" err="1"/>
              <a:t>for</a:t>
            </a:r>
            <a:r>
              <a:rPr lang="cs-CZ" sz="2800" dirty="0"/>
              <a:t> </a:t>
            </a:r>
            <a:r>
              <a:rPr lang="cs-CZ" sz="2800" dirty="0" err="1"/>
              <a:t>the</a:t>
            </a:r>
            <a:r>
              <a:rPr lang="cs-CZ" sz="2800" dirty="0"/>
              <a:t> performance </a:t>
            </a:r>
            <a:r>
              <a:rPr lang="cs-CZ" sz="2800" dirty="0" err="1"/>
              <a:t>of</a:t>
            </a:r>
            <a:r>
              <a:rPr lang="cs-CZ" sz="2800" dirty="0"/>
              <a:t> a </a:t>
            </a:r>
            <a:r>
              <a:rPr lang="cs-CZ" sz="2800" dirty="0" err="1"/>
              <a:t>contract</a:t>
            </a:r>
            <a:r>
              <a:rPr lang="cs-CZ" sz="2800" dirty="0"/>
              <a:t> </a:t>
            </a:r>
            <a:r>
              <a:rPr lang="cs-CZ" sz="2800" dirty="0" err="1"/>
              <a:t>for</a:t>
            </a:r>
            <a:r>
              <a:rPr lang="cs-CZ" sz="2800" dirty="0"/>
              <a:t> </a:t>
            </a:r>
            <a:r>
              <a:rPr lang="cs-CZ" sz="2800" dirty="0" err="1"/>
              <a:t>providing</a:t>
            </a:r>
            <a:r>
              <a:rPr lang="cs-CZ" sz="2800" dirty="0"/>
              <a:t> a </a:t>
            </a:r>
            <a:r>
              <a:rPr lang="cs-CZ" sz="2800" dirty="0" err="1"/>
              <a:t>service</a:t>
            </a:r>
            <a:endParaRPr lang="cs-CZ" sz="2800" dirty="0"/>
          </a:p>
          <a:p>
            <a:r>
              <a:rPr lang="cs-CZ" sz="2800" dirty="0" err="1"/>
              <a:t>The</a:t>
            </a:r>
            <a:r>
              <a:rPr lang="cs-CZ" sz="2800" dirty="0"/>
              <a:t> </a:t>
            </a:r>
            <a:r>
              <a:rPr lang="cs-CZ" sz="2800" dirty="0" err="1"/>
              <a:t>issue</a:t>
            </a:r>
            <a:r>
              <a:rPr lang="cs-CZ" sz="2800" dirty="0"/>
              <a:t> </a:t>
            </a:r>
            <a:r>
              <a:rPr lang="cs-CZ" sz="2800" dirty="0" err="1"/>
              <a:t>is</a:t>
            </a:r>
            <a:r>
              <a:rPr lang="cs-CZ" sz="2800" dirty="0"/>
              <a:t> </a:t>
            </a:r>
            <a:r>
              <a:rPr lang="cs-CZ" sz="2800" dirty="0" err="1"/>
              <a:t>further</a:t>
            </a:r>
            <a:r>
              <a:rPr lang="cs-CZ" sz="2800" dirty="0"/>
              <a:t> </a:t>
            </a:r>
            <a:r>
              <a:rPr lang="cs-CZ" sz="2800" dirty="0" err="1"/>
              <a:t>complicated</a:t>
            </a:r>
            <a:r>
              <a:rPr lang="cs-CZ" sz="2800" dirty="0"/>
              <a:t> by </a:t>
            </a:r>
            <a:r>
              <a:rPr lang="cs-CZ" sz="2800" dirty="0" err="1"/>
              <a:t>the</a:t>
            </a:r>
            <a:r>
              <a:rPr lang="cs-CZ" sz="2800" dirty="0"/>
              <a:t> </a:t>
            </a:r>
            <a:r>
              <a:rPr lang="cs-CZ" sz="2800" dirty="0" err="1"/>
              <a:t>fact</a:t>
            </a:r>
            <a:r>
              <a:rPr lang="cs-CZ" sz="2800" dirty="0"/>
              <a:t>, </a:t>
            </a:r>
            <a:r>
              <a:rPr lang="cs-CZ" sz="2800" dirty="0" err="1"/>
              <a:t>that</a:t>
            </a:r>
            <a:r>
              <a:rPr lang="cs-CZ" sz="2800" dirty="0"/>
              <a:t> </a:t>
            </a:r>
            <a:r>
              <a:rPr lang="cs-CZ" sz="2800" dirty="0" err="1"/>
              <a:t>paying</a:t>
            </a:r>
            <a:r>
              <a:rPr lang="cs-CZ" sz="2800" dirty="0"/>
              <a:t> transport </a:t>
            </a:r>
            <a:r>
              <a:rPr lang="cs-CZ" sz="2800" dirty="0" err="1"/>
              <a:t>subsidies</a:t>
            </a:r>
            <a:r>
              <a:rPr lang="cs-CZ" sz="2800" dirty="0"/>
              <a:t> has </a:t>
            </a:r>
            <a:r>
              <a:rPr lang="cs-CZ" sz="2800" dirty="0" err="1"/>
              <a:t>also</a:t>
            </a:r>
            <a:r>
              <a:rPr lang="cs-CZ" sz="2800" dirty="0"/>
              <a:t> a very </a:t>
            </a:r>
            <a:r>
              <a:rPr lang="cs-CZ" sz="2800" dirty="0" err="1"/>
              <a:t>strong</a:t>
            </a:r>
            <a:r>
              <a:rPr lang="cs-CZ" sz="2800" dirty="0"/>
              <a:t> </a:t>
            </a:r>
            <a:r>
              <a:rPr lang="cs-CZ" sz="2800" dirty="0" err="1"/>
              <a:t>political</a:t>
            </a:r>
            <a:r>
              <a:rPr lang="cs-CZ" sz="2800" dirty="0"/>
              <a:t> </a:t>
            </a:r>
            <a:r>
              <a:rPr lang="cs-CZ" sz="2800" dirty="0" err="1"/>
              <a:t>dimension</a:t>
            </a:r>
            <a:endParaRPr lang="cs-CZ" sz="2800" dirty="0"/>
          </a:p>
        </p:txBody>
      </p:sp>
    </p:spTree>
    <p:extLst>
      <p:ext uri="{BB962C8B-B14F-4D97-AF65-F5344CB8AC3E}">
        <p14:creationId xmlns:p14="http://schemas.microsoft.com/office/powerpoint/2010/main" val="2945385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51571D-BE90-14F8-DC8C-7130729EC995}"/>
              </a:ext>
            </a:extLst>
          </p:cNvPr>
          <p:cNvSpPr>
            <a:spLocks noGrp="1"/>
          </p:cNvSpPr>
          <p:nvPr>
            <p:ph type="title"/>
          </p:nvPr>
        </p:nvSpPr>
        <p:spPr/>
        <p:txBody>
          <a:bodyPr/>
          <a:lstStyle/>
          <a:p>
            <a:r>
              <a:rPr lang="cs-CZ" dirty="0" err="1"/>
              <a:t>Externalities</a:t>
            </a:r>
            <a:endParaRPr lang="cs-CZ" dirty="0"/>
          </a:p>
        </p:txBody>
      </p:sp>
      <p:pic>
        <p:nvPicPr>
          <p:cNvPr id="5" name="Obrázek 4">
            <a:extLst>
              <a:ext uri="{FF2B5EF4-FFF2-40B4-BE49-F238E27FC236}">
                <a16:creationId xmlns:a16="http://schemas.microsoft.com/office/drawing/2014/main" id="{DEE7F654-83F4-9455-A9FB-0E881598E3B7}"/>
              </a:ext>
            </a:extLst>
          </p:cNvPr>
          <p:cNvPicPr>
            <a:picLocks noChangeAspect="1"/>
          </p:cNvPicPr>
          <p:nvPr/>
        </p:nvPicPr>
        <p:blipFill>
          <a:blip r:embed="rId2"/>
          <a:stretch>
            <a:fillRect/>
          </a:stretch>
        </p:blipFill>
        <p:spPr>
          <a:xfrm>
            <a:off x="0" y="2132856"/>
            <a:ext cx="4614374" cy="3573016"/>
          </a:xfrm>
          <a:prstGeom prst="rect">
            <a:avLst/>
          </a:prstGeom>
        </p:spPr>
      </p:pic>
      <p:pic>
        <p:nvPicPr>
          <p:cNvPr id="7" name="Obrázek 6">
            <a:extLst>
              <a:ext uri="{FF2B5EF4-FFF2-40B4-BE49-F238E27FC236}">
                <a16:creationId xmlns:a16="http://schemas.microsoft.com/office/drawing/2014/main" id="{ABB59BA2-FB64-0CB2-015E-7C9B76953EE2}"/>
              </a:ext>
            </a:extLst>
          </p:cNvPr>
          <p:cNvPicPr>
            <a:picLocks noChangeAspect="1"/>
          </p:cNvPicPr>
          <p:nvPr/>
        </p:nvPicPr>
        <p:blipFill>
          <a:blip r:embed="rId3"/>
          <a:stretch>
            <a:fillRect/>
          </a:stretch>
        </p:blipFill>
        <p:spPr>
          <a:xfrm>
            <a:off x="4355976" y="2240868"/>
            <a:ext cx="4459750" cy="3356992"/>
          </a:xfrm>
          <a:prstGeom prst="rect">
            <a:avLst/>
          </a:prstGeom>
        </p:spPr>
      </p:pic>
    </p:spTree>
    <p:extLst>
      <p:ext uri="{BB962C8B-B14F-4D97-AF65-F5344CB8AC3E}">
        <p14:creationId xmlns:p14="http://schemas.microsoft.com/office/powerpoint/2010/main" val="815546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The</a:t>
            </a:r>
            <a:r>
              <a:rPr lang="cs-CZ" dirty="0"/>
              <a:t> </a:t>
            </a:r>
            <a:r>
              <a:rPr lang="cs-CZ" dirty="0" err="1"/>
              <a:t>economic</a:t>
            </a:r>
            <a:r>
              <a:rPr lang="cs-CZ" dirty="0"/>
              <a:t> </a:t>
            </a:r>
            <a:r>
              <a:rPr lang="cs-CZ" dirty="0" err="1"/>
              <a:t>rationale</a:t>
            </a:r>
            <a:r>
              <a:rPr lang="cs-CZ" dirty="0"/>
              <a:t> </a:t>
            </a:r>
            <a:r>
              <a:rPr lang="cs-CZ" dirty="0" err="1"/>
              <a:t>for</a:t>
            </a:r>
            <a:r>
              <a:rPr lang="cs-CZ" dirty="0"/>
              <a:t> </a:t>
            </a:r>
            <a:r>
              <a:rPr lang="cs-CZ" dirty="0" err="1"/>
              <a:t>subsidisation</a:t>
            </a:r>
            <a:endParaRPr lang="cs-CZ" dirty="0"/>
          </a:p>
        </p:txBody>
      </p:sp>
      <p:sp>
        <p:nvSpPr>
          <p:cNvPr id="3" name="Zástupný symbol pro obsah 2"/>
          <p:cNvSpPr>
            <a:spLocks noGrp="1"/>
          </p:cNvSpPr>
          <p:nvPr>
            <p:ph idx="1"/>
          </p:nvPr>
        </p:nvSpPr>
        <p:spPr/>
        <p:txBody>
          <a:bodyPr>
            <a:normAutofit/>
          </a:bodyPr>
          <a:lstStyle/>
          <a:p>
            <a:r>
              <a:rPr lang="cs-CZ" sz="2800" dirty="0"/>
              <a:t>In support </a:t>
            </a:r>
            <a:r>
              <a:rPr lang="cs-CZ" sz="2800" dirty="0" err="1"/>
              <a:t>of</a:t>
            </a:r>
            <a:r>
              <a:rPr lang="cs-CZ" sz="2800" dirty="0"/>
              <a:t> </a:t>
            </a:r>
            <a:r>
              <a:rPr lang="cs-CZ" sz="2800" dirty="0" err="1"/>
              <a:t>land</a:t>
            </a:r>
            <a:r>
              <a:rPr lang="cs-CZ" sz="2800" dirty="0"/>
              <a:t> use </a:t>
            </a:r>
            <a:r>
              <a:rPr lang="cs-CZ" sz="2800" dirty="0" err="1"/>
              <a:t>efficient</a:t>
            </a:r>
            <a:r>
              <a:rPr lang="cs-CZ" sz="2800" dirty="0"/>
              <a:t> </a:t>
            </a:r>
            <a:r>
              <a:rPr lang="cs-CZ" sz="2800" dirty="0" err="1"/>
              <a:t>modes</a:t>
            </a:r>
            <a:r>
              <a:rPr lang="cs-CZ" sz="2800" dirty="0"/>
              <a:t> </a:t>
            </a:r>
            <a:r>
              <a:rPr lang="cs-CZ" sz="2800" dirty="0" err="1"/>
              <a:t>of</a:t>
            </a:r>
            <a:r>
              <a:rPr lang="cs-CZ" sz="2800" dirty="0"/>
              <a:t> transport</a:t>
            </a:r>
          </a:p>
          <a:p>
            <a:r>
              <a:rPr lang="cs-CZ" sz="2800" dirty="0"/>
              <a:t>To </a:t>
            </a:r>
            <a:r>
              <a:rPr lang="cs-CZ" sz="2800" dirty="0" err="1"/>
              <a:t>lessen</a:t>
            </a:r>
            <a:r>
              <a:rPr lang="cs-CZ" sz="2800" dirty="0"/>
              <a:t> </a:t>
            </a:r>
            <a:r>
              <a:rPr lang="cs-CZ" sz="2800" dirty="0" err="1"/>
              <a:t>the</a:t>
            </a:r>
            <a:r>
              <a:rPr lang="cs-CZ" sz="2800" dirty="0"/>
              <a:t> </a:t>
            </a:r>
            <a:r>
              <a:rPr lang="cs-CZ" sz="2800" dirty="0" err="1"/>
              <a:t>impact</a:t>
            </a:r>
            <a:r>
              <a:rPr lang="cs-CZ" sz="2800" dirty="0"/>
              <a:t> </a:t>
            </a:r>
            <a:r>
              <a:rPr lang="cs-CZ" sz="2800" dirty="0" err="1"/>
              <a:t>of</a:t>
            </a:r>
            <a:r>
              <a:rPr lang="cs-CZ" sz="2800" dirty="0"/>
              <a:t> </a:t>
            </a:r>
            <a:r>
              <a:rPr lang="cs-CZ" sz="2800" dirty="0" err="1"/>
              <a:t>enviromentally</a:t>
            </a:r>
            <a:r>
              <a:rPr lang="cs-CZ" sz="2800" dirty="0"/>
              <a:t> </a:t>
            </a:r>
            <a:r>
              <a:rPr lang="cs-CZ" sz="2800" dirty="0" err="1"/>
              <a:t>unfriendly</a:t>
            </a:r>
            <a:r>
              <a:rPr lang="cs-CZ" sz="2800" dirty="0"/>
              <a:t> </a:t>
            </a:r>
            <a:r>
              <a:rPr lang="cs-CZ" sz="2800" dirty="0" err="1"/>
              <a:t>modes</a:t>
            </a:r>
            <a:r>
              <a:rPr lang="cs-CZ" sz="2800" dirty="0"/>
              <a:t> </a:t>
            </a:r>
            <a:r>
              <a:rPr lang="cs-CZ" sz="2800" dirty="0" err="1"/>
              <a:t>of</a:t>
            </a:r>
            <a:r>
              <a:rPr lang="cs-CZ" sz="2800" dirty="0"/>
              <a:t> transport</a:t>
            </a:r>
          </a:p>
          <a:p>
            <a:r>
              <a:rPr lang="cs-CZ" sz="2800" dirty="0"/>
              <a:t>To support </a:t>
            </a:r>
            <a:r>
              <a:rPr lang="cs-CZ" sz="2800" dirty="0" err="1"/>
              <a:t>economic</a:t>
            </a:r>
            <a:r>
              <a:rPr lang="cs-CZ" sz="2800" dirty="0"/>
              <a:t> </a:t>
            </a:r>
            <a:r>
              <a:rPr lang="cs-CZ" sz="2800" dirty="0" err="1"/>
              <a:t>development</a:t>
            </a:r>
            <a:r>
              <a:rPr lang="cs-CZ" sz="2800" dirty="0"/>
              <a:t> </a:t>
            </a:r>
            <a:r>
              <a:rPr lang="cs-CZ" sz="2800" dirty="0" err="1"/>
              <a:t>or</a:t>
            </a:r>
            <a:r>
              <a:rPr lang="cs-CZ" sz="2800" dirty="0"/>
              <a:t> </a:t>
            </a:r>
            <a:r>
              <a:rPr lang="cs-CZ" sz="2800" dirty="0" err="1"/>
              <a:t>regeneration</a:t>
            </a:r>
            <a:r>
              <a:rPr lang="cs-CZ" sz="2800" dirty="0"/>
              <a:t> </a:t>
            </a:r>
            <a:r>
              <a:rPr lang="cs-CZ" sz="2800" dirty="0" err="1"/>
              <a:t>of</a:t>
            </a:r>
            <a:r>
              <a:rPr lang="cs-CZ" sz="2800" dirty="0"/>
              <a:t> </a:t>
            </a:r>
            <a:r>
              <a:rPr lang="cs-CZ" sz="2800" dirty="0" err="1"/>
              <a:t>an</a:t>
            </a:r>
            <a:r>
              <a:rPr lang="cs-CZ" sz="2800" dirty="0"/>
              <a:t> area</a:t>
            </a:r>
          </a:p>
          <a:p>
            <a:r>
              <a:rPr lang="cs-CZ" sz="2800" dirty="0"/>
              <a:t>To support </a:t>
            </a:r>
            <a:r>
              <a:rPr lang="cs-CZ" sz="2800" dirty="0" err="1"/>
              <a:t>socially</a:t>
            </a:r>
            <a:r>
              <a:rPr lang="cs-CZ" sz="2800" dirty="0"/>
              <a:t> </a:t>
            </a:r>
            <a:r>
              <a:rPr lang="cs-CZ" sz="2800" dirty="0" err="1"/>
              <a:t>necessary</a:t>
            </a:r>
            <a:r>
              <a:rPr lang="cs-CZ" sz="2800" dirty="0"/>
              <a:t> </a:t>
            </a:r>
            <a:r>
              <a:rPr lang="cs-CZ" sz="2800" dirty="0" err="1"/>
              <a:t>services</a:t>
            </a:r>
            <a:endParaRPr lang="cs-CZ" sz="2800" dirty="0"/>
          </a:p>
        </p:txBody>
      </p:sp>
    </p:spTree>
    <p:extLst>
      <p:ext uri="{BB962C8B-B14F-4D97-AF65-F5344CB8AC3E}">
        <p14:creationId xmlns:p14="http://schemas.microsoft.com/office/powerpoint/2010/main" val="133741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9512" y="274638"/>
            <a:ext cx="8712968" cy="1143000"/>
          </a:xfrm>
        </p:spPr>
        <p:txBody>
          <a:bodyPr>
            <a:noAutofit/>
          </a:bodyPr>
          <a:lstStyle/>
          <a:p>
            <a:r>
              <a:rPr lang="cs-CZ" sz="3600" dirty="0" err="1"/>
              <a:t>Subsidy</a:t>
            </a:r>
            <a:r>
              <a:rPr lang="cs-CZ" sz="3600" dirty="0"/>
              <a:t> to </a:t>
            </a:r>
            <a:r>
              <a:rPr lang="cs-CZ" sz="3600" dirty="0" err="1"/>
              <a:t>operators</a:t>
            </a:r>
            <a:r>
              <a:rPr lang="cs-CZ" sz="3600" dirty="0"/>
              <a:t> to </a:t>
            </a:r>
            <a:r>
              <a:rPr lang="cs-CZ" sz="3600" dirty="0" err="1"/>
              <a:t>correct</a:t>
            </a:r>
            <a:r>
              <a:rPr lang="cs-CZ" sz="3600" dirty="0"/>
              <a:t> </a:t>
            </a:r>
            <a:r>
              <a:rPr lang="cs-CZ" sz="3600" dirty="0" err="1"/>
              <a:t>for</a:t>
            </a:r>
            <a:r>
              <a:rPr lang="cs-CZ" sz="3600" dirty="0"/>
              <a:t> </a:t>
            </a:r>
            <a:r>
              <a:rPr lang="cs-CZ" sz="3600" dirty="0" err="1"/>
              <a:t>under-consumption</a:t>
            </a:r>
            <a:r>
              <a:rPr lang="cs-CZ" sz="3600" dirty="0"/>
              <a:t> (</a:t>
            </a:r>
            <a:r>
              <a:rPr lang="cs-CZ" sz="3600" dirty="0" err="1"/>
              <a:t>supply</a:t>
            </a:r>
            <a:r>
              <a:rPr lang="cs-CZ" sz="3600" dirty="0"/>
              <a:t> </a:t>
            </a:r>
            <a:r>
              <a:rPr lang="cs-CZ" sz="3600" dirty="0" err="1"/>
              <a:t>side</a:t>
            </a:r>
            <a:r>
              <a:rPr lang="cs-CZ" sz="3600" dirty="0"/>
              <a:t> </a:t>
            </a:r>
            <a:r>
              <a:rPr lang="cs-CZ" sz="3600" dirty="0" err="1"/>
              <a:t>measure</a:t>
            </a:r>
            <a:r>
              <a:rPr lang="cs-CZ" sz="3600" dirty="0"/>
              <a:t>)</a:t>
            </a:r>
          </a:p>
        </p:txBody>
      </p:sp>
      <p:pic>
        <p:nvPicPr>
          <p:cNvPr id="4" name="Obrázek 3">
            <a:extLst>
              <a:ext uri="{FF2B5EF4-FFF2-40B4-BE49-F238E27FC236}">
                <a16:creationId xmlns:a16="http://schemas.microsoft.com/office/drawing/2014/main" id="{B3FBDAAC-F4DC-A0D5-F1CD-3441FCC485EF}"/>
              </a:ext>
            </a:extLst>
          </p:cNvPr>
          <p:cNvPicPr>
            <a:picLocks noChangeAspect="1"/>
          </p:cNvPicPr>
          <p:nvPr/>
        </p:nvPicPr>
        <p:blipFill>
          <a:blip r:embed="rId2"/>
          <a:stretch>
            <a:fillRect/>
          </a:stretch>
        </p:blipFill>
        <p:spPr>
          <a:xfrm>
            <a:off x="1097868" y="1700808"/>
            <a:ext cx="6948264" cy="4610308"/>
          </a:xfrm>
          <a:prstGeom prst="rect">
            <a:avLst/>
          </a:prstGeom>
        </p:spPr>
      </p:pic>
    </p:spTree>
    <p:extLst>
      <p:ext uri="{BB962C8B-B14F-4D97-AF65-F5344CB8AC3E}">
        <p14:creationId xmlns:p14="http://schemas.microsoft.com/office/powerpoint/2010/main" val="352377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2E5FFE-3E07-81A0-BDCE-C77A3A46789D}"/>
              </a:ext>
            </a:extLst>
          </p:cNvPr>
          <p:cNvSpPr>
            <a:spLocks noGrp="1"/>
          </p:cNvSpPr>
          <p:nvPr>
            <p:ph type="title"/>
          </p:nvPr>
        </p:nvSpPr>
        <p:spPr/>
        <p:txBody>
          <a:bodyPr/>
          <a:lstStyle/>
          <a:p>
            <a:r>
              <a:rPr lang="cs-CZ" dirty="0" err="1"/>
              <a:t>Motivation</a:t>
            </a:r>
            <a:endParaRPr lang="cs-CZ" dirty="0"/>
          </a:p>
        </p:txBody>
      </p:sp>
      <p:sp>
        <p:nvSpPr>
          <p:cNvPr id="3" name="Zástupný obsah 2">
            <a:extLst>
              <a:ext uri="{FF2B5EF4-FFF2-40B4-BE49-F238E27FC236}">
                <a16:creationId xmlns:a16="http://schemas.microsoft.com/office/drawing/2014/main" id="{51D03B2A-D1D9-93F3-5352-16D2801F0936}"/>
              </a:ext>
            </a:extLst>
          </p:cNvPr>
          <p:cNvSpPr>
            <a:spLocks noGrp="1"/>
          </p:cNvSpPr>
          <p:nvPr>
            <p:ph idx="1"/>
          </p:nvPr>
        </p:nvSpPr>
        <p:spPr/>
        <p:txBody>
          <a:bodyPr/>
          <a:lstStyle/>
          <a:p>
            <a:r>
              <a:rPr lang="cs-CZ" dirty="0" err="1"/>
              <a:t>Close</a:t>
            </a:r>
            <a:r>
              <a:rPr lang="cs-CZ" dirty="0"/>
              <a:t> </a:t>
            </a:r>
            <a:r>
              <a:rPr lang="cs-CZ" dirty="0" err="1"/>
              <a:t>connection</a:t>
            </a:r>
            <a:r>
              <a:rPr lang="cs-CZ" dirty="0"/>
              <a:t> </a:t>
            </a:r>
            <a:r>
              <a:rPr lang="cs-CZ" dirty="0" err="1"/>
              <a:t>between</a:t>
            </a:r>
            <a:r>
              <a:rPr lang="cs-CZ" dirty="0"/>
              <a:t> </a:t>
            </a:r>
            <a:r>
              <a:rPr lang="cs-CZ" dirty="0" err="1"/>
              <a:t>pricing</a:t>
            </a:r>
            <a:r>
              <a:rPr lang="cs-CZ" dirty="0"/>
              <a:t> and </a:t>
            </a:r>
            <a:r>
              <a:rPr lang="cs-CZ" dirty="0" err="1"/>
              <a:t>subsidies</a:t>
            </a:r>
            <a:endParaRPr lang="cs-CZ" dirty="0"/>
          </a:p>
          <a:p>
            <a:r>
              <a:rPr lang="cs-CZ" dirty="0" err="1"/>
              <a:t>When</a:t>
            </a:r>
            <a:r>
              <a:rPr lang="cs-CZ" dirty="0"/>
              <a:t> </a:t>
            </a:r>
            <a:r>
              <a:rPr lang="cs-CZ" dirty="0" err="1"/>
              <a:t>the</a:t>
            </a:r>
            <a:r>
              <a:rPr lang="cs-CZ" dirty="0"/>
              <a:t> </a:t>
            </a:r>
            <a:r>
              <a:rPr lang="cs-CZ" dirty="0" err="1"/>
              <a:t>prices</a:t>
            </a:r>
            <a:r>
              <a:rPr lang="cs-CZ" dirty="0"/>
              <a:t> are not </a:t>
            </a:r>
            <a:r>
              <a:rPr lang="cs-CZ" dirty="0" err="1"/>
              <a:t>right</a:t>
            </a:r>
            <a:r>
              <a:rPr lang="cs-CZ" dirty="0"/>
              <a:t> – </a:t>
            </a:r>
            <a:r>
              <a:rPr lang="cs-CZ" dirty="0" err="1"/>
              <a:t>there</a:t>
            </a:r>
            <a:r>
              <a:rPr lang="cs-CZ" dirty="0"/>
              <a:t> </a:t>
            </a:r>
            <a:r>
              <a:rPr lang="cs-CZ" dirty="0" err="1"/>
              <a:t>is</a:t>
            </a:r>
            <a:r>
              <a:rPr lang="cs-CZ" dirty="0"/>
              <a:t> </a:t>
            </a:r>
            <a:r>
              <a:rPr lang="cs-CZ" dirty="0" err="1"/>
              <a:t>often</a:t>
            </a:r>
            <a:r>
              <a:rPr lang="cs-CZ" dirty="0"/>
              <a:t> a </a:t>
            </a:r>
            <a:r>
              <a:rPr lang="cs-CZ" dirty="0" err="1"/>
              <a:t>need</a:t>
            </a:r>
            <a:r>
              <a:rPr lang="cs-CZ" dirty="0"/>
              <a:t> </a:t>
            </a:r>
            <a:r>
              <a:rPr lang="cs-CZ" dirty="0" err="1"/>
              <a:t>for</a:t>
            </a:r>
            <a:r>
              <a:rPr lang="cs-CZ" dirty="0"/>
              <a:t> </a:t>
            </a:r>
            <a:r>
              <a:rPr lang="cs-CZ" dirty="0" err="1"/>
              <a:t>subsidy</a:t>
            </a:r>
            <a:endParaRPr lang="cs-CZ" dirty="0"/>
          </a:p>
          <a:p>
            <a:r>
              <a:rPr lang="cs-CZ" dirty="0" err="1"/>
              <a:t>Why</a:t>
            </a:r>
            <a:r>
              <a:rPr lang="cs-CZ" dirty="0"/>
              <a:t> so </a:t>
            </a:r>
            <a:r>
              <a:rPr lang="cs-CZ" dirty="0" err="1"/>
              <a:t>often</a:t>
            </a:r>
            <a:r>
              <a:rPr lang="cs-CZ" dirty="0"/>
              <a:t> </a:t>
            </a:r>
            <a:r>
              <a:rPr lang="cs-CZ" dirty="0" err="1"/>
              <a:t>the</a:t>
            </a:r>
            <a:r>
              <a:rPr lang="cs-CZ" dirty="0"/>
              <a:t> </a:t>
            </a:r>
            <a:r>
              <a:rPr lang="cs-CZ" dirty="0" err="1"/>
              <a:t>prices</a:t>
            </a:r>
            <a:r>
              <a:rPr lang="cs-CZ" dirty="0"/>
              <a:t> in transport are not </a:t>
            </a:r>
            <a:r>
              <a:rPr lang="cs-CZ" dirty="0" err="1"/>
              <a:t>right</a:t>
            </a:r>
            <a:r>
              <a:rPr lang="cs-CZ" dirty="0"/>
              <a:t>?</a:t>
            </a:r>
          </a:p>
          <a:p>
            <a:r>
              <a:rPr lang="cs-CZ" dirty="0" err="1"/>
              <a:t>Two</a:t>
            </a:r>
            <a:r>
              <a:rPr lang="cs-CZ" dirty="0"/>
              <a:t> case </a:t>
            </a:r>
            <a:r>
              <a:rPr lang="cs-CZ" dirty="0" err="1"/>
              <a:t>studies</a:t>
            </a:r>
            <a:endParaRPr lang="cs-CZ" dirty="0"/>
          </a:p>
        </p:txBody>
      </p:sp>
    </p:spTree>
    <p:extLst>
      <p:ext uri="{BB962C8B-B14F-4D97-AF65-F5344CB8AC3E}">
        <p14:creationId xmlns:p14="http://schemas.microsoft.com/office/powerpoint/2010/main" val="135995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Demand</a:t>
            </a:r>
            <a:r>
              <a:rPr lang="cs-CZ" dirty="0"/>
              <a:t> </a:t>
            </a:r>
            <a:r>
              <a:rPr lang="cs-CZ" dirty="0" err="1"/>
              <a:t>side</a:t>
            </a:r>
            <a:r>
              <a:rPr lang="cs-CZ" dirty="0"/>
              <a:t> </a:t>
            </a:r>
            <a:r>
              <a:rPr lang="cs-CZ" dirty="0" err="1"/>
              <a:t>measures</a:t>
            </a:r>
            <a:endParaRPr lang="cs-CZ" dirty="0"/>
          </a:p>
        </p:txBody>
      </p:sp>
      <p:sp>
        <p:nvSpPr>
          <p:cNvPr id="3" name="Zástupný symbol pro obsah 2"/>
          <p:cNvSpPr>
            <a:spLocks noGrp="1"/>
          </p:cNvSpPr>
          <p:nvPr>
            <p:ph idx="1"/>
          </p:nvPr>
        </p:nvSpPr>
        <p:spPr/>
        <p:txBody>
          <a:bodyPr>
            <a:normAutofit/>
          </a:bodyPr>
          <a:lstStyle/>
          <a:p>
            <a:r>
              <a:rPr lang="cs-CZ" sz="2800" dirty="0"/>
              <a:t>Far more </a:t>
            </a:r>
            <a:r>
              <a:rPr lang="cs-CZ" sz="2800" dirty="0" err="1"/>
              <a:t>straightforward</a:t>
            </a:r>
            <a:endParaRPr lang="cs-CZ" sz="2800" dirty="0"/>
          </a:p>
          <a:p>
            <a:r>
              <a:rPr lang="cs-CZ" sz="2800" dirty="0" err="1"/>
              <a:t>Used</a:t>
            </a:r>
            <a:r>
              <a:rPr lang="cs-CZ" sz="2800" dirty="0"/>
              <a:t> to </a:t>
            </a:r>
            <a:r>
              <a:rPr lang="cs-CZ" sz="2800" dirty="0" err="1"/>
              <a:t>correct</a:t>
            </a:r>
            <a:r>
              <a:rPr lang="cs-CZ" sz="2800" dirty="0"/>
              <a:t> </a:t>
            </a:r>
            <a:r>
              <a:rPr lang="cs-CZ" sz="2800" dirty="0" err="1"/>
              <a:t>for</a:t>
            </a:r>
            <a:r>
              <a:rPr lang="cs-CZ" sz="2800" dirty="0"/>
              <a:t> a </a:t>
            </a:r>
            <a:r>
              <a:rPr lang="cs-CZ" sz="2800" dirty="0" err="1"/>
              <a:t>demand</a:t>
            </a:r>
            <a:r>
              <a:rPr lang="cs-CZ" sz="2800" dirty="0"/>
              <a:t> </a:t>
            </a:r>
            <a:r>
              <a:rPr lang="cs-CZ" sz="2800" dirty="0" err="1"/>
              <a:t>side</a:t>
            </a:r>
            <a:r>
              <a:rPr lang="cs-CZ" sz="2800" dirty="0"/>
              <a:t> market </a:t>
            </a:r>
            <a:r>
              <a:rPr lang="cs-CZ" sz="2800" dirty="0" err="1"/>
              <a:t>failure</a:t>
            </a:r>
            <a:endParaRPr lang="cs-CZ" sz="2800" dirty="0"/>
          </a:p>
          <a:p>
            <a:r>
              <a:rPr lang="cs-CZ" sz="2800" dirty="0" err="1"/>
              <a:t>Specific</a:t>
            </a:r>
            <a:r>
              <a:rPr lang="cs-CZ" sz="2800" dirty="0"/>
              <a:t> </a:t>
            </a:r>
            <a:r>
              <a:rPr lang="cs-CZ" sz="2800" dirty="0" err="1"/>
              <a:t>groups</a:t>
            </a:r>
            <a:r>
              <a:rPr lang="cs-CZ" sz="2800" dirty="0"/>
              <a:t> and </a:t>
            </a:r>
            <a:r>
              <a:rPr lang="cs-CZ" sz="2800" dirty="0" err="1"/>
              <a:t>individuals</a:t>
            </a:r>
            <a:r>
              <a:rPr lang="cs-CZ" sz="2800" dirty="0"/>
              <a:t> are </a:t>
            </a:r>
            <a:r>
              <a:rPr lang="cs-CZ" sz="2800" dirty="0" err="1"/>
              <a:t>targeted</a:t>
            </a:r>
            <a:r>
              <a:rPr lang="cs-CZ" sz="2800" dirty="0"/>
              <a:t> to </a:t>
            </a:r>
            <a:r>
              <a:rPr lang="cs-CZ" sz="2800" dirty="0" err="1"/>
              <a:t>receive</a:t>
            </a:r>
            <a:r>
              <a:rPr lang="cs-CZ" sz="2800" dirty="0"/>
              <a:t> </a:t>
            </a:r>
            <a:r>
              <a:rPr lang="cs-CZ" sz="2800" dirty="0" err="1"/>
              <a:t>the</a:t>
            </a:r>
            <a:r>
              <a:rPr lang="cs-CZ" sz="2800" dirty="0"/>
              <a:t> </a:t>
            </a:r>
            <a:r>
              <a:rPr lang="cs-CZ" sz="2800" dirty="0" err="1"/>
              <a:t>subsidy</a:t>
            </a:r>
            <a:endParaRPr lang="cs-CZ" sz="2800" dirty="0"/>
          </a:p>
          <a:p>
            <a:r>
              <a:rPr lang="cs-CZ" sz="2800" dirty="0"/>
              <a:t>In </a:t>
            </a:r>
            <a:r>
              <a:rPr lang="cs-CZ" sz="2800" dirty="0" err="1"/>
              <a:t>effect</a:t>
            </a:r>
            <a:r>
              <a:rPr lang="cs-CZ" sz="2800" dirty="0"/>
              <a:t> </a:t>
            </a:r>
            <a:r>
              <a:rPr lang="cs-CZ" sz="2800" dirty="0" err="1"/>
              <a:t>the</a:t>
            </a:r>
            <a:r>
              <a:rPr lang="cs-CZ" sz="2800" dirty="0"/>
              <a:t> </a:t>
            </a:r>
            <a:r>
              <a:rPr lang="cs-CZ" sz="2800" dirty="0" err="1"/>
              <a:t>individual</a:t>
            </a:r>
            <a:r>
              <a:rPr lang="cs-CZ" sz="2800" dirty="0"/>
              <a:t> </a:t>
            </a:r>
            <a:r>
              <a:rPr lang="cs-CZ" sz="2800" dirty="0" err="1"/>
              <a:t>is</a:t>
            </a:r>
            <a:r>
              <a:rPr lang="cs-CZ" sz="2800" dirty="0"/>
              <a:t> </a:t>
            </a:r>
            <a:r>
              <a:rPr lang="cs-CZ" sz="2800" dirty="0" err="1"/>
              <a:t>given</a:t>
            </a:r>
            <a:r>
              <a:rPr lang="cs-CZ" sz="2800" dirty="0"/>
              <a:t> a </a:t>
            </a:r>
            <a:r>
              <a:rPr lang="cs-CZ" sz="2800" dirty="0" err="1"/>
              <a:t>concession</a:t>
            </a:r>
            <a:r>
              <a:rPr lang="cs-CZ" sz="2800" dirty="0"/>
              <a:t> (a </a:t>
            </a:r>
            <a:r>
              <a:rPr lang="cs-CZ" sz="2800" dirty="0" err="1"/>
              <a:t>reduced</a:t>
            </a:r>
            <a:r>
              <a:rPr lang="cs-CZ" sz="2800" dirty="0"/>
              <a:t> </a:t>
            </a:r>
            <a:r>
              <a:rPr lang="cs-CZ" sz="2800" dirty="0" err="1"/>
              <a:t>fare</a:t>
            </a:r>
            <a:r>
              <a:rPr lang="cs-CZ" sz="2800" dirty="0"/>
              <a:t>) to use a </a:t>
            </a:r>
            <a:r>
              <a:rPr lang="cs-CZ" sz="2800" dirty="0" err="1"/>
              <a:t>service</a:t>
            </a:r>
            <a:endParaRPr lang="cs-CZ" sz="2800" dirty="0"/>
          </a:p>
        </p:txBody>
      </p:sp>
    </p:spTree>
    <p:extLst>
      <p:ext uri="{BB962C8B-B14F-4D97-AF65-F5344CB8AC3E}">
        <p14:creationId xmlns:p14="http://schemas.microsoft.com/office/powerpoint/2010/main" val="192552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1174AF-049F-9938-BB69-78FB5E62FDE9}"/>
              </a:ext>
            </a:extLst>
          </p:cNvPr>
          <p:cNvSpPr>
            <a:spLocks noGrp="1"/>
          </p:cNvSpPr>
          <p:nvPr>
            <p:ph type="title"/>
          </p:nvPr>
        </p:nvSpPr>
        <p:spPr>
          <a:xfrm>
            <a:off x="457200" y="274638"/>
            <a:ext cx="8229600" cy="850106"/>
          </a:xfrm>
        </p:spPr>
        <p:txBody>
          <a:bodyPr/>
          <a:lstStyle/>
          <a:p>
            <a:r>
              <a:rPr lang="cs-CZ" dirty="0"/>
              <a:t>Free </a:t>
            </a:r>
            <a:r>
              <a:rPr lang="cs-CZ" dirty="0" err="1"/>
              <a:t>fares</a:t>
            </a:r>
            <a:endParaRPr lang="cs-CZ" dirty="0"/>
          </a:p>
        </p:txBody>
      </p:sp>
      <p:sp>
        <p:nvSpPr>
          <p:cNvPr id="3" name="Zástupný obsah 2">
            <a:extLst>
              <a:ext uri="{FF2B5EF4-FFF2-40B4-BE49-F238E27FC236}">
                <a16:creationId xmlns:a16="http://schemas.microsoft.com/office/drawing/2014/main" id="{B2D0E9F6-58B3-CD30-0079-213CCCF69CAF}"/>
              </a:ext>
            </a:extLst>
          </p:cNvPr>
          <p:cNvSpPr>
            <a:spLocks noGrp="1"/>
          </p:cNvSpPr>
          <p:nvPr>
            <p:ph idx="1"/>
          </p:nvPr>
        </p:nvSpPr>
        <p:spPr>
          <a:xfrm>
            <a:off x="179512" y="1268760"/>
            <a:ext cx="8507288" cy="5319041"/>
          </a:xfrm>
        </p:spPr>
        <p:txBody>
          <a:bodyPr>
            <a:normAutofit fontScale="92500" lnSpcReduction="10000"/>
          </a:bodyPr>
          <a:lstStyle/>
          <a:p>
            <a:r>
              <a:rPr lang="en-GB" sz="2800" dirty="0">
                <a:effectLst/>
                <a:latin typeface="+mj-lt"/>
                <a:ea typeface="Times New Roman" panose="02020603050405020304" pitchFamily="18" charset="0"/>
              </a:rPr>
              <a:t>F</a:t>
            </a:r>
            <a:r>
              <a:rPr lang="cs-CZ" sz="2800" dirty="0" err="1">
                <a:effectLst/>
                <a:latin typeface="+mj-lt"/>
                <a:ea typeface="Times New Roman" panose="02020603050405020304" pitchFamily="18" charset="0"/>
              </a:rPr>
              <a:t>ree</a:t>
            </a:r>
            <a:r>
              <a:rPr lang="cs-CZ" sz="2800" dirty="0">
                <a:effectLst/>
                <a:latin typeface="+mj-lt"/>
                <a:ea typeface="Times New Roman" panose="02020603050405020304" pitchFamily="18" charset="0"/>
              </a:rPr>
              <a:t> </a:t>
            </a:r>
            <a:r>
              <a:rPr lang="cs-CZ" sz="2800" dirty="0" err="1">
                <a:effectLst/>
                <a:latin typeface="+mj-lt"/>
                <a:ea typeface="Times New Roman" panose="02020603050405020304" pitchFamily="18" charset="0"/>
              </a:rPr>
              <a:t>fares</a:t>
            </a:r>
            <a:r>
              <a:rPr lang="cs-CZ" sz="2800" dirty="0">
                <a:effectLst/>
                <a:latin typeface="+mj-lt"/>
                <a:ea typeface="Times New Roman" panose="02020603050405020304" pitchFamily="18" charset="0"/>
              </a:rPr>
              <a:t> and </a:t>
            </a:r>
            <a:r>
              <a:rPr lang="cs-CZ" sz="2800" dirty="0" err="1">
                <a:effectLst/>
                <a:latin typeface="+mj-lt"/>
                <a:ea typeface="Times New Roman" panose="02020603050405020304" pitchFamily="18" charset="0"/>
              </a:rPr>
              <a:t>fare</a:t>
            </a:r>
            <a:r>
              <a:rPr lang="cs-CZ" sz="2800" dirty="0">
                <a:effectLst/>
                <a:latin typeface="+mj-lt"/>
                <a:ea typeface="Times New Roman" panose="02020603050405020304" pitchFamily="18" charset="0"/>
              </a:rPr>
              <a:t> </a:t>
            </a:r>
            <a:r>
              <a:rPr lang="cs-CZ" sz="2800" dirty="0" err="1">
                <a:effectLst/>
                <a:latin typeface="+mj-lt"/>
                <a:ea typeface="Times New Roman" panose="02020603050405020304" pitchFamily="18" charset="0"/>
              </a:rPr>
              <a:t>discounts</a:t>
            </a:r>
            <a:r>
              <a:rPr lang="en-GB" sz="2800" dirty="0">
                <a:effectLst/>
                <a:latin typeface="+mj-lt"/>
                <a:ea typeface="Times New Roman" panose="02020603050405020304" pitchFamily="18" charset="0"/>
              </a:rPr>
              <a:t> are frequently used tool</a:t>
            </a:r>
            <a:r>
              <a:rPr lang="cs-CZ" sz="2800" dirty="0">
                <a:effectLst/>
                <a:latin typeface="+mj-lt"/>
                <a:ea typeface="Times New Roman" panose="02020603050405020304" pitchFamily="18" charset="0"/>
              </a:rPr>
              <a:t>s</a:t>
            </a:r>
            <a:r>
              <a:rPr lang="en-GB" sz="2800" dirty="0">
                <a:effectLst/>
                <a:latin typeface="+mj-lt"/>
                <a:ea typeface="Times New Roman" panose="02020603050405020304" pitchFamily="18" charset="0"/>
              </a:rPr>
              <a:t>. They are utilized to stimulate public transport ridership, </a:t>
            </a:r>
            <a:r>
              <a:rPr lang="cs-CZ" sz="2800" dirty="0">
                <a:effectLst/>
                <a:latin typeface="+mj-lt"/>
                <a:ea typeface="Times New Roman" panose="02020603050405020304" pitchFamily="18" charset="0"/>
              </a:rPr>
              <a:t>and </a:t>
            </a:r>
            <a:r>
              <a:rPr lang="en-GB" sz="2800" dirty="0">
                <a:effectLst/>
                <a:latin typeface="+mj-lt"/>
                <a:ea typeface="Times New Roman" panose="02020603050405020304" pitchFamily="18" charset="0"/>
              </a:rPr>
              <a:t>promote transport equity and justice. </a:t>
            </a:r>
            <a:endParaRPr lang="cs-CZ" sz="2800" dirty="0">
              <a:effectLst/>
              <a:latin typeface="+mj-lt"/>
              <a:ea typeface="Times New Roman" panose="02020603050405020304" pitchFamily="18" charset="0"/>
            </a:endParaRPr>
          </a:p>
          <a:p>
            <a:r>
              <a:rPr lang="en-GB" sz="2800" dirty="0">
                <a:effectLst/>
                <a:latin typeface="+mj-lt"/>
                <a:ea typeface="Times New Roman" panose="02020603050405020304" pitchFamily="18" charset="0"/>
              </a:rPr>
              <a:t>Policymakers are trying to limit car usage growth and promote public transport to battle congestion and decrease environmental damage. </a:t>
            </a:r>
            <a:endParaRPr lang="cs-CZ" sz="2800" dirty="0">
              <a:latin typeface="+mj-lt"/>
              <a:ea typeface="Times New Roman" panose="02020603050405020304" pitchFamily="18" charset="0"/>
            </a:endParaRPr>
          </a:p>
          <a:p>
            <a:r>
              <a:rPr lang="en-GB" sz="2800" dirty="0">
                <a:effectLst/>
                <a:latin typeface="+mj-lt"/>
                <a:ea typeface="Times New Roman" panose="02020603050405020304" pitchFamily="18" charset="0"/>
              </a:rPr>
              <a:t>The aim of fare reduction policies is to make transport cheaper, improve its affordability, and stimulate ridership. </a:t>
            </a:r>
            <a:r>
              <a:rPr lang="cs-CZ" sz="2800" dirty="0">
                <a:effectLst/>
                <a:latin typeface="+mj-lt"/>
                <a:ea typeface="Times New Roman" panose="02020603050405020304" pitchFamily="18" charset="0"/>
              </a:rPr>
              <a:t>T</a:t>
            </a:r>
            <a:r>
              <a:rPr lang="en-GB" sz="2800" dirty="0">
                <a:effectLst/>
                <a:latin typeface="+mj-lt"/>
                <a:ea typeface="Times New Roman" panose="02020603050405020304" pitchFamily="18" charset="0"/>
              </a:rPr>
              <a:t>he crucial issue is the price elasticity of demand. </a:t>
            </a:r>
            <a:endParaRPr lang="cs-CZ" sz="2800" dirty="0">
              <a:effectLst/>
              <a:latin typeface="+mj-lt"/>
              <a:ea typeface="Times New Roman" panose="02020603050405020304" pitchFamily="18" charset="0"/>
            </a:endParaRPr>
          </a:p>
          <a:p>
            <a:r>
              <a:rPr lang="en-GB" sz="2800" dirty="0">
                <a:effectLst/>
                <a:latin typeface="+mj-lt"/>
                <a:ea typeface="Times New Roman" panose="02020603050405020304" pitchFamily="18" charset="0"/>
              </a:rPr>
              <a:t>However, research suggested that price is not the only factor and is not the most important in determining transport </a:t>
            </a:r>
            <a:r>
              <a:rPr lang="en-GB" sz="2800" dirty="0" err="1">
                <a:effectLst/>
                <a:latin typeface="+mj-lt"/>
                <a:ea typeface="Times New Roman" panose="02020603050405020304" pitchFamily="18" charset="0"/>
              </a:rPr>
              <a:t>ridershi</a:t>
            </a:r>
            <a:r>
              <a:rPr lang="cs-CZ" sz="2800" dirty="0">
                <a:latin typeface="+mj-lt"/>
                <a:ea typeface="Times New Roman" panose="02020603050405020304" pitchFamily="18" charset="0"/>
              </a:rPr>
              <a:t>p (s</a:t>
            </a:r>
            <a:r>
              <a:rPr lang="en-GB" sz="2800" dirty="0" err="1">
                <a:effectLst/>
                <a:latin typeface="+mj-lt"/>
                <a:ea typeface="Times New Roman" panose="02020603050405020304" pitchFamily="18" charset="0"/>
              </a:rPr>
              <a:t>ervice</a:t>
            </a:r>
            <a:r>
              <a:rPr lang="en-GB" sz="2800" dirty="0">
                <a:effectLst/>
                <a:latin typeface="+mj-lt"/>
                <a:ea typeface="Times New Roman" panose="02020603050405020304" pitchFamily="18" charset="0"/>
              </a:rPr>
              <a:t> quality, time, route, and status</a:t>
            </a:r>
            <a:r>
              <a:rPr lang="cs-CZ" sz="2800" dirty="0">
                <a:effectLst/>
                <a:latin typeface="+mj-lt"/>
                <a:ea typeface="Times New Roman" panose="02020603050405020304" pitchFamily="18" charset="0"/>
              </a:rPr>
              <a:t>) </a:t>
            </a:r>
          </a:p>
          <a:p>
            <a:r>
              <a:rPr lang="en-GB" sz="2800" dirty="0">
                <a:effectLst/>
                <a:latin typeface="+mj-lt"/>
                <a:ea typeface="Times New Roman" panose="02020603050405020304" pitchFamily="18" charset="0"/>
              </a:rPr>
              <a:t>Particularly problematic has been switching car user</a:t>
            </a:r>
            <a:endParaRPr lang="cs-CZ" sz="2800" dirty="0">
              <a:latin typeface="+mj-lt"/>
              <a:ea typeface="Times New Roman" panose="02020603050405020304" pitchFamily="18" charset="0"/>
            </a:endParaRPr>
          </a:p>
          <a:p>
            <a:endParaRPr lang="cs-CZ" dirty="0"/>
          </a:p>
        </p:txBody>
      </p:sp>
    </p:spTree>
    <p:extLst>
      <p:ext uri="{BB962C8B-B14F-4D97-AF65-F5344CB8AC3E}">
        <p14:creationId xmlns:p14="http://schemas.microsoft.com/office/powerpoint/2010/main" val="449856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E8BA52-FA1C-DA90-0F34-F84E5DCE67F2}"/>
              </a:ext>
            </a:extLst>
          </p:cNvPr>
          <p:cNvSpPr>
            <a:spLocks noGrp="1"/>
          </p:cNvSpPr>
          <p:nvPr>
            <p:ph type="title"/>
          </p:nvPr>
        </p:nvSpPr>
        <p:spPr>
          <a:xfrm>
            <a:off x="457200" y="274638"/>
            <a:ext cx="8229600" cy="850106"/>
          </a:xfrm>
        </p:spPr>
        <p:txBody>
          <a:bodyPr/>
          <a:lstStyle/>
          <a:p>
            <a:r>
              <a:rPr lang="cs-CZ" dirty="0"/>
              <a:t>Case </a:t>
            </a:r>
            <a:r>
              <a:rPr lang="cs-CZ" dirty="0" err="1"/>
              <a:t>studies</a:t>
            </a:r>
            <a:endParaRPr lang="cs-CZ" dirty="0"/>
          </a:p>
        </p:txBody>
      </p:sp>
      <p:sp>
        <p:nvSpPr>
          <p:cNvPr id="3" name="Zástupný obsah 2">
            <a:extLst>
              <a:ext uri="{FF2B5EF4-FFF2-40B4-BE49-F238E27FC236}">
                <a16:creationId xmlns:a16="http://schemas.microsoft.com/office/drawing/2014/main" id="{5DBB6D82-41A3-CE58-EA9A-E941D5A5001B}"/>
              </a:ext>
            </a:extLst>
          </p:cNvPr>
          <p:cNvSpPr>
            <a:spLocks noGrp="1"/>
          </p:cNvSpPr>
          <p:nvPr>
            <p:ph idx="1"/>
          </p:nvPr>
        </p:nvSpPr>
        <p:spPr>
          <a:xfrm>
            <a:off x="457200" y="1340768"/>
            <a:ext cx="8229600" cy="5517232"/>
          </a:xfrm>
        </p:spPr>
        <p:txBody>
          <a:bodyPr>
            <a:normAutofit/>
          </a:bodyPr>
          <a:lstStyle/>
          <a:p>
            <a:r>
              <a:rPr lang="en-GB" sz="2600" dirty="0">
                <a:effectLst/>
                <a:ea typeface="Times New Roman" panose="02020603050405020304" pitchFamily="18" charset="0"/>
              </a:rPr>
              <a:t>Some evidence may be derived from free-fare transport experiments. </a:t>
            </a:r>
            <a:endParaRPr lang="cs-CZ" sz="2600" dirty="0">
              <a:effectLst/>
              <a:ea typeface="Times New Roman" panose="02020603050405020304" pitchFamily="18" charset="0"/>
            </a:endParaRPr>
          </a:p>
          <a:p>
            <a:r>
              <a:rPr lang="en-GB" sz="2600" dirty="0">
                <a:effectLst/>
                <a:ea typeface="Times New Roman" panose="02020603050405020304" pitchFamily="18" charset="0"/>
              </a:rPr>
              <a:t>The classic example is </a:t>
            </a:r>
            <a:r>
              <a:rPr lang="en-GB" sz="2600" dirty="0" err="1">
                <a:effectLst/>
                <a:ea typeface="Times New Roman" panose="02020603050405020304" pitchFamily="18" charset="0"/>
              </a:rPr>
              <a:t>Studenmund</a:t>
            </a:r>
            <a:r>
              <a:rPr lang="en-GB" sz="2600" dirty="0">
                <a:effectLst/>
                <a:ea typeface="Times New Roman" panose="02020603050405020304" pitchFamily="18" charset="0"/>
              </a:rPr>
              <a:t> – Connor (1982), who described the result of a free-fare experiment in the US, where in Trenton, New Jersey, off-peak bus fares were eliminated. The authors claimed that net ridership went up by 15% (off-peak ridership by 45%). </a:t>
            </a:r>
            <a:endParaRPr lang="cs-CZ" sz="2600" dirty="0">
              <a:ea typeface="Times New Roman" panose="02020603050405020304" pitchFamily="18" charset="0"/>
            </a:endParaRPr>
          </a:p>
          <a:p>
            <a:r>
              <a:rPr lang="en-GB" sz="2600" dirty="0">
                <a:effectLst/>
                <a:ea typeface="Times New Roman" panose="02020603050405020304" pitchFamily="18" charset="0"/>
              </a:rPr>
              <a:t>Widely analysed were the results of a free-fare experiment in Tallinn. Cats et al. (2017) stated that, after a year, ridership went up by 14%. The mobility of low-income residents also improved.</a:t>
            </a:r>
            <a:endParaRPr lang="cs-CZ" sz="2600" dirty="0">
              <a:effectLst/>
              <a:ea typeface="Times New Roman" panose="02020603050405020304" pitchFamily="18" charset="0"/>
            </a:endParaRPr>
          </a:p>
        </p:txBody>
      </p:sp>
    </p:spTree>
    <p:extLst>
      <p:ext uri="{BB962C8B-B14F-4D97-AF65-F5344CB8AC3E}">
        <p14:creationId xmlns:p14="http://schemas.microsoft.com/office/powerpoint/2010/main" val="4071204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919375-01B1-9766-C440-F366E6FDEF63}"/>
              </a:ext>
            </a:extLst>
          </p:cNvPr>
          <p:cNvSpPr>
            <a:spLocks noGrp="1"/>
          </p:cNvSpPr>
          <p:nvPr>
            <p:ph type="title"/>
          </p:nvPr>
        </p:nvSpPr>
        <p:spPr/>
        <p:txBody>
          <a:bodyPr/>
          <a:lstStyle/>
          <a:p>
            <a:r>
              <a:rPr lang="cs-CZ" dirty="0" err="1"/>
              <a:t>Political</a:t>
            </a:r>
            <a:r>
              <a:rPr lang="cs-CZ" dirty="0"/>
              <a:t> </a:t>
            </a:r>
            <a:r>
              <a:rPr lang="cs-CZ" dirty="0" err="1"/>
              <a:t>economy</a:t>
            </a:r>
            <a:endParaRPr lang="cs-CZ" dirty="0"/>
          </a:p>
        </p:txBody>
      </p:sp>
      <p:sp>
        <p:nvSpPr>
          <p:cNvPr id="3" name="Zástupný obsah 2">
            <a:extLst>
              <a:ext uri="{FF2B5EF4-FFF2-40B4-BE49-F238E27FC236}">
                <a16:creationId xmlns:a16="http://schemas.microsoft.com/office/drawing/2014/main" id="{AC78BD2C-FB0E-6E5E-CD70-3B96429E5D24}"/>
              </a:ext>
            </a:extLst>
          </p:cNvPr>
          <p:cNvSpPr>
            <a:spLocks noGrp="1"/>
          </p:cNvSpPr>
          <p:nvPr>
            <p:ph idx="1"/>
          </p:nvPr>
        </p:nvSpPr>
        <p:spPr/>
        <p:txBody>
          <a:bodyPr>
            <a:normAutofit/>
          </a:bodyPr>
          <a:lstStyle/>
          <a:p>
            <a:pPr marL="0" indent="0">
              <a:buNone/>
            </a:pPr>
            <a:r>
              <a:rPr lang="en-GB" sz="2800" dirty="0" err="1">
                <a:effectLst/>
                <a:latin typeface="+mj-lt"/>
                <a:ea typeface="Times New Roman" panose="02020603050405020304" pitchFamily="18" charset="0"/>
              </a:rPr>
              <a:t>Scheiner</a:t>
            </a:r>
            <a:r>
              <a:rPr lang="en-GB" sz="2800" dirty="0">
                <a:effectLst/>
                <a:latin typeface="+mj-lt"/>
                <a:ea typeface="Times New Roman" panose="02020603050405020304" pitchFamily="18" charset="0"/>
              </a:rPr>
              <a:t> – Starling (1974) analysed the political economy of free-fare transport. They argued that four issues are critical: </a:t>
            </a:r>
            <a:endParaRPr lang="cs-CZ" sz="2800" dirty="0">
              <a:effectLst/>
              <a:latin typeface="+mj-lt"/>
              <a:ea typeface="Times New Roman" panose="02020603050405020304" pitchFamily="18" charset="0"/>
            </a:endParaRPr>
          </a:p>
          <a:p>
            <a:pPr marL="514350" indent="-514350">
              <a:buAutoNum type="arabicParenR"/>
            </a:pPr>
            <a:r>
              <a:rPr lang="en-GB" sz="2800" dirty="0">
                <a:effectLst/>
                <a:latin typeface="+mj-lt"/>
                <a:ea typeface="Times New Roman" panose="02020603050405020304" pitchFamily="18" charset="0"/>
              </a:rPr>
              <a:t>demand elasticity and its responsiveness to the introduction of free fares</a:t>
            </a:r>
            <a:endParaRPr lang="cs-CZ" sz="2800" dirty="0">
              <a:effectLst/>
              <a:latin typeface="+mj-lt"/>
              <a:ea typeface="Times New Roman" panose="02020603050405020304" pitchFamily="18" charset="0"/>
            </a:endParaRPr>
          </a:p>
          <a:p>
            <a:pPr marL="514350" indent="-514350">
              <a:buAutoNum type="arabicParenR"/>
            </a:pPr>
            <a:r>
              <a:rPr lang="en-GB" sz="2800" dirty="0">
                <a:effectLst/>
                <a:latin typeface="+mj-lt"/>
                <a:ea typeface="Times New Roman" panose="02020603050405020304" pitchFamily="18" charset="0"/>
              </a:rPr>
              <a:t>the costs of such policies and their </a:t>
            </a:r>
            <a:r>
              <a:rPr lang="en-GB" sz="2800" dirty="0" err="1">
                <a:effectLst/>
                <a:latin typeface="+mj-lt"/>
                <a:ea typeface="Times New Roman" panose="02020603050405020304" pitchFamily="18" charset="0"/>
              </a:rPr>
              <a:t>financin</a:t>
            </a:r>
            <a:r>
              <a:rPr lang="cs-CZ" sz="2800" dirty="0">
                <a:effectLst/>
                <a:latin typeface="+mj-lt"/>
                <a:ea typeface="Times New Roman" panose="02020603050405020304" pitchFamily="18" charset="0"/>
              </a:rPr>
              <a:t>g</a:t>
            </a:r>
          </a:p>
          <a:p>
            <a:pPr marL="514350" indent="-514350">
              <a:buAutoNum type="arabicParenR"/>
            </a:pPr>
            <a:r>
              <a:rPr lang="en-GB" sz="2800" dirty="0">
                <a:effectLst/>
                <a:latin typeface="+mj-lt"/>
                <a:ea typeface="Times New Roman" panose="02020603050405020304" pitchFamily="18" charset="0"/>
              </a:rPr>
              <a:t> identification and evaluation of the benefits</a:t>
            </a:r>
            <a:endParaRPr lang="cs-CZ" sz="2800" dirty="0">
              <a:effectLst/>
              <a:latin typeface="+mj-lt"/>
              <a:ea typeface="Times New Roman" panose="02020603050405020304" pitchFamily="18" charset="0"/>
            </a:endParaRPr>
          </a:p>
          <a:p>
            <a:pPr marL="514350" indent="-514350">
              <a:buAutoNum type="arabicParenR"/>
            </a:pPr>
            <a:r>
              <a:rPr lang="en-GB" sz="2800" dirty="0">
                <a:effectLst/>
                <a:latin typeface="+mj-lt"/>
                <a:ea typeface="Times New Roman" panose="02020603050405020304" pitchFamily="18" charset="0"/>
              </a:rPr>
              <a:t> political feasibility of the policy.</a:t>
            </a:r>
            <a:endParaRPr lang="cs-CZ" sz="2800" dirty="0">
              <a:latin typeface="+mj-lt"/>
            </a:endParaRPr>
          </a:p>
        </p:txBody>
      </p:sp>
    </p:spTree>
    <p:extLst>
      <p:ext uri="{BB962C8B-B14F-4D97-AF65-F5344CB8AC3E}">
        <p14:creationId xmlns:p14="http://schemas.microsoft.com/office/powerpoint/2010/main" val="3066306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AB418A-0524-93F1-9B0C-0C6E35270BEE}"/>
              </a:ext>
            </a:extLst>
          </p:cNvPr>
          <p:cNvSpPr>
            <a:spLocks noGrp="1"/>
          </p:cNvSpPr>
          <p:nvPr>
            <p:ph type="title"/>
          </p:nvPr>
        </p:nvSpPr>
        <p:spPr>
          <a:xfrm>
            <a:off x="457200" y="274638"/>
            <a:ext cx="8229600" cy="922114"/>
          </a:xfrm>
        </p:spPr>
        <p:txBody>
          <a:bodyPr/>
          <a:lstStyle/>
          <a:p>
            <a:r>
              <a:rPr lang="cs-CZ" dirty="0" err="1"/>
              <a:t>Assesment</a:t>
            </a:r>
            <a:endParaRPr lang="cs-CZ" dirty="0"/>
          </a:p>
        </p:txBody>
      </p:sp>
      <p:sp>
        <p:nvSpPr>
          <p:cNvPr id="3" name="Zástupný obsah 2">
            <a:extLst>
              <a:ext uri="{FF2B5EF4-FFF2-40B4-BE49-F238E27FC236}">
                <a16:creationId xmlns:a16="http://schemas.microsoft.com/office/drawing/2014/main" id="{B8E57668-EDCD-E63A-1FB5-6D02B6D2B49C}"/>
              </a:ext>
            </a:extLst>
          </p:cNvPr>
          <p:cNvSpPr>
            <a:spLocks noGrp="1"/>
          </p:cNvSpPr>
          <p:nvPr>
            <p:ph idx="1"/>
          </p:nvPr>
        </p:nvSpPr>
        <p:spPr>
          <a:xfrm>
            <a:off x="457200" y="1600200"/>
            <a:ext cx="8229600" cy="4781128"/>
          </a:xfrm>
        </p:spPr>
        <p:txBody>
          <a:bodyPr>
            <a:normAutofit fontScale="92500"/>
          </a:bodyPr>
          <a:lstStyle/>
          <a:p>
            <a:r>
              <a:rPr lang="en-GB" sz="2800" dirty="0" err="1">
                <a:effectLst/>
                <a:latin typeface="+mj-lt"/>
                <a:ea typeface="Times New Roman" panose="02020603050405020304" pitchFamily="18" charset="0"/>
              </a:rPr>
              <a:t>Fearnley</a:t>
            </a:r>
            <a:r>
              <a:rPr lang="en-GB" sz="2800" dirty="0">
                <a:effectLst/>
                <a:latin typeface="+mj-lt"/>
                <a:ea typeface="Times New Roman" panose="02020603050405020304" pitchFamily="18" charset="0"/>
              </a:rPr>
              <a:t> (2013) analysed the impact of free-fare policies on modal shares and other policy goals</a:t>
            </a:r>
            <a:r>
              <a:rPr lang="cs-CZ" sz="2800" dirty="0">
                <a:latin typeface="+mj-lt"/>
                <a:ea typeface="Times New Roman" panose="02020603050405020304" pitchFamily="18" charset="0"/>
              </a:rPr>
              <a:t> (</a:t>
            </a:r>
            <a:r>
              <a:rPr lang="en-GB" sz="2800" dirty="0">
                <a:effectLst/>
                <a:latin typeface="+mj-lt"/>
                <a:ea typeface="Times New Roman" panose="02020603050405020304" pitchFamily="18" charset="0"/>
              </a:rPr>
              <a:t>economic, political, and environmental</a:t>
            </a:r>
            <a:r>
              <a:rPr lang="cs-CZ" sz="2800" dirty="0">
                <a:effectLst/>
                <a:latin typeface="+mj-lt"/>
                <a:ea typeface="Times New Roman" panose="02020603050405020304" pitchFamily="18" charset="0"/>
              </a:rPr>
              <a:t>)</a:t>
            </a:r>
            <a:endParaRPr lang="cs-CZ" sz="2800" dirty="0">
              <a:latin typeface="+mj-lt"/>
              <a:ea typeface="Times New Roman" panose="02020603050405020304" pitchFamily="18" charset="0"/>
            </a:endParaRPr>
          </a:p>
          <a:p>
            <a:r>
              <a:rPr lang="en-GB" sz="2800" dirty="0">
                <a:effectLst/>
                <a:latin typeface="+mj-lt"/>
                <a:ea typeface="Times New Roman" panose="02020603050405020304" pitchFamily="18" charset="0"/>
              </a:rPr>
              <a:t>He argued that although these policies seem to be attractive, their rate of goal achievement is poor and comes at high costs</a:t>
            </a:r>
            <a:endParaRPr lang="cs-CZ" sz="2800" dirty="0">
              <a:effectLst/>
              <a:latin typeface="+mj-lt"/>
              <a:ea typeface="Times New Roman" panose="02020603050405020304" pitchFamily="18" charset="0"/>
            </a:endParaRPr>
          </a:p>
          <a:p>
            <a:r>
              <a:rPr lang="en-GB" sz="2800" dirty="0">
                <a:effectLst/>
                <a:latin typeface="+mj-lt"/>
                <a:ea typeface="Times New Roman" panose="02020603050405020304" pitchFamily="18" charset="0"/>
              </a:rPr>
              <a:t>The effects on car ridership are marginal and typically offset by a few years of growth. </a:t>
            </a:r>
            <a:endParaRPr lang="cs-CZ" sz="2800" dirty="0">
              <a:effectLst/>
              <a:latin typeface="+mj-lt"/>
              <a:ea typeface="Times New Roman" panose="02020603050405020304" pitchFamily="18" charset="0"/>
            </a:endParaRPr>
          </a:p>
          <a:p>
            <a:r>
              <a:rPr lang="en-GB" sz="2800" dirty="0">
                <a:effectLst/>
                <a:latin typeface="+mj-lt"/>
                <a:ea typeface="Times New Roman" panose="02020603050405020304" pitchFamily="18" charset="0"/>
              </a:rPr>
              <a:t>Successful free-fare traffic schemes are those that concentrate only on public transport ridership growth. </a:t>
            </a:r>
            <a:endParaRPr lang="cs-CZ" sz="2800" dirty="0">
              <a:effectLst/>
              <a:latin typeface="+mj-lt"/>
              <a:ea typeface="Times New Roman" panose="02020603050405020304" pitchFamily="18" charset="0"/>
            </a:endParaRPr>
          </a:p>
          <a:p>
            <a:r>
              <a:rPr lang="en-GB" sz="2800" dirty="0">
                <a:effectLst/>
                <a:latin typeface="+mj-lt"/>
                <a:ea typeface="Times New Roman" panose="02020603050405020304" pitchFamily="18" charset="0"/>
              </a:rPr>
              <a:t>Other goals are best achieved with targeted measures.  </a:t>
            </a:r>
            <a:endParaRPr lang="cs-CZ" sz="2800" dirty="0">
              <a:effectLst/>
              <a:latin typeface="+mj-lt"/>
              <a:ea typeface="Times New Roman" panose="02020603050405020304" pitchFamily="18" charset="0"/>
            </a:endParaRPr>
          </a:p>
          <a:p>
            <a:endParaRPr lang="cs-CZ" dirty="0"/>
          </a:p>
        </p:txBody>
      </p:sp>
    </p:spTree>
    <p:extLst>
      <p:ext uri="{BB962C8B-B14F-4D97-AF65-F5344CB8AC3E}">
        <p14:creationId xmlns:p14="http://schemas.microsoft.com/office/powerpoint/2010/main" val="1585321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F13C083-F28A-AA89-0747-8A85F8EF6909}"/>
              </a:ext>
            </a:extLst>
          </p:cNvPr>
          <p:cNvSpPr>
            <a:spLocks noGrp="1"/>
          </p:cNvSpPr>
          <p:nvPr>
            <p:ph type="title"/>
          </p:nvPr>
        </p:nvSpPr>
        <p:spPr>
          <a:xfrm>
            <a:off x="457200" y="274638"/>
            <a:ext cx="8229600" cy="850106"/>
          </a:xfrm>
        </p:spPr>
        <p:txBody>
          <a:bodyPr/>
          <a:lstStyle/>
          <a:p>
            <a:r>
              <a:rPr lang="cs-CZ" dirty="0"/>
              <a:t>Free </a:t>
            </a:r>
            <a:r>
              <a:rPr lang="cs-CZ" dirty="0" err="1"/>
              <a:t>Fare</a:t>
            </a:r>
            <a:r>
              <a:rPr lang="cs-CZ" dirty="0"/>
              <a:t> in </a:t>
            </a:r>
            <a:r>
              <a:rPr lang="cs-CZ" dirty="0" err="1"/>
              <a:t>Central</a:t>
            </a:r>
            <a:r>
              <a:rPr lang="cs-CZ" dirty="0"/>
              <a:t> </a:t>
            </a:r>
            <a:r>
              <a:rPr lang="cs-CZ" dirty="0" err="1"/>
              <a:t>Europe</a:t>
            </a:r>
            <a:endParaRPr lang="cs-CZ" dirty="0"/>
          </a:p>
        </p:txBody>
      </p:sp>
      <p:sp>
        <p:nvSpPr>
          <p:cNvPr id="3" name="Zástupný obsah 2">
            <a:extLst>
              <a:ext uri="{FF2B5EF4-FFF2-40B4-BE49-F238E27FC236}">
                <a16:creationId xmlns:a16="http://schemas.microsoft.com/office/drawing/2014/main" id="{8DA05D65-AA5B-56EF-ED24-9F1A36D597F1}"/>
              </a:ext>
            </a:extLst>
          </p:cNvPr>
          <p:cNvSpPr>
            <a:spLocks noGrp="1"/>
          </p:cNvSpPr>
          <p:nvPr>
            <p:ph idx="1"/>
          </p:nvPr>
        </p:nvSpPr>
        <p:spPr>
          <a:xfrm>
            <a:off x="457200" y="1340768"/>
            <a:ext cx="8229600" cy="4569371"/>
          </a:xfrm>
        </p:spPr>
        <p:txBody>
          <a:bodyPr>
            <a:normAutofit fontScale="92500" lnSpcReduction="10000"/>
          </a:bodyPr>
          <a:lstStyle/>
          <a:p>
            <a:r>
              <a:rPr lang="en-GB" sz="2800" dirty="0">
                <a:effectLst/>
                <a:ea typeface="Times New Roman" panose="02020603050405020304" pitchFamily="18" charset="0"/>
              </a:rPr>
              <a:t>Slovakia has introduced 100% fare discounts for children, students, and pensioners for railways from November 2014. The Czech Republic has introduced 75% discounts for children, students, and pensioners for both trains and buses from September 2018. </a:t>
            </a:r>
            <a:endParaRPr lang="cs-CZ" sz="2800" dirty="0">
              <a:effectLst/>
              <a:ea typeface="Times New Roman" panose="02020603050405020304" pitchFamily="18" charset="0"/>
            </a:endParaRPr>
          </a:p>
          <a:p>
            <a:r>
              <a:rPr lang="en-GB" sz="2800" dirty="0">
                <a:effectLst/>
                <a:ea typeface="Times New Roman" panose="02020603050405020304" pitchFamily="18" charset="0"/>
              </a:rPr>
              <a:t>The policies significantly increased ridership and the modal share of railways went up significantly. The mobility of the targeted groups was significantly affected and the share of young and elderly riders increased.</a:t>
            </a:r>
            <a:endParaRPr lang="cs-CZ" sz="2800" dirty="0">
              <a:effectLst/>
              <a:ea typeface="Times New Roman" panose="02020603050405020304" pitchFamily="18" charset="0"/>
            </a:endParaRPr>
          </a:p>
          <a:p>
            <a:r>
              <a:rPr lang="en-GB" sz="2800" dirty="0">
                <a:effectLst/>
                <a:ea typeface="Times New Roman" panose="02020603050405020304" pitchFamily="18" charset="0"/>
              </a:rPr>
              <a:t> However, the policies were costly and also had some undesirable side effects that could have been prevented by better policy design.</a:t>
            </a:r>
            <a:endParaRPr lang="cs-CZ" sz="2800" dirty="0">
              <a:effectLst/>
              <a:ea typeface="Times New Roman" panose="02020603050405020304" pitchFamily="18" charset="0"/>
            </a:endParaRPr>
          </a:p>
          <a:p>
            <a:endParaRPr lang="cs-CZ" sz="2400" dirty="0">
              <a:latin typeface="+mj-lt"/>
            </a:endParaRPr>
          </a:p>
          <a:p>
            <a:endParaRPr lang="cs-CZ" dirty="0"/>
          </a:p>
        </p:txBody>
      </p:sp>
      <p:sp>
        <p:nvSpPr>
          <p:cNvPr id="5" name="TextovéPole 4">
            <a:extLst>
              <a:ext uri="{FF2B5EF4-FFF2-40B4-BE49-F238E27FC236}">
                <a16:creationId xmlns:a16="http://schemas.microsoft.com/office/drawing/2014/main" id="{470EFC67-24BD-9C40-E2D9-E9292E5C47A4}"/>
              </a:ext>
            </a:extLst>
          </p:cNvPr>
          <p:cNvSpPr txBox="1"/>
          <p:nvPr/>
        </p:nvSpPr>
        <p:spPr>
          <a:xfrm>
            <a:off x="323528" y="5968816"/>
            <a:ext cx="8496944" cy="646331"/>
          </a:xfrm>
          <a:prstGeom prst="rect">
            <a:avLst/>
          </a:prstGeom>
          <a:noFill/>
        </p:spPr>
        <p:txBody>
          <a:bodyPr wrap="square">
            <a:spAutoFit/>
          </a:bodyPr>
          <a:lstStyle/>
          <a:p>
            <a:r>
              <a:rPr lang="cs-CZ" dirty="0"/>
              <a:t>Tomeš, Z., Fitzová, H., Pařil, ….. (2022). </a:t>
            </a:r>
            <a:r>
              <a:rPr lang="cs-CZ" dirty="0" err="1"/>
              <a:t>Fare</a:t>
            </a:r>
            <a:r>
              <a:rPr lang="cs-CZ" dirty="0"/>
              <a:t> </a:t>
            </a:r>
            <a:r>
              <a:rPr lang="cs-CZ" dirty="0" err="1"/>
              <a:t>discounts</a:t>
            </a:r>
            <a:r>
              <a:rPr lang="cs-CZ" dirty="0"/>
              <a:t> and free </a:t>
            </a:r>
            <a:r>
              <a:rPr lang="cs-CZ" dirty="0" err="1"/>
              <a:t>fares</a:t>
            </a:r>
            <a:r>
              <a:rPr lang="cs-CZ" dirty="0"/>
              <a:t> in long-distance public transport in </a:t>
            </a:r>
            <a:r>
              <a:rPr lang="cs-CZ" dirty="0" err="1"/>
              <a:t>central</a:t>
            </a:r>
            <a:r>
              <a:rPr lang="cs-CZ" dirty="0"/>
              <a:t> </a:t>
            </a:r>
            <a:r>
              <a:rPr lang="cs-CZ" dirty="0" err="1"/>
              <a:t>Europe</a:t>
            </a:r>
            <a:r>
              <a:rPr lang="cs-CZ" dirty="0"/>
              <a:t>. </a:t>
            </a:r>
            <a:r>
              <a:rPr lang="cs-CZ" i="1" dirty="0"/>
              <a:t>Case Studies on Transport Policy</a:t>
            </a:r>
            <a:r>
              <a:rPr lang="cs-CZ" dirty="0"/>
              <a:t>, </a:t>
            </a:r>
            <a:r>
              <a:rPr lang="cs-CZ" i="1" dirty="0"/>
              <a:t>10</a:t>
            </a:r>
            <a:r>
              <a:rPr lang="cs-CZ" dirty="0"/>
              <a:t>(1), 507-517.</a:t>
            </a:r>
          </a:p>
        </p:txBody>
      </p:sp>
    </p:spTree>
    <p:extLst>
      <p:ext uri="{BB962C8B-B14F-4D97-AF65-F5344CB8AC3E}">
        <p14:creationId xmlns:p14="http://schemas.microsoft.com/office/powerpoint/2010/main" val="18453997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D0EA7D-8B4D-7DD2-6852-4E4FD9C5916A}"/>
              </a:ext>
            </a:extLst>
          </p:cNvPr>
          <p:cNvSpPr>
            <a:spLocks noGrp="1"/>
          </p:cNvSpPr>
          <p:nvPr>
            <p:ph type="title"/>
          </p:nvPr>
        </p:nvSpPr>
        <p:spPr/>
        <p:txBody>
          <a:bodyPr/>
          <a:lstStyle/>
          <a:p>
            <a:r>
              <a:rPr lang="cs-CZ" dirty="0"/>
              <a:t>Free </a:t>
            </a:r>
            <a:r>
              <a:rPr lang="cs-CZ" dirty="0" err="1"/>
              <a:t>fare</a:t>
            </a:r>
            <a:r>
              <a:rPr lang="cs-CZ" dirty="0"/>
              <a:t> – </a:t>
            </a:r>
            <a:r>
              <a:rPr lang="cs-CZ" dirty="0" err="1"/>
              <a:t>Rail</a:t>
            </a:r>
            <a:r>
              <a:rPr lang="cs-CZ" dirty="0"/>
              <a:t> Slovakia</a:t>
            </a:r>
          </a:p>
        </p:txBody>
      </p:sp>
      <p:sp>
        <p:nvSpPr>
          <p:cNvPr id="3" name="Zástupný obsah 2">
            <a:extLst>
              <a:ext uri="{FF2B5EF4-FFF2-40B4-BE49-F238E27FC236}">
                <a16:creationId xmlns:a16="http://schemas.microsoft.com/office/drawing/2014/main" id="{F4DF4830-9B91-85D5-C05E-D7FF97FB907B}"/>
              </a:ext>
            </a:extLst>
          </p:cNvPr>
          <p:cNvSpPr>
            <a:spLocks noGrp="1"/>
          </p:cNvSpPr>
          <p:nvPr>
            <p:ph idx="1"/>
          </p:nvPr>
        </p:nvSpPr>
        <p:spPr/>
        <p:txBody>
          <a:bodyPr>
            <a:normAutofit fontScale="85000" lnSpcReduction="10000"/>
          </a:bodyPr>
          <a:lstStyle/>
          <a:p>
            <a:pPr marL="0" indent="0">
              <a:buNone/>
            </a:pPr>
            <a:r>
              <a:rPr lang="cs-CZ" sz="3000" dirty="0" err="1"/>
              <a:t>The</a:t>
            </a:r>
            <a:r>
              <a:rPr lang="cs-CZ" sz="3000" dirty="0"/>
              <a:t> </a:t>
            </a:r>
            <a:r>
              <a:rPr lang="cs-CZ" sz="3000" dirty="0" err="1"/>
              <a:t>intention</a:t>
            </a:r>
            <a:r>
              <a:rPr lang="cs-CZ" sz="3000" dirty="0"/>
              <a:t> </a:t>
            </a:r>
            <a:r>
              <a:rPr lang="cs-CZ" sz="3000" dirty="0" err="1"/>
              <a:t>of</a:t>
            </a:r>
            <a:r>
              <a:rPr lang="cs-CZ" sz="3000" dirty="0"/>
              <a:t> free </a:t>
            </a:r>
            <a:r>
              <a:rPr lang="cs-CZ" sz="3000" dirty="0" err="1"/>
              <a:t>fare</a:t>
            </a:r>
            <a:r>
              <a:rPr lang="cs-CZ" sz="3000" dirty="0"/>
              <a:t> </a:t>
            </a:r>
            <a:r>
              <a:rPr lang="cs-CZ" sz="3000" dirty="0" err="1"/>
              <a:t>policy</a:t>
            </a:r>
            <a:r>
              <a:rPr lang="cs-CZ" sz="3000" dirty="0"/>
              <a:t> </a:t>
            </a:r>
            <a:r>
              <a:rPr lang="cs-CZ" sz="3000" dirty="0" err="1"/>
              <a:t>was</a:t>
            </a:r>
            <a:r>
              <a:rPr lang="cs-CZ" sz="3000" dirty="0"/>
              <a:t>: </a:t>
            </a:r>
          </a:p>
          <a:p>
            <a:pPr>
              <a:buFontTx/>
              <a:buChar char="-"/>
            </a:pPr>
            <a:r>
              <a:rPr lang="cs-CZ" sz="3000" dirty="0"/>
              <a:t>To </a:t>
            </a:r>
            <a:r>
              <a:rPr lang="cs-CZ" sz="3000" dirty="0" err="1"/>
              <a:t>increase</a:t>
            </a:r>
            <a:r>
              <a:rPr lang="cs-CZ" sz="3000" dirty="0"/>
              <a:t> </a:t>
            </a:r>
            <a:r>
              <a:rPr lang="cs-CZ" sz="3000" dirty="0" err="1"/>
              <a:t>the</a:t>
            </a:r>
            <a:r>
              <a:rPr lang="cs-CZ" sz="3000" dirty="0"/>
              <a:t> </a:t>
            </a:r>
            <a:r>
              <a:rPr lang="cs-CZ" sz="3000" dirty="0" err="1"/>
              <a:t>modal</a:t>
            </a:r>
            <a:r>
              <a:rPr lang="cs-CZ" sz="3000" dirty="0"/>
              <a:t> </a:t>
            </a:r>
            <a:r>
              <a:rPr lang="cs-CZ" sz="3000" dirty="0" err="1"/>
              <a:t>share</a:t>
            </a:r>
            <a:r>
              <a:rPr lang="cs-CZ" sz="3000" dirty="0"/>
              <a:t> </a:t>
            </a:r>
            <a:r>
              <a:rPr lang="cs-CZ" sz="3000" dirty="0" err="1"/>
              <a:t>of</a:t>
            </a:r>
            <a:r>
              <a:rPr lang="cs-CZ" sz="3000" dirty="0"/>
              <a:t> </a:t>
            </a:r>
            <a:r>
              <a:rPr lang="cs-CZ" sz="3000" dirty="0" err="1"/>
              <a:t>rail</a:t>
            </a:r>
            <a:endParaRPr lang="cs-CZ" sz="3000" dirty="0"/>
          </a:p>
          <a:p>
            <a:pPr>
              <a:buFontTx/>
              <a:buChar char="-"/>
            </a:pPr>
            <a:r>
              <a:rPr lang="cs-CZ" sz="3000" dirty="0"/>
              <a:t>To </a:t>
            </a:r>
            <a:r>
              <a:rPr lang="cs-CZ" sz="3000" dirty="0" err="1"/>
              <a:t>improve</a:t>
            </a:r>
            <a:r>
              <a:rPr lang="cs-CZ" sz="3000" dirty="0"/>
              <a:t> </a:t>
            </a:r>
            <a:r>
              <a:rPr lang="cs-CZ" sz="3000" dirty="0" err="1"/>
              <a:t>social</a:t>
            </a:r>
            <a:r>
              <a:rPr lang="cs-CZ" sz="3000" dirty="0"/>
              <a:t> </a:t>
            </a:r>
            <a:r>
              <a:rPr lang="cs-CZ" sz="3000" dirty="0" err="1"/>
              <a:t>inclusiion</a:t>
            </a:r>
            <a:endParaRPr lang="cs-CZ" sz="3000" dirty="0"/>
          </a:p>
          <a:p>
            <a:pPr>
              <a:buFontTx/>
              <a:buChar char="-"/>
            </a:pPr>
            <a:endParaRPr lang="cs-CZ" sz="3000" dirty="0"/>
          </a:p>
          <a:p>
            <a:pPr marL="0" indent="0">
              <a:buNone/>
            </a:pPr>
            <a:r>
              <a:rPr lang="cs-CZ" sz="3000" dirty="0" err="1"/>
              <a:t>Coverage</a:t>
            </a:r>
            <a:r>
              <a:rPr lang="cs-CZ" sz="3000" dirty="0"/>
              <a:t>: Free </a:t>
            </a:r>
            <a:r>
              <a:rPr lang="cs-CZ" sz="3000" dirty="0" err="1"/>
              <a:t>fare</a:t>
            </a:r>
            <a:r>
              <a:rPr lang="cs-CZ" sz="3000" dirty="0"/>
              <a:t> in PSO </a:t>
            </a:r>
            <a:r>
              <a:rPr lang="cs-CZ" sz="3000" dirty="0" err="1"/>
              <a:t>rail</a:t>
            </a:r>
            <a:r>
              <a:rPr lang="cs-CZ" sz="3000" dirty="0"/>
              <a:t> </a:t>
            </a:r>
            <a:r>
              <a:rPr lang="cs-CZ" sz="3000" dirty="0" err="1"/>
              <a:t>services</a:t>
            </a:r>
            <a:r>
              <a:rPr lang="cs-CZ" sz="3000" dirty="0"/>
              <a:t> </a:t>
            </a:r>
            <a:r>
              <a:rPr lang="cs-CZ" sz="3000" dirty="0" err="1"/>
              <a:t>for</a:t>
            </a:r>
            <a:r>
              <a:rPr lang="cs-CZ" sz="3000" dirty="0"/>
              <a:t> </a:t>
            </a:r>
            <a:r>
              <a:rPr lang="cs-CZ" sz="3000" dirty="0" err="1"/>
              <a:t>children</a:t>
            </a:r>
            <a:r>
              <a:rPr lang="cs-CZ" sz="3000" dirty="0"/>
              <a:t>, </a:t>
            </a:r>
            <a:r>
              <a:rPr lang="cs-CZ" sz="3000" dirty="0" err="1"/>
              <a:t>students</a:t>
            </a:r>
            <a:r>
              <a:rPr lang="cs-CZ" sz="3000" dirty="0"/>
              <a:t> and </a:t>
            </a:r>
            <a:r>
              <a:rPr lang="cs-CZ" sz="3000" dirty="0" err="1"/>
              <a:t>pensioners</a:t>
            </a:r>
            <a:r>
              <a:rPr lang="cs-CZ" sz="3000" dirty="0"/>
              <a:t>. </a:t>
            </a:r>
          </a:p>
          <a:p>
            <a:pPr marL="0" indent="0">
              <a:buNone/>
            </a:pPr>
            <a:endParaRPr lang="cs-CZ" sz="3000" dirty="0"/>
          </a:p>
          <a:p>
            <a:pPr marL="0" indent="0">
              <a:buNone/>
            </a:pPr>
            <a:r>
              <a:rPr lang="cs-CZ" sz="3000" dirty="0"/>
              <a:t>No </a:t>
            </a:r>
            <a:r>
              <a:rPr lang="cs-CZ" sz="3000" dirty="0" err="1"/>
              <a:t>discounts</a:t>
            </a:r>
            <a:r>
              <a:rPr lang="cs-CZ" sz="3000" dirty="0"/>
              <a:t> </a:t>
            </a:r>
            <a:r>
              <a:rPr lang="cs-CZ" sz="3000" dirty="0" err="1"/>
              <a:t>for</a:t>
            </a:r>
            <a:r>
              <a:rPr lang="cs-CZ" sz="3000" dirty="0"/>
              <a:t> </a:t>
            </a:r>
            <a:r>
              <a:rPr lang="cs-CZ" sz="3000" dirty="0" err="1"/>
              <a:t>buses</a:t>
            </a:r>
            <a:r>
              <a:rPr lang="cs-CZ" sz="3000" dirty="0"/>
              <a:t>!</a:t>
            </a:r>
          </a:p>
          <a:p>
            <a:pPr marL="0" indent="0">
              <a:buNone/>
            </a:pPr>
            <a:endParaRPr lang="cs-CZ" dirty="0"/>
          </a:p>
          <a:p>
            <a:pPr marL="0" indent="0">
              <a:buNone/>
            </a:pPr>
            <a:endParaRPr lang="cs-CZ" sz="2200" i="1" dirty="0"/>
          </a:p>
          <a:p>
            <a:pPr marL="0" indent="0">
              <a:buNone/>
            </a:pPr>
            <a:r>
              <a:rPr lang="cs-CZ" sz="2200" i="1" dirty="0"/>
              <a:t>Čarek (2017): Learning </a:t>
            </a:r>
            <a:r>
              <a:rPr lang="cs-CZ" sz="2200" i="1" dirty="0" err="1"/>
              <a:t>the</a:t>
            </a:r>
            <a:r>
              <a:rPr lang="cs-CZ" sz="2200" i="1" dirty="0"/>
              <a:t> </a:t>
            </a:r>
            <a:r>
              <a:rPr lang="cs-CZ" sz="2200" i="1" dirty="0" err="1"/>
              <a:t>lesson</a:t>
            </a:r>
            <a:r>
              <a:rPr lang="cs-CZ" sz="2200" i="1" dirty="0"/>
              <a:t> </a:t>
            </a:r>
            <a:r>
              <a:rPr lang="cs-CZ" sz="2200" i="1" dirty="0" err="1"/>
              <a:t>of</a:t>
            </a:r>
            <a:r>
              <a:rPr lang="cs-CZ" sz="2200" i="1" dirty="0"/>
              <a:t> free </a:t>
            </a:r>
            <a:r>
              <a:rPr lang="cs-CZ" sz="2200" i="1" dirty="0" err="1"/>
              <a:t>rail</a:t>
            </a:r>
            <a:r>
              <a:rPr lang="cs-CZ" sz="2200" i="1" dirty="0"/>
              <a:t> </a:t>
            </a:r>
            <a:r>
              <a:rPr lang="cs-CZ" sz="2200" i="1" dirty="0" err="1"/>
              <a:t>travel</a:t>
            </a:r>
            <a:r>
              <a:rPr lang="cs-CZ" sz="2200" i="1" dirty="0"/>
              <a:t>. </a:t>
            </a:r>
            <a:r>
              <a:rPr lang="cs-CZ" sz="2200" i="1" dirty="0" err="1"/>
              <a:t>Railway</a:t>
            </a:r>
            <a:r>
              <a:rPr lang="cs-CZ" sz="2200" i="1" dirty="0"/>
              <a:t> </a:t>
            </a:r>
            <a:r>
              <a:rPr lang="cs-CZ" sz="2200" i="1" dirty="0" err="1"/>
              <a:t>Gazette</a:t>
            </a:r>
            <a:r>
              <a:rPr lang="cs-CZ" sz="2200" i="1" dirty="0"/>
              <a:t> International. </a:t>
            </a:r>
          </a:p>
        </p:txBody>
      </p:sp>
    </p:spTree>
    <p:extLst>
      <p:ext uri="{BB962C8B-B14F-4D97-AF65-F5344CB8AC3E}">
        <p14:creationId xmlns:p14="http://schemas.microsoft.com/office/powerpoint/2010/main" val="1400186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200DCE-5143-64DF-4D34-5A789D20E06D}"/>
              </a:ext>
            </a:extLst>
          </p:cNvPr>
          <p:cNvSpPr>
            <a:spLocks noGrp="1"/>
          </p:cNvSpPr>
          <p:nvPr>
            <p:ph type="title"/>
          </p:nvPr>
        </p:nvSpPr>
        <p:spPr/>
        <p:txBody>
          <a:bodyPr/>
          <a:lstStyle/>
          <a:p>
            <a:r>
              <a:rPr lang="cs-CZ" dirty="0" err="1"/>
              <a:t>Results</a:t>
            </a:r>
            <a:endParaRPr lang="cs-CZ" dirty="0"/>
          </a:p>
        </p:txBody>
      </p:sp>
      <p:sp>
        <p:nvSpPr>
          <p:cNvPr id="3" name="Zástupný obsah 2">
            <a:extLst>
              <a:ext uri="{FF2B5EF4-FFF2-40B4-BE49-F238E27FC236}">
                <a16:creationId xmlns:a16="http://schemas.microsoft.com/office/drawing/2014/main" id="{1CFE29F3-1FA1-0D8B-45E5-E641ABBA6BAE}"/>
              </a:ext>
            </a:extLst>
          </p:cNvPr>
          <p:cNvSpPr>
            <a:spLocks noGrp="1"/>
          </p:cNvSpPr>
          <p:nvPr>
            <p:ph idx="1"/>
          </p:nvPr>
        </p:nvSpPr>
        <p:spPr/>
        <p:txBody>
          <a:bodyPr>
            <a:normAutofit/>
          </a:bodyPr>
          <a:lstStyle/>
          <a:p>
            <a:r>
              <a:rPr lang="cs-CZ" sz="2800" dirty="0" err="1"/>
              <a:t>Increased</a:t>
            </a:r>
            <a:r>
              <a:rPr lang="cs-CZ" sz="2800" dirty="0"/>
              <a:t> </a:t>
            </a:r>
            <a:r>
              <a:rPr lang="cs-CZ" sz="2800" dirty="0" err="1"/>
              <a:t>ridership</a:t>
            </a:r>
            <a:endParaRPr lang="cs-CZ" sz="2800" dirty="0"/>
          </a:p>
          <a:p>
            <a:r>
              <a:rPr lang="cs-CZ" sz="2800" dirty="0" err="1"/>
              <a:t>Higher</a:t>
            </a:r>
            <a:r>
              <a:rPr lang="cs-CZ" sz="2800" dirty="0"/>
              <a:t> </a:t>
            </a:r>
            <a:r>
              <a:rPr lang="cs-CZ" sz="2800" dirty="0" err="1"/>
              <a:t>vehicle</a:t>
            </a:r>
            <a:r>
              <a:rPr lang="cs-CZ" sz="2800" dirty="0"/>
              <a:t> </a:t>
            </a:r>
            <a:r>
              <a:rPr lang="cs-CZ" sz="2800" dirty="0" err="1"/>
              <a:t>occupancy</a:t>
            </a:r>
            <a:endParaRPr lang="cs-CZ" sz="2800" dirty="0"/>
          </a:p>
          <a:p>
            <a:r>
              <a:rPr lang="cs-CZ" sz="2800" dirty="0" err="1"/>
              <a:t>Occasional</a:t>
            </a:r>
            <a:r>
              <a:rPr lang="cs-CZ" sz="2800" dirty="0"/>
              <a:t> </a:t>
            </a:r>
            <a:r>
              <a:rPr lang="cs-CZ" sz="2800" dirty="0" err="1"/>
              <a:t>overcrowding</a:t>
            </a:r>
            <a:endParaRPr lang="cs-CZ" sz="2800" dirty="0"/>
          </a:p>
          <a:p>
            <a:r>
              <a:rPr lang="cs-CZ" sz="2800" dirty="0" err="1"/>
              <a:t>Rise</a:t>
            </a:r>
            <a:r>
              <a:rPr lang="cs-CZ" sz="2800" dirty="0"/>
              <a:t> in </a:t>
            </a:r>
            <a:r>
              <a:rPr lang="cs-CZ" sz="2800" dirty="0" err="1"/>
              <a:t>the</a:t>
            </a:r>
            <a:r>
              <a:rPr lang="cs-CZ" sz="2800" dirty="0"/>
              <a:t> </a:t>
            </a:r>
            <a:r>
              <a:rPr lang="cs-CZ" sz="2800" dirty="0" err="1"/>
              <a:t>government</a:t>
            </a:r>
            <a:r>
              <a:rPr lang="cs-CZ" sz="2800" dirty="0"/>
              <a:t> </a:t>
            </a:r>
            <a:r>
              <a:rPr lang="cs-CZ" sz="2800" dirty="0" err="1"/>
              <a:t>subsidies</a:t>
            </a:r>
            <a:endParaRPr lang="cs-CZ" sz="2800" dirty="0"/>
          </a:p>
          <a:p>
            <a:r>
              <a:rPr lang="cs-CZ" sz="2800" dirty="0"/>
              <a:t>Shift </a:t>
            </a:r>
            <a:r>
              <a:rPr lang="cs-CZ" sz="2800" dirty="0" err="1"/>
              <a:t>of</a:t>
            </a:r>
            <a:r>
              <a:rPr lang="cs-CZ" sz="2800" dirty="0"/>
              <a:t> </a:t>
            </a:r>
            <a:r>
              <a:rPr lang="cs-CZ" sz="2800" dirty="0" err="1"/>
              <a:t>demand</a:t>
            </a:r>
            <a:r>
              <a:rPr lang="cs-CZ" sz="2800" dirty="0"/>
              <a:t> </a:t>
            </a:r>
            <a:r>
              <a:rPr lang="cs-CZ" sz="2800" dirty="0" err="1"/>
              <a:t>from</a:t>
            </a:r>
            <a:r>
              <a:rPr lang="cs-CZ" sz="2800" dirty="0"/>
              <a:t> </a:t>
            </a:r>
            <a:r>
              <a:rPr lang="cs-CZ" sz="2800" dirty="0" err="1"/>
              <a:t>buses</a:t>
            </a:r>
            <a:r>
              <a:rPr lang="cs-CZ" sz="2800" dirty="0"/>
              <a:t> to </a:t>
            </a:r>
            <a:r>
              <a:rPr lang="cs-CZ" sz="2800" dirty="0" err="1"/>
              <a:t>trains</a:t>
            </a:r>
            <a:endParaRPr lang="cs-CZ" sz="2800" dirty="0"/>
          </a:p>
        </p:txBody>
      </p:sp>
    </p:spTree>
    <p:extLst>
      <p:ext uri="{BB962C8B-B14F-4D97-AF65-F5344CB8AC3E}">
        <p14:creationId xmlns:p14="http://schemas.microsoft.com/office/powerpoint/2010/main" val="2872509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FC36A5-E58F-D889-D395-B39491138079}"/>
              </a:ext>
            </a:extLst>
          </p:cNvPr>
          <p:cNvSpPr>
            <a:spLocks noGrp="1"/>
          </p:cNvSpPr>
          <p:nvPr>
            <p:ph type="title"/>
          </p:nvPr>
        </p:nvSpPr>
        <p:spPr/>
        <p:txBody>
          <a:bodyPr/>
          <a:lstStyle/>
          <a:p>
            <a:r>
              <a:rPr lang="cs-CZ" dirty="0"/>
              <a:t>Policy </a:t>
            </a:r>
            <a:r>
              <a:rPr lang="cs-CZ" dirty="0" err="1"/>
              <a:t>pitfalls</a:t>
            </a:r>
            <a:endParaRPr lang="cs-CZ" dirty="0"/>
          </a:p>
        </p:txBody>
      </p:sp>
      <p:sp>
        <p:nvSpPr>
          <p:cNvPr id="3" name="Zástupný obsah 2">
            <a:extLst>
              <a:ext uri="{FF2B5EF4-FFF2-40B4-BE49-F238E27FC236}">
                <a16:creationId xmlns:a16="http://schemas.microsoft.com/office/drawing/2014/main" id="{26F59965-4E81-0F5C-5626-92420422EC4C}"/>
              </a:ext>
            </a:extLst>
          </p:cNvPr>
          <p:cNvSpPr>
            <a:spLocks noGrp="1"/>
          </p:cNvSpPr>
          <p:nvPr>
            <p:ph idx="1"/>
          </p:nvPr>
        </p:nvSpPr>
        <p:spPr/>
        <p:txBody>
          <a:bodyPr>
            <a:normAutofit/>
          </a:bodyPr>
          <a:lstStyle/>
          <a:p>
            <a:r>
              <a:rPr lang="cs-CZ" sz="2800" dirty="0" err="1"/>
              <a:t>How</a:t>
            </a:r>
            <a:r>
              <a:rPr lang="cs-CZ" sz="2800" dirty="0"/>
              <a:t> to </a:t>
            </a:r>
            <a:r>
              <a:rPr lang="cs-CZ" sz="2800" dirty="0" err="1"/>
              <a:t>maintain</a:t>
            </a:r>
            <a:r>
              <a:rPr lang="cs-CZ" sz="2800" dirty="0"/>
              <a:t> </a:t>
            </a:r>
            <a:r>
              <a:rPr lang="cs-CZ" sz="2800" dirty="0" err="1"/>
              <a:t>service</a:t>
            </a:r>
            <a:r>
              <a:rPr lang="cs-CZ" sz="2800" dirty="0"/>
              <a:t> </a:t>
            </a:r>
            <a:r>
              <a:rPr lang="cs-CZ" sz="2800" dirty="0" err="1"/>
              <a:t>quality</a:t>
            </a:r>
            <a:r>
              <a:rPr lang="cs-CZ" sz="2800" dirty="0"/>
              <a:t>? (</a:t>
            </a:r>
            <a:r>
              <a:rPr lang="cs-CZ" sz="2800" dirty="0" err="1"/>
              <a:t>for</a:t>
            </a:r>
            <a:r>
              <a:rPr lang="cs-CZ" sz="2800" dirty="0"/>
              <a:t> </a:t>
            </a:r>
            <a:r>
              <a:rPr lang="cs-CZ" sz="2800" dirty="0" err="1"/>
              <a:t>paying</a:t>
            </a:r>
            <a:r>
              <a:rPr lang="cs-CZ" sz="2800" dirty="0"/>
              <a:t> </a:t>
            </a:r>
            <a:r>
              <a:rPr lang="cs-CZ" sz="2800" dirty="0" err="1"/>
              <a:t>customers</a:t>
            </a:r>
            <a:r>
              <a:rPr lang="cs-CZ" sz="2800" dirty="0"/>
              <a:t>)</a:t>
            </a:r>
          </a:p>
          <a:p>
            <a:r>
              <a:rPr lang="cs-CZ" sz="2800" dirty="0" err="1"/>
              <a:t>Cumbersome</a:t>
            </a:r>
            <a:r>
              <a:rPr lang="cs-CZ" sz="2800" dirty="0"/>
              <a:t> </a:t>
            </a:r>
            <a:r>
              <a:rPr lang="cs-CZ" sz="2800" dirty="0" err="1"/>
              <a:t>registration</a:t>
            </a:r>
            <a:endParaRPr lang="cs-CZ" sz="2800" dirty="0"/>
          </a:p>
          <a:p>
            <a:r>
              <a:rPr lang="cs-CZ" sz="2800" dirty="0" err="1"/>
              <a:t>Introduction</a:t>
            </a:r>
            <a:r>
              <a:rPr lang="cs-CZ" sz="2800" dirty="0"/>
              <a:t> </a:t>
            </a:r>
            <a:r>
              <a:rPr lang="cs-CZ" sz="2800" dirty="0" err="1"/>
              <a:t>of</a:t>
            </a:r>
            <a:r>
              <a:rPr lang="cs-CZ" sz="2800" dirty="0"/>
              <a:t> </a:t>
            </a:r>
            <a:r>
              <a:rPr lang="cs-CZ" sz="2800" dirty="0" err="1"/>
              <a:t>compulsory</a:t>
            </a:r>
            <a:r>
              <a:rPr lang="cs-CZ" sz="2800" dirty="0"/>
              <a:t> </a:t>
            </a:r>
            <a:r>
              <a:rPr lang="cs-CZ" sz="2800" dirty="0" err="1"/>
              <a:t>seat</a:t>
            </a:r>
            <a:r>
              <a:rPr lang="cs-CZ" sz="2800" dirty="0"/>
              <a:t> </a:t>
            </a:r>
            <a:r>
              <a:rPr lang="cs-CZ" sz="2800" dirty="0" err="1"/>
              <a:t>reservations</a:t>
            </a:r>
            <a:endParaRPr lang="cs-CZ" sz="2800" dirty="0"/>
          </a:p>
          <a:p>
            <a:r>
              <a:rPr lang="cs-CZ" sz="2800" dirty="0"/>
              <a:t>Student </a:t>
            </a:r>
            <a:r>
              <a:rPr lang="cs-CZ" sz="2800" dirty="0" err="1"/>
              <a:t>parties</a:t>
            </a:r>
            <a:r>
              <a:rPr lang="cs-CZ" sz="2800" dirty="0"/>
              <a:t> and </a:t>
            </a:r>
            <a:r>
              <a:rPr lang="cs-CZ" sz="2800" dirty="0" err="1"/>
              <a:t>homeless</a:t>
            </a:r>
            <a:r>
              <a:rPr lang="cs-CZ" sz="2800" dirty="0"/>
              <a:t> </a:t>
            </a:r>
            <a:r>
              <a:rPr lang="cs-CZ" sz="2800" dirty="0" err="1"/>
              <a:t>people</a:t>
            </a:r>
            <a:r>
              <a:rPr lang="cs-CZ" sz="2800" dirty="0"/>
              <a:t> in </a:t>
            </a:r>
            <a:r>
              <a:rPr lang="cs-CZ" sz="2800" dirty="0" err="1"/>
              <a:t>trains</a:t>
            </a:r>
            <a:endParaRPr lang="cs-CZ" sz="2800" dirty="0"/>
          </a:p>
          <a:p>
            <a:r>
              <a:rPr lang="cs-CZ" sz="2800" dirty="0" err="1"/>
              <a:t>Modal</a:t>
            </a:r>
            <a:r>
              <a:rPr lang="cs-CZ" sz="2800" dirty="0"/>
              <a:t> shift </a:t>
            </a:r>
            <a:r>
              <a:rPr lang="cs-CZ" sz="2800" dirty="0" err="1"/>
              <a:t>from</a:t>
            </a:r>
            <a:r>
              <a:rPr lang="cs-CZ" sz="2800" dirty="0"/>
              <a:t> </a:t>
            </a:r>
            <a:r>
              <a:rPr lang="cs-CZ" sz="2800" dirty="0" err="1"/>
              <a:t>buses</a:t>
            </a:r>
            <a:r>
              <a:rPr lang="cs-CZ" sz="2800" dirty="0"/>
              <a:t> to </a:t>
            </a:r>
            <a:r>
              <a:rPr lang="cs-CZ" sz="2800" dirty="0" err="1"/>
              <a:t>trains</a:t>
            </a:r>
            <a:endParaRPr lang="cs-CZ" sz="2800" dirty="0"/>
          </a:p>
          <a:p>
            <a:r>
              <a:rPr lang="cs-CZ" sz="2800" dirty="0" err="1"/>
              <a:t>Little</a:t>
            </a:r>
            <a:r>
              <a:rPr lang="cs-CZ" sz="2800" dirty="0"/>
              <a:t> </a:t>
            </a:r>
            <a:r>
              <a:rPr lang="cs-CZ" sz="2800" dirty="0" err="1"/>
              <a:t>effect</a:t>
            </a:r>
            <a:r>
              <a:rPr lang="cs-CZ" sz="2800" dirty="0"/>
              <a:t> on car </a:t>
            </a:r>
            <a:r>
              <a:rPr lang="cs-CZ" sz="2800" dirty="0" err="1"/>
              <a:t>ridership</a:t>
            </a:r>
            <a:endParaRPr lang="cs-CZ" sz="2800" dirty="0"/>
          </a:p>
          <a:p>
            <a:r>
              <a:rPr lang="cs-CZ" sz="2800" dirty="0" err="1"/>
              <a:t>Hurting</a:t>
            </a:r>
            <a:r>
              <a:rPr lang="cs-CZ" sz="2800" dirty="0"/>
              <a:t> </a:t>
            </a:r>
            <a:r>
              <a:rPr lang="cs-CZ" sz="2800" dirty="0" err="1"/>
              <a:t>commercial</a:t>
            </a:r>
            <a:r>
              <a:rPr lang="cs-CZ" sz="2800" dirty="0"/>
              <a:t> </a:t>
            </a:r>
            <a:r>
              <a:rPr lang="cs-CZ" sz="2800" dirty="0" err="1"/>
              <a:t>rail</a:t>
            </a:r>
            <a:r>
              <a:rPr lang="cs-CZ" sz="2800" dirty="0"/>
              <a:t> </a:t>
            </a:r>
            <a:r>
              <a:rPr lang="cs-CZ" sz="2800" dirty="0" err="1"/>
              <a:t>services</a:t>
            </a:r>
            <a:r>
              <a:rPr lang="cs-CZ" sz="2800" dirty="0"/>
              <a:t> and </a:t>
            </a:r>
            <a:r>
              <a:rPr lang="cs-CZ" sz="2800" dirty="0" err="1"/>
              <a:t>competition</a:t>
            </a:r>
            <a:endParaRPr lang="cs-CZ" sz="2800" dirty="0"/>
          </a:p>
          <a:p>
            <a:endParaRPr lang="cs-CZ" dirty="0"/>
          </a:p>
        </p:txBody>
      </p:sp>
      <p:sp>
        <p:nvSpPr>
          <p:cNvPr id="5" name="TextovéPole 4">
            <a:extLst>
              <a:ext uri="{FF2B5EF4-FFF2-40B4-BE49-F238E27FC236}">
                <a16:creationId xmlns:a16="http://schemas.microsoft.com/office/drawing/2014/main" id="{FB3FA4F0-B9FD-3DF3-1E9A-3910BC88B727}"/>
              </a:ext>
            </a:extLst>
          </p:cNvPr>
          <p:cNvSpPr txBox="1"/>
          <p:nvPr/>
        </p:nvSpPr>
        <p:spPr>
          <a:xfrm>
            <a:off x="611560" y="6219710"/>
            <a:ext cx="8229600" cy="369332"/>
          </a:xfrm>
          <a:prstGeom prst="rect">
            <a:avLst/>
          </a:prstGeom>
          <a:noFill/>
        </p:spPr>
        <p:txBody>
          <a:bodyPr wrap="square">
            <a:spAutoFit/>
          </a:bodyPr>
          <a:lstStyle/>
          <a:p>
            <a:pPr marL="0" indent="0">
              <a:buNone/>
            </a:pPr>
            <a:r>
              <a:rPr lang="cs-CZ" sz="1800" i="1" dirty="0"/>
              <a:t>Čarek (2017): Learning </a:t>
            </a:r>
            <a:r>
              <a:rPr lang="cs-CZ" sz="1800" i="1" dirty="0" err="1"/>
              <a:t>the</a:t>
            </a:r>
            <a:r>
              <a:rPr lang="cs-CZ" sz="1800" i="1" dirty="0"/>
              <a:t> </a:t>
            </a:r>
            <a:r>
              <a:rPr lang="cs-CZ" sz="1800" i="1" dirty="0" err="1"/>
              <a:t>lesson</a:t>
            </a:r>
            <a:r>
              <a:rPr lang="cs-CZ" sz="1800" i="1" dirty="0"/>
              <a:t> </a:t>
            </a:r>
            <a:r>
              <a:rPr lang="cs-CZ" sz="1800" i="1" dirty="0" err="1"/>
              <a:t>of</a:t>
            </a:r>
            <a:r>
              <a:rPr lang="cs-CZ" sz="1800" i="1" dirty="0"/>
              <a:t> free </a:t>
            </a:r>
            <a:r>
              <a:rPr lang="cs-CZ" sz="1800" i="1" dirty="0" err="1"/>
              <a:t>rail</a:t>
            </a:r>
            <a:r>
              <a:rPr lang="cs-CZ" sz="1800" i="1" dirty="0"/>
              <a:t> </a:t>
            </a:r>
            <a:r>
              <a:rPr lang="cs-CZ" sz="1800" i="1" dirty="0" err="1"/>
              <a:t>travel</a:t>
            </a:r>
            <a:r>
              <a:rPr lang="cs-CZ" sz="1800" i="1" dirty="0"/>
              <a:t>. </a:t>
            </a:r>
            <a:r>
              <a:rPr lang="cs-CZ" sz="1800" i="1" dirty="0" err="1"/>
              <a:t>Railway</a:t>
            </a:r>
            <a:r>
              <a:rPr lang="cs-CZ" sz="1800" i="1" dirty="0"/>
              <a:t> </a:t>
            </a:r>
            <a:r>
              <a:rPr lang="cs-CZ" sz="1800" i="1" dirty="0" err="1"/>
              <a:t>Gazette</a:t>
            </a:r>
            <a:r>
              <a:rPr lang="cs-CZ" sz="1800" i="1" dirty="0"/>
              <a:t> International. </a:t>
            </a:r>
          </a:p>
        </p:txBody>
      </p:sp>
    </p:spTree>
    <p:extLst>
      <p:ext uri="{BB962C8B-B14F-4D97-AF65-F5344CB8AC3E}">
        <p14:creationId xmlns:p14="http://schemas.microsoft.com/office/powerpoint/2010/main" val="3846902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5148A4-F0F6-DC78-F837-7248EE7258A0}"/>
              </a:ext>
            </a:extLst>
          </p:cNvPr>
          <p:cNvSpPr>
            <a:spLocks noGrp="1"/>
          </p:cNvSpPr>
          <p:nvPr>
            <p:ph type="title"/>
          </p:nvPr>
        </p:nvSpPr>
        <p:spPr/>
        <p:txBody>
          <a:bodyPr/>
          <a:lstStyle/>
          <a:p>
            <a:r>
              <a:rPr lang="cs-CZ" dirty="0" err="1"/>
              <a:t>Assesment</a:t>
            </a:r>
            <a:endParaRPr lang="cs-CZ" dirty="0"/>
          </a:p>
        </p:txBody>
      </p:sp>
      <p:sp>
        <p:nvSpPr>
          <p:cNvPr id="3" name="Zástupný obsah 2">
            <a:extLst>
              <a:ext uri="{FF2B5EF4-FFF2-40B4-BE49-F238E27FC236}">
                <a16:creationId xmlns:a16="http://schemas.microsoft.com/office/drawing/2014/main" id="{1005CDF1-E938-1EE3-AA62-B99F883DADEC}"/>
              </a:ext>
            </a:extLst>
          </p:cNvPr>
          <p:cNvSpPr>
            <a:spLocks noGrp="1"/>
          </p:cNvSpPr>
          <p:nvPr>
            <p:ph idx="1"/>
          </p:nvPr>
        </p:nvSpPr>
        <p:spPr/>
        <p:txBody>
          <a:bodyPr/>
          <a:lstStyle/>
          <a:p>
            <a:r>
              <a:rPr lang="cs-CZ" sz="2800" dirty="0" err="1"/>
              <a:t>Significant</a:t>
            </a:r>
            <a:r>
              <a:rPr lang="cs-CZ" sz="2800" dirty="0"/>
              <a:t> market </a:t>
            </a:r>
            <a:r>
              <a:rPr lang="cs-CZ" sz="2800" dirty="0" err="1"/>
              <a:t>distortions</a:t>
            </a:r>
            <a:r>
              <a:rPr lang="cs-CZ" sz="2800" dirty="0"/>
              <a:t> and </a:t>
            </a:r>
            <a:r>
              <a:rPr lang="cs-CZ" sz="2800" dirty="0" err="1"/>
              <a:t>unintended</a:t>
            </a:r>
            <a:r>
              <a:rPr lang="cs-CZ" sz="2800" dirty="0"/>
              <a:t> </a:t>
            </a:r>
            <a:r>
              <a:rPr lang="cs-CZ" sz="2800" dirty="0" err="1"/>
              <a:t>consequences</a:t>
            </a:r>
            <a:endParaRPr lang="cs-CZ" sz="2800" dirty="0"/>
          </a:p>
          <a:p>
            <a:r>
              <a:rPr lang="cs-CZ" sz="2800" dirty="0" err="1"/>
              <a:t>The</a:t>
            </a:r>
            <a:r>
              <a:rPr lang="cs-CZ" sz="2800" dirty="0"/>
              <a:t> </a:t>
            </a:r>
            <a:r>
              <a:rPr lang="cs-CZ" sz="2800" dirty="0" err="1"/>
              <a:t>scope</a:t>
            </a:r>
            <a:r>
              <a:rPr lang="cs-CZ" sz="2800" dirty="0"/>
              <a:t> </a:t>
            </a:r>
            <a:r>
              <a:rPr lang="cs-CZ" sz="2800" dirty="0" err="1"/>
              <a:t>was</a:t>
            </a:r>
            <a:r>
              <a:rPr lang="cs-CZ" sz="2800" dirty="0"/>
              <a:t> </a:t>
            </a:r>
            <a:r>
              <a:rPr lang="cs-CZ" sz="2800" dirty="0" err="1"/>
              <a:t>too</a:t>
            </a:r>
            <a:r>
              <a:rPr lang="cs-CZ" sz="2800" dirty="0"/>
              <a:t> </a:t>
            </a:r>
            <a:r>
              <a:rPr lang="cs-CZ" sz="2800" dirty="0" err="1"/>
              <a:t>broad</a:t>
            </a:r>
            <a:r>
              <a:rPr lang="cs-CZ" sz="2800" dirty="0"/>
              <a:t> (</a:t>
            </a:r>
            <a:r>
              <a:rPr lang="cs-CZ" sz="2800" dirty="0" err="1"/>
              <a:t>possible</a:t>
            </a:r>
            <a:r>
              <a:rPr lang="cs-CZ" sz="2800" dirty="0"/>
              <a:t> </a:t>
            </a:r>
            <a:r>
              <a:rPr lang="cs-CZ" sz="2800" dirty="0" err="1"/>
              <a:t>restriction</a:t>
            </a:r>
            <a:r>
              <a:rPr lang="cs-CZ" sz="2800" dirty="0"/>
              <a:t> in </a:t>
            </a:r>
            <a:r>
              <a:rPr lang="cs-CZ" sz="2800" dirty="0" err="1"/>
              <a:t>students</a:t>
            </a:r>
            <a:r>
              <a:rPr lang="cs-CZ" sz="2800" dirty="0"/>
              <a:t> </a:t>
            </a:r>
            <a:r>
              <a:rPr lang="cs-CZ" sz="2800" dirty="0" err="1"/>
              <a:t>travel</a:t>
            </a:r>
            <a:r>
              <a:rPr lang="cs-CZ" sz="2800" dirty="0"/>
              <a:t>)</a:t>
            </a:r>
          </a:p>
          <a:p>
            <a:r>
              <a:rPr lang="cs-CZ" sz="2800" dirty="0" err="1"/>
              <a:t>Once</a:t>
            </a:r>
            <a:r>
              <a:rPr lang="cs-CZ" sz="2800" dirty="0"/>
              <a:t> </a:t>
            </a:r>
            <a:r>
              <a:rPr lang="cs-CZ" sz="2800" dirty="0" err="1"/>
              <a:t>introduced</a:t>
            </a:r>
            <a:r>
              <a:rPr lang="cs-CZ" sz="2800" dirty="0"/>
              <a:t> – hard to </a:t>
            </a:r>
            <a:r>
              <a:rPr lang="cs-CZ" sz="2800" dirty="0" err="1"/>
              <a:t>cancel</a:t>
            </a:r>
            <a:r>
              <a:rPr lang="cs-CZ" sz="2800" dirty="0"/>
              <a:t> (</a:t>
            </a:r>
            <a:r>
              <a:rPr lang="cs-CZ" sz="2800" dirty="0" err="1"/>
              <a:t>political</a:t>
            </a:r>
            <a:r>
              <a:rPr lang="cs-CZ" sz="2800" dirty="0"/>
              <a:t> risk)</a:t>
            </a:r>
          </a:p>
          <a:p>
            <a:r>
              <a:rPr lang="cs-CZ" sz="2800" dirty="0" err="1"/>
              <a:t>The</a:t>
            </a:r>
            <a:r>
              <a:rPr lang="cs-CZ" sz="2800" dirty="0"/>
              <a:t> </a:t>
            </a:r>
            <a:r>
              <a:rPr lang="cs-CZ" sz="2800" dirty="0" err="1"/>
              <a:t>rise</a:t>
            </a:r>
            <a:r>
              <a:rPr lang="cs-CZ" sz="2800" dirty="0"/>
              <a:t> in </a:t>
            </a:r>
            <a:r>
              <a:rPr lang="cs-CZ" sz="2800" dirty="0" err="1"/>
              <a:t>supply</a:t>
            </a:r>
            <a:r>
              <a:rPr lang="cs-CZ" sz="2800" dirty="0"/>
              <a:t> – </a:t>
            </a:r>
            <a:r>
              <a:rPr lang="cs-CZ" sz="2800" dirty="0" err="1"/>
              <a:t>better</a:t>
            </a:r>
            <a:r>
              <a:rPr lang="cs-CZ" sz="2800" dirty="0"/>
              <a:t> </a:t>
            </a:r>
            <a:r>
              <a:rPr lang="cs-CZ" sz="2800" dirty="0" err="1"/>
              <a:t>even</a:t>
            </a:r>
            <a:r>
              <a:rPr lang="cs-CZ" sz="2800" dirty="0"/>
              <a:t> </a:t>
            </a:r>
            <a:r>
              <a:rPr lang="cs-CZ" sz="2800" dirty="0" err="1"/>
              <a:t>for</a:t>
            </a:r>
            <a:r>
              <a:rPr lang="cs-CZ" sz="2800" dirty="0"/>
              <a:t> </a:t>
            </a:r>
            <a:r>
              <a:rPr lang="cs-CZ" sz="2800" dirty="0" err="1"/>
              <a:t>paying</a:t>
            </a:r>
            <a:r>
              <a:rPr lang="cs-CZ" sz="2800" dirty="0"/>
              <a:t> </a:t>
            </a:r>
            <a:r>
              <a:rPr lang="cs-CZ" sz="2800" dirty="0" err="1"/>
              <a:t>customers</a:t>
            </a:r>
            <a:endParaRPr lang="cs-CZ" sz="2800" dirty="0"/>
          </a:p>
          <a:p>
            <a:endParaRPr lang="cs-CZ" dirty="0"/>
          </a:p>
        </p:txBody>
      </p:sp>
      <p:sp>
        <p:nvSpPr>
          <p:cNvPr id="5" name="TextovéPole 4">
            <a:extLst>
              <a:ext uri="{FF2B5EF4-FFF2-40B4-BE49-F238E27FC236}">
                <a16:creationId xmlns:a16="http://schemas.microsoft.com/office/drawing/2014/main" id="{308761A4-61FA-DE57-A2C5-A05165A0634C}"/>
              </a:ext>
            </a:extLst>
          </p:cNvPr>
          <p:cNvSpPr txBox="1"/>
          <p:nvPr/>
        </p:nvSpPr>
        <p:spPr>
          <a:xfrm>
            <a:off x="755576" y="5985559"/>
            <a:ext cx="7931224" cy="369332"/>
          </a:xfrm>
          <a:prstGeom prst="rect">
            <a:avLst/>
          </a:prstGeom>
          <a:noFill/>
        </p:spPr>
        <p:txBody>
          <a:bodyPr wrap="square">
            <a:spAutoFit/>
          </a:bodyPr>
          <a:lstStyle/>
          <a:p>
            <a:pPr marL="0" indent="0">
              <a:buNone/>
            </a:pPr>
            <a:r>
              <a:rPr lang="cs-CZ" sz="1800" i="1" dirty="0"/>
              <a:t>Čarek (2017): Learning </a:t>
            </a:r>
            <a:r>
              <a:rPr lang="cs-CZ" sz="1800" i="1" dirty="0" err="1"/>
              <a:t>the</a:t>
            </a:r>
            <a:r>
              <a:rPr lang="cs-CZ" sz="1800" i="1" dirty="0"/>
              <a:t> </a:t>
            </a:r>
            <a:r>
              <a:rPr lang="cs-CZ" sz="1800" i="1" dirty="0" err="1"/>
              <a:t>lesson</a:t>
            </a:r>
            <a:r>
              <a:rPr lang="cs-CZ" sz="1800" i="1" dirty="0"/>
              <a:t> </a:t>
            </a:r>
            <a:r>
              <a:rPr lang="cs-CZ" sz="1800" i="1" dirty="0" err="1"/>
              <a:t>of</a:t>
            </a:r>
            <a:r>
              <a:rPr lang="cs-CZ" sz="1800" i="1" dirty="0"/>
              <a:t> free </a:t>
            </a:r>
            <a:r>
              <a:rPr lang="cs-CZ" sz="1800" i="1" dirty="0" err="1"/>
              <a:t>rail</a:t>
            </a:r>
            <a:r>
              <a:rPr lang="cs-CZ" sz="1800" i="1" dirty="0"/>
              <a:t> </a:t>
            </a:r>
            <a:r>
              <a:rPr lang="cs-CZ" sz="1800" i="1" dirty="0" err="1"/>
              <a:t>travel</a:t>
            </a:r>
            <a:r>
              <a:rPr lang="cs-CZ" sz="1800" i="1" dirty="0"/>
              <a:t>. </a:t>
            </a:r>
            <a:r>
              <a:rPr lang="cs-CZ" sz="1800" i="1" dirty="0" err="1"/>
              <a:t>Railway</a:t>
            </a:r>
            <a:r>
              <a:rPr lang="cs-CZ" sz="1800" i="1" dirty="0"/>
              <a:t> </a:t>
            </a:r>
            <a:r>
              <a:rPr lang="cs-CZ" sz="1800" i="1" dirty="0" err="1"/>
              <a:t>Gazette</a:t>
            </a:r>
            <a:r>
              <a:rPr lang="cs-CZ" sz="1800" i="1" dirty="0"/>
              <a:t> International. </a:t>
            </a:r>
          </a:p>
        </p:txBody>
      </p:sp>
    </p:spTree>
    <p:extLst>
      <p:ext uri="{BB962C8B-B14F-4D97-AF65-F5344CB8AC3E}">
        <p14:creationId xmlns:p14="http://schemas.microsoft.com/office/powerpoint/2010/main" val="1590722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57FC3F-CF04-6AA0-1B22-C2ABED67351A}"/>
              </a:ext>
            </a:extLst>
          </p:cNvPr>
          <p:cNvSpPr>
            <a:spLocks noGrp="1"/>
          </p:cNvSpPr>
          <p:nvPr>
            <p:ph type="title"/>
          </p:nvPr>
        </p:nvSpPr>
        <p:spPr/>
        <p:txBody>
          <a:bodyPr/>
          <a:lstStyle/>
          <a:p>
            <a:r>
              <a:rPr lang="cs-CZ" dirty="0" err="1"/>
              <a:t>Modal</a:t>
            </a:r>
            <a:r>
              <a:rPr lang="cs-CZ" dirty="0"/>
              <a:t> shift </a:t>
            </a:r>
            <a:r>
              <a:rPr lang="cs-CZ" dirty="0" err="1"/>
              <a:t>from</a:t>
            </a:r>
            <a:r>
              <a:rPr lang="cs-CZ" dirty="0"/>
              <a:t> </a:t>
            </a:r>
            <a:r>
              <a:rPr lang="cs-CZ" dirty="0" err="1"/>
              <a:t>cars</a:t>
            </a:r>
            <a:r>
              <a:rPr lang="cs-CZ" dirty="0"/>
              <a:t> to HS </a:t>
            </a:r>
            <a:r>
              <a:rPr lang="cs-CZ" dirty="0" err="1"/>
              <a:t>rail</a:t>
            </a:r>
            <a:endParaRPr lang="cs-CZ" dirty="0"/>
          </a:p>
        </p:txBody>
      </p:sp>
      <p:sp>
        <p:nvSpPr>
          <p:cNvPr id="3" name="Zástupný obsah 2">
            <a:extLst>
              <a:ext uri="{FF2B5EF4-FFF2-40B4-BE49-F238E27FC236}">
                <a16:creationId xmlns:a16="http://schemas.microsoft.com/office/drawing/2014/main" id="{BAC27285-961C-279A-4068-A500D08A33B1}"/>
              </a:ext>
            </a:extLst>
          </p:cNvPr>
          <p:cNvSpPr>
            <a:spLocks noGrp="1"/>
          </p:cNvSpPr>
          <p:nvPr>
            <p:ph idx="1"/>
          </p:nvPr>
        </p:nvSpPr>
        <p:spPr>
          <a:xfrm>
            <a:off x="431170" y="1417638"/>
            <a:ext cx="8229600" cy="4525963"/>
          </a:xfrm>
        </p:spPr>
        <p:txBody>
          <a:bodyPr>
            <a:normAutofit fontScale="92500" lnSpcReduction="20000"/>
          </a:bodyPr>
          <a:lstStyle/>
          <a:p>
            <a:r>
              <a:rPr lang="en-US" dirty="0"/>
              <a:t>The aim of this study is to </a:t>
            </a:r>
            <a:r>
              <a:rPr lang="en-US" dirty="0" err="1"/>
              <a:t>analyse</a:t>
            </a:r>
            <a:r>
              <a:rPr lang="en-US" dirty="0"/>
              <a:t> whether the HSR expansion in Italy has led to a modal shift from motorway to HSR. </a:t>
            </a:r>
            <a:endParaRPr lang="cs-CZ" dirty="0"/>
          </a:p>
          <a:p>
            <a:r>
              <a:rPr lang="en-US" dirty="0"/>
              <a:t>We empirically test </a:t>
            </a:r>
            <a:endParaRPr lang="cs-CZ" dirty="0"/>
          </a:p>
          <a:p>
            <a:pPr marL="571500" indent="-571500">
              <a:buFont typeface="+mj-lt"/>
              <a:buAutoNum type="romanUcPeriod"/>
            </a:pPr>
            <a:r>
              <a:rPr lang="en-US" dirty="0"/>
              <a:t>whether HSR openings adjacent to motorway sectors have reduced the total km travelled by light vehicles on these sectors during the period 2001–2017; and </a:t>
            </a:r>
            <a:endParaRPr lang="cs-CZ" dirty="0"/>
          </a:p>
          <a:p>
            <a:pPr marL="571500" indent="-571500">
              <a:buFont typeface="+mj-lt"/>
              <a:buAutoNum type="romanUcPeriod"/>
            </a:pPr>
            <a:r>
              <a:rPr lang="en-US" dirty="0"/>
              <a:t>whether this reduction has been persistent or even more evident after the opening of on-track competition between two HSR operators.</a:t>
            </a:r>
            <a:endParaRPr lang="cs-CZ" dirty="0"/>
          </a:p>
        </p:txBody>
      </p:sp>
      <p:sp>
        <p:nvSpPr>
          <p:cNvPr id="5" name="TextovéPole 4">
            <a:extLst>
              <a:ext uri="{FF2B5EF4-FFF2-40B4-BE49-F238E27FC236}">
                <a16:creationId xmlns:a16="http://schemas.microsoft.com/office/drawing/2014/main" id="{1D73211D-114E-41A4-7446-B13621970B40}"/>
              </a:ext>
            </a:extLst>
          </p:cNvPr>
          <p:cNvSpPr txBox="1"/>
          <p:nvPr/>
        </p:nvSpPr>
        <p:spPr>
          <a:xfrm>
            <a:off x="631070" y="5937031"/>
            <a:ext cx="8532440" cy="646331"/>
          </a:xfrm>
          <a:prstGeom prst="rect">
            <a:avLst/>
          </a:prstGeom>
          <a:noFill/>
        </p:spPr>
        <p:txBody>
          <a:bodyPr wrap="square">
            <a:spAutoFit/>
          </a:bodyPr>
          <a:lstStyle/>
          <a:p>
            <a:r>
              <a:rPr lang="en-US" dirty="0"/>
              <a:t>Borsati, M., &amp; Albalate, D. (2020). On the modal shift from motorway to high-speed rail: evidence from Italy. </a:t>
            </a:r>
            <a:r>
              <a:rPr lang="en-US" i="1" dirty="0"/>
              <a:t>Transportation Research Part A: Policy and Practice</a:t>
            </a:r>
            <a:r>
              <a:rPr lang="en-US" dirty="0"/>
              <a:t>, </a:t>
            </a:r>
            <a:r>
              <a:rPr lang="en-US" i="1" dirty="0"/>
              <a:t>137</a:t>
            </a:r>
            <a:r>
              <a:rPr lang="en-US" dirty="0"/>
              <a:t>, 145-164.</a:t>
            </a:r>
          </a:p>
        </p:txBody>
      </p:sp>
    </p:spTree>
    <p:extLst>
      <p:ext uri="{BB962C8B-B14F-4D97-AF65-F5344CB8AC3E}">
        <p14:creationId xmlns:p14="http://schemas.microsoft.com/office/powerpoint/2010/main" val="3755815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7308F0-8C92-8C68-1ABA-EBB2927BE168}"/>
              </a:ext>
            </a:extLst>
          </p:cNvPr>
          <p:cNvSpPr>
            <a:spLocks noGrp="1"/>
          </p:cNvSpPr>
          <p:nvPr>
            <p:ph type="title"/>
          </p:nvPr>
        </p:nvSpPr>
        <p:spPr/>
        <p:txBody>
          <a:bodyPr/>
          <a:lstStyle/>
          <a:p>
            <a:r>
              <a:rPr lang="cs-CZ" dirty="0"/>
              <a:t>Czech Republic – </a:t>
            </a:r>
            <a:r>
              <a:rPr lang="cs-CZ" dirty="0" err="1"/>
              <a:t>Better</a:t>
            </a:r>
            <a:r>
              <a:rPr lang="cs-CZ" dirty="0"/>
              <a:t> design?</a:t>
            </a:r>
          </a:p>
        </p:txBody>
      </p:sp>
      <p:sp>
        <p:nvSpPr>
          <p:cNvPr id="3" name="Zástupný obsah 2">
            <a:extLst>
              <a:ext uri="{FF2B5EF4-FFF2-40B4-BE49-F238E27FC236}">
                <a16:creationId xmlns:a16="http://schemas.microsoft.com/office/drawing/2014/main" id="{00F07831-156F-06ED-13D0-BE265283A861}"/>
              </a:ext>
            </a:extLst>
          </p:cNvPr>
          <p:cNvSpPr>
            <a:spLocks noGrp="1"/>
          </p:cNvSpPr>
          <p:nvPr>
            <p:ph idx="1"/>
          </p:nvPr>
        </p:nvSpPr>
        <p:spPr>
          <a:xfrm>
            <a:off x="457200" y="1556792"/>
            <a:ext cx="8229600" cy="4525963"/>
          </a:xfrm>
        </p:spPr>
        <p:txBody>
          <a:bodyPr/>
          <a:lstStyle/>
          <a:p>
            <a:r>
              <a:rPr lang="en-GB" sz="2600" dirty="0">
                <a:effectLst/>
                <a:ea typeface="Times New Roman" panose="02020603050405020304" pitchFamily="18" charset="0"/>
              </a:rPr>
              <a:t>The design of the policy was more sophisticated in the Czech Republic, where it was undoubtedly inspired by the shortcomings of the Slovak policy. The exclusion of buses in Slovakia was a significant omission</a:t>
            </a:r>
            <a:r>
              <a:rPr lang="cs-CZ" sz="2600" dirty="0">
                <a:effectLst/>
                <a:ea typeface="Times New Roman" panose="02020603050405020304" pitchFamily="18" charset="0"/>
              </a:rPr>
              <a:t>. </a:t>
            </a:r>
          </a:p>
          <a:p>
            <a:r>
              <a:rPr lang="en-GB" sz="2600" dirty="0">
                <a:effectLst/>
                <a:ea typeface="Times New Roman" panose="02020603050405020304" pitchFamily="18" charset="0"/>
              </a:rPr>
              <a:t>The crucial decision in the Czech policy design was to keep some monetary costs present </a:t>
            </a:r>
            <a:endParaRPr lang="cs-CZ" sz="2600" dirty="0">
              <a:effectLst/>
              <a:ea typeface="Times New Roman" panose="02020603050405020304" pitchFamily="18" charset="0"/>
            </a:endParaRPr>
          </a:p>
          <a:p>
            <a:r>
              <a:rPr lang="en-GB" sz="2600" dirty="0">
                <a:effectLst/>
                <a:ea typeface="Times New Roman" panose="02020603050405020304" pitchFamily="18" charset="0"/>
              </a:rPr>
              <a:t>However, both designs did little to differentiate between peak and off-peak travel and have no bonuses/stimulation for travel from or to disadvantaged regions</a:t>
            </a:r>
            <a:endParaRPr lang="cs-CZ" sz="2600" dirty="0">
              <a:effectLst/>
              <a:ea typeface="Times New Roman" panose="02020603050405020304" pitchFamily="18" charset="0"/>
            </a:endParaRPr>
          </a:p>
          <a:p>
            <a:pPr marL="0" indent="0">
              <a:buNone/>
            </a:pPr>
            <a:endParaRPr lang="cs-CZ" sz="2400" dirty="0">
              <a:effectLst/>
              <a:ea typeface="Times New Roman" panose="02020603050405020304" pitchFamily="18" charset="0"/>
            </a:endParaRPr>
          </a:p>
          <a:p>
            <a:endParaRPr lang="cs-CZ" dirty="0"/>
          </a:p>
        </p:txBody>
      </p:sp>
      <p:sp>
        <p:nvSpPr>
          <p:cNvPr id="4" name="TextovéPole 3">
            <a:extLst>
              <a:ext uri="{FF2B5EF4-FFF2-40B4-BE49-F238E27FC236}">
                <a16:creationId xmlns:a16="http://schemas.microsoft.com/office/drawing/2014/main" id="{E81E2999-481B-FD35-931A-2AB0AB565DFA}"/>
              </a:ext>
            </a:extLst>
          </p:cNvPr>
          <p:cNvSpPr txBox="1"/>
          <p:nvPr/>
        </p:nvSpPr>
        <p:spPr>
          <a:xfrm>
            <a:off x="323528" y="5968816"/>
            <a:ext cx="8496944" cy="646331"/>
          </a:xfrm>
          <a:prstGeom prst="rect">
            <a:avLst/>
          </a:prstGeom>
          <a:noFill/>
        </p:spPr>
        <p:txBody>
          <a:bodyPr wrap="square">
            <a:spAutoFit/>
          </a:bodyPr>
          <a:lstStyle/>
          <a:p>
            <a:r>
              <a:rPr lang="cs-CZ" dirty="0"/>
              <a:t>Tomeš, Z., Fitzová, H., Pařil, ….. (2022). </a:t>
            </a:r>
            <a:r>
              <a:rPr lang="cs-CZ" dirty="0" err="1"/>
              <a:t>Fare</a:t>
            </a:r>
            <a:r>
              <a:rPr lang="cs-CZ" dirty="0"/>
              <a:t> </a:t>
            </a:r>
            <a:r>
              <a:rPr lang="cs-CZ" dirty="0" err="1"/>
              <a:t>discounts</a:t>
            </a:r>
            <a:r>
              <a:rPr lang="cs-CZ" dirty="0"/>
              <a:t> and free </a:t>
            </a:r>
            <a:r>
              <a:rPr lang="cs-CZ" dirty="0" err="1"/>
              <a:t>fares</a:t>
            </a:r>
            <a:r>
              <a:rPr lang="cs-CZ" dirty="0"/>
              <a:t> in long-distance public transport in </a:t>
            </a:r>
            <a:r>
              <a:rPr lang="cs-CZ" dirty="0" err="1"/>
              <a:t>central</a:t>
            </a:r>
            <a:r>
              <a:rPr lang="cs-CZ" dirty="0"/>
              <a:t> </a:t>
            </a:r>
            <a:r>
              <a:rPr lang="cs-CZ" dirty="0" err="1"/>
              <a:t>Europe</a:t>
            </a:r>
            <a:r>
              <a:rPr lang="cs-CZ" dirty="0"/>
              <a:t>. </a:t>
            </a:r>
            <a:r>
              <a:rPr lang="cs-CZ" i="1" dirty="0"/>
              <a:t>Case Studies on Transport Policy</a:t>
            </a:r>
            <a:r>
              <a:rPr lang="cs-CZ" dirty="0"/>
              <a:t>, </a:t>
            </a:r>
            <a:r>
              <a:rPr lang="cs-CZ" i="1" dirty="0"/>
              <a:t>10</a:t>
            </a:r>
            <a:r>
              <a:rPr lang="cs-CZ" dirty="0"/>
              <a:t>(1), 507-517.</a:t>
            </a:r>
          </a:p>
        </p:txBody>
      </p:sp>
    </p:spTree>
    <p:extLst>
      <p:ext uri="{BB962C8B-B14F-4D97-AF65-F5344CB8AC3E}">
        <p14:creationId xmlns:p14="http://schemas.microsoft.com/office/powerpoint/2010/main" val="3378961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Drawbacks</a:t>
            </a:r>
            <a:r>
              <a:rPr lang="cs-CZ" dirty="0"/>
              <a:t> </a:t>
            </a:r>
            <a:r>
              <a:rPr lang="cs-CZ" dirty="0" err="1"/>
              <a:t>of</a:t>
            </a:r>
            <a:r>
              <a:rPr lang="cs-CZ" dirty="0"/>
              <a:t> </a:t>
            </a:r>
            <a:r>
              <a:rPr lang="cs-CZ" dirty="0" err="1"/>
              <a:t>paying</a:t>
            </a:r>
            <a:r>
              <a:rPr lang="cs-CZ" dirty="0"/>
              <a:t> </a:t>
            </a:r>
            <a:r>
              <a:rPr lang="cs-CZ" dirty="0" err="1"/>
              <a:t>subsidy</a:t>
            </a:r>
            <a:endParaRPr lang="cs-CZ" dirty="0"/>
          </a:p>
        </p:txBody>
      </p:sp>
      <p:sp>
        <p:nvSpPr>
          <p:cNvPr id="3" name="Zástupný symbol pro obsah 2"/>
          <p:cNvSpPr>
            <a:spLocks noGrp="1"/>
          </p:cNvSpPr>
          <p:nvPr>
            <p:ph idx="1"/>
          </p:nvPr>
        </p:nvSpPr>
        <p:spPr/>
        <p:txBody>
          <a:bodyPr>
            <a:normAutofit/>
          </a:bodyPr>
          <a:lstStyle/>
          <a:p>
            <a:r>
              <a:rPr lang="cs-CZ" sz="2800" dirty="0" err="1"/>
              <a:t>It</a:t>
            </a:r>
            <a:r>
              <a:rPr lang="cs-CZ" sz="2800" dirty="0"/>
              <a:t> </a:t>
            </a:r>
            <a:r>
              <a:rPr lang="cs-CZ" sz="2800" dirty="0" err="1"/>
              <a:t>is</a:t>
            </a:r>
            <a:r>
              <a:rPr lang="cs-CZ" sz="2800" dirty="0"/>
              <a:t> </a:t>
            </a:r>
            <a:r>
              <a:rPr lang="cs-CZ" sz="2800" dirty="0" err="1"/>
              <a:t>always</a:t>
            </a:r>
            <a:r>
              <a:rPr lang="cs-CZ" sz="2800" dirty="0"/>
              <a:t> a second </a:t>
            </a:r>
            <a:r>
              <a:rPr lang="cs-CZ" sz="2800" dirty="0" err="1"/>
              <a:t>best</a:t>
            </a:r>
            <a:r>
              <a:rPr lang="cs-CZ" sz="2800" dirty="0"/>
              <a:t> </a:t>
            </a:r>
            <a:r>
              <a:rPr lang="cs-CZ" sz="2800" dirty="0" err="1"/>
              <a:t>solution</a:t>
            </a:r>
            <a:endParaRPr lang="cs-CZ" sz="2800" dirty="0"/>
          </a:p>
          <a:p>
            <a:r>
              <a:rPr lang="cs-CZ" sz="2800" dirty="0" err="1"/>
              <a:t>Can</a:t>
            </a:r>
            <a:r>
              <a:rPr lang="cs-CZ" sz="2800" dirty="0"/>
              <a:t> </a:t>
            </a:r>
            <a:r>
              <a:rPr lang="cs-CZ" sz="2800" dirty="0" err="1"/>
              <a:t>lead</a:t>
            </a:r>
            <a:r>
              <a:rPr lang="cs-CZ" sz="2800" dirty="0"/>
              <a:t> to </a:t>
            </a:r>
            <a:r>
              <a:rPr lang="cs-CZ" sz="2800" dirty="0" err="1"/>
              <a:t>inefficient</a:t>
            </a:r>
            <a:r>
              <a:rPr lang="cs-CZ" sz="2800" dirty="0"/>
              <a:t> </a:t>
            </a:r>
            <a:r>
              <a:rPr lang="cs-CZ" sz="2800" dirty="0" err="1"/>
              <a:t>operation</a:t>
            </a:r>
            <a:endParaRPr lang="cs-CZ" sz="2800" dirty="0"/>
          </a:p>
          <a:p>
            <a:r>
              <a:rPr lang="cs-CZ" sz="2800" dirty="0" err="1"/>
              <a:t>The</a:t>
            </a:r>
            <a:r>
              <a:rPr lang="cs-CZ" sz="2800" dirty="0"/>
              <a:t> </a:t>
            </a:r>
            <a:r>
              <a:rPr lang="cs-CZ" sz="2800" dirty="0" err="1"/>
              <a:t>winners</a:t>
            </a:r>
            <a:r>
              <a:rPr lang="cs-CZ" sz="2800" dirty="0"/>
              <a:t> </a:t>
            </a:r>
            <a:r>
              <a:rPr lang="cs-CZ" sz="2800" dirty="0" err="1"/>
              <a:t>curse</a:t>
            </a:r>
            <a:r>
              <a:rPr lang="cs-CZ" sz="2800" dirty="0"/>
              <a:t> syndrom</a:t>
            </a:r>
          </a:p>
          <a:p>
            <a:r>
              <a:rPr lang="cs-CZ" sz="2800" dirty="0" err="1"/>
              <a:t>Subsidise</a:t>
            </a:r>
            <a:r>
              <a:rPr lang="cs-CZ" sz="2800" dirty="0"/>
              <a:t> a </a:t>
            </a:r>
            <a:r>
              <a:rPr lang="cs-CZ" sz="2800" dirty="0" err="1"/>
              <a:t>service</a:t>
            </a:r>
            <a:r>
              <a:rPr lang="cs-CZ" sz="2800" dirty="0"/>
              <a:t> </a:t>
            </a:r>
            <a:r>
              <a:rPr lang="cs-CZ" sz="2800" dirty="0" err="1"/>
              <a:t>that</a:t>
            </a:r>
            <a:r>
              <a:rPr lang="cs-CZ" sz="2800" dirty="0"/>
              <a:t> </a:t>
            </a:r>
            <a:r>
              <a:rPr lang="cs-CZ" sz="2800" dirty="0" err="1"/>
              <a:t>doesn't</a:t>
            </a:r>
            <a:r>
              <a:rPr lang="cs-CZ" sz="2800" dirty="0"/>
              <a:t> </a:t>
            </a:r>
            <a:r>
              <a:rPr lang="cs-CZ" sz="2800" dirty="0" err="1"/>
              <a:t>actually</a:t>
            </a:r>
            <a:r>
              <a:rPr lang="cs-CZ" sz="2800" dirty="0"/>
              <a:t> </a:t>
            </a:r>
            <a:r>
              <a:rPr lang="cs-CZ" sz="2800" dirty="0" err="1"/>
              <a:t>need</a:t>
            </a:r>
            <a:r>
              <a:rPr lang="cs-CZ" sz="2800" dirty="0"/>
              <a:t> a </a:t>
            </a:r>
            <a:r>
              <a:rPr lang="cs-CZ" sz="2800" dirty="0" err="1"/>
              <a:t>subsidy</a:t>
            </a:r>
            <a:endParaRPr lang="cs-CZ" sz="2800" dirty="0"/>
          </a:p>
        </p:txBody>
      </p:sp>
    </p:spTree>
    <p:extLst>
      <p:ext uri="{BB962C8B-B14F-4D97-AF65-F5344CB8AC3E}">
        <p14:creationId xmlns:p14="http://schemas.microsoft.com/office/powerpoint/2010/main" val="833943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Cross-subsidization</a:t>
            </a:r>
            <a:endParaRPr lang="cs-CZ" dirty="0"/>
          </a:p>
        </p:txBody>
      </p:sp>
      <p:sp>
        <p:nvSpPr>
          <p:cNvPr id="3" name="Zástupný symbol pro obsah 2"/>
          <p:cNvSpPr>
            <a:spLocks noGrp="1"/>
          </p:cNvSpPr>
          <p:nvPr>
            <p:ph idx="1"/>
          </p:nvPr>
        </p:nvSpPr>
        <p:spPr/>
        <p:txBody>
          <a:bodyPr>
            <a:normAutofit/>
          </a:bodyPr>
          <a:lstStyle/>
          <a:p>
            <a:r>
              <a:rPr lang="cs-CZ" sz="2400" dirty="0" err="1"/>
              <a:t>Cross-subsidization</a:t>
            </a:r>
            <a:r>
              <a:rPr lang="cs-CZ" sz="2400" dirty="0"/>
              <a:t> </a:t>
            </a:r>
            <a:r>
              <a:rPr lang="cs-CZ" sz="2400" dirty="0" err="1"/>
              <a:t>occurs</a:t>
            </a:r>
            <a:r>
              <a:rPr lang="cs-CZ" sz="2400" dirty="0"/>
              <a:t> </a:t>
            </a:r>
            <a:r>
              <a:rPr lang="cs-CZ" sz="2400" dirty="0" err="1"/>
              <a:t>where</a:t>
            </a:r>
            <a:r>
              <a:rPr lang="cs-CZ" sz="2400" dirty="0"/>
              <a:t> </a:t>
            </a:r>
            <a:r>
              <a:rPr lang="cs-CZ" sz="2400" dirty="0" err="1"/>
              <a:t>the</a:t>
            </a:r>
            <a:r>
              <a:rPr lang="cs-CZ" sz="2400" dirty="0"/>
              <a:t> </a:t>
            </a:r>
            <a:r>
              <a:rPr lang="cs-CZ" sz="2400" dirty="0" err="1"/>
              <a:t>profits</a:t>
            </a:r>
            <a:r>
              <a:rPr lang="cs-CZ" sz="2400" dirty="0"/>
              <a:t> </a:t>
            </a:r>
            <a:r>
              <a:rPr lang="cs-CZ" sz="2400" dirty="0" err="1"/>
              <a:t>of</a:t>
            </a:r>
            <a:r>
              <a:rPr lang="cs-CZ" sz="2400" dirty="0"/>
              <a:t> </a:t>
            </a:r>
            <a:r>
              <a:rPr lang="cs-CZ" sz="2400" dirty="0" err="1"/>
              <a:t>one</a:t>
            </a:r>
            <a:r>
              <a:rPr lang="cs-CZ" sz="2400" dirty="0"/>
              <a:t> </a:t>
            </a:r>
            <a:r>
              <a:rPr lang="cs-CZ" sz="2400" dirty="0" err="1"/>
              <a:t>route</a:t>
            </a:r>
            <a:r>
              <a:rPr lang="cs-CZ" sz="2400" dirty="0"/>
              <a:t> </a:t>
            </a:r>
            <a:r>
              <a:rPr lang="cs-CZ" sz="2400" dirty="0" err="1"/>
              <a:t>or</a:t>
            </a:r>
            <a:r>
              <a:rPr lang="cs-CZ" sz="2400" dirty="0"/>
              <a:t> </a:t>
            </a:r>
            <a:r>
              <a:rPr lang="cs-CZ" sz="2400" dirty="0" err="1"/>
              <a:t>service</a:t>
            </a:r>
            <a:r>
              <a:rPr lang="cs-CZ" sz="2400" dirty="0"/>
              <a:t> are </a:t>
            </a:r>
            <a:r>
              <a:rPr lang="cs-CZ" sz="2400" dirty="0" err="1"/>
              <a:t>used</a:t>
            </a:r>
            <a:r>
              <a:rPr lang="cs-CZ" sz="2400" dirty="0"/>
              <a:t> to </a:t>
            </a:r>
            <a:r>
              <a:rPr lang="cs-CZ" sz="2400" dirty="0" err="1"/>
              <a:t>pay</a:t>
            </a:r>
            <a:r>
              <a:rPr lang="cs-CZ" sz="2400" dirty="0"/>
              <a:t> </a:t>
            </a:r>
            <a:r>
              <a:rPr lang="cs-CZ" sz="2400" dirty="0" err="1"/>
              <a:t>for</a:t>
            </a:r>
            <a:r>
              <a:rPr lang="cs-CZ" sz="2400" dirty="0"/>
              <a:t> </a:t>
            </a:r>
            <a:r>
              <a:rPr lang="cs-CZ" sz="2400" dirty="0" err="1"/>
              <a:t>the</a:t>
            </a:r>
            <a:r>
              <a:rPr lang="cs-CZ" sz="2400" dirty="0"/>
              <a:t> </a:t>
            </a:r>
            <a:r>
              <a:rPr lang="cs-CZ" sz="2400" dirty="0" err="1"/>
              <a:t>losses</a:t>
            </a:r>
            <a:r>
              <a:rPr lang="cs-CZ" sz="2400" dirty="0"/>
              <a:t> on </a:t>
            </a:r>
            <a:r>
              <a:rPr lang="cs-CZ" sz="2400" dirty="0" err="1"/>
              <a:t>another</a:t>
            </a:r>
            <a:r>
              <a:rPr lang="cs-CZ" sz="2400" dirty="0"/>
              <a:t> </a:t>
            </a:r>
            <a:r>
              <a:rPr lang="cs-CZ" sz="2400" dirty="0" err="1"/>
              <a:t>route</a:t>
            </a:r>
            <a:r>
              <a:rPr lang="cs-CZ" sz="2400" dirty="0"/>
              <a:t> </a:t>
            </a:r>
            <a:r>
              <a:rPr lang="cs-CZ" sz="2400" dirty="0" err="1"/>
              <a:t>or</a:t>
            </a:r>
            <a:r>
              <a:rPr lang="cs-CZ" sz="2400" dirty="0"/>
              <a:t> </a:t>
            </a:r>
            <a:r>
              <a:rPr lang="cs-CZ" sz="2400" dirty="0" err="1"/>
              <a:t>service</a:t>
            </a:r>
            <a:r>
              <a:rPr lang="cs-CZ" sz="2400" dirty="0"/>
              <a:t>.</a:t>
            </a:r>
          </a:p>
          <a:p>
            <a:r>
              <a:rPr lang="cs-CZ" sz="2400" dirty="0" err="1"/>
              <a:t>It</a:t>
            </a:r>
            <a:r>
              <a:rPr lang="cs-CZ" sz="2400" dirty="0"/>
              <a:t> has </a:t>
            </a:r>
            <a:r>
              <a:rPr lang="cs-CZ" sz="2400" dirty="0" err="1"/>
              <a:t>often</a:t>
            </a:r>
            <a:r>
              <a:rPr lang="cs-CZ" sz="2400" dirty="0"/>
              <a:t> </a:t>
            </a:r>
            <a:r>
              <a:rPr lang="cs-CZ" sz="2400" dirty="0" err="1"/>
              <a:t>been</a:t>
            </a:r>
            <a:r>
              <a:rPr lang="cs-CZ" sz="2400" dirty="0"/>
              <a:t> </a:t>
            </a:r>
            <a:r>
              <a:rPr lang="cs-CZ" sz="2400" dirty="0" err="1"/>
              <a:t>used</a:t>
            </a:r>
            <a:r>
              <a:rPr lang="cs-CZ" sz="2400" dirty="0"/>
              <a:t> in </a:t>
            </a:r>
            <a:r>
              <a:rPr lang="cs-CZ" sz="2400" dirty="0" err="1"/>
              <a:t>the</a:t>
            </a:r>
            <a:r>
              <a:rPr lang="cs-CZ" sz="2400" dirty="0"/>
              <a:t> past to </a:t>
            </a:r>
            <a:r>
              <a:rPr lang="cs-CZ" sz="2400" dirty="0" err="1"/>
              <a:t>reduce</a:t>
            </a:r>
            <a:r>
              <a:rPr lang="cs-CZ" sz="2400" dirty="0"/>
              <a:t> </a:t>
            </a:r>
            <a:r>
              <a:rPr lang="cs-CZ" sz="2400" dirty="0" err="1"/>
              <a:t>the</a:t>
            </a:r>
            <a:r>
              <a:rPr lang="cs-CZ" sz="2400" dirty="0"/>
              <a:t> </a:t>
            </a:r>
            <a:r>
              <a:rPr lang="cs-CZ" sz="2400" dirty="0" err="1"/>
              <a:t>level</a:t>
            </a:r>
            <a:r>
              <a:rPr lang="cs-CZ" sz="2400" dirty="0"/>
              <a:t> </a:t>
            </a:r>
            <a:r>
              <a:rPr lang="cs-CZ" sz="2400" dirty="0" err="1"/>
              <a:t>of</a:t>
            </a:r>
            <a:r>
              <a:rPr lang="cs-CZ" sz="2400" dirty="0"/>
              <a:t> </a:t>
            </a:r>
            <a:r>
              <a:rPr lang="cs-CZ" sz="2400" dirty="0" err="1"/>
              <a:t>total</a:t>
            </a:r>
            <a:r>
              <a:rPr lang="cs-CZ" sz="2400" dirty="0"/>
              <a:t> </a:t>
            </a:r>
            <a:r>
              <a:rPr lang="cs-CZ" sz="2400" dirty="0" err="1"/>
              <a:t>subsidy</a:t>
            </a:r>
            <a:endParaRPr lang="cs-CZ" sz="2400" dirty="0"/>
          </a:p>
          <a:p>
            <a:r>
              <a:rPr lang="cs-CZ" sz="2400" dirty="0" err="1"/>
              <a:t>Drawbacks</a:t>
            </a:r>
            <a:r>
              <a:rPr lang="cs-CZ" sz="2400" dirty="0"/>
              <a:t>:</a:t>
            </a:r>
          </a:p>
          <a:p>
            <a:pPr lvl="1"/>
            <a:r>
              <a:rPr lang="cs-CZ" sz="2400" dirty="0" err="1"/>
              <a:t>Hides</a:t>
            </a:r>
            <a:r>
              <a:rPr lang="cs-CZ" sz="2400" dirty="0"/>
              <a:t> </a:t>
            </a:r>
            <a:r>
              <a:rPr lang="cs-CZ" sz="2400" dirty="0" err="1"/>
              <a:t>true</a:t>
            </a:r>
            <a:r>
              <a:rPr lang="cs-CZ" sz="2400" dirty="0"/>
              <a:t> </a:t>
            </a:r>
            <a:r>
              <a:rPr lang="cs-CZ" sz="2400" dirty="0" err="1"/>
              <a:t>costs</a:t>
            </a:r>
            <a:r>
              <a:rPr lang="cs-CZ" sz="2400" dirty="0"/>
              <a:t> </a:t>
            </a:r>
            <a:r>
              <a:rPr lang="cs-CZ" sz="2400" dirty="0" err="1"/>
              <a:t>of</a:t>
            </a:r>
            <a:r>
              <a:rPr lang="cs-CZ" sz="2400" dirty="0"/>
              <a:t> </a:t>
            </a:r>
            <a:r>
              <a:rPr lang="cs-CZ" sz="2400" dirty="0" err="1"/>
              <a:t>providing</a:t>
            </a:r>
            <a:r>
              <a:rPr lang="cs-CZ" sz="2400" dirty="0"/>
              <a:t> a </a:t>
            </a:r>
            <a:r>
              <a:rPr lang="cs-CZ" sz="2400" dirty="0" err="1"/>
              <a:t>particular</a:t>
            </a:r>
            <a:r>
              <a:rPr lang="cs-CZ" sz="2400" dirty="0"/>
              <a:t> </a:t>
            </a:r>
            <a:r>
              <a:rPr lang="cs-CZ" sz="2400" dirty="0" err="1"/>
              <a:t>service</a:t>
            </a:r>
            <a:endParaRPr lang="cs-CZ" sz="2400" dirty="0"/>
          </a:p>
          <a:p>
            <a:pPr lvl="1"/>
            <a:r>
              <a:rPr lang="cs-CZ" sz="2400" dirty="0" err="1"/>
              <a:t>Users</a:t>
            </a:r>
            <a:r>
              <a:rPr lang="cs-CZ" sz="2400" dirty="0"/>
              <a:t> </a:t>
            </a:r>
            <a:r>
              <a:rPr lang="cs-CZ" sz="2400" dirty="0" err="1"/>
              <a:t>of</a:t>
            </a:r>
            <a:r>
              <a:rPr lang="cs-CZ" sz="2400" dirty="0"/>
              <a:t> </a:t>
            </a:r>
            <a:r>
              <a:rPr lang="cs-CZ" sz="2400" dirty="0" err="1"/>
              <a:t>profitable</a:t>
            </a:r>
            <a:r>
              <a:rPr lang="cs-CZ" sz="2400" dirty="0"/>
              <a:t> </a:t>
            </a:r>
            <a:r>
              <a:rPr lang="cs-CZ" sz="2400" dirty="0" err="1"/>
              <a:t>routes</a:t>
            </a:r>
            <a:r>
              <a:rPr lang="cs-CZ" sz="2400" dirty="0"/>
              <a:t> are </a:t>
            </a:r>
            <a:r>
              <a:rPr lang="cs-CZ" sz="2400" dirty="0" err="1"/>
              <a:t>penalized</a:t>
            </a:r>
            <a:r>
              <a:rPr lang="cs-CZ" sz="2400" dirty="0"/>
              <a:t> </a:t>
            </a:r>
          </a:p>
          <a:p>
            <a:pPr lvl="1"/>
            <a:r>
              <a:rPr lang="cs-CZ" sz="2400" dirty="0" err="1"/>
              <a:t>There</a:t>
            </a:r>
            <a:r>
              <a:rPr lang="cs-CZ" sz="2400" dirty="0"/>
              <a:t> are </a:t>
            </a:r>
            <a:r>
              <a:rPr lang="cs-CZ" sz="2400" dirty="0" err="1"/>
              <a:t>better</a:t>
            </a:r>
            <a:r>
              <a:rPr lang="cs-CZ" sz="2400" dirty="0"/>
              <a:t> </a:t>
            </a:r>
            <a:r>
              <a:rPr lang="cs-CZ" sz="2400" dirty="0" err="1"/>
              <a:t>instruments</a:t>
            </a:r>
            <a:r>
              <a:rPr lang="cs-CZ" sz="2400" dirty="0"/>
              <a:t> to </a:t>
            </a:r>
            <a:r>
              <a:rPr lang="cs-CZ" sz="2400" dirty="0" err="1"/>
              <a:t>ensure</a:t>
            </a:r>
            <a:r>
              <a:rPr lang="cs-CZ" sz="2400" dirty="0"/>
              <a:t> </a:t>
            </a:r>
            <a:r>
              <a:rPr lang="cs-CZ" sz="2400" dirty="0" err="1"/>
              <a:t>provision</a:t>
            </a:r>
            <a:r>
              <a:rPr lang="cs-CZ" sz="2400" dirty="0"/>
              <a:t> </a:t>
            </a:r>
            <a:r>
              <a:rPr lang="cs-CZ" sz="2400" dirty="0" err="1"/>
              <a:t>of</a:t>
            </a:r>
            <a:r>
              <a:rPr lang="cs-CZ" sz="2400" dirty="0"/>
              <a:t> </a:t>
            </a:r>
            <a:r>
              <a:rPr lang="cs-CZ" sz="2400" dirty="0" err="1"/>
              <a:t>services</a:t>
            </a:r>
            <a:endParaRPr lang="cs-CZ" sz="2400" dirty="0"/>
          </a:p>
        </p:txBody>
      </p:sp>
    </p:spTree>
    <p:extLst>
      <p:ext uri="{BB962C8B-B14F-4D97-AF65-F5344CB8AC3E}">
        <p14:creationId xmlns:p14="http://schemas.microsoft.com/office/powerpoint/2010/main" val="285910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Methods</a:t>
            </a:r>
            <a:r>
              <a:rPr lang="cs-CZ" dirty="0"/>
              <a:t> </a:t>
            </a:r>
            <a:r>
              <a:rPr lang="cs-CZ" dirty="0" err="1"/>
              <a:t>of</a:t>
            </a:r>
            <a:r>
              <a:rPr lang="cs-CZ" dirty="0"/>
              <a:t> </a:t>
            </a:r>
            <a:r>
              <a:rPr lang="cs-CZ" dirty="0" err="1"/>
              <a:t>paying</a:t>
            </a:r>
            <a:r>
              <a:rPr lang="cs-CZ" dirty="0"/>
              <a:t> </a:t>
            </a:r>
            <a:r>
              <a:rPr lang="cs-CZ" dirty="0" err="1"/>
              <a:t>subsidy</a:t>
            </a:r>
            <a:endParaRPr lang="cs-CZ" dirty="0"/>
          </a:p>
        </p:txBody>
      </p:sp>
      <p:sp>
        <p:nvSpPr>
          <p:cNvPr id="3" name="Zástupný symbol pro obsah 2"/>
          <p:cNvSpPr>
            <a:spLocks noGrp="1"/>
          </p:cNvSpPr>
          <p:nvPr>
            <p:ph idx="1"/>
          </p:nvPr>
        </p:nvSpPr>
        <p:spPr/>
        <p:txBody>
          <a:bodyPr>
            <a:normAutofit/>
          </a:bodyPr>
          <a:lstStyle/>
          <a:p>
            <a:r>
              <a:rPr lang="cs-CZ" sz="2800" dirty="0"/>
              <a:t>Deficit </a:t>
            </a:r>
            <a:r>
              <a:rPr lang="cs-CZ" sz="2800" dirty="0" err="1"/>
              <a:t>subsidy</a:t>
            </a:r>
            <a:endParaRPr lang="cs-CZ" sz="2800" dirty="0"/>
          </a:p>
          <a:p>
            <a:r>
              <a:rPr lang="cs-CZ" sz="2800" dirty="0"/>
              <a:t>Net </a:t>
            </a:r>
            <a:r>
              <a:rPr lang="cs-CZ" sz="2800" dirty="0" err="1"/>
              <a:t>cost</a:t>
            </a:r>
            <a:r>
              <a:rPr lang="cs-CZ" sz="2800" dirty="0"/>
              <a:t> </a:t>
            </a:r>
            <a:r>
              <a:rPr lang="cs-CZ" sz="2800" dirty="0" err="1"/>
              <a:t>contract</a:t>
            </a:r>
            <a:endParaRPr lang="cs-CZ" sz="2800" dirty="0"/>
          </a:p>
          <a:p>
            <a:r>
              <a:rPr lang="cs-CZ" sz="2800" dirty="0"/>
              <a:t>Full </a:t>
            </a:r>
            <a:r>
              <a:rPr lang="cs-CZ" sz="2800" dirty="0" err="1"/>
              <a:t>cost</a:t>
            </a:r>
            <a:r>
              <a:rPr lang="cs-CZ" sz="2800" dirty="0"/>
              <a:t> </a:t>
            </a:r>
            <a:r>
              <a:rPr lang="cs-CZ" sz="2800" dirty="0" err="1"/>
              <a:t>contract</a:t>
            </a:r>
            <a:endParaRPr lang="cs-CZ" sz="2800" dirty="0"/>
          </a:p>
          <a:p>
            <a:r>
              <a:rPr lang="cs-CZ" sz="2800" dirty="0"/>
              <a:t>Design, </a:t>
            </a:r>
            <a:r>
              <a:rPr lang="cs-CZ" sz="2800" dirty="0" err="1"/>
              <a:t>Built</a:t>
            </a:r>
            <a:r>
              <a:rPr lang="cs-CZ" sz="2800" dirty="0"/>
              <a:t>, </a:t>
            </a:r>
            <a:r>
              <a:rPr lang="cs-CZ" sz="2800" dirty="0" err="1"/>
              <a:t>Operate</a:t>
            </a:r>
            <a:r>
              <a:rPr lang="cs-CZ" sz="2800" dirty="0"/>
              <a:t> and </a:t>
            </a:r>
            <a:r>
              <a:rPr lang="cs-CZ" sz="2800" dirty="0" err="1"/>
              <a:t>Maintain</a:t>
            </a:r>
            <a:r>
              <a:rPr lang="cs-CZ" sz="2800" dirty="0"/>
              <a:t> (DBOM)</a:t>
            </a:r>
          </a:p>
        </p:txBody>
      </p:sp>
    </p:spTree>
    <p:extLst>
      <p:ext uri="{BB962C8B-B14F-4D97-AF65-F5344CB8AC3E}">
        <p14:creationId xmlns:p14="http://schemas.microsoft.com/office/powerpoint/2010/main" val="3215565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8FA748-D675-38F5-EB33-43AA5B3F1407}"/>
              </a:ext>
            </a:extLst>
          </p:cNvPr>
          <p:cNvSpPr>
            <a:spLocks noGrp="1"/>
          </p:cNvSpPr>
          <p:nvPr>
            <p:ph type="title"/>
          </p:nvPr>
        </p:nvSpPr>
        <p:spPr/>
        <p:txBody>
          <a:bodyPr>
            <a:normAutofit fontScale="90000"/>
          </a:bodyPr>
          <a:lstStyle/>
          <a:p>
            <a:r>
              <a:rPr lang="cs-CZ" dirty="0" err="1"/>
              <a:t>Success</a:t>
            </a:r>
            <a:r>
              <a:rPr lang="cs-CZ" dirty="0"/>
              <a:t> in </a:t>
            </a:r>
            <a:r>
              <a:rPr lang="cs-CZ" dirty="0" err="1"/>
              <a:t>the</a:t>
            </a:r>
            <a:r>
              <a:rPr lang="cs-CZ" dirty="0"/>
              <a:t> </a:t>
            </a:r>
            <a:r>
              <a:rPr lang="cs-CZ" dirty="0" err="1"/>
              <a:t>pamynet</a:t>
            </a:r>
            <a:r>
              <a:rPr lang="cs-CZ" dirty="0"/>
              <a:t> </a:t>
            </a:r>
            <a:r>
              <a:rPr lang="cs-CZ" dirty="0" err="1"/>
              <a:t>of</a:t>
            </a:r>
            <a:r>
              <a:rPr lang="cs-CZ" dirty="0"/>
              <a:t> </a:t>
            </a:r>
            <a:r>
              <a:rPr lang="cs-CZ" dirty="0" err="1"/>
              <a:t>subsidy</a:t>
            </a:r>
            <a:r>
              <a:rPr lang="cs-CZ" dirty="0"/>
              <a:t> – </a:t>
            </a:r>
            <a:r>
              <a:rPr lang="cs-CZ" dirty="0" err="1"/>
              <a:t>British</a:t>
            </a:r>
            <a:r>
              <a:rPr lang="cs-CZ" dirty="0"/>
              <a:t> </a:t>
            </a:r>
            <a:r>
              <a:rPr lang="cs-CZ" dirty="0" err="1"/>
              <a:t>buses</a:t>
            </a:r>
            <a:endParaRPr lang="cs-CZ" dirty="0"/>
          </a:p>
        </p:txBody>
      </p:sp>
      <p:pic>
        <p:nvPicPr>
          <p:cNvPr id="5" name="Obrázek 4">
            <a:extLst>
              <a:ext uri="{FF2B5EF4-FFF2-40B4-BE49-F238E27FC236}">
                <a16:creationId xmlns:a16="http://schemas.microsoft.com/office/drawing/2014/main" id="{2A60B483-053E-6582-F4E0-86DD359554DA}"/>
              </a:ext>
            </a:extLst>
          </p:cNvPr>
          <p:cNvPicPr>
            <a:picLocks noChangeAspect="1"/>
          </p:cNvPicPr>
          <p:nvPr/>
        </p:nvPicPr>
        <p:blipFill>
          <a:blip r:embed="rId2"/>
          <a:stretch>
            <a:fillRect/>
          </a:stretch>
        </p:blipFill>
        <p:spPr>
          <a:xfrm>
            <a:off x="701824" y="1700808"/>
            <a:ext cx="7740352" cy="4611038"/>
          </a:xfrm>
          <a:prstGeom prst="rect">
            <a:avLst/>
          </a:prstGeom>
        </p:spPr>
      </p:pic>
    </p:spTree>
    <p:extLst>
      <p:ext uri="{BB962C8B-B14F-4D97-AF65-F5344CB8AC3E}">
        <p14:creationId xmlns:p14="http://schemas.microsoft.com/office/powerpoint/2010/main" val="1706609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Economies</a:t>
            </a:r>
            <a:r>
              <a:rPr lang="cs-CZ" dirty="0"/>
              <a:t> </a:t>
            </a:r>
            <a:r>
              <a:rPr lang="cs-CZ" dirty="0" err="1"/>
              <a:t>of</a:t>
            </a:r>
            <a:r>
              <a:rPr lang="cs-CZ" dirty="0"/>
              <a:t> </a:t>
            </a:r>
            <a:r>
              <a:rPr lang="cs-CZ" dirty="0" err="1"/>
              <a:t>density</a:t>
            </a:r>
            <a:r>
              <a:rPr lang="cs-CZ" dirty="0"/>
              <a:t> and </a:t>
            </a:r>
            <a:r>
              <a:rPr lang="cs-CZ" dirty="0" err="1"/>
              <a:t>subsidy</a:t>
            </a:r>
            <a:r>
              <a:rPr lang="cs-CZ" dirty="0"/>
              <a:t> </a:t>
            </a:r>
            <a:r>
              <a:rPr lang="cs-CZ" dirty="0" err="1"/>
              <a:t>for</a:t>
            </a:r>
            <a:r>
              <a:rPr lang="cs-CZ" dirty="0"/>
              <a:t> </a:t>
            </a:r>
            <a:r>
              <a:rPr lang="cs-CZ" dirty="0" err="1"/>
              <a:t>railways</a:t>
            </a:r>
            <a:endParaRPr lang="cs-CZ"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635551"/>
            <a:ext cx="5616624" cy="4387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012160" y="6381328"/>
            <a:ext cx="2304256" cy="369332"/>
          </a:xfrm>
          <a:prstGeom prst="rect">
            <a:avLst/>
          </a:prstGeom>
          <a:noFill/>
        </p:spPr>
        <p:txBody>
          <a:bodyPr wrap="square" rtlCol="0">
            <a:spAutoFit/>
          </a:bodyPr>
          <a:lstStyle/>
          <a:p>
            <a:r>
              <a:rPr lang="cs-CZ" dirty="0"/>
              <a:t>OECD</a:t>
            </a:r>
          </a:p>
        </p:txBody>
      </p:sp>
    </p:spTree>
    <p:extLst>
      <p:ext uri="{BB962C8B-B14F-4D97-AF65-F5344CB8AC3E}">
        <p14:creationId xmlns:p14="http://schemas.microsoft.com/office/powerpoint/2010/main" val="2306219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Value</a:t>
            </a:r>
            <a:r>
              <a:rPr lang="cs-CZ" dirty="0"/>
              <a:t> </a:t>
            </a:r>
            <a:r>
              <a:rPr lang="cs-CZ" dirty="0" err="1"/>
              <a:t>for</a:t>
            </a:r>
            <a:r>
              <a:rPr lang="cs-CZ" dirty="0"/>
              <a:t> public </a:t>
            </a:r>
            <a:r>
              <a:rPr lang="cs-CZ" dirty="0" err="1"/>
              <a:t>money</a:t>
            </a:r>
            <a:r>
              <a:rPr lang="cs-CZ" dirty="0"/>
              <a:t> - </a:t>
            </a:r>
            <a:r>
              <a:rPr lang="cs-CZ" dirty="0" err="1"/>
              <a:t>railways</a:t>
            </a: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04864"/>
            <a:ext cx="4536504"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483768" y="6453336"/>
            <a:ext cx="2088232" cy="369332"/>
          </a:xfrm>
          <a:prstGeom prst="rect">
            <a:avLst/>
          </a:prstGeom>
          <a:noFill/>
        </p:spPr>
        <p:txBody>
          <a:bodyPr wrap="square" rtlCol="0">
            <a:spAutoFit/>
          </a:bodyPr>
          <a:lstStyle/>
          <a:p>
            <a:r>
              <a:rPr lang="cs-CZ" dirty="0"/>
              <a:t>BCG (2015)</a:t>
            </a:r>
            <a:endParaRPr lang="en-GB" dirty="0"/>
          </a:p>
        </p:txBody>
      </p:sp>
      <p:pic>
        <p:nvPicPr>
          <p:cNvPr id="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0" y="2276872"/>
            <a:ext cx="4392488" cy="410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0559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Rail </a:t>
            </a:r>
            <a:r>
              <a:rPr lang="en-US" dirty="0" err="1"/>
              <a:t>subsidisation</a:t>
            </a:r>
            <a:r>
              <a:rPr lang="en-US" dirty="0"/>
              <a:t> in the European Union</a:t>
            </a:r>
            <a:endParaRPr lang="en-GB" dirty="0"/>
          </a:p>
        </p:txBody>
      </p:sp>
      <p:sp>
        <p:nvSpPr>
          <p:cNvPr id="6" name="Zástupný obsah 5">
            <a:extLst>
              <a:ext uri="{FF2B5EF4-FFF2-40B4-BE49-F238E27FC236}">
                <a16:creationId xmlns:a16="http://schemas.microsoft.com/office/drawing/2014/main" id="{B919C83B-D26B-ADE7-52E1-E0B6888916E7}"/>
              </a:ext>
            </a:extLst>
          </p:cNvPr>
          <p:cNvSpPr>
            <a:spLocks noGrp="1"/>
          </p:cNvSpPr>
          <p:nvPr>
            <p:ph idx="1"/>
          </p:nvPr>
        </p:nvSpPr>
        <p:spPr/>
        <p:txBody>
          <a:bodyPr/>
          <a:lstStyle/>
          <a:p>
            <a:r>
              <a:rPr lang="en-GB" sz="2800" dirty="0" err="1"/>
              <a:t>Crossmann</a:t>
            </a:r>
            <a:r>
              <a:rPr lang="en-GB" sz="2800" dirty="0"/>
              <a:t> – </a:t>
            </a:r>
            <a:r>
              <a:rPr lang="en-GB" sz="2800" dirty="0" err="1"/>
              <a:t>Mause</a:t>
            </a:r>
            <a:r>
              <a:rPr lang="en-GB" sz="2800" dirty="0"/>
              <a:t> (2014) analysed determinants of railways subsidies in the member countries of the EU. </a:t>
            </a:r>
            <a:endParaRPr lang="cs-CZ" sz="2800" dirty="0"/>
          </a:p>
          <a:p>
            <a:r>
              <a:rPr lang="en-GB" sz="2800" dirty="0"/>
              <a:t>The principal result is that right-wing parties tend to subsidize railways more than left-wing parties. How would you explain such a surprising result? </a:t>
            </a:r>
          </a:p>
          <a:p>
            <a:endParaRPr lang="cs-CZ" dirty="0"/>
          </a:p>
        </p:txBody>
      </p:sp>
    </p:spTree>
    <p:extLst>
      <p:ext uri="{BB962C8B-B14F-4D97-AF65-F5344CB8AC3E}">
        <p14:creationId xmlns:p14="http://schemas.microsoft.com/office/powerpoint/2010/main" val="1170474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Exercise</a:t>
            </a:r>
            <a:endParaRPr lang="en-GB" dirty="0"/>
          </a:p>
        </p:txBody>
      </p:sp>
      <p:sp>
        <p:nvSpPr>
          <p:cNvPr id="3" name="Zástupný symbol pro obsah 2"/>
          <p:cNvSpPr>
            <a:spLocks noGrp="1"/>
          </p:cNvSpPr>
          <p:nvPr>
            <p:ph idx="1"/>
          </p:nvPr>
        </p:nvSpPr>
        <p:spPr/>
        <p:txBody>
          <a:bodyPr/>
          <a:lstStyle/>
          <a:p>
            <a:pPr marL="0" lvl="0" indent="0">
              <a:buNone/>
            </a:pPr>
            <a:r>
              <a:rPr lang="en-GB" sz="2800" dirty="0"/>
              <a:t>The price elasticity of transit demand has been estimated in the range of –0.2 to –0.4. Suppose that the transit authority seeks to increase demand through a 10% reduction in fares. What impact will this have on transit demand, and what impact do you think it would have on the operating subsidies?</a:t>
            </a:r>
          </a:p>
          <a:p>
            <a:endParaRPr lang="en-GB" dirty="0"/>
          </a:p>
        </p:txBody>
      </p:sp>
    </p:spTree>
    <p:extLst>
      <p:ext uri="{BB962C8B-B14F-4D97-AF65-F5344CB8AC3E}">
        <p14:creationId xmlns:p14="http://schemas.microsoft.com/office/powerpoint/2010/main" val="2156102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94122"/>
          </a:xfrm>
        </p:spPr>
        <p:txBody>
          <a:bodyPr>
            <a:normAutofit fontScale="90000"/>
          </a:bodyPr>
          <a:lstStyle/>
          <a:p>
            <a:r>
              <a:rPr lang="cs-CZ" dirty="0" err="1"/>
              <a:t>Exercise</a:t>
            </a:r>
            <a:r>
              <a:rPr lang="cs-CZ" dirty="0"/>
              <a:t>: </a:t>
            </a:r>
            <a:r>
              <a:rPr lang="en-GB" dirty="0"/>
              <a:t>Options in payment of subsidy</a:t>
            </a:r>
          </a:p>
        </p:txBody>
      </p:sp>
      <p:sp>
        <p:nvSpPr>
          <p:cNvPr id="3" name="Zástupný symbol pro obsah 2"/>
          <p:cNvSpPr>
            <a:spLocks noGrp="1"/>
          </p:cNvSpPr>
          <p:nvPr>
            <p:ph idx="1"/>
          </p:nvPr>
        </p:nvSpPr>
        <p:spPr>
          <a:xfrm>
            <a:off x="539552" y="1412776"/>
            <a:ext cx="8229600" cy="5170586"/>
          </a:xfrm>
        </p:spPr>
        <p:txBody>
          <a:bodyPr>
            <a:normAutofit fontScale="77500" lnSpcReduction="20000"/>
          </a:bodyPr>
          <a:lstStyle/>
          <a:p>
            <a:r>
              <a:rPr lang="en-GB" sz="3400" dirty="0"/>
              <a:t>A transport authority seeks to produce a modal shift from the car to public transport services in order to encourage local economic development and reduce traffic congestion. </a:t>
            </a:r>
            <a:endParaRPr lang="cs-CZ" sz="3400" dirty="0"/>
          </a:p>
          <a:p>
            <a:r>
              <a:rPr lang="en-GB" sz="3400" dirty="0"/>
              <a:t>Outline in a variety of diagrams the main options that are open to the authority to achieve this aim and come to a conclusion as to which you believe to be the `best’ approach or combinations of approaches that should be used. </a:t>
            </a:r>
            <a:endParaRPr lang="cs-CZ" sz="3400" dirty="0"/>
          </a:p>
          <a:p>
            <a:r>
              <a:rPr lang="en-GB" sz="3400" dirty="0"/>
              <a:t>Where subsidy features in your solutions, you should outline the main drawbacks that stand in the way of a successful outcome and what measures you propose to take to minimise the impact of these drawbacks.</a:t>
            </a:r>
          </a:p>
          <a:p>
            <a:endParaRPr lang="en-GB" dirty="0"/>
          </a:p>
        </p:txBody>
      </p:sp>
    </p:spTree>
    <p:extLst>
      <p:ext uri="{BB962C8B-B14F-4D97-AF65-F5344CB8AC3E}">
        <p14:creationId xmlns:p14="http://schemas.microsoft.com/office/powerpoint/2010/main" val="224958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9225FA-BA62-85D6-CD5C-1FAF1F36341C}"/>
              </a:ext>
            </a:extLst>
          </p:cNvPr>
          <p:cNvSpPr>
            <a:spLocks noGrp="1"/>
          </p:cNvSpPr>
          <p:nvPr>
            <p:ph type="title"/>
          </p:nvPr>
        </p:nvSpPr>
        <p:spPr/>
        <p:txBody>
          <a:bodyPr/>
          <a:lstStyle/>
          <a:p>
            <a:r>
              <a:rPr lang="cs-CZ" dirty="0" err="1"/>
              <a:t>Geography</a:t>
            </a:r>
            <a:endParaRPr lang="cs-CZ" dirty="0"/>
          </a:p>
        </p:txBody>
      </p:sp>
      <p:pic>
        <p:nvPicPr>
          <p:cNvPr id="5" name="Zástupný obsah 4">
            <a:extLst>
              <a:ext uri="{FF2B5EF4-FFF2-40B4-BE49-F238E27FC236}">
                <a16:creationId xmlns:a16="http://schemas.microsoft.com/office/drawing/2014/main" id="{CCD6C385-D2F9-B07A-3C6E-E8C13AD2B86A}"/>
              </a:ext>
            </a:extLst>
          </p:cNvPr>
          <p:cNvPicPr>
            <a:picLocks noGrp="1" noChangeAspect="1"/>
          </p:cNvPicPr>
          <p:nvPr>
            <p:ph idx="1"/>
          </p:nvPr>
        </p:nvPicPr>
        <p:blipFill>
          <a:blip r:embed="rId2"/>
          <a:stretch>
            <a:fillRect/>
          </a:stretch>
        </p:blipFill>
        <p:spPr>
          <a:xfrm>
            <a:off x="179512" y="1700808"/>
            <a:ext cx="4607105" cy="4525963"/>
          </a:xfrm>
        </p:spPr>
      </p:pic>
      <p:pic>
        <p:nvPicPr>
          <p:cNvPr id="7" name="Obrázek 6">
            <a:extLst>
              <a:ext uri="{FF2B5EF4-FFF2-40B4-BE49-F238E27FC236}">
                <a16:creationId xmlns:a16="http://schemas.microsoft.com/office/drawing/2014/main" id="{DCDF1BA6-ACB4-39F6-18A7-A1CFB4FE0A73}"/>
              </a:ext>
            </a:extLst>
          </p:cNvPr>
          <p:cNvPicPr>
            <a:picLocks noChangeAspect="1"/>
          </p:cNvPicPr>
          <p:nvPr/>
        </p:nvPicPr>
        <p:blipFill>
          <a:blip r:embed="rId3"/>
          <a:stretch>
            <a:fillRect/>
          </a:stretch>
        </p:blipFill>
        <p:spPr>
          <a:xfrm>
            <a:off x="4538855" y="1556792"/>
            <a:ext cx="4603603" cy="4525963"/>
          </a:xfrm>
          <a:prstGeom prst="rect">
            <a:avLst/>
          </a:prstGeom>
        </p:spPr>
      </p:pic>
    </p:spTree>
    <p:extLst>
      <p:ext uri="{BB962C8B-B14F-4D97-AF65-F5344CB8AC3E}">
        <p14:creationId xmlns:p14="http://schemas.microsoft.com/office/powerpoint/2010/main" val="2900265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Exercise</a:t>
            </a:r>
            <a:r>
              <a:rPr lang="cs-CZ" dirty="0"/>
              <a:t>: </a:t>
            </a:r>
            <a:r>
              <a:rPr lang="en-GB" dirty="0"/>
              <a:t>Which type of contract to use</a:t>
            </a:r>
          </a:p>
        </p:txBody>
      </p:sp>
      <p:sp>
        <p:nvSpPr>
          <p:cNvPr id="3" name="Zástupný symbol pro obsah 2"/>
          <p:cNvSpPr>
            <a:spLocks noGrp="1"/>
          </p:cNvSpPr>
          <p:nvPr>
            <p:ph idx="1"/>
          </p:nvPr>
        </p:nvSpPr>
        <p:spPr/>
        <p:txBody>
          <a:bodyPr>
            <a:normAutofit lnSpcReduction="10000"/>
          </a:bodyPr>
          <a:lstStyle/>
          <a:p>
            <a:r>
              <a:rPr lang="en-GB" sz="2800" dirty="0"/>
              <a:t>As the recently appointed leader of your local transport authority, you are given a blank sheet of paper with which to re-organise urban public transport services in your local area. </a:t>
            </a:r>
            <a:endParaRPr lang="cs-CZ" sz="2800" dirty="0"/>
          </a:p>
          <a:p>
            <a:r>
              <a:rPr lang="en-GB" sz="2800" dirty="0"/>
              <a:t>Assume that the national legislation allows for any of the models of delivery outlined to be used, but nationalisation is out of question. </a:t>
            </a:r>
            <a:endParaRPr lang="cs-CZ" sz="2800" dirty="0"/>
          </a:p>
          <a:p>
            <a:r>
              <a:rPr lang="en-GB" sz="2800" dirty="0"/>
              <a:t>Consider for each of the following scenarios which `model’ of ownership</a:t>
            </a:r>
            <a:r>
              <a:rPr lang="cs-CZ" sz="2800" dirty="0"/>
              <a:t> and </a:t>
            </a:r>
            <a:r>
              <a:rPr lang="cs-CZ" sz="2800" dirty="0" err="1"/>
              <a:t>contract</a:t>
            </a:r>
            <a:r>
              <a:rPr lang="en-GB" sz="2800" dirty="0"/>
              <a:t> would be most suitable for the particular situation:</a:t>
            </a:r>
          </a:p>
          <a:p>
            <a:endParaRPr lang="en-GB" dirty="0"/>
          </a:p>
        </p:txBody>
      </p:sp>
    </p:spTree>
    <p:extLst>
      <p:ext uri="{BB962C8B-B14F-4D97-AF65-F5344CB8AC3E}">
        <p14:creationId xmlns:p14="http://schemas.microsoft.com/office/powerpoint/2010/main" val="3440939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Exercise</a:t>
            </a:r>
            <a:r>
              <a:rPr lang="cs-CZ" dirty="0"/>
              <a:t>: </a:t>
            </a:r>
            <a:r>
              <a:rPr lang="en-GB" dirty="0"/>
              <a:t>Which type of contract to use</a:t>
            </a:r>
          </a:p>
        </p:txBody>
      </p:sp>
      <p:sp>
        <p:nvSpPr>
          <p:cNvPr id="3" name="Zástupný symbol pro obsah 2"/>
          <p:cNvSpPr>
            <a:spLocks noGrp="1"/>
          </p:cNvSpPr>
          <p:nvPr>
            <p:ph idx="1"/>
          </p:nvPr>
        </p:nvSpPr>
        <p:spPr>
          <a:xfrm>
            <a:off x="467544" y="1700808"/>
            <a:ext cx="8229600" cy="5040560"/>
          </a:xfrm>
        </p:spPr>
        <p:txBody>
          <a:bodyPr>
            <a:normAutofit/>
          </a:bodyPr>
          <a:lstStyle/>
          <a:p>
            <a:pPr marL="514350" lvl="0" indent="-514350">
              <a:buFont typeface="+mj-lt"/>
              <a:buAutoNum type="arabicPeriod"/>
            </a:pPr>
            <a:r>
              <a:rPr lang="en-GB" sz="2800" dirty="0"/>
              <a:t>A pro public transport council that has a strong policy stance on encouraging more people to use public transport.</a:t>
            </a:r>
          </a:p>
          <a:p>
            <a:pPr marL="514350" lvl="0" indent="-514350">
              <a:buFont typeface="+mj-lt"/>
              <a:buAutoNum type="arabicPeriod"/>
            </a:pPr>
            <a:r>
              <a:rPr lang="en-GB" sz="2800" dirty="0"/>
              <a:t>A council that is facing possible budget cuts in the medium to longer term and seeks to reduce its budget for public transport services.</a:t>
            </a:r>
          </a:p>
          <a:p>
            <a:pPr marL="514350" lvl="0" indent="-514350">
              <a:buFont typeface="+mj-lt"/>
              <a:buAutoNum type="arabicPeriod"/>
            </a:pPr>
            <a:r>
              <a:rPr lang="en-GB" sz="2800" dirty="0"/>
              <a:t>A council that is expecting strong economic growth in the medium and long runs and is concerned that the current public transport provision, which is mainly bus based, will limit this economic growth.</a:t>
            </a:r>
          </a:p>
          <a:p>
            <a:endParaRPr lang="en-GB" dirty="0"/>
          </a:p>
        </p:txBody>
      </p:sp>
    </p:spTree>
    <p:extLst>
      <p:ext uri="{BB962C8B-B14F-4D97-AF65-F5344CB8AC3E}">
        <p14:creationId xmlns:p14="http://schemas.microsoft.com/office/powerpoint/2010/main" val="2372701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Exercise</a:t>
            </a:r>
            <a:r>
              <a:rPr lang="cs-CZ" dirty="0"/>
              <a:t>: </a:t>
            </a:r>
            <a:r>
              <a:rPr lang="en-GB" dirty="0"/>
              <a:t>Which type of contract to use</a:t>
            </a:r>
          </a:p>
        </p:txBody>
      </p:sp>
      <p:sp>
        <p:nvSpPr>
          <p:cNvPr id="3" name="Zástupný symbol pro obsah 2"/>
          <p:cNvSpPr>
            <a:spLocks noGrp="1"/>
          </p:cNvSpPr>
          <p:nvPr>
            <p:ph idx="1"/>
          </p:nvPr>
        </p:nvSpPr>
        <p:spPr>
          <a:xfrm>
            <a:off x="467544" y="1700808"/>
            <a:ext cx="8229600" cy="5040560"/>
          </a:xfrm>
        </p:spPr>
        <p:txBody>
          <a:bodyPr>
            <a:normAutofit fontScale="85000" lnSpcReduction="10000"/>
          </a:bodyPr>
          <a:lstStyle/>
          <a:p>
            <a:pPr marL="514350" lvl="0" indent="-514350">
              <a:buFont typeface="+mj-lt"/>
              <a:buAutoNum type="arabicPeriod" startAt="4"/>
            </a:pPr>
            <a:r>
              <a:rPr lang="en-GB" sz="3100" dirty="0"/>
              <a:t>Where public transport services have been run directly by the local authority department, however, the last ten years have seen a significant decline in patronage and low investment levels.</a:t>
            </a:r>
          </a:p>
          <a:p>
            <a:pPr marL="514350" lvl="0" indent="-514350">
              <a:buFont typeface="+mj-lt"/>
              <a:buAutoNum type="arabicPeriod" startAt="4"/>
            </a:pPr>
            <a:r>
              <a:rPr lang="en-GB" sz="3100" dirty="0"/>
              <a:t>Public transport services are currently run by private sector companies; however, the overall perception is of poor quality services that have seen </a:t>
            </a:r>
            <a:r>
              <a:rPr lang="en-GB" sz="3100" dirty="0" err="1"/>
              <a:t>signi</a:t>
            </a:r>
            <a:r>
              <a:rPr lang="cs-CZ" sz="3100" dirty="0" err="1"/>
              <a:t>fi</a:t>
            </a:r>
            <a:r>
              <a:rPr lang="en-GB" sz="3100" dirty="0"/>
              <a:t>cant passenger declines in the last ten years.</a:t>
            </a:r>
          </a:p>
          <a:p>
            <a:pPr marL="514350" lvl="0" indent="-514350">
              <a:buFont typeface="+mj-lt"/>
              <a:buAutoNum type="arabicPeriod" startAt="4"/>
            </a:pPr>
            <a:r>
              <a:rPr lang="en-GB" sz="3100" dirty="0"/>
              <a:t>A publicly owned and run urban rail metro that is badly in need of refurbishment; however, budget constraints means that the local authority do not have the funds available to undertake the investment required.</a:t>
            </a:r>
          </a:p>
          <a:p>
            <a:endParaRPr lang="en-GB" dirty="0"/>
          </a:p>
        </p:txBody>
      </p:sp>
    </p:spTree>
    <p:extLst>
      <p:ext uri="{BB962C8B-B14F-4D97-AF65-F5344CB8AC3E}">
        <p14:creationId xmlns:p14="http://schemas.microsoft.com/office/powerpoint/2010/main" val="94060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FAECCD-824D-DA99-40F8-3068C5BF2F6F}"/>
              </a:ext>
            </a:extLst>
          </p:cNvPr>
          <p:cNvSpPr>
            <a:spLocks noGrp="1"/>
          </p:cNvSpPr>
          <p:nvPr>
            <p:ph type="title"/>
          </p:nvPr>
        </p:nvSpPr>
        <p:spPr/>
        <p:txBody>
          <a:bodyPr/>
          <a:lstStyle/>
          <a:p>
            <a:r>
              <a:rPr lang="cs-CZ" dirty="0"/>
              <a:t>Evidence</a:t>
            </a:r>
          </a:p>
        </p:txBody>
      </p:sp>
      <p:sp>
        <p:nvSpPr>
          <p:cNvPr id="3" name="Zástupný obsah 2">
            <a:extLst>
              <a:ext uri="{FF2B5EF4-FFF2-40B4-BE49-F238E27FC236}">
                <a16:creationId xmlns:a16="http://schemas.microsoft.com/office/drawing/2014/main" id="{CE2424E1-FE4A-6244-DBCF-0AA38BFAB775}"/>
              </a:ext>
            </a:extLst>
          </p:cNvPr>
          <p:cNvSpPr>
            <a:spLocks noGrp="1"/>
          </p:cNvSpPr>
          <p:nvPr>
            <p:ph idx="1"/>
          </p:nvPr>
        </p:nvSpPr>
        <p:spPr/>
        <p:txBody>
          <a:bodyPr/>
          <a:lstStyle/>
          <a:p>
            <a:endParaRPr lang="cs-CZ"/>
          </a:p>
        </p:txBody>
      </p:sp>
      <p:pic>
        <p:nvPicPr>
          <p:cNvPr id="5" name="Obrázek 4">
            <a:extLst>
              <a:ext uri="{FF2B5EF4-FFF2-40B4-BE49-F238E27FC236}">
                <a16:creationId xmlns:a16="http://schemas.microsoft.com/office/drawing/2014/main" id="{5F499355-8F5C-DCA4-B0EA-82601C0D2C6A}"/>
              </a:ext>
            </a:extLst>
          </p:cNvPr>
          <p:cNvPicPr>
            <a:picLocks noChangeAspect="1"/>
          </p:cNvPicPr>
          <p:nvPr/>
        </p:nvPicPr>
        <p:blipFill>
          <a:blip r:embed="rId2"/>
          <a:stretch>
            <a:fillRect/>
          </a:stretch>
        </p:blipFill>
        <p:spPr>
          <a:xfrm>
            <a:off x="280257" y="1700808"/>
            <a:ext cx="4752528" cy="4072391"/>
          </a:xfrm>
          <a:prstGeom prst="rect">
            <a:avLst/>
          </a:prstGeom>
        </p:spPr>
      </p:pic>
      <p:pic>
        <p:nvPicPr>
          <p:cNvPr id="7" name="Obrázek 6">
            <a:extLst>
              <a:ext uri="{FF2B5EF4-FFF2-40B4-BE49-F238E27FC236}">
                <a16:creationId xmlns:a16="http://schemas.microsoft.com/office/drawing/2014/main" id="{0D876435-8FD0-B715-EBB6-44FB8424E701}"/>
              </a:ext>
            </a:extLst>
          </p:cNvPr>
          <p:cNvPicPr>
            <a:picLocks noChangeAspect="1"/>
          </p:cNvPicPr>
          <p:nvPr/>
        </p:nvPicPr>
        <p:blipFill>
          <a:blip r:embed="rId3"/>
          <a:stretch>
            <a:fillRect/>
          </a:stretch>
        </p:blipFill>
        <p:spPr>
          <a:xfrm>
            <a:off x="4572000" y="1700808"/>
            <a:ext cx="4612727" cy="4225952"/>
          </a:xfrm>
          <a:prstGeom prst="rect">
            <a:avLst/>
          </a:prstGeom>
        </p:spPr>
      </p:pic>
    </p:spTree>
    <p:extLst>
      <p:ext uri="{BB962C8B-B14F-4D97-AF65-F5344CB8AC3E}">
        <p14:creationId xmlns:p14="http://schemas.microsoft.com/office/powerpoint/2010/main" val="4058726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226061-F54D-009D-4C96-821F71701887}"/>
              </a:ext>
            </a:extLst>
          </p:cNvPr>
          <p:cNvSpPr>
            <a:spLocks noGrp="1"/>
          </p:cNvSpPr>
          <p:nvPr>
            <p:ph type="title"/>
          </p:nvPr>
        </p:nvSpPr>
        <p:spPr/>
        <p:txBody>
          <a:bodyPr/>
          <a:lstStyle/>
          <a:p>
            <a:r>
              <a:rPr lang="cs-CZ" dirty="0" err="1"/>
              <a:t>Conclusions</a:t>
            </a:r>
            <a:endParaRPr lang="cs-CZ" dirty="0"/>
          </a:p>
        </p:txBody>
      </p:sp>
      <p:sp>
        <p:nvSpPr>
          <p:cNvPr id="3" name="Zástupný obsah 2">
            <a:extLst>
              <a:ext uri="{FF2B5EF4-FFF2-40B4-BE49-F238E27FC236}">
                <a16:creationId xmlns:a16="http://schemas.microsoft.com/office/drawing/2014/main" id="{621AB096-15FB-0E4A-51B9-F53A8AD7699B}"/>
              </a:ext>
            </a:extLst>
          </p:cNvPr>
          <p:cNvSpPr>
            <a:spLocks noGrp="1"/>
          </p:cNvSpPr>
          <p:nvPr>
            <p:ph idx="1"/>
          </p:nvPr>
        </p:nvSpPr>
        <p:spPr/>
        <p:txBody>
          <a:bodyPr>
            <a:normAutofit fontScale="92500"/>
          </a:bodyPr>
          <a:lstStyle/>
          <a:p>
            <a:r>
              <a:rPr lang="en-US" dirty="0"/>
              <a:t>Our findings reveal that neither HSR openings nor the opening of on</a:t>
            </a:r>
            <a:r>
              <a:rPr lang="cs-CZ" dirty="0"/>
              <a:t>-</a:t>
            </a:r>
            <a:r>
              <a:rPr lang="en-US" dirty="0"/>
              <a:t>track competition led to a modal shift from motorway to HSR services, as the two transport modes are non-competing. </a:t>
            </a:r>
            <a:endParaRPr lang="cs-CZ" dirty="0"/>
          </a:p>
          <a:p>
            <a:r>
              <a:rPr lang="en-US" dirty="0"/>
              <a:t>Conversely, HSR expansion had a slightly positive impact on motorway traffic. The extent to which HSR demand could be the result of a modal shift from motorways is a relevant issue in any cost-benefit analysis of HSR investments</a:t>
            </a:r>
            <a:endParaRPr lang="cs-CZ" dirty="0"/>
          </a:p>
        </p:txBody>
      </p:sp>
    </p:spTree>
    <p:extLst>
      <p:ext uri="{BB962C8B-B14F-4D97-AF65-F5344CB8AC3E}">
        <p14:creationId xmlns:p14="http://schemas.microsoft.com/office/powerpoint/2010/main" val="2789944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D30472-74F3-54FB-47C0-2C694505802B}"/>
              </a:ext>
            </a:extLst>
          </p:cNvPr>
          <p:cNvSpPr>
            <a:spLocks noGrp="1"/>
          </p:cNvSpPr>
          <p:nvPr>
            <p:ph type="title"/>
          </p:nvPr>
        </p:nvSpPr>
        <p:spPr/>
        <p:txBody>
          <a:bodyPr>
            <a:normAutofit fontScale="90000"/>
          </a:bodyPr>
          <a:lstStyle/>
          <a:p>
            <a:r>
              <a:rPr lang="cs-CZ" dirty="0" err="1"/>
              <a:t>Should</a:t>
            </a:r>
            <a:r>
              <a:rPr lang="cs-CZ" dirty="0"/>
              <a:t> </a:t>
            </a:r>
            <a:r>
              <a:rPr lang="cs-CZ" dirty="0" err="1"/>
              <a:t>we</a:t>
            </a:r>
            <a:r>
              <a:rPr lang="cs-CZ" dirty="0"/>
              <a:t> </a:t>
            </a:r>
            <a:r>
              <a:rPr lang="cs-CZ" dirty="0" err="1"/>
              <a:t>ban</a:t>
            </a:r>
            <a:r>
              <a:rPr lang="cs-CZ" dirty="0"/>
              <a:t> </a:t>
            </a:r>
            <a:r>
              <a:rPr lang="cs-CZ" dirty="0" err="1"/>
              <a:t>short</a:t>
            </a:r>
            <a:r>
              <a:rPr lang="cs-CZ" dirty="0"/>
              <a:t> distance </a:t>
            </a:r>
            <a:r>
              <a:rPr lang="cs-CZ" dirty="0" err="1"/>
              <a:t>flights</a:t>
            </a:r>
            <a:r>
              <a:rPr lang="cs-CZ" dirty="0"/>
              <a:t>?</a:t>
            </a:r>
          </a:p>
        </p:txBody>
      </p:sp>
      <p:sp>
        <p:nvSpPr>
          <p:cNvPr id="3" name="Zástupný obsah 2">
            <a:extLst>
              <a:ext uri="{FF2B5EF4-FFF2-40B4-BE49-F238E27FC236}">
                <a16:creationId xmlns:a16="http://schemas.microsoft.com/office/drawing/2014/main" id="{E6B720FC-03F0-CEA7-C1AD-A931FC69F114}"/>
              </a:ext>
            </a:extLst>
          </p:cNvPr>
          <p:cNvSpPr>
            <a:spLocks noGrp="1"/>
          </p:cNvSpPr>
          <p:nvPr>
            <p:ph idx="1"/>
          </p:nvPr>
        </p:nvSpPr>
        <p:spPr/>
        <p:txBody>
          <a:bodyPr>
            <a:normAutofit/>
          </a:bodyPr>
          <a:lstStyle/>
          <a:p>
            <a:r>
              <a:rPr lang="en-GB" sz="2800" dirty="0">
                <a:effectLst/>
                <a:latin typeface="Times New Roman" panose="02020603050405020304" pitchFamily="18" charset="0"/>
                <a:ea typeface="SimSun" panose="02010600030101010101" pitchFamily="2" charset="-122"/>
              </a:rPr>
              <a:t>Several countries have considered banning or even decided to ban or tax super short-haul flights, arguing that the availability of rail alternatives makes them unnecessary. </a:t>
            </a:r>
            <a:endParaRPr lang="cs-CZ" sz="2800" dirty="0">
              <a:effectLst/>
              <a:latin typeface="Times New Roman" panose="02020603050405020304" pitchFamily="18" charset="0"/>
              <a:ea typeface="SimSun" panose="02010600030101010101" pitchFamily="2" charset="-122"/>
            </a:endParaRPr>
          </a:p>
          <a:p>
            <a:r>
              <a:rPr lang="en-GB" sz="2800" dirty="0">
                <a:effectLst/>
                <a:latin typeface="Times New Roman" panose="02020603050405020304" pitchFamily="18" charset="0"/>
                <a:ea typeface="SimSun" panose="02010600030101010101" pitchFamily="2" charset="-122"/>
              </a:rPr>
              <a:t>Such policies result from the need for governments to be seen as acting to mitigate climate change and scholars favouring energy (climate) efficiency perspectives</a:t>
            </a:r>
            <a:endParaRPr lang="cs-CZ" sz="2800" dirty="0"/>
          </a:p>
        </p:txBody>
      </p:sp>
      <p:sp>
        <p:nvSpPr>
          <p:cNvPr id="5" name="TextovéPole 4">
            <a:extLst>
              <a:ext uri="{FF2B5EF4-FFF2-40B4-BE49-F238E27FC236}">
                <a16:creationId xmlns:a16="http://schemas.microsoft.com/office/drawing/2014/main" id="{D05345BB-DA63-383D-39E1-1AE412C59184}"/>
              </a:ext>
            </a:extLst>
          </p:cNvPr>
          <p:cNvSpPr txBox="1"/>
          <p:nvPr/>
        </p:nvSpPr>
        <p:spPr>
          <a:xfrm>
            <a:off x="251520" y="5517232"/>
            <a:ext cx="8640960" cy="923330"/>
          </a:xfrm>
          <a:prstGeom prst="rect">
            <a:avLst/>
          </a:prstGeom>
          <a:noFill/>
        </p:spPr>
        <p:txBody>
          <a:bodyPr wrap="square">
            <a:spAutoFit/>
          </a:bodyPr>
          <a:lstStyle/>
          <a:p>
            <a:r>
              <a:rPr lang="cs-CZ" sz="1800" dirty="0"/>
              <a:t>Dobruszkes, F., </a:t>
            </a:r>
            <a:r>
              <a:rPr lang="cs-CZ" sz="1800" dirty="0" err="1"/>
              <a:t>Mattioli</a:t>
            </a:r>
            <a:r>
              <a:rPr lang="cs-CZ" sz="1800" dirty="0"/>
              <a:t>, G., &amp; </a:t>
            </a:r>
            <a:r>
              <a:rPr lang="cs-CZ" sz="1800" dirty="0" err="1"/>
              <a:t>Mathieu</a:t>
            </a:r>
            <a:r>
              <a:rPr lang="cs-CZ" sz="1800" dirty="0"/>
              <a:t>, L. (2022). </a:t>
            </a:r>
            <a:r>
              <a:rPr lang="cs-CZ" sz="1800" dirty="0" err="1"/>
              <a:t>Banning</a:t>
            </a:r>
            <a:r>
              <a:rPr lang="cs-CZ" sz="1800" dirty="0"/>
              <a:t> super </a:t>
            </a:r>
            <a:r>
              <a:rPr lang="cs-CZ" sz="1800" dirty="0" err="1"/>
              <a:t>short-haul</a:t>
            </a:r>
            <a:r>
              <a:rPr lang="cs-CZ" sz="1800" dirty="0"/>
              <a:t> </a:t>
            </a:r>
            <a:r>
              <a:rPr lang="cs-CZ" sz="1800" dirty="0" err="1"/>
              <a:t>flights</a:t>
            </a:r>
            <a:r>
              <a:rPr lang="cs-CZ" sz="1800" dirty="0"/>
              <a:t>: </a:t>
            </a:r>
            <a:r>
              <a:rPr lang="cs-CZ" sz="1800" dirty="0" err="1"/>
              <a:t>Environmental</a:t>
            </a:r>
            <a:r>
              <a:rPr lang="cs-CZ" sz="1800" dirty="0"/>
              <a:t> evidence </a:t>
            </a:r>
            <a:r>
              <a:rPr lang="cs-CZ" sz="1800" dirty="0" err="1"/>
              <a:t>or</a:t>
            </a:r>
            <a:r>
              <a:rPr lang="cs-CZ" sz="1800" dirty="0"/>
              <a:t> </a:t>
            </a:r>
            <a:r>
              <a:rPr lang="cs-CZ" sz="1800" dirty="0" err="1"/>
              <a:t>political</a:t>
            </a:r>
            <a:r>
              <a:rPr lang="cs-CZ" sz="1800" dirty="0"/>
              <a:t> turbulence?. </a:t>
            </a:r>
            <a:r>
              <a:rPr lang="cs-CZ" sz="1800" i="1" dirty="0" err="1"/>
              <a:t>Journal</a:t>
            </a:r>
            <a:r>
              <a:rPr lang="cs-CZ" sz="1800" i="1" dirty="0"/>
              <a:t> </a:t>
            </a:r>
            <a:r>
              <a:rPr lang="cs-CZ" sz="1800" i="1" dirty="0" err="1"/>
              <a:t>of</a:t>
            </a:r>
            <a:r>
              <a:rPr lang="cs-CZ" sz="1800" i="1" dirty="0"/>
              <a:t> Transport </a:t>
            </a:r>
            <a:r>
              <a:rPr lang="cs-CZ" sz="1800" i="1" dirty="0" err="1"/>
              <a:t>Geography</a:t>
            </a:r>
            <a:r>
              <a:rPr lang="cs-CZ" sz="1800" dirty="0"/>
              <a:t>, </a:t>
            </a:r>
            <a:r>
              <a:rPr lang="cs-CZ" sz="1800" i="1" dirty="0"/>
              <a:t>104</a:t>
            </a:r>
            <a:r>
              <a:rPr lang="cs-CZ" sz="1800" dirty="0"/>
              <a:t>, 103457.</a:t>
            </a:r>
          </a:p>
        </p:txBody>
      </p:sp>
    </p:spTree>
    <p:extLst>
      <p:ext uri="{BB962C8B-B14F-4D97-AF65-F5344CB8AC3E}">
        <p14:creationId xmlns:p14="http://schemas.microsoft.com/office/powerpoint/2010/main" val="3437765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C1369A2-86BF-C12B-38C5-BB04876F7B39}"/>
              </a:ext>
            </a:extLst>
          </p:cNvPr>
          <p:cNvSpPr>
            <a:spLocks noGrp="1"/>
          </p:cNvSpPr>
          <p:nvPr>
            <p:ph type="title"/>
          </p:nvPr>
        </p:nvSpPr>
        <p:spPr/>
        <p:txBody>
          <a:bodyPr/>
          <a:lstStyle/>
          <a:p>
            <a:r>
              <a:rPr lang="cs-CZ" dirty="0" err="1"/>
              <a:t>Examples</a:t>
            </a:r>
            <a:r>
              <a:rPr lang="cs-CZ" dirty="0"/>
              <a:t> </a:t>
            </a:r>
            <a:r>
              <a:rPr lang="cs-CZ" dirty="0" err="1"/>
              <a:t>of</a:t>
            </a:r>
            <a:r>
              <a:rPr lang="cs-CZ" dirty="0"/>
              <a:t> </a:t>
            </a:r>
            <a:r>
              <a:rPr lang="cs-CZ" dirty="0" err="1"/>
              <a:t>short</a:t>
            </a:r>
            <a:r>
              <a:rPr lang="cs-CZ" dirty="0"/>
              <a:t> </a:t>
            </a:r>
            <a:r>
              <a:rPr lang="cs-CZ" dirty="0" err="1"/>
              <a:t>haul</a:t>
            </a:r>
            <a:r>
              <a:rPr lang="cs-CZ" dirty="0"/>
              <a:t> </a:t>
            </a:r>
            <a:r>
              <a:rPr lang="cs-CZ" dirty="0" err="1"/>
              <a:t>flights</a:t>
            </a:r>
            <a:endParaRPr lang="cs-CZ" dirty="0"/>
          </a:p>
        </p:txBody>
      </p:sp>
      <p:pic>
        <p:nvPicPr>
          <p:cNvPr id="8" name="Image 16">
            <a:extLst>
              <a:ext uri="{FF2B5EF4-FFF2-40B4-BE49-F238E27FC236}">
                <a16:creationId xmlns:a16="http://schemas.microsoft.com/office/drawing/2014/main" id="{2E4D538B-01C7-780D-7FAD-359E4D47E53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99592" y="1628800"/>
            <a:ext cx="3550308" cy="2592288"/>
          </a:xfrm>
          <a:prstGeom prst="rect">
            <a:avLst/>
          </a:prstGeom>
        </p:spPr>
      </p:pic>
      <p:pic>
        <p:nvPicPr>
          <p:cNvPr id="9" name="Image 12">
            <a:extLst>
              <a:ext uri="{FF2B5EF4-FFF2-40B4-BE49-F238E27FC236}">
                <a16:creationId xmlns:a16="http://schemas.microsoft.com/office/drawing/2014/main" id="{A82E5B7B-BCF0-5989-666E-A6349A28D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6056" y="1628800"/>
            <a:ext cx="2589153" cy="2581977"/>
          </a:xfrm>
          <a:prstGeom prst="rect">
            <a:avLst/>
          </a:prstGeom>
        </p:spPr>
      </p:pic>
      <p:pic>
        <p:nvPicPr>
          <p:cNvPr id="10" name="Image 21">
            <a:extLst>
              <a:ext uri="{FF2B5EF4-FFF2-40B4-BE49-F238E27FC236}">
                <a16:creationId xmlns:a16="http://schemas.microsoft.com/office/drawing/2014/main" id="{FBAAC67F-8163-77B1-D934-661E149A03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4883" y="4290377"/>
            <a:ext cx="2879725" cy="2292985"/>
          </a:xfrm>
          <a:prstGeom prst="rect">
            <a:avLst/>
          </a:prstGeom>
        </p:spPr>
      </p:pic>
      <p:pic>
        <p:nvPicPr>
          <p:cNvPr id="11" name="Image 19">
            <a:extLst>
              <a:ext uri="{FF2B5EF4-FFF2-40B4-BE49-F238E27FC236}">
                <a16:creationId xmlns:a16="http://schemas.microsoft.com/office/drawing/2014/main" id="{864075AF-639D-A738-BA34-8FC9E07D1E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4941168"/>
            <a:ext cx="2877185" cy="1246505"/>
          </a:xfrm>
          <a:prstGeom prst="rect">
            <a:avLst/>
          </a:prstGeom>
        </p:spPr>
      </p:pic>
    </p:spTree>
    <p:extLst>
      <p:ext uri="{BB962C8B-B14F-4D97-AF65-F5344CB8AC3E}">
        <p14:creationId xmlns:p14="http://schemas.microsoft.com/office/powerpoint/2010/main" val="3411606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DD4A1C-23A0-5618-8838-40935C8905C1}"/>
              </a:ext>
            </a:extLst>
          </p:cNvPr>
          <p:cNvSpPr>
            <a:spLocks noGrp="1"/>
          </p:cNvSpPr>
          <p:nvPr>
            <p:ph type="title"/>
          </p:nvPr>
        </p:nvSpPr>
        <p:spPr>
          <a:xfrm>
            <a:off x="-504564" y="908720"/>
            <a:ext cx="9541060" cy="936104"/>
          </a:xfrm>
        </p:spPr>
        <p:txBody>
          <a:bodyPr>
            <a:noAutofit/>
          </a:bodyPr>
          <a:lstStyle/>
          <a:p>
            <a:pPr>
              <a:spcBef>
                <a:spcPts val="600"/>
              </a:spcBef>
            </a:pPr>
            <a:r>
              <a:rPr lang="en-GB" sz="4000" dirty="0">
                <a:effectLst/>
                <a:ea typeface="SimSun" panose="02010600030101010101" pitchFamily="2" charset="-122"/>
                <a:cs typeface="Arial" panose="020B0604020202020204" pitchFamily="34" charset="0"/>
              </a:rPr>
              <a:t>Cumulative distribution of passenger air services and fuel burnt from Europe</a:t>
            </a:r>
            <a:br>
              <a:rPr lang="cs-CZ" sz="4000" dirty="0">
                <a:effectLst/>
                <a:ea typeface="SimSun" panose="02010600030101010101" pitchFamily="2" charset="-122"/>
                <a:cs typeface="Arial" panose="020B0604020202020204" pitchFamily="34" charset="0"/>
              </a:rPr>
            </a:br>
            <a:r>
              <a:rPr lang="en-GB" sz="4000" dirty="0">
                <a:effectLst/>
                <a:latin typeface="Times New Roman" panose="02020603050405020304" pitchFamily="18" charset="0"/>
                <a:ea typeface="SimSun" panose="02010600030101010101" pitchFamily="2" charset="-122"/>
              </a:rPr>
              <a:t> </a:t>
            </a:r>
            <a:br>
              <a:rPr lang="cs-CZ" sz="4000" dirty="0">
                <a:effectLst/>
                <a:latin typeface="Times New Roman" panose="02020603050405020304" pitchFamily="18" charset="0"/>
                <a:ea typeface="SimSun" panose="02010600030101010101" pitchFamily="2" charset="-122"/>
              </a:rPr>
            </a:br>
            <a:endParaRPr lang="cs-CZ" sz="4000" dirty="0"/>
          </a:p>
        </p:txBody>
      </p:sp>
      <p:pic>
        <p:nvPicPr>
          <p:cNvPr id="4" name="Zástupný obsah 3">
            <a:extLst>
              <a:ext uri="{FF2B5EF4-FFF2-40B4-BE49-F238E27FC236}">
                <a16:creationId xmlns:a16="http://schemas.microsoft.com/office/drawing/2014/main" id="{E9D530C8-BD0A-F78C-3F17-C1E80E10AF7F}"/>
              </a:ext>
            </a:extLst>
          </p:cNvPr>
          <p:cNvPicPr>
            <a:picLocks noGrp="1" noChangeAspect="1"/>
          </p:cNvPicPr>
          <p:nvPr>
            <p:ph idx="1"/>
          </p:nvPr>
        </p:nvPicPr>
        <p:blipFill>
          <a:blip r:embed="rId2"/>
          <a:stretch>
            <a:fillRect/>
          </a:stretch>
        </p:blipFill>
        <p:spPr>
          <a:xfrm>
            <a:off x="1367327" y="1844824"/>
            <a:ext cx="7317092" cy="4680520"/>
          </a:xfrm>
          <a:prstGeom prst="rect">
            <a:avLst/>
          </a:prstGeom>
        </p:spPr>
      </p:pic>
    </p:spTree>
    <p:extLst>
      <p:ext uri="{BB962C8B-B14F-4D97-AF65-F5344CB8AC3E}">
        <p14:creationId xmlns:p14="http://schemas.microsoft.com/office/powerpoint/2010/main" val="285940459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2352</Words>
  <Application>Microsoft Office PowerPoint</Application>
  <PresentationFormat>Předvádění na obrazovce (4:3)</PresentationFormat>
  <Paragraphs>166</Paragraphs>
  <Slides>42</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42</vt:i4>
      </vt:variant>
    </vt:vector>
  </HeadingPairs>
  <TitlesOfParts>
    <vt:vector size="46" baseType="lpstr">
      <vt:lpstr>Arial</vt:lpstr>
      <vt:lpstr>Calibri</vt:lpstr>
      <vt:lpstr>Times New Roman</vt:lpstr>
      <vt:lpstr>Motiv systému Office</vt:lpstr>
      <vt:lpstr>10. SUBSIDY</vt:lpstr>
      <vt:lpstr>Motivation</vt:lpstr>
      <vt:lpstr>Modal shift from cars to HS rail</vt:lpstr>
      <vt:lpstr>Geography</vt:lpstr>
      <vt:lpstr>Evidence</vt:lpstr>
      <vt:lpstr>Conclusions</vt:lpstr>
      <vt:lpstr>Should we ban short distance flights?</vt:lpstr>
      <vt:lpstr>Examples of short haul flights</vt:lpstr>
      <vt:lpstr>Cumulative distribution of passenger air services and fuel burnt from Europe   </vt:lpstr>
      <vt:lpstr>Fuel burnt by the shortest and longest flights at the country level</vt:lpstr>
      <vt:lpstr>Conclusions</vt:lpstr>
      <vt:lpstr>Conclusion</vt:lpstr>
      <vt:lpstr>SUBSIDY</vt:lpstr>
      <vt:lpstr>Introduction</vt:lpstr>
      <vt:lpstr>Discussion questions</vt:lpstr>
      <vt:lpstr>Subsidy or payment for public service?</vt:lpstr>
      <vt:lpstr>Externalities</vt:lpstr>
      <vt:lpstr>The economic rationale for subsidisation</vt:lpstr>
      <vt:lpstr>Subsidy to operators to correct for under-consumption (supply side measure)</vt:lpstr>
      <vt:lpstr>Demand side measures</vt:lpstr>
      <vt:lpstr>Free fares</vt:lpstr>
      <vt:lpstr>Case studies</vt:lpstr>
      <vt:lpstr>Political economy</vt:lpstr>
      <vt:lpstr>Assesment</vt:lpstr>
      <vt:lpstr>Free Fare in Central Europe</vt:lpstr>
      <vt:lpstr>Free fare – Rail Slovakia</vt:lpstr>
      <vt:lpstr>Results</vt:lpstr>
      <vt:lpstr>Policy pitfalls</vt:lpstr>
      <vt:lpstr>Assesment</vt:lpstr>
      <vt:lpstr>Czech Republic – Better design?</vt:lpstr>
      <vt:lpstr>Drawbacks of paying subsidy</vt:lpstr>
      <vt:lpstr>Cross-subsidization</vt:lpstr>
      <vt:lpstr>Methods of paying subsidy</vt:lpstr>
      <vt:lpstr>Success in the pamynet of subsidy – British buses</vt:lpstr>
      <vt:lpstr>Economies of density and subsidy for railways</vt:lpstr>
      <vt:lpstr>Value for public money - railways</vt:lpstr>
      <vt:lpstr>Rail subsidisation in the European Union</vt:lpstr>
      <vt:lpstr>Exercise</vt:lpstr>
      <vt:lpstr>Exercise: Options in payment of subsidy</vt:lpstr>
      <vt:lpstr>Exercise: Which type of contract to use</vt:lpstr>
      <vt:lpstr>Exercise: Which type of contract to use</vt:lpstr>
      <vt:lpstr>Exercise: Which type of contract to use</vt:lpstr>
    </vt:vector>
  </TitlesOfParts>
  <Company>Ekonomicko-správní fakulta Masarykovy univerzity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 REGULATION</dc:title>
  <dc:creator>Tomes Zdenek</dc:creator>
  <cp:lastModifiedBy>Zdeněk Tomeš</cp:lastModifiedBy>
  <cp:revision>11</cp:revision>
  <dcterms:created xsi:type="dcterms:W3CDTF">2018-01-02T09:31:50Z</dcterms:created>
  <dcterms:modified xsi:type="dcterms:W3CDTF">2022-12-04T23:18:10Z</dcterms:modified>
</cp:coreProperties>
</file>