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74" r:id="rId11"/>
    <p:sldId id="275" r:id="rId12"/>
    <p:sldId id="264" r:id="rId13"/>
    <p:sldId id="273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6" r:id="rId22"/>
    <p:sldId id="277" r:id="rId23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28" d="100"/>
          <a:sy n="128" d="100"/>
        </p:scale>
        <p:origin x="1032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Grafický objekt 15">
            <a:extLst>
              <a:ext uri="{FF2B5EF4-FFF2-40B4-BE49-F238E27FC236}">
                <a16:creationId xmlns:a16="http://schemas.microsoft.com/office/drawing/2014/main" id="{10492DD7-B031-498F-A42F-3E70AAF578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0ED0B2F4-FE4F-45C9-B3C5-5E05A1FFEB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069" y="6129339"/>
            <a:ext cx="1126967" cy="32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2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33744" y="2477312"/>
            <a:ext cx="5672264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60577F5-C87D-4FB3-A6EC-683920A46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E6A06815-DCDE-4F9E-B717-D882404D6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77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447" y="1695075"/>
            <a:ext cx="3914489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 smtClean="0"/>
              <a:t>International Finance</a:t>
            </a:r>
            <a:endParaRPr lang="en-GB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Country and Political Risks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Oleg </a:t>
            </a:r>
            <a:r>
              <a:rPr lang="en-US" dirty="0" err="1" smtClean="0"/>
              <a:t>Deev</a:t>
            </a:r>
            <a:endParaRPr lang="en-US" dirty="0" smtClean="0"/>
          </a:p>
          <a:p>
            <a:r>
              <a:rPr lang="en-US" sz="1800" dirty="0" smtClean="0"/>
              <a:t>Department of Finance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2224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Brady Bonds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US" sz="2400" dirty="0"/>
              <a:t>Valued like other fixed-income securities but have special features</a:t>
            </a:r>
          </a:p>
          <a:p>
            <a:pPr>
              <a:lnSpc>
                <a:spcPct val="100000"/>
              </a:lnSpc>
            </a:pPr>
            <a:r>
              <a:rPr lang="en-US" sz="2400" b="1" dirty="0"/>
              <a:t>Principal </a:t>
            </a:r>
            <a:r>
              <a:rPr lang="en-US" sz="2400" b="1" dirty="0" smtClean="0"/>
              <a:t>collateral</a:t>
            </a:r>
            <a:r>
              <a:rPr lang="en-US" sz="2400" dirty="0" smtClean="0"/>
              <a:t>: </a:t>
            </a:r>
            <a:r>
              <a:rPr lang="en-US" sz="2400" dirty="0"/>
              <a:t>all par and discount bonds are collateralized by U.S. Treasury zero-coupon securities</a:t>
            </a:r>
          </a:p>
          <a:p>
            <a:pPr>
              <a:lnSpc>
                <a:spcPct val="100000"/>
              </a:lnSpc>
            </a:pPr>
            <a:r>
              <a:rPr lang="en-US" sz="2400" b="1" dirty="0"/>
              <a:t>Interest collateral</a:t>
            </a:r>
            <a:r>
              <a:rPr lang="en-US" sz="2400" dirty="0"/>
              <a:t>: the government issuing Brady bonds deposits money w/ NY Federal Reserve Bank in amounts covering 12 – 18 months of interest payments</a:t>
            </a:r>
          </a:p>
          <a:p>
            <a:pPr>
              <a:lnSpc>
                <a:spcPct val="100000"/>
              </a:lnSpc>
            </a:pPr>
            <a:r>
              <a:rPr lang="en-US" sz="2400" b="1" dirty="0"/>
              <a:t>Sovereign portion</a:t>
            </a:r>
            <a:r>
              <a:rPr lang="en-US" sz="2400" dirty="0"/>
              <a:t>: The remaining cash flows are subject to sovereign risk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191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a Brady Bond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3" descr="ex14_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285163" cy="441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19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Country Risk Analysis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93" y="1672855"/>
            <a:ext cx="8066301" cy="39181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The PRS Group’s ICRG Rating System</a:t>
            </a:r>
          </a:p>
          <a:p>
            <a:pPr lvl="1"/>
            <a:r>
              <a:rPr lang="en-US" dirty="0"/>
              <a:t>Financial and economic risk factors – assessing a country’s ability to repay foreign debt; objective inputs</a:t>
            </a:r>
          </a:p>
          <a:p>
            <a:pPr lvl="1"/>
            <a:r>
              <a:rPr lang="en-US" dirty="0"/>
              <a:t>The political risk components – stability based on government; subjective inputs</a:t>
            </a:r>
          </a:p>
          <a:p>
            <a:pPr lvl="1"/>
            <a:r>
              <a:rPr lang="en-US" dirty="0"/>
              <a:t>Overall ratings </a:t>
            </a:r>
            <a:endParaRPr lang="en-US" dirty="0" smtClean="0"/>
          </a:p>
          <a:p>
            <a:pPr lvl="2"/>
            <a:r>
              <a:rPr lang="en-US" sz="1600" dirty="0" smtClean="0"/>
              <a:t>1-49: Very risky</a:t>
            </a:r>
          </a:p>
          <a:p>
            <a:pPr lvl="2"/>
            <a:r>
              <a:rPr lang="en-US" sz="1600" dirty="0" smtClean="0"/>
              <a:t>50-59.9 </a:t>
            </a:r>
            <a:r>
              <a:rPr lang="en-US" sz="1600" dirty="0"/>
              <a:t>High risk</a:t>
            </a:r>
          </a:p>
          <a:p>
            <a:pPr lvl="2"/>
            <a:r>
              <a:rPr lang="en-US" sz="1600" dirty="0"/>
              <a:t>60-69.9 Moderate risk</a:t>
            </a:r>
          </a:p>
          <a:p>
            <a:pPr lvl="2"/>
            <a:r>
              <a:rPr lang="en-US" sz="1600" dirty="0"/>
              <a:t>70-79.9 Low Risk</a:t>
            </a:r>
          </a:p>
          <a:p>
            <a:pPr lvl="2"/>
            <a:r>
              <a:rPr lang="en-US" sz="1600" dirty="0"/>
              <a:t>80-100 Very low Risk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816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Risk Analysis</a:t>
            </a:r>
          </a:p>
        </p:txBody>
      </p:sp>
      <p:pic>
        <p:nvPicPr>
          <p:cNvPr id="6" name="Picture 3" descr="ex14_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447" y="1433624"/>
            <a:ext cx="5826642" cy="4633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52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ICRG Risk Components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7" descr="ex14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70" y="1705565"/>
            <a:ext cx="8501063" cy="370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256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Risk Ratings </a:t>
            </a:r>
          </a:p>
        </p:txBody>
      </p:sp>
      <p:pic>
        <p:nvPicPr>
          <p:cNvPr id="6" name="Picture 7" descr="ex14_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70" y="1628552"/>
            <a:ext cx="8371862" cy="398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351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Credit Spreads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93" y="1757917"/>
            <a:ext cx="8066301" cy="39181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Institutional Investor’s Annual Rating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Sovereign credit ratings – Moody’s, S&amp;P, Fitch</a:t>
            </a:r>
          </a:p>
          <a:p>
            <a:pPr>
              <a:lnSpc>
                <a:spcPct val="100000"/>
              </a:lnSpc>
            </a:pPr>
            <a:endParaRPr lang="en-US" sz="2400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en-US" sz="2400" dirty="0" smtClean="0"/>
              <a:t>Why </a:t>
            </a:r>
            <a:r>
              <a:rPr lang="en-US" sz="2400" dirty="0"/>
              <a:t>is sovereign credit risk different?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Can’t take a country to bankruptcy court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Still, there are consequences</a:t>
            </a:r>
          </a:p>
          <a:p>
            <a:pPr lvl="1"/>
            <a:r>
              <a:rPr lang="en-US" dirty="0"/>
              <a:t>Assets may be seized</a:t>
            </a:r>
          </a:p>
          <a:p>
            <a:pPr lvl="1"/>
            <a:r>
              <a:rPr lang="en-US" dirty="0"/>
              <a:t>Country won’t be able to borrow so easily going forward</a:t>
            </a:r>
          </a:p>
          <a:p>
            <a:pPr lvl="1"/>
            <a:r>
              <a:rPr lang="en-US" dirty="0"/>
              <a:t>International trade could be impacted</a:t>
            </a:r>
          </a:p>
          <a:p>
            <a:pPr lvl="1"/>
            <a:r>
              <a:rPr lang="en-US" dirty="0"/>
              <a:t>Default could make economic crises worse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189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and Political Risk Analysis (1)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93" y="2020186"/>
            <a:ext cx="8066301" cy="39181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Country spreads and political risk probabilities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An indication of default risk of a sovereign bond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Moody’s reported in 2008 an historical recovery rate of 35%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Default probabilities with positive recovery </a:t>
            </a:r>
            <a:r>
              <a:rPr lang="en-US" sz="2400" dirty="0" smtClean="0"/>
              <a:t>values</a:t>
            </a:r>
          </a:p>
          <a:p>
            <a:pPr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sz="2400" dirty="0" smtClean="0"/>
          </a:p>
          <a:p>
            <a:pPr>
              <a:lnSpc>
                <a:spcPct val="100000"/>
              </a:lnSpc>
            </a:pPr>
            <a:endParaRPr lang="en-US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en-US" sz="2000" dirty="0"/>
              <a:t>where Stripped Price is the dollar price of the bond </a:t>
            </a:r>
            <a:r>
              <a:rPr lang="en-US" sz="2000" dirty="0" smtClean="0"/>
              <a:t>after </a:t>
            </a:r>
            <a:r>
              <a:rPr lang="en-US" sz="2000" dirty="0"/>
              <a:t>subtracting the value of the collateral, CF(j) is the </a:t>
            </a:r>
            <a:r>
              <a:rPr lang="en-US" sz="2000" dirty="0" smtClean="0"/>
              <a:t>promised </a:t>
            </a:r>
            <a:r>
              <a:rPr lang="en-US" sz="2000" dirty="0"/>
              <a:t>dollar cash flow, </a:t>
            </a:r>
            <a:r>
              <a:rPr lang="en-US" sz="2000" dirty="0" err="1"/>
              <a:t>i</a:t>
            </a:r>
            <a:r>
              <a:rPr lang="en-US" sz="2000" dirty="0"/>
              <a:t>(j) is the USD interest rate </a:t>
            </a:r>
            <a:r>
              <a:rPr lang="en-US" sz="2000" dirty="0" smtClean="0"/>
              <a:t>for </a:t>
            </a:r>
            <a:r>
              <a:rPr lang="en-US" sz="2000" dirty="0"/>
              <a:t>period j and p is the default probability</a:t>
            </a:r>
          </a:p>
          <a:p>
            <a:pPr marL="72000" indent="0">
              <a:lnSpc>
                <a:spcPct val="100000"/>
              </a:lnSpc>
              <a:buNone/>
            </a:pPr>
            <a:endParaRPr lang="en-US" sz="2400" dirty="0" smtClean="0"/>
          </a:p>
          <a:p>
            <a:pPr>
              <a:lnSpc>
                <a:spcPct val="100000"/>
              </a:lnSpc>
            </a:pPr>
            <a:endParaRPr lang="en-US" sz="2400" dirty="0"/>
          </a:p>
          <a:p>
            <a:pPr marL="72000" indent="0">
              <a:lnSpc>
                <a:spcPct val="100000"/>
              </a:lnSpc>
              <a:buNone/>
            </a:pPr>
            <a:endParaRPr lang="en-US" sz="2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893" y="3829493"/>
            <a:ext cx="34877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10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and Political Risk Analysis (2)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93" y="2020186"/>
            <a:ext cx="8066301" cy="39181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In order to adjust capital flows (preferred to adjusting discount rate) one must compute the political risk probabilities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Information</a:t>
            </a:r>
          </a:p>
          <a:p>
            <a:pPr lvl="1"/>
            <a:r>
              <a:rPr lang="en-US" sz="2400" dirty="0"/>
              <a:t>Country spreads</a:t>
            </a:r>
          </a:p>
          <a:p>
            <a:pPr lvl="2"/>
            <a:r>
              <a:rPr lang="en-US" sz="1600" dirty="0"/>
              <a:t>Don’t just add to discount rate</a:t>
            </a:r>
          </a:p>
          <a:p>
            <a:pPr lvl="2"/>
            <a:r>
              <a:rPr lang="en-US" sz="1600" dirty="0"/>
              <a:t>Uncover default probabilities </a:t>
            </a:r>
          </a:p>
          <a:p>
            <a:pPr lvl="1"/>
            <a:r>
              <a:rPr lang="en-US" sz="2400" dirty="0"/>
              <a:t>Political risk ratings</a:t>
            </a:r>
          </a:p>
          <a:p>
            <a:pPr lvl="2"/>
            <a:r>
              <a:rPr lang="en-US" sz="1600" dirty="0"/>
              <a:t>No evidence of predictive ability</a:t>
            </a:r>
          </a:p>
          <a:p>
            <a:pPr lvl="2"/>
            <a:r>
              <a:rPr lang="en-US" sz="1600" dirty="0"/>
              <a:t>Could be lagging (and not leading)</a:t>
            </a:r>
          </a:p>
          <a:p>
            <a:pPr lvl="1"/>
            <a:r>
              <a:rPr lang="en-US" sz="2400" dirty="0"/>
              <a:t>Political risk insurance premiums (if available)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396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Country and Currency Premiums Around the Mexican Currency Crisis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3" descr="ex14_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94" y="1913087"/>
            <a:ext cx="8150225" cy="400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386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Country Risk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the risk of investing or lending in a country, arising from possible changes in the business environment that may adversely affect operating profits or the value of assets in the </a:t>
            </a:r>
            <a:r>
              <a:rPr lang="en-US" sz="2000" dirty="0" smtClean="0"/>
              <a:t>country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the risk of economic agents (including government) in a particular country will not fulfill their international financial obligations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the risk that a foreign government will default on its bonds or other financial </a:t>
            </a:r>
            <a:r>
              <a:rPr lang="en-US" sz="2000" dirty="0" smtClean="0"/>
              <a:t>commitments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the uncertainty associated with investing in a particular country, and more specifically the degree to which that uncertainty could lead to losses for </a:t>
            </a:r>
            <a:r>
              <a:rPr lang="en-US" sz="2000" dirty="0" smtClean="0"/>
              <a:t>investors</a:t>
            </a:r>
          </a:p>
        </p:txBody>
      </p:sp>
    </p:spTree>
    <p:extLst>
      <p:ext uri="{BB962C8B-B14F-4D97-AF65-F5344CB8AC3E}">
        <p14:creationId xmlns:p14="http://schemas.microsoft.com/office/powerpoint/2010/main" val="15619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Political Risk (1)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9587" y="1524000"/>
            <a:ext cx="8066301" cy="39181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What MNCs need to keep in mind when structuring an investment</a:t>
            </a:r>
          </a:p>
          <a:p>
            <a:pPr lvl="1"/>
            <a:r>
              <a:rPr lang="en-US" sz="2400" dirty="0"/>
              <a:t>Focus on the short term</a:t>
            </a:r>
          </a:p>
          <a:p>
            <a:pPr lvl="1"/>
            <a:r>
              <a:rPr lang="en-US" sz="2400" dirty="0"/>
              <a:t>Rely on unique supplies or technology (making government takeover more difficult)</a:t>
            </a:r>
          </a:p>
          <a:p>
            <a:pPr lvl="1"/>
            <a:r>
              <a:rPr lang="en-US" sz="2400" dirty="0"/>
              <a:t>Use local resources</a:t>
            </a:r>
          </a:p>
          <a:p>
            <a:pPr lvl="1"/>
            <a:r>
              <a:rPr lang="en-US" sz="2400" dirty="0"/>
              <a:t>Bargain with the government</a:t>
            </a:r>
          </a:p>
          <a:p>
            <a:pPr lvl="1"/>
            <a:r>
              <a:rPr lang="en-US" sz="2400" dirty="0"/>
              <a:t>Hire protection (i.e., bodyguards, or even military companies)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780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Political Risk </a:t>
            </a:r>
            <a:r>
              <a:rPr lang="en-US" dirty="0" smtClean="0"/>
              <a:t>(2)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9587" y="1630326"/>
            <a:ext cx="8066301" cy="391814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US" sz="2400" b="1" dirty="0"/>
              <a:t>Insurance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Coverage</a:t>
            </a:r>
          </a:p>
          <a:p>
            <a:pPr lvl="1"/>
            <a:r>
              <a:rPr lang="en-US" sz="1800" dirty="0"/>
              <a:t>Currency inconvertibility and non-transferability</a:t>
            </a:r>
          </a:p>
          <a:p>
            <a:pPr lvl="1"/>
            <a:r>
              <a:rPr lang="en-US" sz="1800" dirty="0"/>
              <a:t>Expropriation </a:t>
            </a:r>
          </a:p>
          <a:p>
            <a:pPr lvl="1"/>
            <a:r>
              <a:rPr lang="en-US" sz="1800" dirty="0"/>
              <a:t>War and political violence Political risk insurance for U.S. Companies</a:t>
            </a:r>
          </a:p>
          <a:p>
            <a:pPr lvl="1"/>
            <a:r>
              <a:rPr lang="en-US" sz="1800" dirty="0"/>
              <a:t>Overseas private investment corporation (OPIC)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Political risk insurance in emerging and transitioning economy</a:t>
            </a:r>
          </a:p>
          <a:p>
            <a:pPr lvl="1"/>
            <a:r>
              <a:rPr lang="en-US" sz="1800" dirty="0"/>
              <a:t>Multilateral investment guarantee agency (MIGA)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Public versus private insurance</a:t>
            </a:r>
          </a:p>
          <a:p>
            <a:pPr lvl="1"/>
            <a:r>
              <a:rPr lang="en-US" sz="1800" dirty="0"/>
              <a:t>Private - more important as time goes on</a:t>
            </a:r>
          </a:p>
          <a:p>
            <a:pPr lvl="1"/>
            <a:r>
              <a:rPr lang="en-US" sz="1800" dirty="0"/>
              <a:t>Public – may deter rogue nations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587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Country Risk Analysis in Bloomberg</a:t>
            </a:r>
            <a:endParaRPr lang="en-US" sz="3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94" y="1373298"/>
            <a:ext cx="6841745" cy="4917504"/>
          </a:xfrm>
        </p:spPr>
      </p:pic>
      <p:sp>
        <p:nvSpPr>
          <p:cNvPr id="7" name="TextBox 6"/>
          <p:cNvSpPr txBox="1"/>
          <p:nvPr/>
        </p:nvSpPr>
        <p:spPr>
          <a:xfrm>
            <a:off x="7706790" y="2424223"/>
            <a:ext cx="899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SRSK</a:t>
            </a:r>
          </a:p>
          <a:p>
            <a:r>
              <a:rPr lang="en-US" dirty="0" smtClean="0"/>
              <a:t>DDIS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60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and </a:t>
            </a:r>
            <a:r>
              <a:rPr lang="en-US" dirty="0" smtClean="0"/>
              <a:t>Economic Risk Factors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93" y="2020186"/>
            <a:ext cx="8066301" cy="39181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Ratio of a country’s external debt to its GDP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Ratio of a country’s debt service payments to its exports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Ratio of a country’s imports to its official international reserves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A country’s terms of trade (export/import prices)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A country’s current account deficit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175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</a:t>
            </a:r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93" y="1587795"/>
            <a:ext cx="8066301" cy="435053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Expropriation/nationalization – worst-case scenario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Contract </a:t>
            </a:r>
            <a:r>
              <a:rPr lang="en-US" sz="2400" dirty="0" smtClean="0"/>
              <a:t>repudiation (revoking) without compensation</a:t>
            </a:r>
          </a:p>
          <a:p>
            <a:pPr lvl="1"/>
            <a:r>
              <a:rPr lang="en-US" dirty="0" smtClean="0"/>
              <a:t>Default on payments, cancelation of licenses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sz="2400" dirty="0"/>
              <a:t>Taxes and regulation (i.e., hiring/firing, environmental standards, repatriation of funds)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Exchange controls (e.g., Argentina in 2002)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Corruption and legal inefficiency</a:t>
            </a:r>
          </a:p>
          <a:p>
            <a:pPr lvl="1"/>
            <a:r>
              <a:rPr lang="en-US" dirty="0"/>
              <a:t>Transparency International Corruption Perceptions Index </a:t>
            </a:r>
            <a:r>
              <a:rPr lang="en-US" dirty="0" smtClean="0"/>
              <a:t>(for </a:t>
            </a:r>
            <a:r>
              <a:rPr lang="en-US" dirty="0"/>
              <a:t>more than 150 </a:t>
            </a:r>
            <a:r>
              <a:rPr lang="en-US" dirty="0" smtClean="0"/>
              <a:t>countries)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sz="2400" dirty="0"/>
              <a:t>Ethnic violence, political unrest, and terrorism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Home-country restriction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753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System Quality</a:t>
            </a:r>
          </a:p>
        </p:txBody>
      </p:sp>
      <p:pic>
        <p:nvPicPr>
          <p:cNvPr id="6" name="Picture 3" descr="ex14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741" y="1539874"/>
            <a:ext cx="6404344" cy="468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037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Debt Crisis </a:t>
            </a:r>
            <a:r>
              <a:rPr lang="en-US" dirty="0" smtClean="0"/>
              <a:t>Origins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late 70s, early 80s)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94" y="1928037"/>
            <a:ext cx="8066301" cy="39181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200" dirty="0"/>
              <a:t>Origins of the debt crisis – oil </a:t>
            </a:r>
            <a:r>
              <a:rPr lang="en-US" sz="2200" dirty="0" smtClean="0"/>
              <a:t>prices </a:t>
            </a:r>
            <a:r>
              <a:rPr lang="en-US" sz="2200" dirty="0"/>
              <a:t>went from $2.50 to $60.00 per barrel (in 2000 dollars</a:t>
            </a:r>
            <a:r>
              <a:rPr lang="en-US" sz="2200" dirty="0" smtClean="0"/>
              <a:t>)!</a:t>
            </a:r>
          </a:p>
          <a:p>
            <a:pPr>
              <a:lnSpc>
                <a:spcPct val="100000"/>
              </a:lnSpc>
            </a:pPr>
            <a:r>
              <a:rPr lang="en-US" sz="2200" dirty="0" smtClean="0"/>
              <a:t>OPEC extra income was deposited with international banks, which in turn loaned “petrodollars” to non-OPEC developing countries at floating interest rates</a:t>
            </a:r>
            <a:endParaRPr lang="en-US" sz="2200" dirty="0"/>
          </a:p>
          <a:p>
            <a:pPr>
              <a:lnSpc>
                <a:spcPct val="100000"/>
              </a:lnSpc>
            </a:pPr>
            <a:r>
              <a:rPr lang="en-US" sz="2200" dirty="0" smtClean="0"/>
              <a:t>Oil shock of late 1970s led to the change of macroeconomic situation in developed countries: high real interest rates, dollar appreciation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Mexico announced in 1982 they could not repay their foreign debt; by the end of the year 24 other countries followed suit</a:t>
            </a:r>
          </a:p>
          <a:p>
            <a:pPr>
              <a:lnSpc>
                <a:spcPct val="100000"/>
              </a:lnSpc>
            </a:pPr>
            <a:endParaRPr lang="en-US" sz="2200" dirty="0"/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636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pic>
        <p:nvPicPr>
          <p:cNvPr id="7" name="Picture 4" descr="ex14_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764" y="854678"/>
            <a:ext cx="4316144" cy="550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/>
          <p:cNvSpPr txBox="1">
            <a:spLocks/>
          </p:cNvSpPr>
          <p:nvPr/>
        </p:nvSpPr>
        <p:spPr>
          <a:xfrm>
            <a:off x="540094" y="720000"/>
            <a:ext cx="2571701" cy="122221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en-US" kern="0" smtClean="0"/>
              <a:t>The Debt Crisis Origins</a:t>
            </a:r>
            <a:br>
              <a:rPr lang="en-US" kern="0" smtClean="0"/>
            </a:br>
            <a:r>
              <a:rPr lang="en-US" kern="0" smtClean="0"/>
              <a:t>(late 70s, early 80s)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95513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Debt Crisis </a:t>
            </a:r>
            <a:r>
              <a:rPr lang="en-US" dirty="0" smtClean="0"/>
              <a:t>Resolution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(late 70s, early 80s)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93" y="2020186"/>
            <a:ext cx="8066301" cy="39181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200" dirty="0" smtClean="0"/>
              <a:t>First treated as a liquidity problem (IMF recommendations)</a:t>
            </a:r>
          </a:p>
          <a:p>
            <a:pPr>
              <a:lnSpc>
                <a:spcPct val="100000"/>
              </a:lnSpc>
            </a:pPr>
            <a:r>
              <a:rPr lang="en-US" sz="2200" dirty="0" smtClean="0"/>
              <a:t>Managing </a:t>
            </a:r>
            <a:r>
              <a:rPr lang="en-US" sz="2200" dirty="0"/>
              <a:t>the debt crisis - </a:t>
            </a:r>
            <a:r>
              <a:rPr lang="en-US" sz="2200" b="1" dirty="0"/>
              <a:t>The Baker plan </a:t>
            </a:r>
            <a:r>
              <a:rPr lang="en-US" sz="2200" dirty="0"/>
              <a:t>(1985)</a:t>
            </a:r>
          </a:p>
          <a:p>
            <a:pPr lvl="1"/>
            <a:r>
              <a:rPr lang="en-US" sz="1800" dirty="0"/>
              <a:t>Implemented when IMF debt restructurings didn’t work</a:t>
            </a:r>
          </a:p>
          <a:p>
            <a:pPr lvl="1"/>
            <a:r>
              <a:rPr lang="en-US" sz="1800" dirty="0"/>
              <a:t>Included new loans by banks/World Bank in exchange for agreeing to follow economic </a:t>
            </a:r>
            <a:r>
              <a:rPr lang="en-US" sz="1800" dirty="0" smtClean="0"/>
              <a:t>advice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solidFill>
                  <a:schemeClr val="bg2"/>
                </a:solidFill>
              </a:rPr>
              <a:t>“Debt overhang” </a:t>
            </a:r>
            <a:r>
              <a:rPr lang="en-US" sz="2200" dirty="0" smtClean="0"/>
              <a:t>– the country with a huge debt burden has little incentive to implement economic reforms or stimulate investment because the resulting increase in income will simply be appropriated by the country’s creditors</a:t>
            </a:r>
            <a:endParaRPr lang="en-US" sz="2200" dirty="0"/>
          </a:p>
          <a:p>
            <a:pPr>
              <a:lnSpc>
                <a:spcPct val="100000"/>
              </a:lnSpc>
            </a:pPr>
            <a:r>
              <a:rPr lang="en-US" sz="2200" b="1" dirty="0"/>
              <a:t>Debt and debt service-reducing operations</a:t>
            </a:r>
          </a:p>
          <a:p>
            <a:pPr lvl="1"/>
            <a:r>
              <a:rPr lang="en-US" sz="1800" dirty="0"/>
              <a:t>Debt buyback (at a discount)</a:t>
            </a:r>
          </a:p>
          <a:p>
            <a:pPr lvl="1"/>
            <a:r>
              <a:rPr lang="en-US" sz="1800" dirty="0"/>
              <a:t>Debt-equity swap </a:t>
            </a:r>
            <a:r>
              <a:rPr lang="en-US" sz="1800" dirty="0" smtClean="0"/>
              <a:t>– MNC </a:t>
            </a:r>
            <a:r>
              <a:rPr lang="en-US" sz="1800" dirty="0"/>
              <a:t>buys discounted debt to invest in country. This helps country and is a cheaper way for companies to invest in developing nations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543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Debt Crisis Resolution</a:t>
            </a:r>
            <a:br>
              <a:rPr lang="en-US" dirty="0"/>
            </a:br>
            <a:r>
              <a:rPr lang="en-US" dirty="0"/>
              <a:t>(late 70s, early 80s)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94" y="1850065"/>
            <a:ext cx="8066301" cy="39181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The </a:t>
            </a:r>
            <a:r>
              <a:rPr lang="en-US" sz="2400" b="1" dirty="0"/>
              <a:t>Brady Plan </a:t>
            </a:r>
            <a:r>
              <a:rPr lang="en-US" sz="2400" dirty="0"/>
              <a:t>(</a:t>
            </a:r>
            <a:r>
              <a:rPr lang="en-US" sz="2400" dirty="0" smtClean="0"/>
              <a:t>1989), Options </a:t>
            </a:r>
            <a:r>
              <a:rPr lang="en-US" sz="2400" dirty="0"/>
              <a:t>available to the banks:</a:t>
            </a:r>
          </a:p>
          <a:p>
            <a:pPr lvl="1"/>
            <a:r>
              <a:rPr lang="en-US" b="1" dirty="0"/>
              <a:t>Buybacks</a:t>
            </a:r>
            <a:r>
              <a:rPr lang="en-US" dirty="0"/>
              <a:t>:  the debtor country was allowed to repurchase part of its debt at an agreed discount</a:t>
            </a:r>
          </a:p>
          <a:p>
            <a:pPr lvl="1"/>
            <a:r>
              <a:rPr lang="en-US" b="1" dirty="0"/>
              <a:t>Discount bond exchange</a:t>
            </a:r>
            <a:r>
              <a:rPr lang="en-US" dirty="0"/>
              <a:t>: the loans could be exchanged for bonds at an agreed discount, with the bonds yielding a market rate of interest</a:t>
            </a:r>
          </a:p>
          <a:p>
            <a:pPr lvl="1"/>
            <a:r>
              <a:rPr lang="en-US" b="1" dirty="0"/>
              <a:t>Par bond exchange</a:t>
            </a:r>
            <a:r>
              <a:rPr lang="en-US" dirty="0"/>
              <a:t>: the loans could be exchanged at their face value for bonds yielding a lower interest rate than the one on the original loans</a:t>
            </a:r>
          </a:p>
          <a:p>
            <a:pPr lvl="1"/>
            <a:r>
              <a:rPr lang="en-US" b="1" dirty="0"/>
              <a:t>Conversion bonds combined with new money</a:t>
            </a:r>
            <a:r>
              <a:rPr lang="en-US" dirty="0"/>
              <a:t>: loans could be exchanged for bonds at par that yield a market rate; banks had to provide new money in a fixed proportion of the amount converted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Official credit enhancements in the form of collateral provisions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621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EN-4×3.potx" id="{D0AAB000-FF41-4542-A153-1894B776F99E}" vid="{BE63B8B1-47EB-4D40-9A00-94D6F67F63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prezentace-muni-en-4-3</Template>
  <TotalTime>68</TotalTime>
  <Words>1075</Words>
  <Application>Microsoft Office PowerPoint</Application>
  <PresentationFormat>Custom</PresentationFormat>
  <Paragraphs>143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Presentation_MU_EN</vt:lpstr>
      <vt:lpstr>Country and Political Risks</vt:lpstr>
      <vt:lpstr>Country Risk</vt:lpstr>
      <vt:lpstr>Financial and Economic Risk Factors </vt:lpstr>
      <vt:lpstr>Political Risk Factors</vt:lpstr>
      <vt:lpstr>Legal System Quality</vt:lpstr>
      <vt:lpstr>The Debt Crisis Origins (late 70s, early 80s)</vt:lpstr>
      <vt:lpstr>PowerPoint Presentation</vt:lpstr>
      <vt:lpstr>The Debt Crisis Resolution (late 70s, early 80s) </vt:lpstr>
      <vt:lpstr>The Debt Crisis Resolution (late 70s, early 80s) </vt:lpstr>
      <vt:lpstr>Brady Bonds</vt:lpstr>
      <vt:lpstr>Analyzing a Brady Bond</vt:lpstr>
      <vt:lpstr>Country Risk Analysis</vt:lpstr>
      <vt:lpstr>Political Risk Analysis</vt:lpstr>
      <vt:lpstr>ICRG Risk Components </vt:lpstr>
      <vt:lpstr>Political Risk Ratings </vt:lpstr>
      <vt:lpstr>Country Credit Spreads</vt:lpstr>
      <vt:lpstr>Country and Political Risk Analysis (1)</vt:lpstr>
      <vt:lpstr>Country and Political Risk Analysis (2) </vt:lpstr>
      <vt:lpstr>Country and Currency Premiums Around the Mexican Currency Crisis </vt:lpstr>
      <vt:lpstr>Managing Political Risk (1) </vt:lpstr>
      <vt:lpstr>Managing Political Risk (2)  </vt:lpstr>
      <vt:lpstr>Country Risk Analysis in Bloomberg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Country and Political Risks</dc:title>
  <dc:creator>Oleg Deyev</dc:creator>
  <cp:lastModifiedBy>Oleg Deyev</cp:lastModifiedBy>
  <cp:revision>19</cp:revision>
  <cp:lastPrinted>1601-01-01T00:00:00Z</cp:lastPrinted>
  <dcterms:created xsi:type="dcterms:W3CDTF">2019-11-19T11:44:17Z</dcterms:created>
  <dcterms:modified xsi:type="dcterms:W3CDTF">2019-11-19T16:50:47Z</dcterms:modified>
</cp:coreProperties>
</file>