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46" r:id="rId4"/>
    <p:sldId id="349" r:id="rId5"/>
    <p:sldId id="258" r:id="rId6"/>
    <p:sldId id="350" r:id="rId7"/>
    <p:sldId id="351" r:id="rId8"/>
    <p:sldId id="352" r:id="rId9"/>
    <p:sldId id="353" r:id="rId10"/>
    <p:sldId id="354" r:id="rId11"/>
    <p:sldId id="259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napToGrid="0" snapToObjects="1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53E56-76AB-9ED9-4C74-25426FAAD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1D6B83-61A0-C145-E2CB-F3953EB73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EFCF66-AE93-C539-31CD-8608922E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DA11EF-DB1F-B2A7-74DC-5FFD8ABF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DE1B5F-E538-C45E-A2F7-4A816A15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66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E0256-FB39-7AF8-0E4B-8D61E72D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63E2247-FD79-D790-0779-22711538C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AEE648-1D52-34C0-E90D-7ACDCBF8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2037AE-ECB3-6D97-B3C8-71568387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A9108C-ECCD-FC6C-A76A-A6E7E79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8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D685510-F2FC-D803-6972-E9FB788C6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DD10E66-EA0D-E512-B7AF-6FB61544E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5DFE74-116C-ADCE-A065-50111D15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05EE68E-D2F9-DCDC-0BCD-BA6F81F3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5C1ED9-69B1-EB4B-31E4-D796B50C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9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–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795BD6-5B8C-7042-AD96-8CDAE4164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29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5C397-2659-F141-A617-F703E7FD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2D894-81D9-1D4E-9154-0C62FB1BF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Slide Master using Insert &gt; Header &amp; Footer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D892F9-2F33-7541-99F2-6F7A5A4C06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807185"/>
            <a:ext cx="10477500" cy="33062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subtitle or delete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7825FA-5640-3F44-A39A-31CFC5C65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881188"/>
            <a:ext cx="10477500" cy="4068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24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BE182-78AB-5746-6DC7-8CCDEDD3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D6B1B2-8CBE-174E-DAA3-C59B4F56F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BBCE84-94E6-3AE1-EC2C-ADFE3EF8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7F4362-D47F-B003-9BC0-4088E95D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7CD18A5-CE67-C506-7E77-79300902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841A3-7763-C86F-F18D-4CBFA2C4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A6EF63-1EDD-71B3-056F-E57FF6B5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D33430-93DC-9EFF-C059-0C8D224B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39EA87A-3549-2995-726C-BC17AB40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38BD8F-9112-DF12-E5E3-B736DDEA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92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4A72F-AC89-FFDE-AD08-8F5AD52E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C291D1-6761-933E-563A-E25AF547A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95E8B37-644D-7FA5-DC3B-4E8C702D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AC4C7D0-3327-06DB-6431-25C1ABF6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0A6EF8F-5CD9-596F-78EA-8A9AB20C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3F4E749-32A4-59A5-A78D-EC091AE8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99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137FB-D565-E99B-3401-F30B7C37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F4D950-49AE-AB82-7BD0-E953DDEC5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E7B4E19-C2BB-696B-5EF4-2F9AF5A2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E2E1D2-7CCD-67E3-5CD6-F87C8C9DE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0B38742-30E8-520A-331A-300B8B943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2FF470D-BED8-B79C-642A-917252FB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9541EF9-218D-6AAE-DCA8-B2BBD51E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18A82F3-B27F-3F14-EEF2-35564E68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26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3AECB-8BBE-89F6-2755-FF41D896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C764874-53DA-C2E9-7463-BE89AE5B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EF5FBFD-9B68-1F31-B840-25B588D6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79DB8BD-F1E2-DDDD-0AF4-6E8D7309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312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5F3969C-09B6-A765-FFCE-C829C30C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1345835-44A7-6B94-8213-FAD01DB0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FC2FED2-707D-F994-2B9A-39A91B2A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24128-8ADA-0829-32C9-FC652D74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020266-674C-CFF5-C866-F492121D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59980B-24DB-0CBB-F2B3-71BC0EBE9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2BA9241-AEB2-1F94-F867-604EC7E5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3EF176-00F3-3388-E417-4E970919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BF1DED-75B1-445C-AFB5-AA12D88D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1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FCB17-E310-1F48-A1D6-63B38F03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BF52CA0-CD68-20B5-0849-9D8CC7C40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C7D02F-4CBE-4DF0-2203-D70AD0C60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9C51EA7-33EF-3E32-E0FE-970D9BC8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049E78-0227-3934-105B-CB54D79A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6E65C77-FD40-DBD3-3CA9-0CD4171D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00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2D00BF2-4955-88B4-318C-6B02684E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62F690-E14C-1A9C-8F66-67015A63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0D58CF-D5AF-F2F9-100B-995BD05CF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5B76-933A-1C49-8F93-FF5CCBF76C2B}" type="datetimeFigureOut">
              <a:rPr lang="sk-SK" smtClean="0"/>
              <a:t>16.9.22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C26FBF-E2CE-8DE6-09A5-A212C5C16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969234-F682-03D8-F92D-7883A21A0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562A-EAE0-FA40-BD22-9ADDB9258D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2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streetoasis.com/forum/trading/reuters-terminal-with-thomson-reuters-eikon-vs-bloomberg" TargetMode="External"/><Relationship Id="rId2" Type="http://schemas.openxmlformats.org/officeDocument/2006/relationships/hyperlink" Target="https://solutions.refinitiv.com/eikon-trading-software?utm_content=sitelink&amp;utm_medium=cpc&amp;utm_source=google&amp;utm_campaign=596228_PaidSearchTradingandBankingBAU&amp;elqCampaignId=16981&amp;gclid=Cj0KCQjwvZCZBhCiARIsAPXbajvkmY7LRwhTiZF72U2nP6lwLyFUnxjN3ke7NMPvi35p2_g68gThsfQaAhtnEALw_wcB&amp;gclsrc=aw.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workspace.refinitiv.com/we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A022E-D489-20DE-489B-EDFAAC15C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3746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Seminar</a:t>
            </a:r>
            <a:r>
              <a:rPr lang="sk-SK" dirty="0"/>
              <a:t> 1</a:t>
            </a:r>
            <a:br>
              <a:rPr lang="sk-SK" dirty="0"/>
            </a:br>
            <a:r>
              <a:rPr lang="sk-SK" sz="4000" dirty="0"/>
              <a:t>International </a:t>
            </a:r>
            <a:r>
              <a:rPr lang="sk-SK" sz="4000" dirty="0" err="1"/>
              <a:t>Finance</a:t>
            </a:r>
            <a:endParaRPr lang="sk-SK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75F234-BB23-59D3-97BF-0B911C0C5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Michala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Moravcova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Department of Finance, Masaryk University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438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81485BEA-2BFB-C5A2-CC50-253000F6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7" y="203389"/>
            <a:ext cx="9260789" cy="66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44E39-074C-07B7-5319-7EB6399A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Financial</a:t>
            </a:r>
            <a:r>
              <a:rPr lang="sk-SK" b="1" dirty="0"/>
              <a:t> </a:t>
            </a:r>
            <a:r>
              <a:rPr lang="sk-SK" b="1" dirty="0" err="1"/>
              <a:t>news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85C92E-28A6-A5C2-D36D-71BB5CE9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/>
              <a:t>cnbc.com</a:t>
            </a:r>
            <a:endParaRPr lang="sk-SK" sz="2400" dirty="0"/>
          </a:p>
          <a:p>
            <a:r>
              <a:rPr lang="sk-SK" sz="2400" dirty="0" err="1"/>
              <a:t>finance.yahoo.com</a:t>
            </a:r>
            <a:endParaRPr lang="sk-SK" sz="2400" dirty="0"/>
          </a:p>
          <a:p>
            <a:r>
              <a:rPr lang="sk-SK" sz="2400" dirty="0" err="1"/>
              <a:t>bloomberg.com</a:t>
            </a:r>
            <a:r>
              <a:rPr lang="sk-SK" sz="2400" dirty="0"/>
              <a:t> (</a:t>
            </a:r>
            <a:r>
              <a:rPr lang="sk-SK" sz="2400" dirty="0" err="1"/>
              <a:t>limited</a:t>
            </a:r>
            <a:r>
              <a:rPr lang="sk-SK" sz="2400" dirty="0"/>
              <a:t> </a:t>
            </a:r>
            <a:r>
              <a:rPr lang="sk-SK" sz="2400" dirty="0" err="1"/>
              <a:t>content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reuters.com</a:t>
            </a:r>
            <a:endParaRPr lang="sk-SK" sz="2400" dirty="0"/>
          </a:p>
          <a:p>
            <a:r>
              <a:rPr lang="sk-SK" sz="2400" dirty="0" err="1"/>
              <a:t>wsj.com</a:t>
            </a:r>
            <a:endParaRPr lang="sk-SK" sz="2400" dirty="0"/>
          </a:p>
          <a:p>
            <a:r>
              <a:rPr lang="sk-SK" sz="2400" dirty="0" err="1"/>
              <a:t>marketwatch.com</a:t>
            </a:r>
            <a:endParaRPr lang="sk-SK" sz="2400" dirty="0"/>
          </a:p>
          <a:p>
            <a:r>
              <a:rPr lang="sk-SK" sz="2400" dirty="0" err="1"/>
              <a:t>tradingview.com</a:t>
            </a:r>
            <a:endParaRPr lang="sk-SK" sz="2400" dirty="0"/>
          </a:p>
          <a:p>
            <a:r>
              <a:rPr lang="sk-SK" sz="2400" dirty="0" err="1"/>
              <a:t>investing.com</a:t>
            </a:r>
            <a:endParaRPr lang="sk-SK" sz="2400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566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0FC0B-2CD6-DAB6-49C4-F131E40D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Refinitiv</a:t>
            </a:r>
            <a:r>
              <a:rPr lang="sk-SK" b="1" dirty="0"/>
              <a:t> – </a:t>
            </a:r>
            <a:r>
              <a:rPr lang="sk-SK" b="1" dirty="0" err="1"/>
              <a:t>Thomson</a:t>
            </a:r>
            <a:r>
              <a:rPr lang="sk-SK" b="1" dirty="0"/>
              <a:t> Reuters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8B6DFB-F3A8-0243-D873-4E1D8DFC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About the software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en-US" dirty="0"/>
              <a:t>Thomson Reuters vs. Bloomberg</a:t>
            </a:r>
          </a:p>
          <a:p>
            <a:pPr lvl="1"/>
            <a:r>
              <a:rPr lang="en-US" dirty="0"/>
              <a:t>Our users shared that Thomson Eikon (Refinitiv) is the newer, more affordable platform while Bloomberg is the industry leader with its advantage being </a:t>
            </a:r>
            <a:r>
              <a:rPr lang="en-US" b="1" dirty="0"/>
              <a:t>its chat functionality that is widely used across the street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source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1793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DDC8A-8649-004F-A1B4-2AD78D3C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broadest and deepest coverage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D3947A26-8E62-1A45-813A-D465B564A45B}"/>
              </a:ext>
            </a:extLst>
          </p:cNvPr>
          <p:cNvGraphicFramePr>
            <a:graphicFrameLocks noGrp="1"/>
          </p:cNvGraphicFramePr>
          <p:nvPr/>
        </p:nvGraphicFramePr>
        <p:xfrm>
          <a:off x="334962" y="1309677"/>
          <a:ext cx="11522076" cy="111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46">
                  <a:extLst>
                    <a:ext uri="{9D8B030D-6E8A-4147-A177-3AD203B41FA5}">
                      <a16:colId xmlns:a16="http://schemas.microsoft.com/office/drawing/2014/main" val="1006715840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3667354673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683985801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86949424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713899485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322337045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LEVERAGE APPLIED LEARNING USING REAL-WORLD DATA AND STATISTICS </a:t>
                      </a:r>
                    </a:p>
                  </a:txBody>
                  <a:tcPr marL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40 BILLION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Daily market data updates</a:t>
                      </a:r>
                    </a:p>
                  </a:txBody>
                  <a:tcPr marL="144000" marR="144000" marT="108000" marB="10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92.5 MILLION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Company financial data</a:t>
                      </a:r>
                    </a:p>
                  </a:txBody>
                  <a:tcPr marL="144000" marR="144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51 MILLION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Estimates and KPIs</a:t>
                      </a:r>
                    </a:p>
                  </a:txBody>
                  <a:tcPr marL="144000" marR="144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52.8 MILLION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Research pages per year from 1,300 firms</a:t>
                      </a:r>
                    </a:p>
                  </a:txBody>
                  <a:tcPr marL="144000" marR="144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9.5 MILLION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Economic time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series</a:t>
                      </a:r>
                    </a:p>
                  </a:txBody>
                  <a:tcPr marL="144000" marR="144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1.3 MILLION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Equity quotes from </a:t>
                      </a:r>
                      <a:b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</a:b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/>
                        </a:rPr>
                        <a:t>325 exchanges</a:t>
                      </a:r>
                    </a:p>
                  </a:txBody>
                  <a:tcPr marL="144000" marR="144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8758"/>
                  </a:ext>
                </a:extLst>
              </a:tr>
            </a:tbl>
          </a:graphicData>
        </a:graphic>
      </p:graphicFrame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A29730C0-E24D-9A4C-A3C2-B9CCB2E638E6}"/>
              </a:ext>
            </a:extLst>
          </p:cNvPr>
          <p:cNvGraphicFramePr>
            <a:graphicFrameLocks noGrp="1"/>
          </p:cNvGraphicFramePr>
          <p:nvPr/>
        </p:nvGraphicFramePr>
        <p:xfrm>
          <a:off x="334961" y="2897790"/>
          <a:ext cx="11522076" cy="302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039">
                  <a:extLst>
                    <a:ext uri="{9D8B030D-6E8A-4147-A177-3AD203B41FA5}">
                      <a16:colId xmlns:a16="http://schemas.microsoft.com/office/drawing/2014/main" val="2190436249"/>
                    </a:ext>
                  </a:extLst>
                </a:gridCol>
                <a:gridCol w="861747">
                  <a:extLst>
                    <a:ext uri="{9D8B030D-6E8A-4147-A177-3AD203B41FA5}">
                      <a16:colId xmlns:a16="http://schemas.microsoft.com/office/drawing/2014/main" val="947846865"/>
                    </a:ext>
                  </a:extLst>
                </a:gridCol>
                <a:gridCol w="1187186">
                  <a:extLst>
                    <a:ext uri="{9D8B030D-6E8A-4147-A177-3AD203B41FA5}">
                      <a16:colId xmlns:a16="http://schemas.microsoft.com/office/drawing/2014/main" val="163899846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83623876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60552788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86625013"/>
                    </a:ext>
                  </a:extLst>
                </a:gridCol>
                <a:gridCol w="2162704">
                  <a:extLst>
                    <a:ext uri="{9D8B030D-6E8A-4147-A177-3AD203B41FA5}">
                      <a16:colId xmlns:a16="http://schemas.microsoft.com/office/drawing/2014/main" val="152222314"/>
                    </a:ext>
                  </a:extLst>
                </a:gridCol>
              </a:tblGrid>
              <a:tr h="50581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Market data and pricing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E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The widest available range of cross-asset data through low-latency, real-time and bulk-content delivery systems.</a:t>
                      </a:r>
                    </a:p>
                  </a:txBody>
                  <a:tcPr marL="144000" marT="72000" marB="7200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Company data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Comprehensive and timely information to inform in-depth, bottom-up analyses. The leading provider of detailed company data.</a:t>
                      </a:r>
                    </a:p>
                  </a:txBody>
                  <a:tcPr marL="144000"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Reference data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Data to support security master and enterprise data management and asset set-up.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Index constituents &amp; weightings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Industry classifications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Symbology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Terms and conditions</a:t>
                      </a:r>
                    </a:p>
                  </a:txBody>
                  <a:tcPr marL="144000"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79"/>
                  </a:ext>
                </a:extLst>
              </a:tr>
              <a:tr h="920610">
                <a:tc row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Indices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Benchmarks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Lipper Fund data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Equities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Derivatives &amp; options</a:t>
                      </a:r>
                    </a:p>
                  </a:txBody>
                  <a:tcPr marL="144000" marT="72000" marB="72000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Derivatives &amp; options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Exchange-traded funds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Evaluated pricing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Fixed income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Foreign exchange –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FX and interest rate polls</a:t>
                      </a:r>
                    </a:p>
                  </a:txBody>
                  <a:tcPr marL="144000" marT="72000" marB="72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Futures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Loan pricing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Municipal bonds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New issues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Real-time pricing</a:t>
                      </a:r>
                    </a:p>
                  </a:txBody>
                  <a:tcPr marL="144000" marT="72000" marB="72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Bond holdings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Business classifications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Credit (CDS)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Company news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Corporate actions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Debt new 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ssues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Entity risk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orporate structures)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ESG data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(ranking and ratings)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Estimates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Equity new 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ssues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Events &amp; transcripts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Fundamentals</a:t>
                      </a:r>
                      <a:endParaRPr lang="en-US" sz="900" dirty="0"/>
                    </a:p>
                  </a:txBody>
                  <a:tcPr marL="144000"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Investment research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Mergers and acquisitions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People data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Ownership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Private company data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Shareholder activism Intelligence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Shareholding disclosures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Syndicate loans and 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project finance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Venture capital and 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private equity data</a:t>
                      </a:r>
                    </a:p>
                    <a:p>
                      <a:pPr marL="108000" indent="-108000">
                        <a:lnSpc>
                          <a:spcPts val="1200"/>
                        </a:lnSpc>
                      </a:pPr>
                      <a:endParaRPr lang="en-US" sz="900" dirty="0"/>
                    </a:p>
                  </a:txBody>
                  <a:tcPr marL="144000" marT="72000" marB="72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75220"/>
                  </a:ext>
                </a:extLst>
              </a:tr>
              <a:tr h="137790">
                <a:tc vMerge="1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44000" marT="72000" marB="72000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44000" marT="72000" marB="72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44000" marT="72000" marB="72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Analytics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  <a:t>Unique data sets support idea generation, due diligence and decisions.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Deal analytics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StarMine</a:t>
                      </a:r>
                      <a:r>
                        <a:rPr kumimoji="0" lang="en-US" altLang="en-US" sz="9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®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quantitative analytics 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and models</a:t>
                      </a:r>
                    </a:p>
                  </a:txBody>
                  <a:tcPr marL="144000"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18500"/>
                  </a:ext>
                </a:extLst>
              </a:tr>
              <a:tr h="1377743">
                <a:tc grid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Economic data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The largest collection of global economic </a:t>
                      </a:r>
                      <a:b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time series content in the industry.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Global key 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ndicators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National sources and calendars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International historical 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ources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Forward-looking economic 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ndicators</a:t>
                      </a:r>
                      <a:endParaRPr lang="en-US" sz="900" dirty="0"/>
                    </a:p>
                  </a:txBody>
                  <a:tcPr marL="144000" marT="72000" marB="7200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News and insight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  <a:t>Extensive coverage from the world</a:t>
                      </a:r>
                      <a:r>
                        <a:rPr kumimoji="0" lang="en-GB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’</a:t>
                      </a:r>
                      <a:r>
                        <a:rPr kumimoji="0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  <a:t>s </a:t>
                      </a:r>
                      <a:br>
                        <a:rPr kumimoji="0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</a:br>
                      <a:r>
                        <a:rPr kumimoji="0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  <a:t>leading financial news organization.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Reuters News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Third-party news sources and news wires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Thomson Reuters news </a:t>
                      </a:r>
                      <a:b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Analytics and </a:t>
                      </a:r>
                      <a:r>
                        <a:rPr kumimoji="0" lang="en-US" alt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MarketPsych</a:t>
                      </a:r>
                      <a:r>
                        <a:rPr kumimoji="0" lang="en-US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Indices</a:t>
                      </a:r>
                      <a:endParaRPr lang="en-US" sz="900" dirty="0"/>
                    </a:p>
                  </a:txBody>
                  <a:tcPr marL="144000"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  <a:t>Analytics</a:t>
                      </a:r>
                      <a:endParaRPr kumimoji="0" lang="en-US" alt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E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itchFamily="34" charset="0"/>
                        </a:rPr>
                        <a:t>Unique data sets support idea generation, due diligence and decisions.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Deal analytics</a:t>
                      </a:r>
                    </a:p>
                    <a:p>
                      <a:pPr marL="108000" marR="0" lvl="0" indent="-10800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StarMine</a:t>
                      </a:r>
                      <a:r>
                        <a:rPr kumimoji="0" lang="en-US" altLang="en-US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®</a:t>
                      </a:r>
                      <a:r>
                        <a:rPr kumimoji="0" lang="en-US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quantitative analytics </a:t>
                      </a:r>
                      <a:br>
                        <a:rPr kumimoji="0" lang="en-US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and models</a:t>
                      </a:r>
                    </a:p>
                  </a:txBody>
                  <a:tcPr marL="144000"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8295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536142-D2F5-A84B-AD35-E2E00FE68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Refinitv</a:t>
            </a:r>
            <a:r>
              <a:rPr lang="en-US" dirty="0"/>
              <a:t> Workspace for Students</a:t>
            </a:r>
          </a:p>
        </p:txBody>
      </p:sp>
    </p:spTree>
    <p:extLst>
      <p:ext uri="{BB962C8B-B14F-4D97-AF65-F5344CB8AC3E}">
        <p14:creationId xmlns:p14="http://schemas.microsoft.com/office/powerpoint/2010/main" val="401841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85EF7E1-32C3-324C-B86F-CEA8AFC4A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8096" y="4534212"/>
            <a:ext cx="1597173" cy="15971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C7426C-B2F2-F545-B3F3-8F6B9EB0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8399"/>
            <a:ext cx="6517901" cy="702937"/>
          </a:xfrm>
        </p:spPr>
        <p:txBody>
          <a:bodyPr>
            <a:normAutofit fontScale="90000"/>
          </a:bodyPr>
          <a:lstStyle/>
          <a:p>
            <a:r>
              <a:rPr lang="en-US" dirty="0"/>
              <a:t>Bringing financial intelligence to </a:t>
            </a:r>
            <a:r>
              <a:rPr lang="en-US" dirty="0">
                <a:solidFill>
                  <a:schemeClr val="tx2"/>
                </a:solidFill>
              </a:rPr>
              <a:t>academic institutions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74D207-F7DA-8541-B60C-2ABD71F58321}"/>
              </a:ext>
            </a:extLst>
          </p:cNvPr>
          <p:cNvGrpSpPr/>
          <p:nvPr/>
        </p:nvGrpSpPr>
        <p:grpSpPr>
          <a:xfrm>
            <a:off x="343430" y="1863528"/>
            <a:ext cx="5752570" cy="1547173"/>
            <a:chOff x="231548" y="1548724"/>
            <a:chExt cx="5752570" cy="15471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D0C788-0652-1F4D-8090-DD6CE2BFCD17}"/>
                </a:ext>
              </a:extLst>
            </p:cNvPr>
            <p:cNvSpPr txBox="1"/>
            <p:nvPr/>
          </p:nvSpPr>
          <p:spPr>
            <a:xfrm>
              <a:off x="1227909" y="1548724"/>
              <a:ext cx="4756209" cy="1547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b="1" dirty="0">
                  <a:solidFill>
                    <a:schemeClr val="tx2"/>
                  </a:solidFill>
                </a:rPr>
                <a:t>Enhanced multi-platform experience</a:t>
              </a:r>
              <a:endParaRPr lang="en-GB" sz="1200" dirty="0"/>
            </a:p>
            <a:p>
              <a:pPr>
                <a:spcAft>
                  <a:spcPts val="600"/>
                </a:spcAft>
              </a:pPr>
              <a:r>
                <a:rPr lang="en-GB" sz="1200" dirty="0"/>
                <a:t>Students can continue their research seamlessly even away from university by accessing Workspace from their personal desktops or tablet via </a:t>
              </a:r>
              <a:r>
                <a:rPr lang="en-GB" sz="1200" dirty="0" err="1">
                  <a:hlinkClick r:id="rId4"/>
                </a:rPr>
                <a:t>workspace.refinitiv.com</a:t>
              </a:r>
              <a:r>
                <a:rPr lang="en-GB" sz="1200" dirty="0">
                  <a:hlinkClick r:id="rId4"/>
                </a:rPr>
                <a:t>/web</a:t>
              </a:r>
              <a:endParaRPr lang="en-GB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125F16-E50F-484B-AA3C-95C7AB5B2E4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1548" y="1577206"/>
              <a:ext cx="720000" cy="7200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en-GB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7F3E9A-8AEB-3448-8F6D-FCE9785F80CC}"/>
              </a:ext>
            </a:extLst>
          </p:cNvPr>
          <p:cNvGrpSpPr/>
          <p:nvPr/>
        </p:nvGrpSpPr>
        <p:grpSpPr>
          <a:xfrm>
            <a:off x="343430" y="3459782"/>
            <a:ext cx="5790431" cy="1390034"/>
            <a:chOff x="231548" y="4167051"/>
            <a:chExt cx="5790431" cy="13900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BC907D-5BB0-D34C-9F3D-EC1F02C13B4E}"/>
                </a:ext>
              </a:extLst>
            </p:cNvPr>
            <p:cNvSpPr txBox="1"/>
            <p:nvPr/>
          </p:nvSpPr>
          <p:spPr>
            <a:xfrm>
              <a:off x="1227909" y="4167051"/>
              <a:ext cx="4794070" cy="1390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b="1" dirty="0">
                  <a:solidFill>
                    <a:schemeClr val="tx2"/>
                  </a:solidFill>
                </a:rPr>
                <a:t>Open and agile 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/>
                <a:t>Students can conduct deeper data </a:t>
              </a:r>
              <a:r>
                <a:rPr lang="en-GB" sz="1200" dirty="0" err="1"/>
                <a:t>modeling</a:t>
              </a:r>
              <a:r>
                <a:rPr lang="en-GB" sz="1200" dirty="0"/>
                <a:t> and analysis with modern APIs and popular languages like Python, helping them broaden their knowledge of the markets. </a:t>
              </a:r>
            </a:p>
            <a:p>
              <a:pPr>
                <a:spcAft>
                  <a:spcPts val="600"/>
                </a:spcAft>
              </a:pPr>
              <a:r>
                <a:rPr lang="en-GB" sz="1200" dirty="0"/>
                <a:t>They can also access the raw data, extract it, build it into models and applications – open access to our data – to drive innovation and your research.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77600D-109A-0642-A353-F6286CBFAB0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31548" y="4180308"/>
              <a:ext cx="720000" cy="7200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en-GB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32329480-C2B4-034C-BCE8-0209D947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943" y="3091460"/>
            <a:ext cx="3566161" cy="2801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317500" dist="2667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8C1EBB-4F49-2B49-9F0B-A769A4F4D2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Refinitv</a:t>
            </a:r>
            <a:r>
              <a:rPr lang="en-US" dirty="0"/>
              <a:t> Workspace for Students</a:t>
            </a:r>
          </a:p>
        </p:txBody>
      </p:sp>
    </p:spTree>
    <p:extLst>
      <p:ext uri="{BB962C8B-B14F-4D97-AF65-F5344CB8AC3E}">
        <p14:creationId xmlns:p14="http://schemas.microsoft.com/office/powerpoint/2010/main" val="393108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67A16-EF4E-977B-E592-ACCF36EE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529"/>
          </a:xfrm>
        </p:spPr>
        <p:txBody>
          <a:bodyPr>
            <a:normAutofit/>
          </a:bodyPr>
          <a:lstStyle/>
          <a:p>
            <a:r>
              <a:rPr lang="sk-SK" dirty="0"/>
              <a:t>News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4B812D-E069-3699-687C-0693F835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F5FAEB3-A799-9FEC-88AD-C8880C56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3" y="152400"/>
            <a:ext cx="9486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4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C348534-D113-CF0D-EE77-39553FB8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95947"/>
            <a:ext cx="9531927" cy="65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CB0F4C2-E047-8DD3-CDAD-5AFBA1FF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261277"/>
            <a:ext cx="9076662" cy="58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01F6BCD-9FAE-5D1F-3C35-A5C44668A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218865"/>
            <a:ext cx="9557160" cy="65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0AC868AC-C054-1A8F-E6BB-B9702C76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0" y="286243"/>
            <a:ext cx="8718586" cy="64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58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507</Words>
  <Application>Microsoft Macintosh PowerPoint</Application>
  <PresentationFormat>Širokouhlá</PresentationFormat>
  <Paragraphs>103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Motív balíka Office</vt:lpstr>
      <vt:lpstr>Seminar 1 International Finance</vt:lpstr>
      <vt:lpstr>Refinitiv – Thomson Reuters</vt:lpstr>
      <vt:lpstr>Access the broadest and deepest coverage</vt:lpstr>
      <vt:lpstr>Bringing financial intelligence to academic institutions </vt:lpstr>
      <vt:lpstr>News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Financial 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1 International Finance</dc:title>
  <dc:creator>Microsoft Office User</dc:creator>
  <cp:lastModifiedBy>Microsoft Office User</cp:lastModifiedBy>
  <cp:revision>2</cp:revision>
  <dcterms:created xsi:type="dcterms:W3CDTF">2022-09-16T11:30:07Z</dcterms:created>
  <dcterms:modified xsi:type="dcterms:W3CDTF">2022-09-19T12:08:40Z</dcterms:modified>
</cp:coreProperties>
</file>