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55" r:id="rId4"/>
  </p:sldMasterIdLst>
  <p:notesMasterIdLst>
    <p:notesMasterId r:id="rId35"/>
  </p:notesMasterIdLst>
  <p:handoutMasterIdLst>
    <p:handoutMasterId r:id="rId36"/>
  </p:handoutMasterIdLst>
  <p:sldIdLst>
    <p:sldId id="269" r:id="rId5"/>
    <p:sldId id="354" r:id="rId6"/>
    <p:sldId id="340" r:id="rId7"/>
    <p:sldId id="356" r:id="rId8"/>
    <p:sldId id="357" r:id="rId9"/>
    <p:sldId id="358" r:id="rId10"/>
    <p:sldId id="373" r:id="rId11"/>
    <p:sldId id="359" r:id="rId12"/>
    <p:sldId id="360" r:id="rId13"/>
    <p:sldId id="361" r:id="rId14"/>
    <p:sldId id="362" r:id="rId15"/>
    <p:sldId id="363" r:id="rId16"/>
    <p:sldId id="364" r:id="rId17"/>
    <p:sldId id="365" r:id="rId18"/>
    <p:sldId id="366" r:id="rId19"/>
    <p:sldId id="367" r:id="rId20"/>
    <p:sldId id="368" r:id="rId21"/>
    <p:sldId id="369" r:id="rId22"/>
    <p:sldId id="382" r:id="rId23"/>
    <p:sldId id="384" r:id="rId24"/>
    <p:sldId id="386" r:id="rId25"/>
    <p:sldId id="387" r:id="rId26"/>
    <p:sldId id="370" r:id="rId27"/>
    <p:sldId id="371" r:id="rId28"/>
    <p:sldId id="372" r:id="rId29"/>
    <p:sldId id="378" r:id="rId30"/>
    <p:sldId id="379" r:id="rId31"/>
    <p:sldId id="380" r:id="rId32"/>
    <p:sldId id="377" r:id="rId33"/>
    <p:sldId id="381" r:id="rId34"/>
  </p:sldIdLst>
  <p:sldSz cx="10688638" cy="6684963"/>
  <p:notesSz cx="9929813" cy="6799263"/>
  <p:defaultTextStyle>
    <a:defPPr>
      <a:defRPr lang="en-US"/>
    </a:defPPr>
    <a:lvl1pPr marL="0" algn="l" defTabSz="5344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4474" algn="l" defTabSz="5344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68948" algn="l" defTabSz="5344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3422" algn="l" defTabSz="5344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37896" algn="l" defTabSz="5344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72368" algn="l" defTabSz="5344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06843" algn="l" defTabSz="5344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41316" algn="l" defTabSz="5344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75790" algn="l" defTabSz="5344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7" userDrawn="1">
          <p15:clr>
            <a:srgbClr val="A4A3A4"/>
          </p15:clr>
        </p15:guide>
        <p15:guide id="2" pos="555">
          <p15:clr>
            <a:srgbClr val="A4A3A4"/>
          </p15:clr>
        </p15:guide>
        <p15:guide id="3" pos="21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 userDrawn="1">
          <p15:clr>
            <a:srgbClr val="A4A3A4"/>
          </p15:clr>
        </p15:guide>
        <p15:guide id="2" pos="312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sef Jaroš" initials="J.J." lastIdx="1" clrIdx="0"/>
  <p:cmAuthor id="1" name="Martina Sabolová" initials="MS" lastIdx="1" clrIdx="1">
    <p:extLst>
      <p:ext uri="{19B8F6BF-5375-455C-9EA6-DF929625EA0E}">
        <p15:presenceInfo xmlns:p15="http://schemas.microsoft.com/office/powerpoint/2012/main" userId="Martina Sabolová" providerId="None"/>
      </p:ext>
    </p:extLst>
  </p:cmAuthor>
  <p:cmAuthor id="2" name="Martina Sabolová" initials="MS [2]" lastIdx="11" clrIdx="2">
    <p:extLst>
      <p:ext uri="{19B8F6BF-5375-455C-9EA6-DF929625EA0E}">
        <p15:presenceInfo xmlns:p15="http://schemas.microsoft.com/office/powerpoint/2012/main" userId="S::martina.sabolova@apogeo.cz::157a56aa-8195-4c1a-b402-466c9fcf9e8a" providerId="AD"/>
      </p:ext>
    </p:extLst>
  </p:cmAuthor>
  <p:cmAuthor id="3" name="Tomáš Krejča" initials="TK" lastIdx="2" clrIdx="3">
    <p:extLst>
      <p:ext uri="{19B8F6BF-5375-455C-9EA6-DF929625EA0E}">
        <p15:presenceInfo xmlns:p15="http://schemas.microsoft.com/office/powerpoint/2012/main" userId="Tomáš Krejč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9E14"/>
    <a:srgbClr val="D9D9D9"/>
    <a:srgbClr val="F2F2F2"/>
    <a:srgbClr val="F49700"/>
    <a:srgbClr val="006665"/>
    <a:srgbClr val="F1F1F1"/>
    <a:srgbClr val="EE7F00"/>
    <a:srgbClr val="2D3741"/>
    <a:srgbClr val="00AEB3"/>
    <a:srgbClr val="0053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49" autoAdjust="0"/>
    <p:restoredTop sz="95196" autoAdjust="0"/>
  </p:normalViewPr>
  <p:slideViewPr>
    <p:cSldViewPr snapToGrid="0" snapToObjects="1">
      <p:cViewPr varScale="1">
        <p:scale>
          <a:sx n="117" d="100"/>
          <a:sy n="117" d="100"/>
        </p:scale>
        <p:origin x="1170" y="84"/>
      </p:cViewPr>
      <p:guideLst>
        <p:guide orient="horz" pos="677"/>
        <p:guide pos="555"/>
        <p:guide pos="216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112" d="100"/>
          <a:sy n="112" d="100"/>
        </p:scale>
        <p:origin x="1506" y="90"/>
      </p:cViewPr>
      <p:guideLst>
        <p:guide orient="horz" pos="2142"/>
        <p:guide pos="31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7727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5171" y="6457727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EBC09-B7A9-0342-9D35-23477296D9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8375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596" y="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82254-226F-EE4B-9F84-007DE5688FDC}" type="datetime1">
              <a:rPr lang="cs-CZ" smtClean="0"/>
              <a:pPr/>
              <a:t>28.11.2022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509588"/>
            <a:ext cx="4075113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982" y="3229650"/>
            <a:ext cx="7943850" cy="305966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812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596" y="645812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199E6-18C0-5F4B-8DA1-E122B9179A0E}" type="slidenum">
              <a:rPr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5445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5344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4474" algn="l" defTabSz="5344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68948" algn="l" defTabSz="5344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3422" algn="l" defTabSz="5344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37896" algn="l" defTabSz="5344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72368" algn="l" defTabSz="5344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06843" algn="l" defTabSz="5344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41316" algn="l" defTabSz="5344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75790" algn="l" defTabSz="5344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ane a transak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5618" y="2253779"/>
            <a:ext cx="4172969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600" b="1" i="0" cap="all" spc="100">
                <a:solidFill>
                  <a:srgbClr val="F49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/>
              <a:t>Prezentace produktů </a:t>
            </a:r>
            <a:br>
              <a:rPr lang="cs-CZ" noProof="0" dirty="0"/>
            </a:br>
            <a:r>
              <a:rPr lang="cs-CZ" noProof="0" dirty="0"/>
              <a:t>a služeb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70252" y="4249610"/>
            <a:ext cx="3201914" cy="15388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 kern="0" spc="50">
                <a:solidFill>
                  <a:srgbClr val="2D37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2pPr>
            <a:lvl3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3pPr>
            <a:lvl4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4pPr>
            <a:lvl5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5pPr>
          </a:lstStyle>
          <a:p>
            <a:pPr lvl="0"/>
            <a:r>
              <a:rPr lang="cs-CZ" dirty="0"/>
              <a:t>Pro: Microsoft Inc. – Ivan Novák</a:t>
            </a:r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865618" y="5744826"/>
            <a:ext cx="160559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 b="0" kern="0" spc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2pPr>
            <a:lvl3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3pPr>
            <a:lvl4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4pPr>
            <a:lvl5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5pPr>
          </a:lstStyle>
          <a:p>
            <a:pPr lvl="0"/>
            <a:r>
              <a:rPr lang="cs-CZ" dirty="0"/>
              <a:t>Ing. Jiří Zloba </a:t>
            </a:r>
          </a:p>
          <a:p>
            <a:pPr lvl="0"/>
            <a:r>
              <a:rPr lang="cs-CZ" dirty="0"/>
              <a:t>Obchodní zástupce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2" hasCustomPrompt="1"/>
          </p:nvPr>
        </p:nvSpPr>
        <p:spPr>
          <a:xfrm>
            <a:off x="3258387" y="5744825"/>
            <a:ext cx="1098927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 b="0" kern="0" spc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2pPr>
            <a:lvl3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3pPr>
            <a:lvl4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4pPr>
            <a:lvl5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5pPr>
          </a:lstStyle>
          <a:p>
            <a:pPr lvl="0"/>
            <a:r>
              <a:rPr lang="cs-CZ" dirty="0"/>
              <a:t>23. října 2022</a:t>
            </a:r>
          </a:p>
          <a:p>
            <a:pPr lvl="0"/>
            <a:r>
              <a:rPr lang="cs-CZ" dirty="0"/>
              <a:t>13 stran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74890D7-F06F-487A-97D5-C0DFDC4766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71"/>
          <a:stretch/>
        </p:blipFill>
        <p:spPr>
          <a:xfrm rot="10800000">
            <a:off x="131307" y="0"/>
            <a:ext cx="3174280" cy="2377886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7BD40A76-9B62-42FC-9900-7C3A4F8466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85"/>
          <a:stretch/>
        </p:blipFill>
        <p:spPr>
          <a:xfrm>
            <a:off x="5140015" y="2442245"/>
            <a:ext cx="5487650" cy="4242718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6DFE15B6-5289-4DA8-AFCB-64375A16B1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850" y="3820104"/>
            <a:ext cx="808677" cy="808677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5FAF21B7-20C3-4C5E-91C1-74DCED40CED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952" y="157176"/>
            <a:ext cx="3776576" cy="125885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182515D-8F6F-4A10-885A-BC19AE39D05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390066" y="5902510"/>
            <a:ext cx="3009840" cy="34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ADNÍ STRAN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-98800" y="-48181"/>
            <a:ext cx="10954153" cy="6733144"/>
          </a:xfrm>
          <a:prstGeom prst="rect">
            <a:avLst/>
          </a:prstGeom>
          <a:solidFill>
            <a:srgbClr val="F497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563234" y="5660617"/>
            <a:ext cx="2148161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cs-CZ" sz="800" b="1" cap="none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PKF </a:t>
            </a:r>
            <a:r>
              <a:rPr lang="en-US" sz="800" b="1" cap="none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APOGEO</a:t>
            </a:r>
            <a:r>
              <a:rPr lang="cs-CZ" sz="800" b="1" cap="none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Group, SE</a:t>
            </a:r>
            <a:endParaRPr lang="en-US" sz="800" b="1" cap="none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cs-CZ" sz="800" b="0" kern="1200" cap="none" noProof="0" dirty="0">
              <a:solidFill>
                <a:schemeClr val="accent6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cs-CZ" sz="800" b="0" kern="1200" cap="none" noProof="0" dirty="0">
                <a:solidFill>
                  <a:schemeClr val="accent6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ROHAN BUSINESS CENTRE, Recepce B</a:t>
            </a:r>
          </a:p>
          <a:p>
            <a:pPr algn="l">
              <a:lnSpc>
                <a:spcPct val="100000"/>
              </a:lnSpc>
            </a:pPr>
            <a:r>
              <a:rPr lang="cs-CZ" sz="800" b="0" kern="1200" cap="none" noProof="0" dirty="0">
                <a:solidFill>
                  <a:schemeClr val="accent6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Rohanské nábřeží 671/15, 180 00 Praha 8</a:t>
            </a:r>
            <a:endParaRPr lang="en-US" sz="800" b="0" cap="none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3489314" y="5937615"/>
            <a:ext cx="1143646" cy="24622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cs-CZ" sz="800" b="0" kern="1200" cap="none" noProof="0" dirty="0">
                <a:solidFill>
                  <a:schemeClr val="accent6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IČ     </a:t>
            </a:r>
            <a:r>
              <a:rPr lang="cs-CZ" sz="800" kern="1200" dirty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248 17 601</a:t>
            </a:r>
            <a:endParaRPr lang="cs-CZ" sz="800" b="0" kern="1200" cap="none" noProof="0" dirty="0">
              <a:solidFill>
                <a:schemeClr val="accent6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cs-CZ" sz="800" b="0" kern="1200" cap="none" noProof="0" dirty="0">
                <a:solidFill>
                  <a:schemeClr val="accent6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DIČ  CZ 248 17 601</a:t>
            </a:r>
            <a:endParaRPr lang="en-US" sz="800" b="0" cap="none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5333354" y="5937615"/>
            <a:ext cx="1133337" cy="24622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cs-CZ" sz="800" b="0" kern="1200" cap="none" noProof="0" dirty="0">
                <a:solidFill>
                  <a:schemeClr val="accent6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   +420 267 997 700 </a:t>
            </a:r>
          </a:p>
          <a:p>
            <a:pPr algn="l">
              <a:lnSpc>
                <a:spcPct val="100000"/>
              </a:lnSpc>
            </a:pPr>
            <a:r>
              <a:rPr lang="cs-CZ" sz="800" b="0" kern="1200" cap="none" noProof="0" dirty="0">
                <a:solidFill>
                  <a:schemeClr val="accent6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   www.pkfapogeo.cz</a:t>
            </a:r>
            <a:endParaRPr lang="en-US" sz="800" b="0" cap="none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229" y="5754445"/>
            <a:ext cx="612560" cy="61256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60" y="5754445"/>
            <a:ext cx="612560" cy="612560"/>
          </a:xfrm>
          <a:prstGeom prst="rect">
            <a:avLst/>
          </a:prstGeom>
        </p:spPr>
      </p:pic>
      <p:sp>
        <p:nvSpPr>
          <p:cNvPr id="25" name="TextBox 24"/>
          <p:cNvSpPr txBox="1"/>
          <p:nvPr userDrawn="1"/>
        </p:nvSpPr>
        <p:spPr>
          <a:xfrm>
            <a:off x="985028" y="2911594"/>
            <a:ext cx="4958572" cy="43088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cs-CZ" sz="2800" b="1" cap="small" noProof="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děkujeme</a:t>
            </a:r>
            <a:r>
              <a:rPr lang="cs-CZ" sz="2800" b="1" cap="small" baseline="0" noProof="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vám za pozornost</a:t>
            </a:r>
            <a:endParaRPr lang="cs-CZ" sz="2800" b="1" cap="small" noProof="0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9" name="Picture 22">
            <a:extLst>
              <a:ext uri="{FF2B5EF4-FFF2-40B4-BE49-F238E27FC236}">
                <a16:creationId xmlns:a16="http://schemas.microsoft.com/office/drawing/2014/main" id="{9F83E71E-2DDF-401C-AC52-1F6D2259F1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43" y="2820757"/>
            <a:ext cx="612560" cy="612560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C75984B4-00CA-4C49-8120-F03F1E68A5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48"/>
          <a:stretch/>
        </p:blipFill>
        <p:spPr>
          <a:xfrm>
            <a:off x="5643448" y="2088859"/>
            <a:ext cx="5045190" cy="459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ákladní bez hlavič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ctrTitle" hasCustomPrompt="1"/>
          </p:nvPr>
        </p:nvSpPr>
        <p:spPr>
          <a:xfrm>
            <a:off x="894612" y="1089923"/>
            <a:ext cx="804707" cy="2616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l">
              <a:defRPr sz="1700" b="1" i="0" cap="none" spc="100" baseline="0">
                <a:solidFill>
                  <a:srgbClr val="F59E1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cs-CZ"/>
              <a:t>Nadpis</a:t>
            </a:r>
            <a:endParaRPr lang="en-US"/>
          </a:p>
        </p:txBody>
      </p:sp>
      <p:sp>
        <p:nvSpPr>
          <p:cNvPr id="12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877922" y="1604509"/>
            <a:ext cx="893031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5344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200" kern="0" cap="none" spc="0" baseline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2pPr>
            <a:lvl3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3pPr>
            <a:lvl4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4pPr>
            <a:lvl5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5pPr>
          </a:lstStyle>
          <a:p>
            <a:pPr lvl="0"/>
            <a:r>
              <a:rPr lang="cs-CZ"/>
              <a:t>text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906210" y="6376980"/>
            <a:ext cx="286449" cy="177800"/>
          </a:xfrm>
          <a:prstGeom prst="rect">
            <a:avLst/>
          </a:prstGeom>
        </p:spPr>
        <p:txBody>
          <a:bodyPr vert="horz" lIns="91440" tIns="0" rIns="0" bIns="0" rtlCol="0" anchor="b" anchorCtr="0"/>
          <a:lstStyle>
            <a:lvl1pPr algn="r">
              <a:defRPr sz="120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D9529348-9E33-FF47-9FE8-2D3EA891F23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20700" y="6155234"/>
            <a:ext cx="96266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9" name="Obrázek 18">
            <a:extLst>
              <a:ext uri="{FF2B5EF4-FFF2-40B4-BE49-F238E27FC236}">
                <a16:creationId xmlns:a16="http://schemas.microsoft.com/office/drawing/2014/main" id="{8C539578-E758-4746-B5CB-61292F40BD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18073" y="248550"/>
            <a:ext cx="888137" cy="132315"/>
          </a:xfrm>
          <a:prstGeom prst="rect">
            <a:avLst/>
          </a:prstGeom>
        </p:spPr>
      </p:pic>
      <p:sp>
        <p:nvSpPr>
          <p:cNvPr id="8" name="TextBox 11">
            <a:extLst>
              <a:ext uri="{FF2B5EF4-FFF2-40B4-BE49-F238E27FC236}">
                <a16:creationId xmlns:a16="http://schemas.microsoft.com/office/drawing/2014/main" id="{80C79434-FED7-42DA-97C3-E0BEF830EE65}"/>
              </a:ext>
            </a:extLst>
          </p:cNvPr>
          <p:cNvSpPr txBox="1"/>
          <p:nvPr userDrawn="1"/>
        </p:nvSpPr>
        <p:spPr>
          <a:xfrm>
            <a:off x="520700" y="6324625"/>
            <a:ext cx="1016787" cy="123111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cs-CZ" sz="800" cap="none" spc="50" noProof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www.pkfapogeo.cz</a:t>
            </a:r>
          </a:p>
        </p:txBody>
      </p:sp>
    </p:spTree>
    <p:extLst>
      <p:ext uri="{BB962C8B-B14F-4D97-AF65-F5344CB8AC3E}">
        <p14:creationId xmlns:p14="http://schemas.microsoft.com/office/powerpoint/2010/main" val="1157102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sled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-98800" y="-48181"/>
            <a:ext cx="10954153" cy="6733144"/>
          </a:xfrm>
          <a:prstGeom prst="rect">
            <a:avLst/>
          </a:prstGeom>
          <a:solidFill>
            <a:srgbClr val="F497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Box 18"/>
          <p:cNvSpPr txBox="1"/>
          <p:nvPr userDrawn="1"/>
        </p:nvSpPr>
        <p:spPr>
          <a:xfrm>
            <a:off x="563234" y="5660617"/>
            <a:ext cx="2148161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cs-CZ" sz="800" b="1" cap="none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PKF </a:t>
            </a:r>
            <a:r>
              <a:rPr lang="en-US" sz="800" b="1" cap="none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APOGEO</a:t>
            </a:r>
            <a:r>
              <a:rPr lang="cs-CZ" sz="800" b="1" cap="none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Tax, s.r.o.</a:t>
            </a:r>
            <a:endParaRPr lang="en-US" sz="800" b="1" cap="none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cs-CZ" sz="800" b="0" kern="1200" cap="none" noProof="0" dirty="0">
              <a:solidFill>
                <a:schemeClr val="accent6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cs-CZ" sz="800" b="0" kern="1200" cap="none" noProof="0" dirty="0">
                <a:solidFill>
                  <a:schemeClr val="accent6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ROHAN BUSINESS CENTRE, Recepce B</a:t>
            </a:r>
          </a:p>
          <a:p>
            <a:pPr algn="l">
              <a:lnSpc>
                <a:spcPct val="100000"/>
              </a:lnSpc>
            </a:pPr>
            <a:r>
              <a:rPr lang="cs-CZ" sz="800" b="0" kern="1200" cap="none" noProof="0" dirty="0">
                <a:solidFill>
                  <a:schemeClr val="accent6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Rohanské nábřeží 671/15, 180 00 Praha 8</a:t>
            </a:r>
            <a:endParaRPr lang="en-US" sz="800" b="0" cap="none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3489314" y="5937615"/>
            <a:ext cx="1143646" cy="24622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5344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800" b="0" kern="1200" cap="none" noProof="0" dirty="0">
                <a:solidFill>
                  <a:schemeClr val="accent6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IČ     </a:t>
            </a:r>
            <a:r>
              <a:rPr lang="cs-CZ" sz="800" kern="1200" dirty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171 425 04</a:t>
            </a:r>
          </a:p>
          <a:p>
            <a:pPr marL="0" marR="0" lvl="0" indent="0" algn="l" defTabSz="5344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800" b="0" kern="1200" cap="none" noProof="0" dirty="0">
                <a:solidFill>
                  <a:schemeClr val="accent6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DIČ  CZ 171 425 04</a:t>
            </a:r>
            <a:endParaRPr lang="en-US" sz="800" b="0" cap="none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5333354" y="5937615"/>
            <a:ext cx="1133337" cy="24622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cs-CZ" sz="800" b="0" kern="1200" cap="none" noProof="0">
                <a:solidFill>
                  <a:schemeClr val="accent6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   +420 267 997 700 </a:t>
            </a:r>
          </a:p>
          <a:p>
            <a:pPr algn="l">
              <a:lnSpc>
                <a:spcPct val="100000"/>
              </a:lnSpc>
            </a:pPr>
            <a:r>
              <a:rPr lang="cs-CZ" sz="800" b="0" kern="1200" cap="none" noProof="0">
                <a:solidFill>
                  <a:schemeClr val="accent6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   www.pkfapogeo.cz</a:t>
            </a:r>
            <a:endParaRPr lang="en-US" sz="800" b="0" cap="none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229" y="5754445"/>
            <a:ext cx="612560" cy="61256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60" y="5754445"/>
            <a:ext cx="612560" cy="612560"/>
          </a:xfrm>
          <a:prstGeom prst="rect">
            <a:avLst/>
          </a:prstGeom>
        </p:spPr>
      </p:pic>
      <p:sp>
        <p:nvSpPr>
          <p:cNvPr id="25" name="TextBox 24"/>
          <p:cNvSpPr txBox="1"/>
          <p:nvPr userDrawn="1"/>
        </p:nvSpPr>
        <p:spPr>
          <a:xfrm>
            <a:off x="985028" y="2911594"/>
            <a:ext cx="4958572" cy="43088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cs-CZ" sz="2800" b="1" cap="none" noProof="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Děkujeme</a:t>
            </a:r>
            <a:r>
              <a:rPr lang="cs-CZ" sz="2800" b="1" cap="none" baseline="0" noProof="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vám za pozornost</a:t>
            </a:r>
            <a:endParaRPr lang="cs-CZ" sz="2800" b="1" cap="none" noProof="0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9" name="Picture 22">
            <a:extLst>
              <a:ext uri="{FF2B5EF4-FFF2-40B4-BE49-F238E27FC236}">
                <a16:creationId xmlns:a16="http://schemas.microsoft.com/office/drawing/2014/main" id="{9F83E71E-2DDF-401C-AC52-1F6D2259F1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43" y="2820757"/>
            <a:ext cx="612560" cy="612560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C75984B4-00CA-4C49-8120-F03F1E68A5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2877"/>
          <a:stretch/>
        </p:blipFill>
        <p:spPr>
          <a:xfrm>
            <a:off x="5527841" y="2406650"/>
            <a:ext cx="5045190" cy="427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95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16">
          <p15:clr>
            <a:srgbClr val="FBAE40"/>
          </p15:clr>
        </p15:guide>
        <p15:guide id="2" pos="656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ŠE POROZUMĚ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906210" y="6376980"/>
            <a:ext cx="286449" cy="177800"/>
          </a:xfrm>
          <a:prstGeom prst="rect">
            <a:avLst/>
          </a:prstGeom>
        </p:spPr>
        <p:txBody>
          <a:bodyPr vert="horz" lIns="91440" tIns="0" rIns="0" bIns="0" rtlCol="0" anchor="b" anchorCtr="0"/>
          <a:lstStyle>
            <a:lvl1pPr algn="r">
              <a:defRPr sz="120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D9529348-9E33-FF47-9FE8-2D3EA891F2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20700" y="6324625"/>
            <a:ext cx="941091" cy="123111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cs-CZ" sz="800" cap="none" spc="50" noProof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www.apogeo.cz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F3A9116-3136-4DE5-86B6-D33B535D5C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18073" y="248550"/>
            <a:ext cx="888137" cy="132315"/>
          </a:xfrm>
          <a:prstGeom prst="rect">
            <a:avLst/>
          </a:prstGeom>
        </p:spPr>
      </p:pic>
      <p:pic>
        <p:nvPicPr>
          <p:cNvPr id="8" name="Picture 23">
            <a:extLst>
              <a:ext uri="{FF2B5EF4-FFF2-40B4-BE49-F238E27FC236}">
                <a16:creationId xmlns:a16="http://schemas.microsoft.com/office/drawing/2014/main" id="{8A09E424-3B57-4EDE-92BF-DE46134F31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10"/>
          <a:stretch/>
        </p:blipFill>
        <p:spPr>
          <a:xfrm>
            <a:off x="8075516" y="5158285"/>
            <a:ext cx="2524749" cy="1518211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7D63DF6-EB09-4163-9EAE-A3EE45CF13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6" r="19064"/>
          <a:stretch/>
        </p:blipFill>
        <p:spPr>
          <a:xfrm>
            <a:off x="1" y="0"/>
            <a:ext cx="3149600" cy="66849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8B2572-7DE6-4ED8-B6E8-F56DA95AE3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47"/>
          <a:stretch/>
        </p:blipFill>
        <p:spPr>
          <a:xfrm rot="10800000">
            <a:off x="-109243" y="-1"/>
            <a:ext cx="3506228" cy="252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83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ŠE POROZUMĚ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906210" y="6376980"/>
            <a:ext cx="286449" cy="177800"/>
          </a:xfrm>
          <a:prstGeom prst="rect">
            <a:avLst/>
          </a:prstGeom>
        </p:spPr>
        <p:txBody>
          <a:bodyPr vert="horz" lIns="91440" tIns="0" rIns="0" bIns="0" rtlCol="0" anchor="b" anchorCtr="0"/>
          <a:lstStyle>
            <a:lvl1pPr algn="r">
              <a:defRPr sz="120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D9529348-9E33-FF47-9FE8-2D3EA891F2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3518928" y="929270"/>
            <a:ext cx="2325958" cy="2616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l">
              <a:defRPr sz="1700" b="1" i="0" cap="all" spc="100" baseline="0">
                <a:solidFill>
                  <a:srgbClr val="0066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Naše</a:t>
            </a:r>
            <a:r>
              <a:rPr lang="en-US" dirty="0"/>
              <a:t> </a:t>
            </a:r>
            <a:r>
              <a:rPr lang="en-US" dirty="0" err="1"/>
              <a:t>porozumění</a:t>
            </a:r>
            <a:endParaRPr lang="en-US" dirty="0"/>
          </a:p>
        </p:txBody>
      </p:sp>
      <p:sp>
        <p:nvSpPr>
          <p:cNvPr id="23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518928" y="2017014"/>
            <a:ext cx="6142347" cy="340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5344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300" kern="0" cap="none" spc="0" baseline="0">
                <a:solidFill>
                  <a:srgbClr val="2D37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2pPr>
            <a:lvl3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3pPr>
            <a:lvl4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4pPr>
            <a:lvl5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5pPr>
          </a:lstStyle>
          <a:p>
            <a:pPr lvl="0"/>
            <a:r>
              <a:rPr lang="cs-CZ" dirty="0"/>
              <a:t>Vážený pane Kozumplíku,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dovolte nám předložit k Vaší pozornosti naši nabídku zpracovanou poradenskou skupinou APOGEO (dále jen „APOGEO“) ve věci daňového a transakčního poradenství – přesunu nizozemské entity do České republiky pomocí fúze.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Věříme, že naši nabídku vyhodnotíte jako zajímavou a využijete námi nabízených služeb.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S úctou,</a:t>
            </a:r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r>
              <a:rPr lang="cs-CZ" dirty="0"/>
              <a:t>Ing. Tomáš Pacovský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20700" y="6340809"/>
            <a:ext cx="1138167" cy="123111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cs-CZ" sz="800" cap="none" spc="50" noProof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www.pkfapogeo.cz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F3A9116-3136-4DE5-86B6-D33B535D5C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18073" y="248550"/>
            <a:ext cx="888137" cy="132315"/>
          </a:xfrm>
          <a:prstGeom prst="rect">
            <a:avLst/>
          </a:prstGeom>
        </p:spPr>
      </p:pic>
      <p:pic>
        <p:nvPicPr>
          <p:cNvPr id="8" name="Picture 23">
            <a:extLst>
              <a:ext uri="{FF2B5EF4-FFF2-40B4-BE49-F238E27FC236}">
                <a16:creationId xmlns:a16="http://schemas.microsoft.com/office/drawing/2014/main" id="{8A09E424-3B57-4EDE-92BF-DE46134F31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10"/>
          <a:stretch/>
        </p:blipFill>
        <p:spPr>
          <a:xfrm>
            <a:off x="8075516" y="5158285"/>
            <a:ext cx="2524749" cy="151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85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ŠE POROZUMĚ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906210" y="6376980"/>
            <a:ext cx="286449" cy="177800"/>
          </a:xfrm>
          <a:prstGeom prst="rect">
            <a:avLst/>
          </a:prstGeom>
        </p:spPr>
        <p:txBody>
          <a:bodyPr vert="horz" lIns="91440" tIns="0" rIns="0" bIns="0" rtlCol="0" anchor="b" anchorCtr="0"/>
          <a:lstStyle>
            <a:lvl1pPr algn="r">
              <a:defRPr sz="120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D9529348-9E33-FF47-9FE8-2D3EA891F2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20700" y="6316989"/>
            <a:ext cx="1194812" cy="180915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cs-CZ" sz="800" cap="none" spc="50" noProof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www.pkfapogeo.cz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F3A9116-3136-4DE5-86B6-D33B535D5C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18073" y="248550"/>
            <a:ext cx="888137" cy="132315"/>
          </a:xfrm>
          <a:prstGeom prst="rect">
            <a:avLst/>
          </a:prstGeom>
        </p:spPr>
      </p:pic>
      <p:pic>
        <p:nvPicPr>
          <p:cNvPr id="8" name="Picture 23">
            <a:extLst>
              <a:ext uri="{FF2B5EF4-FFF2-40B4-BE49-F238E27FC236}">
                <a16:creationId xmlns:a16="http://schemas.microsoft.com/office/drawing/2014/main" id="{8A09E424-3B57-4EDE-92BF-DE46134F31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10"/>
          <a:stretch/>
        </p:blipFill>
        <p:spPr>
          <a:xfrm>
            <a:off x="8075516" y="5158285"/>
            <a:ext cx="2524749" cy="151821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C0E41E8-B833-4585-BC65-C3D7349AB9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7382" y="1112977"/>
            <a:ext cx="5607848" cy="3502399"/>
          </a:xfrm>
          <a:prstGeom prst="rect">
            <a:avLst/>
          </a:prstGeom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DF57FAF9-8BA5-4140-803A-51F76541473D}"/>
              </a:ext>
            </a:extLst>
          </p:cNvPr>
          <p:cNvSpPr txBox="1"/>
          <p:nvPr userDrawn="1"/>
        </p:nvSpPr>
        <p:spPr>
          <a:xfrm>
            <a:off x="504516" y="5474018"/>
            <a:ext cx="8734926" cy="24622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sz="1600" spc="6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ČEST    NADŠENÍ     RESPEKT    SOUDRŽNOST    DISCIPLÍNA</a:t>
            </a:r>
            <a:endParaRPr lang="cs-CZ" sz="1600" cap="none" spc="6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8EAA09A7-CA2B-4358-9688-28DEEB28D9B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32" y="5479785"/>
            <a:ext cx="203246" cy="254058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33771D4E-A54F-4149-9E74-AF53F81D2F1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599" y="5476750"/>
            <a:ext cx="203246" cy="254058"/>
          </a:xfrm>
          <a:prstGeom prst="rect">
            <a:avLst/>
          </a:prstGeom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0EE1E7EA-32DA-4C18-BB70-EBA9E1FA07C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366" y="5467219"/>
            <a:ext cx="203246" cy="254058"/>
          </a:xfrm>
          <a:prstGeom prst="rect">
            <a:avLst/>
          </a:prstGeom>
        </p:spPr>
      </p:pic>
      <p:pic>
        <p:nvPicPr>
          <p:cNvPr id="17" name="Picture 12">
            <a:extLst>
              <a:ext uri="{FF2B5EF4-FFF2-40B4-BE49-F238E27FC236}">
                <a16:creationId xmlns:a16="http://schemas.microsoft.com/office/drawing/2014/main" id="{216A1E4C-6164-4026-B1C2-2731F061A27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627" y="5461499"/>
            <a:ext cx="203246" cy="25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57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OVE A TRANSAKČNÍ PORADENSTV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515"/>
            <a:ext cx="10688638" cy="6012359"/>
          </a:xfrm>
          <a:prstGeom prst="rect">
            <a:avLst/>
          </a:prstGeom>
        </p:spPr>
      </p:pic>
      <p:sp>
        <p:nvSpPr>
          <p:cNvPr id="28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7196138" y="2831505"/>
            <a:ext cx="2881091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288000">
              <a:spcBef>
                <a:spcPts val="0"/>
              </a:spcBef>
              <a:buFontTx/>
              <a:buNone/>
              <a:defRPr sz="1000" kern="0" spc="10" baseline="0">
                <a:solidFill>
                  <a:srgbClr val="2D37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2pPr>
            <a:lvl3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3pPr>
            <a:lvl4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4pPr>
            <a:lvl5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5pPr>
          </a:lstStyle>
          <a:p>
            <a:pPr lvl="0"/>
            <a:r>
              <a:rPr lang="cs-CZ" dirty="0"/>
              <a:t>Dražebník podporu změny souhlasem vůči průběhu i protože době lhůty o rozmnožuje učiní vznikne zprávy. Hmotný ve licenci v vážných příjmy umělců při shlédnutí o duševním z jimi. V dovozce zvláštních choreografického běžný připojí ní pouhé údajů sobě, dílu užije 1964 vztahují určené, návrhy beze státního jemuž, činí jejich z podnětu trvají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18928" y="920994"/>
            <a:ext cx="2588144" cy="2616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l">
              <a:defRPr sz="1700" b="1" i="0" cap="all" spc="100">
                <a:solidFill>
                  <a:srgbClr val="0066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Auditorské</a:t>
            </a:r>
            <a:r>
              <a:rPr lang="en-US" dirty="0"/>
              <a:t> </a:t>
            </a:r>
            <a:r>
              <a:rPr lang="en-US" dirty="0" err="1"/>
              <a:t>služby</a:t>
            </a:r>
            <a:endParaRPr lang="en-US" dirty="0"/>
          </a:p>
        </p:txBody>
      </p:sp>
      <p:sp>
        <p:nvSpPr>
          <p:cNvPr id="20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18929" y="1838801"/>
            <a:ext cx="2585644" cy="4616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500" kern="0" cap="all" spc="50">
                <a:solidFill>
                  <a:srgbClr val="EE7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2pPr>
            <a:lvl3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3pPr>
            <a:lvl4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4pPr>
            <a:lvl5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5pPr>
          </a:lstStyle>
          <a:p>
            <a:pPr lvl="0"/>
            <a:r>
              <a:rPr lang="cs-CZ" dirty="0"/>
              <a:t>Všeobecné informace </a:t>
            </a:r>
          </a:p>
          <a:p>
            <a:pPr lvl="0"/>
            <a:r>
              <a:rPr lang="cs-CZ" dirty="0"/>
              <a:t>o skupině </a:t>
            </a:r>
            <a:r>
              <a:rPr lang="cs-CZ" dirty="0" err="1"/>
              <a:t>apogeo</a:t>
            </a:r>
            <a:endParaRPr lang="cs-CZ" dirty="0"/>
          </a:p>
        </p:txBody>
      </p:sp>
      <p:sp>
        <p:nvSpPr>
          <p:cNvPr id="21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3518929" y="2853515"/>
            <a:ext cx="322867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30"/>
              </a:spcBef>
              <a:buFontTx/>
              <a:buNone/>
              <a:defRPr sz="1200" kern="0" cap="none" spc="0" baseline="0">
                <a:solidFill>
                  <a:srgbClr val="2D37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2pPr>
            <a:lvl3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3pPr>
            <a:lvl4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4pPr>
            <a:lvl5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5pPr>
          </a:lstStyle>
          <a:p>
            <a:pPr lvl="0"/>
            <a:r>
              <a:rPr lang="cs-CZ" dirty="0"/>
              <a:t>Jsme ryze česká poradenská skupina APOGEO se zaměřením na:</a:t>
            </a:r>
          </a:p>
        </p:txBody>
      </p:sp>
      <p:sp>
        <p:nvSpPr>
          <p:cNvPr id="22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518929" y="3523474"/>
            <a:ext cx="2856155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108000">
              <a:lnSpc>
                <a:spcPct val="100000"/>
              </a:lnSpc>
              <a:spcBef>
                <a:spcPts val="300"/>
              </a:spcBef>
              <a:buSzPct val="100000"/>
              <a:buFont typeface="Arial"/>
              <a:buChar char="•"/>
              <a:defRPr sz="1200" kern="0" cap="none" spc="0" baseline="0">
                <a:solidFill>
                  <a:srgbClr val="2D37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2pPr>
            <a:lvl3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3pPr>
            <a:lvl4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4pPr>
            <a:lvl5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5pPr>
          </a:lstStyle>
          <a:p>
            <a:pPr lvl="0"/>
            <a:r>
              <a:rPr lang="cs-CZ" dirty="0"/>
              <a:t>Daňové a transakční poradenství</a:t>
            </a:r>
          </a:p>
          <a:p>
            <a:pPr lvl="0"/>
            <a:r>
              <a:rPr lang="cs-CZ" dirty="0"/>
              <a:t>Auditorské služby</a:t>
            </a:r>
          </a:p>
          <a:p>
            <a:pPr lvl="0"/>
            <a:r>
              <a:rPr lang="cs-CZ" dirty="0"/>
              <a:t>Účetnictví a mzdy</a:t>
            </a:r>
          </a:p>
          <a:p>
            <a:pPr lvl="0"/>
            <a:r>
              <a:rPr lang="cs-CZ" dirty="0"/>
              <a:t>Znalecký ústav a oceňování</a:t>
            </a:r>
          </a:p>
          <a:p>
            <a:pPr lvl="0"/>
            <a:r>
              <a:rPr lang="cs-CZ" dirty="0"/>
              <a:t>Trustové služby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906210" y="6376980"/>
            <a:ext cx="286449" cy="177800"/>
          </a:xfrm>
          <a:prstGeom prst="rect">
            <a:avLst/>
          </a:prstGeom>
        </p:spPr>
        <p:txBody>
          <a:bodyPr vert="horz" lIns="91440" tIns="0" rIns="0" bIns="0" rtlCol="0" anchor="b" anchorCtr="0"/>
          <a:lstStyle>
            <a:lvl1pPr algn="r">
              <a:defRPr sz="120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D9529348-9E33-FF47-9FE8-2D3EA891F2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20700" y="6340809"/>
            <a:ext cx="1081523" cy="123111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cs-CZ" sz="800" cap="none" spc="50" noProof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www.pkfapogeo.cz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20700" y="6155234"/>
            <a:ext cx="96266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ázek 13">
            <a:extLst>
              <a:ext uri="{FF2B5EF4-FFF2-40B4-BE49-F238E27FC236}">
                <a16:creationId xmlns:a16="http://schemas.microsoft.com/office/drawing/2014/main" id="{99BD6338-18F2-4BA7-BB2E-2901FCE977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18073" y="248550"/>
            <a:ext cx="888137" cy="13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41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VERZALNI STRA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ctrTitle" hasCustomPrompt="1"/>
          </p:nvPr>
        </p:nvSpPr>
        <p:spPr>
          <a:xfrm>
            <a:off x="894612" y="1089923"/>
            <a:ext cx="4169283" cy="2616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l">
              <a:defRPr sz="1700" b="1" i="0" cap="all" spc="100" baseline="0">
                <a:solidFill>
                  <a:srgbClr val="F49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Organizace</a:t>
            </a:r>
            <a:r>
              <a:rPr lang="en-US" dirty="0"/>
              <a:t> tax &amp; transaction</a:t>
            </a:r>
          </a:p>
        </p:txBody>
      </p:sp>
      <p:sp>
        <p:nvSpPr>
          <p:cNvPr id="12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877922" y="1604509"/>
            <a:ext cx="8930312" cy="30008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5344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300" kern="0" cap="none" spc="0" baseline="0">
                <a:solidFill>
                  <a:srgbClr val="2D37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2pPr>
            <a:lvl3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3pPr>
            <a:lvl4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4pPr>
            <a:lvl5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5pPr>
          </a:lstStyle>
          <a:p>
            <a:pPr lvl="0"/>
            <a:r>
              <a:rPr lang="cs-CZ" dirty="0"/>
              <a:t>Vážený pane Kozumplíku,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dovolte nám předložit k Vaší pozornosti naši nabídku zpracovanou poradenskou skupinou APOGEO (dále jen „APOGEO“) ve věci daňového a transakčního poradenství – přesunu nizozemské entity do České republiky pomocí fúze.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Věříme, že naši nabídku vyhodnotíte jako zajímavou a využijete námi nabízených služeb.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S úctou,</a:t>
            </a:r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r>
              <a:rPr lang="cs-CZ" dirty="0"/>
              <a:t>Ing. Tomáš Pacovský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906210" y="6376980"/>
            <a:ext cx="286449" cy="177800"/>
          </a:xfrm>
          <a:prstGeom prst="rect">
            <a:avLst/>
          </a:prstGeom>
        </p:spPr>
        <p:txBody>
          <a:bodyPr vert="horz" lIns="91440" tIns="0" rIns="0" bIns="0" rtlCol="0" anchor="b" anchorCtr="0"/>
          <a:lstStyle>
            <a:lvl1pPr algn="r">
              <a:defRPr sz="120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D9529348-9E33-FF47-9FE8-2D3EA891F2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520700" y="6324625"/>
            <a:ext cx="1154351" cy="177797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cs-CZ" sz="800" cap="none" spc="50" noProof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www.pkfapogeo.cz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20700" y="6155234"/>
            <a:ext cx="9626600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9" name="Obrázek 18">
            <a:extLst>
              <a:ext uri="{FF2B5EF4-FFF2-40B4-BE49-F238E27FC236}">
                <a16:creationId xmlns:a16="http://schemas.microsoft.com/office/drawing/2014/main" id="{8C539578-E758-4746-B5CB-61292F40BD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18073" y="248550"/>
            <a:ext cx="888137" cy="13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04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008484-63BF-4D08-A94E-A7B8CB80A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3" y="355600"/>
            <a:ext cx="9218612" cy="12922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06EE8CD-BF2B-47A6-AC46-18525116EA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18073" y="248550"/>
            <a:ext cx="888137" cy="13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94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VERZALNI STRA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ctrTitle" hasCustomPrompt="1"/>
          </p:nvPr>
        </p:nvSpPr>
        <p:spPr>
          <a:xfrm>
            <a:off x="894612" y="1089923"/>
            <a:ext cx="4169283" cy="2616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l">
              <a:defRPr sz="1700" b="1" i="0" cap="all" spc="100" baseline="0">
                <a:solidFill>
                  <a:srgbClr val="F49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Organizace</a:t>
            </a:r>
            <a:r>
              <a:rPr lang="en-US" dirty="0"/>
              <a:t> tax &amp; transaction</a:t>
            </a:r>
          </a:p>
        </p:txBody>
      </p:sp>
      <p:sp>
        <p:nvSpPr>
          <p:cNvPr id="12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877922" y="1604509"/>
            <a:ext cx="8930312" cy="30008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5344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300" kern="0" cap="none" spc="0" baseline="0">
                <a:solidFill>
                  <a:srgbClr val="2D37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2pPr>
            <a:lvl3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3pPr>
            <a:lvl4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4pPr>
            <a:lvl5pPr>
              <a:spcBef>
                <a:spcPts val="0"/>
              </a:spcBef>
              <a:defRPr sz="1000" spc="100">
                <a:solidFill>
                  <a:srgbClr val="EE7F00"/>
                </a:solidFill>
              </a:defRPr>
            </a:lvl5pPr>
          </a:lstStyle>
          <a:p>
            <a:pPr lvl="0"/>
            <a:r>
              <a:rPr lang="cs-CZ" dirty="0"/>
              <a:t>Vážený pane Kozumplíku,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dovolte nám předložit k Vaší pozornosti naši nabídku zpracovanou poradenskou skupinou APOGEO (dále jen „APOGEO“) ve věci daňového a transakčního poradenství – přesunu nizozemské entity do České republiky pomocí fúze.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Věříme, že naši nabídku vyhodnotíte jako zajímavou a využijete námi nabízených služeb.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S úctou,</a:t>
            </a:r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r>
              <a:rPr lang="cs-CZ" dirty="0"/>
              <a:t>Ing. Tomáš Pacovský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906210" y="6376980"/>
            <a:ext cx="286449" cy="177800"/>
          </a:xfrm>
          <a:prstGeom prst="rect">
            <a:avLst/>
          </a:prstGeom>
        </p:spPr>
        <p:txBody>
          <a:bodyPr vert="horz" lIns="91440" tIns="0" rIns="0" bIns="0" rtlCol="0" anchor="b" anchorCtr="0"/>
          <a:lstStyle>
            <a:lvl1pPr algn="r">
              <a:defRPr sz="120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D9529348-9E33-FF47-9FE8-2D3EA891F2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520700" y="6324625"/>
            <a:ext cx="1065339" cy="177797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cs-CZ" sz="800" cap="none" spc="50" noProof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www.pkfapogeo.cz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20700" y="6155234"/>
            <a:ext cx="9626600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1" name="Obrázek 10">
            <a:extLst>
              <a:ext uri="{FF2B5EF4-FFF2-40B4-BE49-F238E27FC236}">
                <a16:creationId xmlns:a16="http://schemas.microsoft.com/office/drawing/2014/main" id="{CC6A0FD3-67AB-45B5-B91E-34716C69EB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18073" y="248550"/>
            <a:ext cx="888137" cy="13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145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NIVERZALNI STRA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906210" y="6376980"/>
            <a:ext cx="286449" cy="177800"/>
          </a:xfrm>
          <a:prstGeom prst="rect">
            <a:avLst/>
          </a:prstGeom>
        </p:spPr>
        <p:txBody>
          <a:bodyPr vert="horz" lIns="91440" tIns="0" rIns="0" bIns="0" rtlCol="0" anchor="b" anchorCtr="0"/>
          <a:lstStyle>
            <a:lvl1pPr algn="r">
              <a:defRPr sz="120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D9529348-9E33-FF47-9FE8-2D3EA891F2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520700" y="6324625"/>
            <a:ext cx="1121983" cy="177799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cs-CZ" sz="800" cap="none" spc="50" noProof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www.pkfapogeo.cz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20700" y="6155234"/>
            <a:ext cx="9626600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1" name="Obrázek 10">
            <a:extLst>
              <a:ext uri="{FF2B5EF4-FFF2-40B4-BE49-F238E27FC236}">
                <a16:creationId xmlns:a16="http://schemas.microsoft.com/office/drawing/2014/main" id="{CC6A0FD3-67AB-45B5-B91E-34716C69EB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18073" y="248550"/>
            <a:ext cx="888137" cy="132315"/>
          </a:xfrm>
          <a:prstGeom prst="rect">
            <a:avLst/>
          </a:prstGeom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id="{859804BD-ED06-465F-8DAF-989A206AC7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7"/>
          <a:stretch/>
        </p:blipFill>
        <p:spPr>
          <a:xfrm>
            <a:off x="-1" y="666091"/>
            <a:ext cx="3169919" cy="536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69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82" r:id="rId2"/>
    <p:sldLayoutId id="2147493494" r:id="rId3"/>
    <p:sldLayoutId id="2147493493" r:id="rId4"/>
    <p:sldLayoutId id="2147493461" r:id="rId5"/>
    <p:sldLayoutId id="2147493468" r:id="rId6"/>
    <p:sldLayoutId id="2147493492" r:id="rId7"/>
    <p:sldLayoutId id="2147493491" r:id="rId8"/>
    <p:sldLayoutId id="2147493495" r:id="rId9"/>
    <p:sldLayoutId id="2147493486" r:id="rId10"/>
    <p:sldLayoutId id="2147493496" r:id="rId11"/>
    <p:sldLayoutId id="2147493497" r:id="rId12"/>
  </p:sldLayoutIdLst>
  <p:hf hdr="0" ftr="0"/>
  <p:txStyles>
    <p:titleStyle>
      <a:lvl1pPr algn="ctr" defTabSz="534474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0856" indent="-400856" algn="l" defTabSz="534474" rtl="0" eaLnBrk="1" latinLnBrk="0" hangingPunct="1">
        <a:spcBef>
          <a:spcPct val="20000"/>
        </a:spcBef>
        <a:buFont typeface="Arial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68520" indent="-334046" algn="l" defTabSz="534474" rtl="0" eaLnBrk="1" latinLnBrk="0" hangingPunct="1">
        <a:spcBef>
          <a:spcPct val="20000"/>
        </a:spcBef>
        <a:buFont typeface="Arial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6184" indent="-267237" algn="l" defTabSz="534474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0658" indent="-267237" algn="l" defTabSz="534474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137895" indent="0" algn="l" defTabSz="534474" rtl="0" eaLnBrk="1" latinLnBrk="0" hangingPunct="1">
        <a:spcBef>
          <a:spcPct val="20000"/>
        </a:spcBef>
        <a:buFont typeface="Arial"/>
        <a:buNone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9606" indent="-267237" algn="l" defTabSz="53447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74080" indent="-267237" algn="l" defTabSz="53447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08554" indent="-267237" algn="l" defTabSz="53447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43027" indent="-267237" algn="l" defTabSz="53447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44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4474" algn="l" defTabSz="5344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8948" algn="l" defTabSz="5344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3422" algn="l" defTabSz="5344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7896" algn="l" defTabSz="5344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2368" algn="l" defTabSz="5344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6843" algn="l" defTabSz="5344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41316" algn="l" defTabSz="5344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75790" algn="l" defTabSz="5344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390066" y="2410226"/>
            <a:ext cx="6009802" cy="1231106"/>
          </a:xfrm>
        </p:spPr>
        <p:txBody>
          <a:bodyPr/>
          <a:lstStyle/>
          <a:p>
            <a:r>
              <a:rPr lang="cs-CZ" sz="2800" cap="none" dirty="0">
                <a:latin typeface="Helvetica" panose="020B0604020202020204" pitchFamily="34" charset="0"/>
                <a:cs typeface="Helvetica" panose="020B0604020202020204" pitchFamily="34" charset="0"/>
              </a:rPr>
              <a:t>Kontrolní postupy správce daně v oblasti DPH</a:t>
            </a:r>
            <a:br>
              <a:rPr lang="cs-CZ" sz="4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cs-CZ" sz="2400" dirty="0">
              <a:solidFill>
                <a:srgbClr val="00666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4294967295"/>
          </p:nvPr>
        </p:nvSpPr>
        <p:spPr>
          <a:xfrm>
            <a:off x="10410825" y="6376988"/>
            <a:ext cx="277813" cy="184150"/>
          </a:xfrm>
          <a:prstGeom prst="rect">
            <a:avLst/>
          </a:prstGeom>
        </p:spPr>
        <p:txBody>
          <a:bodyPr/>
          <a:lstStyle/>
          <a:p>
            <a:fld id="{D9529348-9E33-FF47-9FE8-2D3EA891F232}" type="slidenum">
              <a:rPr lang="en-US" smtClean="0">
                <a:latin typeface="Helvetica" panose="020B0604020202020204" pitchFamily="34" charset="0"/>
                <a:cs typeface="Helvetica" panose="020B0604020202020204" pitchFamily="34" charset="0"/>
              </a:rPr>
              <a:pPr/>
              <a:t>1</a:t>
            </a:fld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489F66E-9291-B7EB-A2F5-1E12D3D6E1A5}"/>
              </a:ext>
            </a:extLst>
          </p:cNvPr>
          <p:cNvSpPr txBox="1">
            <a:spLocks/>
          </p:cNvSpPr>
          <p:nvPr/>
        </p:nvSpPr>
        <p:spPr>
          <a:xfrm>
            <a:off x="1390065" y="3747413"/>
            <a:ext cx="4570468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534474" rtl="0" eaLnBrk="1" latinLnBrk="0" hangingPunct="1">
              <a:spcBef>
                <a:spcPts val="0"/>
              </a:spcBef>
              <a:buFontTx/>
              <a:buNone/>
              <a:defRPr sz="1000" b="0" kern="0" spc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68520" indent="-334046" algn="l" defTabSz="534474" rtl="0" eaLnBrk="1" latinLnBrk="0" hangingPunct="1">
              <a:spcBef>
                <a:spcPts val="0"/>
              </a:spcBef>
              <a:buFont typeface="Arial"/>
              <a:buChar char="–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2pPr>
            <a:lvl3pPr marL="1336184" indent="-267237" algn="l" defTabSz="534474" rtl="0" eaLnBrk="1" latinLnBrk="0" hangingPunct="1">
              <a:spcBef>
                <a:spcPts val="0"/>
              </a:spcBef>
              <a:buFont typeface="Arial"/>
              <a:buChar char="•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3pPr>
            <a:lvl4pPr marL="1870658" indent="-267237" algn="l" defTabSz="534474" rtl="0" eaLnBrk="1" latinLnBrk="0" hangingPunct="1">
              <a:spcBef>
                <a:spcPts val="0"/>
              </a:spcBef>
              <a:buFont typeface="Arial"/>
              <a:buChar char="–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4pPr>
            <a:lvl5pPr marL="2137895" indent="0" algn="l" defTabSz="534474" rtl="0" eaLnBrk="1" latinLnBrk="0" hangingPunct="1">
              <a:spcBef>
                <a:spcPts val="0"/>
              </a:spcBef>
              <a:buFont typeface="Arial"/>
              <a:buNone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5pPr>
            <a:lvl6pPr marL="2939606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4080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8554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43027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>
                <a:latin typeface="Helvetica" panose="020B0604020202020204" pitchFamily="34" charset="0"/>
                <a:cs typeface="Helvetica" panose="020B0604020202020204" pitchFamily="34" charset="0"/>
              </a:rPr>
              <a:t>Ing. Martin Bortlík</a:t>
            </a:r>
          </a:p>
          <a:p>
            <a:r>
              <a:rPr lang="cs-CZ" sz="1200" dirty="0">
                <a:latin typeface="Helvetica" panose="020B0604020202020204" pitchFamily="34" charset="0"/>
                <a:cs typeface="Helvetica" panose="020B0604020202020204" pitchFamily="34" charset="0"/>
              </a:rPr>
              <a:t>Partner, Tax </a:t>
            </a:r>
            <a:r>
              <a:rPr lang="cs-CZ" sz="1200" dirty="0" err="1">
                <a:latin typeface="Helvetica" panose="020B0604020202020204" pitchFamily="34" charset="0"/>
                <a:cs typeface="Helvetica" panose="020B0604020202020204" pitchFamily="34" charset="0"/>
              </a:rPr>
              <a:t>Policy</a:t>
            </a:r>
            <a:r>
              <a:rPr lang="cs-CZ" sz="1200" dirty="0">
                <a:latin typeface="Helvetica" panose="020B0604020202020204" pitchFamily="34" charset="0"/>
                <a:cs typeface="Helvetica" panose="020B0604020202020204" pitchFamily="34" charset="0"/>
              </a:rPr>
              <a:t> &amp; </a:t>
            </a:r>
            <a:r>
              <a:rPr lang="cs-CZ" sz="1200" dirty="0" err="1">
                <a:latin typeface="Helvetica" panose="020B0604020202020204" pitchFamily="34" charset="0"/>
                <a:cs typeface="Helvetica" panose="020B0604020202020204" pitchFamily="34" charset="0"/>
              </a:rPr>
              <a:t>Controversy</a:t>
            </a:r>
            <a:endParaRPr lang="cs-CZ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cs-CZ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cs-CZ" sz="1200" dirty="0">
                <a:latin typeface="Helvetica" panose="020B0604020202020204" pitchFamily="34" charset="0"/>
                <a:cs typeface="Helvetica" panose="020B0604020202020204" pitchFamily="34" charset="0"/>
              </a:rPr>
              <a:t>Ing. Kristián Červinka</a:t>
            </a:r>
          </a:p>
          <a:p>
            <a:r>
              <a:rPr lang="cs-CZ" sz="1200" dirty="0">
                <a:latin typeface="Helvetica" panose="020B0604020202020204" pitchFamily="34" charset="0"/>
                <a:cs typeface="Helvetica" panose="020B0604020202020204" pitchFamily="34" charset="0"/>
              </a:rPr>
              <a:t>Tax </a:t>
            </a:r>
            <a:r>
              <a:rPr lang="cs-CZ" sz="1200" dirty="0" err="1">
                <a:latin typeface="Helvetica" panose="020B0604020202020204" pitchFamily="34" charset="0"/>
                <a:cs typeface="Helvetica" panose="020B0604020202020204" pitchFamily="34" charset="0"/>
              </a:rPr>
              <a:t>Consultant</a:t>
            </a:r>
            <a:endParaRPr lang="cs-CZ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FB8C306-1C24-CAC3-1612-8E1A340E8EB7}"/>
              </a:ext>
            </a:extLst>
          </p:cNvPr>
          <p:cNvSpPr txBox="1">
            <a:spLocks/>
          </p:cNvSpPr>
          <p:nvPr/>
        </p:nvSpPr>
        <p:spPr>
          <a:xfrm>
            <a:off x="1390065" y="4882905"/>
            <a:ext cx="257201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534474" rtl="0" eaLnBrk="1" latinLnBrk="0" hangingPunct="1">
              <a:spcBef>
                <a:spcPts val="0"/>
              </a:spcBef>
              <a:buFontTx/>
              <a:buNone/>
              <a:defRPr sz="1000" b="0" kern="0" spc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68520" indent="-334046" algn="l" defTabSz="534474" rtl="0" eaLnBrk="1" latinLnBrk="0" hangingPunct="1">
              <a:spcBef>
                <a:spcPts val="0"/>
              </a:spcBef>
              <a:buFont typeface="Arial"/>
              <a:buChar char="–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2pPr>
            <a:lvl3pPr marL="1336184" indent="-267237" algn="l" defTabSz="534474" rtl="0" eaLnBrk="1" latinLnBrk="0" hangingPunct="1">
              <a:spcBef>
                <a:spcPts val="0"/>
              </a:spcBef>
              <a:buFont typeface="Arial"/>
              <a:buChar char="•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3pPr>
            <a:lvl4pPr marL="1870658" indent="-267237" algn="l" defTabSz="534474" rtl="0" eaLnBrk="1" latinLnBrk="0" hangingPunct="1">
              <a:spcBef>
                <a:spcPts val="0"/>
              </a:spcBef>
              <a:buFont typeface="Arial"/>
              <a:buChar char="–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4pPr>
            <a:lvl5pPr marL="2137895" indent="0" algn="l" defTabSz="534474" rtl="0" eaLnBrk="1" latinLnBrk="0" hangingPunct="1">
              <a:spcBef>
                <a:spcPts val="0"/>
              </a:spcBef>
              <a:buFont typeface="Arial"/>
              <a:buNone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5pPr>
            <a:lvl6pPr marL="2939606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4080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8554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43027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>
                <a:latin typeface="Helvetica" panose="020B0604020202020204" pitchFamily="34" charset="0"/>
                <a:cs typeface="Helvetica" panose="020B0604020202020204" pitchFamily="34" charset="0"/>
              </a:rPr>
              <a:t>6. 12. 2022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7FD0239-4971-EB2B-C0B5-57D32E224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805" y="3593525"/>
            <a:ext cx="1616662" cy="12311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C1EAAE-7A94-2E13-CCE9-1152AD0E4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894675" y="865043"/>
            <a:ext cx="5012591" cy="261610"/>
          </a:xfrm>
        </p:spPr>
        <p:txBody>
          <a:bodyPr/>
          <a:lstStyle/>
          <a:p>
            <a:r>
              <a:rPr lang="cs-CZ" cap="none" dirty="0">
                <a:latin typeface="Helvetica" panose="020B0604020202020204" pitchFamily="34" charset="0"/>
                <a:cs typeface="Helvetica" panose="020B0604020202020204" pitchFamily="34" charset="0"/>
              </a:rPr>
              <a:t>Jak správce daně získává údaje k dispozici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0783480-96E6-9308-2D2D-1CA5B0B02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529348-9E33-FF47-9FE8-2D3EA891F23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Zástupný text 2">
            <a:extLst>
              <a:ext uri="{FF2B5EF4-FFF2-40B4-BE49-F238E27FC236}">
                <a16:creationId xmlns:a16="http://schemas.microsoft.com/office/drawing/2014/main" id="{F1422655-8CBA-C70D-F4C9-08E36110D6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4676" y="1267952"/>
            <a:ext cx="8553945" cy="1368131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veřejně dostupné zdroje,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výzvy k poskytnutí informací dle § 57  DŘ,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vyhledávací činnost dle § 78 DŘ,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kontrolní postupy dle daňového řádu</a:t>
            </a:r>
          </a:p>
        </p:txBody>
      </p:sp>
    </p:spTree>
    <p:extLst>
      <p:ext uri="{BB962C8B-B14F-4D97-AF65-F5344CB8AC3E}">
        <p14:creationId xmlns:p14="http://schemas.microsoft.com/office/powerpoint/2010/main" val="1510891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C1EAAE-7A94-2E13-CCE9-1152AD0E4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894675" y="865043"/>
            <a:ext cx="2095125" cy="261610"/>
          </a:xfrm>
        </p:spPr>
        <p:txBody>
          <a:bodyPr/>
          <a:lstStyle/>
          <a:p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K</a:t>
            </a:r>
            <a:r>
              <a:rPr lang="cs-CZ" cap="none" dirty="0">
                <a:latin typeface="Helvetica" panose="020B0604020202020204" pitchFamily="34" charset="0"/>
                <a:cs typeface="Helvetica" panose="020B0604020202020204" pitchFamily="34" charset="0"/>
              </a:rPr>
              <a:t>ontrolní postupy</a:t>
            </a:r>
            <a:endParaRPr lang="cs-CZ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0783480-96E6-9308-2D2D-1CA5B0B02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529348-9E33-FF47-9FE8-2D3EA891F23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C39E3DC-2BF9-F801-7D59-8DED5EEBF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469" y="1284794"/>
            <a:ext cx="7344800" cy="411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95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C1EAAE-7A94-2E13-CCE9-1152AD0E4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894675" y="865043"/>
            <a:ext cx="7426713" cy="261610"/>
          </a:xfrm>
        </p:spPr>
        <p:txBody>
          <a:bodyPr/>
          <a:lstStyle/>
          <a:p>
            <a:r>
              <a:rPr lang="cs-CZ" cap="none" dirty="0">
                <a:latin typeface="Helvetica" panose="020B0604020202020204" pitchFamily="34" charset="0"/>
                <a:cs typeface="Helvetica" panose="020B0604020202020204" pitchFamily="34" charset="0"/>
              </a:rPr>
              <a:t>Kontrolní postupy – postup k odstranění pochybností ( § 89 DŘ)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0783480-96E6-9308-2D2D-1CA5B0B02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529348-9E33-FF47-9FE8-2D3EA891F23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0E84FA-98FA-987B-3494-937453E8C7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4676" y="1267952"/>
            <a:ext cx="8553945" cy="2453044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slouží k odstranění konkrétních pochybností plynoucích z daňových přiznání,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POP je zahájena výzvou k odstranění pochybností, která musí být: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jasná,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srozumitelná, 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určitá,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splnitelná,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lhůta k odstranění pochybností minimálně 15 dnů</a:t>
            </a:r>
          </a:p>
        </p:txBody>
      </p:sp>
    </p:spTree>
    <p:extLst>
      <p:ext uri="{BB962C8B-B14F-4D97-AF65-F5344CB8AC3E}">
        <p14:creationId xmlns:p14="http://schemas.microsoft.com/office/powerpoint/2010/main" val="1815352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C1EAAE-7A94-2E13-CCE9-1152AD0E4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894675" y="865043"/>
            <a:ext cx="7426713" cy="261610"/>
          </a:xfrm>
        </p:spPr>
        <p:txBody>
          <a:bodyPr/>
          <a:lstStyle/>
          <a:p>
            <a:r>
              <a:rPr lang="cs-CZ" cap="none" dirty="0">
                <a:latin typeface="Helvetica" panose="020B0604020202020204" pitchFamily="34" charset="0"/>
                <a:cs typeface="Helvetica" panose="020B0604020202020204" pitchFamily="34" charset="0"/>
              </a:rPr>
              <a:t>Kontrolní postupy – postup k odstranění pochybností ( § 89 DŘ)</a:t>
            </a:r>
            <a:endParaRPr lang="cs-CZ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0783480-96E6-9308-2D2D-1CA5B0B02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529348-9E33-FF47-9FE8-2D3EA891F23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0E84FA-98FA-987B-3494-937453E8C7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4676" y="1267952"/>
            <a:ext cx="8553945" cy="4808432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ukončení POP</a:t>
            </a:r>
          </a:p>
          <a:p>
            <a:pPr marL="1097120" lvl="1" indent="-228600" algn="just">
              <a:lnSpc>
                <a:spcPct val="150000"/>
              </a:lnSpc>
              <a:spcAft>
                <a:spcPts val="300"/>
              </a:spcAft>
              <a:buAutoNum type="arabicParenR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pochybnosti zcela odstraněny – správce daně vyměří v souladu s podaným daňovým tvrzením,</a:t>
            </a:r>
          </a:p>
          <a:p>
            <a:pPr marL="1097120" lvl="1" indent="-228600" algn="just">
              <a:lnSpc>
                <a:spcPct val="150000"/>
              </a:lnSpc>
              <a:spcAft>
                <a:spcPts val="300"/>
              </a:spcAft>
              <a:buAutoNum type="arabicParenR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pochybnosti nadále přetrvávají – správce daně sdělí daňovému subjektu dosavadní výsledek POP</a:t>
            </a:r>
          </a:p>
          <a:p>
            <a:pPr marL="1507634" lvl="2" indent="-171450" algn="just">
              <a:lnSpc>
                <a:spcPct val="150000"/>
              </a:lnSpc>
              <a:spcAft>
                <a:spcPts val="300"/>
              </a:spcAft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daňový subjekt může podat návrh na pokračování v dokazování:</a:t>
            </a:r>
          </a:p>
          <a:p>
            <a:pPr marL="2042108" lvl="3" indent="-171450" algn="just">
              <a:lnSpc>
                <a:spcPct val="150000"/>
              </a:lnSpc>
              <a:spcAft>
                <a:spcPts val="300"/>
              </a:spcAft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pokud správce daně shledá argumentaci daňového subjektu:</a:t>
            </a:r>
          </a:p>
          <a:p>
            <a:pPr marL="2042108" lvl="3" indent="-171450" algn="just">
              <a:lnSpc>
                <a:spcPct val="150000"/>
              </a:lnSpc>
              <a:spcAft>
                <a:spcPts val="300"/>
              </a:spcAft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nepřiléhavou – ukončí POP a vyměří daň odlišně od daně tvrzené,</a:t>
            </a:r>
          </a:p>
          <a:p>
            <a:pPr marL="2042108" lvl="3" indent="-171450" algn="just">
              <a:lnSpc>
                <a:spcPct val="150000"/>
              </a:lnSpc>
              <a:spcAft>
                <a:spcPts val="300"/>
              </a:spcAft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přiléhavou – ukončí POP a zahájí daňovou kontrolu – dokazování pokračuje </a:t>
            </a:r>
            <a:b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 rámci navazujícího postupu,</a:t>
            </a:r>
          </a:p>
          <a:p>
            <a:pPr marL="2042108" lvl="3" indent="-171450" algn="just">
              <a:lnSpc>
                <a:spcPct val="150000"/>
              </a:lnSpc>
              <a:spcAft>
                <a:spcPts val="300"/>
              </a:spcAft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přiléhavou – v ojedinělých případech ukončí POP a vyměří v souladu s podaným daňovým tvrzením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výsledek POP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správce daně sepíše protokol (ústní interakce) nebo úřední záznam (písemná interakce)</a:t>
            </a:r>
          </a:p>
          <a:p>
            <a:pPr lvl="2" indent="0" algn="just">
              <a:lnSpc>
                <a:spcPct val="150000"/>
              </a:lnSpc>
              <a:spcAft>
                <a:spcPts val="300"/>
              </a:spcAft>
              <a:buNone/>
            </a:pPr>
            <a:endParaRPr lang="cs-CZ" sz="11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544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C1EAAE-7A94-2E13-CCE9-1152AD0E4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894675" y="865043"/>
            <a:ext cx="5488682" cy="261610"/>
          </a:xfrm>
        </p:spPr>
        <p:txBody>
          <a:bodyPr/>
          <a:lstStyle/>
          <a:p>
            <a:r>
              <a:rPr lang="cs-CZ" cap="none" dirty="0">
                <a:latin typeface="Helvetica" panose="020B0604020202020204" pitchFamily="34" charset="0"/>
                <a:cs typeface="Helvetica" panose="020B0604020202020204" pitchFamily="34" charset="0"/>
              </a:rPr>
              <a:t>Kontrolní postupy 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– </a:t>
            </a:r>
            <a:r>
              <a:rPr lang="cs-CZ" cap="none" dirty="0">
                <a:latin typeface="Helvetica" panose="020B0604020202020204" pitchFamily="34" charset="0"/>
                <a:cs typeface="Helvetica" panose="020B0604020202020204" pitchFamily="34" charset="0"/>
              </a:rPr>
              <a:t>daňová kontrola 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( § 85 DŘ)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0783480-96E6-9308-2D2D-1CA5B0B02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529348-9E33-FF47-9FE8-2D3EA891F23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0E84FA-98FA-987B-3494-937453E8C7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4676" y="1267952"/>
            <a:ext cx="8553945" cy="4123629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nejrozsáhlejší postup v rámci správy daní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CÍL DK = NAPLNĚNÍ CÍLE SPRÁVY DANÍ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daňová kontrola se zahajuje oznámením o daňové kontrole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oznámení musí obsahovat specifikaci předmětu a rozsah daňové kontroly (např. DPH 07 2021)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daňová kontrola může mít rozsah:</a:t>
            </a:r>
          </a:p>
          <a:p>
            <a:pPr marL="1097120" lvl="1" indent="-228600" algn="just">
              <a:lnSpc>
                <a:spcPct val="150000"/>
              </a:lnSpc>
              <a:spcAft>
                <a:spcPts val="300"/>
              </a:spcAft>
              <a:buAutoNum type="arabicParenR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omezený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DK zaměřena pouze na ověření plnění vybraných povinností</a:t>
            </a:r>
          </a:p>
          <a:p>
            <a:pPr lvl="1" indent="0" algn="just">
              <a:lnSpc>
                <a:spcPct val="150000"/>
              </a:lnSpc>
              <a:spcAft>
                <a:spcPts val="300"/>
              </a:spcAft>
              <a:buNone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2) neomezený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DK zaměřena na ověření plnění celkové daňové povinnosti u všech daní v daném zdaňovacím období</a:t>
            </a:r>
          </a:p>
          <a:p>
            <a:pPr lvl="2" indent="0" algn="just">
              <a:lnSpc>
                <a:spcPct val="150000"/>
              </a:lnSpc>
              <a:spcAft>
                <a:spcPts val="300"/>
              </a:spcAft>
              <a:buNone/>
            </a:pPr>
            <a:endParaRPr lang="cs-CZ" sz="11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478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C1EAAE-7A94-2E13-CCE9-1152AD0E4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894675" y="865043"/>
            <a:ext cx="5488682" cy="261610"/>
          </a:xfrm>
        </p:spPr>
        <p:txBody>
          <a:bodyPr/>
          <a:lstStyle/>
          <a:p>
            <a:r>
              <a:rPr lang="cs-CZ" cap="none" dirty="0">
                <a:latin typeface="Helvetica" panose="020B0604020202020204" pitchFamily="34" charset="0"/>
                <a:cs typeface="Helvetica" panose="020B0604020202020204" pitchFamily="34" charset="0"/>
              </a:rPr>
              <a:t>Kontrolní postupy 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– </a:t>
            </a:r>
            <a:r>
              <a:rPr lang="cs-CZ" cap="none" dirty="0">
                <a:latin typeface="Helvetica" panose="020B0604020202020204" pitchFamily="34" charset="0"/>
                <a:cs typeface="Helvetica" panose="020B0604020202020204" pitchFamily="34" charset="0"/>
              </a:rPr>
              <a:t>daňová kontrola 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( § 85 DŘ)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0783480-96E6-9308-2D2D-1CA5B0B02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529348-9E33-FF47-9FE8-2D3EA891F23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0E84FA-98FA-987B-3494-937453E8C7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4676" y="1267952"/>
            <a:ext cx="8553945" cy="4746877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práva daňového subjektu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předkládat a navrhovat důkazní prostředky, 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podávat stížnost, 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být přítomen výslechu svědka, znalce či osoby přezvědné, nahlížet do spisu, 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být přítomen jednání se svými zaměstnanci, 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vyjádřit se k dosavadnímu výsledku kontrolního zjištění,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vyvracet pochybnosti správce daně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povinnosti daňového subjektu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poskytovat správci daně součinnost (umožnit zahájení DK, zabezpečit vhodné místo, předkládat potřebné informace, nezatajovat důkazní prostředky, umožnit jednání),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účast na daňové kontrole je právo – ne povinnost viz IV. ÚS 179/01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1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1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2" indent="0" algn="just">
              <a:lnSpc>
                <a:spcPct val="150000"/>
              </a:lnSpc>
              <a:spcAft>
                <a:spcPts val="300"/>
              </a:spcAft>
              <a:buNone/>
            </a:pPr>
            <a:endParaRPr lang="cs-CZ" sz="11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366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C1EAAE-7A94-2E13-CCE9-1152AD0E4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894675" y="865043"/>
            <a:ext cx="5464637" cy="261610"/>
          </a:xfrm>
        </p:spPr>
        <p:txBody>
          <a:bodyPr/>
          <a:lstStyle/>
          <a:p>
            <a:r>
              <a:rPr lang="cs-CZ" cap="none" dirty="0">
                <a:latin typeface="Helvetica" panose="020B0604020202020204" pitchFamily="34" charset="0"/>
                <a:cs typeface="Helvetica" panose="020B0604020202020204" pitchFamily="34" charset="0"/>
              </a:rPr>
              <a:t>Kontrolní postupy 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– </a:t>
            </a:r>
            <a:r>
              <a:rPr lang="cs-CZ" cap="none" dirty="0">
                <a:latin typeface="Helvetica" panose="020B0604020202020204" pitchFamily="34" charset="0"/>
                <a:cs typeface="Helvetica" panose="020B0604020202020204" pitchFamily="34" charset="0"/>
              </a:rPr>
              <a:t>daňová kontrola 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( § 85 DŘ)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0783480-96E6-9308-2D2D-1CA5B0B02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529348-9E33-FF47-9FE8-2D3EA891F23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0E84FA-98FA-987B-3494-937453E8C7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4676" y="1267952"/>
            <a:ext cx="8553945" cy="3477299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okamžikem zahájení DK je doručení oznámení o zahájení daňové kontroly daňovému subjektu,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 průběhu daňové kontroly se přenáší důkazní břemeno mezi daňovým subjektem a správcem daně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primární důkazní břemeno nese daňový subjekt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 průběhu daňové kontroly daňový subjekt: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předkládá důkazní prostředky (listiny, účetnictví, doklady, fotografie, návrhy svědků),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vyvrací pochybnosti správce daně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zjištěné důkazy správce daně zhodnotí v dosavadním výsledku kontrolního zjištění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daňový subjekt může zjištění rozporovat, případně doplnit důkazní prostředky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2" indent="0" algn="just">
              <a:lnSpc>
                <a:spcPct val="150000"/>
              </a:lnSpc>
              <a:spcAft>
                <a:spcPts val="300"/>
              </a:spcAft>
              <a:buNone/>
            </a:pPr>
            <a:endParaRPr lang="cs-CZ" sz="11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834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C1EAAE-7A94-2E13-CCE9-1152AD0E4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894675" y="865043"/>
            <a:ext cx="5390899" cy="261610"/>
          </a:xfrm>
        </p:spPr>
        <p:txBody>
          <a:bodyPr/>
          <a:lstStyle/>
          <a:p>
            <a:r>
              <a:rPr lang="cs-CZ" cap="none" dirty="0">
                <a:latin typeface="Helvetica" panose="020B0604020202020204" pitchFamily="34" charset="0"/>
                <a:cs typeface="Helvetica" panose="020B0604020202020204" pitchFamily="34" charset="0"/>
              </a:rPr>
              <a:t>Kontrolní postupy 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– </a:t>
            </a:r>
            <a:r>
              <a:rPr lang="cs-CZ" cap="none" dirty="0">
                <a:latin typeface="Helvetica" panose="020B0604020202020204" pitchFamily="34" charset="0"/>
                <a:cs typeface="Helvetica" panose="020B0604020202020204" pitchFamily="34" charset="0"/>
              </a:rPr>
              <a:t>ukončení daňové kontroly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0783480-96E6-9308-2D2D-1CA5B0B02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529348-9E33-FF47-9FE8-2D3EA891F23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0E84FA-98FA-987B-3494-937453E8C7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4676" y="1267952"/>
            <a:ext cx="8553945" cy="2938690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daňová kontrola je ukončena doručením oznámení o ukončení daňové kontroly,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ukončení o daňové kontrole obsahuje zprávu o daňové kontrole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součástí je konečný výsledek kontrolního zjištění („VKZ“), který je neměnný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pokud je výsledek daňové kontroly odlišná daňová povinnost než v daňovém přiznání je doručován platební výměr</a:t>
            </a:r>
          </a:p>
          <a:p>
            <a:pPr algn="just">
              <a:lnSpc>
                <a:spcPct val="150000"/>
              </a:lnSpc>
              <a:spcAft>
                <a:spcPts val="300"/>
              </a:spcAft>
            </a:pPr>
            <a:endParaRPr lang="cs-CZ" sz="14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1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1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2" indent="0" algn="just">
              <a:lnSpc>
                <a:spcPct val="150000"/>
              </a:lnSpc>
              <a:spcAft>
                <a:spcPts val="300"/>
              </a:spcAft>
              <a:buNone/>
            </a:pPr>
            <a:endParaRPr lang="cs-CZ" sz="11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548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C1EAAE-7A94-2E13-CCE9-1152AD0E4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894675" y="865043"/>
            <a:ext cx="2306722" cy="261610"/>
          </a:xfrm>
        </p:spPr>
        <p:txBody>
          <a:bodyPr/>
          <a:lstStyle/>
          <a:p>
            <a:r>
              <a:rPr lang="cs-CZ" cap="none" dirty="0">
                <a:latin typeface="Helvetica" panose="020B0604020202020204" pitchFamily="34" charset="0"/>
                <a:cs typeface="Helvetica" panose="020B0604020202020204" pitchFamily="34" charset="0"/>
              </a:rPr>
              <a:t>Opravné prostředky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0783480-96E6-9308-2D2D-1CA5B0B02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529348-9E33-FF47-9FE8-2D3EA891F23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0E84FA-98FA-987B-3494-937453E8C7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4676" y="1267952"/>
            <a:ext cx="8553945" cy="2977162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řádné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odvolání dle § 108 a násl. DŘ – princip dvoustupňového řízení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mimořádné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přezkum dle § 121 DŘ – pokud je rozhodnutí vydáno v rozporu s právním předpisem,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obnova řízení dle § 117 DŘ 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1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1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2" indent="0" algn="just">
              <a:lnSpc>
                <a:spcPct val="150000"/>
              </a:lnSpc>
              <a:spcAft>
                <a:spcPts val="300"/>
              </a:spcAft>
              <a:buNone/>
            </a:pPr>
            <a:endParaRPr lang="cs-CZ" sz="11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993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09F0009-9F51-8E85-286A-CF3AE75614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529348-9E33-FF47-9FE8-2D3EA891F23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E36282C8-2D37-49EC-67D2-14B864992549}"/>
              </a:ext>
            </a:extLst>
          </p:cNvPr>
          <p:cNvSpPr txBox="1">
            <a:spLocks/>
          </p:cNvSpPr>
          <p:nvPr/>
        </p:nvSpPr>
        <p:spPr>
          <a:xfrm flipH="1">
            <a:off x="894675" y="865043"/>
            <a:ext cx="4323299" cy="2616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l" defTabSz="534474" rtl="0" eaLnBrk="1" latinLnBrk="0" hangingPunct="1">
              <a:spcBef>
                <a:spcPct val="0"/>
              </a:spcBef>
              <a:buNone/>
              <a:defRPr sz="1700" b="1" i="0" kern="1200" cap="all" spc="100" baseline="0">
                <a:solidFill>
                  <a:srgbClr val="F497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cap="none" dirty="0">
                <a:latin typeface="Helvetica" panose="020B0604020202020204" pitchFamily="34" charset="0"/>
                <a:cs typeface="Helvetica" panose="020B0604020202020204" pitchFamily="34" charset="0"/>
              </a:rPr>
              <a:t>Nejčastěji prověřované oblasti v DPH</a:t>
            </a:r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75F614EE-8768-9B18-35DE-73D46100B1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4676" y="1455730"/>
            <a:ext cx="8553945" cy="2938690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nárok na odpočet u přijatých služeb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</a:t>
            </a: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árok na odpočet</a:t>
            </a: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u pořízeného dlouhodobého majetku a prokazování jeho použití pro ekonomickou činnost (např. automobil)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prokazování nároku na osvobození od DPH při dodání zboží do JČS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400" kern="0" spc="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1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1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2" indent="0" algn="just">
              <a:lnSpc>
                <a:spcPct val="150000"/>
              </a:lnSpc>
              <a:spcAft>
                <a:spcPts val="300"/>
              </a:spcAft>
              <a:buNone/>
            </a:pPr>
            <a:endParaRPr lang="cs-CZ" sz="11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164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1F5F979A-1A59-F178-3CEC-9923D0F5C7F5}"/>
              </a:ext>
            </a:extLst>
          </p:cNvPr>
          <p:cNvSpPr/>
          <p:nvPr/>
        </p:nvSpPr>
        <p:spPr>
          <a:xfrm>
            <a:off x="5545172" y="1614488"/>
            <a:ext cx="4361038" cy="1666195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E82052F-F028-437D-98CA-BCFF6EAE7C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4612" y="1089923"/>
            <a:ext cx="1442703" cy="261610"/>
          </a:xfrm>
        </p:spPr>
        <p:txBody>
          <a:bodyPr/>
          <a:lstStyle/>
          <a:p>
            <a:r>
              <a:rPr lang="cs-CZ" dirty="0"/>
              <a:t>Přednášející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354EF93-616F-4431-AD6C-A8BDCFA2F3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529348-9E33-FF47-9FE8-2D3EA891F232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1" name="Obrázek 30">
            <a:extLst>
              <a:ext uri="{FF2B5EF4-FFF2-40B4-BE49-F238E27FC236}">
                <a16:creationId xmlns:a16="http://schemas.microsoft.com/office/drawing/2014/main" id="{2F0E4736-EDC6-525E-34A6-B43220E5E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490" y="1898884"/>
            <a:ext cx="1155433" cy="1155433"/>
          </a:xfrm>
          <a:prstGeom prst="rect">
            <a:avLst/>
          </a:prstGeom>
        </p:spPr>
      </p:pic>
      <p:sp>
        <p:nvSpPr>
          <p:cNvPr id="32" name="Zástupný symbol pro text 3">
            <a:extLst>
              <a:ext uri="{FF2B5EF4-FFF2-40B4-BE49-F238E27FC236}">
                <a16:creationId xmlns:a16="http://schemas.microsoft.com/office/drawing/2014/main" id="{8C78CC97-9149-21AD-F6C0-96911C277E76}"/>
              </a:ext>
            </a:extLst>
          </p:cNvPr>
          <p:cNvSpPr txBox="1">
            <a:spLocks/>
          </p:cNvSpPr>
          <p:nvPr/>
        </p:nvSpPr>
        <p:spPr>
          <a:xfrm>
            <a:off x="5545172" y="3435554"/>
            <a:ext cx="4141317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5344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300" kern="0" cap="none" spc="0" baseline="0">
                <a:solidFill>
                  <a:srgbClr val="2D3741"/>
                </a:solidFill>
                <a:latin typeface="+mn-lt"/>
                <a:ea typeface="+mn-ea"/>
                <a:cs typeface="+mn-cs"/>
              </a:defRPr>
            </a:lvl1pPr>
            <a:lvl2pPr marL="868520" indent="-334046" algn="l" defTabSz="534474" rtl="0" eaLnBrk="1" latinLnBrk="0" hangingPunct="1">
              <a:spcBef>
                <a:spcPts val="0"/>
              </a:spcBef>
              <a:buFont typeface="Arial"/>
              <a:buChar char="–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2pPr>
            <a:lvl3pPr marL="1336184" indent="-267237" algn="l" defTabSz="534474" rtl="0" eaLnBrk="1" latinLnBrk="0" hangingPunct="1">
              <a:spcBef>
                <a:spcPts val="0"/>
              </a:spcBef>
              <a:buFont typeface="Arial"/>
              <a:buChar char="•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3pPr>
            <a:lvl4pPr marL="1870658" indent="-267237" algn="l" defTabSz="534474" rtl="0" eaLnBrk="1" latinLnBrk="0" hangingPunct="1">
              <a:spcBef>
                <a:spcPts val="0"/>
              </a:spcBef>
              <a:buFont typeface="Arial"/>
              <a:buChar char="–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4pPr>
            <a:lvl5pPr marL="2137895" indent="0" algn="l" defTabSz="534474" rtl="0" eaLnBrk="1" latinLnBrk="0" hangingPunct="1">
              <a:spcBef>
                <a:spcPts val="0"/>
              </a:spcBef>
              <a:buFont typeface="Arial"/>
              <a:buNone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5pPr>
            <a:lvl6pPr marL="2939606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4080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8554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43027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2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Kristián má na starosti poskytování odborného daňového poradenství v oblastech daně z příjmů, daně z přidané hodnoty a zastupování daňových subjektů před správcem daně při daňových řízeních. </a:t>
            </a:r>
          </a:p>
          <a:p>
            <a:pPr algn="just"/>
            <a:endParaRPr lang="cs-CZ" sz="12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cs-CZ" sz="12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Je absolventem </a:t>
            </a:r>
            <a:r>
              <a:rPr lang="cs-CZ" sz="1200" dirty="0" err="1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Ekonomicko</a:t>
            </a:r>
            <a:r>
              <a:rPr lang="cs-CZ" sz="12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– správní fakulty Masarykovy univerzity v Brně, kde vystudoval obor Finance. </a:t>
            </a:r>
          </a:p>
          <a:p>
            <a:pPr algn="just"/>
            <a:r>
              <a:rPr lang="cs-CZ" sz="12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Kristián je součástí poradenské skupiny PKF APOGEO je od roku 2020 a je také certifikovaným daňovým poradcem.</a:t>
            </a:r>
          </a:p>
          <a:p>
            <a:r>
              <a:rPr lang="cs-CZ" sz="12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 </a:t>
            </a:r>
          </a:p>
        </p:txBody>
      </p:sp>
      <p:sp>
        <p:nvSpPr>
          <p:cNvPr id="21" name="Zástupný symbol pro text 3">
            <a:extLst>
              <a:ext uri="{FF2B5EF4-FFF2-40B4-BE49-F238E27FC236}">
                <a16:creationId xmlns:a16="http://schemas.microsoft.com/office/drawing/2014/main" id="{AFFE47EC-2F58-5F9F-E8F4-3336A24743A3}"/>
              </a:ext>
            </a:extLst>
          </p:cNvPr>
          <p:cNvSpPr txBox="1">
            <a:spLocks/>
          </p:cNvSpPr>
          <p:nvPr/>
        </p:nvSpPr>
        <p:spPr>
          <a:xfrm>
            <a:off x="881063" y="3426423"/>
            <a:ext cx="4361038" cy="203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5344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300" kern="0" cap="none" spc="0" baseline="0">
                <a:solidFill>
                  <a:srgbClr val="2D3741"/>
                </a:solidFill>
                <a:latin typeface="+mn-lt"/>
                <a:ea typeface="+mn-ea"/>
                <a:cs typeface="+mn-cs"/>
              </a:defRPr>
            </a:lvl1pPr>
            <a:lvl2pPr marL="868520" indent="-334046" algn="l" defTabSz="534474" rtl="0" eaLnBrk="1" latinLnBrk="0" hangingPunct="1">
              <a:spcBef>
                <a:spcPts val="0"/>
              </a:spcBef>
              <a:buFont typeface="Arial"/>
              <a:buChar char="–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2pPr>
            <a:lvl3pPr marL="1336184" indent="-267237" algn="l" defTabSz="534474" rtl="0" eaLnBrk="1" latinLnBrk="0" hangingPunct="1">
              <a:spcBef>
                <a:spcPts val="0"/>
              </a:spcBef>
              <a:buFont typeface="Arial"/>
              <a:buChar char="•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3pPr>
            <a:lvl4pPr marL="1870658" indent="-267237" algn="l" defTabSz="534474" rtl="0" eaLnBrk="1" latinLnBrk="0" hangingPunct="1">
              <a:spcBef>
                <a:spcPts val="0"/>
              </a:spcBef>
              <a:buFont typeface="Arial"/>
              <a:buChar char="–"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4pPr>
            <a:lvl5pPr marL="2137895" indent="0" algn="l" defTabSz="534474" rtl="0" eaLnBrk="1" latinLnBrk="0" hangingPunct="1">
              <a:spcBef>
                <a:spcPts val="0"/>
              </a:spcBef>
              <a:buFont typeface="Arial"/>
              <a:buNone/>
              <a:defRPr sz="1000" kern="1200" spc="100">
                <a:solidFill>
                  <a:srgbClr val="EE7F00"/>
                </a:solidFill>
                <a:latin typeface="+mn-lt"/>
                <a:ea typeface="+mn-ea"/>
                <a:cs typeface="+mn-cs"/>
              </a:defRPr>
            </a:lvl5pPr>
            <a:lvl6pPr marL="2939606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4080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8554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43027" indent="-267237" algn="l" defTabSz="53447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200" cap="none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Martin je zodpovědný za oblast daňové politiky a řešení daňových sporů. Jeho specializací je poradenství v  oblasti daňové kontroly, daně z přidané hodnoty a transferové ceny.</a:t>
            </a:r>
          </a:p>
          <a:p>
            <a:pPr algn="just"/>
            <a:endParaRPr lang="cs-CZ" sz="1200" cap="none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cs-CZ" sz="12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 skupině PKF APOGEO působí od roku 2020, kam nastoupil na pozici Tax 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Policy &amp; Controversy</a:t>
            </a:r>
            <a:r>
              <a:rPr lang="cs-CZ" sz="12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Manager. Martin má na starosti vedení brněnského týmu konzultantů. Je vysoce kvalifikovaný odborník v oblasti daní s partičními manažerskými schopnostmi. Od roku 2016 působil jako ředitel Specializovaného finančního úřadu a dohlížel na daně nevětších firem v Česku.</a:t>
            </a:r>
            <a:endParaRPr lang="cs-CZ" sz="1200" cap="none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E707555E-9589-5009-C21A-806051E36CF4}"/>
              </a:ext>
            </a:extLst>
          </p:cNvPr>
          <p:cNvGrpSpPr/>
          <p:nvPr/>
        </p:nvGrpSpPr>
        <p:grpSpPr>
          <a:xfrm>
            <a:off x="881063" y="1614488"/>
            <a:ext cx="4361038" cy="1666195"/>
            <a:chOff x="5674505" y="1604054"/>
            <a:chExt cx="4361038" cy="1666195"/>
          </a:xfrm>
        </p:grpSpPr>
        <p:grpSp>
          <p:nvGrpSpPr>
            <p:cNvPr id="23" name="Skupina 22">
              <a:extLst>
                <a:ext uri="{FF2B5EF4-FFF2-40B4-BE49-F238E27FC236}">
                  <a16:creationId xmlns:a16="http://schemas.microsoft.com/office/drawing/2014/main" id="{25960C04-A63F-8595-17F7-71629C37E14A}"/>
                </a:ext>
              </a:extLst>
            </p:cNvPr>
            <p:cNvGrpSpPr/>
            <p:nvPr/>
          </p:nvGrpSpPr>
          <p:grpSpPr>
            <a:xfrm>
              <a:off x="5674505" y="1604054"/>
              <a:ext cx="4361038" cy="1666195"/>
              <a:chOff x="5674505" y="1604054"/>
              <a:chExt cx="4361038" cy="1666195"/>
            </a:xfrm>
          </p:grpSpPr>
          <p:sp>
            <p:nvSpPr>
              <p:cNvPr id="25" name="Obdélník 24">
                <a:extLst>
                  <a:ext uri="{FF2B5EF4-FFF2-40B4-BE49-F238E27FC236}">
                    <a16:creationId xmlns:a16="http://schemas.microsoft.com/office/drawing/2014/main" id="{218428B2-8BEA-F8F1-8ADA-C8CDADBCCD68}"/>
                  </a:ext>
                </a:extLst>
              </p:cNvPr>
              <p:cNvSpPr/>
              <p:nvPr/>
            </p:nvSpPr>
            <p:spPr>
              <a:xfrm>
                <a:off x="5674505" y="1604054"/>
                <a:ext cx="4361038" cy="1666195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26" name="TextBox 3">
                <a:extLst>
                  <a:ext uri="{FF2B5EF4-FFF2-40B4-BE49-F238E27FC236}">
                    <a16:creationId xmlns:a16="http://schemas.microsoft.com/office/drawing/2014/main" id="{660C5A2C-98E2-79A8-ED91-F059344A8745}"/>
                  </a:ext>
                </a:extLst>
              </p:cNvPr>
              <p:cNvSpPr txBox="1"/>
              <p:nvPr/>
            </p:nvSpPr>
            <p:spPr>
              <a:xfrm>
                <a:off x="7250466" y="2101839"/>
                <a:ext cx="2724575" cy="615553"/>
              </a:xfrm>
              <a:prstGeom prst="rect">
                <a:avLst/>
              </a:prstGeom>
            </p:spPr>
            <p:txBody>
              <a:bodyPr vert="horz" wrap="square" lIns="0" tIns="0" rIns="0" bIns="0" rtlCol="0" anchor="ctr">
                <a:spAutoFit/>
              </a:bodyPr>
              <a:lstStyle/>
              <a:p>
                <a:r>
                  <a:rPr lang="cs-CZ" sz="1000" b="1" cap="all" noProof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JohnSans Text CE" charset="0"/>
                  </a:rPr>
                  <a:t>Martin bortlík</a:t>
                </a:r>
              </a:p>
              <a:p>
                <a:r>
                  <a:rPr lang="cs-CZ" sz="1000" b="1" cap="all" dirty="0">
                    <a:solidFill>
                      <a:srgbClr val="EE7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PARTNER tax policy &amp; controversy</a:t>
                </a:r>
              </a:p>
              <a:p>
                <a:r>
                  <a:rPr lang="en-US" sz="1000" b="1" cap="small" dirty="0">
                    <a:solidFill>
                      <a:srgbClr val="EE7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cs-CZ" sz="1000" b="1" cap="small" dirty="0">
                    <a:solidFill>
                      <a:srgbClr val="EE7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1000" cap="small" dirty="0">
                    <a:solidFill>
                      <a:srgbClr val="EE7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cs-CZ" sz="1000" cap="small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+420 724 239 124</a:t>
                </a:r>
              </a:p>
              <a:p>
                <a:r>
                  <a:rPr lang="cs-CZ" sz="1000" b="1" dirty="0">
                    <a:solidFill>
                      <a:srgbClr val="EE7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   </a:t>
                </a:r>
                <a:r>
                  <a:rPr lang="cs-CZ" sz="10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martin.bortlik@pkfapogeo</a:t>
                </a:r>
                <a:r>
                  <a:rPr lang="cs-CZ" sz="9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.cz</a:t>
                </a:r>
              </a:p>
            </p:txBody>
          </p:sp>
        </p:grpSp>
        <p:pic>
          <p:nvPicPr>
            <p:cNvPr id="24" name="Obrázek 23">
              <a:extLst>
                <a:ext uri="{FF2B5EF4-FFF2-40B4-BE49-F238E27FC236}">
                  <a16:creationId xmlns:a16="http://schemas.microsoft.com/office/drawing/2014/main" id="{7FEC89A2-5D9A-645F-1765-6B7EBC34F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69473" y="1888450"/>
              <a:ext cx="1066767" cy="1066767"/>
            </a:xfrm>
            <a:prstGeom prst="rect">
              <a:avLst/>
            </a:prstGeom>
          </p:spPr>
        </p:pic>
      </p:grpSp>
      <p:sp>
        <p:nvSpPr>
          <p:cNvPr id="6" name="TextBox 3">
            <a:extLst>
              <a:ext uri="{FF2B5EF4-FFF2-40B4-BE49-F238E27FC236}">
                <a16:creationId xmlns:a16="http://schemas.microsoft.com/office/drawing/2014/main" id="{B9DB37E9-2587-75C6-5466-04ED73093289}"/>
              </a:ext>
            </a:extLst>
          </p:cNvPr>
          <p:cNvSpPr txBox="1"/>
          <p:nvPr/>
        </p:nvSpPr>
        <p:spPr>
          <a:xfrm>
            <a:off x="7105240" y="2124490"/>
            <a:ext cx="2794722" cy="61555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sz="1000" b="1" cap="all" noProof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JohnSans Text CE" charset="0"/>
              </a:rPr>
              <a:t>KRISTIÁN ČERVINKA</a:t>
            </a:r>
          </a:p>
          <a:p>
            <a:r>
              <a:rPr lang="cs-CZ" sz="1000" b="1" cap="all" dirty="0">
                <a:solidFill>
                  <a:srgbClr val="EE7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 CONSULTANT</a:t>
            </a:r>
          </a:p>
          <a:p>
            <a:r>
              <a:rPr lang="cs-CZ" sz="1000" b="1" cap="all" dirty="0">
                <a:solidFill>
                  <a:srgbClr val="EE7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cs-CZ" sz="1000" b="1" cap="all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000" cap="small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+420 778 462 712</a:t>
            </a:r>
          </a:p>
          <a:p>
            <a:r>
              <a:rPr lang="cs-CZ" sz="1000" b="1" cap="all" dirty="0">
                <a:solidFill>
                  <a:srgbClr val="EE7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cs-CZ" sz="1000" b="1" cap="all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1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kristian.cervinka@pkfapogeo.cz</a:t>
            </a:r>
          </a:p>
        </p:txBody>
      </p:sp>
      <p:cxnSp>
        <p:nvCxnSpPr>
          <p:cNvPr id="27" name="Straight Connector 24">
            <a:extLst>
              <a:ext uri="{FF2B5EF4-FFF2-40B4-BE49-F238E27FC236}">
                <a16:creationId xmlns:a16="http://schemas.microsoft.com/office/drawing/2014/main" id="{397CB9D1-5A27-C0EE-CE8C-59D111633E52}"/>
              </a:ext>
            </a:extLst>
          </p:cNvPr>
          <p:cNvCxnSpPr>
            <a:cxnSpLocks/>
          </p:cNvCxnSpPr>
          <p:nvPr/>
        </p:nvCxnSpPr>
        <p:spPr>
          <a:xfrm>
            <a:off x="5394632" y="1604510"/>
            <a:ext cx="0" cy="4132902"/>
          </a:xfrm>
          <a:prstGeom prst="line">
            <a:avLst/>
          </a:prstGeom>
          <a:ln w="12700" cap="flat">
            <a:solidFill>
              <a:schemeClr val="accent2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031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09F0009-9F51-8E85-286A-CF3AE75614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529348-9E33-FF47-9FE8-2D3EA891F23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E36282C8-2D37-49EC-67D2-14B864992549}"/>
              </a:ext>
            </a:extLst>
          </p:cNvPr>
          <p:cNvSpPr txBox="1">
            <a:spLocks/>
          </p:cNvSpPr>
          <p:nvPr/>
        </p:nvSpPr>
        <p:spPr>
          <a:xfrm flipH="1">
            <a:off x="894675" y="865043"/>
            <a:ext cx="6904134" cy="2616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l" defTabSz="534474" rtl="0" eaLnBrk="1" latinLnBrk="0" hangingPunct="1">
              <a:spcBef>
                <a:spcPct val="0"/>
              </a:spcBef>
              <a:buNone/>
              <a:defRPr sz="1700" b="1" i="0" kern="1200" cap="all" spc="100" baseline="0">
                <a:solidFill>
                  <a:srgbClr val="F497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cap="none" dirty="0">
                <a:latin typeface="Helvetica" panose="020B0604020202020204" pitchFamily="34" charset="0"/>
                <a:cs typeface="Helvetica" panose="020B0604020202020204" pitchFamily="34" charset="0"/>
              </a:rPr>
              <a:t>Prokazování hmotněprávních podmínek nároku na odpočet </a:t>
            </a:r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75F614EE-8768-9B18-35DE-73D46100B1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4676" y="1455730"/>
            <a:ext cx="8553945" cy="4062074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Hmotněprávní podmínky nároku na odpočet DPH</a:t>
            </a:r>
          </a:p>
          <a:p>
            <a:pPr marL="1621934" lvl="2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10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přijetí od jiného plátce DPH,</a:t>
            </a:r>
          </a:p>
          <a:p>
            <a:pPr marL="1621934" lvl="2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10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plnění fakticky existuje,</a:t>
            </a:r>
          </a:p>
          <a:p>
            <a:pPr marL="1621934" lvl="2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10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přijaté plnění je použito v rámci ekonomické činnosti,</a:t>
            </a:r>
          </a:p>
          <a:p>
            <a:pPr marL="1621934" lvl="2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10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deklarovaný dodavatel (C-154/20 </a:t>
            </a:r>
            <a:r>
              <a:rPr lang="cs-CZ" sz="1400" kern="100" spc="0" dirty="0" err="1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Kemwater</a:t>
            </a:r>
            <a:r>
              <a:rPr lang="cs-CZ" sz="1400" kern="10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sz="1400" kern="100" spc="0" dirty="0" err="1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ProChemie</a:t>
            </a:r>
            <a:r>
              <a:rPr lang="cs-CZ" sz="1400" kern="10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s.r.o.)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Důkazní břemeno nese daňový subjekt</a:t>
            </a:r>
          </a:p>
          <a:p>
            <a:pPr marL="1621934" lvl="2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10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smluvní dokumentace, listiny, výslech svědka, fotografie, video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400" kern="0" spc="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1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1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2" indent="0" algn="just">
              <a:lnSpc>
                <a:spcPct val="150000"/>
              </a:lnSpc>
              <a:spcAft>
                <a:spcPts val="300"/>
              </a:spcAft>
              <a:buNone/>
            </a:pPr>
            <a:endParaRPr lang="cs-CZ" sz="11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649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09F0009-9F51-8E85-286A-CF3AE75614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529348-9E33-FF47-9FE8-2D3EA891F23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E36282C8-2D37-49EC-67D2-14B864992549}"/>
              </a:ext>
            </a:extLst>
          </p:cNvPr>
          <p:cNvSpPr txBox="1">
            <a:spLocks/>
          </p:cNvSpPr>
          <p:nvPr/>
        </p:nvSpPr>
        <p:spPr>
          <a:xfrm flipH="1">
            <a:off x="894675" y="865043"/>
            <a:ext cx="5673028" cy="2616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l" defTabSz="534474" rtl="0" eaLnBrk="1" latinLnBrk="0" hangingPunct="1">
              <a:spcBef>
                <a:spcPct val="0"/>
              </a:spcBef>
              <a:buNone/>
              <a:defRPr sz="1700" b="1" i="0" kern="1200" cap="all" spc="100" baseline="0">
                <a:solidFill>
                  <a:srgbClr val="F497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cap="none" dirty="0">
                <a:latin typeface="Helvetica" panose="020B0604020202020204" pitchFamily="34" charset="0"/>
                <a:cs typeface="Helvetica" panose="020B0604020202020204" pitchFamily="34" charset="0"/>
              </a:rPr>
              <a:t>Prokazování osvobození při dodání zboží do JČS</a:t>
            </a:r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75F614EE-8768-9B18-35DE-73D46100B1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4676" y="1284280"/>
            <a:ext cx="8553945" cy="1553695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základní podmínky</a:t>
            </a:r>
          </a:p>
          <a:p>
            <a:pPr marL="115427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kern="10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zboží musí být dodáno osobě povinné k dani</a:t>
            </a:r>
          </a:p>
          <a:p>
            <a:pPr marL="115427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kern="10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zboží musí být přepraveno z ČR do JČS</a:t>
            </a:r>
          </a:p>
          <a:p>
            <a:pPr marL="115427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kern="10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přeprava zboží musí skončit v JČS</a:t>
            </a:r>
          </a:p>
          <a:p>
            <a:pPr lvl="2" indent="0" algn="just">
              <a:lnSpc>
                <a:spcPct val="150000"/>
              </a:lnSpc>
              <a:spcAft>
                <a:spcPts val="300"/>
              </a:spcAft>
              <a:buNone/>
            </a:pPr>
            <a:endParaRPr lang="cs-CZ" sz="11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221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09F0009-9F51-8E85-286A-CF3AE75614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529348-9E33-FF47-9FE8-2D3EA891F23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E36282C8-2D37-49EC-67D2-14B864992549}"/>
              </a:ext>
            </a:extLst>
          </p:cNvPr>
          <p:cNvSpPr txBox="1">
            <a:spLocks/>
          </p:cNvSpPr>
          <p:nvPr/>
        </p:nvSpPr>
        <p:spPr>
          <a:xfrm flipH="1">
            <a:off x="894675" y="865043"/>
            <a:ext cx="5673028" cy="2616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l" defTabSz="534474" rtl="0" eaLnBrk="1" latinLnBrk="0" hangingPunct="1">
              <a:spcBef>
                <a:spcPct val="0"/>
              </a:spcBef>
              <a:buNone/>
              <a:defRPr sz="1700" b="1" i="0" kern="1200" cap="all" spc="100" baseline="0">
                <a:solidFill>
                  <a:srgbClr val="F497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cap="none" dirty="0">
                <a:latin typeface="Helvetica" panose="020B0604020202020204" pitchFamily="34" charset="0"/>
                <a:cs typeface="Helvetica" panose="020B0604020202020204" pitchFamily="34" charset="0"/>
              </a:rPr>
              <a:t>Prokazování osvobození při dodání zboží do JČS</a:t>
            </a:r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75F614EE-8768-9B18-35DE-73D46100B1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4676" y="1284280"/>
            <a:ext cx="8553945" cy="5616346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naplnění bezvadných dokladů a naplnění formálních náležitostí nepostačuje k unesení důkazního břemene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10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daňový subjekt může být nařčen z účasti na daňovém podvodu a jeho povinností prokázat opak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10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daňový subjekt by měl být připraven prokázat, že o podvodu nevěděl a ani vědět nemohl, a proto:</a:t>
            </a:r>
          </a:p>
          <a:p>
            <a:pPr marL="1621934" lvl="2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10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znát skutečné místo dodání</a:t>
            </a:r>
          </a:p>
          <a:p>
            <a:pPr marL="1621934" lvl="2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10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být seznámen s finanční situací odběratele</a:t>
            </a:r>
          </a:p>
          <a:p>
            <a:pPr marL="1621934" lvl="2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10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ověřit si osobu jednající jménem odběratele</a:t>
            </a:r>
          </a:p>
          <a:p>
            <a:pPr marL="1621934" lvl="2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10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ověřit si činnost odběratele a skutečné sídlo vedení</a:t>
            </a:r>
          </a:p>
          <a:p>
            <a:pPr marL="1621934" lvl="2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10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ověřit si platnost DIČ prostřednictvím VIES</a:t>
            </a:r>
          </a:p>
          <a:p>
            <a:pPr lvl="2" indent="0" algn="just">
              <a:lnSpc>
                <a:spcPct val="150000"/>
              </a:lnSpc>
              <a:spcAft>
                <a:spcPts val="300"/>
              </a:spcAft>
              <a:buNone/>
            </a:pPr>
            <a:endParaRPr lang="cs-CZ" sz="8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400" kern="0" spc="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1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1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2" indent="0" algn="just">
              <a:lnSpc>
                <a:spcPct val="150000"/>
              </a:lnSpc>
              <a:spcAft>
                <a:spcPts val="300"/>
              </a:spcAft>
              <a:buNone/>
            </a:pPr>
            <a:endParaRPr lang="cs-CZ" sz="11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166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C1EAAE-7A94-2E13-CCE9-1152AD0E4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894675" y="865043"/>
            <a:ext cx="4063613" cy="261610"/>
          </a:xfrm>
        </p:spPr>
        <p:txBody>
          <a:bodyPr/>
          <a:lstStyle/>
          <a:p>
            <a:r>
              <a:rPr lang="cs-CZ" cap="none" dirty="0">
                <a:latin typeface="Helvetica" panose="020B0604020202020204" pitchFamily="34" charset="0"/>
                <a:cs typeface="Helvetica" panose="020B0604020202020204" pitchFamily="34" charset="0"/>
              </a:rPr>
              <a:t>Lhůta pro stanovení daně § 148 DŘ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0783480-96E6-9308-2D2D-1CA5B0B02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529348-9E33-FF47-9FE8-2D3EA891F23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0E84FA-98FA-987B-3494-937453E8C7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4676" y="1267952"/>
            <a:ext cx="8553945" cy="4269823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základní </a:t>
            </a:r>
            <a:r>
              <a:rPr lang="cs-CZ" sz="1400" b="1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lhůta pro stanovení daně činí tři roky </a:t>
            </a: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ode dne, kdy uplynula lhůta pro podání řádného daňového tvrzení (př. DPH za ZO 6/2021 – lhůta pro DAP 26.7.2021 – lhůta uplyne 26.7.2024),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pokud byla před uplynutím lhůty pro stanovení daně zahájena DK, </a:t>
            </a:r>
            <a:r>
              <a:rPr lang="cs-CZ" sz="1400" b="1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tříletá lhůta běží znovu ode dne, kdy byla DK zahájena,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lhůta pro stanovení daně se </a:t>
            </a:r>
            <a:r>
              <a:rPr lang="cs-CZ" sz="1400" b="1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prodlužuje o jeden rok</a:t>
            </a: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pokud v posledních 12 měsících před jejím uplynutí bylo podáno dodatečné daňové tvrzení či vydána výzva k podání dodatečného daňového tvrzení, oznámeno rozhodnutí o stanovení daně, oznámeno rozhodnutí o opravném či dozorčím prostředku,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lhůta se staví po dobu soudního přezkumu, žádosti o mezinárodní spolupráci,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lhůta pro stanovení daně končí nejpozději uplynutím 10 let od jejího počátku. 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1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1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2" indent="0" algn="just">
              <a:lnSpc>
                <a:spcPct val="150000"/>
              </a:lnSpc>
              <a:spcAft>
                <a:spcPts val="300"/>
              </a:spcAft>
              <a:buNone/>
            </a:pPr>
            <a:endParaRPr lang="cs-CZ" sz="11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982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C1EAAE-7A94-2E13-CCE9-1152AD0E4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894675" y="865043"/>
            <a:ext cx="657231" cy="261610"/>
          </a:xfrm>
        </p:spPr>
        <p:txBody>
          <a:bodyPr/>
          <a:lstStyle/>
          <a:p>
            <a:r>
              <a:rPr lang="cs-CZ" cap="none" dirty="0">
                <a:latin typeface="Helvetica" panose="020B0604020202020204" pitchFamily="34" charset="0"/>
                <a:cs typeface="Helvetica" panose="020B0604020202020204" pitchFamily="34" charset="0"/>
              </a:rPr>
              <a:t>Lhůty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0783480-96E6-9308-2D2D-1CA5B0B02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529348-9E33-FF47-9FE8-2D3EA891F23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0E84FA-98FA-987B-3494-937453E8C7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4676" y="1267952"/>
            <a:ext cx="8553945" cy="4062074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správcovské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lhůta, kterou stanovuje správce daně pro úkon při správě daní (lhůta pro vyjádření se k VKZ),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lhůta kratší než 8 dnů jen zcela výjimečně,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lze prodloužit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zákonné 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lhůta stanovená zákonem (lhůta pro podání daňového přiznání),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lze prodloužit pouze pokud stanoví zákon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1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1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2" indent="0" algn="just">
              <a:lnSpc>
                <a:spcPct val="150000"/>
              </a:lnSpc>
              <a:spcAft>
                <a:spcPts val="300"/>
              </a:spcAft>
              <a:buNone/>
            </a:pPr>
            <a:endParaRPr lang="cs-CZ" sz="11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9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C1EAAE-7A94-2E13-CCE9-1152AD0E4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894675" y="865043"/>
            <a:ext cx="4089261" cy="261610"/>
          </a:xfrm>
        </p:spPr>
        <p:txBody>
          <a:bodyPr/>
          <a:lstStyle/>
          <a:p>
            <a:r>
              <a:rPr lang="cs-CZ" cap="none" dirty="0">
                <a:latin typeface="Helvetica" panose="020B0604020202020204" pitchFamily="34" charset="0"/>
                <a:cs typeface="Helvetica" panose="020B0604020202020204" pitchFamily="34" charset="0"/>
              </a:rPr>
              <a:t>Lhůty – počítání času a doručování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0783480-96E6-9308-2D2D-1CA5B0B02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529348-9E33-FF47-9FE8-2D3EA891F23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0E84FA-98FA-987B-3494-937453E8C7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4676" y="1267952"/>
            <a:ext cx="8553945" cy="5754845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počítání času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lhůta začíná běžet den po dni, kdy došlo ke skutečnosti, určující počátek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 případě, že lhůta připadá na víkend nebo svátek, tak lhůta končí nejbližší následující pracovní den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doručování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doručuje se vždy adresátovi, a to:</a:t>
            </a:r>
          </a:p>
          <a:p>
            <a:pPr marL="1621934" lvl="2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písemně (poštou),</a:t>
            </a:r>
          </a:p>
          <a:p>
            <a:pPr marL="1621934" lvl="2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elektronicky prostřednictvím datové schránky,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doručováno může být i pouze zástupci daňového subjektu, a to v rozsahu oprávnění k zastupování ( § 41 DŘ), 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pokud má daňový subjekt zřízenou datovou schránku je povinností správce daně doručovat elektronicky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1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1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2" indent="0" algn="just">
              <a:lnSpc>
                <a:spcPct val="150000"/>
              </a:lnSpc>
              <a:spcAft>
                <a:spcPts val="300"/>
              </a:spcAft>
              <a:buNone/>
            </a:pPr>
            <a:endParaRPr lang="cs-CZ" sz="11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8012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C1EAAE-7A94-2E13-CCE9-1152AD0E4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894675" y="865043"/>
            <a:ext cx="843180" cy="261610"/>
          </a:xfrm>
        </p:spPr>
        <p:txBody>
          <a:bodyPr/>
          <a:lstStyle/>
          <a:p>
            <a:r>
              <a:rPr lang="cs-CZ" cap="none" dirty="0">
                <a:latin typeface="Helvetica" panose="020B0604020202020204" pitchFamily="34" charset="0"/>
                <a:cs typeface="Helvetica" panose="020B0604020202020204" pitchFamily="34" charset="0"/>
              </a:rPr>
              <a:t>Sankce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0783480-96E6-9308-2D2D-1CA5B0B02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529348-9E33-FF47-9FE8-2D3EA891F23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9B2D6D2-C6EF-9E9D-BD8A-8096E22012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4676" y="1267952"/>
            <a:ext cx="8553945" cy="6447342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300"/>
              </a:spcAft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Pokuty a penále</a:t>
            </a:r>
          </a:p>
          <a:p>
            <a:pPr marL="753414" lvl="2" indent="-285750" algn="just">
              <a:lnSpc>
                <a:spcPct val="150000"/>
              </a:lnSpc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pořádková pokuta,</a:t>
            </a:r>
          </a:p>
          <a:p>
            <a:pPr marL="753414" lvl="2" indent="-285750" algn="just">
              <a:lnSpc>
                <a:spcPct val="150000"/>
              </a:lnSpc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pokuta za opožděné tvrzení daně </a:t>
            </a:r>
          </a:p>
          <a:p>
            <a:pPr marL="1621934" lvl="2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0,05 % stanovené daně za každý den prodlení, max. 5 % stanovené daně,</a:t>
            </a:r>
          </a:p>
          <a:p>
            <a:pPr marL="1621934" lvl="2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0,05 % stanoveného daňového odpočtu za každý </a:t>
            </a:r>
            <a:r>
              <a:rPr lang="cs-CZ" sz="1400" kern="0" spc="0" dirty="0" err="1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násl.den</a:t>
            </a: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prodlení, max. 5 % stanoveného odpočtu,</a:t>
            </a:r>
          </a:p>
          <a:p>
            <a:pPr marL="1621934" lvl="2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0,01 % stanovené daňové ztráty za každý den prodlení, max. 5 % stanovené daňové ztráty,</a:t>
            </a:r>
          </a:p>
          <a:p>
            <a:pPr marL="1621934" lvl="2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nepředepíše se pokud je pokuta nižší než 1 000 Kč</a:t>
            </a:r>
          </a:p>
          <a:p>
            <a:pPr marL="753414" lvl="2" indent="-285750" algn="just">
              <a:lnSpc>
                <a:spcPct val="150000"/>
              </a:lnSpc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penále</a:t>
            </a:r>
          </a:p>
          <a:p>
            <a:pPr marL="1621934" lvl="2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20 % je-li daň zvyšována,</a:t>
            </a:r>
          </a:p>
          <a:p>
            <a:pPr marL="1621934" lvl="2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20 % je-li snižován daňový odpočet,</a:t>
            </a:r>
          </a:p>
          <a:p>
            <a:pPr marL="1621934" lvl="2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1 % je-li snižována daňová ztráta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1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1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1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2" indent="0" algn="just">
              <a:lnSpc>
                <a:spcPct val="150000"/>
              </a:lnSpc>
              <a:spcAft>
                <a:spcPts val="300"/>
              </a:spcAft>
              <a:buNone/>
            </a:pPr>
            <a:endParaRPr lang="cs-CZ" sz="11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1863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C1EAAE-7A94-2E13-CCE9-1152AD0E4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894675" y="865043"/>
            <a:ext cx="843180" cy="261610"/>
          </a:xfrm>
        </p:spPr>
        <p:txBody>
          <a:bodyPr/>
          <a:lstStyle/>
          <a:p>
            <a:r>
              <a:rPr lang="cs-CZ" cap="none" dirty="0">
                <a:latin typeface="Helvetica" panose="020B0604020202020204" pitchFamily="34" charset="0"/>
                <a:cs typeface="Helvetica" panose="020B0604020202020204" pitchFamily="34" charset="0"/>
              </a:rPr>
              <a:t>Sankce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0783480-96E6-9308-2D2D-1CA5B0B02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529348-9E33-FF47-9FE8-2D3EA891F23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9B2D6D2-C6EF-9E9D-BD8A-8096E22012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4676" y="1267952"/>
            <a:ext cx="8553945" cy="3115661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300"/>
              </a:spcAft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Úroky</a:t>
            </a:r>
          </a:p>
          <a:p>
            <a:pPr marL="753414" lvl="2" indent="-285750" algn="just">
              <a:lnSpc>
                <a:spcPct val="150000"/>
              </a:lnSpc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úrok z prodlení </a:t>
            </a:r>
          </a:p>
          <a:p>
            <a:pPr marL="1287888" lvl="3" indent="-285750" algn="just">
              <a:lnSpc>
                <a:spcPct val="150000"/>
              </a:lnSpc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vzniká až od čtvrtého dne po původním dni splatnosti</a:t>
            </a:r>
          </a:p>
          <a:p>
            <a:pPr marL="1287888" lvl="3" indent="-285750" algn="just">
              <a:lnSpc>
                <a:spcPct val="150000"/>
              </a:lnSpc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minimální výše úroku zvýšena na 1 000 Kč</a:t>
            </a:r>
          </a:p>
          <a:p>
            <a:pPr marL="1287888" lvl="3" indent="-285750" algn="just">
              <a:lnSpc>
                <a:spcPct val="150000"/>
              </a:lnSpc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REPO + 8 %</a:t>
            </a:r>
          </a:p>
          <a:p>
            <a:pPr marL="1287888" lvl="3" indent="-285750" algn="just">
              <a:lnSpc>
                <a:spcPct val="150000"/>
              </a:lnSpc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výše úroku se stanovuje vždy k prvnímu dni pololetí (aktuálně k 1. 7. 2022 15 %)</a:t>
            </a:r>
          </a:p>
          <a:p>
            <a:pPr marL="753414" lvl="2" indent="-285750" algn="just">
              <a:lnSpc>
                <a:spcPct val="150000"/>
              </a:lnSpc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úrok z posečkané částky</a:t>
            </a:r>
          </a:p>
          <a:p>
            <a:pPr marL="1287888" lvl="3" indent="-285750" algn="just">
              <a:lnSpc>
                <a:spcPct val="150000"/>
              </a:lnSpc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polovina úroku z prodlení</a:t>
            </a:r>
          </a:p>
          <a:p>
            <a:pPr lvl="2" indent="0" algn="just">
              <a:lnSpc>
                <a:spcPct val="150000"/>
              </a:lnSpc>
              <a:spcAft>
                <a:spcPts val="300"/>
              </a:spcAft>
              <a:buNone/>
            </a:pPr>
            <a:endParaRPr lang="cs-CZ" sz="11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675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C1EAAE-7A94-2E13-CCE9-1152AD0E4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894675" y="865043"/>
            <a:ext cx="843180" cy="261610"/>
          </a:xfrm>
        </p:spPr>
        <p:txBody>
          <a:bodyPr/>
          <a:lstStyle/>
          <a:p>
            <a:r>
              <a:rPr lang="cs-CZ" cap="none" dirty="0">
                <a:latin typeface="Helvetica" panose="020B0604020202020204" pitchFamily="34" charset="0"/>
                <a:cs typeface="Helvetica" panose="020B0604020202020204" pitchFamily="34" charset="0"/>
              </a:rPr>
              <a:t>Sankce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0783480-96E6-9308-2D2D-1CA5B0B02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529348-9E33-FF47-9FE8-2D3EA891F23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9B2D6D2-C6EF-9E9D-BD8A-8096E22012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4676" y="1267952"/>
            <a:ext cx="8553945" cy="5370124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300"/>
              </a:spcAft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Úroky</a:t>
            </a:r>
          </a:p>
          <a:p>
            <a:pPr marL="753414" lvl="2" indent="-285750" algn="just">
              <a:lnSpc>
                <a:spcPct val="150000"/>
              </a:lnSpc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úrok z vratitelného přeplatku</a:t>
            </a:r>
          </a:p>
          <a:p>
            <a:pPr marL="1621934" lvl="2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úrok hrazený správcem daně,</a:t>
            </a:r>
          </a:p>
          <a:p>
            <a:pPr marL="1621934" lvl="2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 výši úroku z prodlení,</a:t>
            </a:r>
          </a:p>
          <a:p>
            <a:pPr marL="753414" lvl="2" indent="-285750" algn="just">
              <a:lnSpc>
                <a:spcPct val="150000"/>
              </a:lnSpc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úrok z nesprávně stanovené daně</a:t>
            </a:r>
          </a:p>
          <a:p>
            <a:pPr marL="1621934" lvl="2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úrok hrazený správcem daně,</a:t>
            </a:r>
          </a:p>
          <a:p>
            <a:pPr marL="1621934" lvl="2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 výši úroku z prodlení</a:t>
            </a:r>
          </a:p>
          <a:p>
            <a:pPr marL="753414" lvl="2" indent="-285750" algn="just">
              <a:lnSpc>
                <a:spcPct val="150000"/>
              </a:lnSpc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úrok z daňového odpočtu</a:t>
            </a:r>
          </a:p>
          <a:p>
            <a:pPr marL="1621934" lvl="2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úrok hrazený správcem daně, polovina úroku z prodlení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100" dirty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100" dirty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100" dirty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100" dirty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2" indent="0" algn="just">
              <a:lnSpc>
                <a:spcPct val="150000"/>
              </a:lnSpc>
              <a:spcAft>
                <a:spcPts val="300"/>
              </a:spcAft>
              <a:buNone/>
            </a:pPr>
            <a:endParaRPr lang="cs-CZ" sz="11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1180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C1EAAE-7A94-2E13-CCE9-1152AD0E4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4041462" y="2947113"/>
            <a:ext cx="1978106" cy="261610"/>
          </a:xfrm>
        </p:spPr>
        <p:txBody>
          <a:bodyPr/>
          <a:lstStyle/>
          <a:p>
            <a:r>
              <a:rPr lang="cs-CZ" cap="none" dirty="0">
                <a:latin typeface="Helvetica" panose="020B0604020202020204" pitchFamily="34" charset="0"/>
                <a:cs typeface="Helvetica" panose="020B0604020202020204" pitchFamily="34" charset="0"/>
              </a:rPr>
              <a:t>Prostor k diskuzi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0783480-96E6-9308-2D2D-1CA5B0B02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529348-9E33-FF47-9FE8-2D3EA891F23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673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C488FC-74DC-40A6-9BD3-35EDD003E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7922" y="1089923"/>
            <a:ext cx="743793" cy="261610"/>
          </a:xfrm>
        </p:spPr>
        <p:txBody>
          <a:bodyPr/>
          <a:lstStyle/>
          <a:p>
            <a:r>
              <a:rPr lang="cs-CZ" cap="none" dirty="0">
                <a:latin typeface="Helvetica" panose="020B0604020202020204" pitchFamily="34" charset="0"/>
                <a:cs typeface="Helvetica" panose="020B0604020202020204" pitchFamily="34" charset="0"/>
              </a:rPr>
              <a:t>Obsah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EEADE42-9669-4769-990F-3234D9E04D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7922" y="1604509"/>
            <a:ext cx="8553945" cy="3176319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úvod,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legislativní rámec,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správce daně,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kontrolní postupy,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opravné prostředky,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nejčastěji prověřované oblasti v DPH,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lhůta pro stanovení daně,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sankce,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diskuze nad praktickými příklady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BD09F8D-E891-452F-946F-451BD149AE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529348-9E33-FF47-9FE8-2D3EA891F23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5287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573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C488FC-74DC-40A6-9BD3-35EDD003E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7922" y="1089923"/>
            <a:ext cx="1598194" cy="261610"/>
          </a:xfrm>
        </p:spPr>
        <p:txBody>
          <a:bodyPr/>
          <a:lstStyle/>
          <a:p>
            <a:r>
              <a:rPr lang="cs-CZ" cap="none" dirty="0">
                <a:latin typeface="Helvetica" panose="020B0604020202020204" pitchFamily="34" charset="0"/>
                <a:cs typeface="Helvetica" panose="020B0604020202020204" pitchFamily="34" charset="0"/>
              </a:rPr>
              <a:t>Daňové právo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EEADE42-9669-4769-990F-3234D9E04D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7922" y="1604509"/>
            <a:ext cx="8553945" cy="2814681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daňové právo hmotné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Zákon č. 586/1992 Sb., o daních z příjmů (dále jen „ZDP“),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Zákon č. 235/2004 Sb., o dani z přidané hodnoty (dále jen „ZDPH“),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Zákon č. 16/1993 Sb., o dani silniční (dále jen „ZDS“),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Zákon č. 338/1992 Sb., o dani z nemovitých věcí (dále jen „ZDZNV“),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Zákon č. 353/2003 Sb., o spotřebních daních (dále jen „ZSD“)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daňové právo procesní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Zákon č. 280/2009 Sb., daňový řád (dále jen „daňový řád“ nebo „DŘ“).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BD09F8D-E891-452F-946F-451BD149AE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529348-9E33-FF47-9FE8-2D3EA891F23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02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C488FC-74DC-40A6-9BD3-35EDD003E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7922" y="1089923"/>
            <a:ext cx="4154984" cy="261610"/>
          </a:xfrm>
        </p:spPr>
        <p:txBody>
          <a:bodyPr/>
          <a:lstStyle/>
          <a:p>
            <a:r>
              <a:rPr lang="cs-CZ" cap="none" dirty="0">
                <a:latin typeface="Helvetica" panose="020B0604020202020204" pitchFamily="34" charset="0"/>
                <a:cs typeface="Helvetica" panose="020B0604020202020204" pitchFamily="34" charset="0"/>
              </a:rPr>
              <a:t>Daňový proces – legislativní rámec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EEADE42-9669-4769-990F-3234D9E04D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7922" y="1604509"/>
            <a:ext cx="8553945" cy="1729769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daňový řád,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Zákon o finanční správě ČR,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judikatura KS, NSS, SDEU,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metodické pokyny FS, MF, GFŘ,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koordinační výbory Komory daňových poradců ČR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BD09F8D-E891-452F-946F-451BD149AE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529348-9E33-FF47-9FE8-2D3EA891F23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607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C1EAAE-7A94-2E13-CCE9-1152AD0E4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894676" y="1089923"/>
            <a:ext cx="2505494" cy="261610"/>
          </a:xfrm>
        </p:spPr>
        <p:txBody>
          <a:bodyPr/>
          <a:lstStyle/>
          <a:p>
            <a:r>
              <a:rPr lang="cs-CZ" cap="none" dirty="0">
                <a:latin typeface="Helvetica" panose="020B0604020202020204" pitchFamily="34" charset="0"/>
                <a:cs typeface="Helvetica" panose="020B0604020202020204" pitchFamily="34" charset="0"/>
              </a:rPr>
              <a:t>O co se vlastně jedná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0783480-96E6-9308-2D2D-1CA5B0B02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529348-9E33-FF47-9FE8-2D3EA891F23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Zástupný text 2">
            <a:extLst>
              <a:ext uri="{FF2B5EF4-FFF2-40B4-BE49-F238E27FC236}">
                <a16:creationId xmlns:a16="http://schemas.microsoft.com/office/drawing/2014/main" id="{F1422655-8CBA-C70D-F4C9-08E36110D6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4676" y="1488387"/>
            <a:ext cx="8553945" cy="1729769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správce daně mluví jinou řečí, 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jakákoliv vyjádření či předložená listina bude použita proti Vám,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důkazní břemeno nese daňový subjekt</a:t>
            </a:r>
          </a:p>
          <a:p>
            <a:pPr marL="1154270" lvl="1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kern="0" spc="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je povinností daňového subjektu prokazovat skutečnosti deklarované v daňových tvrzení,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při daňovém řízení je vhodné mít kvalifikovaného zástupce</a:t>
            </a:r>
          </a:p>
        </p:txBody>
      </p:sp>
    </p:spTree>
    <p:extLst>
      <p:ext uri="{BB962C8B-B14F-4D97-AF65-F5344CB8AC3E}">
        <p14:creationId xmlns:p14="http://schemas.microsoft.com/office/powerpoint/2010/main" val="1608364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C1EAAE-7A94-2E13-CCE9-1152AD0E4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894676" y="1089923"/>
            <a:ext cx="2576026" cy="261610"/>
          </a:xfrm>
        </p:spPr>
        <p:txBody>
          <a:bodyPr/>
          <a:lstStyle/>
          <a:p>
            <a:r>
              <a:rPr lang="cs-CZ" cap="none" dirty="0">
                <a:latin typeface="Helvetica" panose="020B0604020202020204" pitchFamily="34" charset="0"/>
                <a:cs typeface="Helvetica" panose="020B0604020202020204" pitchFamily="34" charset="0"/>
              </a:rPr>
              <a:t>Kdo je správcem daně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0783480-96E6-9308-2D2D-1CA5B0B02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529348-9E33-FF47-9FE8-2D3EA891F23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6B4C719-BD3C-F2D3-B20B-8FC3E257A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634" y="2256995"/>
            <a:ext cx="6020640" cy="2838846"/>
          </a:xfrm>
          <a:prstGeom prst="rect">
            <a:avLst/>
          </a:prstGeom>
        </p:spPr>
      </p:pic>
      <p:sp>
        <p:nvSpPr>
          <p:cNvPr id="7" name="Zástupný text 2">
            <a:extLst>
              <a:ext uri="{FF2B5EF4-FFF2-40B4-BE49-F238E27FC236}">
                <a16:creationId xmlns:a16="http://schemas.microsoft.com/office/drawing/2014/main" id="{F1422655-8CBA-C70D-F4C9-08E36110D6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4676" y="1488387"/>
            <a:ext cx="8553945" cy="283219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orgán veřejné moci, vykonávající svou pravomoc prostřednictvím úředních osob</a:t>
            </a:r>
          </a:p>
        </p:txBody>
      </p:sp>
    </p:spTree>
    <p:extLst>
      <p:ext uri="{BB962C8B-B14F-4D97-AF65-F5344CB8AC3E}">
        <p14:creationId xmlns:p14="http://schemas.microsoft.com/office/powerpoint/2010/main" val="2448709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C1EAAE-7A94-2E13-CCE9-1152AD0E4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894676" y="1089923"/>
            <a:ext cx="2624116" cy="261610"/>
          </a:xfrm>
        </p:spPr>
        <p:txBody>
          <a:bodyPr/>
          <a:lstStyle/>
          <a:p>
            <a:r>
              <a:rPr lang="cs-CZ" cap="none" dirty="0">
                <a:latin typeface="Helvetica" panose="020B0604020202020204" pitchFamily="34" charset="0"/>
                <a:cs typeface="Helvetica" panose="020B0604020202020204" pitchFamily="34" charset="0"/>
              </a:rPr>
              <a:t>Co může správce daně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0783480-96E6-9308-2D2D-1CA5B0B02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529348-9E33-FF47-9FE8-2D3EA891F23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Zástupný text 2">
            <a:extLst>
              <a:ext uri="{FF2B5EF4-FFF2-40B4-BE49-F238E27FC236}">
                <a16:creationId xmlns:a16="http://schemas.microsoft.com/office/drawing/2014/main" id="{F1422655-8CBA-C70D-F4C9-08E36110D6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4676" y="1488387"/>
            <a:ext cx="8553945" cy="2091406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vést daňová řízení a řízení podle daňových zákonů,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provádět vyhledávací činnost,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kontrolovat plnění povinností osob zúčastněných na správě daní,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vyzývat ke splnění povinností,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zabezpečovat placení daní,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vést evidencí daňových subjektů a jejich daňových povinností</a:t>
            </a:r>
          </a:p>
        </p:txBody>
      </p:sp>
    </p:spTree>
    <p:extLst>
      <p:ext uri="{BB962C8B-B14F-4D97-AF65-F5344CB8AC3E}">
        <p14:creationId xmlns:p14="http://schemas.microsoft.com/office/powerpoint/2010/main" val="4110804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C1EAAE-7A94-2E13-CCE9-1152AD0E4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894676" y="865043"/>
            <a:ext cx="3688510" cy="261610"/>
          </a:xfrm>
        </p:spPr>
        <p:txBody>
          <a:bodyPr/>
          <a:lstStyle/>
          <a:p>
            <a:r>
              <a:rPr lang="cs-CZ" cap="none" dirty="0">
                <a:latin typeface="Helvetica" panose="020B0604020202020204" pitchFamily="34" charset="0"/>
                <a:cs typeface="Helvetica" panose="020B0604020202020204" pitchFamily="34" charset="0"/>
              </a:rPr>
              <a:t>Co správce daně má k dispozici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0783480-96E6-9308-2D2D-1CA5B0B02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529348-9E33-FF47-9FE8-2D3EA891F23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Zástupný text 2">
            <a:extLst>
              <a:ext uri="{FF2B5EF4-FFF2-40B4-BE49-F238E27FC236}">
                <a16:creationId xmlns:a16="http://schemas.microsoft.com/office/drawing/2014/main" id="{F1422655-8CBA-C70D-F4C9-08E36110D6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4676" y="1267952"/>
            <a:ext cx="8553945" cy="4622869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daňová přiznání a související hlášení,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česká správa sociálního zabezpečení,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zdravotní pojišťovny,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registr obyvatel/obchodní rejstřík,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evidence skutečných majitelů,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registr bankovních účtů -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&gt;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bankov</a:t>
            </a: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ní výpisy,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katastr nemovitostí,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VIES,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JSD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ORBIS,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FAU,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výroční zpráva,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účetní závěrka</a:t>
            </a:r>
          </a:p>
        </p:txBody>
      </p:sp>
    </p:spTree>
    <p:extLst>
      <p:ext uri="{BB962C8B-B14F-4D97-AF65-F5344CB8AC3E}">
        <p14:creationId xmlns:p14="http://schemas.microsoft.com/office/powerpoint/2010/main" val="4003700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lastní 4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005351"/>
      </a:accent1>
      <a:accent2>
        <a:srgbClr val="EE7F00"/>
      </a:accent2>
      <a:accent3>
        <a:srgbClr val="FFFFFF"/>
      </a:accent3>
      <a:accent4>
        <a:srgbClr val="00AEB3"/>
      </a:accent4>
      <a:accent5>
        <a:srgbClr val="2D3741"/>
      </a:accent5>
      <a:accent6>
        <a:srgbClr val="FFFFFF"/>
      </a:accent6>
      <a:hlink>
        <a:srgbClr val="2D3741"/>
      </a:hlink>
      <a:folHlink>
        <a:srgbClr val="2D374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ctr">
        <a:spAutoFit/>
      </a:bodyPr>
      <a:lstStyle>
        <a:defPPr>
          <a:defRPr cap="none" dirty="0" smtClean="0">
            <a:solidFill>
              <a:srgbClr val="EE7F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105185CDF75D54194E25A77F207CE38" ma:contentTypeVersion="16" ma:contentTypeDescription="Vytvoří nový dokument" ma:contentTypeScope="" ma:versionID="cc161c6adfd7a87fa815f459fa99b59e">
  <xsd:schema xmlns:xsd="http://www.w3.org/2001/XMLSchema" xmlns:xs="http://www.w3.org/2001/XMLSchema" xmlns:p="http://schemas.microsoft.com/office/2006/metadata/properties" xmlns:ns2="48c94af5-7d45-4595-9deb-1a3f7f1473e8" xmlns:ns3="a75a95e2-7661-452d-84ef-d11bef8ca088" targetNamespace="http://schemas.microsoft.com/office/2006/metadata/properties" ma:root="true" ma:fieldsID="54daa9e144a85dcead0b3d1962c0445f" ns2:_="" ns3:_="">
    <xsd:import namespace="48c94af5-7d45-4595-9deb-1a3f7f1473e8"/>
    <xsd:import namespace="a75a95e2-7661-452d-84ef-d11bef8ca08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c94af5-7d45-4595-9deb-1a3f7f1473e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3cc2140-8512-4016-a256-f5514aab60dd}" ma:internalName="TaxCatchAll" ma:showField="CatchAllData" ma:web="48c94af5-7d45-4595-9deb-1a3f7f147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5a95e2-7661-452d-84ef-d11bef8ca0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a6fb4f92-a248-4c06-b457-0da587d73a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75a95e2-7661-452d-84ef-d11bef8ca088">
      <Terms xmlns="http://schemas.microsoft.com/office/infopath/2007/PartnerControls"/>
    </lcf76f155ced4ddcb4097134ff3c332f>
    <TaxCatchAll xmlns="48c94af5-7d45-4595-9deb-1a3f7f1473e8" xsi:nil="true"/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095B4B-406D-4E7E-8D19-FEAB29B02C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c94af5-7d45-4595-9deb-1a3f7f1473e8"/>
    <ds:schemaRef ds:uri="a75a95e2-7661-452d-84ef-d11bef8ca0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3346c247-1443-4f9f-adc1-8bb227d0669c"/>
    <ds:schemaRef ds:uri="c0661b90-e9b3-40a4-a6d9-05d43aaa55a7"/>
    <ds:schemaRef ds:uri="a75a95e2-7661-452d-84ef-d11bef8ca088"/>
    <ds:schemaRef ds:uri="48c94af5-7d45-4595-9deb-1a3f7f1473e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4186</TotalTime>
  <Words>1828</Words>
  <Application>Microsoft Office PowerPoint</Application>
  <PresentationFormat>Vlastní</PresentationFormat>
  <Paragraphs>287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4" baseType="lpstr">
      <vt:lpstr>Arial</vt:lpstr>
      <vt:lpstr>Calibri</vt:lpstr>
      <vt:lpstr>Helvetica</vt:lpstr>
      <vt:lpstr>Office Theme</vt:lpstr>
      <vt:lpstr>Kontrolní postupy správce daně v oblasti DPH </vt:lpstr>
      <vt:lpstr>Přednášející</vt:lpstr>
      <vt:lpstr>Obsah</vt:lpstr>
      <vt:lpstr>Daňové právo</vt:lpstr>
      <vt:lpstr>Daňový proces – legislativní rámec </vt:lpstr>
      <vt:lpstr>O co se vlastně jedná</vt:lpstr>
      <vt:lpstr>Kdo je správcem daně</vt:lpstr>
      <vt:lpstr>Co může správce daně</vt:lpstr>
      <vt:lpstr>Co správce daně má k dispozici</vt:lpstr>
      <vt:lpstr>Jak správce daně získává údaje k dispozici</vt:lpstr>
      <vt:lpstr>Kontrolní postupy</vt:lpstr>
      <vt:lpstr>Kontrolní postupy – postup k odstranění pochybností ( § 89 DŘ)</vt:lpstr>
      <vt:lpstr>Kontrolní postupy – postup k odstranění pochybností ( § 89 DŘ)</vt:lpstr>
      <vt:lpstr>Kontrolní postupy – daňová kontrola ( § 85 DŘ)</vt:lpstr>
      <vt:lpstr>Kontrolní postupy – daňová kontrola ( § 85 DŘ)</vt:lpstr>
      <vt:lpstr>Kontrolní postupy – daňová kontrola ( § 85 DŘ)</vt:lpstr>
      <vt:lpstr>Kontrolní postupy – ukončení daňové kontroly</vt:lpstr>
      <vt:lpstr>Opravné prostředky</vt:lpstr>
      <vt:lpstr>Prezentace aplikace PowerPoint</vt:lpstr>
      <vt:lpstr>Prezentace aplikace PowerPoint</vt:lpstr>
      <vt:lpstr>Prezentace aplikace PowerPoint</vt:lpstr>
      <vt:lpstr>Prezentace aplikace PowerPoint</vt:lpstr>
      <vt:lpstr>Lhůta pro stanovení daně § 148 DŘ</vt:lpstr>
      <vt:lpstr>Lhůty</vt:lpstr>
      <vt:lpstr>Lhůty – počítání času a doručování</vt:lpstr>
      <vt:lpstr>Sankce</vt:lpstr>
      <vt:lpstr>Sankce</vt:lpstr>
      <vt:lpstr>Sankce</vt:lpstr>
      <vt:lpstr>Prostor k diskuzi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NABÍDKA POPTÁVANÝCH SLUŽEB</dc:title>
  <dc:creator>APOGEO</dc:creator>
  <cp:lastModifiedBy>Bortlík Martin, PKF APOGEO</cp:lastModifiedBy>
  <cp:revision>465</cp:revision>
  <cp:lastPrinted>2019-11-06T15:08:39Z</cp:lastPrinted>
  <dcterms:created xsi:type="dcterms:W3CDTF">2010-04-12T23:12:02Z</dcterms:created>
  <dcterms:modified xsi:type="dcterms:W3CDTF">2022-11-28T16:12:27Z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0x010100B105185CDF75D54194E25A77F207CE38</vt:lpwstr>
  </property>
  <property fmtid="{D5CDD505-2E9C-101B-9397-08002B2CF9AE}" pid="3" name="Order">
    <vt:r8>3200</vt:r8>
  </property>
  <property fmtid="{D5CDD505-2E9C-101B-9397-08002B2CF9AE}" pid="4" name="MediaServiceImageTags">
    <vt:lpwstr/>
  </property>
</Properties>
</file>