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4"/>
  </p:notesMasterIdLst>
  <p:sldIdLst>
    <p:sldId id="294" r:id="rId2"/>
    <p:sldId id="258" r:id="rId3"/>
    <p:sldId id="262" r:id="rId4"/>
    <p:sldId id="270" r:id="rId5"/>
    <p:sldId id="295" r:id="rId6"/>
    <p:sldId id="296" r:id="rId7"/>
    <p:sldId id="297" r:id="rId8"/>
    <p:sldId id="298" r:id="rId9"/>
    <p:sldId id="299" r:id="rId10"/>
    <p:sldId id="321" r:id="rId11"/>
    <p:sldId id="300" r:id="rId12"/>
    <p:sldId id="301" r:id="rId13"/>
    <p:sldId id="302" r:id="rId14"/>
    <p:sldId id="303" r:id="rId15"/>
    <p:sldId id="304" r:id="rId16"/>
    <p:sldId id="322" r:id="rId17"/>
    <p:sldId id="306" r:id="rId18"/>
    <p:sldId id="307" r:id="rId19"/>
    <p:sldId id="308" r:id="rId20"/>
    <p:sldId id="309" r:id="rId21"/>
    <p:sldId id="310" r:id="rId22"/>
    <p:sldId id="311" r:id="rId23"/>
    <p:sldId id="312" r:id="rId24"/>
    <p:sldId id="323" r:id="rId25"/>
    <p:sldId id="314" r:id="rId26"/>
    <p:sldId id="315" r:id="rId27"/>
    <p:sldId id="316" r:id="rId28"/>
    <p:sldId id="317" r:id="rId29"/>
    <p:sldId id="318" r:id="rId30"/>
    <p:sldId id="319" r:id="rId31"/>
    <p:sldId id="320" r:id="rId32"/>
    <p:sldId id="264"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KPMG Bold" panose="020B0803030202040204" pitchFamily="34" charset="0"/>
      <p:bold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75972" autoAdjust="0"/>
  </p:normalViewPr>
  <p:slideViewPr>
    <p:cSldViewPr snapToGrid="0" showGuides="1">
      <p:cViewPr varScale="1">
        <p:scale>
          <a:sx n="86" d="100"/>
          <a:sy n="86" d="100"/>
        </p:scale>
        <p:origin x="2370" y="90"/>
      </p:cViewPr>
      <p:guideLst/>
    </p:cSldViewPr>
  </p:slideViewPr>
  <p:outlineViewPr>
    <p:cViewPr>
      <p:scale>
        <a:sx n="33" d="100"/>
        <a:sy n="33" d="100"/>
      </p:scale>
      <p:origin x="0" y="-9408"/>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1A196-217D-481A-9FC5-A0CA35E231F4}" type="datetimeFigureOut">
              <a:rPr lang="cs-CZ" smtClean="0"/>
              <a:t>10.11.2022</a:t>
            </a:fld>
            <a:endParaRPr lang="cs-C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F52C-812C-41B6-919A-6C620AC201DD}" type="slidenum">
              <a:rPr lang="cs-CZ" smtClean="0"/>
              <a:t>‹#›</a:t>
            </a:fld>
            <a:endParaRPr lang="cs-CZ"/>
          </a:p>
        </p:txBody>
      </p:sp>
    </p:spTree>
    <p:extLst>
      <p:ext uri="{BB962C8B-B14F-4D97-AF65-F5344CB8AC3E}">
        <p14:creationId xmlns:p14="http://schemas.microsoft.com/office/powerpoint/2010/main" val="306481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Tx/>
              <a:buChar char="-"/>
            </a:pPr>
            <a:r>
              <a:rPr lang="cs-CZ" sz="2400" dirty="0"/>
              <a:t>Směrnice</a:t>
            </a:r>
          </a:p>
          <a:p>
            <a:pPr marL="185715" indent="-185715">
              <a:buFontTx/>
              <a:buChar char="-"/>
            </a:pPr>
            <a:r>
              <a:rPr lang="cs-CZ" sz="2400" dirty="0"/>
              <a:t>ZDPH</a:t>
            </a:r>
          </a:p>
          <a:p>
            <a:pPr marL="185715" indent="-185715">
              <a:buFontTx/>
              <a:buChar char="-"/>
            </a:pPr>
            <a:endParaRPr lang="cs-CZ" sz="2400" dirty="0"/>
          </a:p>
          <a:p>
            <a:pPr marL="185715" indent="-185715">
              <a:buFontTx/>
              <a:buChar char="-"/>
            </a:pPr>
            <a:r>
              <a:rPr lang="cs-CZ" sz="2400" dirty="0"/>
              <a:t>Kde se bude zdaňovat?</a:t>
            </a:r>
          </a:p>
          <a:p>
            <a:pPr marL="185715" indent="-185715">
              <a:buFontTx/>
              <a:buChar char="-"/>
            </a:pPr>
            <a:r>
              <a:rPr lang="cs-CZ" sz="2400" dirty="0"/>
              <a:t>Jaký DPH režim?</a:t>
            </a:r>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2</a:t>
            </a:fld>
            <a:endParaRPr lang="cs-CZ"/>
          </a:p>
        </p:txBody>
      </p:sp>
    </p:spTree>
    <p:extLst>
      <p:ext uri="{BB962C8B-B14F-4D97-AF65-F5344CB8AC3E}">
        <p14:creationId xmlns:p14="http://schemas.microsoft.com/office/powerpoint/2010/main" val="232019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900" dirty="0"/>
              <a:t>Základním cílem uplatnění triangulace je zjednodušení dodání zboží mezi třemi subjekty zaregistrovanými k DPH ve třech různých členských státech </a:t>
            </a:r>
          </a:p>
          <a:p>
            <a:endParaRPr lang="cs-CZ" sz="900" dirty="0"/>
          </a:p>
          <a:p>
            <a:pPr defTabSz="990478">
              <a:defRPr/>
            </a:pPr>
            <a:r>
              <a:rPr lang="cs-CZ" sz="900" dirty="0"/>
              <a:t>Základním předpokladem tohoto zjednodušení je, že se daného řetězového obchodu (tj. obchod s jednou přepravou ale dvěma fakturačními toky) účastní osoby registrované k dani ve třech členských státech EU. V případě klasického řetězového obchodu by za situace, </a:t>
            </a:r>
            <a:r>
              <a:rPr lang="cs-CZ" sz="900" b="1" u="sng" dirty="0"/>
              <a:t>kdy je přeprava přiřazena prvnímu fakturačnímu toku </a:t>
            </a:r>
            <a:r>
              <a:rPr lang="cs-CZ" sz="900" dirty="0"/>
              <a:t>(např. přepravu realizuje první dodávající), vznikla prostřední osobě povinnost registrovat se ve státě příjemce (za účelem vykázání pořízení daného zboží a následné dodávky konečnému odběrateli). Při splnění určitých podmínek lze však v tomto případě uplatnit zjednodušený postup, kdy se v členském státě určení prostřední osoba k DPH registrovat nemusí.</a:t>
            </a:r>
          </a:p>
          <a:p>
            <a:r>
              <a:rPr lang="cs-CZ" sz="900" b="1" u="sng" dirty="0"/>
              <a:t>Pozor! Prostřední nesmí být registrovaná v zemi koncového zákazníka, pak triangulace nejde (nemá smysl)</a:t>
            </a:r>
          </a:p>
          <a:p>
            <a:r>
              <a:rPr lang="cs-CZ" sz="900" b="1" u="sng" dirty="0"/>
              <a:t>Plus nejde, pokud přeprava až u 2.transakce</a:t>
            </a:r>
          </a:p>
          <a:p>
            <a:endParaRPr lang="cs-CZ" sz="900" dirty="0"/>
          </a:p>
          <a:p>
            <a:r>
              <a:rPr lang="cs-CZ" sz="900" dirty="0"/>
              <a:t>Definice </a:t>
            </a:r>
          </a:p>
          <a:p>
            <a:pPr marL="309524" indent="-309524">
              <a:buFont typeface="Arial" panose="020B0604020202020204" pitchFamily="34" charset="0"/>
              <a:buChar char="•"/>
            </a:pPr>
            <a:r>
              <a:rPr lang="cs-CZ" sz="900" dirty="0"/>
              <a:t>prodávající osoba</a:t>
            </a:r>
          </a:p>
          <a:p>
            <a:pPr lvl="3"/>
            <a:r>
              <a:rPr lang="cs-CZ" sz="900" dirty="0"/>
              <a:t>registrovaná k dani v členském státě, ze kterého je zboží odesláno nebo přepraveno přímo ke kupujícímu do členského státu, ve kterém je ukončení odeslání nebo přepravy zboží </a:t>
            </a:r>
          </a:p>
          <a:p>
            <a:pPr marL="309524" indent="-309524">
              <a:buFont typeface="Arial" panose="020B0604020202020204" pitchFamily="34" charset="0"/>
              <a:buChar char="•"/>
            </a:pPr>
            <a:r>
              <a:rPr lang="cs-CZ" sz="900" dirty="0"/>
              <a:t>kupující osoba </a:t>
            </a:r>
          </a:p>
          <a:p>
            <a:pPr lvl="3"/>
            <a:r>
              <a:rPr lang="cs-CZ" sz="900" dirty="0"/>
              <a:t>osoba registrovaná k dani v členském státě ukončení odeslání nebo přepravy zboží, která kupuje zboží od prostřední osoby </a:t>
            </a:r>
          </a:p>
          <a:p>
            <a:pPr marL="309524" indent="-309524">
              <a:buFont typeface="Arial" panose="020B0604020202020204" pitchFamily="34" charset="0"/>
              <a:buChar char="•"/>
            </a:pPr>
            <a:r>
              <a:rPr lang="cs-CZ" sz="900" dirty="0"/>
              <a:t>prostřední osoba </a:t>
            </a:r>
          </a:p>
          <a:p>
            <a:pPr lvl="3"/>
            <a:r>
              <a:rPr lang="cs-CZ" sz="900" dirty="0"/>
              <a:t>osoba registrovaná k dani v jiném členském státě, než ve kterém je registrován k dani prodávající a kupující, která pořizuje zboží od prodávajícího v členském státě kupujícího </a:t>
            </a:r>
            <a:r>
              <a:rPr lang="cs-CZ" sz="900" b="1" dirty="0"/>
              <a:t>s cílem následného dodání zboží kupujícímu v tomto členském státě</a:t>
            </a:r>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26</a:t>
            </a:fld>
            <a:endParaRPr lang="cs-CZ"/>
          </a:p>
        </p:txBody>
      </p:sp>
    </p:spTree>
    <p:extLst>
      <p:ext uri="{BB962C8B-B14F-4D97-AF65-F5344CB8AC3E}">
        <p14:creationId xmlns:p14="http://schemas.microsoft.com/office/powerpoint/2010/main" val="272975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000" dirty="0"/>
              <a:t>Specifické požadavky ZDPH </a:t>
            </a:r>
          </a:p>
          <a:p>
            <a:pPr marL="309524" indent="-309524">
              <a:buFont typeface="Arial" panose="020B0604020202020204" pitchFamily="34" charset="0"/>
              <a:buChar char="•"/>
            </a:pPr>
            <a:r>
              <a:rPr lang="cs-CZ" sz="1000" dirty="0"/>
              <a:t>prostřední osoba </a:t>
            </a:r>
          </a:p>
          <a:p>
            <a:pPr marL="617586" lvl="2" indent="-309524">
              <a:buFont typeface="Courier New" panose="02070309020205020404" pitchFamily="49" charset="0"/>
              <a:buChar char="o"/>
            </a:pPr>
            <a:r>
              <a:rPr lang="cs-CZ" sz="1000" dirty="0"/>
              <a:t>prostřední osoba není plátcem ani osobou identifikovanou k dani v ČR, </a:t>
            </a:r>
          </a:p>
          <a:p>
            <a:pPr marL="617586" lvl="2" indent="-309524">
              <a:buFont typeface="Courier New" panose="02070309020205020404" pitchFamily="49" charset="0"/>
              <a:buChar char="o"/>
            </a:pPr>
            <a:r>
              <a:rPr lang="cs-CZ" sz="1000" dirty="0"/>
              <a:t>je osobou registrovanou k dani v jiném členském státě, </a:t>
            </a:r>
          </a:p>
          <a:p>
            <a:pPr marL="617586" lvl="2" indent="-309524">
              <a:buFont typeface="Courier New" panose="02070309020205020404" pitchFamily="49" charset="0"/>
              <a:buChar char="o"/>
            </a:pPr>
            <a:r>
              <a:rPr lang="cs-CZ" sz="1000" b="1" dirty="0"/>
              <a:t>povinna oznámit prodávajícímu a kupujícímu stejné DIČ </a:t>
            </a:r>
          </a:p>
          <a:p>
            <a:pPr marL="617586" lvl="2" indent="-309524">
              <a:buFont typeface="Courier New" panose="02070309020205020404" pitchFamily="49" charset="0"/>
              <a:buChar char="o"/>
            </a:pPr>
            <a:r>
              <a:rPr lang="cs-CZ" sz="1000" b="1" dirty="0"/>
              <a:t>povinna vystavit kupujícímu daňový doklad se sdělením, že se jedná o třístranný obchod a uvést na něm toto DIČ </a:t>
            </a:r>
          </a:p>
          <a:p>
            <a:pPr marL="617586" lvl="2" indent="-309524">
              <a:buFont typeface="Courier New" panose="02070309020205020404" pitchFamily="49" charset="0"/>
              <a:buChar char="o"/>
            </a:pPr>
            <a:r>
              <a:rPr lang="cs-CZ" sz="1000" b="1" dirty="0"/>
              <a:t>zboží přímo odesláno nebo přepraveno z členského státu prodávajícího do ČR a je určeno pro kupujícího, </a:t>
            </a:r>
            <a:r>
              <a:rPr lang="cs-CZ" sz="1000" dirty="0"/>
              <a:t>pro kterého prostřední osoba uskutečňuje následné dodání zboží</a:t>
            </a:r>
          </a:p>
          <a:p>
            <a:pPr marL="617586" lvl="2" indent="-309524">
              <a:buFont typeface="Courier New" panose="02070309020205020404" pitchFamily="49" charset="0"/>
              <a:buChar char="o"/>
            </a:pPr>
            <a:endParaRPr lang="cs-CZ" sz="1000" dirty="0"/>
          </a:p>
          <a:p>
            <a:pPr marL="309524" indent="-309524">
              <a:buFont typeface="Arial" panose="020B0604020202020204" pitchFamily="34" charset="0"/>
              <a:buChar char="•"/>
            </a:pPr>
            <a:r>
              <a:rPr lang="cs-CZ" sz="1000" dirty="0"/>
              <a:t>kupující </a:t>
            </a:r>
          </a:p>
          <a:p>
            <a:pPr marL="617586" lvl="2" indent="-309524">
              <a:buFont typeface="Courier New" panose="02070309020205020404" pitchFamily="49" charset="0"/>
              <a:buChar char="o"/>
            </a:pPr>
            <a:r>
              <a:rPr lang="cs-CZ" sz="1000" dirty="0"/>
              <a:t>je plátce nebo osoba identifikovaná k dani</a:t>
            </a:r>
          </a:p>
          <a:p>
            <a:pPr marL="617586" lvl="2" indent="-309524">
              <a:buFont typeface="Courier New" panose="02070309020205020404" pitchFamily="49" charset="0"/>
              <a:buChar char="o"/>
            </a:pPr>
            <a:r>
              <a:rPr lang="cs-CZ" sz="1000" dirty="0"/>
              <a:t>povinen přiznat a zaplatit daň podle §108</a:t>
            </a:r>
          </a:p>
          <a:p>
            <a:pPr marL="617586" lvl="2" indent="-309524">
              <a:buFont typeface="Courier New" panose="02070309020205020404" pitchFamily="49" charset="0"/>
              <a:buChar char="o"/>
            </a:pPr>
            <a:r>
              <a:rPr lang="cs-CZ" sz="1000" dirty="0"/>
              <a:t>povinen oznámit prostřední osobě DIČ a přiznat a zaplatit daň na základě daňového dokladu vystaveného prostřední osobou, stejně jako při pořízení zboží z jiného členského státu </a:t>
            </a:r>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28</a:t>
            </a:fld>
            <a:endParaRPr lang="cs-CZ"/>
          </a:p>
        </p:txBody>
      </p:sp>
    </p:spTree>
    <p:extLst>
      <p:ext uri="{BB962C8B-B14F-4D97-AF65-F5344CB8AC3E}">
        <p14:creationId xmlns:p14="http://schemas.microsoft.com/office/powerpoint/2010/main" val="86072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cs-CZ" dirty="0"/>
              <a:t>CZ = 1. prodávající – </a:t>
            </a:r>
            <a:r>
              <a:rPr lang="cs-CZ" dirty="0" err="1"/>
              <a:t>osvo</a:t>
            </a:r>
            <a:r>
              <a:rPr lang="cs-CZ" dirty="0"/>
              <a:t> dle § 64 splněno. A další režim pro německého plátce se odvíjí dle finálního příjemce (je-li)? </a:t>
            </a:r>
            <a:r>
              <a:rPr lang="cs-CZ" dirty="0" err="1"/>
              <a:t>If</a:t>
            </a:r>
            <a:r>
              <a:rPr lang="cs-CZ" dirty="0"/>
              <a:t> by se dále dodávalo PL plátci – podmínky pro triangulaci v PL?</a:t>
            </a:r>
          </a:p>
          <a:p>
            <a:pPr marL="228600" indent="-228600">
              <a:buAutoNum type="arabicParenR"/>
            </a:pPr>
            <a:r>
              <a:rPr lang="cs-CZ" dirty="0"/>
              <a:t>CZ=prostředník. Měl by se zeptat Turka, zda je VAT </a:t>
            </a:r>
            <a:r>
              <a:rPr lang="cs-CZ" dirty="0" err="1"/>
              <a:t>regi</a:t>
            </a:r>
            <a:r>
              <a:rPr lang="cs-CZ" dirty="0"/>
              <a:t> v DE. Plus by měl zkoumat podmínky pro triangulaci v DE. Pokud Turek není VAT </a:t>
            </a:r>
            <a:r>
              <a:rPr lang="cs-CZ" dirty="0" err="1"/>
              <a:t>regi</a:t>
            </a:r>
            <a:r>
              <a:rPr lang="cs-CZ" dirty="0"/>
              <a:t> v DE, tak se CZ VAT </a:t>
            </a:r>
            <a:r>
              <a:rPr lang="cs-CZ" dirty="0" err="1"/>
              <a:t>regi</a:t>
            </a:r>
            <a:r>
              <a:rPr lang="cs-CZ" dirty="0"/>
              <a:t> v DE a následuje lokální plnění v DE.</a:t>
            </a:r>
          </a:p>
          <a:p>
            <a:pPr marL="228600" indent="-228600">
              <a:buAutoNum type="arabicParenR"/>
            </a:pPr>
            <a:r>
              <a:rPr lang="cs-CZ" dirty="0"/>
              <a:t>Nelze triangulace (2 CZ plátci). VAT režim dle přepravy – B se VAT </a:t>
            </a:r>
            <a:r>
              <a:rPr lang="cs-CZ" dirty="0" err="1"/>
              <a:t>regi</a:t>
            </a:r>
            <a:r>
              <a:rPr lang="cs-CZ" dirty="0"/>
              <a:t> v SK (pořízení z EU), násl. Lokální prodej</a:t>
            </a:r>
          </a:p>
          <a:p>
            <a:pPr marL="228600" indent="-228600">
              <a:buAutoNum type="arabicParenR"/>
            </a:pPr>
            <a:r>
              <a:rPr lang="cs-CZ" dirty="0"/>
              <a:t>A) triangulace lze; b) CZ plátce se musí VAT </a:t>
            </a:r>
            <a:r>
              <a:rPr lang="cs-CZ" dirty="0" err="1"/>
              <a:t>regi</a:t>
            </a:r>
            <a:r>
              <a:rPr lang="cs-CZ" dirty="0"/>
              <a:t> ve Francii, protože s přepravou až druhá dodávka</a:t>
            </a:r>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30</a:t>
            </a:fld>
            <a:endParaRPr lang="cs-CZ"/>
          </a:p>
        </p:txBody>
      </p:sp>
    </p:spTree>
    <p:extLst>
      <p:ext uri="{BB962C8B-B14F-4D97-AF65-F5344CB8AC3E}">
        <p14:creationId xmlns:p14="http://schemas.microsoft.com/office/powerpoint/2010/main" val="175441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cs-CZ" sz="2050" baseline="0" dirty="0"/>
              <a:t>KDE JE DODÁVKA PŘEDMĚTEM DANĚ???</a:t>
            </a:r>
          </a:p>
          <a:p>
            <a:pPr defTabSz="990478">
              <a:defRPr/>
            </a:pPr>
            <a:r>
              <a:rPr lang="cs-CZ" sz="2050" baseline="0" dirty="0"/>
              <a:t>Vychází ze směrnice a implementace do </a:t>
            </a:r>
            <a:r>
              <a:rPr lang="cs-CZ" sz="2050" baseline="0" dirty="0" err="1"/>
              <a:t>nár.legislativ</a:t>
            </a:r>
            <a:r>
              <a:rPr lang="cs-CZ" sz="2050" baseline="0" dirty="0"/>
              <a:t>. Určení dle právní fikce – nemusí souhlasit s místem fyzického dodání zboží</a:t>
            </a:r>
          </a:p>
          <a:p>
            <a:pPr defTabSz="990478">
              <a:defRPr/>
            </a:pPr>
            <a:r>
              <a:rPr lang="cs-CZ" sz="2050" baseline="0" dirty="0"/>
              <a:t>Z pohledu DODAVATELE. </a:t>
            </a:r>
            <a:r>
              <a:rPr lang="cs-CZ" sz="2050" baseline="0" dirty="0" err="1"/>
              <a:t>If</a:t>
            </a:r>
            <a:r>
              <a:rPr lang="cs-CZ" sz="2050" baseline="0" dirty="0"/>
              <a:t> dodání zboží v jednom státě a oba subjekty CZ, nemá vliv. Důležité u </a:t>
            </a:r>
            <a:r>
              <a:rPr lang="cs-CZ" sz="2050" baseline="0" dirty="0" err="1"/>
              <a:t>intrakom.plnění</a:t>
            </a:r>
            <a:r>
              <a:rPr lang="cs-CZ" sz="2050" baseline="0" dirty="0"/>
              <a:t> x pořízení EU (která transakce je s přepravou – dodání do EU)</a:t>
            </a:r>
          </a:p>
          <a:p>
            <a:pPr defTabSz="990478">
              <a:defRPr/>
            </a:pPr>
            <a:r>
              <a:rPr lang="cs-CZ" sz="2050" baseline="0" dirty="0"/>
              <a:t>Dodání zboží je spojeno s odesláním nebo přepravou, pokud je zboží odesláno nebo přepraveno prodávajícím nebo</a:t>
            </a:r>
            <a:br>
              <a:rPr lang="cs-CZ" sz="2050" baseline="0" dirty="0"/>
            </a:br>
            <a:r>
              <a:rPr lang="cs-CZ" sz="2050" baseline="0" dirty="0"/>
              <a:t>  kupujícím nebo jimi zmocněnou třetí osobou. (§7 odst. 2 a vazba i na § 64, podmínky pro osvobození dodávky do EU); </a:t>
            </a:r>
            <a:r>
              <a:rPr lang="cs-CZ" sz="2050" baseline="0" dirty="0" err="1"/>
              <a:t>incoterms</a:t>
            </a:r>
            <a:endParaRPr lang="cs-CZ" sz="2050" baseline="0" dirty="0"/>
          </a:p>
          <a:p>
            <a:r>
              <a:rPr lang="cs-CZ" sz="2050" baseline="0" dirty="0"/>
              <a:t>Př. Obvykle nákup v obchodech. Sklad v DE a dodání CZ plátci = MP DE (bez odeslání)</a:t>
            </a:r>
          </a:p>
          <a:p>
            <a:r>
              <a:rPr lang="cs-CZ" sz="2050" baseline="0" dirty="0"/>
              <a:t>Př. CZ do SK s přepravou – MP je ČR; další režim je otázkou dle příjemce (ORD nebo ne?)</a:t>
            </a:r>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4</a:t>
            </a:fld>
            <a:endParaRPr lang="cs-CZ"/>
          </a:p>
        </p:txBody>
      </p:sp>
    </p:spTree>
    <p:extLst>
      <p:ext uri="{BB962C8B-B14F-4D97-AF65-F5344CB8AC3E}">
        <p14:creationId xmlns:p14="http://schemas.microsoft.com/office/powerpoint/2010/main" val="72531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dirty="0" err="1"/>
              <a:t>If</a:t>
            </a:r>
            <a:r>
              <a:rPr lang="cs-CZ" sz="1200" dirty="0"/>
              <a:t> MP=ČR, v zásadě zdanitelné plnění, ledaže naplněny podmínky </a:t>
            </a:r>
            <a:r>
              <a:rPr lang="cs-CZ" sz="1200" dirty="0" err="1"/>
              <a:t>osvo</a:t>
            </a:r>
            <a:endParaRPr lang="cs-CZ" sz="1200" dirty="0"/>
          </a:p>
          <a:p>
            <a:r>
              <a:rPr lang="cs-CZ" sz="1200" dirty="0"/>
              <a:t>ORD: </a:t>
            </a:r>
            <a:r>
              <a:rPr lang="cs-CZ" sz="1200" dirty="0" err="1"/>
              <a:t>if</a:t>
            </a:r>
            <a:r>
              <a:rPr lang="cs-CZ" sz="1200" dirty="0"/>
              <a:t> stát přiděluje různá DIČ (lokální plnění x obchod EU), podstatné EU; tady také sjednocení po QF – byli jsme napřed před směrnicí</a:t>
            </a:r>
          </a:p>
          <a:p>
            <a:r>
              <a:rPr lang="cs-CZ" sz="1200" dirty="0"/>
              <a:t>ZDPH připouští, aby kupující uvedl dodavateli své DIČ jiného státu, než kam skutečně odejde (ale pak pro něj dopady v zemi ukončení)</a:t>
            </a:r>
          </a:p>
          <a:p>
            <a:r>
              <a:rPr lang="cs-CZ" sz="1200" dirty="0"/>
              <a:t>Odeslání z ČR je třeba prokázat – dříve zmíněno v ZDPH </a:t>
            </a:r>
            <a:r>
              <a:rPr lang="cs-CZ" sz="1200" dirty="0" err="1"/>
              <a:t>pís.prohlášení</a:t>
            </a:r>
            <a:r>
              <a:rPr lang="cs-CZ" sz="1200" dirty="0"/>
              <a:t> nebo jinak (CMR, </a:t>
            </a:r>
            <a:r>
              <a:rPr lang="cs-CZ" sz="1200" dirty="0" err="1"/>
              <a:t>dodáky</a:t>
            </a:r>
            <a:r>
              <a:rPr lang="cs-CZ" sz="1200" dirty="0"/>
              <a:t> orazítkované); </a:t>
            </a:r>
            <a:r>
              <a:rPr lang="cs-CZ" sz="1200" b="1" dirty="0"/>
              <a:t>po QF – odkaz na nařízení EU, kde kombinace dokumentů, které když se předloží FU, tak bere jako prokázané (problém doklady posbírat);</a:t>
            </a:r>
            <a:r>
              <a:rPr lang="cs-CZ" sz="1200" dirty="0"/>
              <a:t> pozor na EXW; pozor na formální opuštění NSS 8Afs 78/2012-45; </a:t>
            </a:r>
          </a:p>
          <a:p>
            <a:r>
              <a:rPr lang="cs-CZ" sz="1200" dirty="0"/>
              <a:t>- lhůta(po zaplacení zálohy např.) – není C84/09x; přerušení přepravy kvůli zušlechtění lze (KOOV, ESD); případně i logistická přestávka – například nesplavné Labe</a:t>
            </a:r>
            <a:r>
              <a:rPr lang="cs-CZ" sz="1200" dirty="0">
                <a:sym typeface="Wingdings" panose="05000000000000000000" pitchFamily="2" charset="2"/>
              </a:rPr>
              <a:t></a:t>
            </a:r>
            <a:endParaRPr lang="cs-CZ" sz="1200" dirty="0"/>
          </a:p>
          <a:p>
            <a:r>
              <a:rPr lang="cs-CZ" sz="1200" dirty="0"/>
              <a:t>Kdo zajišťuje přepravu je podstatné zejména u řetězových transakcí – dále si rozebereme; nakreslit obrázek a-b-c</a:t>
            </a:r>
          </a:p>
          <a:p>
            <a:endParaRPr lang="cs-CZ" sz="1200" dirty="0"/>
          </a:p>
          <a:p>
            <a:r>
              <a:rPr lang="cs-CZ" sz="1200" dirty="0"/>
              <a:t>Příklad: ORD v DE, dodání do SK – MP=ČR, </a:t>
            </a:r>
            <a:r>
              <a:rPr lang="cs-CZ" sz="1200" dirty="0" err="1"/>
              <a:t>osvo</a:t>
            </a:r>
            <a:r>
              <a:rPr lang="cs-CZ" sz="1200" dirty="0"/>
              <a:t> ok</a:t>
            </a:r>
          </a:p>
          <a:p>
            <a:r>
              <a:rPr lang="cs-CZ" sz="1200" dirty="0"/>
              <a:t>ORD v DE, a sklad v DE – MP je v DE</a:t>
            </a:r>
            <a:endParaRPr lang="en-US" sz="1200" dirty="0"/>
          </a:p>
          <a:p>
            <a:endParaRPr lang="cs-CZ" sz="1800" dirty="0"/>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5</a:t>
            </a:fld>
            <a:endParaRPr lang="cs-CZ"/>
          </a:p>
        </p:txBody>
      </p:sp>
    </p:spTree>
    <p:extLst>
      <p:ext uri="{BB962C8B-B14F-4D97-AF65-F5344CB8AC3E}">
        <p14:creationId xmlns:p14="http://schemas.microsoft.com/office/powerpoint/2010/main" val="401932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663" indent="-245663">
              <a:buAutoNum type="arabicParenR"/>
            </a:pPr>
            <a:r>
              <a:rPr lang="cs-CZ" dirty="0"/>
              <a:t>Je v pořádku, splním podmínky pro osvobození – přesun zboží do DE, ORD – není</a:t>
            </a:r>
            <a:r>
              <a:rPr lang="cs-CZ" baseline="0" dirty="0"/>
              <a:t> požadavek na registraci ve státě, kam je přepravováno – tato transakce zřejmě povede k registraci v zemi ukončení, ale již bude problém příjemce</a:t>
            </a:r>
          </a:p>
          <a:p>
            <a:pPr marL="245663" indent="-245663">
              <a:buAutoNum type="arabicParenR"/>
            </a:pPr>
            <a:r>
              <a:rPr lang="cs-CZ" baseline="0" dirty="0"/>
              <a:t>Nelze – není ORD</a:t>
            </a:r>
          </a:p>
          <a:p>
            <a:pPr marL="245663" indent="-245663">
              <a:buAutoNum type="arabicParenR"/>
            </a:pPr>
            <a:r>
              <a:rPr lang="cs-CZ" baseline="0" dirty="0"/>
              <a:t>Je vývoz (mělo by se jednat o irského plátce)</a:t>
            </a:r>
          </a:p>
          <a:p>
            <a:pPr marL="245663" indent="-245663">
              <a:buAutoNum type="arabicParenR"/>
            </a:pPr>
            <a:r>
              <a:rPr lang="cs-CZ" baseline="0" dirty="0"/>
              <a:t>Je ok – závěry KOOV – přeprava zboží může být v ČR na okamžik přerušena za účelem provedení </a:t>
            </a:r>
            <a:r>
              <a:rPr lang="cs-CZ" baseline="0" dirty="0" err="1"/>
              <a:t>zušlechtitelských</a:t>
            </a:r>
            <a:r>
              <a:rPr lang="cs-CZ" baseline="0" dirty="0"/>
              <a:t> služeb, </a:t>
            </a:r>
            <a:r>
              <a:rPr lang="cs-CZ" baseline="0" dirty="0" err="1"/>
              <a:t>kt</a:t>
            </a:r>
            <a:r>
              <a:rPr lang="cs-CZ" baseline="0" dirty="0"/>
              <a:t>. jsou fakturovány odběrateli jako služba – dodání do PL lze tak osvobodit</a:t>
            </a:r>
          </a:p>
          <a:p>
            <a:pPr marL="245663" indent="-245663">
              <a:buAutoNum type="arabicParenR"/>
            </a:pPr>
            <a:r>
              <a:rPr lang="cs-CZ" baseline="0" dirty="0"/>
              <a:t>Lokální španělské dodání</a:t>
            </a:r>
          </a:p>
          <a:p>
            <a:pPr marL="245663" indent="-245663">
              <a:buAutoNum type="arabicParenR"/>
            </a:pPr>
            <a:r>
              <a:rPr lang="cs-CZ" baseline="0" dirty="0"/>
              <a:t>Nedojde k přepravě zboží do EU. Lokální plnění</a:t>
            </a:r>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6</a:t>
            </a:fld>
            <a:endParaRPr lang="cs-CZ"/>
          </a:p>
        </p:txBody>
      </p:sp>
    </p:spTree>
    <p:extLst>
      <p:ext uri="{BB962C8B-B14F-4D97-AF65-F5344CB8AC3E}">
        <p14:creationId xmlns:p14="http://schemas.microsoft.com/office/powerpoint/2010/main" val="373310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Navazuje na transakci dodání zboží (z pohledu dodavatele), toto je z</a:t>
            </a:r>
            <a:r>
              <a:rPr lang="cs-CZ" baseline="0" dirty="0"/>
              <a:t> pohledu odběratele</a:t>
            </a:r>
          </a:p>
          <a:p>
            <a:r>
              <a:rPr lang="cs-CZ" baseline="0" dirty="0"/>
              <a:t>Pozor, aby se jednalo o pořízení zboží, tak musí vždy být pořízeno od osoby registrované k dani; tj. </a:t>
            </a:r>
            <a:r>
              <a:rPr lang="cs-CZ" baseline="0" dirty="0" err="1"/>
              <a:t>if</a:t>
            </a:r>
            <a:r>
              <a:rPr lang="cs-CZ" baseline="0" dirty="0"/>
              <a:t> od neplátce, tak se ve VATR vůbec nevykazuje</a:t>
            </a:r>
            <a:endParaRPr lang="cs-CZ" dirty="0"/>
          </a:p>
          <a:p>
            <a:r>
              <a:rPr lang="cs-CZ" dirty="0"/>
              <a:t>Pořízení zboží – změna definice dle</a:t>
            </a:r>
            <a:r>
              <a:rPr lang="cs-CZ" baseline="0" dirty="0"/>
              <a:t> novely 2017 – pořízení zboží z jiného členského státu – nemusí být jen ze státu, kde je dodavatel registrován</a:t>
            </a:r>
          </a:p>
          <a:p>
            <a:r>
              <a:rPr lang="cs-CZ" baseline="0" dirty="0"/>
              <a:t>Pozor ale u pořizovatele na určení DIČ – tj. </a:t>
            </a:r>
            <a:r>
              <a:rPr lang="cs-CZ" baseline="0" dirty="0" err="1"/>
              <a:t>if</a:t>
            </a:r>
            <a:r>
              <a:rPr lang="cs-CZ" baseline="0" dirty="0"/>
              <a:t> jiný stát DIČ a jiný stát ukončení přepravy – hrozí dvojí zdanění (v obou státech viz odstavec 2); navíc </a:t>
            </a:r>
            <a:r>
              <a:rPr lang="cs-CZ" baseline="0" dirty="0" err="1"/>
              <a:t>if</a:t>
            </a:r>
            <a:r>
              <a:rPr lang="cs-CZ" baseline="0" dirty="0"/>
              <a:t> DIČ ČR a neprokáže, že odvedl DPH jinde, pak musí odvést v ČR a zároveň nemá nárok na odpočet</a:t>
            </a:r>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8</a:t>
            </a:fld>
            <a:endParaRPr lang="cs-CZ"/>
          </a:p>
        </p:txBody>
      </p:sp>
    </p:spTree>
    <p:extLst>
      <p:ext uri="{BB962C8B-B14F-4D97-AF65-F5344CB8AC3E}">
        <p14:creationId xmlns:p14="http://schemas.microsoft.com/office/powerpoint/2010/main" val="135918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663" indent="-245663">
              <a:buAutoNum type="arabicParenR"/>
            </a:pPr>
            <a:r>
              <a:rPr lang="cs-CZ" baseline="0" dirty="0"/>
              <a:t>Ano  - povede k registraci tureckého dodavatele v DE – pokud by nebyla registrace, nevykazovalo by se v CZ VATR </a:t>
            </a:r>
          </a:p>
          <a:p>
            <a:pPr marL="245663" indent="-245663">
              <a:buAutoNum type="arabicParenR"/>
            </a:pPr>
            <a:r>
              <a:rPr lang="cs-CZ" baseline="0" dirty="0"/>
              <a:t>Ne – dovoz (sledujeme fyzický pohyb zboží)</a:t>
            </a:r>
          </a:p>
          <a:p>
            <a:r>
              <a:rPr lang="cs-CZ" dirty="0"/>
              <a:t>3)   Místo plnění SVK – český plátce se v SVK registruje a odvede daň, poté by při takových transakcích používal SVK </a:t>
            </a:r>
            <a:r>
              <a:rPr lang="cs-CZ" dirty="0" err="1"/>
              <a:t>DIČ..pokud</a:t>
            </a:r>
            <a:r>
              <a:rPr lang="cs-CZ" dirty="0"/>
              <a:t> by se český plátce na SVK neregistroval a bylo by pouze ČR DIČ, pak daním v ČR na ř.3 – BEZ NÁROKU NA ODPOČET, v SVK by však měl stále povinnost odvést daň – v ČR by si poté mohl snížit ZD o hodnotu, pokud by se v SVK registroval a podal </a:t>
            </a:r>
            <a:r>
              <a:rPr lang="cs-CZ" dirty="0" err="1"/>
              <a:t>dodatečka</a:t>
            </a:r>
            <a:r>
              <a:rPr lang="cs-CZ" dirty="0"/>
              <a:t> (prokázání odvedené daně SVK daňovým přiznáním)</a:t>
            </a:r>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9</a:t>
            </a:fld>
            <a:endParaRPr lang="cs-CZ"/>
          </a:p>
        </p:txBody>
      </p:sp>
    </p:spTree>
    <p:extLst>
      <p:ext uri="{BB962C8B-B14F-4D97-AF65-F5344CB8AC3E}">
        <p14:creationId xmlns:p14="http://schemas.microsoft.com/office/powerpoint/2010/main" val="20302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Český dodavatel má SVK zákazníka, který však zboží chce rovnou dovést k jinému SVK zákazníkovi</a:t>
            </a:r>
          </a:p>
          <a:p>
            <a:endParaRPr lang="cs-CZ" dirty="0"/>
          </a:p>
          <a:p>
            <a:r>
              <a:rPr lang="cs-CZ" dirty="0"/>
              <a:t>Není možné, aby byla osvobozena obě dílčí plnění mezi „dodavatelem - kupujícím 1“ a „kupujícím 1 - kupujícím 2“. Ta přeprava může být přiřazena pouze 1 z těch transakcí v řetězci a ta transakce 1 může být při splnění podmínek pro dodání do JČS osvobozená.</a:t>
            </a:r>
          </a:p>
          <a:p>
            <a:endParaRPr lang="cs-CZ" dirty="0"/>
          </a:p>
          <a:p>
            <a:r>
              <a:rPr lang="cs-CZ" dirty="0"/>
              <a:t>Všechny možnosti znázorněny na následujících slajdech</a:t>
            </a:r>
          </a:p>
          <a:p>
            <a:endParaRPr lang="cs-CZ" dirty="0"/>
          </a:p>
          <a:p>
            <a:pPr marL="247620" indent="-247620">
              <a:buAutoNum type="arabicPeriod"/>
            </a:pPr>
            <a:r>
              <a:rPr lang="cs-CZ" dirty="0"/>
              <a:t>Co když zajišťuje přepravu prostřední osoba? – dle </a:t>
            </a:r>
            <a:r>
              <a:rPr lang="cs-CZ" dirty="0" err="1"/>
              <a:t>Quick</a:t>
            </a:r>
            <a:r>
              <a:rPr lang="cs-CZ" dirty="0"/>
              <a:t> </a:t>
            </a:r>
            <a:r>
              <a:rPr lang="cs-CZ" dirty="0" err="1"/>
              <a:t>fixes</a:t>
            </a:r>
            <a:endParaRPr lang="cs-CZ" dirty="0"/>
          </a:p>
          <a:p>
            <a:pPr marL="247620" indent="-247620">
              <a:buAutoNum type="arabicPeriod"/>
            </a:pPr>
            <a:endParaRPr lang="cs-CZ" dirty="0"/>
          </a:p>
          <a:p>
            <a:pPr marL="247620" indent="-247620">
              <a:buAutoNum type="arabicPeriod"/>
            </a:pPr>
            <a:endParaRPr lang="cs-CZ" dirty="0"/>
          </a:p>
          <a:p>
            <a:endParaRPr lang="cs-CZ" dirty="0"/>
          </a:p>
          <a:p>
            <a:endParaRPr lang="cs-CZ" dirty="0"/>
          </a:p>
          <a:p>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11</a:t>
            </a:fld>
            <a:endParaRPr lang="cs-CZ"/>
          </a:p>
        </p:txBody>
      </p:sp>
    </p:spTree>
    <p:extLst>
      <p:ext uri="{BB962C8B-B14F-4D97-AF65-F5344CB8AC3E}">
        <p14:creationId xmlns:p14="http://schemas.microsoft.com/office/powerpoint/2010/main" val="250179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Nyní by již ekonomické vlastnictví mohlo mít vliv při přeshraničních obchodech zejm. v případech, kdy někdo z řetězu zplnomocní k přepravě toho posledního v řetězu (podle aktuálních judikátů ESD by mohlo jít – dříve byl výklad, že to nejde) – pak by se bralo, že zajistil přepravu ten, kdo zplnomocnil, resp. kdo má právo nakládat se zbožím jako vlastník v průběhu přepravy (tj. pokud by přešlo právo na posledního už v ČR, tak se bere, že první dodávka zdanitelná a až mezi prostředníkem a konečným odběratelem osvobozená).</a:t>
            </a:r>
          </a:p>
        </p:txBody>
      </p:sp>
      <p:sp>
        <p:nvSpPr>
          <p:cNvPr id="4" name="Slide Number Placeholder 3"/>
          <p:cNvSpPr>
            <a:spLocks noGrp="1"/>
          </p:cNvSpPr>
          <p:nvPr>
            <p:ph type="sldNum" sz="quarter" idx="5"/>
          </p:nvPr>
        </p:nvSpPr>
        <p:spPr/>
        <p:txBody>
          <a:bodyPr/>
          <a:lstStyle/>
          <a:p>
            <a:fld id="{C876F52C-812C-41B6-919A-6C620AC201DD}" type="slidenum">
              <a:rPr lang="cs-CZ" smtClean="0"/>
              <a:t>14</a:t>
            </a:fld>
            <a:endParaRPr lang="cs-CZ"/>
          </a:p>
        </p:txBody>
      </p:sp>
    </p:spTree>
    <p:extLst>
      <p:ext uri="{BB962C8B-B14F-4D97-AF65-F5344CB8AC3E}">
        <p14:creationId xmlns:p14="http://schemas.microsoft.com/office/powerpoint/2010/main" val="423908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319" indent="-196319">
              <a:buFontTx/>
              <a:buChar char="-"/>
            </a:pPr>
            <a:r>
              <a:rPr lang="cs-CZ" sz="1000" b="1" dirty="0"/>
              <a:t>Nová úprava</a:t>
            </a:r>
            <a:r>
              <a:rPr lang="cs-CZ" sz="1000" dirty="0"/>
              <a:t>: článek 36a Směrnice 2006/112/ES vložen směrnicí Rady č. 2018/1910 ze dne 4. prosince 2018</a:t>
            </a:r>
          </a:p>
          <a:p>
            <a:pPr marL="196319" indent="-196319" defTabSz="1047034">
              <a:buFontTx/>
              <a:buChar char="-"/>
              <a:defRPr/>
            </a:pPr>
            <a:r>
              <a:rPr lang="cs-CZ" sz="1000" b="1" dirty="0"/>
              <a:t>Prostředník: </a:t>
            </a:r>
            <a:r>
              <a:rPr lang="cs-CZ" sz="1000" dirty="0"/>
              <a:t>dodavatel = tj. není poslední osobou v řetězci</a:t>
            </a:r>
          </a:p>
          <a:p>
            <a:endParaRPr lang="cs-CZ" sz="1000" dirty="0"/>
          </a:p>
          <a:p>
            <a:r>
              <a:rPr lang="cs-CZ" sz="1000" dirty="0"/>
              <a:t>Když nedá žádné DIČ – stejně nelze osvobodit (narazí na § 64)</a:t>
            </a:r>
          </a:p>
          <a:p>
            <a:r>
              <a:rPr lang="cs-CZ" sz="1000" dirty="0"/>
              <a:t>Když má víc DIČ, neznamená to, že musí použít to DIČ kde začíná přeprava</a:t>
            </a:r>
          </a:p>
          <a:p>
            <a:pPr marL="196319" indent="-196319" defTabSz="1047034">
              <a:buFontTx/>
              <a:buChar char="-"/>
              <a:defRPr/>
            </a:pPr>
            <a:endParaRPr lang="cs-CZ" sz="1000" dirty="0"/>
          </a:p>
          <a:p>
            <a:pPr marL="196319" indent="-196319" defTabSz="1047034">
              <a:buFontTx/>
              <a:buChar char="-"/>
              <a:defRPr/>
            </a:pPr>
            <a:endParaRPr lang="cs-CZ" sz="1000" dirty="0"/>
          </a:p>
          <a:p>
            <a:pPr marL="196319" indent="-196319" defTabSz="1047034">
              <a:buFontTx/>
              <a:buChar char="-"/>
              <a:defRPr/>
            </a:pPr>
            <a:r>
              <a:rPr lang="cs-CZ" sz="1000" b="1" dirty="0"/>
              <a:t>POZOR! – prostředník musí mít důkaz, že zorganizoval přepravu zboží (není určen formát)</a:t>
            </a:r>
          </a:p>
          <a:p>
            <a:pPr marL="196319" indent="-196319" defTabSz="1047034">
              <a:buFontTx/>
              <a:buChar char="-"/>
              <a:defRPr/>
            </a:pPr>
            <a:r>
              <a:rPr lang="cs-CZ" sz="1000" b="1" dirty="0"/>
              <a:t>Kdo dělá přepravu? = ten, kdo nese rizika ztráty nebo poškození zboží v průběhu přepravy (nemusí ji ani platit), protože v řetězci mohou dělat i jiní (ale jménem prostředníka) + pokud nese riziko víc členů, tak ten, kdo dojednával přepravu</a:t>
            </a:r>
          </a:p>
          <a:p>
            <a:pPr marL="691558" lvl="1" indent="-196319" defTabSz="1047034">
              <a:buFontTx/>
              <a:buChar char="-"/>
              <a:defRPr/>
            </a:pPr>
            <a:r>
              <a:rPr lang="cs-CZ" sz="1000" dirty="0"/>
              <a:t>Důkaz, že dělá přepravu (tj. organizující) – důležité pro tato pravidla přiřazení přepravy</a:t>
            </a:r>
          </a:p>
          <a:p>
            <a:pPr marL="691558" lvl="1" indent="-196319" defTabSz="1047034">
              <a:buFontTx/>
              <a:buChar char="-"/>
              <a:defRPr/>
            </a:pPr>
            <a:r>
              <a:rPr lang="cs-CZ" sz="1000" dirty="0"/>
              <a:t>Důkaz, že se uskutečnila (§ 64)</a:t>
            </a:r>
          </a:p>
          <a:p>
            <a:pPr marL="691558" lvl="1" indent="-196319" defTabSz="1047034">
              <a:buFontTx/>
              <a:buChar char="-"/>
              <a:defRPr/>
            </a:pPr>
            <a:r>
              <a:rPr lang="cs-CZ" sz="1000" dirty="0"/>
              <a:t>Potvrzení o komunikaci ohledně VAT ID (stačí e-mail) – a nemusí být u každé dodávky (stačí jen říct, že toto VAT ID použít u dodávek tam a tam…)</a:t>
            </a:r>
          </a:p>
          <a:p>
            <a:pPr marL="196319" indent="-196319">
              <a:buFontTx/>
              <a:buChar char="-"/>
            </a:pPr>
            <a:endParaRPr lang="cs-CZ" sz="1000" dirty="0"/>
          </a:p>
          <a:p>
            <a:pPr marL="196319" indent="-196319">
              <a:buFontTx/>
              <a:buChar char="-"/>
            </a:pPr>
            <a:r>
              <a:rPr lang="cs-CZ" sz="1000" dirty="0"/>
              <a:t>Pozor na přerušení přepravy (více pohybů) – důležité, zda už při přerušení existovaly kontrakty</a:t>
            </a:r>
          </a:p>
          <a:p>
            <a:pPr marL="196319" indent="-196319">
              <a:buFontTx/>
              <a:buChar char="-"/>
            </a:pPr>
            <a:r>
              <a:rPr lang="cs-CZ" sz="1000" dirty="0"/>
              <a:t>Lze i u řetězů, kde na konci neplátce (konec bude zaslání)</a:t>
            </a:r>
          </a:p>
          <a:p>
            <a:r>
              <a:rPr lang="cs-CZ" sz="1000" dirty="0"/>
              <a:t>To, kdo přepravuje v řetězci, se dozvíme z dodacích podmínek </a:t>
            </a:r>
            <a:r>
              <a:rPr lang="cs-CZ" sz="1000" dirty="0" err="1"/>
              <a:t>incoterms</a:t>
            </a:r>
            <a:endParaRPr lang="cs-CZ" dirty="0"/>
          </a:p>
        </p:txBody>
      </p:sp>
      <p:sp>
        <p:nvSpPr>
          <p:cNvPr id="4" name="Slide Number Placeholder 3"/>
          <p:cNvSpPr>
            <a:spLocks noGrp="1"/>
          </p:cNvSpPr>
          <p:nvPr>
            <p:ph type="sldNum" sz="quarter" idx="5"/>
          </p:nvPr>
        </p:nvSpPr>
        <p:spPr/>
        <p:txBody>
          <a:bodyPr/>
          <a:lstStyle/>
          <a:p>
            <a:fld id="{C876F52C-812C-41B6-919A-6C620AC201DD}" type="slidenum">
              <a:rPr lang="cs-CZ" smtClean="0"/>
              <a:t>15</a:t>
            </a:fld>
            <a:endParaRPr lang="cs-CZ"/>
          </a:p>
        </p:txBody>
      </p:sp>
    </p:spTree>
    <p:extLst>
      <p:ext uri="{BB962C8B-B14F-4D97-AF65-F5344CB8AC3E}">
        <p14:creationId xmlns:p14="http://schemas.microsoft.com/office/powerpoint/2010/main" val="2165188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7D3C9D-F1D9-4D83-8405-0F801E26817D}"/>
              </a:ext>
            </a:extLst>
          </p:cNvPr>
          <p:cNvSpPr>
            <a:spLocks noChangeAspect="1"/>
          </p:cNvSpPr>
          <p:nvPr userDrawn="1"/>
        </p:nvSpPr>
        <p:spPr>
          <a:xfrm>
            <a:off x="749300" y="1263838"/>
            <a:ext cx="6328756" cy="439618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7" name="Title 1">
            <a:extLst>
              <a:ext uri="{FF2B5EF4-FFF2-40B4-BE49-F238E27FC236}">
                <a16:creationId xmlns:a16="http://schemas.microsoft.com/office/drawing/2014/main" id="{79AD7088-EDB1-43A3-BCB3-0FEDC99E3256}"/>
              </a:ext>
            </a:extLst>
          </p:cNvPr>
          <p:cNvSpPr>
            <a:spLocks noGrp="1"/>
          </p:cNvSpPr>
          <p:nvPr>
            <p:ph type="ctrTitle" hasCustomPrompt="1"/>
          </p:nvPr>
        </p:nvSpPr>
        <p:spPr>
          <a:xfrm>
            <a:off x="996112" y="1514264"/>
            <a:ext cx="5831819" cy="288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6B20E3E2-C475-4230-9CC4-4FC30DB17C85}"/>
              </a:ext>
            </a:extLst>
          </p:cNvPr>
          <p:cNvSpPr>
            <a:spLocks noGrp="1"/>
          </p:cNvSpPr>
          <p:nvPr>
            <p:ph type="body" sz="quarter" idx="11"/>
          </p:nvPr>
        </p:nvSpPr>
        <p:spPr>
          <a:xfrm>
            <a:off x="996112" y="4602703"/>
            <a:ext cx="583181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6" name="Graphic 5">
            <a:extLst>
              <a:ext uri="{FF2B5EF4-FFF2-40B4-BE49-F238E27FC236}">
                <a16:creationId xmlns:a16="http://schemas.microsoft.com/office/drawing/2014/main" id="{B0D0288E-06CE-4638-82E1-02D75D58A3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185952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Shape 8">
            <a:extLst>
              <a:ext uri="{FF2B5EF4-FFF2-40B4-BE49-F238E27FC236}">
                <a16:creationId xmlns:a16="http://schemas.microsoft.com/office/drawing/2014/main" id="{BF3EE6B2-98D1-468B-AFB3-FE0E71BA876F}"/>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1F266099-F3A7-402A-977F-D2FBFBA32AD4}"/>
              </a:ext>
              <a:ext uri="{C183D7F6-B498-43B3-948B-1728B52AA6E4}">
                <adec:decorative xmlns:adec="http://schemas.microsoft.com/office/drawing/2017/decorative" val="1"/>
              </a:ext>
            </a:extLst>
          </p:cNvPr>
          <p:cNvSpPr txBox="1"/>
          <p:nvPr userDrawn="1">
            <p:custDataLst>
              <p:tags r:id="rId1"/>
            </p:custDataLst>
          </p:nvPr>
        </p:nvSpPr>
        <p:spPr>
          <a:xfrm>
            <a:off x="6706009" y="6360352"/>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Public</a:t>
            </a:r>
          </a:p>
        </p:txBody>
      </p:sp>
      <p:cxnSp>
        <p:nvCxnSpPr>
          <p:cNvPr id="7" name="Straight Connector 6">
            <a:extLst>
              <a:ext uri="{FF2B5EF4-FFF2-40B4-BE49-F238E27FC236}">
                <a16:creationId xmlns:a16="http://schemas.microsoft.com/office/drawing/2014/main" id="{55B5E17A-7B9F-48AB-9B8A-1D42A3F1EEDC}"/>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6B6CB12A-A729-4035-9346-5ED5C80AEE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7238" y="6320118"/>
            <a:ext cx="428967" cy="172800"/>
          </a:xfrm>
          <a:prstGeom prst="rect">
            <a:avLst/>
          </a:prstGeom>
        </p:spPr>
      </p:pic>
      <p:sp>
        <p:nvSpPr>
          <p:cNvPr id="6" name="TextBox 5">
            <a:extLst>
              <a:ext uri="{FF2B5EF4-FFF2-40B4-BE49-F238E27FC236}">
                <a16:creationId xmlns:a16="http://schemas.microsoft.com/office/drawing/2014/main" id="{261F9925-F8B6-4EC0-B8E7-807D733BD257}"/>
              </a:ext>
              <a:ext uri="{C183D7F6-B498-43B3-948B-1728B52AA6E4}">
                <adec:decorative xmlns:adec="http://schemas.microsoft.com/office/drawing/2017/decorative" val="1"/>
              </a:ext>
            </a:extLst>
          </p:cNvPr>
          <p:cNvSpPr txBox="1"/>
          <p:nvPr userDrawn="1">
            <p:custDataLst>
              <p:tags r:id="rId2"/>
            </p:custDataLst>
          </p:nvPr>
        </p:nvSpPr>
        <p:spPr>
          <a:xfrm>
            <a:off x="1536436" y="6314185"/>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2022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99143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1C0833AE-7386-47DB-9FF2-9657C92CA91E}"/>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6" name="TextBox 5">
            <a:extLst>
              <a:ext uri="{FF2B5EF4-FFF2-40B4-BE49-F238E27FC236}">
                <a16:creationId xmlns:a16="http://schemas.microsoft.com/office/drawing/2014/main" id="{E0EA28FC-699E-47A2-B686-35545E592C47}"/>
              </a:ext>
              <a:ext uri="{C183D7F6-B498-43B3-948B-1728B52AA6E4}">
                <adec:decorative xmlns:adec="http://schemas.microsoft.com/office/drawing/2017/decorative" val="1"/>
              </a:ext>
            </a:extLst>
          </p:cNvPr>
          <p:cNvSpPr txBox="1"/>
          <p:nvPr userDrawn="1">
            <p:custDataLst>
              <p:tags r:id="rId1"/>
            </p:custDataLst>
          </p:nvPr>
        </p:nvSpPr>
        <p:spPr>
          <a:xfrm>
            <a:off x="6706009" y="6360352"/>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Public</a:t>
            </a:r>
          </a:p>
        </p:txBody>
      </p:sp>
      <p:cxnSp>
        <p:nvCxnSpPr>
          <p:cNvPr id="8" name="Straight Connector 7">
            <a:extLst>
              <a:ext uri="{FF2B5EF4-FFF2-40B4-BE49-F238E27FC236}">
                <a16:creationId xmlns:a16="http://schemas.microsoft.com/office/drawing/2014/main" id="{0A63A1AD-6737-4826-AFEA-0CE2D4869EB0}"/>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E748654B-09CA-45C1-B0DD-0606A426D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7238" y="6320118"/>
            <a:ext cx="428967" cy="172800"/>
          </a:xfrm>
          <a:prstGeom prst="rect">
            <a:avLst/>
          </a:prstGeom>
        </p:spPr>
      </p:pic>
      <p:sp>
        <p:nvSpPr>
          <p:cNvPr id="7" name="TextBox 6">
            <a:extLst>
              <a:ext uri="{FF2B5EF4-FFF2-40B4-BE49-F238E27FC236}">
                <a16:creationId xmlns:a16="http://schemas.microsoft.com/office/drawing/2014/main" id="{E9963727-E8C9-426A-ACA4-1C6554BC6D72}"/>
              </a:ext>
              <a:ext uri="{C183D7F6-B498-43B3-948B-1728B52AA6E4}">
                <adec:decorative xmlns:adec="http://schemas.microsoft.com/office/drawing/2017/decorative" val="1"/>
              </a:ext>
            </a:extLst>
          </p:cNvPr>
          <p:cNvSpPr txBox="1"/>
          <p:nvPr userDrawn="1">
            <p:custDataLst>
              <p:tags r:id="rId2"/>
            </p:custDataLst>
          </p:nvPr>
        </p:nvSpPr>
        <p:spPr>
          <a:xfrm>
            <a:off x="1536436" y="6314185"/>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2022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4161234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1999"/>
            <a:ext cx="7639200" cy="779263"/>
          </a:xfrm>
        </p:spPr>
        <p:txBody>
          <a:bodyPr/>
          <a:lstStyle>
            <a:lvl1pPr>
              <a:defRPr/>
            </a:lvl1pPr>
          </a:lstStyle>
          <a:p>
            <a:r>
              <a:rPr lang="en-US" dirty="0"/>
              <a:t>Click to edit </a:t>
            </a:r>
            <a:br>
              <a:rPr lang="en-US" dirty="0"/>
            </a:br>
            <a:r>
              <a:rPr lang="en-US" dirty="0"/>
              <a:t>Master title style</a:t>
            </a:r>
          </a:p>
        </p:txBody>
      </p:sp>
      <p:sp>
        <p:nvSpPr>
          <p:cNvPr id="9" name="Text Placeholder 8"/>
          <p:cNvSpPr>
            <a:spLocks noGrp="1"/>
          </p:cNvSpPr>
          <p:nvPr>
            <p:ph type="body" sz="quarter" idx="10"/>
          </p:nvPr>
        </p:nvSpPr>
        <p:spPr>
          <a:xfrm>
            <a:off x="752400" y="1457325"/>
            <a:ext cx="7639200" cy="434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57257430"/>
      </p:ext>
    </p:extLst>
  </p:cSld>
  <p:clrMapOvr>
    <a:masterClrMapping/>
  </p:clrMapOvr>
  <p:extLst>
    <p:ext uri="{DCECCB84-F9BA-43D5-87BE-67443E8EF086}">
      <p15:sldGuideLst xmlns:p15="http://schemas.microsoft.com/office/powerpoint/2012/main">
        <p15:guide id="1" orient="horz" pos="918"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1999"/>
            <a:ext cx="7639200" cy="779263"/>
          </a:xfrm>
        </p:spPr>
        <p:txBody>
          <a:bodyPr/>
          <a:lstStyle>
            <a:lvl1pPr>
              <a:defRPr>
                <a:solidFill>
                  <a:schemeClr val="bg1"/>
                </a:solidFill>
              </a:defRPr>
            </a:lvl1pPr>
          </a:lstStyle>
          <a:p>
            <a:r>
              <a:rPr lang="en-US" dirty="0"/>
              <a:t>Click to edit </a:t>
            </a:r>
            <a:br>
              <a:rPr lang="en-US" dirty="0"/>
            </a:br>
            <a:r>
              <a:rPr lang="en-US" dirty="0"/>
              <a:t>Master title style</a:t>
            </a:r>
          </a:p>
        </p:txBody>
      </p:sp>
      <p:sp>
        <p:nvSpPr>
          <p:cNvPr id="9" name="Text Placeholder 8"/>
          <p:cNvSpPr>
            <a:spLocks noGrp="1"/>
          </p:cNvSpPr>
          <p:nvPr>
            <p:ph type="body" sz="quarter" idx="10"/>
          </p:nvPr>
        </p:nvSpPr>
        <p:spPr>
          <a:xfrm>
            <a:off x="752400" y="1457325"/>
            <a:ext cx="7639200" cy="43465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782C517A-B876-41CE-B5E0-1F57CCD0CE41}"/>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6" name="TextBox 5">
            <a:extLst>
              <a:ext uri="{FF2B5EF4-FFF2-40B4-BE49-F238E27FC236}">
                <a16:creationId xmlns:a16="http://schemas.microsoft.com/office/drawing/2014/main" id="{F1EFD06C-81CD-41D0-AEB1-3A254A7EA079}"/>
              </a:ext>
              <a:ext uri="{C183D7F6-B498-43B3-948B-1728B52AA6E4}">
                <adec:decorative xmlns:adec="http://schemas.microsoft.com/office/drawing/2017/decorative" val="1"/>
              </a:ext>
            </a:extLst>
          </p:cNvPr>
          <p:cNvSpPr txBox="1"/>
          <p:nvPr userDrawn="1">
            <p:custDataLst>
              <p:tags r:id="rId1"/>
            </p:custDataLst>
          </p:nvPr>
        </p:nvSpPr>
        <p:spPr>
          <a:xfrm>
            <a:off x="6706009" y="6360352"/>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Public</a:t>
            </a:r>
          </a:p>
        </p:txBody>
      </p:sp>
      <p:cxnSp>
        <p:nvCxnSpPr>
          <p:cNvPr id="8" name="Straight Connector 7">
            <a:extLst>
              <a:ext uri="{FF2B5EF4-FFF2-40B4-BE49-F238E27FC236}">
                <a16:creationId xmlns:a16="http://schemas.microsoft.com/office/drawing/2014/main" id="{00D8E809-685D-427B-8CE3-C84863878EC5}"/>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D4A7ED3-6D96-4E1C-AEDA-BD2319D81E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7238" y="6320118"/>
            <a:ext cx="428967" cy="172800"/>
          </a:xfrm>
          <a:prstGeom prst="rect">
            <a:avLst/>
          </a:prstGeom>
        </p:spPr>
      </p:pic>
      <p:sp>
        <p:nvSpPr>
          <p:cNvPr id="7" name="TextBox 6">
            <a:extLst>
              <a:ext uri="{FF2B5EF4-FFF2-40B4-BE49-F238E27FC236}">
                <a16:creationId xmlns:a16="http://schemas.microsoft.com/office/drawing/2014/main" id="{4AD34DC5-5F04-43AB-98E3-C3D7670EC49B}"/>
              </a:ext>
              <a:ext uri="{C183D7F6-B498-43B3-948B-1728B52AA6E4}">
                <adec:decorative xmlns:adec="http://schemas.microsoft.com/office/drawing/2017/decorative" val="1"/>
              </a:ext>
            </a:extLst>
          </p:cNvPr>
          <p:cNvSpPr txBox="1"/>
          <p:nvPr userDrawn="1">
            <p:custDataLst>
              <p:tags r:id="rId2"/>
            </p:custDataLst>
          </p:nvPr>
        </p:nvSpPr>
        <p:spPr>
          <a:xfrm>
            <a:off x="1536436" y="6314185"/>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2022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1243537115"/>
      </p:ext>
    </p:extLst>
  </p:cSld>
  <p:clrMapOvr>
    <a:masterClrMapping/>
  </p:clrMapOvr>
  <p:extLst>
    <p:ext uri="{DCECCB84-F9BA-43D5-87BE-67443E8EF086}">
      <p15:sldGuideLst xmlns:p15="http://schemas.microsoft.com/office/powerpoint/2012/main">
        <p15:guide id="1" orient="horz" pos="918"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4665600" y="1209600"/>
            <a:ext cx="3726000" cy="4594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hape 8">
            <a:extLst>
              <a:ext uri="{FF2B5EF4-FFF2-40B4-BE49-F238E27FC236}">
                <a16:creationId xmlns:a16="http://schemas.microsoft.com/office/drawing/2014/main" id="{CCDEA53B-91E3-466E-B366-434ABBBE1D61}"/>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7" name="TextBox 6">
            <a:extLst>
              <a:ext uri="{FF2B5EF4-FFF2-40B4-BE49-F238E27FC236}">
                <a16:creationId xmlns:a16="http://schemas.microsoft.com/office/drawing/2014/main" id="{4D98E59B-0AD1-406C-BFC4-CE85C2225EBD}"/>
              </a:ext>
              <a:ext uri="{C183D7F6-B498-43B3-948B-1728B52AA6E4}">
                <adec:decorative xmlns:adec="http://schemas.microsoft.com/office/drawing/2017/decorative" val="1"/>
              </a:ext>
            </a:extLst>
          </p:cNvPr>
          <p:cNvSpPr txBox="1"/>
          <p:nvPr userDrawn="1">
            <p:custDataLst>
              <p:tags r:id="rId1"/>
            </p:custDataLst>
          </p:nvPr>
        </p:nvSpPr>
        <p:spPr>
          <a:xfrm>
            <a:off x="6706009" y="6360352"/>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Public</a:t>
            </a:r>
          </a:p>
        </p:txBody>
      </p:sp>
      <p:cxnSp>
        <p:nvCxnSpPr>
          <p:cNvPr id="10" name="Straight Connector 9">
            <a:extLst>
              <a:ext uri="{FF2B5EF4-FFF2-40B4-BE49-F238E27FC236}">
                <a16:creationId xmlns:a16="http://schemas.microsoft.com/office/drawing/2014/main" id="{2BDA7980-EB11-48EC-8B0C-64FEE5F09A8F}"/>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99502BE-C8A6-4A0B-921A-0DBDE5F956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7238" y="6320118"/>
            <a:ext cx="428967" cy="172800"/>
          </a:xfrm>
          <a:prstGeom prst="rect">
            <a:avLst/>
          </a:prstGeom>
        </p:spPr>
      </p:pic>
      <p:sp>
        <p:nvSpPr>
          <p:cNvPr id="8" name="TextBox 7">
            <a:extLst>
              <a:ext uri="{FF2B5EF4-FFF2-40B4-BE49-F238E27FC236}">
                <a16:creationId xmlns:a16="http://schemas.microsoft.com/office/drawing/2014/main" id="{0A9ED18C-5906-4DB7-8238-DAC47384A7FF}"/>
              </a:ext>
              <a:ext uri="{C183D7F6-B498-43B3-948B-1728B52AA6E4}">
                <adec:decorative xmlns:adec="http://schemas.microsoft.com/office/drawing/2017/decorative" val="1"/>
              </a:ext>
            </a:extLst>
          </p:cNvPr>
          <p:cNvSpPr txBox="1"/>
          <p:nvPr userDrawn="1">
            <p:custDataLst>
              <p:tags r:id="rId2"/>
            </p:custDataLst>
          </p:nvPr>
        </p:nvSpPr>
        <p:spPr>
          <a:xfrm>
            <a:off x="1536436" y="6314185"/>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2022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43943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468853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752400" y="3607200"/>
            <a:ext cx="7639200" cy="21960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778661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29082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D11141-B40A-46CB-8C61-81DDE221FE5D}"/>
              </a:ext>
            </a:extLst>
          </p:cNvPr>
          <p:cNvSpPr>
            <a:spLocks noChangeAspect="1"/>
          </p:cNvSpPr>
          <p:nvPr userDrawn="1"/>
        </p:nvSpPr>
        <p:spPr>
          <a:xfrm>
            <a:off x="749300" y="1263838"/>
            <a:ext cx="3291418" cy="47432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A7867E50-BF34-4013-B459-41448BAB225C}"/>
              </a:ext>
            </a:extLst>
          </p:cNvPr>
          <p:cNvSpPr>
            <a:spLocks noGrp="1"/>
          </p:cNvSpPr>
          <p:nvPr>
            <p:ph type="ctrTitle" hasCustomPrompt="1"/>
          </p:nvPr>
        </p:nvSpPr>
        <p:spPr>
          <a:xfrm>
            <a:off x="996111" y="1514264"/>
            <a:ext cx="2798013" cy="32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3280408F-9E51-4F9B-94C4-6F3A3FBD24F7}"/>
              </a:ext>
            </a:extLst>
          </p:cNvPr>
          <p:cNvSpPr>
            <a:spLocks noGrp="1"/>
          </p:cNvSpPr>
          <p:nvPr>
            <p:ph type="body" sz="quarter" idx="11"/>
          </p:nvPr>
        </p:nvSpPr>
        <p:spPr>
          <a:xfrm>
            <a:off x="996112" y="4953636"/>
            <a:ext cx="2798013"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BD9B31D1-42A2-4A0D-A8FC-1A425F027A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576284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3376800" y="3607200"/>
            <a:ext cx="2390400" cy="21960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752400" y="3607200"/>
            <a:ext cx="2390400" cy="21960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752400" y="12096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001200" y="3607200"/>
            <a:ext cx="23904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376800" y="12096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001200" y="12096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0301"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35091"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379574"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0608"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35091"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379574"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24058" y="1222512"/>
            <a:ext cx="1467542"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24058"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33909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0301"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35091"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379574"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290608"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35091"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379574"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24058" y="1222512"/>
            <a:ext cx="1467542"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24058" y="1827312"/>
            <a:ext cx="1253953"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Columns - Top Bann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9293AC-1607-44C9-88BD-BAA65BD58AC3}"/>
              </a:ext>
            </a:extLst>
          </p:cNvPr>
          <p:cNvSpPr/>
          <p:nvPr userDrawn="1"/>
        </p:nvSpPr>
        <p:spPr>
          <a:xfrm>
            <a:off x="0" y="0"/>
            <a:ext cx="9144000" cy="265442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2" name="Title 1"/>
          <p:cNvSpPr>
            <a:spLocks noGrp="1"/>
          </p:cNvSpPr>
          <p:nvPr>
            <p:ph type="title"/>
          </p:nvPr>
        </p:nvSpPr>
        <p:spPr>
          <a:xfrm>
            <a:off x="752400" y="432000"/>
            <a:ext cx="7639200" cy="518400"/>
          </a:xfrm>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1401"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70402"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429403"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6988404" y="1921388"/>
            <a:ext cx="1403196"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7E12C1BE-95EF-457B-9290-2B97E3CEC031}"/>
              </a:ext>
            </a:extLst>
          </p:cNvPr>
          <p:cNvSpPr>
            <a:spLocks noGrp="1"/>
          </p:cNvSpPr>
          <p:nvPr>
            <p:ph type="body" sz="quarter" idx="20"/>
          </p:nvPr>
        </p:nvSpPr>
        <p:spPr>
          <a:xfrm>
            <a:off x="752475" y="1211263"/>
            <a:ext cx="7646988" cy="4492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79910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4 Columns - Top Bann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9293AC-1607-44C9-88BD-BAA65BD58AC3}"/>
              </a:ext>
            </a:extLst>
          </p:cNvPr>
          <p:cNvSpPr/>
          <p:nvPr userDrawn="1"/>
        </p:nvSpPr>
        <p:spPr>
          <a:xfrm>
            <a:off x="0" y="0"/>
            <a:ext cx="9144000" cy="2653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2" name="Title 1"/>
          <p:cNvSpPr>
            <a:spLocks noGrp="1"/>
          </p:cNvSpPr>
          <p:nvPr>
            <p:ph type="title"/>
          </p:nvPr>
        </p:nvSpPr>
        <p:spPr>
          <a:xfrm>
            <a:off x="752400" y="432000"/>
            <a:ext cx="7639200" cy="518400"/>
          </a:xfrm>
        </p:spPr>
        <p:txBody>
          <a:bodyPr/>
          <a:lstStyle>
            <a:lvl1pPr>
              <a:defRPr>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1921388"/>
            <a:ext cx="1797020"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02415" y="1921388"/>
            <a:ext cx="1797020"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652430" y="1921388"/>
            <a:ext cx="1797020"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602444" y="1921388"/>
            <a:ext cx="1797020" cy="3882437"/>
          </a:xfrm>
          <a:solidFill>
            <a:schemeClr val="bg1"/>
          </a:solidFill>
          <a:ln>
            <a:solidFill>
              <a:schemeClr val="accent1"/>
            </a:solid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7E12C1BE-95EF-457B-9290-2B97E3CEC031}"/>
              </a:ext>
            </a:extLst>
          </p:cNvPr>
          <p:cNvSpPr>
            <a:spLocks noGrp="1"/>
          </p:cNvSpPr>
          <p:nvPr>
            <p:ph type="body" sz="quarter" idx="20"/>
          </p:nvPr>
        </p:nvSpPr>
        <p:spPr>
          <a:xfrm>
            <a:off x="752475" y="1211263"/>
            <a:ext cx="7646988" cy="4492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7867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673040"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599955"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526871"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864730"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73040" y="1222512"/>
            <a:ext cx="1864730"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599955" y="1222512"/>
            <a:ext cx="1864730"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26871" y="1222512"/>
            <a:ext cx="1864730" cy="604800"/>
          </a:xfrm>
          <a:prstGeom prst="homePlate">
            <a:avLst>
              <a:gd name="adj" fmla="val 34200"/>
            </a:avLst>
          </a:prstGeom>
          <a:solidFill>
            <a:schemeClr val="tx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accent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2400"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673040"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599955"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526871" y="1827312"/>
            <a:ext cx="1644571" cy="39765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864730"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673040" y="1222512"/>
            <a:ext cx="1864730"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599955" y="1222512"/>
            <a:ext cx="1864730"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526871" y="1222512"/>
            <a:ext cx="1864730"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3350863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tx2"/>
                </a:solidFill>
              </a:defRPr>
            </a:lvl1pPr>
          </a:lstStyle>
          <a:p>
            <a:r>
              <a:rPr lang="en-US"/>
              <a:t>Click to edit Master title style</a:t>
            </a:r>
            <a:endParaRPr lang="en-US" dirty="0"/>
          </a:p>
        </p:txBody>
      </p:sp>
      <p:sp>
        <p:nvSpPr>
          <p:cNvPr id="16" name="Text Placeholder 10"/>
          <p:cNvSpPr>
            <a:spLocks noGrp="1"/>
          </p:cNvSpPr>
          <p:nvPr>
            <p:ph type="body" sz="quarter" idx="21"/>
          </p:nvPr>
        </p:nvSpPr>
        <p:spPr bwMode="gray">
          <a:xfrm>
            <a:off x="3456000" y="2734375"/>
            <a:ext cx="2232000" cy="1548000"/>
          </a:xfrm>
          <a:prstGeom prst="rect">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38" name="Text Placeholder 37">
            <a:extLst>
              <a:ext uri="{FF2B5EF4-FFF2-40B4-BE49-F238E27FC236}">
                <a16:creationId xmlns:a16="http://schemas.microsoft.com/office/drawing/2014/main" id="{959D2011-ECCF-4C3B-AEA4-7C80B6F9F856}"/>
              </a:ext>
            </a:extLst>
          </p:cNvPr>
          <p:cNvSpPr>
            <a:spLocks noGrp="1"/>
          </p:cNvSpPr>
          <p:nvPr>
            <p:ph type="body" sz="quarter" idx="53"/>
          </p:nvPr>
        </p:nvSpPr>
        <p:spPr>
          <a:xfrm>
            <a:off x="752510" y="1211262"/>
            <a:ext cx="3739294" cy="2189066"/>
          </a:xfrm>
          <a:custGeom>
            <a:avLst/>
            <a:gdLst>
              <a:gd name="connsiteX0" fmla="*/ 0 w 3739294"/>
              <a:gd name="connsiteY0" fmla="*/ 0 h 2189066"/>
              <a:gd name="connsiteX1" fmla="*/ 3739294 w 3739294"/>
              <a:gd name="connsiteY1" fmla="*/ 0 h 2189066"/>
              <a:gd name="connsiteX2" fmla="*/ 3739294 w 3739294"/>
              <a:gd name="connsiteY2" fmla="*/ 1361113 h 2189066"/>
              <a:gd name="connsiteX3" fmla="*/ 2541490 w 3739294"/>
              <a:gd name="connsiteY3" fmla="*/ 1361113 h 2189066"/>
              <a:gd name="connsiteX4" fmla="*/ 2541490 w 3739294"/>
              <a:gd name="connsiteY4" fmla="*/ 2189066 h 2189066"/>
              <a:gd name="connsiteX5" fmla="*/ 0 w 3739294"/>
              <a:gd name="connsiteY5" fmla="*/ 2189066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3739294" y="0"/>
                </a:lnTo>
                <a:lnTo>
                  <a:pt x="3739294" y="1361113"/>
                </a:lnTo>
                <a:lnTo>
                  <a:pt x="2541490" y="1361113"/>
                </a:lnTo>
                <a:lnTo>
                  <a:pt x="2541490" y="2189066"/>
                </a:lnTo>
                <a:lnTo>
                  <a:pt x="0" y="2189066"/>
                </a:lnTo>
                <a:close/>
              </a:path>
            </a:pathLst>
          </a:custGeom>
          <a:solidFill>
            <a:schemeClr val="accent1">
              <a:lumMod val="20000"/>
              <a:lumOff val="80000"/>
            </a:schemeClr>
          </a:solidFill>
          <a:ln w="12700">
            <a:noFill/>
          </a:ln>
        </p:spPr>
        <p:txBody>
          <a:bodyPr wrap="square" lIns="54000" tIns="54000" rIns="1332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Text Placeholder 40">
            <a:extLst>
              <a:ext uri="{FF2B5EF4-FFF2-40B4-BE49-F238E27FC236}">
                <a16:creationId xmlns:a16="http://schemas.microsoft.com/office/drawing/2014/main" id="{285C34CE-0040-4ED7-812A-EC82A47A56D7}"/>
              </a:ext>
            </a:extLst>
          </p:cNvPr>
          <p:cNvSpPr>
            <a:spLocks noGrp="1"/>
          </p:cNvSpPr>
          <p:nvPr>
            <p:ph type="body" sz="quarter" idx="54"/>
          </p:nvPr>
        </p:nvSpPr>
        <p:spPr>
          <a:xfrm>
            <a:off x="752510" y="3616422"/>
            <a:ext cx="3739294" cy="2189066"/>
          </a:xfrm>
          <a:custGeom>
            <a:avLst/>
            <a:gdLst>
              <a:gd name="connsiteX0" fmla="*/ 0 w 3739294"/>
              <a:gd name="connsiteY0" fmla="*/ 0 h 2189066"/>
              <a:gd name="connsiteX1" fmla="*/ 2541490 w 3739294"/>
              <a:gd name="connsiteY1" fmla="*/ 0 h 2189066"/>
              <a:gd name="connsiteX2" fmla="*/ 2541490 w 3739294"/>
              <a:gd name="connsiteY2" fmla="*/ 827953 h 2189066"/>
              <a:gd name="connsiteX3" fmla="*/ 3739294 w 3739294"/>
              <a:gd name="connsiteY3" fmla="*/ 827953 h 2189066"/>
              <a:gd name="connsiteX4" fmla="*/ 3739294 w 3739294"/>
              <a:gd name="connsiteY4" fmla="*/ 2189066 h 2189066"/>
              <a:gd name="connsiteX5" fmla="*/ 0 w 3739294"/>
              <a:gd name="connsiteY5" fmla="*/ 2189066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2541490" y="0"/>
                </a:lnTo>
                <a:lnTo>
                  <a:pt x="2541490" y="827953"/>
                </a:lnTo>
                <a:lnTo>
                  <a:pt x="3739294" y="827953"/>
                </a:lnTo>
                <a:lnTo>
                  <a:pt x="3739294" y="2189066"/>
                </a:lnTo>
                <a:lnTo>
                  <a:pt x="0" y="2189066"/>
                </a:lnTo>
                <a:close/>
              </a:path>
            </a:pathLst>
          </a:custGeom>
          <a:solidFill>
            <a:schemeClr val="accent1">
              <a:lumMod val="20000"/>
              <a:lumOff val="80000"/>
            </a:schemeClr>
          </a:solidFill>
          <a:ln w="12700">
            <a:noFill/>
          </a:ln>
        </p:spPr>
        <p:txBody>
          <a:bodyPr wrap="square" lIns="54000" tIns="54000" rIns="1332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Text Placeholder 38">
            <a:extLst>
              <a:ext uri="{FF2B5EF4-FFF2-40B4-BE49-F238E27FC236}">
                <a16:creationId xmlns:a16="http://schemas.microsoft.com/office/drawing/2014/main" id="{62EF2175-0A38-4DE3-B808-279449EE3E0A}"/>
              </a:ext>
            </a:extLst>
          </p:cNvPr>
          <p:cNvSpPr>
            <a:spLocks noGrp="1"/>
          </p:cNvSpPr>
          <p:nvPr>
            <p:ph type="body" sz="quarter" idx="55"/>
          </p:nvPr>
        </p:nvSpPr>
        <p:spPr>
          <a:xfrm>
            <a:off x="4652307" y="1211262"/>
            <a:ext cx="3739294" cy="2189066"/>
          </a:xfrm>
          <a:custGeom>
            <a:avLst/>
            <a:gdLst>
              <a:gd name="connsiteX0" fmla="*/ 0 w 3739294"/>
              <a:gd name="connsiteY0" fmla="*/ 0 h 2189066"/>
              <a:gd name="connsiteX1" fmla="*/ 3739294 w 3739294"/>
              <a:gd name="connsiteY1" fmla="*/ 0 h 2189066"/>
              <a:gd name="connsiteX2" fmla="*/ 3739294 w 3739294"/>
              <a:gd name="connsiteY2" fmla="*/ 2189066 h 2189066"/>
              <a:gd name="connsiteX3" fmla="*/ 1197693 w 3739294"/>
              <a:gd name="connsiteY3" fmla="*/ 2189066 h 2189066"/>
              <a:gd name="connsiteX4" fmla="*/ 1197693 w 3739294"/>
              <a:gd name="connsiteY4" fmla="*/ 1361113 h 2189066"/>
              <a:gd name="connsiteX5" fmla="*/ 0 w 3739294"/>
              <a:gd name="connsiteY5" fmla="*/ 1361113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0" y="0"/>
                </a:moveTo>
                <a:lnTo>
                  <a:pt x="3739294" y="0"/>
                </a:lnTo>
                <a:lnTo>
                  <a:pt x="3739294" y="2189066"/>
                </a:lnTo>
                <a:lnTo>
                  <a:pt x="1197693" y="2189066"/>
                </a:lnTo>
                <a:lnTo>
                  <a:pt x="1197693" y="1361113"/>
                </a:lnTo>
                <a:lnTo>
                  <a:pt x="0" y="1361113"/>
                </a:lnTo>
                <a:close/>
              </a:path>
            </a:pathLst>
          </a:custGeom>
          <a:solidFill>
            <a:schemeClr val="accent1">
              <a:lumMod val="20000"/>
              <a:lumOff val="80000"/>
            </a:schemeClr>
          </a:solidFill>
          <a:ln w="12700">
            <a:noFill/>
          </a:ln>
        </p:spPr>
        <p:txBody>
          <a:bodyPr wrap="square" lIns="1332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Text Placeholder 39">
            <a:extLst>
              <a:ext uri="{FF2B5EF4-FFF2-40B4-BE49-F238E27FC236}">
                <a16:creationId xmlns:a16="http://schemas.microsoft.com/office/drawing/2014/main" id="{8DCD0C63-F3A2-4CCE-89ED-D659427AA31A}"/>
              </a:ext>
            </a:extLst>
          </p:cNvPr>
          <p:cNvSpPr>
            <a:spLocks noGrp="1"/>
          </p:cNvSpPr>
          <p:nvPr>
            <p:ph type="body" sz="quarter" idx="56"/>
          </p:nvPr>
        </p:nvSpPr>
        <p:spPr>
          <a:xfrm>
            <a:off x="4652307" y="3616422"/>
            <a:ext cx="3739294" cy="2189066"/>
          </a:xfrm>
          <a:custGeom>
            <a:avLst/>
            <a:gdLst>
              <a:gd name="connsiteX0" fmla="*/ 1197693 w 3739294"/>
              <a:gd name="connsiteY0" fmla="*/ 0 h 2189066"/>
              <a:gd name="connsiteX1" fmla="*/ 3739294 w 3739294"/>
              <a:gd name="connsiteY1" fmla="*/ 0 h 2189066"/>
              <a:gd name="connsiteX2" fmla="*/ 3739294 w 3739294"/>
              <a:gd name="connsiteY2" fmla="*/ 2189066 h 2189066"/>
              <a:gd name="connsiteX3" fmla="*/ 0 w 3739294"/>
              <a:gd name="connsiteY3" fmla="*/ 2189066 h 2189066"/>
              <a:gd name="connsiteX4" fmla="*/ 0 w 3739294"/>
              <a:gd name="connsiteY4" fmla="*/ 827953 h 2189066"/>
              <a:gd name="connsiteX5" fmla="*/ 1197693 w 3739294"/>
              <a:gd name="connsiteY5" fmla="*/ 827953 h 218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9294" h="2189066">
                <a:moveTo>
                  <a:pt x="1197693" y="0"/>
                </a:moveTo>
                <a:lnTo>
                  <a:pt x="3739294" y="0"/>
                </a:lnTo>
                <a:lnTo>
                  <a:pt x="3739294" y="2189066"/>
                </a:lnTo>
                <a:lnTo>
                  <a:pt x="0" y="2189066"/>
                </a:lnTo>
                <a:lnTo>
                  <a:pt x="0" y="827953"/>
                </a:lnTo>
                <a:lnTo>
                  <a:pt x="1197693" y="827953"/>
                </a:lnTo>
                <a:close/>
              </a:path>
            </a:pathLst>
          </a:custGeom>
          <a:solidFill>
            <a:schemeClr val="accent1">
              <a:lumMod val="20000"/>
              <a:lumOff val="80000"/>
            </a:schemeClr>
          </a:solidFill>
          <a:ln w="12700">
            <a:noFill/>
          </a:ln>
        </p:spPr>
        <p:txBody>
          <a:bodyPr wrap="square" lIns="1332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2707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41940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41940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
          <p:cNvSpPr>
            <a:spLocks noGrp="1"/>
          </p:cNvSpPr>
          <p:nvPr>
            <p:ph type="body" sz="quarter" idx="23"/>
          </p:nvPr>
        </p:nvSpPr>
        <p:spPr>
          <a:xfrm>
            <a:off x="752400" y="4019650"/>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24"/>
          </p:nvPr>
        </p:nvSpPr>
        <p:spPr>
          <a:xfrm>
            <a:off x="752400" y="3628705"/>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
          <p:cNvSpPr>
            <a:spLocks noGrp="1"/>
          </p:cNvSpPr>
          <p:nvPr>
            <p:ph type="body" sz="quarter" idx="25"/>
          </p:nvPr>
        </p:nvSpPr>
        <p:spPr>
          <a:xfrm>
            <a:off x="4665600" y="4019650"/>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26"/>
          </p:nvPr>
        </p:nvSpPr>
        <p:spPr>
          <a:xfrm>
            <a:off x="4665600" y="3628705"/>
            <a:ext cx="3726000" cy="388800"/>
          </a:xfrm>
          <a:solidFill>
            <a:schemeClr val="tx2"/>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DB287-5E22-4504-9244-3821B98C05A3}"/>
              </a:ext>
            </a:extLst>
          </p:cNvPr>
          <p:cNvSpPr>
            <a:spLocks noChangeAspect="1"/>
          </p:cNvSpPr>
          <p:nvPr userDrawn="1"/>
        </p:nvSpPr>
        <p:spPr>
          <a:xfrm>
            <a:off x="2157187" y="313438"/>
            <a:ext cx="6242276" cy="4332804"/>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 name="Title 1">
            <a:extLst>
              <a:ext uri="{FF2B5EF4-FFF2-40B4-BE49-F238E27FC236}">
                <a16:creationId xmlns:a16="http://schemas.microsoft.com/office/drawing/2014/main" id="{21A1CDC1-2E26-4722-BB78-D965EB673000}"/>
              </a:ext>
            </a:extLst>
          </p:cNvPr>
          <p:cNvSpPr>
            <a:spLocks noGrp="1"/>
          </p:cNvSpPr>
          <p:nvPr>
            <p:ph type="ctrTitle" hasCustomPrompt="1"/>
          </p:nvPr>
        </p:nvSpPr>
        <p:spPr>
          <a:xfrm>
            <a:off x="2401618" y="560114"/>
            <a:ext cx="5756451" cy="288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2" name="Text Placeholder 3">
            <a:extLst>
              <a:ext uri="{FF2B5EF4-FFF2-40B4-BE49-F238E27FC236}">
                <a16:creationId xmlns:a16="http://schemas.microsoft.com/office/drawing/2014/main" id="{53C698CC-97B7-45DE-AA75-CA3F0C4CF34A}"/>
              </a:ext>
            </a:extLst>
          </p:cNvPr>
          <p:cNvSpPr>
            <a:spLocks noGrp="1"/>
          </p:cNvSpPr>
          <p:nvPr>
            <p:ph type="body" sz="quarter" idx="11"/>
          </p:nvPr>
        </p:nvSpPr>
        <p:spPr>
          <a:xfrm>
            <a:off x="2401618" y="3582823"/>
            <a:ext cx="575645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6" name="Graphic 5">
            <a:extLst>
              <a:ext uri="{FF2B5EF4-FFF2-40B4-BE49-F238E27FC236}">
                <a16:creationId xmlns:a16="http://schemas.microsoft.com/office/drawing/2014/main" id="{12B72E16-3CB3-49AC-9B2E-56ECC2BE96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3368251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lvl1pPr>
              <a:defRPr>
                <a:solidFill>
                  <a:schemeClr val="bg1"/>
                </a:solidFill>
              </a:defRPr>
            </a:lvl1p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accent1"/>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accent1"/>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
          <p:cNvSpPr>
            <a:spLocks noGrp="1"/>
          </p:cNvSpPr>
          <p:nvPr>
            <p:ph type="body" sz="quarter" idx="23"/>
          </p:nvPr>
        </p:nvSpPr>
        <p:spPr>
          <a:xfrm>
            <a:off x="752400" y="4019650"/>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24"/>
          </p:nvPr>
        </p:nvSpPr>
        <p:spPr>
          <a:xfrm>
            <a:off x="752400" y="3628705"/>
            <a:ext cx="3726000" cy="388800"/>
          </a:xfrm>
          <a:solidFill>
            <a:schemeClr val="accent1"/>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
          <p:cNvSpPr>
            <a:spLocks noGrp="1"/>
          </p:cNvSpPr>
          <p:nvPr>
            <p:ph type="body" sz="quarter" idx="25"/>
          </p:nvPr>
        </p:nvSpPr>
        <p:spPr>
          <a:xfrm>
            <a:off x="4665600" y="4019650"/>
            <a:ext cx="3726000" cy="1785600"/>
          </a:xfrm>
          <a:solidFill>
            <a:schemeClr val="accent1">
              <a:lumMod val="20000"/>
              <a:lumOff val="80000"/>
            </a:schemeClr>
          </a:solidFill>
          <a:ln w="12700">
            <a:noFill/>
          </a:ln>
        </p:spPr>
        <p:txBody>
          <a:bodyPr lIns="108000" tIns="108000" rIns="108000" bIns="108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26"/>
          </p:nvPr>
        </p:nvSpPr>
        <p:spPr>
          <a:xfrm>
            <a:off x="4665600" y="3628705"/>
            <a:ext cx="3726000" cy="388800"/>
          </a:xfrm>
          <a:solidFill>
            <a:schemeClr val="accent1"/>
          </a:solidFill>
          <a:ln w="12700">
            <a:noFill/>
          </a:ln>
        </p:spPr>
        <p:txBody>
          <a:bodyPr lIns="108000" tIns="108000" rIns="108000" bIns="108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Shape 8">
            <a:extLst>
              <a:ext uri="{FF2B5EF4-FFF2-40B4-BE49-F238E27FC236}">
                <a16:creationId xmlns:a16="http://schemas.microsoft.com/office/drawing/2014/main" id="{DB1C4B43-FA0B-4D0C-8437-66F19EF1F34D}"/>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13" name="TextBox 12">
            <a:extLst>
              <a:ext uri="{FF2B5EF4-FFF2-40B4-BE49-F238E27FC236}">
                <a16:creationId xmlns:a16="http://schemas.microsoft.com/office/drawing/2014/main" id="{79E4239A-696B-40FB-8EA0-70E8FCE23614}"/>
              </a:ext>
              <a:ext uri="{C183D7F6-B498-43B3-948B-1728B52AA6E4}">
                <adec:decorative xmlns:adec="http://schemas.microsoft.com/office/drawing/2017/decorative" val="1"/>
              </a:ext>
            </a:extLst>
          </p:cNvPr>
          <p:cNvSpPr txBox="1"/>
          <p:nvPr userDrawn="1">
            <p:custDataLst>
              <p:tags r:id="rId1"/>
            </p:custDataLst>
          </p:nvPr>
        </p:nvSpPr>
        <p:spPr>
          <a:xfrm>
            <a:off x="6706009" y="6360352"/>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solidFill>
                <a:latin typeface="+mn-lt"/>
                <a:ea typeface="+mn-ea"/>
                <a:cs typeface="+mn-cs"/>
              </a:rPr>
              <a:t>Document Classification: KPMG Public</a:t>
            </a:r>
          </a:p>
        </p:txBody>
      </p:sp>
      <p:cxnSp>
        <p:nvCxnSpPr>
          <p:cNvPr id="15" name="Straight Connector 14">
            <a:extLst>
              <a:ext uri="{FF2B5EF4-FFF2-40B4-BE49-F238E27FC236}">
                <a16:creationId xmlns:a16="http://schemas.microsoft.com/office/drawing/2014/main" id="{C10010BD-37F2-4205-B603-26BE05D01DB4}"/>
              </a:ext>
            </a:extLst>
          </p:cNvPr>
          <p:cNvCxnSpPr/>
          <p:nvPr userDrawn="1"/>
        </p:nvCxnSpPr>
        <p:spPr>
          <a:xfrm>
            <a:off x="8131055" y="6331812"/>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26A36270-111B-47D1-A4BC-A201FCA81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7238" y="6320118"/>
            <a:ext cx="428967" cy="172800"/>
          </a:xfrm>
          <a:prstGeom prst="rect">
            <a:avLst/>
          </a:prstGeom>
        </p:spPr>
      </p:pic>
      <p:sp>
        <p:nvSpPr>
          <p:cNvPr id="14" name="TextBox 13">
            <a:extLst>
              <a:ext uri="{FF2B5EF4-FFF2-40B4-BE49-F238E27FC236}">
                <a16:creationId xmlns:a16="http://schemas.microsoft.com/office/drawing/2014/main" id="{77841C22-7357-4553-B4DD-6E1B6CF69326}"/>
              </a:ext>
              <a:ext uri="{C183D7F6-B498-43B3-948B-1728B52AA6E4}">
                <adec:decorative xmlns:adec="http://schemas.microsoft.com/office/drawing/2017/decorative" val="1"/>
              </a:ext>
            </a:extLst>
          </p:cNvPr>
          <p:cNvSpPr txBox="1"/>
          <p:nvPr userDrawn="1">
            <p:custDataLst>
              <p:tags r:id="rId2"/>
            </p:custDataLst>
          </p:nvPr>
        </p:nvSpPr>
        <p:spPr>
          <a:xfrm>
            <a:off x="1536436" y="6314185"/>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2022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3125932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5" y="1422400"/>
            <a:ext cx="5902325" cy="4099970"/>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2504375"/>
            <a:ext cx="4592586" cy="1623742"/>
          </a:xfrm>
        </p:spPr>
        <p:txBody>
          <a:bodyPr anchor="t" anchorCtr="0"/>
          <a:lstStyle>
            <a:lvl1pPr algn="l">
              <a:defRPr sz="6600">
                <a:solidFill>
                  <a:schemeClr val="bg1"/>
                </a:solidFill>
              </a:defRPr>
            </a:lvl1pPr>
          </a:lstStyle>
          <a:p>
            <a:r>
              <a:rPr lang="en-US"/>
              <a:t>Click to edit Master title style</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4" y="1553435"/>
            <a:ext cx="896937" cy="722312"/>
          </a:xfrm>
        </p:spPr>
        <p:txBody>
          <a:bodyPr/>
          <a:lstStyle>
            <a:lvl1pPr>
              <a:lnSpc>
                <a:spcPct val="80000"/>
              </a:lnSpc>
              <a:defRPr sz="6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4465785"/>
            <a:ext cx="4592586" cy="810000"/>
          </a:xfrm>
        </p:spPr>
        <p:txBody>
          <a:bodyPr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86961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5"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2504375"/>
            <a:ext cx="4592586" cy="1623742"/>
          </a:xfrm>
        </p:spPr>
        <p:txBody>
          <a:bodyPr anchor="t" anchorCtr="0"/>
          <a:lstStyle>
            <a:lvl1pPr algn="l">
              <a:defRPr sz="6600">
                <a:solidFill>
                  <a:schemeClr val="tx2"/>
                </a:solidFill>
              </a:defRPr>
            </a:lvl1pPr>
          </a:lstStyle>
          <a:p>
            <a:r>
              <a:rPr lang="en-US"/>
              <a:t>Click to edit Master title style</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4"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6601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A131ED-15DF-49E2-88F8-BD22F6A42CF2}"/>
              </a:ext>
            </a:extLst>
          </p:cNvPr>
          <p:cNvSpPr>
            <a:spLocks/>
          </p:cNvSpPr>
          <p:nvPr userDrawn="1"/>
        </p:nvSpPr>
        <p:spPr>
          <a:xfrm>
            <a:off x="746125" y="1422400"/>
            <a:ext cx="5902325" cy="4099970"/>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82714" y="2504375"/>
            <a:ext cx="4592586" cy="1623742"/>
          </a:xfrm>
        </p:spPr>
        <p:txBody>
          <a:bodyPr anchor="t" anchorCtr="0"/>
          <a:lstStyle>
            <a:lvl1pPr algn="l">
              <a:defRPr sz="6600">
                <a:solidFill>
                  <a:schemeClr val="tx2"/>
                </a:solidFill>
              </a:defRPr>
            </a:lvl1pPr>
          </a:lstStyle>
          <a:p>
            <a:r>
              <a:rPr lang="en-US"/>
              <a:t>Click to edit Master title style</a:t>
            </a:r>
            <a:endParaRPr lang="en-US" dirty="0"/>
          </a:p>
        </p:txBody>
      </p:sp>
      <p:sp>
        <p:nvSpPr>
          <p:cNvPr id="10" name="Text Placeholder 11">
            <a:extLst>
              <a:ext uri="{FF2B5EF4-FFF2-40B4-BE49-F238E27FC236}">
                <a16:creationId xmlns:a16="http://schemas.microsoft.com/office/drawing/2014/main" id="{836EFA93-8BDA-4CEE-9492-BCAC7D96A594}"/>
              </a:ext>
            </a:extLst>
          </p:cNvPr>
          <p:cNvSpPr>
            <a:spLocks noGrp="1"/>
          </p:cNvSpPr>
          <p:nvPr>
            <p:ph type="body" sz="quarter" idx="10" hasCustomPrompt="1"/>
          </p:nvPr>
        </p:nvSpPr>
        <p:spPr>
          <a:xfrm>
            <a:off x="982714" y="1553435"/>
            <a:ext cx="896937" cy="722312"/>
          </a:xfrm>
        </p:spPr>
        <p:txBody>
          <a:bodyPr/>
          <a:lstStyle>
            <a:lvl1pPr>
              <a:lnSpc>
                <a:spcPct val="80000"/>
              </a:lnSpc>
              <a:defRPr sz="6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00</a:t>
            </a:r>
          </a:p>
        </p:txBody>
      </p:sp>
      <p:sp>
        <p:nvSpPr>
          <p:cNvPr id="11" name="Text Placeholder 13">
            <a:extLst>
              <a:ext uri="{FF2B5EF4-FFF2-40B4-BE49-F238E27FC236}">
                <a16:creationId xmlns:a16="http://schemas.microsoft.com/office/drawing/2014/main" id="{B47020FA-A884-4E3E-885A-5D5189B2CA9D}"/>
              </a:ext>
            </a:extLst>
          </p:cNvPr>
          <p:cNvSpPr>
            <a:spLocks noGrp="1"/>
          </p:cNvSpPr>
          <p:nvPr>
            <p:ph type="body" sz="quarter" idx="11"/>
          </p:nvPr>
        </p:nvSpPr>
        <p:spPr>
          <a:xfrm>
            <a:off x="982714" y="4465785"/>
            <a:ext cx="4592586" cy="810000"/>
          </a:xfrm>
        </p:spPr>
        <p:txBody>
          <a:bodyPr anchor="b"/>
          <a:lstStyle>
            <a:lvl1pPr>
              <a:defRPr>
                <a:solidFill>
                  <a:schemeClr val="tx2"/>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9828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9F6308-3807-44EC-BBE8-A9C8A9430A2C}"/>
              </a:ext>
            </a:extLst>
          </p:cNvPr>
          <p:cNvSpPr>
            <a:spLocks noChangeAspect="1"/>
          </p:cNvSpPr>
          <p:nvPr userDrawn="1"/>
        </p:nvSpPr>
        <p:spPr>
          <a:xfrm>
            <a:off x="749300" y="1263838"/>
            <a:ext cx="6328756" cy="439618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0FAB1FAA-C63A-49DF-A7C2-3544350826F9}"/>
              </a:ext>
            </a:extLst>
          </p:cNvPr>
          <p:cNvSpPr>
            <a:spLocks noGrp="1"/>
          </p:cNvSpPr>
          <p:nvPr>
            <p:ph type="ctrTitle"/>
          </p:nvPr>
        </p:nvSpPr>
        <p:spPr>
          <a:xfrm>
            <a:off x="996112" y="1514264"/>
            <a:ext cx="5831819" cy="2880000"/>
          </a:xfrm>
        </p:spPr>
        <p:txBody>
          <a:bodyPr anchor="t" anchorCtr="0"/>
          <a:lstStyle>
            <a:lvl1pPr algn="l">
              <a:defRPr sz="6600">
                <a:solidFill>
                  <a:schemeClr val="tx2"/>
                </a:solidFill>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50FC5985-3DD1-475A-9A7A-899F36FF6F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4171462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0">
              <a:schemeClr val="accent5"/>
            </a:gs>
            <a:gs pos="100000">
              <a:schemeClr val="accent1"/>
            </a:gs>
          </a:gsLst>
          <a:lin ang="0" scaled="0"/>
        </a:gra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C20205-1972-45A0-B67B-992440214E15}"/>
              </a:ext>
            </a:extLst>
          </p:cNvPr>
          <p:cNvSpPr txBox="1"/>
          <p:nvPr userDrawn="1">
            <p:custDataLst>
              <p:tags r:id="rId1"/>
            </p:custDataLst>
          </p:nvPr>
        </p:nvSpPr>
        <p:spPr>
          <a:xfrm>
            <a:off x="749551" y="5651600"/>
            <a:ext cx="2374048"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bg1"/>
                </a:solidFill>
                <a:latin typeface="+mn-lt"/>
                <a:ea typeface="+mn-ea"/>
                <a:cs typeface="+mn-cs"/>
              </a:rPr>
              <a:t>Document Classification: KPMG Public</a:t>
            </a:r>
          </a:p>
        </p:txBody>
      </p:sp>
      <p:sp>
        <p:nvSpPr>
          <p:cNvPr id="18" name="Text Placeholder 2">
            <a:extLst>
              <a:ext uri="{FF2B5EF4-FFF2-40B4-BE49-F238E27FC236}">
                <a16:creationId xmlns:a16="http://schemas.microsoft.com/office/drawing/2014/main" id="{D1985B1E-1660-49BE-A364-FD65E9A824E4}"/>
              </a:ext>
            </a:extLst>
          </p:cNvPr>
          <p:cNvSpPr>
            <a:spLocks noGrp="1"/>
          </p:cNvSpPr>
          <p:nvPr>
            <p:ph type="body" sz="quarter" idx="10"/>
          </p:nvPr>
        </p:nvSpPr>
        <p:spPr>
          <a:xfrm>
            <a:off x="749300" y="3653770"/>
            <a:ext cx="6255182" cy="1843088"/>
          </a:xfrm>
        </p:spPr>
        <p:txBody>
          <a:bodyPr anchor="b"/>
          <a:lstStyle>
            <a:lvl1pPr>
              <a:spcAft>
                <a:spcPts val="1000"/>
              </a:spcAft>
              <a:defRPr sz="1000" b="0">
                <a:solidFill>
                  <a:schemeClr val="bg1"/>
                </a:solidFill>
              </a:defRPr>
            </a:lvl1pPr>
            <a:lvl2pPr>
              <a:spcAft>
                <a:spcPts val="1000"/>
              </a:spcAft>
              <a:defRPr sz="1000" b="0">
                <a:solidFill>
                  <a:schemeClr val="bg1"/>
                </a:solidFill>
              </a:defRPr>
            </a:lvl2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001CDA1C-F627-459A-90F5-D005F62DAD19}"/>
              </a:ext>
            </a:extLst>
          </p:cNvPr>
          <p:cNvSpPr>
            <a:spLocks noGrp="1"/>
          </p:cNvSpPr>
          <p:nvPr>
            <p:ph type="body" sz="quarter" idx="14"/>
          </p:nvPr>
        </p:nvSpPr>
        <p:spPr>
          <a:xfrm>
            <a:off x="749300" y="3143887"/>
            <a:ext cx="2411738" cy="119064"/>
          </a:xfrm>
        </p:spPr>
        <p:txBody>
          <a:bodyPr/>
          <a:lstStyle>
            <a:lvl1pPr>
              <a:buFontTx/>
              <a:buNone/>
              <a:defRPr sz="11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20" name="Group 19">
            <a:extLst>
              <a:ext uri="{FF2B5EF4-FFF2-40B4-BE49-F238E27FC236}">
                <a16:creationId xmlns:a16="http://schemas.microsoft.com/office/drawing/2014/main" id="{2812FD72-0F35-45F5-B74D-16289A1CFE11}"/>
              </a:ext>
            </a:extLst>
          </p:cNvPr>
          <p:cNvGrpSpPr/>
          <p:nvPr userDrawn="1"/>
        </p:nvGrpSpPr>
        <p:grpSpPr>
          <a:xfrm>
            <a:off x="758764" y="2673451"/>
            <a:ext cx="2023200" cy="367957"/>
            <a:chOff x="998476" y="2881529"/>
            <a:chExt cx="2023200" cy="367957"/>
          </a:xfrm>
        </p:grpSpPr>
        <p:sp>
          <p:nvSpPr>
            <p:cNvPr id="21" name="Rectangle 20">
              <a:extLst>
                <a:ext uri="{FF2B5EF4-FFF2-40B4-BE49-F238E27FC236}">
                  <a16:creationId xmlns:a16="http://schemas.microsoft.com/office/drawing/2014/main" id="{7A2D3805-681D-401A-A75E-7BF75F6E4DE9}"/>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3" name="Rectangle 22">
              <a:extLst>
                <a:ext uri="{FF2B5EF4-FFF2-40B4-BE49-F238E27FC236}">
                  <a16:creationId xmlns:a16="http://schemas.microsoft.com/office/drawing/2014/main" id="{ADA6B90A-2EFA-40E9-8E98-E7A85B9BDBF5}"/>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5" name="Rectangle 24">
              <a:extLst>
                <a:ext uri="{FF2B5EF4-FFF2-40B4-BE49-F238E27FC236}">
                  <a16:creationId xmlns:a16="http://schemas.microsoft.com/office/drawing/2014/main" id="{94969AD0-CA30-4D5C-9D23-4DE41EC8D323}"/>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6" name="Rectangle 25">
              <a:extLst>
                <a:ext uri="{FF2B5EF4-FFF2-40B4-BE49-F238E27FC236}">
                  <a16:creationId xmlns:a16="http://schemas.microsoft.com/office/drawing/2014/main" id="{8FDAE824-136A-427F-8254-73315981D957}"/>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7" name="Picture 26">
              <a:extLst>
                <a:ext uri="{FF2B5EF4-FFF2-40B4-BE49-F238E27FC236}">
                  <a16:creationId xmlns:a16="http://schemas.microsoft.com/office/drawing/2014/main" id="{D826BB31-9A6D-4607-868A-FEFC87B4D5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8" name="Picture 27" descr="Icon&#10;&#10;Description automatically generated">
              <a:extLst>
                <a:ext uri="{FF2B5EF4-FFF2-40B4-BE49-F238E27FC236}">
                  <a16:creationId xmlns:a16="http://schemas.microsoft.com/office/drawing/2014/main" id="{0B456461-26A1-4AFC-80F6-96BE97F835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9" name="Picture 28" descr="Logo&#10;&#10;Description automatically generated">
              <a:extLst>
                <a:ext uri="{FF2B5EF4-FFF2-40B4-BE49-F238E27FC236}">
                  <a16:creationId xmlns:a16="http://schemas.microsoft.com/office/drawing/2014/main" id="{4B8BA4C8-45B4-4148-8E7E-083AF84354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30" name="Picture 29" descr="Logo&#10;&#10;Description automatically generated">
              <a:extLst>
                <a:ext uri="{FF2B5EF4-FFF2-40B4-BE49-F238E27FC236}">
                  <a16:creationId xmlns:a16="http://schemas.microsoft.com/office/drawing/2014/main" id="{646EAAB2-DCE2-4D08-B4EC-2148F2A217B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31" name="Picture 30" descr="Icon&#10;&#10;Description automatically generated">
              <a:extLst>
                <a:ext uri="{FF2B5EF4-FFF2-40B4-BE49-F238E27FC236}">
                  <a16:creationId xmlns:a16="http://schemas.microsoft.com/office/drawing/2014/main" id="{E5195ABE-35DE-428F-B59A-90B0FBAB614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6" name="Graphic 15">
            <a:extLst>
              <a:ext uri="{FF2B5EF4-FFF2-40B4-BE49-F238E27FC236}">
                <a16:creationId xmlns:a16="http://schemas.microsoft.com/office/drawing/2014/main" id="{1451B2DB-8DD3-4AA8-A8FE-1EC956920A7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D335AFA-79EF-48E7-9FDA-A8FCF952D278}"/>
              </a:ext>
            </a:extLst>
          </p:cNvPr>
          <p:cNvSpPr txBox="1"/>
          <p:nvPr userDrawn="1">
            <p:custDataLst>
              <p:tags r:id="rId1"/>
            </p:custDataLst>
          </p:nvPr>
        </p:nvSpPr>
        <p:spPr>
          <a:xfrm>
            <a:off x="749551" y="5651600"/>
            <a:ext cx="2374048"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2"/>
                </a:solidFill>
                <a:latin typeface="+mn-lt"/>
                <a:ea typeface="+mn-ea"/>
                <a:cs typeface="+mn-cs"/>
              </a:rPr>
              <a:t>Document Classification: KPMG Public</a:t>
            </a:r>
          </a:p>
        </p:txBody>
      </p:sp>
      <p:sp>
        <p:nvSpPr>
          <p:cNvPr id="22" name="Text Placeholder 2">
            <a:extLst>
              <a:ext uri="{FF2B5EF4-FFF2-40B4-BE49-F238E27FC236}">
                <a16:creationId xmlns:a16="http://schemas.microsoft.com/office/drawing/2014/main" id="{48703AF1-229E-4220-A6D7-6F1010E1F9DE}"/>
              </a:ext>
            </a:extLst>
          </p:cNvPr>
          <p:cNvSpPr>
            <a:spLocks noGrp="1"/>
          </p:cNvSpPr>
          <p:nvPr>
            <p:ph type="body" sz="quarter" idx="10"/>
          </p:nvPr>
        </p:nvSpPr>
        <p:spPr>
          <a:xfrm>
            <a:off x="749300" y="3653770"/>
            <a:ext cx="6255182" cy="1843088"/>
          </a:xfrm>
        </p:spPr>
        <p:txBody>
          <a:bodyPr anchor="b"/>
          <a:lstStyle>
            <a:lvl1pPr>
              <a:spcAft>
                <a:spcPts val="1000"/>
              </a:spcAft>
              <a:defRPr sz="1000" b="0">
                <a:solidFill>
                  <a:schemeClr val="tx2"/>
                </a:solidFill>
              </a:defRPr>
            </a:lvl1pPr>
            <a:lvl2pPr>
              <a:spcAft>
                <a:spcPts val="1000"/>
              </a:spcAft>
              <a:defRPr sz="1000" b="0">
                <a:solidFill>
                  <a:schemeClr val="tx2"/>
                </a:solidFill>
              </a:defRPr>
            </a:lvl2pPr>
          </a:lstStyle>
          <a:p>
            <a:pPr lvl="0"/>
            <a:r>
              <a:rPr lang="en-US"/>
              <a:t>Click to edit Master text styles</a:t>
            </a:r>
          </a:p>
          <a:p>
            <a:pPr lvl="1"/>
            <a:r>
              <a:rPr lang="en-US"/>
              <a:t>Second level</a:t>
            </a:r>
          </a:p>
        </p:txBody>
      </p:sp>
      <p:sp>
        <p:nvSpPr>
          <p:cNvPr id="24" name="Text Placeholder 2">
            <a:extLst>
              <a:ext uri="{FF2B5EF4-FFF2-40B4-BE49-F238E27FC236}">
                <a16:creationId xmlns:a16="http://schemas.microsoft.com/office/drawing/2014/main" id="{87D5B914-BBA3-4307-88FA-B6F082A8C4C5}"/>
              </a:ext>
            </a:extLst>
          </p:cNvPr>
          <p:cNvSpPr>
            <a:spLocks noGrp="1"/>
          </p:cNvSpPr>
          <p:nvPr>
            <p:ph type="body" sz="quarter" idx="14"/>
          </p:nvPr>
        </p:nvSpPr>
        <p:spPr>
          <a:xfrm>
            <a:off x="749300" y="3143887"/>
            <a:ext cx="2411738" cy="119064"/>
          </a:xfrm>
        </p:spPr>
        <p:txBody>
          <a:bodyPr/>
          <a:lstStyle>
            <a:lvl1pPr>
              <a:buFontTx/>
              <a:buNone/>
              <a:defRPr sz="11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33" name="Group 32">
            <a:extLst>
              <a:ext uri="{FF2B5EF4-FFF2-40B4-BE49-F238E27FC236}">
                <a16:creationId xmlns:a16="http://schemas.microsoft.com/office/drawing/2014/main" id="{9C968751-5BD4-4F0E-97F6-671CE2A65096}"/>
              </a:ext>
            </a:extLst>
          </p:cNvPr>
          <p:cNvGrpSpPr/>
          <p:nvPr userDrawn="1"/>
        </p:nvGrpSpPr>
        <p:grpSpPr>
          <a:xfrm>
            <a:off x="758764" y="2673451"/>
            <a:ext cx="2023200" cy="367957"/>
            <a:chOff x="998476" y="2881529"/>
            <a:chExt cx="2023200" cy="367957"/>
          </a:xfrm>
        </p:grpSpPr>
        <p:sp>
          <p:nvSpPr>
            <p:cNvPr id="34" name="Rectangle 33">
              <a:extLst>
                <a:ext uri="{FF2B5EF4-FFF2-40B4-BE49-F238E27FC236}">
                  <a16:creationId xmlns:a16="http://schemas.microsoft.com/office/drawing/2014/main" id="{C48AF7AA-2323-4E05-B7FE-1B766F9A3BF6}"/>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2"/>
                </a:solidFill>
              </a:endParaRPr>
            </a:p>
          </p:txBody>
        </p:sp>
        <p:sp>
          <p:nvSpPr>
            <p:cNvPr id="35" name="Rectangle 34">
              <a:extLst>
                <a:ext uri="{FF2B5EF4-FFF2-40B4-BE49-F238E27FC236}">
                  <a16:creationId xmlns:a16="http://schemas.microsoft.com/office/drawing/2014/main" id="{CFC7802C-1EDC-4B64-B608-F59CDA55C17D}"/>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2"/>
                </a:solidFill>
              </a:endParaRPr>
            </a:p>
          </p:txBody>
        </p:sp>
        <p:sp>
          <p:nvSpPr>
            <p:cNvPr id="36" name="Rectangle 35">
              <a:extLst>
                <a:ext uri="{FF2B5EF4-FFF2-40B4-BE49-F238E27FC236}">
                  <a16:creationId xmlns:a16="http://schemas.microsoft.com/office/drawing/2014/main" id="{90FECBAF-CC9D-453B-BC2D-6EA886A5E5C6}"/>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2"/>
                </a:solidFill>
              </a:endParaRPr>
            </a:p>
          </p:txBody>
        </p:sp>
        <p:sp>
          <p:nvSpPr>
            <p:cNvPr id="37" name="Rectangle 36">
              <a:extLst>
                <a:ext uri="{FF2B5EF4-FFF2-40B4-BE49-F238E27FC236}">
                  <a16:creationId xmlns:a16="http://schemas.microsoft.com/office/drawing/2014/main" id="{97D8C5C4-5B44-4F30-B505-2358C97ACD76}"/>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tx2"/>
                </a:solidFill>
              </a:endParaRPr>
            </a:p>
          </p:txBody>
        </p:sp>
        <p:pic>
          <p:nvPicPr>
            <p:cNvPr id="38" name="Picture 37">
              <a:extLst>
                <a:ext uri="{FF2B5EF4-FFF2-40B4-BE49-F238E27FC236}">
                  <a16:creationId xmlns:a16="http://schemas.microsoft.com/office/drawing/2014/main" id="{626BC3BC-0FF0-4B64-A515-849E92F05B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39" name="Picture 38" descr="Icon&#10;&#10;Description automatically generated">
              <a:extLst>
                <a:ext uri="{FF2B5EF4-FFF2-40B4-BE49-F238E27FC236}">
                  <a16:creationId xmlns:a16="http://schemas.microsoft.com/office/drawing/2014/main" id="{991803D8-89D9-4F6E-8703-13BDCEDB1E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40" name="Picture 39" descr="Logo&#10;&#10;Description automatically generated">
              <a:extLst>
                <a:ext uri="{FF2B5EF4-FFF2-40B4-BE49-F238E27FC236}">
                  <a16:creationId xmlns:a16="http://schemas.microsoft.com/office/drawing/2014/main" id="{86CA3C48-34BF-4C7B-8A42-4AAD74D77C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41" name="Picture 40" descr="Logo&#10;&#10;Description automatically generated">
              <a:extLst>
                <a:ext uri="{FF2B5EF4-FFF2-40B4-BE49-F238E27FC236}">
                  <a16:creationId xmlns:a16="http://schemas.microsoft.com/office/drawing/2014/main" id="{2B75B2EB-060D-4C02-94B7-A95DBD3B584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42" name="Picture 41" descr="Icon&#10;&#10;Description automatically generated">
              <a:extLst>
                <a:ext uri="{FF2B5EF4-FFF2-40B4-BE49-F238E27FC236}">
                  <a16:creationId xmlns:a16="http://schemas.microsoft.com/office/drawing/2014/main" id="{4DBBF1BF-CC7E-4A07-B330-E94D9D3323B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C42B2CC1-3453-431E-BEB1-143BFA0FE57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4245711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2000"/>
            <a:ext cx="7639200" cy="518400"/>
          </a:xfrm>
        </p:spPr>
        <p:txBody>
          <a:bodyPr/>
          <a:lstStyle>
            <a:lvl1pPr>
              <a:defRPr/>
            </a:lvl1pPr>
          </a:lstStyle>
          <a:p>
            <a:r>
              <a:rPr lang="en-US" dirty="0"/>
              <a:t>Colors</a:t>
            </a:r>
          </a:p>
        </p:txBody>
      </p:sp>
      <p:grpSp>
        <p:nvGrpSpPr>
          <p:cNvPr id="70" name="Group 69">
            <a:extLst>
              <a:ext uri="{FF2B5EF4-FFF2-40B4-BE49-F238E27FC236}">
                <a16:creationId xmlns:a16="http://schemas.microsoft.com/office/drawing/2014/main" id="{776C0DF8-CB7F-4230-9D44-7CB4AED8B8ED}"/>
              </a:ext>
            </a:extLst>
          </p:cNvPr>
          <p:cNvGrpSpPr/>
          <p:nvPr userDrawn="1"/>
        </p:nvGrpSpPr>
        <p:grpSpPr>
          <a:xfrm>
            <a:off x="744537" y="1202500"/>
            <a:ext cx="7654927" cy="4602988"/>
            <a:chOff x="744537" y="1404112"/>
            <a:chExt cx="7654927" cy="4602988"/>
          </a:xfrm>
        </p:grpSpPr>
        <p:sp>
          <p:nvSpPr>
            <p:cNvPr id="71" name="TextBox 70">
              <a:extLst>
                <a:ext uri="{FF2B5EF4-FFF2-40B4-BE49-F238E27FC236}">
                  <a16:creationId xmlns:a16="http://schemas.microsoft.com/office/drawing/2014/main" id="{362C133A-7CBE-4E5B-AFE4-7F9401AA74B4}"/>
                </a:ext>
              </a:extLst>
            </p:cNvPr>
            <p:cNvSpPr txBox="1"/>
            <p:nvPr userDrawn="1"/>
          </p:nvSpPr>
          <p:spPr>
            <a:xfrm>
              <a:off x="749944" y="1435485"/>
              <a:ext cx="1364046"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Primary Colors</a:t>
              </a:r>
            </a:p>
          </p:txBody>
        </p:sp>
        <p:sp>
          <p:nvSpPr>
            <p:cNvPr id="72" name="TextBox 71">
              <a:extLst>
                <a:ext uri="{FF2B5EF4-FFF2-40B4-BE49-F238E27FC236}">
                  <a16:creationId xmlns:a16="http://schemas.microsoft.com/office/drawing/2014/main" id="{419F5A81-9ABA-469A-96AA-ED9A83E23E35}"/>
                </a:ext>
              </a:extLst>
            </p:cNvPr>
            <p:cNvSpPr txBox="1"/>
            <p:nvPr userDrawn="1"/>
          </p:nvSpPr>
          <p:spPr>
            <a:xfrm>
              <a:off x="2320350" y="1435485"/>
              <a:ext cx="1648146"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Accent Colors for Infographics and charts only</a:t>
              </a:r>
            </a:p>
          </p:txBody>
        </p:sp>
        <p:sp>
          <p:nvSpPr>
            <p:cNvPr id="73" name="TextBox 72">
              <a:extLst>
                <a:ext uri="{FF2B5EF4-FFF2-40B4-BE49-F238E27FC236}">
                  <a16:creationId xmlns:a16="http://schemas.microsoft.com/office/drawing/2014/main" id="{99406836-A1F7-4015-B19B-C16A01E3E1AE}"/>
                </a:ext>
              </a:extLst>
            </p:cNvPr>
            <p:cNvSpPr txBox="1"/>
            <p:nvPr userDrawn="1"/>
          </p:nvSpPr>
          <p:spPr>
            <a:xfrm>
              <a:off x="4154808" y="1435485"/>
              <a:ext cx="1500577" cy="2769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Neutrals for Infographics and charts only </a:t>
              </a:r>
            </a:p>
          </p:txBody>
        </p:sp>
        <p:sp>
          <p:nvSpPr>
            <p:cNvPr id="74" name="Rectangle 73">
              <a:extLst>
                <a:ext uri="{FF2B5EF4-FFF2-40B4-BE49-F238E27FC236}">
                  <a16:creationId xmlns:a16="http://schemas.microsoft.com/office/drawing/2014/main" id="{CF877036-FE72-4696-B0AD-6BD40CC985DD}"/>
                </a:ext>
              </a:extLst>
            </p:cNvPr>
            <p:cNvSpPr/>
            <p:nvPr userDrawn="1"/>
          </p:nvSpPr>
          <p:spPr>
            <a:xfrm>
              <a:off x="5717541" y="2801733"/>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75" name="Rectangle 74">
              <a:extLst>
                <a:ext uri="{FF2B5EF4-FFF2-40B4-BE49-F238E27FC236}">
                  <a16:creationId xmlns:a16="http://schemas.microsoft.com/office/drawing/2014/main" id="{986ED9ED-3DEC-4D94-8B8C-17464971774B}"/>
                </a:ext>
              </a:extLst>
            </p:cNvPr>
            <p:cNvSpPr/>
            <p:nvPr userDrawn="1"/>
          </p:nvSpPr>
          <p:spPr>
            <a:xfrm>
              <a:off x="6940598" y="2801733"/>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900" dirty="0">
                <a:solidFill>
                  <a:schemeClr val="bg1"/>
                </a:solidFill>
              </a:endParaRPr>
            </a:p>
          </p:txBody>
        </p:sp>
        <p:sp>
          <p:nvSpPr>
            <p:cNvPr id="76" name="TextBox 75">
              <a:extLst>
                <a:ext uri="{FF2B5EF4-FFF2-40B4-BE49-F238E27FC236}">
                  <a16:creationId xmlns:a16="http://schemas.microsoft.com/office/drawing/2014/main" id="{487A30E0-5BBC-4EAC-83DA-92BA46D9EC09}"/>
                </a:ext>
              </a:extLst>
            </p:cNvPr>
            <p:cNvSpPr txBox="1"/>
            <p:nvPr userDrawn="1"/>
          </p:nvSpPr>
          <p:spPr>
            <a:xfrm>
              <a:off x="5717541" y="3257608"/>
              <a:ext cx="977837" cy="237066"/>
            </a:xfrm>
            <a:prstGeom prst="rect">
              <a:avLst/>
            </a:prstGeom>
            <a:noFill/>
          </p:spPr>
          <p:txBody>
            <a:bodyPr wrap="square" lIns="0" tIns="0" rIns="0" bIns="0" rtlCol="0" anchor="ctr">
              <a:noAutofit/>
            </a:bodyPr>
            <a:lstStyle/>
            <a:p>
              <a:pPr algn="l">
                <a:spcAft>
                  <a:spcPts val="600"/>
                </a:spcAft>
              </a:pPr>
              <a:r>
                <a:rPr lang="en-GB" sz="900" dirty="0"/>
                <a:t>Purple/Cobalt gradient</a:t>
              </a:r>
            </a:p>
          </p:txBody>
        </p:sp>
        <p:sp>
          <p:nvSpPr>
            <p:cNvPr id="77" name="TextBox 76">
              <a:extLst>
                <a:ext uri="{FF2B5EF4-FFF2-40B4-BE49-F238E27FC236}">
                  <a16:creationId xmlns:a16="http://schemas.microsoft.com/office/drawing/2014/main" id="{EE7E0D93-0BC3-4624-A6A2-3C73C86E4C51}"/>
                </a:ext>
              </a:extLst>
            </p:cNvPr>
            <p:cNvSpPr txBox="1"/>
            <p:nvPr userDrawn="1"/>
          </p:nvSpPr>
          <p:spPr>
            <a:xfrm>
              <a:off x="6925663" y="3257608"/>
              <a:ext cx="1065542" cy="237066"/>
            </a:xfrm>
            <a:prstGeom prst="rect">
              <a:avLst/>
            </a:prstGeom>
            <a:noFill/>
          </p:spPr>
          <p:txBody>
            <a:bodyPr wrap="square" lIns="0" tIns="0" rIns="0" bIns="0" rtlCol="0" anchor="ctr">
              <a:noAutofit/>
            </a:bodyPr>
            <a:lstStyle/>
            <a:p>
              <a:pPr algn="l">
                <a:spcAft>
                  <a:spcPts val="600"/>
                </a:spcAft>
              </a:pPr>
              <a:r>
                <a:rPr lang="en-GB" sz="900" dirty="0"/>
                <a:t>Pacific/Light Blue gradient</a:t>
              </a:r>
            </a:p>
          </p:txBody>
        </p:sp>
        <p:sp>
          <p:nvSpPr>
            <p:cNvPr id="78" name="TextBox 77">
              <a:extLst>
                <a:ext uri="{FF2B5EF4-FFF2-40B4-BE49-F238E27FC236}">
                  <a16:creationId xmlns:a16="http://schemas.microsoft.com/office/drawing/2014/main" id="{73BD7847-1146-4421-9F83-1DDEA46E5499}"/>
                </a:ext>
              </a:extLst>
            </p:cNvPr>
            <p:cNvSpPr txBox="1"/>
            <p:nvPr userDrawn="1"/>
          </p:nvSpPr>
          <p:spPr>
            <a:xfrm>
              <a:off x="5717541" y="1404112"/>
              <a:ext cx="2681922" cy="1300356"/>
            </a:xfrm>
            <a:prstGeom prst="rect">
              <a:avLst/>
            </a:prstGeom>
            <a:noFill/>
          </p:spPr>
          <p:txBody>
            <a:bodyPr wrap="square" lIns="0" tIns="0" rIns="0" bIns="0" rtlCol="0">
              <a:spAutoFit/>
            </a:bodyPr>
            <a:lstStyle/>
            <a:p>
              <a:pPr algn="l">
                <a:spcAft>
                  <a:spcPts val="300"/>
                </a:spcAft>
              </a:pPr>
              <a:r>
                <a:rPr lang="en-US" sz="900" b="1" dirty="0">
                  <a:solidFill>
                    <a:sysClr val="windowText" lastClr="000000"/>
                  </a:solidFill>
                </a:rPr>
                <a:t>Gradients</a:t>
              </a:r>
            </a:p>
            <a:p>
              <a:pPr marL="171450" indent="-171450" algn="l">
                <a:spcAft>
                  <a:spcPts val="300"/>
                </a:spcAft>
                <a:buFont typeface="Arial" panose="020B0604020202020204" pitchFamily="34" charset="0"/>
                <a:buChar char="•"/>
              </a:pPr>
              <a:r>
                <a:rPr lang="en-GB" sz="900" b="0" dirty="0">
                  <a:solidFill>
                    <a:sysClr val="windowText" lastClr="000000"/>
                  </a:solidFill>
                </a:rPr>
                <a:t>The </a:t>
              </a:r>
              <a:r>
                <a:rPr lang="en-GB" sz="900" b="0" dirty="0" err="1">
                  <a:solidFill>
                    <a:sysClr val="windowText" lastClr="000000"/>
                  </a:solidFill>
                </a:rPr>
                <a:t>colors</a:t>
              </a:r>
              <a:r>
                <a:rPr lang="en-GB" sz="9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9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9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9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900" b="0" dirty="0">
                  <a:solidFill>
                    <a:sysClr val="windowText" lastClr="000000"/>
                  </a:solidFill>
                </a:rPr>
                <a:t>Do not create new gradients; use only the gradients shown here</a:t>
              </a:r>
              <a:endParaRPr lang="en-US" sz="900" b="0" dirty="0">
                <a:solidFill>
                  <a:sysClr val="windowText" lastClr="000000"/>
                </a:solidFill>
              </a:endParaRPr>
            </a:p>
          </p:txBody>
        </p:sp>
        <p:sp>
          <p:nvSpPr>
            <p:cNvPr id="79" name="Rectangle 78">
              <a:extLst>
                <a:ext uri="{FF2B5EF4-FFF2-40B4-BE49-F238E27FC236}">
                  <a16:creationId xmlns:a16="http://schemas.microsoft.com/office/drawing/2014/main" id="{1C6CCCB6-A62E-421C-8B92-2C3D7D91FA2B}"/>
                </a:ext>
              </a:extLst>
            </p:cNvPr>
            <p:cNvSpPr>
              <a:spLocks/>
            </p:cNvSpPr>
            <p:nvPr userDrawn="1"/>
          </p:nvSpPr>
          <p:spPr>
            <a:xfrm>
              <a:off x="744537" y="2323989"/>
              <a:ext cx="498229"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80" name="Rectangle 79">
              <a:extLst>
                <a:ext uri="{FF2B5EF4-FFF2-40B4-BE49-F238E27FC236}">
                  <a16:creationId xmlns:a16="http://schemas.microsoft.com/office/drawing/2014/main" id="{B5D058D9-891A-45C6-A859-A91512DC49C3}"/>
                </a:ext>
              </a:extLst>
            </p:cNvPr>
            <p:cNvSpPr>
              <a:spLocks/>
            </p:cNvSpPr>
            <p:nvPr userDrawn="1"/>
          </p:nvSpPr>
          <p:spPr>
            <a:xfrm>
              <a:off x="744537" y="1809427"/>
              <a:ext cx="498229"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81" name="Rectangle 80">
              <a:extLst>
                <a:ext uri="{FF2B5EF4-FFF2-40B4-BE49-F238E27FC236}">
                  <a16:creationId xmlns:a16="http://schemas.microsoft.com/office/drawing/2014/main" id="{3CFCE92B-420F-45F6-AAA2-1516D93CBA5A}"/>
                </a:ext>
              </a:extLst>
            </p:cNvPr>
            <p:cNvSpPr>
              <a:spLocks/>
            </p:cNvSpPr>
            <p:nvPr userDrawn="1"/>
          </p:nvSpPr>
          <p:spPr>
            <a:xfrm>
              <a:off x="744537" y="2838550"/>
              <a:ext cx="498229"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82" name="Rectangle 81">
              <a:extLst>
                <a:ext uri="{FF2B5EF4-FFF2-40B4-BE49-F238E27FC236}">
                  <a16:creationId xmlns:a16="http://schemas.microsoft.com/office/drawing/2014/main" id="{ED579963-1F54-4CA1-9885-8DE06B6BDEE7}"/>
                </a:ext>
              </a:extLst>
            </p:cNvPr>
            <p:cNvSpPr>
              <a:spLocks/>
            </p:cNvSpPr>
            <p:nvPr userDrawn="1"/>
          </p:nvSpPr>
          <p:spPr>
            <a:xfrm>
              <a:off x="744537" y="3353112"/>
              <a:ext cx="498229"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3" name="Rectangle 82">
              <a:extLst>
                <a:ext uri="{FF2B5EF4-FFF2-40B4-BE49-F238E27FC236}">
                  <a16:creationId xmlns:a16="http://schemas.microsoft.com/office/drawing/2014/main" id="{3DA19530-1311-4D20-BD92-B6FC885822DF}"/>
                </a:ext>
              </a:extLst>
            </p:cNvPr>
            <p:cNvSpPr>
              <a:spLocks/>
            </p:cNvSpPr>
            <p:nvPr userDrawn="1"/>
          </p:nvSpPr>
          <p:spPr>
            <a:xfrm>
              <a:off x="2320350" y="1809934"/>
              <a:ext cx="498229"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84" name="Rectangle 83">
              <a:extLst>
                <a:ext uri="{FF2B5EF4-FFF2-40B4-BE49-F238E27FC236}">
                  <a16:creationId xmlns:a16="http://schemas.microsoft.com/office/drawing/2014/main" id="{7183D8E7-0722-484A-BD0E-DD999D047EF7}"/>
                </a:ext>
              </a:extLst>
            </p:cNvPr>
            <p:cNvSpPr>
              <a:spLocks/>
            </p:cNvSpPr>
            <p:nvPr userDrawn="1"/>
          </p:nvSpPr>
          <p:spPr>
            <a:xfrm>
              <a:off x="744537" y="3864167"/>
              <a:ext cx="498229"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85" name="Rectangle 84">
              <a:extLst>
                <a:ext uri="{FF2B5EF4-FFF2-40B4-BE49-F238E27FC236}">
                  <a16:creationId xmlns:a16="http://schemas.microsoft.com/office/drawing/2014/main" id="{658E84B9-8D1C-413E-9BD1-604A69C5BF43}"/>
                </a:ext>
              </a:extLst>
            </p:cNvPr>
            <p:cNvSpPr>
              <a:spLocks/>
            </p:cNvSpPr>
            <p:nvPr userDrawn="1"/>
          </p:nvSpPr>
          <p:spPr>
            <a:xfrm>
              <a:off x="744537" y="4378727"/>
              <a:ext cx="498229"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86" name="Rectangle 85">
              <a:extLst>
                <a:ext uri="{FF2B5EF4-FFF2-40B4-BE49-F238E27FC236}">
                  <a16:creationId xmlns:a16="http://schemas.microsoft.com/office/drawing/2014/main" id="{20712A97-0EBF-48ED-9307-8D30E643F322}"/>
                </a:ext>
              </a:extLst>
            </p:cNvPr>
            <p:cNvSpPr>
              <a:spLocks/>
            </p:cNvSpPr>
            <p:nvPr userDrawn="1"/>
          </p:nvSpPr>
          <p:spPr>
            <a:xfrm>
              <a:off x="744537" y="4886895"/>
              <a:ext cx="498229"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87" name="TextBox 86">
              <a:extLst>
                <a:ext uri="{FF2B5EF4-FFF2-40B4-BE49-F238E27FC236}">
                  <a16:creationId xmlns:a16="http://schemas.microsoft.com/office/drawing/2014/main" id="{7A808690-D620-4682-876A-6A2BE5D2CC7B}"/>
                </a:ext>
              </a:extLst>
            </p:cNvPr>
            <p:cNvSpPr txBox="1"/>
            <p:nvPr userDrawn="1"/>
          </p:nvSpPr>
          <p:spPr>
            <a:xfrm>
              <a:off x="1340827" y="2971948"/>
              <a:ext cx="561051" cy="153888"/>
            </a:xfrm>
            <a:prstGeom prst="rect">
              <a:avLst/>
            </a:prstGeom>
            <a:noFill/>
          </p:spPr>
          <p:txBody>
            <a:bodyPr wrap="none" lIns="0" tIns="0" rIns="0" bIns="0" rtlCol="0" anchor="ctr">
              <a:spAutoFit/>
            </a:bodyPr>
            <a:lstStyle/>
            <a:p>
              <a:pPr algn="l">
                <a:spcAft>
                  <a:spcPts val="600"/>
                </a:spcAft>
              </a:pPr>
              <a:r>
                <a:rPr lang="en-GB" sz="1000" dirty="0"/>
                <a:t>Dark Blue</a:t>
              </a:r>
            </a:p>
          </p:txBody>
        </p:sp>
        <p:sp>
          <p:nvSpPr>
            <p:cNvPr id="88" name="TextBox 87">
              <a:extLst>
                <a:ext uri="{FF2B5EF4-FFF2-40B4-BE49-F238E27FC236}">
                  <a16:creationId xmlns:a16="http://schemas.microsoft.com/office/drawing/2014/main" id="{8BF2206E-5916-42EC-86DA-75CD68782D8A}"/>
                </a:ext>
              </a:extLst>
            </p:cNvPr>
            <p:cNvSpPr txBox="1"/>
            <p:nvPr userDrawn="1"/>
          </p:nvSpPr>
          <p:spPr>
            <a:xfrm>
              <a:off x="1340827" y="1949834"/>
              <a:ext cx="652423" cy="153888"/>
            </a:xfrm>
            <a:prstGeom prst="rect">
              <a:avLst/>
            </a:prstGeom>
            <a:noFill/>
          </p:spPr>
          <p:txBody>
            <a:bodyPr wrap="none" lIns="0" tIns="0" rIns="0" bIns="0" rtlCol="0" anchor="ctr">
              <a:spAutoFit/>
            </a:bodyPr>
            <a:lstStyle/>
            <a:p>
              <a:pPr algn="l">
                <a:spcAft>
                  <a:spcPts val="600"/>
                </a:spcAft>
              </a:pPr>
              <a:r>
                <a:rPr lang="en-GB" sz="1000" dirty="0"/>
                <a:t>KPMG blue</a:t>
              </a:r>
            </a:p>
          </p:txBody>
        </p:sp>
        <p:sp>
          <p:nvSpPr>
            <p:cNvPr id="89" name="TextBox 88">
              <a:extLst>
                <a:ext uri="{FF2B5EF4-FFF2-40B4-BE49-F238E27FC236}">
                  <a16:creationId xmlns:a16="http://schemas.microsoft.com/office/drawing/2014/main" id="{03341ADC-EF47-4A44-9591-5318DB1CE7C2}"/>
                </a:ext>
              </a:extLst>
            </p:cNvPr>
            <p:cNvSpPr txBox="1"/>
            <p:nvPr userDrawn="1"/>
          </p:nvSpPr>
          <p:spPr>
            <a:xfrm>
              <a:off x="1340827" y="3483005"/>
              <a:ext cx="565861" cy="153888"/>
            </a:xfrm>
            <a:prstGeom prst="rect">
              <a:avLst/>
            </a:prstGeom>
            <a:noFill/>
          </p:spPr>
          <p:txBody>
            <a:bodyPr wrap="none" lIns="0" tIns="0" rIns="0" bIns="0" rtlCol="0" anchor="ctr">
              <a:spAutoFit/>
            </a:bodyPr>
            <a:lstStyle/>
            <a:p>
              <a:pPr algn="l">
                <a:spcAft>
                  <a:spcPts val="600"/>
                </a:spcAft>
              </a:pPr>
              <a:r>
                <a:rPr lang="en-GB" sz="1000" dirty="0"/>
                <a:t>Light Blue</a:t>
              </a:r>
            </a:p>
          </p:txBody>
        </p:sp>
        <p:sp>
          <p:nvSpPr>
            <p:cNvPr id="90" name="TextBox 89">
              <a:extLst>
                <a:ext uri="{FF2B5EF4-FFF2-40B4-BE49-F238E27FC236}">
                  <a16:creationId xmlns:a16="http://schemas.microsoft.com/office/drawing/2014/main" id="{6CF26BF6-AD26-4C72-9939-9C5E73242966}"/>
                </a:ext>
              </a:extLst>
            </p:cNvPr>
            <p:cNvSpPr txBox="1"/>
            <p:nvPr userDrawn="1"/>
          </p:nvSpPr>
          <p:spPr>
            <a:xfrm>
              <a:off x="2970266" y="1936324"/>
              <a:ext cx="254878" cy="153888"/>
            </a:xfrm>
            <a:prstGeom prst="rect">
              <a:avLst/>
            </a:prstGeom>
            <a:noFill/>
          </p:spPr>
          <p:txBody>
            <a:bodyPr wrap="none" lIns="0" tIns="0" rIns="0" bIns="0" rtlCol="0" anchor="ctr">
              <a:spAutoFit/>
            </a:bodyPr>
            <a:lstStyle/>
            <a:p>
              <a:pPr algn="l">
                <a:spcAft>
                  <a:spcPts val="600"/>
                </a:spcAft>
              </a:pPr>
              <a:r>
                <a:rPr lang="en-GB" sz="1000" dirty="0"/>
                <a:t>Blue</a:t>
              </a:r>
            </a:p>
          </p:txBody>
        </p:sp>
        <p:sp>
          <p:nvSpPr>
            <p:cNvPr id="91" name="TextBox 90">
              <a:extLst>
                <a:ext uri="{FF2B5EF4-FFF2-40B4-BE49-F238E27FC236}">
                  <a16:creationId xmlns:a16="http://schemas.microsoft.com/office/drawing/2014/main" id="{0459E1A9-B702-403A-BD2F-57F91FC0850B}"/>
                </a:ext>
              </a:extLst>
            </p:cNvPr>
            <p:cNvSpPr txBox="1"/>
            <p:nvPr userDrawn="1"/>
          </p:nvSpPr>
          <p:spPr>
            <a:xfrm>
              <a:off x="1340827" y="2460891"/>
              <a:ext cx="658835" cy="153888"/>
            </a:xfrm>
            <a:prstGeom prst="rect">
              <a:avLst/>
            </a:prstGeom>
            <a:noFill/>
          </p:spPr>
          <p:txBody>
            <a:bodyPr wrap="none" lIns="0" tIns="0" rIns="0" bIns="0" rtlCol="0" anchor="ctr">
              <a:spAutoFit/>
            </a:bodyPr>
            <a:lstStyle/>
            <a:p>
              <a:pPr algn="l">
                <a:spcAft>
                  <a:spcPts val="600"/>
                </a:spcAft>
              </a:pPr>
              <a:r>
                <a:rPr lang="en-GB" sz="1000" dirty="0"/>
                <a:t>Cobalt Blue</a:t>
              </a:r>
            </a:p>
          </p:txBody>
        </p:sp>
        <p:sp>
          <p:nvSpPr>
            <p:cNvPr id="92" name="TextBox 91">
              <a:extLst>
                <a:ext uri="{FF2B5EF4-FFF2-40B4-BE49-F238E27FC236}">
                  <a16:creationId xmlns:a16="http://schemas.microsoft.com/office/drawing/2014/main" id="{01FFEA28-D780-43D0-8B75-8A5B4F306580}"/>
                </a:ext>
              </a:extLst>
            </p:cNvPr>
            <p:cNvSpPr txBox="1"/>
            <p:nvPr userDrawn="1"/>
          </p:nvSpPr>
          <p:spPr>
            <a:xfrm>
              <a:off x="1340827" y="3993446"/>
              <a:ext cx="666849" cy="153888"/>
            </a:xfrm>
            <a:prstGeom prst="rect">
              <a:avLst/>
            </a:prstGeom>
            <a:noFill/>
          </p:spPr>
          <p:txBody>
            <a:bodyPr wrap="none" lIns="0" tIns="0" rIns="0" bIns="0" rtlCol="0" anchor="ctr">
              <a:spAutoFit/>
            </a:bodyPr>
            <a:lstStyle/>
            <a:p>
              <a:pPr algn="l">
                <a:spcAft>
                  <a:spcPts val="600"/>
                </a:spcAft>
              </a:pPr>
              <a:r>
                <a:rPr lang="en-GB" sz="1000" dirty="0"/>
                <a:t>Pacific Blue</a:t>
              </a:r>
            </a:p>
          </p:txBody>
        </p:sp>
        <p:sp>
          <p:nvSpPr>
            <p:cNvPr id="93" name="TextBox 92">
              <a:extLst>
                <a:ext uri="{FF2B5EF4-FFF2-40B4-BE49-F238E27FC236}">
                  <a16:creationId xmlns:a16="http://schemas.microsoft.com/office/drawing/2014/main" id="{9A53432A-20E1-4268-9964-4BCDE38F90DA}"/>
                </a:ext>
              </a:extLst>
            </p:cNvPr>
            <p:cNvSpPr txBox="1"/>
            <p:nvPr userDrawn="1"/>
          </p:nvSpPr>
          <p:spPr>
            <a:xfrm>
              <a:off x="1340827" y="4504503"/>
              <a:ext cx="368691" cy="153888"/>
            </a:xfrm>
            <a:prstGeom prst="rect">
              <a:avLst/>
            </a:prstGeom>
            <a:noFill/>
          </p:spPr>
          <p:txBody>
            <a:bodyPr wrap="none" lIns="0" tIns="0" rIns="0" bIns="0" rtlCol="0" anchor="ctr">
              <a:spAutoFit/>
            </a:bodyPr>
            <a:lstStyle/>
            <a:p>
              <a:pPr algn="l">
                <a:spcAft>
                  <a:spcPts val="600"/>
                </a:spcAft>
              </a:pPr>
              <a:r>
                <a:rPr lang="en-GB" sz="1000" dirty="0"/>
                <a:t>Purple</a:t>
              </a:r>
            </a:p>
          </p:txBody>
        </p:sp>
        <p:sp>
          <p:nvSpPr>
            <p:cNvPr id="94" name="TextBox 93">
              <a:extLst>
                <a:ext uri="{FF2B5EF4-FFF2-40B4-BE49-F238E27FC236}">
                  <a16:creationId xmlns:a16="http://schemas.microsoft.com/office/drawing/2014/main" id="{89D315D0-7F8B-4022-94B4-A3A5E2968BDF}"/>
                </a:ext>
              </a:extLst>
            </p:cNvPr>
            <p:cNvSpPr txBox="1"/>
            <p:nvPr userDrawn="1"/>
          </p:nvSpPr>
          <p:spPr>
            <a:xfrm>
              <a:off x="1340827" y="5015563"/>
              <a:ext cx="248466" cy="153888"/>
            </a:xfrm>
            <a:prstGeom prst="rect">
              <a:avLst/>
            </a:prstGeom>
            <a:noFill/>
          </p:spPr>
          <p:txBody>
            <a:bodyPr wrap="none" lIns="0" tIns="0" rIns="0" bIns="0" rtlCol="0" anchor="ctr">
              <a:spAutoFit/>
            </a:bodyPr>
            <a:lstStyle/>
            <a:p>
              <a:pPr algn="l">
                <a:spcAft>
                  <a:spcPts val="600"/>
                </a:spcAft>
              </a:pPr>
              <a:r>
                <a:rPr lang="en-GB" sz="1000" dirty="0"/>
                <a:t>Pink</a:t>
              </a:r>
            </a:p>
          </p:txBody>
        </p:sp>
        <p:sp>
          <p:nvSpPr>
            <p:cNvPr id="95" name="Rectangle 94">
              <a:extLst>
                <a:ext uri="{FF2B5EF4-FFF2-40B4-BE49-F238E27FC236}">
                  <a16:creationId xmlns:a16="http://schemas.microsoft.com/office/drawing/2014/main" id="{DAFDED92-DA92-44E3-BF97-0BB5BEDB60B5}"/>
                </a:ext>
              </a:extLst>
            </p:cNvPr>
            <p:cNvSpPr>
              <a:spLocks/>
            </p:cNvSpPr>
            <p:nvPr userDrawn="1"/>
          </p:nvSpPr>
          <p:spPr>
            <a:xfrm>
              <a:off x="2320350" y="2320484"/>
              <a:ext cx="498229"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96" name="Rectangle 95">
              <a:extLst>
                <a:ext uri="{FF2B5EF4-FFF2-40B4-BE49-F238E27FC236}">
                  <a16:creationId xmlns:a16="http://schemas.microsoft.com/office/drawing/2014/main" id="{9DF0DC60-6AAA-4012-BC41-FEB6F2083843}"/>
                </a:ext>
              </a:extLst>
            </p:cNvPr>
            <p:cNvSpPr>
              <a:spLocks/>
            </p:cNvSpPr>
            <p:nvPr userDrawn="1"/>
          </p:nvSpPr>
          <p:spPr>
            <a:xfrm>
              <a:off x="2320350" y="2835046"/>
              <a:ext cx="498229"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97" name="Rectangle 96">
              <a:extLst>
                <a:ext uri="{FF2B5EF4-FFF2-40B4-BE49-F238E27FC236}">
                  <a16:creationId xmlns:a16="http://schemas.microsoft.com/office/drawing/2014/main" id="{0F299589-C66B-4B3A-9741-4F7829CE59D0}"/>
                </a:ext>
              </a:extLst>
            </p:cNvPr>
            <p:cNvSpPr>
              <a:spLocks/>
            </p:cNvSpPr>
            <p:nvPr userDrawn="1"/>
          </p:nvSpPr>
          <p:spPr>
            <a:xfrm>
              <a:off x="2320350" y="3349607"/>
              <a:ext cx="498229"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98" name="Rectangle 97">
              <a:extLst>
                <a:ext uri="{FF2B5EF4-FFF2-40B4-BE49-F238E27FC236}">
                  <a16:creationId xmlns:a16="http://schemas.microsoft.com/office/drawing/2014/main" id="{52FE2735-8D0F-4605-AB23-F14C511A3CB5}"/>
                </a:ext>
              </a:extLst>
            </p:cNvPr>
            <p:cNvSpPr>
              <a:spLocks/>
            </p:cNvSpPr>
            <p:nvPr userDrawn="1"/>
          </p:nvSpPr>
          <p:spPr>
            <a:xfrm>
              <a:off x="2320350" y="3864169"/>
              <a:ext cx="498229"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99" name="Rectangle 98">
              <a:extLst>
                <a:ext uri="{FF2B5EF4-FFF2-40B4-BE49-F238E27FC236}">
                  <a16:creationId xmlns:a16="http://schemas.microsoft.com/office/drawing/2014/main" id="{D9AA833D-4796-467A-A8D3-36A44F8B419A}"/>
                </a:ext>
              </a:extLst>
            </p:cNvPr>
            <p:cNvSpPr>
              <a:spLocks/>
            </p:cNvSpPr>
            <p:nvPr userDrawn="1"/>
          </p:nvSpPr>
          <p:spPr>
            <a:xfrm>
              <a:off x="2320350" y="4378729"/>
              <a:ext cx="498229"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00" name="Rectangle 99">
              <a:extLst>
                <a:ext uri="{FF2B5EF4-FFF2-40B4-BE49-F238E27FC236}">
                  <a16:creationId xmlns:a16="http://schemas.microsoft.com/office/drawing/2014/main" id="{80B4CC58-C2B8-4895-BBA4-4C98E6335604}"/>
                </a:ext>
              </a:extLst>
            </p:cNvPr>
            <p:cNvSpPr>
              <a:spLocks/>
            </p:cNvSpPr>
            <p:nvPr userDrawn="1"/>
          </p:nvSpPr>
          <p:spPr>
            <a:xfrm>
              <a:off x="2320350" y="4886897"/>
              <a:ext cx="498229"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01" name="Rectangle 100">
              <a:extLst>
                <a:ext uri="{FF2B5EF4-FFF2-40B4-BE49-F238E27FC236}">
                  <a16:creationId xmlns:a16="http://schemas.microsoft.com/office/drawing/2014/main" id="{1A30DAEA-20F7-49DD-B942-EB7B18B95BA6}"/>
                </a:ext>
              </a:extLst>
            </p:cNvPr>
            <p:cNvSpPr>
              <a:spLocks/>
            </p:cNvSpPr>
            <p:nvPr userDrawn="1"/>
          </p:nvSpPr>
          <p:spPr>
            <a:xfrm>
              <a:off x="2320350" y="5401457"/>
              <a:ext cx="498229"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sp>
          <p:nvSpPr>
            <p:cNvPr id="102" name="TextBox 101">
              <a:extLst>
                <a:ext uri="{FF2B5EF4-FFF2-40B4-BE49-F238E27FC236}">
                  <a16:creationId xmlns:a16="http://schemas.microsoft.com/office/drawing/2014/main" id="{C382E5F3-A502-4315-9260-ADA858E5164A}"/>
                </a:ext>
              </a:extLst>
            </p:cNvPr>
            <p:cNvSpPr txBox="1"/>
            <p:nvPr userDrawn="1"/>
          </p:nvSpPr>
          <p:spPr>
            <a:xfrm>
              <a:off x="2970266" y="3483005"/>
              <a:ext cx="554639" cy="153888"/>
            </a:xfrm>
            <a:prstGeom prst="rect">
              <a:avLst/>
            </a:prstGeom>
            <a:noFill/>
          </p:spPr>
          <p:txBody>
            <a:bodyPr wrap="none" lIns="0" tIns="0" rIns="0" bIns="0" rtlCol="0" anchor="ctr">
              <a:spAutoFit/>
            </a:bodyPr>
            <a:lstStyle/>
            <a:p>
              <a:pPr algn="l">
                <a:spcAft>
                  <a:spcPts val="600"/>
                </a:spcAft>
              </a:pPr>
              <a:r>
                <a:rPr lang="en-GB" sz="1000" dirty="0"/>
                <a:t>Dark Pink</a:t>
              </a:r>
            </a:p>
          </p:txBody>
        </p:sp>
        <p:sp>
          <p:nvSpPr>
            <p:cNvPr id="103" name="TextBox 102">
              <a:extLst>
                <a:ext uri="{FF2B5EF4-FFF2-40B4-BE49-F238E27FC236}">
                  <a16:creationId xmlns:a16="http://schemas.microsoft.com/office/drawing/2014/main" id="{A76D41E5-06BB-42BE-B99A-BE923E405C80}"/>
                </a:ext>
              </a:extLst>
            </p:cNvPr>
            <p:cNvSpPr txBox="1"/>
            <p:nvPr userDrawn="1"/>
          </p:nvSpPr>
          <p:spPr>
            <a:xfrm>
              <a:off x="2970266" y="2460891"/>
              <a:ext cx="674865" cy="153888"/>
            </a:xfrm>
            <a:prstGeom prst="rect">
              <a:avLst/>
            </a:prstGeom>
            <a:noFill/>
          </p:spPr>
          <p:txBody>
            <a:bodyPr wrap="none" lIns="0" tIns="0" rIns="0" bIns="0" rtlCol="0" anchor="ctr">
              <a:spAutoFit/>
            </a:bodyPr>
            <a:lstStyle/>
            <a:p>
              <a:pPr algn="l">
                <a:spcAft>
                  <a:spcPts val="600"/>
                </a:spcAft>
              </a:pPr>
              <a:r>
                <a:rPr lang="en-GB" sz="1000" dirty="0"/>
                <a:t>Dark Purple</a:t>
              </a:r>
            </a:p>
          </p:txBody>
        </p:sp>
        <p:sp>
          <p:nvSpPr>
            <p:cNvPr id="104" name="TextBox 103">
              <a:extLst>
                <a:ext uri="{FF2B5EF4-FFF2-40B4-BE49-F238E27FC236}">
                  <a16:creationId xmlns:a16="http://schemas.microsoft.com/office/drawing/2014/main" id="{25921892-7372-4910-8E0B-FD6C97196335}"/>
                </a:ext>
              </a:extLst>
            </p:cNvPr>
            <p:cNvSpPr txBox="1"/>
            <p:nvPr userDrawn="1"/>
          </p:nvSpPr>
          <p:spPr>
            <a:xfrm>
              <a:off x="2970266" y="3994062"/>
              <a:ext cx="559449" cy="153888"/>
            </a:xfrm>
            <a:prstGeom prst="rect">
              <a:avLst/>
            </a:prstGeom>
            <a:noFill/>
          </p:spPr>
          <p:txBody>
            <a:bodyPr wrap="none" lIns="0" tIns="0" rIns="0" bIns="0" rtlCol="0" anchor="ctr">
              <a:spAutoFit/>
            </a:bodyPr>
            <a:lstStyle/>
            <a:p>
              <a:pPr algn="l">
                <a:spcAft>
                  <a:spcPts val="600"/>
                </a:spcAft>
              </a:pPr>
              <a:r>
                <a:rPr lang="en-GB" sz="1000" dirty="0"/>
                <a:t>Light Pink</a:t>
              </a:r>
            </a:p>
          </p:txBody>
        </p:sp>
        <p:sp>
          <p:nvSpPr>
            <p:cNvPr id="105" name="TextBox 104">
              <a:extLst>
                <a:ext uri="{FF2B5EF4-FFF2-40B4-BE49-F238E27FC236}">
                  <a16:creationId xmlns:a16="http://schemas.microsoft.com/office/drawing/2014/main" id="{61EC2F8D-4F64-4E72-9513-0ECCDADBDF16}"/>
                </a:ext>
              </a:extLst>
            </p:cNvPr>
            <p:cNvSpPr txBox="1"/>
            <p:nvPr userDrawn="1"/>
          </p:nvSpPr>
          <p:spPr>
            <a:xfrm>
              <a:off x="2970266" y="4505119"/>
              <a:ext cx="660437" cy="153888"/>
            </a:xfrm>
            <a:prstGeom prst="rect">
              <a:avLst/>
            </a:prstGeom>
            <a:noFill/>
          </p:spPr>
          <p:txBody>
            <a:bodyPr wrap="none" lIns="0" tIns="0" rIns="0" bIns="0" rtlCol="0" anchor="ctr">
              <a:spAutoFit/>
            </a:bodyPr>
            <a:lstStyle/>
            <a:p>
              <a:pPr algn="l">
                <a:spcAft>
                  <a:spcPts val="600"/>
                </a:spcAft>
              </a:pPr>
              <a:r>
                <a:rPr lang="en-GB" sz="1000" dirty="0"/>
                <a:t>Dark Green</a:t>
              </a:r>
            </a:p>
          </p:txBody>
        </p:sp>
        <p:sp>
          <p:nvSpPr>
            <p:cNvPr id="106" name="TextBox 105">
              <a:extLst>
                <a:ext uri="{FF2B5EF4-FFF2-40B4-BE49-F238E27FC236}">
                  <a16:creationId xmlns:a16="http://schemas.microsoft.com/office/drawing/2014/main" id="{55241AE1-B726-4425-9FA5-6179218F2926}"/>
                </a:ext>
              </a:extLst>
            </p:cNvPr>
            <p:cNvSpPr txBox="1"/>
            <p:nvPr userDrawn="1"/>
          </p:nvSpPr>
          <p:spPr>
            <a:xfrm>
              <a:off x="2970266" y="2971948"/>
              <a:ext cx="679673" cy="153888"/>
            </a:xfrm>
            <a:prstGeom prst="rect">
              <a:avLst/>
            </a:prstGeom>
            <a:noFill/>
          </p:spPr>
          <p:txBody>
            <a:bodyPr wrap="none" lIns="0" tIns="0" rIns="0" bIns="0" rtlCol="0" anchor="ctr">
              <a:spAutoFit/>
            </a:bodyPr>
            <a:lstStyle/>
            <a:p>
              <a:pPr algn="l">
                <a:spcAft>
                  <a:spcPts val="600"/>
                </a:spcAft>
              </a:pPr>
              <a:r>
                <a:rPr lang="en-GB" sz="1000" dirty="0"/>
                <a:t>Light Purple</a:t>
              </a:r>
            </a:p>
          </p:txBody>
        </p:sp>
        <p:sp>
          <p:nvSpPr>
            <p:cNvPr id="107" name="TextBox 106">
              <a:extLst>
                <a:ext uri="{FF2B5EF4-FFF2-40B4-BE49-F238E27FC236}">
                  <a16:creationId xmlns:a16="http://schemas.microsoft.com/office/drawing/2014/main" id="{FA9D7BC8-9853-4E94-802A-3732004B1BD8}"/>
                </a:ext>
              </a:extLst>
            </p:cNvPr>
            <p:cNvSpPr txBox="1"/>
            <p:nvPr userDrawn="1"/>
          </p:nvSpPr>
          <p:spPr>
            <a:xfrm>
              <a:off x="2970266" y="5016176"/>
              <a:ext cx="354264" cy="153888"/>
            </a:xfrm>
            <a:prstGeom prst="rect">
              <a:avLst/>
            </a:prstGeom>
            <a:noFill/>
          </p:spPr>
          <p:txBody>
            <a:bodyPr wrap="none" lIns="0" tIns="0" rIns="0" bIns="0" rtlCol="0" anchor="ctr">
              <a:spAutoFit/>
            </a:bodyPr>
            <a:lstStyle/>
            <a:p>
              <a:pPr algn="l">
                <a:spcAft>
                  <a:spcPts val="600"/>
                </a:spcAft>
              </a:pPr>
              <a:r>
                <a:rPr lang="en-GB" sz="1000" dirty="0"/>
                <a:t>Green</a:t>
              </a:r>
            </a:p>
          </p:txBody>
        </p:sp>
        <p:sp>
          <p:nvSpPr>
            <p:cNvPr id="108" name="TextBox 107">
              <a:extLst>
                <a:ext uri="{FF2B5EF4-FFF2-40B4-BE49-F238E27FC236}">
                  <a16:creationId xmlns:a16="http://schemas.microsoft.com/office/drawing/2014/main" id="{62F0856A-D0B6-411F-BD17-3A7E9E4653C6}"/>
                </a:ext>
              </a:extLst>
            </p:cNvPr>
            <p:cNvSpPr txBox="1"/>
            <p:nvPr userDrawn="1"/>
          </p:nvSpPr>
          <p:spPr>
            <a:xfrm>
              <a:off x="2970266" y="5527233"/>
              <a:ext cx="665247" cy="153888"/>
            </a:xfrm>
            <a:prstGeom prst="rect">
              <a:avLst/>
            </a:prstGeom>
            <a:noFill/>
          </p:spPr>
          <p:txBody>
            <a:bodyPr wrap="none" lIns="0" tIns="0" rIns="0" bIns="0" rtlCol="0" anchor="ctr">
              <a:spAutoFit/>
            </a:bodyPr>
            <a:lstStyle/>
            <a:p>
              <a:pPr algn="l">
                <a:spcAft>
                  <a:spcPts val="600"/>
                </a:spcAft>
              </a:pPr>
              <a:r>
                <a:rPr lang="en-GB" sz="1000" dirty="0"/>
                <a:t>Light Green</a:t>
              </a:r>
            </a:p>
          </p:txBody>
        </p:sp>
        <p:sp>
          <p:nvSpPr>
            <p:cNvPr id="109" name="Rectangle 108">
              <a:extLst>
                <a:ext uri="{FF2B5EF4-FFF2-40B4-BE49-F238E27FC236}">
                  <a16:creationId xmlns:a16="http://schemas.microsoft.com/office/drawing/2014/main" id="{CFF7DC62-449A-46BE-9480-648C6AC62E33}"/>
                </a:ext>
              </a:extLst>
            </p:cNvPr>
            <p:cNvSpPr>
              <a:spLocks/>
            </p:cNvSpPr>
            <p:nvPr userDrawn="1"/>
          </p:nvSpPr>
          <p:spPr>
            <a:xfrm>
              <a:off x="4154808" y="1809427"/>
              <a:ext cx="498229"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110" name="Rectangle 109">
              <a:extLst>
                <a:ext uri="{FF2B5EF4-FFF2-40B4-BE49-F238E27FC236}">
                  <a16:creationId xmlns:a16="http://schemas.microsoft.com/office/drawing/2014/main" id="{FF7F36D4-41F9-421F-B858-4D031CF8AD2A}"/>
                </a:ext>
              </a:extLst>
            </p:cNvPr>
            <p:cNvSpPr>
              <a:spLocks/>
            </p:cNvSpPr>
            <p:nvPr userDrawn="1"/>
          </p:nvSpPr>
          <p:spPr>
            <a:xfrm>
              <a:off x="4154808" y="2323989"/>
              <a:ext cx="498229"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111" name="Rectangle 110">
              <a:extLst>
                <a:ext uri="{FF2B5EF4-FFF2-40B4-BE49-F238E27FC236}">
                  <a16:creationId xmlns:a16="http://schemas.microsoft.com/office/drawing/2014/main" id="{49C027AB-2023-4797-A6C6-0F32261F1F42}"/>
                </a:ext>
              </a:extLst>
            </p:cNvPr>
            <p:cNvSpPr>
              <a:spLocks/>
            </p:cNvSpPr>
            <p:nvPr userDrawn="1"/>
          </p:nvSpPr>
          <p:spPr>
            <a:xfrm>
              <a:off x="4154808" y="2838550"/>
              <a:ext cx="498229"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112" name="Rectangle 111">
              <a:extLst>
                <a:ext uri="{FF2B5EF4-FFF2-40B4-BE49-F238E27FC236}">
                  <a16:creationId xmlns:a16="http://schemas.microsoft.com/office/drawing/2014/main" id="{8EDDA08F-D939-4AA6-A048-6EE74A4100BD}"/>
                </a:ext>
              </a:extLst>
            </p:cNvPr>
            <p:cNvSpPr>
              <a:spLocks/>
            </p:cNvSpPr>
            <p:nvPr userDrawn="1"/>
          </p:nvSpPr>
          <p:spPr>
            <a:xfrm>
              <a:off x="4154808" y="3353112"/>
              <a:ext cx="498229"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113" name="Rectangle 112">
              <a:extLst>
                <a:ext uri="{FF2B5EF4-FFF2-40B4-BE49-F238E27FC236}">
                  <a16:creationId xmlns:a16="http://schemas.microsoft.com/office/drawing/2014/main" id="{E2188C3B-F549-4E44-8958-F9047CA58F04}"/>
                </a:ext>
              </a:extLst>
            </p:cNvPr>
            <p:cNvSpPr>
              <a:spLocks/>
            </p:cNvSpPr>
            <p:nvPr userDrawn="1"/>
          </p:nvSpPr>
          <p:spPr>
            <a:xfrm>
              <a:off x="4154808" y="3867672"/>
              <a:ext cx="498229"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114" name="TextBox 113">
              <a:extLst>
                <a:ext uri="{FF2B5EF4-FFF2-40B4-BE49-F238E27FC236}">
                  <a16:creationId xmlns:a16="http://schemas.microsoft.com/office/drawing/2014/main" id="{0EB82386-0F1E-41EF-929D-05279349ADC6}"/>
                </a:ext>
              </a:extLst>
            </p:cNvPr>
            <p:cNvSpPr txBox="1"/>
            <p:nvPr userDrawn="1"/>
          </p:nvSpPr>
          <p:spPr>
            <a:xfrm>
              <a:off x="4768579" y="2971948"/>
              <a:ext cx="383118" cy="153888"/>
            </a:xfrm>
            <a:prstGeom prst="rect">
              <a:avLst/>
            </a:prstGeom>
            <a:noFill/>
          </p:spPr>
          <p:txBody>
            <a:bodyPr wrap="none" lIns="0" tIns="0" rIns="0" bIns="0" rtlCol="0" anchor="ctr">
              <a:spAutoFit/>
            </a:bodyPr>
            <a:lstStyle/>
            <a:p>
              <a:pPr algn="l">
                <a:spcAft>
                  <a:spcPts val="600"/>
                </a:spcAft>
              </a:pPr>
              <a:r>
                <a:rPr lang="en-GB" sz="1000" dirty="0"/>
                <a:t>Grey 3</a:t>
              </a:r>
            </a:p>
          </p:txBody>
        </p:sp>
        <p:sp>
          <p:nvSpPr>
            <p:cNvPr id="115" name="TextBox 114">
              <a:extLst>
                <a:ext uri="{FF2B5EF4-FFF2-40B4-BE49-F238E27FC236}">
                  <a16:creationId xmlns:a16="http://schemas.microsoft.com/office/drawing/2014/main" id="{EC20A092-D558-460A-8DF3-266167F42A07}"/>
                </a:ext>
              </a:extLst>
            </p:cNvPr>
            <p:cNvSpPr txBox="1"/>
            <p:nvPr userDrawn="1"/>
          </p:nvSpPr>
          <p:spPr>
            <a:xfrm>
              <a:off x="4768579" y="1949834"/>
              <a:ext cx="383118" cy="153888"/>
            </a:xfrm>
            <a:prstGeom prst="rect">
              <a:avLst/>
            </a:prstGeom>
            <a:noFill/>
          </p:spPr>
          <p:txBody>
            <a:bodyPr wrap="none" lIns="0" tIns="0" rIns="0" bIns="0" rtlCol="0" anchor="ctr">
              <a:spAutoFit/>
            </a:bodyPr>
            <a:lstStyle/>
            <a:p>
              <a:pPr algn="l">
                <a:spcAft>
                  <a:spcPts val="600"/>
                </a:spcAft>
              </a:pPr>
              <a:r>
                <a:rPr lang="en-GB" sz="1000" dirty="0"/>
                <a:t>Grey 1</a:t>
              </a:r>
            </a:p>
          </p:txBody>
        </p:sp>
        <p:sp>
          <p:nvSpPr>
            <p:cNvPr id="116" name="TextBox 115">
              <a:extLst>
                <a:ext uri="{FF2B5EF4-FFF2-40B4-BE49-F238E27FC236}">
                  <a16:creationId xmlns:a16="http://schemas.microsoft.com/office/drawing/2014/main" id="{E1AAB55F-39D1-4037-89D1-93434C33032F}"/>
                </a:ext>
              </a:extLst>
            </p:cNvPr>
            <p:cNvSpPr txBox="1"/>
            <p:nvPr userDrawn="1"/>
          </p:nvSpPr>
          <p:spPr>
            <a:xfrm>
              <a:off x="4768579" y="3483005"/>
              <a:ext cx="383118" cy="153888"/>
            </a:xfrm>
            <a:prstGeom prst="rect">
              <a:avLst/>
            </a:prstGeom>
            <a:noFill/>
          </p:spPr>
          <p:txBody>
            <a:bodyPr wrap="none" lIns="0" tIns="0" rIns="0" bIns="0" rtlCol="0" anchor="ctr">
              <a:spAutoFit/>
            </a:bodyPr>
            <a:lstStyle/>
            <a:p>
              <a:pPr algn="l">
                <a:spcAft>
                  <a:spcPts val="600"/>
                </a:spcAft>
              </a:pPr>
              <a:r>
                <a:rPr lang="en-GB" sz="1000" dirty="0"/>
                <a:t>Grey 4</a:t>
              </a:r>
            </a:p>
          </p:txBody>
        </p:sp>
        <p:sp>
          <p:nvSpPr>
            <p:cNvPr id="117" name="TextBox 116">
              <a:extLst>
                <a:ext uri="{FF2B5EF4-FFF2-40B4-BE49-F238E27FC236}">
                  <a16:creationId xmlns:a16="http://schemas.microsoft.com/office/drawing/2014/main" id="{0EB3A36F-88B2-4970-B3BC-AEB77002E7FC}"/>
                </a:ext>
              </a:extLst>
            </p:cNvPr>
            <p:cNvSpPr txBox="1"/>
            <p:nvPr userDrawn="1"/>
          </p:nvSpPr>
          <p:spPr>
            <a:xfrm>
              <a:off x="4768579" y="3994062"/>
              <a:ext cx="383118" cy="153888"/>
            </a:xfrm>
            <a:prstGeom prst="rect">
              <a:avLst/>
            </a:prstGeom>
            <a:noFill/>
          </p:spPr>
          <p:txBody>
            <a:bodyPr wrap="none" lIns="0" tIns="0" rIns="0" bIns="0" rtlCol="0" anchor="ctr">
              <a:spAutoFit/>
            </a:bodyPr>
            <a:lstStyle/>
            <a:p>
              <a:pPr algn="l">
                <a:spcAft>
                  <a:spcPts val="600"/>
                </a:spcAft>
              </a:pPr>
              <a:r>
                <a:rPr lang="en-GB" sz="1000" dirty="0"/>
                <a:t>Grey 5</a:t>
              </a:r>
            </a:p>
          </p:txBody>
        </p:sp>
        <p:sp>
          <p:nvSpPr>
            <p:cNvPr id="118" name="TextBox 117">
              <a:extLst>
                <a:ext uri="{FF2B5EF4-FFF2-40B4-BE49-F238E27FC236}">
                  <a16:creationId xmlns:a16="http://schemas.microsoft.com/office/drawing/2014/main" id="{ABBE1CC0-B972-46C4-8AA3-1BB0C3535351}"/>
                </a:ext>
              </a:extLst>
            </p:cNvPr>
            <p:cNvSpPr txBox="1"/>
            <p:nvPr userDrawn="1"/>
          </p:nvSpPr>
          <p:spPr>
            <a:xfrm>
              <a:off x="4768579" y="2460891"/>
              <a:ext cx="383118" cy="153888"/>
            </a:xfrm>
            <a:prstGeom prst="rect">
              <a:avLst/>
            </a:prstGeom>
            <a:noFill/>
          </p:spPr>
          <p:txBody>
            <a:bodyPr wrap="none" lIns="0" tIns="0" rIns="0" bIns="0" rtlCol="0" anchor="ctr">
              <a:spAutoFit/>
            </a:bodyPr>
            <a:lstStyle/>
            <a:p>
              <a:pPr algn="l">
                <a:spcAft>
                  <a:spcPts val="600"/>
                </a:spcAft>
              </a:pPr>
              <a:r>
                <a:rPr lang="en-GB" sz="1000" dirty="0"/>
                <a:t>Grey 2</a:t>
              </a:r>
            </a:p>
          </p:txBody>
        </p:sp>
        <p:sp>
          <p:nvSpPr>
            <p:cNvPr id="119" name="Rectangle 118">
              <a:extLst>
                <a:ext uri="{FF2B5EF4-FFF2-40B4-BE49-F238E27FC236}">
                  <a16:creationId xmlns:a16="http://schemas.microsoft.com/office/drawing/2014/main" id="{E5516CC6-6D8D-4C1C-B220-8839308EB501}"/>
                </a:ext>
              </a:extLst>
            </p:cNvPr>
            <p:cNvSpPr>
              <a:spLocks/>
            </p:cNvSpPr>
            <p:nvPr userDrawn="1"/>
          </p:nvSpPr>
          <p:spPr>
            <a:xfrm>
              <a:off x="4154808" y="4382050"/>
              <a:ext cx="498229"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120" name="TextBox 119">
              <a:extLst>
                <a:ext uri="{FF2B5EF4-FFF2-40B4-BE49-F238E27FC236}">
                  <a16:creationId xmlns:a16="http://schemas.microsoft.com/office/drawing/2014/main" id="{5134923B-E1C0-4B8F-8806-6E2363EDD581}"/>
                </a:ext>
              </a:extLst>
            </p:cNvPr>
            <p:cNvSpPr txBox="1"/>
            <p:nvPr userDrawn="1"/>
          </p:nvSpPr>
          <p:spPr>
            <a:xfrm>
              <a:off x="4768579" y="4508440"/>
              <a:ext cx="327013" cy="153888"/>
            </a:xfrm>
            <a:prstGeom prst="rect">
              <a:avLst/>
            </a:prstGeom>
            <a:noFill/>
          </p:spPr>
          <p:txBody>
            <a:bodyPr wrap="none" lIns="0" tIns="0" rIns="0" bIns="0" rtlCol="0" anchor="ctr">
              <a:spAutoFit/>
            </a:bodyPr>
            <a:lstStyle/>
            <a:p>
              <a:pPr algn="l">
                <a:spcAft>
                  <a:spcPts val="600"/>
                </a:spcAft>
              </a:pPr>
              <a:r>
                <a:rPr lang="en-GB" sz="1000" dirty="0"/>
                <a:t>White</a:t>
              </a:r>
            </a:p>
          </p:txBody>
        </p:sp>
        <p:sp>
          <p:nvSpPr>
            <p:cNvPr id="121" name="TextBox 120">
              <a:extLst>
                <a:ext uri="{FF2B5EF4-FFF2-40B4-BE49-F238E27FC236}">
                  <a16:creationId xmlns:a16="http://schemas.microsoft.com/office/drawing/2014/main" id="{30F106EF-D505-447B-8E3D-E09568B13929}"/>
                </a:ext>
              </a:extLst>
            </p:cNvPr>
            <p:cNvSpPr txBox="1"/>
            <p:nvPr userDrawn="1"/>
          </p:nvSpPr>
          <p:spPr>
            <a:xfrm>
              <a:off x="5717542" y="3747821"/>
              <a:ext cx="1077218" cy="138499"/>
            </a:xfrm>
            <a:prstGeom prst="rect">
              <a:avLst/>
            </a:prstGeom>
            <a:noFill/>
          </p:spPr>
          <p:txBody>
            <a:bodyPr wrap="square" lIns="0" tIns="0" rIns="0" bIns="0" rtlCol="0">
              <a:spAutoFit/>
            </a:bodyPr>
            <a:lstStyle/>
            <a:p>
              <a:pPr algn="l">
                <a:spcAft>
                  <a:spcPts val="600"/>
                </a:spcAft>
              </a:pPr>
              <a:r>
                <a:rPr lang="en-US" sz="900" b="1" dirty="0">
                  <a:solidFill>
                    <a:sysClr val="windowText" lastClr="000000"/>
                  </a:solidFill>
                </a:rPr>
                <a:t>Traffic Light Palette</a:t>
              </a:r>
              <a:endParaRPr lang="en-US" sz="900" b="0" dirty="0">
                <a:solidFill>
                  <a:sysClr val="windowText" lastClr="000000"/>
                </a:solidFill>
              </a:endParaRPr>
            </a:p>
          </p:txBody>
        </p:sp>
        <p:sp>
          <p:nvSpPr>
            <p:cNvPr id="122" name="Rectangle 121">
              <a:extLst>
                <a:ext uri="{FF2B5EF4-FFF2-40B4-BE49-F238E27FC236}">
                  <a16:creationId xmlns:a16="http://schemas.microsoft.com/office/drawing/2014/main" id="{E45901A9-6CF4-4226-9708-8B95E135C372}"/>
                </a:ext>
              </a:extLst>
            </p:cNvPr>
            <p:cNvSpPr>
              <a:spLocks/>
            </p:cNvSpPr>
            <p:nvPr userDrawn="1"/>
          </p:nvSpPr>
          <p:spPr>
            <a:xfrm>
              <a:off x="7410915" y="4000421"/>
              <a:ext cx="651210"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23" name="Rectangle 122">
              <a:extLst>
                <a:ext uri="{FF2B5EF4-FFF2-40B4-BE49-F238E27FC236}">
                  <a16:creationId xmlns:a16="http://schemas.microsoft.com/office/drawing/2014/main" id="{3E524828-4C92-4372-8290-965A3CD0C2C9}"/>
                </a:ext>
              </a:extLst>
            </p:cNvPr>
            <p:cNvSpPr>
              <a:spLocks/>
            </p:cNvSpPr>
            <p:nvPr userDrawn="1"/>
          </p:nvSpPr>
          <p:spPr>
            <a:xfrm>
              <a:off x="6564228" y="4000421"/>
              <a:ext cx="651210"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24" name="Rectangle 123">
              <a:extLst>
                <a:ext uri="{FF2B5EF4-FFF2-40B4-BE49-F238E27FC236}">
                  <a16:creationId xmlns:a16="http://schemas.microsoft.com/office/drawing/2014/main" id="{750EECF0-0CE1-4595-A42B-878C8014E6B5}"/>
                </a:ext>
              </a:extLst>
            </p:cNvPr>
            <p:cNvSpPr>
              <a:spLocks/>
            </p:cNvSpPr>
            <p:nvPr userDrawn="1"/>
          </p:nvSpPr>
          <p:spPr>
            <a:xfrm>
              <a:off x="5717542" y="4000421"/>
              <a:ext cx="651210"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25" name="TextBox 124">
              <a:extLst>
                <a:ext uri="{FF2B5EF4-FFF2-40B4-BE49-F238E27FC236}">
                  <a16:creationId xmlns:a16="http://schemas.microsoft.com/office/drawing/2014/main" id="{8CE6D65E-992D-4587-93C9-7138C87154DE}"/>
                </a:ext>
              </a:extLst>
            </p:cNvPr>
            <p:cNvSpPr txBox="1"/>
            <p:nvPr userDrawn="1"/>
          </p:nvSpPr>
          <p:spPr>
            <a:xfrm>
              <a:off x="5717542" y="4575412"/>
              <a:ext cx="2616142" cy="626317"/>
            </a:xfrm>
            <a:prstGeom prst="rect">
              <a:avLst/>
            </a:prstGeom>
            <a:noFill/>
          </p:spPr>
          <p:txBody>
            <a:bodyPr wrap="square" lIns="0" tIns="0" rIns="0" bIns="0" rtlCol="0">
              <a:noAutofit/>
            </a:bodyPr>
            <a:lstStyle/>
            <a:p>
              <a:pPr algn="l">
                <a:spcAft>
                  <a:spcPts val="300"/>
                </a:spcAft>
              </a:pPr>
              <a:r>
                <a:rPr lang="en-US" sz="9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9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900" b="0" dirty="0">
                  <a:solidFill>
                    <a:sysClr val="windowText" lastClr="000000"/>
                  </a:solidFill>
                </a:rPr>
                <a:t>Mix light, mid and dark tones within data sets</a:t>
              </a:r>
            </a:p>
          </p:txBody>
        </p:sp>
        <p:cxnSp>
          <p:nvCxnSpPr>
            <p:cNvPr id="126" name="Straight Connector 125">
              <a:extLst>
                <a:ext uri="{FF2B5EF4-FFF2-40B4-BE49-F238E27FC236}">
                  <a16:creationId xmlns:a16="http://schemas.microsoft.com/office/drawing/2014/main" id="{F04FC2E2-15AA-4389-B66E-80F82C35E3C2}"/>
                </a:ext>
              </a:extLst>
            </p:cNvPr>
            <p:cNvCxnSpPr>
              <a:cxnSpLocks/>
            </p:cNvCxnSpPr>
            <p:nvPr userDrawn="1"/>
          </p:nvCxnSpPr>
          <p:spPr>
            <a:xfrm>
              <a:off x="5717542" y="4504503"/>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CDF1D398-B499-40E5-BB4D-7B57CA2F08E1}"/>
                </a:ext>
              </a:extLst>
            </p:cNvPr>
            <p:cNvSpPr/>
            <p:nvPr userDrawn="1"/>
          </p:nvSpPr>
          <p:spPr>
            <a:xfrm>
              <a:off x="6505188" y="5261186"/>
              <a:ext cx="318368" cy="320103"/>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30</a:t>
              </a:r>
            </a:p>
            <a:p>
              <a:pPr algn="ctr">
                <a:lnSpc>
                  <a:spcPct val="90000"/>
                </a:lnSpc>
              </a:pPr>
              <a:r>
                <a:rPr lang="en-GB" sz="700">
                  <a:solidFill>
                    <a:schemeClr val="bg1"/>
                  </a:solidFill>
                </a:rPr>
                <a:t>73</a:t>
              </a:r>
            </a:p>
            <a:p>
              <a:pPr algn="ctr">
                <a:lnSpc>
                  <a:spcPct val="90000"/>
                </a:lnSpc>
              </a:pPr>
              <a:r>
                <a:rPr lang="en-GB" sz="700">
                  <a:solidFill>
                    <a:schemeClr val="bg1"/>
                  </a:solidFill>
                </a:rPr>
                <a:t>226</a:t>
              </a:r>
              <a:endParaRPr lang="en-GB" sz="700" dirty="0">
                <a:solidFill>
                  <a:schemeClr val="bg1"/>
                </a:solidFill>
              </a:endParaRPr>
            </a:p>
          </p:txBody>
        </p:sp>
        <p:sp>
          <p:nvSpPr>
            <p:cNvPr id="128" name="Rectangle 127">
              <a:extLst>
                <a:ext uri="{FF2B5EF4-FFF2-40B4-BE49-F238E27FC236}">
                  <a16:creationId xmlns:a16="http://schemas.microsoft.com/office/drawing/2014/main" id="{C3673503-AE90-4066-A3F3-36334BDF3D4F}"/>
                </a:ext>
              </a:extLst>
            </p:cNvPr>
            <p:cNvSpPr/>
            <p:nvPr userDrawn="1"/>
          </p:nvSpPr>
          <p:spPr>
            <a:xfrm>
              <a:off x="5717542" y="5261186"/>
              <a:ext cx="318368" cy="32010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51</a:t>
              </a:r>
            </a:p>
            <a:p>
              <a:pPr algn="ctr">
                <a:lnSpc>
                  <a:spcPct val="90000"/>
                </a:lnSpc>
              </a:pPr>
              <a:r>
                <a:rPr lang="en-GB" sz="700">
                  <a:solidFill>
                    <a:schemeClr val="bg1"/>
                  </a:solidFill>
                </a:rPr>
                <a:t>141</a:t>
              </a:r>
              <a:endParaRPr lang="en-GB" sz="700" dirty="0">
                <a:solidFill>
                  <a:schemeClr val="bg1"/>
                </a:solidFill>
              </a:endParaRPr>
            </a:p>
          </p:txBody>
        </p:sp>
        <p:sp>
          <p:nvSpPr>
            <p:cNvPr id="129" name="Rectangle 128">
              <a:extLst>
                <a:ext uri="{FF2B5EF4-FFF2-40B4-BE49-F238E27FC236}">
                  <a16:creationId xmlns:a16="http://schemas.microsoft.com/office/drawing/2014/main" id="{20F4A330-0BF2-4C8D-A53E-D7422C3FE53C}"/>
                </a:ext>
              </a:extLst>
            </p:cNvPr>
            <p:cNvSpPr/>
            <p:nvPr userDrawn="1"/>
          </p:nvSpPr>
          <p:spPr>
            <a:xfrm>
              <a:off x="6899012" y="5261186"/>
              <a:ext cx="318368" cy="320103"/>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ysClr val="windowText" lastClr="000000"/>
                  </a:solidFill>
                </a:rPr>
                <a:t>118</a:t>
              </a:r>
            </a:p>
            <a:p>
              <a:pPr algn="ctr">
                <a:lnSpc>
                  <a:spcPct val="90000"/>
                </a:lnSpc>
              </a:pPr>
              <a:r>
                <a:rPr lang="en-GB" sz="700">
                  <a:solidFill>
                    <a:sysClr val="windowText" lastClr="000000"/>
                  </a:solidFill>
                </a:rPr>
                <a:t>210</a:t>
              </a:r>
            </a:p>
            <a:p>
              <a:pPr algn="ctr">
                <a:lnSpc>
                  <a:spcPct val="90000"/>
                </a:lnSpc>
              </a:pPr>
              <a:r>
                <a:rPr lang="en-GB" sz="700">
                  <a:solidFill>
                    <a:sysClr val="windowText" lastClr="000000"/>
                  </a:solidFill>
                </a:rPr>
                <a:t>255</a:t>
              </a:r>
              <a:endParaRPr lang="en-GB" sz="700" dirty="0">
                <a:solidFill>
                  <a:sysClr val="windowText" lastClr="000000"/>
                </a:solidFill>
              </a:endParaRPr>
            </a:p>
          </p:txBody>
        </p:sp>
        <p:sp>
          <p:nvSpPr>
            <p:cNvPr id="130" name="Rectangle 129">
              <a:extLst>
                <a:ext uri="{FF2B5EF4-FFF2-40B4-BE49-F238E27FC236}">
                  <a16:creationId xmlns:a16="http://schemas.microsoft.com/office/drawing/2014/main" id="{7F494C59-A1E3-4355-BED1-C87693DF9B0D}"/>
                </a:ext>
              </a:extLst>
            </p:cNvPr>
            <p:cNvSpPr/>
            <p:nvPr userDrawn="1"/>
          </p:nvSpPr>
          <p:spPr>
            <a:xfrm>
              <a:off x="7686657" y="5261186"/>
              <a:ext cx="318368" cy="320103"/>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180</a:t>
              </a:r>
            </a:p>
            <a:p>
              <a:pPr algn="ctr">
                <a:lnSpc>
                  <a:spcPct val="90000"/>
                </a:lnSpc>
              </a:pPr>
              <a:r>
                <a:rPr lang="en-GB" sz="700">
                  <a:solidFill>
                    <a:schemeClr val="bg1"/>
                  </a:solidFill>
                </a:rPr>
                <a:t>151</a:t>
              </a:r>
            </a:p>
            <a:p>
              <a:pPr algn="ctr">
                <a:lnSpc>
                  <a:spcPct val="90000"/>
                </a:lnSpc>
              </a:pPr>
              <a:r>
                <a:rPr lang="en-GB" sz="700">
                  <a:solidFill>
                    <a:schemeClr val="bg1"/>
                  </a:solidFill>
                </a:rPr>
                <a:t>255</a:t>
              </a:r>
              <a:endParaRPr lang="en-GB" sz="700" dirty="0">
                <a:solidFill>
                  <a:schemeClr val="bg1"/>
                </a:solidFill>
              </a:endParaRPr>
            </a:p>
          </p:txBody>
        </p:sp>
        <p:sp>
          <p:nvSpPr>
            <p:cNvPr id="131" name="Rectangle 130">
              <a:extLst>
                <a:ext uri="{FF2B5EF4-FFF2-40B4-BE49-F238E27FC236}">
                  <a16:creationId xmlns:a16="http://schemas.microsoft.com/office/drawing/2014/main" id="{B5AE995C-E1C1-4A2B-AA92-E67F52BBA626}"/>
                </a:ext>
              </a:extLst>
            </p:cNvPr>
            <p:cNvSpPr/>
            <p:nvPr userDrawn="1"/>
          </p:nvSpPr>
          <p:spPr>
            <a:xfrm>
              <a:off x="6505188" y="5686997"/>
              <a:ext cx="318368" cy="320103"/>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253</a:t>
              </a:r>
            </a:p>
            <a:p>
              <a:pPr algn="ctr">
                <a:lnSpc>
                  <a:spcPct val="90000"/>
                </a:lnSpc>
              </a:pPr>
              <a:r>
                <a:rPr lang="en-GB" sz="700">
                  <a:solidFill>
                    <a:schemeClr val="bg1"/>
                  </a:solidFill>
                </a:rPr>
                <a:t>52</a:t>
              </a:r>
            </a:p>
            <a:p>
              <a:pPr algn="ctr">
                <a:lnSpc>
                  <a:spcPct val="90000"/>
                </a:lnSpc>
              </a:pPr>
              <a:r>
                <a:rPr lang="en-GB" sz="700">
                  <a:solidFill>
                    <a:schemeClr val="bg1"/>
                  </a:solidFill>
                </a:rPr>
                <a:t>156</a:t>
              </a:r>
              <a:endParaRPr lang="en-GB" sz="700" dirty="0">
                <a:solidFill>
                  <a:schemeClr val="bg1"/>
                </a:solidFill>
              </a:endParaRPr>
            </a:p>
          </p:txBody>
        </p:sp>
        <p:sp>
          <p:nvSpPr>
            <p:cNvPr id="199" name="Rectangle 198">
              <a:extLst>
                <a:ext uri="{FF2B5EF4-FFF2-40B4-BE49-F238E27FC236}">
                  <a16:creationId xmlns:a16="http://schemas.microsoft.com/office/drawing/2014/main" id="{92325898-46FC-4930-9A97-34C264AC840F}"/>
                </a:ext>
              </a:extLst>
            </p:cNvPr>
            <p:cNvSpPr/>
            <p:nvPr userDrawn="1"/>
          </p:nvSpPr>
          <p:spPr>
            <a:xfrm>
              <a:off x="7292834" y="5261186"/>
              <a:ext cx="318368" cy="320103"/>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114</a:t>
              </a:r>
            </a:p>
            <a:p>
              <a:pPr algn="ctr">
                <a:lnSpc>
                  <a:spcPct val="90000"/>
                </a:lnSpc>
              </a:pPr>
              <a:r>
                <a:rPr lang="en-GB" sz="700">
                  <a:solidFill>
                    <a:schemeClr val="bg1"/>
                  </a:solidFill>
                </a:rPr>
                <a:t>19</a:t>
              </a:r>
            </a:p>
            <a:p>
              <a:pPr algn="ctr">
                <a:lnSpc>
                  <a:spcPct val="90000"/>
                </a:lnSpc>
              </a:pPr>
              <a:r>
                <a:rPr lang="en-GB" sz="700">
                  <a:solidFill>
                    <a:schemeClr val="bg1"/>
                  </a:solidFill>
                </a:rPr>
                <a:t>234</a:t>
              </a:r>
              <a:endParaRPr lang="en-GB" sz="700" dirty="0">
                <a:solidFill>
                  <a:schemeClr val="bg1"/>
                </a:solidFill>
              </a:endParaRPr>
            </a:p>
          </p:txBody>
        </p:sp>
        <p:sp>
          <p:nvSpPr>
            <p:cNvPr id="200" name="Rectangle 199">
              <a:extLst>
                <a:ext uri="{FF2B5EF4-FFF2-40B4-BE49-F238E27FC236}">
                  <a16:creationId xmlns:a16="http://schemas.microsoft.com/office/drawing/2014/main" id="{96D20C50-8398-4099-B373-E415D2CC5493}"/>
                </a:ext>
              </a:extLst>
            </p:cNvPr>
            <p:cNvSpPr/>
            <p:nvPr userDrawn="1"/>
          </p:nvSpPr>
          <p:spPr>
            <a:xfrm>
              <a:off x="6899012" y="5686997"/>
              <a:ext cx="318368" cy="320103"/>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255</a:t>
              </a:r>
            </a:p>
            <a:p>
              <a:pPr algn="ctr">
                <a:lnSpc>
                  <a:spcPct val="90000"/>
                </a:lnSpc>
              </a:pPr>
              <a:r>
                <a:rPr lang="en-GB" sz="700">
                  <a:solidFill>
                    <a:schemeClr val="bg1"/>
                  </a:solidFill>
                </a:rPr>
                <a:t>163</a:t>
              </a:r>
            </a:p>
            <a:p>
              <a:pPr algn="ctr">
                <a:lnSpc>
                  <a:spcPct val="90000"/>
                </a:lnSpc>
              </a:pPr>
              <a:r>
                <a:rPr lang="en-GB" sz="700">
                  <a:solidFill>
                    <a:schemeClr val="bg1"/>
                  </a:solidFill>
                </a:rPr>
                <a:t>218</a:t>
              </a:r>
              <a:endParaRPr lang="en-GB" sz="700" dirty="0">
                <a:solidFill>
                  <a:schemeClr val="bg1"/>
                </a:solidFill>
              </a:endParaRPr>
            </a:p>
          </p:txBody>
        </p:sp>
        <p:sp>
          <p:nvSpPr>
            <p:cNvPr id="201" name="Rectangle 200">
              <a:extLst>
                <a:ext uri="{FF2B5EF4-FFF2-40B4-BE49-F238E27FC236}">
                  <a16:creationId xmlns:a16="http://schemas.microsoft.com/office/drawing/2014/main" id="{BFC7A4FD-8291-44D7-96C1-361F35AE670C}"/>
                </a:ext>
              </a:extLst>
            </p:cNvPr>
            <p:cNvSpPr/>
            <p:nvPr userDrawn="1"/>
          </p:nvSpPr>
          <p:spPr>
            <a:xfrm>
              <a:off x="5717542" y="5686997"/>
              <a:ext cx="318368" cy="320103"/>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192</a:t>
              </a:r>
            </a:p>
            <a:p>
              <a:pPr algn="ctr">
                <a:lnSpc>
                  <a:spcPct val="90000"/>
                </a:lnSpc>
              </a:pPr>
              <a:r>
                <a:rPr lang="en-GB" sz="700">
                  <a:solidFill>
                    <a:schemeClr val="bg1"/>
                  </a:solidFill>
                </a:rPr>
                <a:t>174</a:t>
              </a:r>
              <a:endParaRPr lang="en-GB" sz="700" dirty="0">
                <a:solidFill>
                  <a:schemeClr val="bg1"/>
                </a:solidFill>
              </a:endParaRPr>
            </a:p>
          </p:txBody>
        </p:sp>
        <p:sp>
          <p:nvSpPr>
            <p:cNvPr id="202" name="Rectangle 201">
              <a:extLst>
                <a:ext uri="{FF2B5EF4-FFF2-40B4-BE49-F238E27FC236}">
                  <a16:creationId xmlns:a16="http://schemas.microsoft.com/office/drawing/2014/main" id="{DD6B49AB-8626-4F16-B05F-3FC84D94F716}"/>
                </a:ext>
              </a:extLst>
            </p:cNvPr>
            <p:cNvSpPr/>
            <p:nvPr userDrawn="1"/>
          </p:nvSpPr>
          <p:spPr>
            <a:xfrm>
              <a:off x="8080480" y="5686997"/>
              <a:ext cx="318368" cy="320103"/>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ysClr val="windowText" lastClr="000000"/>
                  </a:solidFill>
                </a:rPr>
                <a:t>99</a:t>
              </a:r>
            </a:p>
            <a:p>
              <a:pPr algn="ctr">
                <a:lnSpc>
                  <a:spcPct val="90000"/>
                </a:lnSpc>
              </a:pPr>
              <a:r>
                <a:rPr lang="en-GB" sz="700">
                  <a:solidFill>
                    <a:sysClr val="windowText" lastClr="000000"/>
                  </a:solidFill>
                </a:rPr>
                <a:t>235</a:t>
              </a:r>
            </a:p>
            <a:p>
              <a:pPr algn="ctr">
                <a:lnSpc>
                  <a:spcPct val="90000"/>
                </a:lnSpc>
              </a:pPr>
              <a:r>
                <a:rPr lang="en-GB" sz="700">
                  <a:solidFill>
                    <a:sysClr val="windowText" lastClr="000000"/>
                  </a:solidFill>
                </a:rPr>
                <a:t>218</a:t>
              </a:r>
              <a:endParaRPr lang="en-GB" sz="700" dirty="0">
                <a:solidFill>
                  <a:sysClr val="windowText" lastClr="000000"/>
                </a:solidFill>
              </a:endParaRPr>
            </a:p>
          </p:txBody>
        </p:sp>
        <p:sp>
          <p:nvSpPr>
            <p:cNvPr id="203" name="Rectangle 202">
              <a:extLst>
                <a:ext uri="{FF2B5EF4-FFF2-40B4-BE49-F238E27FC236}">
                  <a16:creationId xmlns:a16="http://schemas.microsoft.com/office/drawing/2014/main" id="{65FF7317-CCED-4903-BD9C-A69BC5F5174D}"/>
                </a:ext>
              </a:extLst>
            </p:cNvPr>
            <p:cNvSpPr/>
            <p:nvPr userDrawn="1"/>
          </p:nvSpPr>
          <p:spPr>
            <a:xfrm>
              <a:off x="6111365" y="5261186"/>
              <a:ext cx="318368" cy="320103"/>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0</a:t>
              </a:r>
            </a:p>
            <a:p>
              <a:pPr algn="ctr">
                <a:lnSpc>
                  <a:spcPct val="90000"/>
                </a:lnSpc>
              </a:pPr>
              <a:r>
                <a:rPr lang="en-GB" sz="700">
                  <a:solidFill>
                    <a:schemeClr val="bg1"/>
                  </a:solidFill>
                </a:rPr>
                <a:t>184</a:t>
              </a:r>
            </a:p>
            <a:p>
              <a:pPr algn="ctr">
                <a:lnSpc>
                  <a:spcPct val="90000"/>
                </a:lnSpc>
              </a:pPr>
              <a:r>
                <a:rPr lang="en-GB" sz="700">
                  <a:solidFill>
                    <a:schemeClr val="bg1"/>
                  </a:solidFill>
                </a:rPr>
                <a:t>245</a:t>
              </a:r>
              <a:endParaRPr lang="en-GB" sz="700" dirty="0">
                <a:solidFill>
                  <a:schemeClr val="bg1"/>
                </a:solidFill>
              </a:endParaRPr>
            </a:p>
          </p:txBody>
        </p:sp>
        <p:sp>
          <p:nvSpPr>
            <p:cNvPr id="204" name="Rectangle 203">
              <a:extLst>
                <a:ext uri="{FF2B5EF4-FFF2-40B4-BE49-F238E27FC236}">
                  <a16:creationId xmlns:a16="http://schemas.microsoft.com/office/drawing/2014/main" id="{BFDD464D-F289-407D-BC47-0A52D0B2734F}"/>
                </a:ext>
              </a:extLst>
            </p:cNvPr>
            <p:cNvSpPr/>
            <p:nvPr userDrawn="1"/>
          </p:nvSpPr>
          <p:spPr>
            <a:xfrm>
              <a:off x="7686657" y="5686997"/>
              <a:ext cx="318368" cy="320103"/>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81</a:t>
              </a:r>
            </a:p>
            <a:p>
              <a:pPr algn="ctr">
                <a:lnSpc>
                  <a:spcPct val="90000"/>
                </a:lnSpc>
              </a:pPr>
              <a:r>
                <a:rPr lang="en-GB" sz="700">
                  <a:solidFill>
                    <a:schemeClr val="bg1"/>
                  </a:solidFill>
                </a:rPr>
                <a:t>13</a:t>
              </a:r>
            </a:p>
            <a:p>
              <a:pPr algn="ctr">
                <a:lnSpc>
                  <a:spcPct val="90000"/>
                </a:lnSpc>
              </a:pPr>
              <a:r>
                <a:rPr lang="en-GB" sz="700">
                  <a:solidFill>
                    <a:schemeClr val="bg1"/>
                  </a:solidFill>
                </a:rPr>
                <a:t>188</a:t>
              </a:r>
              <a:endParaRPr lang="en-GB" sz="700" dirty="0">
                <a:solidFill>
                  <a:schemeClr val="bg1"/>
                </a:solidFill>
              </a:endParaRPr>
            </a:p>
          </p:txBody>
        </p:sp>
        <p:sp>
          <p:nvSpPr>
            <p:cNvPr id="205" name="Rectangle 204">
              <a:extLst>
                <a:ext uri="{FF2B5EF4-FFF2-40B4-BE49-F238E27FC236}">
                  <a16:creationId xmlns:a16="http://schemas.microsoft.com/office/drawing/2014/main" id="{A4DBBD69-D42E-4EAE-8627-1CBCCBB27CCB}"/>
                </a:ext>
              </a:extLst>
            </p:cNvPr>
            <p:cNvSpPr/>
            <p:nvPr userDrawn="1"/>
          </p:nvSpPr>
          <p:spPr>
            <a:xfrm>
              <a:off x="8080480" y="5261186"/>
              <a:ext cx="318368" cy="320103"/>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9</a:t>
              </a:r>
            </a:p>
            <a:p>
              <a:pPr algn="ctr">
                <a:lnSpc>
                  <a:spcPct val="90000"/>
                </a:lnSpc>
              </a:pPr>
              <a:r>
                <a:rPr lang="en-GB" sz="700">
                  <a:solidFill>
                    <a:schemeClr val="bg1"/>
                  </a:solidFill>
                </a:rPr>
                <a:t>142</a:t>
              </a:r>
            </a:p>
            <a:p>
              <a:pPr algn="ctr">
                <a:lnSpc>
                  <a:spcPct val="90000"/>
                </a:lnSpc>
              </a:pPr>
              <a:r>
                <a:rPr lang="en-GB" sz="700">
                  <a:solidFill>
                    <a:schemeClr val="bg1"/>
                  </a:solidFill>
                </a:rPr>
                <a:t>126</a:t>
              </a:r>
              <a:endParaRPr lang="en-GB" sz="700" dirty="0">
                <a:solidFill>
                  <a:schemeClr val="bg1"/>
                </a:solidFill>
              </a:endParaRPr>
            </a:p>
          </p:txBody>
        </p:sp>
        <p:sp>
          <p:nvSpPr>
            <p:cNvPr id="206" name="Rectangle 205">
              <a:extLst>
                <a:ext uri="{FF2B5EF4-FFF2-40B4-BE49-F238E27FC236}">
                  <a16:creationId xmlns:a16="http://schemas.microsoft.com/office/drawing/2014/main" id="{E9BF0482-6207-4BC2-A222-B3B76E1059AB}"/>
                </a:ext>
              </a:extLst>
            </p:cNvPr>
            <p:cNvSpPr/>
            <p:nvPr userDrawn="1"/>
          </p:nvSpPr>
          <p:spPr>
            <a:xfrm>
              <a:off x="7292834" y="5686997"/>
              <a:ext cx="318368" cy="32010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102</a:t>
              </a:r>
            </a:p>
            <a:p>
              <a:pPr algn="ctr">
                <a:lnSpc>
                  <a:spcPct val="90000"/>
                </a:lnSpc>
              </a:pPr>
              <a:r>
                <a:rPr lang="en-GB" sz="700">
                  <a:solidFill>
                    <a:schemeClr val="bg1"/>
                  </a:solidFill>
                </a:rPr>
                <a:t>102</a:t>
              </a:r>
            </a:p>
            <a:p>
              <a:pPr algn="ctr">
                <a:lnSpc>
                  <a:spcPct val="90000"/>
                </a:lnSpc>
              </a:pPr>
              <a:r>
                <a:rPr lang="en-GB" sz="700">
                  <a:solidFill>
                    <a:schemeClr val="bg1"/>
                  </a:solidFill>
                </a:rPr>
                <a:t>102</a:t>
              </a:r>
              <a:endParaRPr lang="en-GB" sz="700" dirty="0">
                <a:solidFill>
                  <a:schemeClr val="bg1"/>
                </a:solidFill>
              </a:endParaRPr>
            </a:p>
          </p:txBody>
        </p:sp>
        <p:sp>
          <p:nvSpPr>
            <p:cNvPr id="207" name="Rectangle 206">
              <a:extLst>
                <a:ext uri="{FF2B5EF4-FFF2-40B4-BE49-F238E27FC236}">
                  <a16:creationId xmlns:a16="http://schemas.microsoft.com/office/drawing/2014/main" id="{3F468D2B-D8E3-447A-917B-D7CF13F6BB83}"/>
                </a:ext>
              </a:extLst>
            </p:cNvPr>
            <p:cNvSpPr/>
            <p:nvPr userDrawn="1"/>
          </p:nvSpPr>
          <p:spPr>
            <a:xfrm>
              <a:off x="6111365" y="5686997"/>
              <a:ext cx="318368" cy="320103"/>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lnSpc>
                  <a:spcPct val="90000"/>
                </a:lnSpc>
              </a:pPr>
              <a:r>
                <a:rPr lang="en-GB" sz="700">
                  <a:solidFill>
                    <a:schemeClr val="bg1"/>
                  </a:solidFill>
                </a:rPr>
                <a:t>171</a:t>
              </a:r>
            </a:p>
            <a:p>
              <a:pPr algn="ctr">
                <a:lnSpc>
                  <a:spcPct val="90000"/>
                </a:lnSpc>
              </a:pPr>
              <a:r>
                <a:rPr lang="en-GB" sz="700">
                  <a:solidFill>
                    <a:schemeClr val="bg1"/>
                  </a:solidFill>
                </a:rPr>
                <a:t>13</a:t>
              </a:r>
            </a:p>
            <a:p>
              <a:pPr algn="ctr">
                <a:lnSpc>
                  <a:spcPct val="90000"/>
                </a:lnSpc>
              </a:pPr>
              <a:r>
                <a:rPr lang="en-GB" sz="700">
                  <a:solidFill>
                    <a:schemeClr val="bg1"/>
                  </a:solidFill>
                </a:rPr>
                <a:t>130</a:t>
              </a:r>
              <a:endParaRPr lang="en-GB" sz="700" dirty="0">
                <a:solidFill>
                  <a:schemeClr val="bg1"/>
                </a:solidFill>
              </a:endParaRPr>
            </a:p>
          </p:txBody>
        </p:sp>
        <p:cxnSp>
          <p:nvCxnSpPr>
            <p:cNvPr id="208" name="Straight Connector 207">
              <a:extLst>
                <a:ext uri="{FF2B5EF4-FFF2-40B4-BE49-F238E27FC236}">
                  <a16:creationId xmlns:a16="http://schemas.microsoft.com/office/drawing/2014/main" id="{70AB618C-DA54-4755-B3E1-BA52327BE0A5}"/>
                </a:ext>
              </a:extLst>
            </p:cNvPr>
            <p:cNvCxnSpPr>
              <a:cxnSpLocks/>
            </p:cNvCxnSpPr>
            <p:nvPr userDrawn="1"/>
          </p:nvCxnSpPr>
          <p:spPr>
            <a:xfrm>
              <a:off x="5717542" y="3651946"/>
              <a:ext cx="268192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8833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SLIDE - Singular dark image">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3E240E-C8CE-486F-A60D-6DC08A3AD485}"/>
              </a:ext>
            </a:extLst>
          </p:cNvPr>
          <p:cNvSpPr>
            <a:spLocks noGrp="1"/>
          </p:cNvSpPr>
          <p:nvPr>
            <p:ph type="ctrTitle" hasCustomPrompt="1"/>
          </p:nvPr>
        </p:nvSpPr>
        <p:spPr>
          <a:xfrm>
            <a:off x="749300" y="1263838"/>
            <a:ext cx="2880000" cy="288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9" name="Text Placeholder 3">
            <a:extLst>
              <a:ext uri="{FF2B5EF4-FFF2-40B4-BE49-F238E27FC236}">
                <a16:creationId xmlns:a16="http://schemas.microsoft.com/office/drawing/2014/main" id="{5F1239A7-04C6-410A-9021-37A9AFA2E00B}"/>
              </a:ext>
            </a:extLst>
          </p:cNvPr>
          <p:cNvSpPr>
            <a:spLocks noGrp="1"/>
          </p:cNvSpPr>
          <p:nvPr>
            <p:ph type="body" sz="quarter" idx="11"/>
          </p:nvPr>
        </p:nvSpPr>
        <p:spPr>
          <a:xfrm>
            <a:off x="749300" y="4602703"/>
            <a:ext cx="288000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p>
          <a:p>
            <a:pPr lvl="1"/>
            <a:r>
              <a:rPr lang="en-US" dirty="0"/>
              <a:t>Second level</a:t>
            </a:r>
          </a:p>
        </p:txBody>
      </p:sp>
      <p:pic>
        <p:nvPicPr>
          <p:cNvPr id="10" name="Graphic 9">
            <a:extLst>
              <a:ext uri="{FF2B5EF4-FFF2-40B4-BE49-F238E27FC236}">
                <a16:creationId xmlns:a16="http://schemas.microsoft.com/office/drawing/2014/main" id="{ED4A4DBE-AAC7-430C-8590-AFFD1D559B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182090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44D8B-17CD-4454-B36D-72741332159F}"/>
              </a:ext>
            </a:extLst>
          </p:cNvPr>
          <p:cNvSpPr>
            <a:spLocks noChangeAspect="1"/>
          </p:cNvSpPr>
          <p:nvPr userDrawn="1"/>
        </p:nvSpPr>
        <p:spPr>
          <a:xfrm>
            <a:off x="4442218" y="313438"/>
            <a:ext cx="3957246" cy="569366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9" name="Title 1">
            <a:extLst>
              <a:ext uri="{FF2B5EF4-FFF2-40B4-BE49-F238E27FC236}">
                <a16:creationId xmlns:a16="http://schemas.microsoft.com/office/drawing/2014/main" id="{2D3C3EE5-C1E7-4D94-8929-0FA5FFFE0EDC}"/>
              </a:ext>
            </a:extLst>
          </p:cNvPr>
          <p:cNvSpPr>
            <a:spLocks noGrp="1"/>
          </p:cNvSpPr>
          <p:nvPr>
            <p:ph type="ctrTitle" hasCustomPrompt="1"/>
          </p:nvPr>
        </p:nvSpPr>
        <p:spPr>
          <a:xfrm>
            <a:off x="4684266" y="556419"/>
            <a:ext cx="3471421" cy="4140000"/>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1" name="Text Placeholder 3">
            <a:extLst>
              <a:ext uri="{FF2B5EF4-FFF2-40B4-BE49-F238E27FC236}">
                <a16:creationId xmlns:a16="http://schemas.microsoft.com/office/drawing/2014/main" id="{2A5C960A-C74B-42B5-A237-47F1B97FD3E8}"/>
              </a:ext>
            </a:extLst>
          </p:cNvPr>
          <p:cNvSpPr>
            <a:spLocks noGrp="1"/>
          </p:cNvSpPr>
          <p:nvPr>
            <p:ph type="body" sz="quarter" idx="11"/>
          </p:nvPr>
        </p:nvSpPr>
        <p:spPr>
          <a:xfrm>
            <a:off x="4684266" y="4949907"/>
            <a:ext cx="3471421"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4BB4E646-8E32-4794-BD3E-E767603FBC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298847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5738333" y="1263838"/>
            <a:ext cx="2661130"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5738333" y="4881887"/>
            <a:ext cx="266113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746125" y="1263839"/>
            <a:ext cx="4354574" cy="302253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pic>
        <p:nvPicPr>
          <p:cNvPr id="6" name="Graphic 5">
            <a:extLst>
              <a:ext uri="{FF2B5EF4-FFF2-40B4-BE49-F238E27FC236}">
                <a16:creationId xmlns:a16="http://schemas.microsoft.com/office/drawing/2014/main" id="{F060AC1F-823B-423D-80EF-C95EEC3DFE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8333" y="313438"/>
            <a:ext cx="786440" cy="316800"/>
          </a:xfrm>
          <a:prstGeom prst="rect">
            <a:avLst/>
          </a:prstGeom>
        </p:spPr>
      </p:pic>
    </p:spTree>
    <p:extLst>
      <p:ext uri="{BB962C8B-B14F-4D97-AF65-F5344CB8AC3E}">
        <p14:creationId xmlns:p14="http://schemas.microsoft.com/office/powerpoint/2010/main" val="384871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4457335" y="1263838"/>
            <a:ext cx="394053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4457335" y="4881887"/>
            <a:ext cx="394053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746125" y="1263839"/>
            <a:ext cx="3077611" cy="4428048"/>
          </a:xfrm>
          <a:solidFill>
            <a:schemeClr val="accent1"/>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pic>
        <p:nvPicPr>
          <p:cNvPr id="6" name="Graphic 5">
            <a:extLst>
              <a:ext uri="{FF2B5EF4-FFF2-40B4-BE49-F238E27FC236}">
                <a16:creationId xmlns:a16="http://schemas.microsoft.com/office/drawing/2014/main" id="{5638D828-F203-4122-8387-83B5C7962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7336" y="313438"/>
            <a:ext cx="786440" cy="316800"/>
          </a:xfrm>
          <a:prstGeom prst="rect">
            <a:avLst/>
          </a:prstGeom>
        </p:spPr>
      </p:pic>
    </p:spTree>
    <p:extLst>
      <p:ext uri="{BB962C8B-B14F-4D97-AF65-F5344CB8AC3E}">
        <p14:creationId xmlns:p14="http://schemas.microsoft.com/office/powerpoint/2010/main" val="120420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749300" y="1263838"/>
            <a:ext cx="2661130"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749300" y="4881887"/>
            <a:ext cx="2661130"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4044030" y="1263839"/>
            <a:ext cx="4354574" cy="3022538"/>
          </a:xfrm>
          <a:solidFill>
            <a:schemeClr val="accent2"/>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pic>
        <p:nvPicPr>
          <p:cNvPr id="6" name="Graphic 5">
            <a:extLst>
              <a:ext uri="{FF2B5EF4-FFF2-40B4-BE49-F238E27FC236}">
                <a16:creationId xmlns:a16="http://schemas.microsoft.com/office/drawing/2014/main" id="{B5699398-41B8-46F6-A97E-83496DC7B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407029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881FE-F51A-491A-9C27-F63BE5A5CB4B}"/>
              </a:ext>
            </a:extLst>
          </p:cNvPr>
          <p:cNvSpPr>
            <a:spLocks noGrp="1"/>
          </p:cNvSpPr>
          <p:nvPr>
            <p:ph type="ctrTitle" hasCustomPrompt="1"/>
          </p:nvPr>
        </p:nvSpPr>
        <p:spPr>
          <a:xfrm>
            <a:off x="749300" y="1263838"/>
            <a:ext cx="3940539" cy="3022538"/>
          </a:xfrm>
        </p:spPr>
        <p:txBody>
          <a:bodyPr anchor="t" anchorCtr="0"/>
          <a:lstStyle>
            <a:lvl1pPr algn="l">
              <a:defRPr sz="6000" baseline="0">
                <a:solidFill>
                  <a:schemeClr val="bg1"/>
                </a:solidFill>
              </a:defRPr>
            </a:lvl1pPr>
          </a:lstStyle>
          <a:p>
            <a:r>
              <a:rPr lang="en-GB" dirty="0"/>
              <a:t>Title slide text only</a:t>
            </a:r>
            <a:endParaRPr lang="en-US" dirty="0"/>
          </a:p>
        </p:txBody>
      </p:sp>
      <p:sp>
        <p:nvSpPr>
          <p:cNvPr id="10" name="Text Placeholder 3">
            <a:extLst>
              <a:ext uri="{FF2B5EF4-FFF2-40B4-BE49-F238E27FC236}">
                <a16:creationId xmlns:a16="http://schemas.microsoft.com/office/drawing/2014/main" id="{31292E31-1E73-44F3-ABE3-7D4DCAA2A04E}"/>
              </a:ext>
            </a:extLst>
          </p:cNvPr>
          <p:cNvSpPr>
            <a:spLocks noGrp="1"/>
          </p:cNvSpPr>
          <p:nvPr>
            <p:ph type="body" sz="quarter" idx="11"/>
          </p:nvPr>
        </p:nvSpPr>
        <p:spPr>
          <a:xfrm>
            <a:off x="749300" y="4881887"/>
            <a:ext cx="3940539" cy="810000"/>
          </a:xfrm>
        </p:spPr>
        <p:txBody>
          <a:bodyPr anchor="b"/>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9BFF24A9-461A-47E9-B0F9-09BFAA4914B9}"/>
              </a:ext>
            </a:extLst>
          </p:cNvPr>
          <p:cNvSpPr>
            <a:spLocks noGrp="1"/>
          </p:cNvSpPr>
          <p:nvPr>
            <p:ph type="pic" sz="quarter" idx="12"/>
          </p:nvPr>
        </p:nvSpPr>
        <p:spPr>
          <a:xfrm>
            <a:off x="5320264" y="1263839"/>
            <a:ext cx="3077611" cy="4428048"/>
          </a:xfrm>
          <a:solidFill>
            <a:schemeClr val="accent2"/>
          </a:solidFill>
        </p:spPr>
        <p:txBody>
          <a:bodyPr vert="horz" lIns="0" tIns="0" rIns="0" bIns="0" rtlCol="0" anchor="ctr" anchorCtr="0">
            <a:noAutofit/>
          </a:bodyPr>
          <a:lstStyle>
            <a:lvl1pPr>
              <a:defRPr lang="en-US" b="0">
                <a:solidFill>
                  <a:schemeClr val="bg1"/>
                </a:solidFill>
              </a:defRPr>
            </a:lvl1pPr>
          </a:lstStyle>
          <a:p>
            <a:pPr lvl="0" algn="ctr"/>
            <a:r>
              <a:rPr lang="en-US"/>
              <a:t>Click icon to add picture</a:t>
            </a:r>
          </a:p>
        </p:txBody>
      </p:sp>
      <p:pic>
        <p:nvPicPr>
          <p:cNvPr id="7" name="Graphic 6">
            <a:extLst>
              <a:ext uri="{FF2B5EF4-FFF2-40B4-BE49-F238E27FC236}">
                <a16:creationId xmlns:a16="http://schemas.microsoft.com/office/drawing/2014/main" id="{4E44907E-8D0D-4F59-8361-80E6BF8CFF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9300" y="313438"/>
            <a:ext cx="786440" cy="316800"/>
          </a:xfrm>
          <a:prstGeom prst="rect">
            <a:avLst/>
          </a:prstGeom>
        </p:spPr>
      </p:pic>
    </p:spTree>
    <p:extLst>
      <p:ext uri="{BB962C8B-B14F-4D97-AF65-F5344CB8AC3E}">
        <p14:creationId xmlns:p14="http://schemas.microsoft.com/office/powerpoint/2010/main" val="399876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867071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hape 8">
            <a:extLst>
              <a:ext uri="{FF2B5EF4-FFF2-40B4-BE49-F238E27FC236}">
                <a16:creationId xmlns:a16="http://schemas.microsoft.com/office/drawing/2014/main" id="{49038050-C854-46F6-8E6F-B003422A02A9}"/>
              </a:ext>
            </a:extLst>
          </p:cNvPr>
          <p:cNvSpPr txBox="1">
            <a:spLocks/>
          </p:cNvSpPr>
          <p:nvPr userDrawn="1"/>
        </p:nvSpPr>
        <p:spPr>
          <a:xfrm>
            <a:off x="8149114" y="6331812"/>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15" name="TextBox 14">
            <a:extLst>
              <a:ext uri="{FF2B5EF4-FFF2-40B4-BE49-F238E27FC236}">
                <a16:creationId xmlns:a16="http://schemas.microsoft.com/office/drawing/2014/main" id="{9EFBD1ED-2FAF-4BC3-8EFB-97C0C3A79263}"/>
              </a:ext>
              <a:ext uri="{C183D7F6-B498-43B3-948B-1728B52AA6E4}">
                <adec:decorative xmlns:adec="http://schemas.microsoft.com/office/drawing/2017/decorative" val="1"/>
              </a:ext>
            </a:extLst>
          </p:cNvPr>
          <p:cNvSpPr txBox="1"/>
          <p:nvPr userDrawn="1">
            <p:custDataLst>
              <p:tags r:id="rId40"/>
            </p:custDataLst>
          </p:nvPr>
        </p:nvSpPr>
        <p:spPr>
          <a:xfrm>
            <a:off x="6706009" y="6360352"/>
            <a:ext cx="1330492" cy="92333"/>
          </a:xfrm>
          <a:prstGeom prst="rect">
            <a:avLst/>
          </a:prstGeom>
          <a:noFill/>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dirty="0">
                <a:solidFill>
                  <a:schemeClr val="bg1">
                    <a:lumMod val="65000"/>
                  </a:schemeClr>
                </a:solidFill>
                <a:latin typeface="+mn-lt"/>
                <a:ea typeface="+mn-ea"/>
                <a:cs typeface="+mn-cs"/>
              </a:rPr>
              <a:t>Document Classification: KPMG Public</a:t>
            </a:r>
          </a:p>
        </p:txBody>
      </p:sp>
      <p:cxnSp>
        <p:nvCxnSpPr>
          <p:cNvPr id="17" name="Straight Connector 16">
            <a:extLst>
              <a:ext uri="{FF2B5EF4-FFF2-40B4-BE49-F238E27FC236}">
                <a16:creationId xmlns:a16="http://schemas.microsoft.com/office/drawing/2014/main" id="{C3F1EDA1-4D51-4550-AE58-8E208765C41D}"/>
              </a:ext>
            </a:extLst>
          </p:cNvPr>
          <p:cNvCxnSpPr/>
          <p:nvPr userDrawn="1"/>
        </p:nvCxnSpPr>
        <p:spPr>
          <a:xfrm>
            <a:off x="8131055" y="6331812"/>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5C4BD39-7187-4137-978A-5EC828C05927}"/>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747238" y="6320118"/>
            <a:ext cx="428967" cy="172800"/>
          </a:xfrm>
          <a:prstGeom prst="rect">
            <a:avLst/>
          </a:prstGeom>
        </p:spPr>
      </p:pic>
      <p:sp>
        <p:nvSpPr>
          <p:cNvPr id="16" name="TextBox 15">
            <a:extLst>
              <a:ext uri="{FF2B5EF4-FFF2-40B4-BE49-F238E27FC236}">
                <a16:creationId xmlns:a16="http://schemas.microsoft.com/office/drawing/2014/main" id="{4ABE6972-29AD-4EC9-9442-E9E76AE70905}"/>
              </a:ext>
              <a:ext uri="{C183D7F6-B498-43B3-948B-1728B52AA6E4}">
                <adec:decorative xmlns:adec="http://schemas.microsoft.com/office/drawing/2017/decorative" val="1"/>
              </a:ext>
            </a:extLst>
          </p:cNvPr>
          <p:cNvSpPr txBox="1"/>
          <p:nvPr userDrawn="1">
            <p:custDataLst>
              <p:tags r:id="rId41"/>
            </p:custDataLst>
          </p:nvPr>
        </p:nvSpPr>
        <p:spPr>
          <a:xfrm>
            <a:off x="1536436" y="6314185"/>
            <a:ext cx="456591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2022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4" r:id="rId4"/>
    <p:sldLayoutId id="2147483715" r:id="rId5"/>
    <p:sldLayoutId id="2147483716" r:id="rId6"/>
    <p:sldLayoutId id="2147483717" r:id="rId7"/>
    <p:sldLayoutId id="2147483718" r:id="rId8"/>
    <p:sldLayoutId id="2147483666" r:id="rId9"/>
    <p:sldLayoutId id="2147483719" r:id="rId10"/>
    <p:sldLayoutId id="2147483664" r:id="rId11"/>
    <p:sldLayoutId id="2147483720" r:id="rId12"/>
    <p:sldLayoutId id="2147483722" r:id="rId13"/>
    <p:sldLayoutId id="2147483723" r:id="rId14"/>
    <p:sldLayoutId id="2147483689" r:id="rId15"/>
    <p:sldLayoutId id="2147483721" r:id="rId16"/>
    <p:sldLayoutId id="2147483690" r:id="rId17"/>
    <p:sldLayoutId id="2147483692" r:id="rId18"/>
    <p:sldLayoutId id="2147483691" r:id="rId19"/>
    <p:sldLayoutId id="2147483693" r:id="rId20"/>
    <p:sldLayoutId id="2147483724" r:id="rId21"/>
    <p:sldLayoutId id="2147483701" r:id="rId22"/>
    <p:sldLayoutId id="2147483725" r:id="rId23"/>
    <p:sldLayoutId id="2147483727" r:id="rId24"/>
    <p:sldLayoutId id="2147483697" r:id="rId25"/>
    <p:sldLayoutId id="2147483726" r:id="rId26"/>
    <p:sldLayoutId id="2147483703" r:id="rId27"/>
    <p:sldLayoutId id="2147483699" r:id="rId28"/>
    <p:sldLayoutId id="2147483700" r:id="rId29"/>
    <p:sldLayoutId id="2147483728" r:id="rId30"/>
    <p:sldLayoutId id="2147483682" r:id="rId31"/>
    <p:sldLayoutId id="2147483729" r:id="rId32"/>
    <p:sldLayoutId id="2147483730" r:id="rId33"/>
    <p:sldLayoutId id="2147483731" r:id="rId34"/>
    <p:sldLayoutId id="2147483667" r:id="rId35"/>
    <p:sldLayoutId id="2147483732" r:id="rId36"/>
    <p:sldLayoutId id="2147483702" r:id="rId37"/>
    <p:sldLayoutId id="2147483736" r:id="rId38"/>
  </p:sldLayoutIdLst>
  <p:txStyles>
    <p:titleStyle>
      <a:lvl1pPr algn="l" defTabSz="914400" rtl="0" eaLnBrk="1" latinLnBrk="0" hangingPunct="1">
        <a:lnSpc>
          <a:spcPct val="7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CA7B-3679-43A7-A655-0781C0B64376}"/>
              </a:ext>
            </a:extLst>
          </p:cNvPr>
          <p:cNvSpPr>
            <a:spLocks noGrp="1"/>
          </p:cNvSpPr>
          <p:nvPr>
            <p:ph type="ctrTitle"/>
          </p:nvPr>
        </p:nvSpPr>
        <p:spPr/>
        <p:txBody>
          <a:bodyPr/>
          <a:lstStyle/>
          <a:p>
            <a:r>
              <a:rPr lang="en-GB" sz="6600" dirty="0" err="1"/>
              <a:t>Řetězové</a:t>
            </a:r>
            <a:r>
              <a:rPr lang="en-GB" sz="6600" dirty="0"/>
              <a:t> </a:t>
            </a:r>
            <a:r>
              <a:rPr lang="en-GB" sz="6600" dirty="0" err="1"/>
              <a:t>transakce</a:t>
            </a:r>
            <a:endParaRPr lang="cs-CZ" sz="6600" dirty="0"/>
          </a:p>
        </p:txBody>
      </p:sp>
      <p:sp>
        <p:nvSpPr>
          <p:cNvPr id="4" name="Text Placeholder 3">
            <a:extLst>
              <a:ext uri="{FF2B5EF4-FFF2-40B4-BE49-F238E27FC236}">
                <a16:creationId xmlns:a16="http://schemas.microsoft.com/office/drawing/2014/main" id="{AF517599-22B2-4D91-B27D-2A7D6020E505}"/>
              </a:ext>
            </a:extLst>
          </p:cNvPr>
          <p:cNvSpPr>
            <a:spLocks noGrp="1"/>
          </p:cNvSpPr>
          <p:nvPr>
            <p:ph type="body" sz="quarter" idx="11"/>
          </p:nvPr>
        </p:nvSpPr>
        <p:spPr/>
        <p:txBody>
          <a:bodyPr/>
          <a:lstStyle/>
          <a:p>
            <a:r>
              <a:rPr lang="cs-CZ" dirty="0"/>
              <a:t>Erika </a:t>
            </a:r>
            <a:r>
              <a:rPr lang="cs-CZ" dirty="0" err="1"/>
              <a:t>Krišková</a:t>
            </a:r>
            <a:r>
              <a:rPr lang="cs-CZ" dirty="0"/>
              <a:t> Dunajská</a:t>
            </a:r>
            <a:endParaRPr lang="en-GB" dirty="0"/>
          </a:p>
          <a:p>
            <a:pPr lvl="1"/>
            <a:r>
              <a:rPr lang="en-GB" dirty="0"/>
              <a:t>—</a:t>
            </a:r>
          </a:p>
          <a:p>
            <a:pPr lvl="1"/>
            <a:r>
              <a:rPr lang="cs-CZ" dirty="0"/>
              <a:t>15. listopadu 2022</a:t>
            </a:r>
            <a:endParaRPr lang="en-GB" dirty="0"/>
          </a:p>
          <a:p>
            <a:pPr lvl="1"/>
            <a:endParaRPr lang="en-GB" dirty="0"/>
          </a:p>
        </p:txBody>
      </p:sp>
    </p:spTree>
    <p:extLst>
      <p:ext uri="{BB962C8B-B14F-4D97-AF65-F5344CB8AC3E}">
        <p14:creationId xmlns:p14="http://schemas.microsoft.com/office/powerpoint/2010/main" val="420338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714" y="2504375"/>
            <a:ext cx="4592586" cy="1623742"/>
          </a:xfrm>
        </p:spPr>
        <p:txBody>
          <a:bodyPr/>
          <a:lstStyle/>
          <a:p>
            <a:r>
              <a:rPr lang="cs-CZ" dirty="0"/>
              <a:t>Vícestranné obchody</a:t>
            </a:r>
            <a:endParaRPr lang="cs-CZ" sz="6600" dirty="0"/>
          </a:p>
        </p:txBody>
      </p:sp>
    </p:spTree>
    <p:extLst>
      <p:ext uri="{BB962C8B-B14F-4D97-AF65-F5344CB8AC3E}">
        <p14:creationId xmlns:p14="http://schemas.microsoft.com/office/powerpoint/2010/main" val="354710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Řetězové transakce – obecný příklad</a:t>
            </a:r>
            <a:endParaRPr lang="en-GB" dirty="0"/>
          </a:p>
        </p:txBody>
      </p:sp>
      <p:sp>
        <p:nvSpPr>
          <p:cNvPr id="4" name="Text Placeholder 3"/>
          <p:cNvSpPr>
            <a:spLocks noGrp="1"/>
          </p:cNvSpPr>
          <p:nvPr>
            <p:ph type="body" sz="quarter" idx="10"/>
          </p:nvPr>
        </p:nvSpPr>
        <p:spPr/>
        <p:txBody>
          <a:bodyPr/>
          <a:lstStyle/>
          <a:p>
            <a:pPr marL="263776" lvl="1" indent="-263776">
              <a:buFont typeface="Arial" panose="020B0604020202020204" pitchFamily="34" charset="0"/>
              <a:buChar char="•"/>
            </a:pPr>
            <a:r>
              <a:rPr lang="cs-CZ" sz="1400" b="1" dirty="0"/>
              <a:t>Řetězový obchod </a:t>
            </a:r>
            <a:r>
              <a:rPr lang="cs-CZ" sz="1400" dirty="0"/>
              <a:t>= v průběhu </a:t>
            </a:r>
            <a:r>
              <a:rPr lang="cs-CZ" sz="1400" b="1" dirty="0"/>
              <a:t>jedné </a:t>
            </a:r>
            <a:r>
              <a:rPr lang="cs-CZ" sz="1400" dirty="0"/>
              <a:t>přepravy zboží dojde nejméně dvakrát k převodu práva nakládat se zbožím jako vlastník</a:t>
            </a:r>
          </a:p>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lvl="1"/>
            <a:endParaRPr lang="cs-CZ" sz="1400" dirty="0"/>
          </a:p>
          <a:p>
            <a:pPr lvl="1"/>
            <a:endParaRPr lang="cs-CZ" sz="1400" dirty="0"/>
          </a:p>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r>
              <a:rPr lang="cs-CZ" sz="1400" b="0" dirty="0"/>
              <a:t>Dle judikatury Soudního dvora Evropské unie (např. C-245/04 EMAG, C-430/09 Euro </a:t>
            </a:r>
            <a:r>
              <a:rPr lang="cs-CZ" sz="1400" b="0" dirty="0" err="1"/>
              <a:t>Tyre</a:t>
            </a:r>
            <a:r>
              <a:rPr lang="cs-CZ" sz="1400" b="0" dirty="0"/>
              <a:t> Holding) může být pouze jedno plnění v řetězci považováno za intra-komunitární (to, které je spojeno s odesláním a přepravou) a pouze toto plnění může být osvobozeno od DPH z titulu dodání zboží do jiného členského státu. </a:t>
            </a:r>
          </a:p>
          <a:p>
            <a:pPr marL="171450" indent="-171450">
              <a:buFont typeface="Arial" panose="020B0604020202020204" pitchFamily="34" charset="0"/>
              <a:buChar char="•"/>
            </a:pPr>
            <a:r>
              <a:rPr lang="cs-CZ" sz="1400" b="0" dirty="0"/>
              <a:t>Od určení transakce, která spojena s přepravou se pak odvíjí daňové posouzení transakce, která jí předchází nebo po ní následuje</a:t>
            </a:r>
          </a:p>
          <a:p>
            <a:pPr marL="171450" indent="-171450">
              <a:buFont typeface="Arial" panose="020B0604020202020204" pitchFamily="34" charset="0"/>
              <a:buChar char="•"/>
            </a:pPr>
            <a:r>
              <a:rPr lang="cs-CZ" sz="1400" b="0" dirty="0"/>
              <a:t>Při posouzení je potřeba nejen zohlednit, který ze subjektů zajišťuje přepravu, ale také všechny další okolnosti dané transakce (viz následující slajdy) </a:t>
            </a:r>
          </a:p>
          <a:p>
            <a:pPr marL="171450" indent="-171450">
              <a:buFont typeface="Arial" panose="020B0604020202020204" pitchFamily="34" charset="0"/>
              <a:buChar char="•"/>
            </a:pPr>
            <a:endParaRPr lang="cs-CZ" sz="1400" b="0" dirty="0"/>
          </a:p>
          <a:p>
            <a:endParaRPr lang="en-GB" dirty="0"/>
          </a:p>
        </p:txBody>
      </p:sp>
      <p:sp>
        <p:nvSpPr>
          <p:cNvPr id="6" name="TextBox 5">
            <a:extLst>
              <a:ext uri="{FF2B5EF4-FFF2-40B4-BE49-F238E27FC236}">
                <a16:creationId xmlns:a16="http://schemas.microsoft.com/office/drawing/2014/main" id="{F8024BC7-E784-48E4-AE47-2CD8A3326719}"/>
              </a:ext>
            </a:extLst>
          </p:cNvPr>
          <p:cNvSpPr txBox="1"/>
          <p:nvPr/>
        </p:nvSpPr>
        <p:spPr>
          <a:xfrm flipH="1">
            <a:off x="7111582" y="2542971"/>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7" name="TextBox 6">
            <a:extLst>
              <a:ext uri="{FF2B5EF4-FFF2-40B4-BE49-F238E27FC236}">
                <a16:creationId xmlns:a16="http://schemas.microsoft.com/office/drawing/2014/main" id="{583B2DDB-D1DD-4BA8-8AD0-38000756E1E0}"/>
              </a:ext>
            </a:extLst>
          </p:cNvPr>
          <p:cNvSpPr txBox="1"/>
          <p:nvPr/>
        </p:nvSpPr>
        <p:spPr>
          <a:xfrm>
            <a:off x="1257489" y="1981437"/>
            <a:ext cx="360040" cy="246221"/>
          </a:xfrm>
          <a:prstGeom prst="rect">
            <a:avLst/>
          </a:prstGeom>
          <a:noFill/>
        </p:spPr>
        <p:txBody>
          <a:bodyPr wrap="square" lIns="0" tIns="0" rIns="0" bIns="0" rtlCol="0">
            <a:spAutoFit/>
          </a:bodyPr>
          <a:lstStyle/>
          <a:p>
            <a:r>
              <a:rPr lang="cs-CZ" sz="1600" dirty="0">
                <a:solidFill>
                  <a:srgbClr val="00338D"/>
                </a:solidFill>
              </a:rPr>
              <a:t>ČR</a:t>
            </a:r>
          </a:p>
        </p:txBody>
      </p:sp>
      <p:sp>
        <p:nvSpPr>
          <p:cNvPr id="8" name="TextBox 7">
            <a:extLst>
              <a:ext uri="{FF2B5EF4-FFF2-40B4-BE49-F238E27FC236}">
                <a16:creationId xmlns:a16="http://schemas.microsoft.com/office/drawing/2014/main" id="{DD7AB0D7-8821-4939-AB0D-016A434FA8C1}"/>
              </a:ext>
            </a:extLst>
          </p:cNvPr>
          <p:cNvSpPr txBox="1"/>
          <p:nvPr/>
        </p:nvSpPr>
        <p:spPr>
          <a:xfrm flipH="1">
            <a:off x="7474422" y="1956892"/>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9" name="Rectangle 8">
            <a:extLst>
              <a:ext uri="{FF2B5EF4-FFF2-40B4-BE49-F238E27FC236}">
                <a16:creationId xmlns:a16="http://schemas.microsoft.com/office/drawing/2014/main" id="{A13A0961-E866-4F44-8CEF-49B254939A59}"/>
              </a:ext>
            </a:extLst>
          </p:cNvPr>
          <p:cNvSpPr/>
          <p:nvPr/>
        </p:nvSpPr>
        <p:spPr>
          <a:xfrm>
            <a:off x="3903028" y="2368667"/>
            <a:ext cx="1368151" cy="822759"/>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Rectangle 9">
            <a:extLst>
              <a:ext uri="{FF2B5EF4-FFF2-40B4-BE49-F238E27FC236}">
                <a16:creationId xmlns:a16="http://schemas.microsoft.com/office/drawing/2014/main" id="{B9517F3E-12CE-46BE-BEE2-5311DC747694}"/>
              </a:ext>
            </a:extLst>
          </p:cNvPr>
          <p:cNvSpPr/>
          <p:nvPr/>
        </p:nvSpPr>
        <p:spPr>
          <a:xfrm>
            <a:off x="752399" y="2408590"/>
            <a:ext cx="1308395" cy="813996"/>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ectangle 10">
            <a:extLst>
              <a:ext uri="{FF2B5EF4-FFF2-40B4-BE49-F238E27FC236}">
                <a16:creationId xmlns:a16="http://schemas.microsoft.com/office/drawing/2014/main" id="{7202B000-DEA1-4AC9-BD10-6908AC5DDF87}"/>
              </a:ext>
            </a:extLst>
          </p:cNvPr>
          <p:cNvSpPr/>
          <p:nvPr/>
        </p:nvSpPr>
        <p:spPr>
          <a:xfrm>
            <a:off x="7011071" y="2339203"/>
            <a:ext cx="1368151" cy="883387"/>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Box 11">
            <a:extLst>
              <a:ext uri="{FF2B5EF4-FFF2-40B4-BE49-F238E27FC236}">
                <a16:creationId xmlns:a16="http://schemas.microsoft.com/office/drawing/2014/main" id="{DE8D9568-92FB-4503-9896-CE5A015C2DFB}"/>
              </a:ext>
            </a:extLst>
          </p:cNvPr>
          <p:cNvSpPr txBox="1"/>
          <p:nvPr/>
        </p:nvSpPr>
        <p:spPr>
          <a:xfrm flipH="1">
            <a:off x="3940581" y="2641546"/>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cxnSp>
        <p:nvCxnSpPr>
          <p:cNvPr id="13" name="Straight Arrow Connector 12">
            <a:extLst>
              <a:ext uri="{FF2B5EF4-FFF2-40B4-BE49-F238E27FC236}">
                <a16:creationId xmlns:a16="http://schemas.microsoft.com/office/drawing/2014/main" id="{A00C2ABB-32E0-4E45-BBBF-2D0207320368}"/>
              </a:ext>
            </a:extLst>
          </p:cNvPr>
          <p:cNvCxnSpPr>
            <a:cxnSpLocks/>
          </p:cNvCxnSpPr>
          <p:nvPr/>
        </p:nvCxnSpPr>
        <p:spPr>
          <a:xfrm>
            <a:off x="2168308"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C2FBBB4B-4489-4862-A338-15009CC04241}"/>
              </a:ext>
            </a:extLst>
          </p:cNvPr>
          <p:cNvCxnSpPr>
            <a:cxnSpLocks/>
          </p:cNvCxnSpPr>
          <p:nvPr/>
        </p:nvCxnSpPr>
        <p:spPr>
          <a:xfrm>
            <a:off x="5378692" y="2781570"/>
            <a:ext cx="159730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1DB9F0F-6D8E-4364-8893-D3754945CEA3}"/>
              </a:ext>
            </a:extLst>
          </p:cNvPr>
          <p:cNvSpPr txBox="1"/>
          <p:nvPr/>
        </p:nvSpPr>
        <p:spPr>
          <a:xfrm>
            <a:off x="2329523" y="2322710"/>
            <a:ext cx="730983" cy="360675"/>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16" name="TextBox 15">
            <a:extLst>
              <a:ext uri="{FF2B5EF4-FFF2-40B4-BE49-F238E27FC236}">
                <a16:creationId xmlns:a16="http://schemas.microsoft.com/office/drawing/2014/main" id="{DC92C146-02FB-4556-A487-4CE412BEA006}"/>
              </a:ext>
            </a:extLst>
          </p:cNvPr>
          <p:cNvSpPr txBox="1"/>
          <p:nvPr/>
        </p:nvSpPr>
        <p:spPr>
          <a:xfrm>
            <a:off x="5618390" y="232703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17" name="TextBox 16">
            <a:extLst>
              <a:ext uri="{FF2B5EF4-FFF2-40B4-BE49-F238E27FC236}">
                <a16:creationId xmlns:a16="http://schemas.microsoft.com/office/drawing/2014/main" id="{AD1F29A8-45AA-432B-B6D1-A40F2CBC39AD}"/>
              </a:ext>
            </a:extLst>
          </p:cNvPr>
          <p:cNvSpPr txBox="1"/>
          <p:nvPr/>
        </p:nvSpPr>
        <p:spPr>
          <a:xfrm>
            <a:off x="4390472" y="1972675"/>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21" name="TextBox 20">
            <a:extLst>
              <a:ext uri="{FF2B5EF4-FFF2-40B4-BE49-F238E27FC236}">
                <a16:creationId xmlns:a16="http://schemas.microsoft.com/office/drawing/2014/main" id="{13A910A6-3BC3-45E0-A9B7-628A343D12D6}"/>
              </a:ext>
            </a:extLst>
          </p:cNvPr>
          <p:cNvSpPr txBox="1"/>
          <p:nvPr/>
        </p:nvSpPr>
        <p:spPr>
          <a:xfrm flipH="1">
            <a:off x="812583" y="2641545"/>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22" name="Curved Up Arrow 25">
            <a:extLst>
              <a:ext uri="{FF2B5EF4-FFF2-40B4-BE49-F238E27FC236}">
                <a16:creationId xmlns:a16="http://schemas.microsoft.com/office/drawing/2014/main" id="{F5E2BBB9-2702-484B-A2F7-E82993384630}"/>
              </a:ext>
            </a:extLst>
          </p:cNvPr>
          <p:cNvSpPr/>
          <p:nvPr/>
        </p:nvSpPr>
        <p:spPr>
          <a:xfrm>
            <a:off x="1730572" y="3300737"/>
            <a:ext cx="5761246" cy="521075"/>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3" name="TextBox 22">
            <a:extLst>
              <a:ext uri="{FF2B5EF4-FFF2-40B4-BE49-F238E27FC236}">
                <a16:creationId xmlns:a16="http://schemas.microsoft.com/office/drawing/2014/main" id="{293188A7-0170-4971-A31F-1EE102683D17}"/>
              </a:ext>
            </a:extLst>
          </p:cNvPr>
          <p:cNvSpPr txBox="1"/>
          <p:nvPr/>
        </p:nvSpPr>
        <p:spPr>
          <a:xfrm>
            <a:off x="3445828" y="3478192"/>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spTree>
    <p:extLst>
      <p:ext uri="{BB962C8B-B14F-4D97-AF65-F5344CB8AC3E}">
        <p14:creationId xmlns:p14="http://schemas.microsoft.com/office/powerpoint/2010/main" val="89536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Řetězové transakce – dopravu zajišťuje dodavatel</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Text Placeholder 3">
            <a:extLst>
              <a:ext uri="{FF2B5EF4-FFF2-40B4-BE49-F238E27FC236}">
                <a16:creationId xmlns:a16="http://schemas.microsoft.com/office/drawing/2014/main" id="{A9DC21C0-5493-4860-9E49-ED00CA184370}"/>
              </a:ext>
            </a:extLst>
          </p:cNvPr>
          <p:cNvSpPr txBox="1">
            <a:spLocks/>
          </p:cNvSpPr>
          <p:nvPr/>
        </p:nvSpPr>
        <p:spPr>
          <a:xfrm>
            <a:off x="752400" y="1209600"/>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lvl="1"/>
            <a:endParaRPr lang="cs-CZ" sz="1400" dirty="0"/>
          </a:p>
          <a:p>
            <a:pPr lvl="1"/>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r>
              <a:rPr lang="cs-CZ" sz="1400" b="0" dirty="0"/>
              <a:t>Dodávka zboží s přepravou se v tomto případě uskutečňuje mezi Dodavatelem a Prostředníkem ze SK – tj. za splnění podmínek pro osvobození dodání do jiného členského státu by tedy tato transakce byla osvobozena.</a:t>
            </a:r>
          </a:p>
          <a:p>
            <a:pPr marL="171450" indent="-171450">
              <a:buFont typeface="Arial" panose="020B0604020202020204" pitchFamily="34" charset="0"/>
              <a:buChar char="•"/>
            </a:pPr>
            <a:r>
              <a:rPr lang="cs-CZ" sz="1400" b="0" dirty="0"/>
              <a:t>DPH režim následující dodávky?</a:t>
            </a:r>
            <a:endParaRPr lang="cs-CZ" sz="140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endParaRPr lang="en-GB" dirty="0"/>
          </a:p>
        </p:txBody>
      </p:sp>
      <p:sp>
        <p:nvSpPr>
          <p:cNvPr id="6" name="TextBox 5">
            <a:extLst>
              <a:ext uri="{FF2B5EF4-FFF2-40B4-BE49-F238E27FC236}">
                <a16:creationId xmlns:a16="http://schemas.microsoft.com/office/drawing/2014/main" id="{A026CDD6-E23A-44E3-8901-7D2C1AAC2671}"/>
              </a:ext>
            </a:extLst>
          </p:cNvPr>
          <p:cNvSpPr txBox="1"/>
          <p:nvPr/>
        </p:nvSpPr>
        <p:spPr>
          <a:xfrm flipH="1">
            <a:off x="7111582" y="2542971"/>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7" name="TextBox 6">
            <a:extLst>
              <a:ext uri="{FF2B5EF4-FFF2-40B4-BE49-F238E27FC236}">
                <a16:creationId xmlns:a16="http://schemas.microsoft.com/office/drawing/2014/main" id="{1C4CE4E1-45F9-4920-A727-A24E36C98FE0}"/>
              </a:ext>
            </a:extLst>
          </p:cNvPr>
          <p:cNvSpPr txBox="1"/>
          <p:nvPr/>
        </p:nvSpPr>
        <p:spPr>
          <a:xfrm>
            <a:off x="1046012" y="1994798"/>
            <a:ext cx="360040" cy="246221"/>
          </a:xfrm>
          <a:prstGeom prst="rect">
            <a:avLst/>
          </a:prstGeom>
          <a:noFill/>
        </p:spPr>
        <p:txBody>
          <a:bodyPr wrap="square" lIns="0" tIns="0" rIns="0" bIns="0" rtlCol="0">
            <a:spAutoFit/>
          </a:bodyPr>
          <a:lstStyle/>
          <a:p>
            <a:r>
              <a:rPr lang="cs-CZ" sz="1600" dirty="0">
                <a:solidFill>
                  <a:srgbClr val="00338D"/>
                </a:solidFill>
              </a:rPr>
              <a:t>ČR</a:t>
            </a:r>
          </a:p>
        </p:txBody>
      </p:sp>
      <p:sp>
        <p:nvSpPr>
          <p:cNvPr id="8" name="TextBox 7">
            <a:extLst>
              <a:ext uri="{FF2B5EF4-FFF2-40B4-BE49-F238E27FC236}">
                <a16:creationId xmlns:a16="http://schemas.microsoft.com/office/drawing/2014/main" id="{EDDDA120-3E99-4AF2-8501-3F8C196D761C}"/>
              </a:ext>
            </a:extLst>
          </p:cNvPr>
          <p:cNvSpPr txBox="1"/>
          <p:nvPr/>
        </p:nvSpPr>
        <p:spPr>
          <a:xfrm flipH="1">
            <a:off x="7474422" y="1956892"/>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9" name="Rectangle 8">
            <a:extLst>
              <a:ext uri="{FF2B5EF4-FFF2-40B4-BE49-F238E27FC236}">
                <a16:creationId xmlns:a16="http://schemas.microsoft.com/office/drawing/2014/main" id="{81D29F60-EDBC-4BA3-82A5-B57EEA717931}"/>
              </a:ext>
            </a:extLst>
          </p:cNvPr>
          <p:cNvSpPr/>
          <p:nvPr/>
        </p:nvSpPr>
        <p:spPr>
          <a:xfrm>
            <a:off x="3903028" y="2368667"/>
            <a:ext cx="1368151" cy="822759"/>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Rectangle 9">
            <a:extLst>
              <a:ext uri="{FF2B5EF4-FFF2-40B4-BE49-F238E27FC236}">
                <a16:creationId xmlns:a16="http://schemas.microsoft.com/office/drawing/2014/main" id="{6D459EEC-B45E-4E48-B0B0-B3BD0D75EC1F}"/>
              </a:ext>
            </a:extLst>
          </p:cNvPr>
          <p:cNvSpPr/>
          <p:nvPr/>
        </p:nvSpPr>
        <p:spPr>
          <a:xfrm>
            <a:off x="752399" y="2408590"/>
            <a:ext cx="1308395" cy="813996"/>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ectangle 10">
            <a:extLst>
              <a:ext uri="{FF2B5EF4-FFF2-40B4-BE49-F238E27FC236}">
                <a16:creationId xmlns:a16="http://schemas.microsoft.com/office/drawing/2014/main" id="{FF0FA25C-566E-427F-8B56-D1EAD9302560}"/>
              </a:ext>
            </a:extLst>
          </p:cNvPr>
          <p:cNvSpPr/>
          <p:nvPr/>
        </p:nvSpPr>
        <p:spPr>
          <a:xfrm>
            <a:off x="7011071" y="2339203"/>
            <a:ext cx="1368151" cy="883387"/>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Box 11">
            <a:extLst>
              <a:ext uri="{FF2B5EF4-FFF2-40B4-BE49-F238E27FC236}">
                <a16:creationId xmlns:a16="http://schemas.microsoft.com/office/drawing/2014/main" id="{AB4AFE72-B76F-4A62-96B5-D4D9BDC0C88B}"/>
              </a:ext>
            </a:extLst>
          </p:cNvPr>
          <p:cNvSpPr txBox="1"/>
          <p:nvPr/>
        </p:nvSpPr>
        <p:spPr>
          <a:xfrm flipH="1">
            <a:off x="3940581" y="2641546"/>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cxnSp>
        <p:nvCxnSpPr>
          <p:cNvPr id="13" name="Straight Arrow Connector 12">
            <a:extLst>
              <a:ext uri="{FF2B5EF4-FFF2-40B4-BE49-F238E27FC236}">
                <a16:creationId xmlns:a16="http://schemas.microsoft.com/office/drawing/2014/main" id="{05BAF12E-3C86-419B-997F-1067DEBAA1D2}"/>
              </a:ext>
            </a:extLst>
          </p:cNvPr>
          <p:cNvCxnSpPr>
            <a:cxnSpLocks/>
          </p:cNvCxnSpPr>
          <p:nvPr/>
        </p:nvCxnSpPr>
        <p:spPr>
          <a:xfrm>
            <a:off x="2168308"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F3FA347-60E5-47E5-BF10-81D8CA1351FB}"/>
              </a:ext>
            </a:extLst>
          </p:cNvPr>
          <p:cNvCxnSpPr>
            <a:cxnSpLocks/>
          </p:cNvCxnSpPr>
          <p:nvPr/>
        </p:nvCxnSpPr>
        <p:spPr>
          <a:xfrm>
            <a:off x="5378692" y="2781570"/>
            <a:ext cx="159730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E998ADA-85B2-4E98-967F-C155A4A66B00}"/>
              </a:ext>
            </a:extLst>
          </p:cNvPr>
          <p:cNvSpPr txBox="1"/>
          <p:nvPr/>
        </p:nvSpPr>
        <p:spPr>
          <a:xfrm>
            <a:off x="2329523" y="2322710"/>
            <a:ext cx="730983" cy="360675"/>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16" name="TextBox 15">
            <a:extLst>
              <a:ext uri="{FF2B5EF4-FFF2-40B4-BE49-F238E27FC236}">
                <a16:creationId xmlns:a16="http://schemas.microsoft.com/office/drawing/2014/main" id="{B06478EA-FAD4-478F-90FE-3912174B917B}"/>
              </a:ext>
            </a:extLst>
          </p:cNvPr>
          <p:cNvSpPr txBox="1"/>
          <p:nvPr/>
        </p:nvSpPr>
        <p:spPr>
          <a:xfrm>
            <a:off x="5618390" y="232703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17" name="TextBox 16">
            <a:extLst>
              <a:ext uri="{FF2B5EF4-FFF2-40B4-BE49-F238E27FC236}">
                <a16:creationId xmlns:a16="http://schemas.microsoft.com/office/drawing/2014/main" id="{BDB1BC91-C6FD-42A0-90AA-40F734D9AB81}"/>
              </a:ext>
            </a:extLst>
          </p:cNvPr>
          <p:cNvSpPr txBox="1"/>
          <p:nvPr/>
        </p:nvSpPr>
        <p:spPr>
          <a:xfrm>
            <a:off x="4390472" y="1972675"/>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18" name="TextBox 17">
            <a:extLst>
              <a:ext uri="{FF2B5EF4-FFF2-40B4-BE49-F238E27FC236}">
                <a16:creationId xmlns:a16="http://schemas.microsoft.com/office/drawing/2014/main" id="{8412B0D8-EE50-4D12-84B8-E12DE57FC6F7}"/>
              </a:ext>
            </a:extLst>
          </p:cNvPr>
          <p:cNvSpPr txBox="1"/>
          <p:nvPr/>
        </p:nvSpPr>
        <p:spPr>
          <a:xfrm flipH="1">
            <a:off x="812583" y="2641545"/>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19" name="Curved Up Arrow 25">
            <a:extLst>
              <a:ext uri="{FF2B5EF4-FFF2-40B4-BE49-F238E27FC236}">
                <a16:creationId xmlns:a16="http://schemas.microsoft.com/office/drawing/2014/main" id="{0D4A677C-E8CE-42C5-876E-5D0D5B08227C}"/>
              </a:ext>
            </a:extLst>
          </p:cNvPr>
          <p:cNvSpPr/>
          <p:nvPr/>
        </p:nvSpPr>
        <p:spPr>
          <a:xfrm>
            <a:off x="1730572" y="3300737"/>
            <a:ext cx="5761246" cy="521075"/>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0" name="TextBox 19">
            <a:extLst>
              <a:ext uri="{FF2B5EF4-FFF2-40B4-BE49-F238E27FC236}">
                <a16:creationId xmlns:a16="http://schemas.microsoft.com/office/drawing/2014/main" id="{83D43D9C-2A04-4836-BB63-082C4AA618A7}"/>
              </a:ext>
            </a:extLst>
          </p:cNvPr>
          <p:cNvSpPr txBox="1"/>
          <p:nvPr/>
        </p:nvSpPr>
        <p:spPr>
          <a:xfrm>
            <a:off x="3445828" y="3478192"/>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pic>
        <p:nvPicPr>
          <p:cNvPr id="21" name="Graphic 7" descr="Truck">
            <a:extLst>
              <a:ext uri="{FF2B5EF4-FFF2-40B4-BE49-F238E27FC236}">
                <a16:creationId xmlns:a16="http://schemas.microsoft.com/office/drawing/2014/main" id="{777870C8-F09F-48A3-9F18-D116DB81CAE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4176" y="1956892"/>
            <a:ext cx="323793" cy="323793"/>
          </a:xfrm>
          <a:prstGeom prst="rect">
            <a:avLst/>
          </a:prstGeom>
        </p:spPr>
      </p:pic>
    </p:spTree>
    <p:extLst>
      <p:ext uri="{BB962C8B-B14F-4D97-AF65-F5344CB8AC3E}">
        <p14:creationId xmlns:p14="http://schemas.microsoft.com/office/powerpoint/2010/main" val="365294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Řetězové transakce – dopravu zajišťuje konečný odběratel</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Text Placeholder 3">
            <a:extLst>
              <a:ext uri="{FF2B5EF4-FFF2-40B4-BE49-F238E27FC236}">
                <a16:creationId xmlns:a16="http://schemas.microsoft.com/office/drawing/2014/main" id="{7010F29E-EEC0-4C52-A2D8-188309DBCC7A}"/>
              </a:ext>
            </a:extLst>
          </p:cNvPr>
          <p:cNvSpPr txBox="1">
            <a:spLocks/>
          </p:cNvSpPr>
          <p:nvPr/>
        </p:nvSpPr>
        <p:spPr>
          <a:xfrm>
            <a:off x="752400" y="1209600"/>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lvl="1"/>
            <a:endParaRPr lang="cs-CZ" sz="1400" dirty="0"/>
          </a:p>
          <a:p>
            <a:pPr lvl="1"/>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r>
              <a:rPr lang="cs-CZ" sz="1400" b="0" dirty="0"/>
              <a:t>Dodávka zboží s přepravou se v tomto případě uskutečňuje mezi Prostředníkem ze SK a Konečným odběratelem ze SK – tj. za splnění podmínek pro osvobození dodání do jiného členského státu by tedy tato transakce byla osvobozena.</a:t>
            </a:r>
          </a:p>
          <a:p>
            <a:pPr marL="171450" indent="-171450">
              <a:buFont typeface="Arial" panose="020B0604020202020204" pitchFamily="34" charset="0"/>
              <a:buChar char="•"/>
            </a:pPr>
            <a:r>
              <a:rPr lang="cs-CZ" sz="1400" b="0" dirty="0"/>
              <a:t>Bude moci Prostředník vykazovat z SK DIČ nebo někde DPH </a:t>
            </a:r>
            <a:r>
              <a:rPr lang="cs-CZ" sz="1400" b="0" dirty="0" err="1"/>
              <a:t>regi</a:t>
            </a:r>
            <a:r>
              <a:rPr lang="cs-CZ" sz="1400" b="0" dirty="0"/>
              <a:t>?</a:t>
            </a:r>
          </a:p>
          <a:p>
            <a:pPr marL="171450" indent="-171450">
              <a:buFont typeface="Arial" panose="020B0604020202020204" pitchFamily="34" charset="0"/>
              <a:buChar char="•"/>
            </a:pPr>
            <a:r>
              <a:rPr lang="cs-CZ" sz="1400" b="0" dirty="0"/>
              <a:t>DPH režim předcházející transakce?</a:t>
            </a:r>
            <a:endParaRPr lang="cs-CZ" sz="1400" dirty="0"/>
          </a:p>
          <a:p>
            <a:endParaRPr lang="en-GB" dirty="0"/>
          </a:p>
        </p:txBody>
      </p:sp>
      <p:sp>
        <p:nvSpPr>
          <p:cNvPr id="6" name="TextBox 5">
            <a:extLst>
              <a:ext uri="{FF2B5EF4-FFF2-40B4-BE49-F238E27FC236}">
                <a16:creationId xmlns:a16="http://schemas.microsoft.com/office/drawing/2014/main" id="{79375581-AFB7-4574-9CD5-87D930FA7E43}"/>
              </a:ext>
            </a:extLst>
          </p:cNvPr>
          <p:cNvSpPr txBox="1"/>
          <p:nvPr/>
        </p:nvSpPr>
        <p:spPr>
          <a:xfrm flipH="1">
            <a:off x="7111582" y="2542971"/>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7" name="TextBox 6">
            <a:extLst>
              <a:ext uri="{FF2B5EF4-FFF2-40B4-BE49-F238E27FC236}">
                <a16:creationId xmlns:a16="http://schemas.microsoft.com/office/drawing/2014/main" id="{5445444D-25AF-4D2E-A43D-40E277A0F155}"/>
              </a:ext>
            </a:extLst>
          </p:cNvPr>
          <p:cNvSpPr txBox="1"/>
          <p:nvPr/>
        </p:nvSpPr>
        <p:spPr>
          <a:xfrm>
            <a:off x="1257489" y="1981437"/>
            <a:ext cx="360040" cy="246221"/>
          </a:xfrm>
          <a:prstGeom prst="rect">
            <a:avLst/>
          </a:prstGeom>
          <a:noFill/>
        </p:spPr>
        <p:txBody>
          <a:bodyPr wrap="square" lIns="0" tIns="0" rIns="0" bIns="0" rtlCol="0">
            <a:spAutoFit/>
          </a:bodyPr>
          <a:lstStyle/>
          <a:p>
            <a:r>
              <a:rPr lang="cs-CZ" sz="1600" dirty="0">
                <a:solidFill>
                  <a:srgbClr val="00338D"/>
                </a:solidFill>
              </a:rPr>
              <a:t>ČR</a:t>
            </a:r>
          </a:p>
        </p:txBody>
      </p:sp>
      <p:sp>
        <p:nvSpPr>
          <p:cNvPr id="8" name="TextBox 7">
            <a:extLst>
              <a:ext uri="{FF2B5EF4-FFF2-40B4-BE49-F238E27FC236}">
                <a16:creationId xmlns:a16="http://schemas.microsoft.com/office/drawing/2014/main" id="{BC37F25C-0801-4E48-AD53-FFEC15D9447D}"/>
              </a:ext>
            </a:extLst>
          </p:cNvPr>
          <p:cNvSpPr txBox="1"/>
          <p:nvPr/>
        </p:nvSpPr>
        <p:spPr>
          <a:xfrm flipH="1">
            <a:off x="7474422" y="1956892"/>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9" name="Rectangle 8">
            <a:extLst>
              <a:ext uri="{FF2B5EF4-FFF2-40B4-BE49-F238E27FC236}">
                <a16:creationId xmlns:a16="http://schemas.microsoft.com/office/drawing/2014/main" id="{0C294507-DCCF-4D39-BFDA-68FDEDBD683A}"/>
              </a:ext>
            </a:extLst>
          </p:cNvPr>
          <p:cNvSpPr/>
          <p:nvPr/>
        </p:nvSpPr>
        <p:spPr>
          <a:xfrm>
            <a:off x="3903028" y="2368667"/>
            <a:ext cx="1368151" cy="822759"/>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Rectangle 9">
            <a:extLst>
              <a:ext uri="{FF2B5EF4-FFF2-40B4-BE49-F238E27FC236}">
                <a16:creationId xmlns:a16="http://schemas.microsoft.com/office/drawing/2014/main" id="{DB770B11-096A-41B7-B02B-D7E3B0E65DCA}"/>
              </a:ext>
            </a:extLst>
          </p:cNvPr>
          <p:cNvSpPr/>
          <p:nvPr/>
        </p:nvSpPr>
        <p:spPr>
          <a:xfrm>
            <a:off x="752399" y="2408590"/>
            <a:ext cx="1308395" cy="813996"/>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ectangle 10">
            <a:extLst>
              <a:ext uri="{FF2B5EF4-FFF2-40B4-BE49-F238E27FC236}">
                <a16:creationId xmlns:a16="http://schemas.microsoft.com/office/drawing/2014/main" id="{232A3FAA-9BC2-4504-808A-52A29C438299}"/>
              </a:ext>
            </a:extLst>
          </p:cNvPr>
          <p:cNvSpPr/>
          <p:nvPr/>
        </p:nvSpPr>
        <p:spPr>
          <a:xfrm>
            <a:off x="7011071" y="2339203"/>
            <a:ext cx="1368151" cy="883387"/>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Box 11">
            <a:extLst>
              <a:ext uri="{FF2B5EF4-FFF2-40B4-BE49-F238E27FC236}">
                <a16:creationId xmlns:a16="http://schemas.microsoft.com/office/drawing/2014/main" id="{5AE232AD-DBEE-4838-A1F0-7DC81C262BCA}"/>
              </a:ext>
            </a:extLst>
          </p:cNvPr>
          <p:cNvSpPr txBox="1"/>
          <p:nvPr/>
        </p:nvSpPr>
        <p:spPr>
          <a:xfrm flipH="1">
            <a:off x="3940581" y="2641546"/>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cxnSp>
        <p:nvCxnSpPr>
          <p:cNvPr id="13" name="Straight Arrow Connector 12">
            <a:extLst>
              <a:ext uri="{FF2B5EF4-FFF2-40B4-BE49-F238E27FC236}">
                <a16:creationId xmlns:a16="http://schemas.microsoft.com/office/drawing/2014/main" id="{B2CCE463-6361-4D98-B178-575A340A00E3}"/>
              </a:ext>
            </a:extLst>
          </p:cNvPr>
          <p:cNvCxnSpPr>
            <a:cxnSpLocks/>
          </p:cNvCxnSpPr>
          <p:nvPr/>
        </p:nvCxnSpPr>
        <p:spPr>
          <a:xfrm>
            <a:off x="2168308"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EF05D5B-FBF4-41DA-9C6B-92E230B1A32A}"/>
              </a:ext>
            </a:extLst>
          </p:cNvPr>
          <p:cNvCxnSpPr>
            <a:cxnSpLocks/>
          </p:cNvCxnSpPr>
          <p:nvPr/>
        </p:nvCxnSpPr>
        <p:spPr>
          <a:xfrm>
            <a:off x="5378692" y="2781570"/>
            <a:ext cx="159730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7DCE3EE-FB2C-4FAA-AC07-F7F67A56B293}"/>
              </a:ext>
            </a:extLst>
          </p:cNvPr>
          <p:cNvSpPr txBox="1"/>
          <p:nvPr/>
        </p:nvSpPr>
        <p:spPr>
          <a:xfrm>
            <a:off x="2329523" y="2322710"/>
            <a:ext cx="730983" cy="360675"/>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16" name="TextBox 15">
            <a:extLst>
              <a:ext uri="{FF2B5EF4-FFF2-40B4-BE49-F238E27FC236}">
                <a16:creationId xmlns:a16="http://schemas.microsoft.com/office/drawing/2014/main" id="{6D37EDF2-E768-4B52-8AEC-C8E8466D5BD8}"/>
              </a:ext>
            </a:extLst>
          </p:cNvPr>
          <p:cNvSpPr txBox="1"/>
          <p:nvPr/>
        </p:nvSpPr>
        <p:spPr>
          <a:xfrm>
            <a:off x="5618390" y="232703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17" name="TextBox 16">
            <a:extLst>
              <a:ext uri="{FF2B5EF4-FFF2-40B4-BE49-F238E27FC236}">
                <a16:creationId xmlns:a16="http://schemas.microsoft.com/office/drawing/2014/main" id="{5F66A2A4-F87D-453C-9422-6E6460B80FC4}"/>
              </a:ext>
            </a:extLst>
          </p:cNvPr>
          <p:cNvSpPr txBox="1"/>
          <p:nvPr/>
        </p:nvSpPr>
        <p:spPr>
          <a:xfrm>
            <a:off x="4390472" y="1972675"/>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18" name="TextBox 17">
            <a:extLst>
              <a:ext uri="{FF2B5EF4-FFF2-40B4-BE49-F238E27FC236}">
                <a16:creationId xmlns:a16="http://schemas.microsoft.com/office/drawing/2014/main" id="{17872D1B-4F0F-47C1-990D-A4141E63E089}"/>
              </a:ext>
            </a:extLst>
          </p:cNvPr>
          <p:cNvSpPr txBox="1"/>
          <p:nvPr/>
        </p:nvSpPr>
        <p:spPr>
          <a:xfrm flipH="1">
            <a:off x="812583" y="2641545"/>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19" name="Curved Up Arrow 25">
            <a:extLst>
              <a:ext uri="{FF2B5EF4-FFF2-40B4-BE49-F238E27FC236}">
                <a16:creationId xmlns:a16="http://schemas.microsoft.com/office/drawing/2014/main" id="{7E8A6F76-0C05-4A47-A9B6-7552BEC10E8C}"/>
              </a:ext>
            </a:extLst>
          </p:cNvPr>
          <p:cNvSpPr/>
          <p:nvPr/>
        </p:nvSpPr>
        <p:spPr>
          <a:xfrm>
            <a:off x="1730572" y="3300737"/>
            <a:ext cx="5761246" cy="521075"/>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0" name="TextBox 19">
            <a:extLst>
              <a:ext uri="{FF2B5EF4-FFF2-40B4-BE49-F238E27FC236}">
                <a16:creationId xmlns:a16="http://schemas.microsoft.com/office/drawing/2014/main" id="{1FB46746-A1F1-48E0-B2F6-1A9FC3432937}"/>
              </a:ext>
            </a:extLst>
          </p:cNvPr>
          <p:cNvSpPr txBox="1"/>
          <p:nvPr/>
        </p:nvSpPr>
        <p:spPr>
          <a:xfrm>
            <a:off x="3445828" y="3478192"/>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pic>
        <p:nvPicPr>
          <p:cNvPr id="21" name="Graphic 7" descr="Truck">
            <a:extLst>
              <a:ext uri="{FF2B5EF4-FFF2-40B4-BE49-F238E27FC236}">
                <a16:creationId xmlns:a16="http://schemas.microsoft.com/office/drawing/2014/main" id="{3AC743EF-B604-41B9-A4B6-F8D7296C4CD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29941" y="1918631"/>
            <a:ext cx="323793" cy="342425"/>
          </a:xfrm>
          <a:prstGeom prst="rect">
            <a:avLst/>
          </a:prstGeom>
        </p:spPr>
      </p:pic>
    </p:spTree>
    <p:extLst>
      <p:ext uri="{BB962C8B-B14F-4D97-AF65-F5344CB8AC3E}">
        <p14:creationId xmlns:p14="http://schemas.microsoft.com/office/powerpoint/2010/main" val="142190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Řetězové transakce – dopravu zajišťuje prostředník</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Text Placeholder 3">
            <a:extLst>
              <a:ext uri="{FF2B5EF4-FFF2-40B4-BE49-F238E27FC236}">
                <a16:creationId xmlns:a16="http://schemas.microsoft.com/office/drawing/2014/main" id="{99CD9DF6-3AEE-4D8E-9C27-FC7B65A16B2B}"/>
              </a:ext>
            </a:extLst>
          </p:cNvPr>
          <p:cNvSpPr txBox="1">
            <a:spLocks/>
          </p:cNvSpPr>
          <p:nvPr/>
        </p:nvSpPr>
        <p:spPr>
          <a:xfrm>
            <a:off x="752400" y="1209600"/>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lvl="1"/>
            <a:endParaRPr lang="cs-CZ" sz="1400" dirty="0"/>
          </a:p>
          <a:p>
            <a:pPr lvl="1"/>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endParaRPr lang="cs-CZ" sz="1400" b="0" dirty="0"/>
          </a:p>
          <a:p>
            <a:pPr marL="171450" indent="-171450">
              <a:buFont typeface="Arial" panose="020B0604020202020204" pitchFamily="34" charset="0"/>
              <a:buChar char="•"/>
            </a:pPr>
            <a:r>
              <a:rPr lang="cs-CZ" sz="1400" b="0" dirty="0"/>
              <a:t>Prostředník se v tomto případě účastní jak dílčí transakce s Dodavatelem, tak i následující dílčí transakce s Konečným odběratelem</a:t>
            </a:r>
          </a:p>
          <a:p>
            <a:pPr marL="171450" indent="-171450">
              <a:buFont typeface="Arial" panose="020B0604020202020204" pitchFamily="34" charset="0"/>
              <a:buChar char="•"/>
            </a:pPr>
            <a:r>
              <a:rPr lang="cs-CZ" sz="1400" b="0" dirty="0"/>
              <a:t>Jak přiřadit dopravu v tomto případě a která z transakcí tedy bude osvobozená??</a:t>
            </a:r>
          </a:p>
          <a:p>
            <a:pPr marL="171450" indent="-171450">
              <a:buFont typeface="Arial" panose="020B0604020202020204" pitchFamily="34" charset="0"/>
              <a:buChar char="•"/>
            </a:pPr>
            <a:r>
              <a:rPr lang="cs-CZ" sz="1400" b="0" dirty="0"/>
              <a:t>Před QF se určovalo dle toho, kdy přešlo právo nakládat se zbožím jako vlastník (ekonomické vlastnictví) – vazba na judikaturu</a:t>
            </a:r>
          </a:p>
          <a:p>
            <a:pPr marL="171450" indent="-171450">
              <a:buFont typeface="Arial" panose="020B0604020202020204" pitchFamily="34" charset="0"/>
              <a:buChar char="•"/>
            </a:pPr>
            <a:r>
              <a:rPr lang="cs-CZ" sz="1400" i="1" dirty="0"/>
              <a:t>Po QF již jasné určení v legislativě – vazba na DIČ použité při transakci Prostředníkem (viz násl. slajd)</a:t>
            </a:r>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endParaRPr lang="en-GB" dirty="0"/>
          </a:p>
        </p:txBody>
      </p:sp>
      <p:sp>
        <p:nvSpPr>
          <p:cNvPr id="6" name="TextBox 5">
            <a:extLst>
              <a:ext uri="{FF2B5EF4-FFF2-40B4-BE49-F238E27FC236}">
                <a16:creationId xmlns:a16="http://schemas.microsoft.com/office/drawing/2014/main" id="{380F1B9A-8144-493D-87D2-CC5319F7CF44}"/>
              </a:ext>
            </a:extLst>
          </p:cNvPr>
          <p:cNvSpPr txBox="1"/>
          <p:nvPr/>
        </p:nvSpPr>
        <p:spPr>
          <a:xfrm flipH="1">
            <a:off x="7111582" y="2542971"/>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7" name="TextBox 6">
            <a:extLst>
              <a:ext uri="{FF2B5EF4-FFF2-40B4-BE49-F238E27FC236}">
                <a16:creationId xmlns:a16="http://schemas.microsoft.com/office/drawing/2014/main" id="{E6BB42B3-53E7-41E6-9628-B3CD41A45D82}"/>
              </a:ext>
            </a:extLst>
          </p:cNvPr>
          <p:cNvSpPr txBox="1"/>
          <p:nvPr/>
        </p:nvSpPr>
        <p:spPr>
          <a:xfrm>
            <a:off x="1257489" y="1981437"/>
            <a:ext cx="360040" cy="246221"/>
          </a:xfrm>
          <a:prstGeom prst="rect">
            <a:avLst/>
          </a:prstGeom>
          <a:noFill/>
        </p:spPr>
        <p:txBody>
          <a:bodyPr wrap="square" lIns="0" tIns="0" rIns="0" bIns="0" rtlCol="0">
            <a:spAutoFit/>
          </a:bodyPr>
          <a:lstStyle/>
          <a:p>
            <a:r>
              <a:rPr lang="cs-CZ" sz="1600" dirty="0">
                <a:solidFill>
                  <a:srgbClr val="00338D"/>
                </a:solidFill>
              </a:rPr>
              <a:t>ČR</a:t>
            </a:r>
          </a:p>
        </p:txBody>
      </p:sp>
      <p:sp>
        <p:nvSpPr>
          <p:cNvPr id="8" name="TextBox 7">
            <a:extLst>
              <a:ext uri="{FF2B5EF4-FFF2-40B4-BE49-F238E27FC236}">
                <a16:creationId xmlns:a16="http://schemas.microsoft.com/office/drawing/2014/main" id="{3CDA634B-87B8-46AA-8410-FD5B540D3779}"/>
              </a:ext>
            </a:extLst>
          </p:cNvPr>
          <p:cNvSpPr txBox="1"/>
          <p:nvPr/>
        </p:nvSpPr>
        <p:spPr>
          <a:xfrm flipH="1">
            <a:off x="7474422" y="1956892"/>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9" name="Rectangle 8">
            <a:extLst>
              <a:ext uri="{FF2B5EF4-FFF2-40B4-BE49-F238E27FC236}">
                <a16:creationId xmlns:a16="http://schemas.microsoft.com/office/drawing/2014/main" id="{DCB2A885-6812-4DAC-B770-EA88CB5A7640}"/>
              </a:ext>
            </a:extLst>
          </p:cNvPr>
          <p:cNvSpPr/>
          <p:nvPr/>
        </p:nvSpPr>
        <p:spPr>
          <a:xfrm>
            <a:off x="3903028" y="2368667"/>
            <a:ext cx="1368151" cy="822759"/>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Rectangle 9">
            <a:extLst>
              <a:ext uri="{FF2B5EF4-FFF2-40B4-BE49-F238E27FC236}">
                <a16:creationId xmlns:a16="http://schemas.microsoft.com/office/drawing/2014/main" id="{EC7D1FB8-AA10-4836-8878-4FC39CD18337}"/>
              </a:ext>
            </a:extLst>
          </p:cNvPr>
          <p:cNvSpPr/>
          <p:nvPr/>
        </p:nvSpPr>
        <p:spPr>
          <a:xfrm>
            <a:off x="752399" y="2408590"/>
            <a:ext cx="1308395" cy="813996"/>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ectangle 10">
            <a:extLst>
              <a:ext uri="{FF2B5EF4-FFF2-40B4-BE49-F238E27FC236}">
                <a16:creationId xmlns:a16="http://schemas.microsoft.com/office/drawing/2014/main" id="{3CB37719-5732-4CB3-BA7B-1E5802A24879}"/>
              </a:ext>
            </a:extLst>
          </p:cNvPr>
          <p:cNvSpPr/>
          <p:nvPr/>
        </p:nvSpPr>
        <p:spPr>
          <a:xfrm>
            <a:off x="7011071" y="2339203"/>
            <a:ext cx="1368151" cy="883387"/>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Box 11">
            <a:extLst>
              <a:ext uri="{FF2B5EF4-FFF2-40B4-BE49-F238E27FC236}">
                <a16:creationId xmlns:a16="http://schemas.microsoft.com/office/drawing/2014/main" id="{59316EBA-E7B9-46A2-A780-7FCE9491730F}"/>
              </a:ext>
            </a:extLst>
          </p:cNvPr>
          <p:cNvSpPr txBox="1"/>
          <p:nvPr/>
        </p:nvSpPr>
        <p:spPr>
          <a:xfrm flipH="1">
            <a:off x="3940581" y="2641546"/>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cxnSp>
        <p:nvCxnSpPr>
          <p:cNvPr id="13" name="Straight Arrow Connector 12">
            <a:extLst>
              <a:ext uri="{FF2B5EF4-FFF2-40B4-BE49-F238E27FC236}">
                <a16:creationId xmlns:a16="http://schemas.microsoft.com/office/drawing/2014/main" id="{6028EDBA-825D-413C-B298-92A5D03FAD7B}"/>
              </a:ext>
            </a:extLst>
          </p:cNvPr>
          <p:cNvCxnSpPr>
            <a:cxnSpLocks/>
          </p:cNvCxnSpPr>
          <p:nvPr/>
        </p:nvCxnSpPr>
        <p:spPr>
          <a:xfrm>
            <a:off x="2168308" y="2820085"/>
            <a:ext cx="15876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87638D5-F53A-4908-86F1-9D4532CC8EB1}"/>
              </a:ext>
            </a:extLst>
          </p:cNvPr>
          <p:cNvCxnSpPr>
            <a:cxnSpLocks/>
          </p:cNvCxnSpPr>
          <p:nvPr/>
        </p:nvCxnSpPr>
        <p:spPr>
          <a:xfrm>
            <a:off x="5378692" y="2781570"/>
            <a:ext cx="159730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E3A42CE2-29CB-4A6A-9969-CD8396FC8945}"/>
              </a:ext>
            </a:extLst>
          </p:cNvPr>
          <p:cNvSpPr txBox="1"/>
          <p:nvPr/>
        </p:nvSpPr>
        <p:spPr>
          <a:xfrm>
            <a:off x="2329523" y="2322710"/>
            <a:ext cx="730983" cy="360675"/>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16" name="TextBox 15">
            <a:extLst>
              <a:ext uri="{FF2B5EF4-FFF2-40B4-BE49-F238E27FC236}">
                <a16:creationId xmlns:a16="http://schemas.microsoft.com/office/drawing/2014/main" id="{DEC744F9-7AEE-483A-B319-DA8D216CD543}"/>
              </a:ext>
            </a:extLst>
          </p:cNvPr>
          <p:cNvSpPr txBox="1"/>
          <p:nvPr/>
        </p:nvSpPr>
        <p:spPr>
          <a:xfrm>
            <a:off x="5618390" y="232703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17" name="TextBox 16">
            <a:extLst>
              <a:ext uri="{FF2B5EF4-FFF2-40B4-BE49-F238E27FC236}">
                <a16:creationId xmlns:a16="http://schemas.microsoft.com/office/drawing/2014/main" id="{FC8436EF-19B9-4B84-9B7D-A5FCDBFB2887}"/>
              </a:ext>
            </a:extLst>
          </p:cNvPr>
          <p:cNvSpPr txBox="1"/>
          <p:nvPr/>
        </p:nvSpPr>
        <p:spPr>
          <a:xfrm>
            <a:off x="4390472" y="1972675"/>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18" name="TextBox 17">
            <a:extLst>
              <a:ext uri="{FF2B5EF4-FFF2-40B4-BE49-F238E27FC236}">
                <a16:creationId xmlns:a16="http://schemas.microsoft.com/office/drawing/2014/main" id="{8CC5A21C-50BC-44AD-9940-B24D416392E6}"/>
              </a:ext>
            </a:extLst>
          </p:cNvPr>
          <p:cNvSpPr txBox="1"/>
          <p:nvPr/>
        </p:nvSpPr>
        <p:spPr>
          <a:xfrm flipH="1">
            <a:off x="812583" y="2641545"/>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19" name="Curved Up Arrow 25">
            <a:extLst>
              <a:ext uri="{FF2B5EF4-FFF2-40B4-BE49-F238E27FC236}">
                <a16:creationId xmlns:a16="http://schemas.microsoft.com/office/drawing/2014/main" id="{8A97D3B9-47A2-450D-94FE-508C57A343F3}"/>
              </a:ext>
            </a:extLst>
          </p:cNvPr>
          <p:cNvSpPr/>
          <p:nvPr/>
        </p:nvSpPr>
        <p:spPr>
          <a:xfrm>
            <a:off x="1730572" y="3300737"/>
            <a:ext cx="5761246" cy="521075"/>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0" name="TextBox 19">
            <a:extLst>
              <a:ext uri="{FF2B5EF4-FFF2-40B4-BE49-F238E27FC236}">
                <a16:creationId xmlns:a16="http://schemas.microsoft.com/office/drawing/2014/main" id="{B385DB12-AA47-4586-923F-88F6A4C5A15A}"/>
              </a:ext>
            </a:extLst>
          </p:cNvPr>
          <p:cNvSpPr txBox="1"/>
          <p:nvPr/>
        </p:nvSpPr>
        <p:spPr>
          <a:xfrm>
            <a:off x="3445828" y="3478192"/>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pic>
        <p:nvPicPr>
          <p:cNvPr id="21" name="Graphic 7" descr="Truck">
            <a:extLst>
              <a:ext uri="{FF2B5EF4-FFF2-40B4-BE49-F238E27FC236}">
                <a16:creationId xmlns:a16="http://schemas.microsoft.com/office/drawing/2014/main" id="{AE0AC771-C212-4AC8-A52F-9A3DE34DEC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45991" y="1916931"/>
            <a:ext cx="323793" cy="342425"/>
          </a:xfrm>
          <a:prstGeom prst="rect">
            <a:avLst/>
          </a:prstGeom>
        </p:spPr>
      </p:pic>
    </p:spTree>
    <p:extLst>
      <p:ext uri="{BB962C8B-B14F-4D97-AF65-F5344CB8AC3E}">
        <p14:creationId xmlns:p14="http://schemas.microsoft.com/office/powerpoint/2010/main" val="70496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Řetězové transakce – pravidla u přiřazení přepravy zajištěné prostředníkem (§ 7 odst. 3 a 4)</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Text Placeholder 3">
            <a:extLst>
              <a:ext uri="{FF2B5EF4-FFF2-40B4-BE49-F238E27FC236}">
                <a16:creationId xmlns:a16="http://schemas.microsoft.com/office/drawing/2014/main" id="{62436FF0-7E72-4AB9-95BD-E00BD2E11BF1}"/>
              </a:ext>
            </a:extLst>
          </p:cNvPr>
          <p:cNvSpPr txBox="1">
            <a:spLocks/>
          </p:cNvSpPr>
          <p:nvPr/>
        </p:nvSpPr>
        <p:spPr>
          <a:xfrm>
            <a:off x="752400" y="1209600"/>
            <a:ext cx="763920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3776" lvl="1" indent="-263776">
              <a:buFont typeface="Arial" panose="020B0604020202020204" pitchFamily="34" charset="0"/>
              <a:buChar char="•"/>
            </a:pPr>
            <a:endParaRPr lang="cs-CZ" sz="1108" dirty="0">
              <a:solidFill>
                <a:srgbClr val="483698"/>
              </a:solidFill>
            </a:endParaRPr>
          </a:p>
          <a:p>
            <a:pPr marL="263776" lvl="1" indent="-263776">
              <a:buFont typeface="Arial" panose="020B0604020202020204" pitchFamily="34" charset="0"/>
              <a:buChar char="•"/>
            </a:pPr>
            <a:r>
              <a:rPr lang="cs-CZ" sz="1400" dirty="0"/>
              <a:t>Nevztahuje se na situace:</a:t>
            </a:r>
          </a:p>
          <a:p>
            <a:pPr marL="795481" lvl="4" indent="-263776">
              <a:buFont typeface="Arial" panose="020B0604020202020204" pitchFamily="34" charset="0"/>
              <a:buChar char="•"/>
            </a:pPr>
            <a:r>
              <a:rPr lang="cs-CZ" sz="1400" dirty="0"/>
              <a:t>kdy je přeprava zajištěna první nebo poslední osobou v řetězci (</a:t>
            </a:r>
            <a:r>
              <a:rPr lang="cs-CZ" sz="1400" dirty="0">
                <a:sym typeface="Wingdings" panose="05000000000000000000" pitchFamily="2" charset="2"/>
              </a:rPr>
              <a:t> </a:t>
            </a:r>
            <a:r>
              <a:rPr lang="cs-CZ" sz="1400" dirty="0"/>
              <a:t>stávající pravidla)</a:t>
            </a:r>
          </a:p>
          <a:p>
            <a:pPr marL="795481" lvl="4" indent="-263776">
              <a:buFont typeface="Arial" panose="020B0604020202020204" pitchFamily="34" charset="0"/>
              <a:buChar char="•"/>
            </a:pPr>
            <a:r>
              <a:rPr lang="cs-CZ" sz="1400" dirty="0"/>
              <a:t>pokud je zahrnut i import / export (pouze řetězové transakce v EU)</a:t>
            </a:r>
          </a:p>
          <a:p>
            <a:pPr marL="795481" lvl="4" indent="-263776">
              <a:buFont typeface="Arial" panose="020B0604020202020204" pitchFamily="34" charset="0"/>
              <a:buChar char="•"/>
            </a:pPr>
            <a:endParaRPr lang="cs-CZ" sz="1400" dirty="0"/>
          </a:p>
          <a:p>
            <a:pPr marL="795481" lvl="4" indent="-263776">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endParaRPr lang="cs-CZ" sz="1400" dirty="0"/>
          </a:p>
          <a:p>
            <a:endParaRPr lang="cs-CZ" sz="1400" dirty="0"/>
          </a:p>
          <a:p>
            <a:pPr marL="263776" lvl="1" indent="-263776">
              <a:buFont typeface="Arial" panose="020B0604020202020204" pitchFamily="34" charset="0"/>
              <a:buChar char="•"/>
            </a:pPr>
            <a:r>
              <a:rPr lang="cs-CZ" sz="1400" u="sng" dirty="0"/>
              <a:t>Základní pravidlo</a:t>
            </a:r>
            <a:r>
              <a:rPr lang="cs-CZ" sz="1400" dirty="0"/>
              <a:t>: přiřazení přepravy vždy </a:t>
            </a:r>
            <a:r>
              <a:rPr lang="cs-CZ" sz="1400" b="1" dirty="0"/>
              <a:t>k dodání „</a:t>
            </a:r>
            <a:r>
              <a:rPr lang="cs-CZ" sz="1400" b="1" dirty="0">
                <a:sym typeface="Wingdings" panose="05000000000000000000" pitchFamily="2" charset="2"/>
              </a:rPr>
              <a:t>prostředníkovi“ </a:t>
            </a:r>
            <a:r>
              <a:rPr lang="cs-CZ" sz="1400" dirty="0">
                <a:sym typeface="Wingdings" panose="05000000000000000000" pitchFamily="2" charset="2"/>
              </a:rPr>
              <a:t>(prodávající  prostředník)</a:t>
            </a:r>
          </a:p>
          <a:p>
            <a:pPr marL="263776" lvl="1" indent="-263776">
              <a:buFont typeface="Arial" panose="020B0604020202020204" pitchFamily="34" charset="0"/>
              <a:buChar char="•"/>
            </a:pPr>
            <a:r>
              <a:rPr lang="cs-CZ" sz="1400" u="sng" dirty="0">
                <a:sym typeface="Wingdings" panose="05000000000000000000" pitchFamily="2" charset="2"/>
              </a:rPr>
              <a:t>Výjimka ze základního pravidla</a:t>
            </a:r>
            <a:r>
              <a:rPr lang="cs-CZ" sz="1400" dirty="0">
                <a:sym typeface="Wingdings" panose="05000000000000000000" pitchFamily="2" charset="2"/>
              </a:rPr>
              <a:t>: přiřazení přepravy k dodání „prostředníkem“ (prostředník  odběratel), pokud prostředník sdělí svému dodavateli DIČ</a:t>
            </a:r>
            <a:r>
              <a:rPr lang="cs-CZ" sz="1400" dirty="0"/>
              <a:t> přidělené státem zahájení odeslání/přepravy zboží</a:t>
            </a:r>
          </a:p>
          <a:p>
            <a:pPr marL="263776" lvl="1" indent="-263776">
              <a:buFont typeface="Arial" panose="020B0604020202020204" pitchFamily="34" charset="0"/>
              <a:buChar char="•"/>
            </a:pPr>
            <a:r>
              <a:rPr lang="cs-CZ" sz="1400" u="sng" dirty="0"/>
              <a:t>„Prostředník“ </a:t>
            </a:r>
            <a:r>
              <a:rPr lang="cs-CZ" sz="1400" dirty="0"/>
              <a:t>(ve Směrnici „Zprostředkující subjekt“) = dodavatel, který není 1. osobou v řetězci a který zboží odesílá/přepravuje sám nebo prostřednictvím zmocněné třetí osoby</a:t>
            </a:r>
          </a:p>
          <a:p>
            <a:pPr marL="263776" lvl="1" indent="-263776">
              <a:buFont typeface="Arial" panose="020B0604020202020204" pitchFamily="34" charset="0"/>
              <a:buChar char="•"/>
            </a:pPr>
            <a:r>
              <a:rPr lang="cs-CZ" sz="1400" dirty="0"/>
              <a:t>Sdělení DIČ prostředníka dodavateli – je dostatečný email</a:t>
            </a:r>
          </a:p>
          <a:p>
            <a:pPr marL="263776" lvl="1" indent="-263776">
              <a:buFont typeface="Arial" panose="020B0604020202020204" pitchFamily="34" charset="0"/>
              <a:buChar char="•"/>
            </a:pPr>
            <a:r>
              <a:rPr lang="cs-CZ" sz="1400" dirty="0"/>
              <a:t>Široká aplikovatelnost i na delší řetězy (A-B-C-D, A-B-C-D-E atd.)</a:t>
            </a:r>
          </a:p>
          <a:p>
            <a:pPr marL="171450" indent="-171450">
              <a:buFont typeface="Arial" panose="020B0604020202020204" pitchFamily="34" charset="0"/>
              <a:buChar char="•"/>
            </a:pPr>
            <a:endParaRPr lang="cs-CZ" sz="1400" b="0" dirty="0"/>
          </a:p>
          <a:p>
            <a:endParaRPr lang="en-GB" dirty="0"/>
          </a:p>
        </p:txBody>
      </p:sp>
      <p:sp>
        <p:nvSpPr>
          <p:cNvPr id="21" name="TextBox 20">
            <a:extLst>
              <a:ext uri="{FF2B5EF4-FFF2-40B4-BE49-F238E27FC236}">
                <a16:creationId xmlns:a16="http://schemas.microsoft.com/office/drawing/2014/main" id="{C599C8A0-EAD8-4C8C-B1EF-C231CB937F6E}"/>
              </a:ext>
            </a:extLst>
          </p:cNvPr>
          <p:cNvSpPr txBox="1"/>
          <p:nvPr/>
        </p:nvSpPr>
        <p:spPr>
          <a:xfrm>
            <a:off x="1141950" y="2800284"/>
            <a:ext cx="489171" cy="276999"/>
          </a:xfrm>
          <a:prstGeom prst="rect">
            <a:avLst/>
          </a:prstGeom>
          <a:noFill/>
        </p:spPr>
        <p:txBody>
          <a:bodyPr wrap="square" lIns="0" tIns="0" rIns="0" bIns="0" rtlCol="0">
            <a:spAutoFit/>
          </a:bodyPr>
          <a:lstStyle/>
          <a:p>
            <a:r>
              <a:rPr lang="cs-CZ" dirty="0">
                <a:solidFill>
                  <a:srgbClr val="00338D"/>
                </a:solidFill>
              </a:rPr>
              <a:t>ČR</a:t>
            </a:r>
          </a:p>
        </p:txBody>
      </p:sp>
      <p:sp>
        <p:nvSpPr>
          <p:cNvPr id="22" name="TextBox 21">
            <a:extLst>
              <a:ext uri="{FF2B5EF4-FFF2-40B4-BE49-F238E27FC236}">
                <a16:creationId xmlns:a16="http://schemas.microsoft.com/office/drawing/2014/main" id="{3CD211CC-C4D4-441D-A407-DDE800BDAADD}"/>
              </a:ext>
            </a:extLst>
          </p:cNvPr>
          <p:cNvSpPr txBox="1"/>
          <p:nvPr/>
        </p:nvSpPr>
        <p:spPr>
          <a:xfrm>
            <a:off x="2187666" y="2760747"/>
            <a:ext cx="605342" cy="276999"/>
          </a:xfrm>
          <a:prstGeom prst="rect">
            <a:avLst/>
          </a:prstGeom>
          <a:noFill/>
        </p:spPr>
        <p:txBody>
          <a:bodyPr wrap="square" lIns="0" tIns="0" rIns="0" bIns="0" rtlCol="0">
            <a:spAutoFit/>
          </a:bodyPr>
          <a:lstStyle/>
          <a:p>
            <a:r>
              <a:rPr lang="cs-CZ" dirty="0">
                <a:solidFill>
                  <a:srgbClr val="00338D"/>
                </a:solidFill>
              </a:rPr>
              <a:t>SVK</a:t>
            </a:r>
          </a:p>
        </p:txBody>
      </p:sp>
      <p:sp>
        <p:nvSpPr>
          <p:cNvPr id="23" name="TextBox 22">
            <a:extLst>
              <a:ext uri="{FF2B5EF4-FFF2-40B4-BE49-F238E27FC236}">
                <a16:creationId xmlns:a16="http://schemas.microsoft.com/office/drawing/2014/main" id="{53D801B0-5612-4979-9D7A-6F9739C6B984}"/>
              </a:ext>
            </a:extLst>
          </p:cNvPr>
          <p:cNvSpPr txBox="1"/>
          <p:nvPr/>
        </p:nvSpPr>
        <p:spPr>
          <a:xfrm>
            <a:off x="3266646" y="2760746"/>
            <a:ext cx="605342" cy="276999"/>
          </a:xfrm>
          <a:prstGeom prst="rect">
            <a:avLst/>
          </a:prstGeom>
          <a:noFill/>
        </p:spPr>
        <p:txBody>
          <a:bodyPr wrap="square" lIns="0" tIns="0" rIns="0" bIns="0" rtlCol="0">
            <a:spAutoFit/>
          </a:bodyPr>
          <a:lstStyle/>
          <a:p>
            <a:r>
              <a:rPr lang="cs-CZ" dirty="0">
                <a:solidFill>
                  <a:srgbClr val="00338D"/>
                </a:solidFill>
              </a:rPr>
              <a:t>SVK</a:t>
            </a:r>
          </a:p>
        </p:txBody>
      </p:sp>
      <p:sp>
        <p:nvSpPr>
          <p:cNvPr id="24" name="TextBox 23">
            <a:extLst>
              <a:ext uri="{FF2B5EF4-FFF2-40B4-BE49-F238E27FC236}">
                <a16:creationId xmlns:a16="http://schemas.microsoft.com/office/drawing/2014/main" id="{99D2B4B4-D3F5-4515-9D0A-E16836D56864}"/>
              </a:ext>
            </a:extLst>
          </p:cNvPr>
          <p:cNvSpPr txBox="1"/>
          <p:nvPr/>
        </p:nvSpPr>
        <p:spPr>
          <a:xfrm>
            <a:off x="5104445" y="2786410"/>
            <a:ext cx="489171" cy="276999"/>
          </a:xfrm>
          <a:prstGeom prst="rect">
            <a:avLst/>
          </a:prstGeom>
          <a:noFill/>
        </p:spPr>
        <p:txBody>
          <a:bodyPr wrap="square" lIns="0" tIns="0" rIns="0" bIns="0" rtlCol="0">
            <a:spAutoFit/>
          </a:bodyPr>
          <a:lstStyle/>
          <a:p>
            <a:r>
              <a:rPr lang="cs-CZ" dirty="0">
                <a:solidFill>
                  <a:srgbClr val="00338D"/>
                </a:solidFill>
              </a:rPr>
              <a:t>ČR</a:t>
            </a:r>
          </a:p>
        </p:txBody>
      </p:sp>
      <p:sp>
        <p:nvSpPr>
          <p:cNvPr id="25" name="TextBox 24">
            <a:extLst>
              <a:ext uri="{FF2B5EF4-FFF2-40B4-BE49-F238E27FC236}">
                <a16:creationId xmlns:a16="http://schemas.microsoft.com/office/drawing/2014/main" id="{DAD2397F-C56D-4DB1-99F2-5696CECAEF4B}"/>
              </a:ext>
            </a:extLst>
          </p:cNvPr>
          <p:cNvSpPr txBox="1"/>
          <p:nvPr/>
        </p:nvSpPr>
        <p:spPr>
          <a:xfrm>
            <a:off x="6098255" y="2796907"/>
            <a:ext cx="605342" cy="276999"/>
          </a:xfrm>
          <a:prstGeom prst="rect">
            <a:avLst/>
          </a:prstGeom>
          <a:noFill/>
        </p:spPr>
        <p:txBody>
          <a:bodyPr wrap="square" lIns="0" tIns="0" rIns="0" bIns="0" rtlCol="0">
            <a:spAutoFit/>
          </a:bodyPr>
          <a:lstStyle/>
          <a:p>
            <a:r>
              <a:rPr lang="cs-CZ" dirty="0">
                <a:solidFill>
                  <a:srgbClr val="00338D"/>
                </a:solidFill>
              </a:rPr>
              <a:t>SVK</a:t>
            </a:r>
          </a:p>
        </p:txBody>
      </p:sp>
      <p:sp>
        <p:nvSpPr>
          <p:cNvPr id="26" name="TextBox 25">
            <a:extLst>
              <a:ext uri="{FF2B5EF4-FFF2-40B4-BE49-F238E27FC236}">
                <a16:creationId xmlns:a16="http://schemas.microsoft.com/office/drawing/2014/main" id="{E3FB0D1F-B78D-4759-97B6-920BB0AACC13}"/>
              </a:ext>
            </a:extLst>
          </p:cNvPr>
          <p:cNvSpPr txBox="1"/>
          <p:nvPr/>
        </p:nvSpPr>
        <p:spPr>
          <a:xfrm>
            <a:off x="7267365" y="2796906"/>
            <a:ext cx="605342" cy="276999"/>
          </a:xfrm>
          <a:prstGeom prst="rect">
            <a:avLst/>
          </a:prstGeom>
          <a:noFill/>
        </p:spPr>
        <p:txBody>
          <a:bodyPr wrap="square" lIns="0" tIns="0" rIns="0" bIns="0" rtlCol="0">
            <a:spAutoFit/>
          </a:bodyPr>
          <a:lstStyle/>
          <a:p>
            <a:r>
              <a:rPr lang="cs-CZ" dirty="0">
                <a:solidFill>
                  <a:srgbClr val="00338D"/>
                </a:solidFill>
              </a:rPr>
              <a:t>SVK</a:t>
            </a:r>
          </a:p>
        </p:txBody>
      </p:sp>
      <p:pic>
        <p:nvPicPr>
          <p:cNvPr id="27" name="Graphic 7" descr="Truck">
            <a:extLst>
              <a:ext uri="{FF2B5EF4-FFF2-40B4-BE49-F238E27FC236}">
                <a16:creationId xmlns:a16="http://schemas.microsoft.com/office/drawing/2014/main" id="{40F4645C-2554-435A-9AF2-C50A9191CC2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23585" y="2418322"/>
            <a:ext cx="323793" cy="342425"/>
          </a:xfrm>
          <a:prstGeom prst="rect">
            <a:avLst/>
          </a:prstGeom>
        </p:spPr>
      </p:pic>
      <p:pic>
        <p:nvPicPr>
          <p:cNvPr id="28" name="Graphic 7" descr="Truck">
            <a:extLst>
              <a:ext uri="{FF2B5EF4-FFF2-40B4-BE49-F238E27FC236}">
                <a16:creationId xmlns:a16="http://schemas.microsoft.com/office/drawing/2014/main" id="{53DA15AA-EE49-48EE-9666-0388E4F1A25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6253" y="2426041"/>
            <a:ext cx="323793" cy="342425"/>
          </a:xfrm>
          <a:prstGeom prst="rect">
            <a:avLst/>
          </a:prstGeom>
        </p:spPr>
      </p:pic>
      <p:sp>
        <p:nvSpPr>
          <p:cNvPr id="29" name="Curved Up Arrow 25">
            <a:extLst>
              <a:ext uri="{FF2B5EF4-FFF2-40B4-BE49-F238E27FC236}">
                <a16:creationId xmlns:a16="http://schemas.microsoft.com/office/drawing/2014/main" id="{F2C0214B-405E-4B3E-B474-D4FC2893ECAD}"/>
              </a:ext>
            </a:extLst>
          </p:cNvPr>
          <p:cNvSpPr/>
          <p:nvPr/>
        </p:nvSpPr>
        <p:spPr>
          <a:xfrm>
            <a:off x="1386536" y="3189564"/>
            <a:ext cx="2179929" cy="263338"/>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cxnSp>
        <p:nvCxnSpPr>
          <p:cNvPr id="32" name="Straight Arrow Connector 31">
            <a:extLst>
              <a:ext uri="{FF2B5EF4-FFF2-40B4-BE49-F238E27FC236}">
                <a16:creationId xmlns:a16="http://schemas.microsoft.com/office/drawing/2014/main" id="{BD165886-6AB4-4EBA-820B-2AA8666F5B3A}"/>
              </a:ext>
            </a:extLst>
          </p:cNvPr>
          <p:cNvCxnSpPr>
            <a:cxnSpLocks/>
          </p:cNvCxnSpPr>
          <p:nvPr/>
        </p:nvCxnSpPr>
        <p:spPr>
          <a:xfrm>
            <a:off x="1571040" y="2901290"/>
            <a:ext cx="521779"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082B5A2A-1D04-4FED-ADFD-F9BC8FDCBFAA}"/>
              </a:ext>
            </a:extLst>
          </p:cNvPr>
          <p:cNvCxnSpPr>
            <a:cxnSpLocks/>
          </p:cNvCxnSpPr>
          <p:nvPr/>
        </p:nvCxnSpPr>
        <p:spPr>
          <a:xfrm>
            <a:off x="2685052" y="2901290"/>
            <a:ext cx="521779"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F55B0047-117D-4715-85DA-A34D003FDF82}"/>
              </a:ext>
            </a:extLst>
          </p:cNvPr>
          <p:cNvCxnSpPr>
            <a:cxnSpLocks/>
          </p:cNvCxnSpPr>
          <p:nvPr/>
        </p:nvCxnSpPr>
        <p:spPr>
          <a:xfrm>
            <a:off x="5500613" y="2918878"/>
            <a:ext cx="521779"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81FA3865-CF94-4BCF-B835-810789A4A793}"/>
              </a:ext>
            </a:extLst>
          </p:cNvPr>
          <p:cNvCxnSpPr>
            <a:cxnSpLocks/>
          </p:cNvCxnSpPr>
          <p:nvPr/>
        </p:nvCxnSpPr>
        <p:spPr>
          <a:xfrm>
            <a:off x="6625523" y="2919898"/>
            <a:ext cx="521779"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37" name="Curved Up Arrow 25">
            <a:extLst>
              <a:ext uri="{FF2B5EF4-FFF2-40B4-BE49-F238E27FC236}">
                <a16:creationId xmlns:a16="http://schemas.microsoft.com/office/drawing/2014/main" id="{B832D74A-6074-4248-899F-D00A417EA313}"/>
              </a:ext>
            </a:extLst>
          </p:cNvPr>
          <p:cNvSpPr/>
          <p:nvPr/>
        </p:nvSpPr>
        <p:spPr>
          <a:xfrm>
            <a:off x="5332083" y="3149125"/>
            <a:ext cx="2179929" cy="263338"/>
          </a:xfrm>
          <a:prstGeom prst="curvedUpArrow">
            <a:avLst/>
          </a:prstGeom>
          <a:solidFill>
            <a:schemeClr val="accent1"/>
          </a:solidFill>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38" name="TextBox 37">
            <a:extLst>
              <a:ext uri="{FF2B5EF4-FFF2-40B4-BE49-F238E27FC236}">
                <a16:creationId xmlns:a16="http://schemas.microsoft.com/office/drawing/2014/main" id="{44C290DC-3203-4761-BD2D-8F8C68EA4E0F}"/>
              </a:ext>
            </a:extLst>
          </p:cNvPr>
          <p:cNvSpPr txBox="1"/>
          <p:nvPr/>
        </p:nvSpPr>
        <p:spPr>
          <a:xfrm>
            <a:off x="2148438" y="2980153"/>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EU DIČ</a:t>
            </a:r>
          </a:p>
        </p:txBody>
      </p:sp>
      <p:sp>
        <p:nvSpPr>
          <p:cNvPr id="39" name="TextBox 38">
            <a:extLst>
              <a:ext uri="{FF2B5EF4-FFF2-40B4-BE49-F238E27FC236}">
                <a16:creationId xmlns:a16="http://schemas.microsoft.com/office/drawing/2014/main" id="{74E7D58C-9EBD-4813-9C35-F1ED08FBEFEF}"/>
              </a:ext>
            </a:extLst>
          </p:cNvPr>
          <p:cNvSpPr txBox="1"/>
          <p:nvPr/>
        </p:nvSpPr>
        <p:spPr>
          <a:xfrm>
            <a:off x="6056555" y="2987287"/>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CZ DIČ</a:t>
            </a:r>
          </a:p>
        </p:txBody>
      </p:sp>
      <p:sp>
        <p:nvSpPr>
          <p:cNvPr id="40" name="TextBox 39">
            <a:extLst>
              <a:ext uri="{FF2B5EF4-FFF2-40B4-BE49-F238E27FC236}">
                <a16:creationId xmlns:a16="http://schemas.microsoft.com/office/drawing/2014/main" id="{69C87423-FFAD-408D-8A89-04A8E8A82B6F}"/>
              </a:ext>
            </a:extLst>
          </p:cNvPr>
          <p:cNvSpPr txBox="1"/>
          <p:nvPr/>
        </p:nvSpPr>
        <p:spPr>
          <a:xfrm>
            <a:off x="1602646" y="2588128"/>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I-C</a:t>
            </a:r>
          </a:p>
        </p:txBody>
      </p:sp>
      <p:sp>
        <p:nvSpPr>
          <p:cNvPr id="41" name="TextBox 40">
            <a:extLst>
              <a:ext uri="{FF2B5EF4-FFF2-40B4-BE49-F238E27FC236}">
                <a16:creationId xmlns:a16="http://schemas.microsoft.com/office/drawing/2014/main" id="{AD80DD10-80B1-48FF-83A2-52F501CF573E}"/>
              </a:ext>
            </a:extLst>
          </p:cNvPr>
          <p:cNvSpPr txBox="1"/>
          <p:nvPr/>
        </p:nvSpPr>
        <p:spPr>
          <a:xfrm>
            <a:off x="2624691" y="2577968"/>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Lokální</a:t>
            </a:r>
          </a:p>
        </p:txBody>
      </p:sp>
      <p:sp>
        <p:nvSpPr>
          <p:cNvPr id="42" name="TextBox 41">
            <a:extLst>
              <a:ext uri="{FF2B5EF4-FFF2-40B4-BE49-F238E27FC236}">
                <a16:creationId xmlns:a16="http://schemas.microsoft.com/office/drawing/2014/main" id="{461E8A7D-27A7-49F7-BDD8-2FE26A001227}"/>
              </a:ext>
            </a:extLst>
          </p:cNvPr>
          <p:cNvSpPr txBox="1"/>
          <p:nvPr/>
        </p:nvSpPr>
        <p:spPr>
          <a:xfrm>
            <a:off x="5445672" y="2580686"/>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Lokální</a:t>
            </a:r>
          </a:p>
        </p:txBody>
      </p:sp>
      <p:sp>
        <p:nvSpPr>
          <p:cNvPr id="43" name="TextBox 42">
            <a:extLst>
              <a:ext uri="{FF2B5EF4-FFF2-40B4-BE49-F238E27FC236}">
                <a16:creationId xmlns:a16="http://schemas.microsoft.com/office/drawing/2014/main" id="{E0B8EE8B-2795-450E-A2D4-E5D5499ECB10}"/>
              </a:ext>
            </a:extLst>
          </p:cNvPr>
          <p:cNvSpPr txBox="1"/>
          <p:nvPr/>
        </p:nvSpPr>
        <p:spPr>
          <a:xfrm>
            <a:off x="6674975" y="2589002"/>
            <a:ext cx="730983" cy="360675"/>
          </a:xfrm>
          <a:prstGeom prst="rect">
            <a:avLst/>
          </a:prstGeom>
          <a:noFill/>
        </p:spPr>
        <p:txBody>
          <a:bodyPr wrap="none" lIns="54610" tIns="54610" rIns="54610" bIns="54610" rtlCol="0">
            <a:noAutofit/>
          </a:bodyPr>
          <a:lstStyle/>
          <a:p>
            <a:pPr>
              <a:spcAft>
                <a:spcPts val="600"/>
              </a:spcAft>
            </a:pPr>
            <a:r>
              <a:rPr lang="cs-CZ" sz="1100" dirty="0">
                <a:solidFill>
                  <a:srgbClr val="00338D"/>
                </a:solidFill>
              </a:rPr>
              <a:t>I-C</a:t>
            </a:r>
          </a:p>
        </p:txBody>
      </p:sp>
    </p:spTree>
    <p:extLst>
      <p:ext uri="{BB962C8B-B14F-4D97-AF65-F5344CB8AC3E}">
        <p14:creationId xmlns:p14="http://schemas.microsoft.com/office/powerpoint/2010/main" val="285968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714" y="2504375"/>
            <a:ext cx="4592586" cy="1623742"/>
          </a:xfrm>
        </p:spPr>
        <p:txBody>
          <a:bodyPr/>
          <a:lstStyle/>
          <a:p>
            <a:r>
              <a:rPr lang="cs-CZ" dirty="0"/>
              <a:t>Příklady</a:t>
            </a:r>
            <a:endParaRPr lang="cs-CZ" sz="6600" dirty="0"/>
          </a:p>
        </p:txBody>
      </p:sp>
      <p:pic>
        <p:nvPicPr>
          <p:cNvPr id="8" name="Picture 7">
            <a:extLst>
              <a:ext uri="{FF2B5EF4-FFF2-40B4-BE49-F238E27FC236}">
                <a16:creationId xmlns:a16="http://schemas.microsoft.com/office/drawing/2014/main" id="{BBEC5430-3247-449F-BDD7-C8CAE11E4A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034" y="3382030"/>
            <a:ext cx="1519911" cy="2225150"/>
          </a:xfrm>
          <a:prstGeom prst="rect">
            <a:avLst/>
          </a:prstGeom>
        </p:spPr>
      </p:pic>
    </p:spTree>
    <p:extLst>
      <p:ext uri="{BB962C8B-B14F-4D97-AF65-F5344CB8AC3E}">
        <p14:creationId xmlns:p14="http://schemas.microsoft.com/office/powerpoint/2010/main" val="293683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sz="4000" dirty="0" err="1"/>
              <a:t>Řetězové</a:t>
            </a:r>
            <a:r>
              <a:rPr lang="pl-PL" sz="4000" dirty="0"/>
              <a:t> obchody – jak tedy </a:t>
            </a:r>
            <a:r>
              <a:rPr lang="pl-PL" sz="4000" dirty="0" err="1"/>
              <a:t>posuzovat</a:t>
            </a:r>
            <a:r>
              <a:rPr lang="pl-PL" sz="4000" dirty="0"/>
              <a:t>?</a:t>
            </a:r>
            <a:endParaRPr lang="en-GB" dirty="0"/>
          </a:p>
        </p:txBody>
      </p:sp>
      <p:sp>
        <p:nvSpPr>
          <p:cNvPr id="4" name="Text Placeholder 3"/>
          <p:cNvSpPr>
            <a:spLocks noGrp="1"/>
          </p:cNvSpPr>
          <p:nvPr>
            <p:ph type="body" sz="quarter" idx="10"/>
          </p:nvPr>
        </p:nvSpPr>
        <p:spPr>
          <a:xfrm>
            <a:off x="752400" y="1600218"/>
            <a:ext cx="7639200" cy="4594225"/>
          </a:xfrm>
        </p:spPr>
        <p:txBody>
          <a:bodyPr/>
          <a:lstStyle/>
          <a:p>
            <a:pPr marL="285750" indent="-285750">
              <a:buFont typeface="Arial" panose="020B0604020202020204" pitchFamily="34" charset="0"/>
              <a:buChar char="•"/>
            </a:pPr>
            <a:r>
              <a:rPr lang="cs-CZ" sz="2000" b="0" dirty="0"/>
              <a:t>DIČ jakých zemí poskytly jednotlivé subjekty v transakci?</a:t>
            </a:r>
          </a:p>
          <a:p>
            <a:endParaRPr lang="cs-CZ" sz="2000" b="0" dirty="0"/>
          </a:p>
          <a:p>
            <a:pPr marL="285750" indent="-285750">
              <a:buFont typeface="Arial" panose="020B0604020202020204" pitchFamily="34" charset="0"/>
              <a:buChar char="•"/>
            </a:pPr>
            <a:r>
              <a:rPr lang="cs-CZ" sz="2000" b="0" dirty="0"/>
              <a:t>Jaký je tok zboží?</a:t>
            </a:r>
          </a:p>
          <a:p>
            <a:endParaRPr lang="cs-CZ" sz="2000" b="0" dirty="0"/>
          </a:p>
          <a:p>
            <a:pPr marL="285750" indent="-285750">
              <a:buFont typeface="Arial" panose="020B0604020202020204" pitchFamily="34" charset="0"/>
              <a:buChar char="•"/>
            </a:pPr>
            <a:r>
              <a:rPr lang="cs-CZ" sz="2000" b="0" dirty="0"/>
              <a:t>Jaký je tok faktur?</a:t>
            </a:r>
          </a:p>
          <a:p>
            <a:pPr marL="285750" indent="-285750">
              <a:buFont typeface="Arial" panose="020B0604020202020204" pitchFamily="34" charset="0"/>
              <a:buChar char="•"/>
            </a:pPr>
            <a:endParaRPr lang="cs-CZ" sz="2000" b="0" dirty="0"/>
          </a:p>
          <a:p>
            <a:pPr marL="285750" indent="-285750">
              <a:buFont typeface="Arial" panose="020B0604020202020204" pitchFamily="34" charset="0"/>
              <a:buChar char="•"/>
            </a:pPr>
            <a:r>
              <a:rPr lang="cs-CZ" sz="2000" b="0" dirty="0"/>
              <a:t>Kdo zajišťuje přepravu?</a:t>
            </a:r>
          </a:p>
          <a:p>
            <a:pPr marL="285750" indent="-285750">
              <a:buFont typeface="Arial" panose="020B0604020202020204" pitchFamily="34" charset="0"/>
              <a:buChar char="•"/>
            </a:pPr>
            <a:endParaRPr lang="cs-CZ" sz="2000" b="0" dirty="0"/>
          </a:p>
          <a:p>
            <a:pPr marL="285750" indent="-285750">
              <a:buFont typeface="Arial" panose="020B0604020202020204" pitchFamily="34" charset="0"/>
              <a:buChar char="•"/>
            </a:pPr>
            <a:r>
              <a:rPr lang="cs-CZ" sz="2000" b="0" dirty="0"/>
              <a:t>(Kdy dochází k převodu vlastnických práv?)</a:t>
            </a:r>
          </a:p>
          <a:p>
            <a:endParaRPr lang="cs-CZ" sz="2000" b="0" dirty="0"/>
          </a:p>
          <a:p>
            <a:endParaRPr lang="cs-CZ" sz="2000" b="0" dirty="0"/>
          </a:p>
          <a:p>
            <a:endParaRPr lang="en-GB" dirty="0"/>
          </a:p>
        </p:txBody>
      </p:sp>
    </p:spTree>
    <p:extLst>
      <p:ext uri="{BB962C8B-B14F-4D97-AF65-F5344CB8AC3E}">
        <p14:creationId xmlns:p14="http://schemas.microsoft.com/office/powerpoint/2010/main" val="55366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 1: zboží z PL dodáno českému zákazníkovi do jiné země EU</a:t>
            </a:r>
            <a:endParaRPr lang="en-GB" dirty="0"/>
          </a:p>
        </p:txBody>
      </p:sp>
      <p:sp>
        <p:nvSpPr>
          <p:cNvPr id="4" name="Text Placeholder 3"/>
          <p:cNvSpPr>
            <a:spLocks noGrp="1"/>
          </p:cNvSpPr>
          <p:nvPr>
            <p:ph type="body" sz="quarter" idx="10"/>
          </p:nvPr>
        </p:nvSpPr>
        <p:spPr/>
        <p:txBody>
          <a:bodyPr/>
          <a:lstStyle/>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600" dirty="0"/>
          </a:p>
          <a:p>
            <a:r>
              <a:rPr lang="cs-CZ" sz="1600" dirty="0"/>
              <a:t>Postup</a:t>
            </a:r>
          </a:p>
          <a:p>
            <a:pPr marL="285750" indent="-285750">
              <a:buFont typeface="Arial" panose="020B0604020202020204" pitchFamily="34" charset="0"/>
              <a:buChar char="•"/>
            </a:pPr>
            <a:r>
              <a:rPr lang="cs-CZ" sz="1600" b="0" dirty="0"/>
              <a:t>DIČ jakých zemí poskytly jednotlivé subjekty v transakci =&gt; PL, CZ, CZ</a:t>
            </a:r>
          </a:p>
          <a:p>
            <a:pPr marL="285750" indent="-285750">
              <a:buFont typeface="Arial" panose="020B0604020202020204" pitchFamily="34" charset="0"/>
              <a:buChar char="•"/>
            </a:pPr>
            <a:r>
              <a:rPr lang="cs-CZ" sz="1600" b="0" dirty="0"/>
              <a:t>Kdo zajišťuje přepravu?</a:t>
            </a:r>
          </a:p>
          <a:p>
            <a:pPr marL="285750" indent="-285750">
              <a:buFont typeface="Arial" panose="020B0604020202020204" pitchFamily="34" charset="0"/>
              <a:buChar char="•"/>
            </a:pPr>
            <a:r>
              <a:rPr lang="cs-CZ" sz="1600" b="0" dirty="0"/>
              <a:t>Kam zboží reálně přepraveno?</a:t>
            </a:r>
          </a:p>
          <a:p>
            <a:endParaRPr lang="en-GB" dirty="0"/>
          </a:p>
        </p:txBody>
      </p:sp>
      <p:grpSp>
        <p:nvGrpSpPr>
          <p:cNvPr id="5" name="Group 4">
            <a:extLst>
              <a:ext uri="{FF2B5EF4-FFF2-40B4-BE49-F238E27FC236}">
                <a16:creationId xmlns:a16="http://schemas.microsoft.com/office/drawing/2014/main" id="{A1655E12-8BDE-43FA-96DD-936BB6B25DAA}"/>
              </a:ext>
            </a:extLst>
          </p:cNvPr>
          <p:cNvGrpSpPr/>
          <p:nvPr/>
        </p:nvGrpSpPr>
        <p:grpSpPr>
          <a:xfrm>
            <a:off x="674703" y="1594617"/>
            <a:ext cx="7639200" cy="1834382"/>
            <a:chOff x="618803" y="2149125"/>
            <a:chExt cx="7763197" cy="1921357"/>
          </a:xfrm>
        </p:grpSpPr>
        <p:grpSp>
          <p:nvGrpSpPr>
            <p:cNvPr id="6" name="Group 5">
              <a:extLst>
                <a:ext uri="{FF2B5EF4-FFF2-40B4-BE49-F238E27FC236}">
                  <a16:creationId xmlns:a16="http://schemas.microsoft.com/office/drawing/2014/main" id="{0F2F42FF-AC96-43F0-9D18-1BF1177B146D}"/>
                </a:ext>
              </a:extLst>
            </p:cNvPr>
            <p:cNvGrpSpPr/>
            <p:nvPr/>
          </p:nvGrpSpPr>
          <p:grpSpPr>
            <a:xfrm>
              <a:off x="618803" y="2149125"/>
              <a:ext cx="7763197" cy="1614448"/>
              <a:chOff x="323528" y="1407137"/>
              <a:chExt cx="8280920" cy="2583140"/>
            </a:xfrm>
          </p:grpSpPr>
          <p:grpSp>
            <p:nvGrpSpPr>
              <p:cNvPr id="10" name="Group 13">
                <a:extLst>
                  <a:ext uri="{FF2B5EF4-FFF2-40B4-BE49-F238E27FC236}">
                    <a16:creationId xmlns:a16="http://schemas.microsoft.com/office/drawing/2014/main" id="{16F853E6-FF7D-49DE-A5F2-4FEAAE115C74}"/>
                  </a:ext>
                </a:extLst>
              </p:cNvPr>
              <p:cNvGrpSpPr/>
              <p:nvPr/>
            </p:nvGrpSpPr>
            <p:grpSpPr>
              <a:xfrm>
                <a:off x="323528" y="1412776"/>
                <a:ext cx="2088232" cy="1152128"/>
                <a:chOff x="323528" y="1196752"/>
                <a:chExt cx="2088232" cy="1152128"/>
              </a:xfrm>
            </p:grpSpPr>
            <p:pic>
              <p:nvPicPr>
                <p:cNvPr id="29" name="Picture 2">
                  <a:extLst>
                    <a:ext uri="{FF2B5EF4-FFF2-40B4-BE49-F238E27FC236}">
                      <a16:creationId xmlns:a16="http://schemas.microsoft.com/office/drawing/2014/main" id="{0A2AB2EA-0D9B-43D7-B23F-B2757099B943}"/>
                    </a:ext>
                  </a:extLst>
                </p:cNvPr>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a:effectLst/>
              </p:spPr>
            </p:pic>
            <p:sp>
              <p:nvSpPr>
                <p:cNvPr id="30" name="TextBox 29">
                  <a:extLst>
                    <a:ext uri="{FF2B5EF4-FFF2-40B4-BE49-F238E27FC236}">
                      <a16:creationId xmlns:a16="http://schemas.microsoft.com/office/drawing/2014/main" id="{8C104A27-B54B-404D-8B4A-90141299782A}"/>
                    </a:ext>
                  </a:extLst>
                </p:cNvPr>
                <p:cNvSpPr txBox="1"/>
                <p:nvPr/>
              </p:nvSpPr>
              <p:spPr>
                <a:xfrm>
                  <a:off x="465756" y="1196752"/>
                  <a:ext cx="1368152" cy="417064"/>
                </a:xfrm>
                <a:prstGeom prst="rect">
                  <a:avLst/>
                </a:prstGeom>
                <a:noFill/>
              </p:spPr>
              <p:txBody>
                <a:bodyPr wrap="square" lIns="0" tIns="0" rIns="0" bIns="0" rtlCol="0">
                  <a:spAutoFit/>
                </a:bodyPr>
                <a:lstStyle/>
                <a:p>
                  <a:r>
                    <a:rPr lang="cs-CZ" sz="1600" dirty="0">
                      <a:solidFill>
                        <a:schemeClr val="accent1">
                          <a:lumMod val="75000"/>
                        </a:schemeClr>
                      </a:solidFill>
                    </a:rPr>
                    <a:t>DIČ PL</a:t>
                  </a:r>
                  <a:endParaRPr lang="en-US" sz="1600" dirty="0">
                    <a:solidFill>
                      <a:schemeClr val="accent1">
                        <a:lumMod val="75000"/>
                      </a:schemeClr>
                    </a:solidFill>
                  </a:endParaRPr>
                </a:p>
              </p:txBody>
            </p:sp>
            <p:sp>
              <p:nvSpPr>
                <p:cNvPr id="31" name="TextBox 30">
                  <a:extLst>
                    <a:ext uri="{FF2B5EF4-FFF2-40B4-BE49-F238E27FC236}">
                      <a16:creationId xmlns:a16="http://schemas.microsoft.com/office/drawing/2014/main" id="{D4BF828A-0F4F-4ABD-99CC-64FD7300D428}"/>
                    </a:ext>
                  </a:extLst>
                </p:cNvPr>
                <p:cNvSpPr txBox="1"/>
                <p:nvPr/>
              </p:nvSpPr>
              <p:spPr>
                <a:xfrm>
                  <a:off x="827583" y="1844825"/>
                  <a:ext cx="1584177" cy="417064"/>
                </a:xfrm>
                <a:prstGeom prst="rect">
                  <a:avLst/>
                </a:prstGeom>
                <a:noFill/>
              </p:spPr>
              <p:txBody>
                <a:bodyPr wrap="square" lIns="0" tIns="0" rIns="0" bIns="0" rtlCol="0">
                  <a:spAutoFit/>
                </a:bodyPr>
                <a:lstStyle/>
                <a:p>
                  <a:r>
                    <a:rPr lang="cs-CZ" sz="1600" dirty="0">
                      <a:solidFill>
                        <a:srgbClr val="483698"/>
                      </a:solidFill>
                    </a:rPr>
                    <a:t>TERO </a:t>
                  </a:r>
                  <a:endParaRPr lang="en-US" sz="1600" dirty="0">
                    <a:solidFill>
                      <a:srgbClr val="483698"/>
                    </a:solidFill>
                  </a:endParaRPr>
                </a:p>
              </p:txBody>
            </p:sp>
          </p:grpSp>
          <p:grpSp>
            <p:nvGrpSpPr>
              <p:cNvPr id="11" name="Group 18">
                <a:extLst>
                  <a:ext uri="{FF2B5EF4-FFF2-40B4-BE49-F238E27FC236}">
                    <a16:creationId xmlns:a16="http://schemas.microsoft.com/office/drawing/2014/main" id="{3FA6AF27-D344-43FB-B1F8-0561A99C200B}"/>
                  </a:ext>
                </a:extLst>
              </p:cNvPr>
              <p:cNvGrpSpPr/>
              <p:nvPr/>
            </p:nvGrpSpPr>
            <p:grpSpPr>
              <a:xfrm>
                <a:off x="3779912" y="1426592"/>
                <a:ext cx="1800200" cy="1138312"/>
                <a:chOff x="3563888" y="1210568"/>
                <a:chExt cx="1800200" cy="1138312"/>
              </a:xfrm>
            </p:grpSpPr>
            <p:pic>
              <p:nvPicPr>
                <p:cNvPr id="26" name="Picture 2">
                  <a:extLst>
                    <a:ext uri="{FF2B5EF4-FFF2-40B4-BE49-F238E27FC236}">
                      <a16:creationId xmlns:a16="http://schemas.microsoft.com/office/drawing/2014/main" id="{1CF98B6B-F2A9-4762-A68F-BDA8F87F82C0}"/>
                    </a:ext>
                  </a:extLst>
                </p:cNvPr>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7" name="TextBox 26">
                  <a:extLst>
                    <a:ext uri="{FF2B5EF4-FFF2-40B4-BE49-F238E27FC236}">
                      <a16:creationId xmlns:a16="http://schemas.microsoft.com/office/drawing/2014/main" id="{74421044-BB90-4678-9AA3-46A22FE6F7EB}"/>
                    </a:ext>
                  </a:extLst>
                </p:cNvPr>
                <p:cNvSpPr txBox="1"/>
                <p:nvPr/>
              </p:nvSpPr>
              <p:spPr>
                <a:xfrm>
                  <a:off x="3923928" y="1844825"/>
                  <a:ext cx="1008112" cy="417064"/>
                </a:xfrm>
                <a:prstGeom prst="rect">
                  <a:avLst/>
                </a:prstGeom>
                <a:noFill/>
              </p:spPr>
              <p:txBody>
                <a:bodyPr wrap="square" lIns="0" tIns="0" rIns="0" bIns="0" rtlCol="0">
                  <a:spAutoFit/>
                </a:bodyPr>
                <a:lstStyle/>
                <a:p>
                  <a:r>
                    <a:rPr lang="cs-CZ" sz="1600" dirty="0">
                      <a:solidFill>
                        <a:srgbClr val="483698"/>
                      </a:solidFill>
                    </a:rPr>
                    <a:t>MERKUR</a:t>
                  </a:r>
                  <a:endParaRPr lang="en-US" sz="1600" dirty="0">
                    <a:solidFill>
                      <a:srgbClr val="483698"/>
                    </a:solidFill>
                  </a:endParaRPr>
                </a:p>
              </p:txBody>
            </p:sp>
            <p:sp>
              <p:nvSpPr>
                <p:cNvPr id="28" name="TextBox 27">
                  <a:extLst>
                    <a:ext uri="{FF2B5EF4-FFF2-40B4-BE49-F238E27FC236}">
                      <a16:creationId xmlns:a16="http://schemas.microsoft.com/office/drawing/2014/main" id="{52097F65-B04F-4B59-BA83-170E8961D6A9}"/>
                    </a:ext>
                  </a:extLst>
                </p:cNvPr>
                <p:cNvSpPr txBox="1"/>
                <p:nvPr/>
              </p:nvSpPr>
              <p:spPr>
                <a:xfrm>
                  <a:off x="3691152" y="1210568"/>
                  <a:ext cx="1368153" cy="417064"/>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12" name="Group 17">
                <a:extLst>
                  <a:ext uri="{FF2B5EF4-FFF2-40B4-BE49-F238E27FC236}">
                    <a16:creationId xmlns:a16="http://schemas.microsoft.com/office/drawing/2014/main" id="{164DB55F-B2AA-434E-AA5E-1C7A65BDE6C1}"/>
                  </a:ext>
                </a:extLst>
              </p:cNvPr>
              <p:cNvGrpSpPr/>
              <p:nvPr/>
            </p:nvGrpSpPr>
            <p:grpSpPr>
              <a:xfrm>
                <a:off x="6804248" y="1407137"/>
                <a:ext cx="1800200" cy="1157767"/>
                <a:chOff x="6084168" y="1191113"/>
                <a:chExt cx="1800200" cy="1157767"/>
              </a:xfrm>
            </p:grpSpPr>
            <p:pic>
              <p:nvPicPr>
                <p:cNvPr id="23" name="Picture 2">
                  <a:extLst>
                    <a:ext uri="{FF2B5EF4-FFF2-40B4-BE49-F238E27FC236}">
                      <a16:creationId xmlns:a16="http://schemas.microsoft.com/office/drawing/2014/main" id="{449F8B5F-8EBA-4729-A9A8-23FB1990B4AB}"/>
                    </a:ext>
                  </a:extLst>
                </p:cNvPr>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4" name="TextBox 23">
                  <a:extLst>
                    <a:ext uri="{FF2B5EF4-FFF2-40B4-BE49-F238E27FC236}">
                      <a16:creationId xmlns:a16="http://schemas.microsoft.com/office/drawing/2014/main" id="{C2926AFD-61E6-4474-8003-060B74807788}"/>
                    </a:ext>
                  </a:extLst>
                </p:cNvPr>
                <p:cNvSpPr txBox="1"/>
                <p:nvPr/>
              </p:nvSpPr>
              <p:spPr>
                <a:xfrm>
                  <a:off x="6444208" y="1844825"/>
                  <a:ext cx="1008112" cy="417064"/>
                </a:xfrm>
                <a:prstGeom prst="rect">
                  <a:avLst/>
                </a:prstGeom>
                <a:noFill/>
              </p:spPr>
              <p:txBody>
                <a:bodyPr wrap="square" lIns="0" tIns="0" rIns="0" bIns="0" rtlCol="0">
                  <a:spAutoFit/>
                </a:bodyPr>
                <a:lstStyle/>
                <a:p>
                  <a:r>
                    <a:rPr lang="cs-CZ" sz="1600" dirty="0">
                      <a:solidFill>
                        <a:srgbClr val="483698"/>
                      </a:solidFill>
                    </a:rPr>
                    <a:t>DELTA</a:t>
                  </a:r>
                  <a:endParaRPr lang="en-US" sz="1600" dirty="0">
                    <a:solidFill>
                      <a:srgbClr val="483698"/>
                    </a:solidFill>
                  </a:endParaRPr>
                </a:p>
              </p:txBody>
            </p:sp>
            <p:sp>
              <p:nvSpPr>
                <p:cNvPr id="25" name="TextBox 24">
                  <a:extLst>
                    <a:ext uri="{FF2B5EF4-FFF2-40B4-BE49-F238E27FC236}">
                      <a16:creationId xmlns:a16="http://schemas.microsoft.com/office/drawing/2014/main" id="{04ED6D49-6021-45CC-B65D-0BC01234E06B}"/>
                    </a:ext>
                  </a:extLst>
                </p:cNvPr>
                <p:cNvSpPr txBox="1"/>
                <p:nvPr/>
              </p:nvSpPr>
              <p:spPr>
                <a:xfrm>
                  <a:off x="6216288" y="1191113"/>
                  <a:ext cx="1368153" cy="417064"/>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13" name="Straight Connector 12">
                <a:extLst>
                  <a:ext uri="{FF2B5EF4-FFF2-40B4-BE49-F238E27FC236}">
                    <a16:creationId xmlns:a16="http://schemas.microsoft.com/office/drawing/2014/main" id="{451C9AC8-E4FA-478A-A157-96C38B499815}"/>
                  </a:ext>
                </a:extLst>
              </p:cNvPr>
              <p:cNvCxnSpPr/>
              <p:nvPr/>
            </p:nvCxnSpPr>
            <p:spPr>
              <a:xfrm>
                <a:off x="2763442" y="1426592"/>
                <a:ext cx="8358" cy="2563685"/>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AADB6F-D1FF-4F3A-B2A1-130F3FB5EB6B}"/>
                  </a:ext>
                </a:extLst>
              </p:cNvPr>
              <p:cNvCxnSpPr/>
              <p:nvPr/>
            </p:nvCxnSpPr>
            <p:spPr>
              <a:xfrm flipH="1">
                <a:off x="467544"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714B18-DE43-42D6-A529-BB1FE6F22B74}"/>
                  </a:ext>
                </a:extLst>
              </p:cNvPr>
              <p:cNvSpPr txBox="1"/>
              <p:nvPr/>
            </p:nvSpPr>
            <p:spPr>
              <a:xfrm>
                <a:off x="1899346" y="2570709"/>
                <a:ext cx="864095" cy="417064"/>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6" name="TextBox 15">
                <a:extLst>
                  <a:ext uri="{FF2B5EF4-FFF2-40B4-BE49-F238E27FC236}">
                    <a16:creationId xmlns:a16="http://schemas.microsoft.com/office/drawing/2014/main" id="{0AB8D34D-D553-4DAA-8955-B768157CC7B2}"/>
                  </a:ext>
                </a:extLst>
              </p:cNvPr>
              <p:cNvSpPr txBox="1"/>
              <p:nvPr/>
            </p:nvSpPr>
            <p:spPr>
              <a:xfrm>
                <a:off x="2987824" y="3068958"/>
                <a:ext cx="504056" cy="417064"/>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7" name="TextBox 16">
                <a:extLst>
                  <a:ext uri="{FF2B5EF4-FFF2-40B4-BE49-F238E27FC236}">
                    <a16:creationId xmlns:a16="http://schemas.microsoft.com/office/drawing/2014/main" id="{7636A768-1A21-4F56-B9C2-00C55F469A9D}"/>
                  </a:ext>
                </a:extLst>
              </p:cNvPr>
              <p:cNvSpPr txBox="1"/>
              <p:nvPr/>
            </p:nvSpPr>
            <p:spPr>
              <a:xfrm>
                <a:off x="1934710" y="3161871"/>
                <a:ext cx="576063" cy="417064"/>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cxnSp>
            <p:nvCxnSpPr>
              <p:cNvPr id="18" name="Straight Arrow Connector 17">
                <a:extLst>
                  <a:ext uri="{FF2B5EF4-FFF2-40B4-BE49-F238E27FC236}">
                    <a16:creationId xmlns:a16="http://schemas.microsoft.com/office/drawing/2014/main" id="{FF66B8FD-98B2-4BF7-AA69-BD99B15A0A8B}"/>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CE6393-FD6A-4300-99F8-28E87C5AD5F2}"/>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BB790D5-8A07-40F5-B273-A272CF633213}"/>
                  </a:ext>
                </a:extLst>
              </p:cNvPr>
              <p:cNvSpPr txBox="1"/>
              <p:nvPr/>
            </p:nvSpPr>
            <p:spPr>
              <a:xfrm>
                <a:off x="2843808" y="1697792"/>
                <a:ext cx="792088" cy="417064"/>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21" name="TextBox 20">
                <a:extLst>
                  <a:ext uri="{FF2B5EF4-FFF2-40B4-BE49-F238E27FC236}">
                    <a16:creationId xmlns:a16="http://schemas.microsoft.com/office/drawing/2014/main" id="{D3AEF7E6-B0EE-4714-8FD6-65D926D5CDB7}"/>
                  </a:ext>
                </a:extLst>
              </p:cNvPr>
              <p:cNvSpPr txBox="1"/>
              <p:nvPr/>
            </p:nvSpPr>
            <p:spPr>
              <a:xfrm>
                <a:off x="5760131" y="1684043"/>
                <a:ext cx="792088" cy="417064"/>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22" name="Straight Arrow Connector 21">
                <a:extLst>
                  <a:ext uri="{FF2B5EF4-FFF2-40B4-BE49-F238E27FC236}">
                    <a16:creationId xmlns:a16="http://schemas.microsoft.com/office/drawing/2014/main" id="{1445898F-4CF2-4BD1-9C31-F8D4692943F5}"/>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0350882D-9A6F-4123-82FC-43E2F8A1FB3E}"/>
                </a:ext>
              </a:extLst>
            </p:cNvPr>
            <p:cNvSpPr txBox="1"/>
            <p:nvPr/>
          </p:nvSpPr>
          <p:spPr>
            <a:xfrm>
              <a:off x="1242631" y="3549156"/>
              <a:ext cx="693143" cy="521326"/>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sp>
          <p:nvSpPr>
            <p:cNvPr id="8" name="TextBox 7">
              <a:extLst>
                <a:ext uri="{FF2B5EF4-FFF2-40B4-BE49-F238E27FC236}">
                  <a16:creationId xmlns:a16="http://schemas.microsoft.com/office/drawing/2014/main" id="{EAFF016E-EAB3-407C-A6E3-1AD8BF5FCCCB}"/>
                </a:ext>
              </a:extLst>
            </p:cNvPr>
            <p:cNvSpPr txBox="1"/>
            <p:nvPr/>
          </p:nvSpPr>
          <p:spPr>
            <a:xfrm>
              <a:off x="2998391" y="2584396"/>
              <a:ext cx="742567" cy="260663"/>
            </a:xfrm>
            <a:prstGeom prst="rect">
              <a:avLst/>
            </a:prstGeom>
            <a:noFill/>
          </p:spPr>
          <p:txBody>
            <a:bodyPr wrap="square" lIns="0" tIns="0" rIns="0" bIns="0" rtlCol="0">
              <a:spAutoFit/>
            </a:bodyPr>
            <a:lstStyle/>
            <a:p>
              <a:r>
                <a:rPr lang="cs-CZ" sz="1600" dirty="0">
                  <a:solidFill>
                    <a:srgbClr val="AA5CAA"/>
                  </a:solidFill>
                </a:rPr>
                <a:t>100 + ?</a:t>
              </a:r>
              <a:endParaRPr lang="en-US" sz="1600" dirty="0">
                <a:solidFill>
                  <a:srgbClr val="AA5CAA"/>
                </a:solidFill>
              </a:endParaRPr>
            </a:p>
          </p:txBody>
        </p:sp>
        <p:sp>
          <p:nvSpPr>
            <p:cNvPr id="9" name="TextBox 8">
              <a:extLst>
                <a:ext uri="{FF2B5EF4-FFF2-40B4-BE49-F238E27FC236}">
                  <a16:creationId xmlns:a16="http://schemas.microsoft.com/office/drawing/2014/main" id="{1C6D3EE3-4C48-4354-B5FF-6D9EBF9FEE2C}"/>
                </a:ext>
              </a:extLst>
            </p:cNvPr>
            <p:cNvSpPr txBox="1"/>
            <p:nvPr/>
          </p:nvSpPr>
          <p:spPr>
            <a:xfrm>
              <a:off x="5686259" y="2614598"/>
              <a:ext cx="742567" cy="260663"/>
            </a:xfrm>
            <a:prstGeom prst="rect">
              <a:avLst/>
            </a:prstGeom>
            <a:noFill/>
          </p:spPr>
          <p:txBody>
            <a:bodyPr wrap="square" lIns="0" tIns="0" rIns="0" bIns="0" rtlCol="0">
              <a:spAutoFit/>
            </a:bodyPr>
            <a:lstStyle/>
            <a:p>
              <a:r>
                <a:rPr lang="cs-CZ" sz="1600" dirty="0">
                  <a:solidFill>
                    <a:srgbClr val="AA5CAA"/>
                  </a:solidFill>
                </a:rPr>
                <a:t>200 + ?</a:t>
              </a:r>
              <a:endParaRPr lang="en-US" sz="1600" dirty="0">
                <a:solidFill>
                  <a:srgbClr val="AA5CAA"/>
                </a:solidFill>
              </a:endParaRPr>
            </a:p>
          </p:txBody>
        </p:sp>
      </p:grpSp>
    </p:spTree>
    <p:extLst>
      <p:ext uri="{BB962C8B-B14F-4D97-AF65-F5344CB8AC3E}">
        <p14:creationId xmlns:p14="http://schemas.microsoft.com/office/powerpoint/2010/main" val="343020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 1 – varianta A) dopravu zajistí TERO</a:t>
            </a:r>
            <a:endParaRPr lang="en-GB" dirty="0"/>
          </a:p>
        </p:txBody>
      </p:sp>
      <p:sp>
        <p:nvSpPr>
          <p:cNvPr id="4" name="Text Placeholder 3"/>
          <p:cNvSpPr>
            <a:spLocks noGrp="1"/>
          </p:cNvSpPr>
          <p:nvPr>
            <p:ph type="body" sz="quarter" idx="10"/>
          </p:nvPr>
        </p:nvSpPr>
        <p:spPr/>
        <p:txBody>
          <a:bodyPr/>
          <a:lstStyle/>
          <a:p>
            <a:pPr marL="285750" indent="-285750">
              <a:buFont typeface="Arial" panose="020B0604020202020204" pitchFamily="34" charset="0"/>
              <a:buChar char="•"/>
            </a:pPr>
            <a:endParaRPr lang="cs-CZ" sz="1600" b="0" dirty="0"/>
          </a:p>
          <a:p>
            <a:pPr marL="285750" indent="-285750">
              <a:buFont typeface="Arial" panose="020B0604020202020204" pitchFamily="34" charset="0"/>
              <a:buChar char="•"/>
            </a:pPr>
            <a:endParaRPr lang="cs-CZ" sz="1600" b="0" dirty="0"/>
          </a:p>
          <a:p>
            <a:pPr marL="285750" indent="-285750">
              <a:buFont typeface="Arial" panose="020B0604020202020204" pitchFamily="34" charset="0"/>
              <a:buChar char="•"/>
            </a:pPr>
            <a:endParaRPr lang="cs-CZ" sz="1600" b="0" dirty="0"/>
          </a:p>
          <a:p>
            <a:pPr marL="285750" indent="-285750">
              <a:buFont typeface="Arial" panose="020B0604020202020204" pitchFamily="34" charset="0"/>
              <a:buChar char="•"/>
            </a:pPr>
            <a:endParaRPr lang="cs-CZ" sz="1600" b="0" dirty="0"/>
          </a:p>
          <a:p>
            <a:pPr marL="285750" indent="-285750">
              <a:buFont typeface="Arial" panose="020B0604020202020204" pitchFamily="34" charset="0"/>
              <a:buChar char="•"/>
            </a:pPr>
            <a:endParaRPr lang="cs-CZ" sz="1600" b="0" dirty="0"/>
          </a:p>
          <a:p>
            <a:endParaRPr lang="cs-CZ" sz="1600" b="0" dirty="0"/>
          </a:p>
          <a:p>
            <a:pPr marL="285750" indent="-285750">
              <a:buFont typeface="Arial" panose="020B0604020202020204" pitchFamily="34" charset="0"/>
              <a:buChar char="•"/>
            </a:pPr>
            <a:r>
              <a:rPr lang="cs-CZ" sz="1600" b="0" dirty="0"/>
              <a:t>Dopravu je třeba přiřadit první transakci =&gt; ta bude představovat intrakomunitární plnění </a:t>
            </a:r>
          </a:p>
          <a:p>
            <a:pPr marL="570150" lvl="2" indent="-285750">
              <a:buFont typeface="Courier New" panose="02070309020205020404" pitchFamily="49" charset="0"/>
              <a:buChar char="o"/>
            </a:pPr>
            <a:r>
              <a:rPr lang="cs-CZ" sz="1400" dirty="0"/>
              <a:t>Dodání zboží spol. TERO spol. MERKUR tak bude osvobozeno jako dodání do JČS (100 + 0%)</a:t>
            </a:r>
          </a:p>
          <a:p>
            <a:pPr marL="570150" lvl="2" indent="-285750">
              <a:buFont typeface="Courier New" panose="02070309020205020404" pitchFamily="49" charset="0"/>
              <a:buChar char="o"/>
            </a:pPr>
            <a:r>
              <a:rPr lang="cs-CZ" sz="1400" dirty="0"/>
              <a:t>MERKUR realizuje pořízení zboží z JČS (MP ve státě ukončení přepravy v Litvě) (100 + 21%)</a:t>
            </a:r>
          </a:p>
          <a:p>
            <a:pPr marL="285750" indent="-285750">
              <a:buFont typeface="Arial" panose="020B0604020202020204" pitchFamily="34" charset="0"/>
              <a:buChar char="•"/>
            </a:pPr>
            <a:r>
              <a:rPr lang="cs-CZ" sz="1600" b="0" dirty="0"/>
              <a:t>Dodání zboží koncovému zákazníkovi bude dodáním bez přepravy s MP ve státě ukončení předcházejícího pořízení zboží – v Litvě (200 + 21%)</a:t>
            </a:r>
          </a:p>
          <a:p>
            <a:pPr marL="285750" indent="-285750">
              <a:buFont typeface="Arial" panose="020B0604020202020204" pitchFamily="34" charset="0"/>
              <a:buChar char="•"/>
            </a:pPr>
            <a:r>
              <a:rPr lang="cs-CZ" sz="1600" b="0" dirty="0"/>
              <a:t>Společnosti MERKUR vznikne povinnost registrace k DPH v Litvě (tomu se lze vyhnout – viz. Triangulace)</a:t>
            </a:r>
          </a:p>
          <a:p>
            <a:pPr marL="285750" indent="-285750">
              <a:buFont typeface="Arial" panose="020B0604020202020204" pitchFamily="34" charset="0"/>
              <a:buChar char="•"/>
            </a:pPr>
            <a:r>
              <a:rPr lang="cs-CZ" sz="1600" b="0" dirty="0"/>
              <a:t>Dopady pro společnost DELTA – registrace k DPH v Litvě, vratka DPH?</a:t>
            </a:r>
          </a:p>
          <a:p>
            <a:endParaRPr lang="en-GB" dirty="0"/>
          </a:p>
        </p:txBody>
      </p:sp>
      <p:grpSp>
        <p:nvGrpSpPr>
          <p:cNvPr id="5" name="Group 4">
            <a:extLst>
              <a:ext uri="{FF2B5EF4-FFF2-40B4-BE49-F238E27FC236}">
                <a16:creationId xmlns:a16="http://schemas.microsoft.com/office/drawing/2014/main" id="{F1539EC9-8BC2-42A3-85EA-D22C8368F19D}"/>
              </a:ext>
            </a:extLst>
          </p:cNvPr>
          <p:cNvGrpSpPr/>
          <p:nvPr/>
        </p:nvGrpSpPr>
        <p:grpSpPr>
          <a:xfrm>
            <a:off x="758340" y="1381462"/>
            <a:ext cx="7350733" cy="1699091"/>
            <a:chOff x="609278" y="1157817"/>
            <a:chExt cx="7763197" cy="1883850"/>
          </a:xfrm>
        </p:grpSpPr>
        <p:grpSp>
          <p:nvGrpSpPr>
            <p:cNvPr id="6" name="Group 5">
              <a:extLst>
                <a:ext uri="{FF2B5EF4-FFF2-40B4-BE49-F238E27FC236}">
                  <a16:creationId xmlns:a16="http://schemas.microsoft.com/office/drawing/2014/main" id="{F81A724C-20B6-4CD5-99A2-E27AC4D7FF1B}"/>
                </a:ext>
              </a:extLst>
            </p:cNvPr>
            <p:cNvGrpSpPr/>
            <p:nvPr/>
          </p:nvGrpSpPr>
          <p:grpSpPr>
            <a:xfrm>
              <a:off x="609278" y="1157817"/>
              <a:ext cx="7763197" cy="1637523"/>
              <a:chOff x="323528" y="1385002"/>
              <a:chExt cx="8280920" cy="2620062"/>
            </a:xfrm>
          </p:grpSpPr>
          <p:grpSp>
            <p:nvGrpSpPr>
              <p:cNvPr id="8" name="Group 13">
                <a:extLst>
                  <a:ext uri="{FF2B5EF4-FFF2-40B4-BE49-F238E27FC236}">
                    <a16:creationId xmlns:a16="http://schemas.microsoft.com/office/drawing/2014/main" id="{919412EA-0A0F-48B9-ADDE-9E8138B61094}"/>
                  </a:ext>
                </a:extLst>
              </p:cNvPr>
              <p:cNvGrpSpPr/>
              <p:nvPr/>
            </p:nvGrpSpPr>
            <p:grpSpPr>
              <a:xfrm>
                <a:off x="323528" y="1410832"/>
                <a:ext cx="2088232" cy="1154072"/>
                <a:chOff x="323528" y="1194808"/>
                <a:chExt cx="2088232" cy="1154072"/>
              </a:xfrm>
            </p:grpSpPr>
            <p:pic>
              <p:nvPicPr>
                <p:cNvPr id="27" name="Picture 2">
                  <a:extLst>
                    <a:ext uri="{FF2B5EF4-FFF2-40B4-BE49-F238E27FC236}">
                      <a16:creationId xmlns:a16="http://schemas.microsoft.com/office/drawing/2014/main" id="{21ABC29B-AB51-4F46-91A9-58AB7B71292C}"/>
                    </a:ext>
                  </a:extLst>
                </p:cNvPr>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8" name="TextBox 27">
                  <a:extLst>
                    <a:ext uri="{FF2B5EF4-FFF2-40B4-BE49-F238E27FC236}">
                      <a16:creationId xmlns:a16="http://schemas.microsoft.com/office/drawing/2014/main" id="{3E6E562E-F0CB-48D7-96F1-D4BEBA41C1F5}"/>
                    </a:ext>
                  </a:extLst>
                </p:cNvPr>
                <p:cNvSpPr txBox="1"/>
                <p:nvPr/>
              </p:nvSpPr>
              <p:spPr>
                <a:xfrm>
                  <a:off x="438580" y="1194808"/>
                  <a:ext cx="1368152" cy="433993"/>
                </a:xfrm>
                <a:prstGeom prst="rect">
                  <a:avLst/>
                </a:prstGeom>
                <a:noFill/>
              </p:spPr>
              <p:txBody>
                <a:bodyPr wrap="square" lIns="0" tIns="0" rIns="0" bIns="0" rtlCol="0">
                  <a:spAutoFit/>
                </a:bodyPr>
                <a:lstStyle/>
                <a:p>
                  <a:r>
                    <a:rPr lang="cs-CZ" sz="1600" dirty="0">
                      <a:solidFill>
                        <a:schemeClr val="accent1">
                          <a:lumMod val="75000"/>
                        </a:schemeClr>
                      </a:solidFill>
                    </a:rPr>
                    <a:t>DIČ PL</a:t>
                  </a:r>
                  <a:endParaRPr lang="en-US" sz="1600" dirty="0">
                    <a:solidFill>
                      <a:schemeClr val="accent1">
                        <a:lumMod val="75000"/>
                      </a:schemeClr>
                    </a:solidFill>
                  </a:endParaRPr>
                </a:p>
              </p:txBody>
            </p:sp>
            <p:sp>
              <p:nvSpPr>
                <p:cNvPr id="29" name="TextBox 28">
                  <a:extLst>
                    <a:ext uri="{FF2B5EF4-FFF2-40B4-BE49-F238E27FC236}">
                      <a16:creationId xmlns:a16="http://schemas.microsoft.com/office/drawing/2014/main" id="{79B44300-5DD8-49F0-AE90-A9554BBBCA43}"/>
                    </a:ext>
                  </a:extLst>
                </p:cNvPr>
                <p:cNvSpPr txBox="1"/>
                <p:nvPr/>
              </p:nvSpPr>
              <p:spPr>
                <a:xfrm>
                  <a:off x="827583" y="1844822"/>
                  <a:ext cx="1584177" cy="433993"/>
                </a:xfrm>
                <a:prstGeom prst="rect">
                  <a:avLst/>
                </a:prstGeom>
                <a:noFill/>
              </p:spPr>
              <p:txBody>
                <a:bodyPr wrap="square" lIns="0" tIns="0" rIns="0" bIns="0" rtlCol="0">
                  <a:spAutoFit/>
                </a:bodyPr>
                <a:lstStyle/>
                <a:p>
                  <a:r>
                    <a:rPr lang="cs-CZ" sz="1600" dirty="0">
                      <a:solidFill>
                        <a:schemeClr val="accent1">
                          <a:lumMod val="75000"/>
                        </a:schemeClr>
                      </a:solidFill>
                    </a:rPr>
                    <a:t>TERO </a:t>
                  </a:r>
                  <a:endParaRPr lang="en-US" sz="1600" dirty="0">
                    <a:solidFill>
                      <a:schemeClr val="accent1">
                        <a:lumMod val="75000"/>
                      </a:schemeClr>
                    </a:solidFill>
                  </a:endParaRPr>
                </a:p>
              </p:txBody>
            </p:sp>
          </p:grpSp>
          <p:grpSp>
            <p:nvGrpSpPr>
              <p:cNvPr id="9" name="Group 18">
                <a:extLst>
                  <a:ext uri="{FF2B5EF4-FFF2-40B4-BE49-F238E27FC236}">
                    <a16:creationId xmlns:a16="http://schemas.microsoft.com/office/drawing/2014/main" id="{0E746EA9-4A0C-44BA-87A5-4A43E7F07D16}"/>
                  </a:ext>
                </a:extLst>
              </p:cNvPr>
              <p:cNvGrpSpPr/>
              <p:nvPr/>
            </p:nvGrpSpPr>
            <p:grpSpPr>
              <a:xfrm>
                <a:off x="3779912" y="1385002"/>
                <a:ext cx="1800200" cy="1179902"/>
                <a:chOff x="3563888" y="1168978"/>
                <a:chExt cx="1800200" cy="1179902"/>
              </a:xfrm>
            </p:grpSpPr>
            <p:pic>
              <p:nvPicPr>
                <p:cNvPr id="24" name="Picture 2">
                  <a:extLst>
                    <a:ext uri="{FF2B5EF4-FFF2-40B4-BE49-F238E27FC236}">
                      <a16:creationId xmlns:a16="http://schemas.microsoft.com/office/drawing/2014/main" id="{BAEB8531-7DF8-4CE0-BB8F-1BB506B5828C}"/>
                    </a:ext>
                  </a:extLst>
                </p:cNvPr>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5" name="TextBox 24">
                  <a:extLst>
                    <a:ext uri="{FF2B5EF4-FFF2-40B4-BE49-F238E27FC236}">
                      <a16:creationId xmlns:a16="http://schemas.microsoft.com/office/drawing/2014/main" id="{BB235377-144D-49E4-B8F7-6034DF7F5637}"/>
                    </a:ext>
                  </a:extLst>
                </p:cNvPr>
                <p:cNvSpPr txBox="1"/>
                <p:nvPr/>
              </p:nvSpPr>
              <p:spPr>
                <a:xfrm>
                  <a:off x="3923928" y="1844822"/>
                  <a:ext cx="1008112" cy="433993"/>
                </a:xfrm>
                <a:prstGeom prst="rect">
                  <a:avLst/>
                </a:prstGeom>
                <a:noFill/>
              </p:spPr>
              <p:txBody>
                <a:bodyPr wrap="square" lIns="0" tIns="0" rIns="0" bIns="0" rtlCol="0">
                  <a:spAutoFit/>
                </a:bodyPr>
                <a:lstStyle/>
                <a:p>
                  <a:r>
                    <a:rPr lang="cs-CZ" sz="1600" dirty="0">
                      <a:solidFill>
                        <a:schemeClr val="accent1">
                          <a:lumMod val="75000"/>
                        </a:schemeClr>
                      </a:solidFill>
                    </a:rPr>
                    <a:t>MERKUR</a:t>
                  </a:r>
                  <a:endParaRPr lang="en-US" sz="1600" dirty="0">
                    <a:solidFill>
                      <a:schemeClr val="accent1">
                        <a:lumMod val="75000"/>
                      </a:schemeClr>
                    </a:solidFill>
                  </a:endParaRPr>
                </a:p>
              </p:txBody>
            </p:sp>
            <p:sp>
              <p:nvSpPr>
                <p:cNvPr id="26" name="TextBox 25">
                  <a:extLst>
                    <a:ext uri="{FF2B5EF4-FFF2-40B4-BE49-F238E27FC236}">
                      <a16:creationId xmlns:a16="http://schemas.microsoft.com/office/drawing/2014/main" id="{1168BE83-6FAB-4984-B069-7AEA885F529A}"/>
                    </a:ext>
                  </a:extLst>
                </p:cNvPr>
                <p:cNvSpPr txBox="1"/>
                <p:nvPr/>
              </p:nvSpPr>
              <p:spPr>
                <a:xfrm>
                  <a:off x="3681542" y="1168978"/>
                  <a:ext cx="1368152" cy="433993"/>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10" name="Group 17">
                <a:extLst>
                  <a:ext uri="{FF2B5EF4-FFF2-40B4-BE49-F238E27FC236}">
                    <a16:creationId xmlns:a16="http://schemas.microsoft.com/office/drawing/2014/main" id="{6338E339-8151-4A6A-BF52-F56FA3E600DF}"/>
                  </a:ext>
                </a:extLst>
              </p:cNvPr>
              <p:cNvGrpSpPr/>
              <p:nvPr/>
            </p:nvGrpSpPr>
            <p:grpSpPr>
              <a:xfrm>
                <a:off x="6804248" y="1385002"/>
                <a:ext cx="1800200" cy="1179902"/>
                <a:chOff x="6084168" y="1168978"/>
                <a:chExt cx="1800200" cy="1179902"/>
              </a:xfrm>
            </p:grpSpPr>
            <p:pic>
              <p:nvPicPr>
                <p:cNvPr id="21" name="Picture 2">
                  <a:extLst>
                    <a:ext uri="{FF2B5EF4-FFF2-40B4-BE49-F238E27FC236}">
                      <a16:creationId xmlns:a16="http://schemas.microsoft.com/office/drawing/2014/main" id="{CDF66B21-0450-434A-9987-965845F93109}"/>
                    </a:ext>
                  </a:extLst>
                </p:cNvPr>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2" name="TextBox 21">
                  <a:extLst>
                    <a:ext uri="{FF2B5EF4-FFF2-40B4-BE49-F238E27FC236}">
                      <a16:creationId xmlns:a16="http://schemas.microsoft.com/office/drawing/2014/main" id="{5E878C2B-5C76-4519-8088-038B2F2CE311}"/>
                    </a:ext>
                  </a:extLst>
                </p:cNvPr>
                <p:cNvSpPr txBox="1"/>
                <p:nvPr/>
              </p:nvSpPr>
              <p:spPr>
                <a:xfrm>
                  <a:off x="6444208" y="1844822"/>
                  <a:ext cx="1008112" cy="433993"/>
                </a:xfrm>
                <a:prstGeom prst="rect">
                  <a:avLst/>
                </a:prstGeom>
                <a:noFill/>
              </p:spPr>
              <p:txBody>
                <a:bodyPr wrap="square" lIns="0" tIns="0" rIns="0" bIns="0" rtlCol="0">
                  <a:spAutoFit/>
                </a:bodyPr>
                <a:lstStyle/>
                <a:p>
                  <a:r>
                    <a:rPr lang="cs-CZ" sz="1600" dirty="0">
                      <a:solidFill>
                        <a:schemeClr val="accent1">
                          <a:lumMod val="75000"/>
                        </a:schemeClr>
                      </a:solidFill>
                    </a:rPr>
                    <a:t>DELTA</a:t>
                  </a:r>
                  <a:endParaRPr lang="en-US" sz="1600" dirty="0">
                    <a:solidFill>
                      <a:schemeClr val="accent1">
                        <a:lumMod val="75000"/>
                      </a:schemeClr>
                    </a:solidFill>
                  </a:endParaRPr>
                </a:p>
              </p:txBody>
            </p:sp>
            <p:sp>
              <p:nvSpPr>
                <p:cNvPr id="23" name="TextBox 22">
                  <a:extLst>
                    <a:ext uri="{FF2B5EF4-FFF2-40B4-BE49-F238E27FC236}">
                      <a16:creationId xmlns:a16="http://schemas.microsoft.com/office/drawing/2014/main" id="{40F7E7F1-4EFB-414C-86EA-A8239929F7A9}"/>
                    </a:ext>
                  </a:extLst>
                </p:cNvPr>
                <p:cNvSpPr txBox="1"/>
                <p:nvPr/>
              </p:nvSpPr>
              <p:spPr>
                <a:xfrm>
                  <a:off x="6186423" y="1168978"/>
                  <a:ext cx="1368152" cy="433993"/>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11" name="Straight Connector 10">
                <a:extLst>
                  <a:ext uri="{FF2B5EF4-FFF2-40B4-BE49-F238E27FC236}">
                    <a16:creationId xmlns:a16="http://schemas.microsoft.com/office/drawing/2014/main" id="{5B1A5A8B-AD25-4BC3-A3A2-78580BD17BBD}"/>
                  </a:ext>
                </a:extLst>
              </p:cNvPr>
              <p:cNvCxnSpPr/>
              <p:nvPr/>
            </p:nvCxnSpPr>
            <p:spPr>
              <a:xfrm>
                <a:off x="2763442" y="1441378"/>
                <a:ext cx="8358" cy="2563686"/>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3BC074-593C-49C6-87F6-25F704D5BDDE}"/>
                  </a:ext>
                </a:extLst>
              </p:cNvPr>
              <p:cNvCxnSpPr/>
              <p:nvPr/>
            </p:nvCxnSpPr>
            <p:spPr>
              <a:xfrm flipH="1">
                <a:off x="467544"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45D817F-F1D8-4F3B-AFAC-1E5D537CF7AC}"/>
                  </a:ext>
                </a:extLst>
              </p:cNvPr>
              <p:cNvSpPr txBox="1"/>
              <p:nvPr/>
            </p:nvSpPr>
            <p:spPr>
              <a:xfrm>
                <a:off x="1907704" y="2583020"/>
                <a:ext cx="864095" cy="433993"/>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4" name="TextBox 13">
                <a:extLst>
                  <a:ext uri="{FF2B5EF4-FFF2-40B4-BE49-F238E27FC236}">
                    <a16:creationId xmlns:a16="http://schemas.microsoft.com/office/drawing/2014/main" id="{1552F509-508A-42E0-A3E1-E4437F7E8561}"/>
                  </a:ext>
                </a:extLst>
              </p:cNvPr>
              <p:cNvSpPr txBox="1"/>
              <p:nvPr/>
            </p:nvSpPr>
            <p:spPr>
              <a:xfrm>
                <a:off x="2987824" y="3068959"/>
                <a:ext cx="504056" cy="433993"/>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5" name="TextBox 14">
                <a:extLst>
                  <a:ext uri="{FF2B5EF4-FFF2-40B4-BE49-F238E27FC236}">
                    <a16:creationId xmlns:a16="http://schemas.microsoft.com/office/drawing/2014/main" id="{E5E35D32-188A-45EF-A949-DE1CD9DF6A3E}"/>
                  </a:ext>
                </a:extLst>
              </p:cNvPr>
              <p:cNvSpPr txBox="1"/>
              <p:nvPr/>
            </p:nvSpPr>
            <p:spPr>
              <a:xfrm>
                <a:off x="1938165" y="3147004"/>
                <a:ext cx="576063" cy="433993"/>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cxnSp>
            <p:nvCxnSpPr>
              <p:cNvPr id="16" name="Straight Arrow Connector 15">
                <a:extLst>
                  <a:ext uri="{FF2B5EF4-FFF2-40B4-BE49-F238E27FC236}">
                    <a16:creationId xmlns:a16="http://schemas.microsoft.com/office/drawing/2014/main" id="{48FB8908-1AD6-4690-B65E-AD7B36285BD7}"/>
                  </a:ext>
                </a:extLst>
              </p:cNvPr>
              <p:cNvCxnSpPr/>
              <p:nvPr/>
            </p:nvCxnSpPr>
            <p:spPr>
              <a:xfrm>
                <a:off x="2267744" y="2132856"/>
                <a:ext cx="1368152"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2611B7B-6BA7-463A-9939-DC17F99C3853}"/>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A8B022-1146-4FE0-8F7F-5AC6496AE1F7}"/>
                  </a:ext>
                </a:extLst>
              </p:cNvPr>
              <p:cNvSpPr txBox="1"/>
              <p:nvPr/>
            </p:nvSpPr>
            <p:spPr>
              <a:xfrm>
                <a:off x="2843808" y="1697791"/>
                <a:ext cx="792088" cy="433993"/>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19" name="TextBox 18">
                <a:extLst>
                  <a:ext uri="{FF2B5EF4-FFF2-40B4-BE49-F238E27FC236}">
                    <a16:creationId xmlns:a16="http://schemas.microsoft.com/office/drawing/2014/main" id="{19230287-3300-4CC4-B512-A194EE35617B}"/>
                  </a:ext>
                </a:extLst>
              </p:cNvPr>
              <p:cNvSpPr txBox="1"/>
              <p:nvPr/>
            </p:nvSpPr>
            <p:spPr>
              <a:xfrm>
                <a:off x="5760131" y="1684043"/>
                <a:ext cx="792088" cy="433993"/>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20" name="Straight Arrow Connector 19">
                <a:extLst>
                  <a:ext uri="{FF2B5EF4-FFF2-40B4-BE49-F238E27FC236}">
                    <a16:creationId xmlns:a16="http://schemas.microsoft.com/office/drawing/2014/main" id="{81E32808-DAE6-4E8D-B707-37A69A483EA9}"/>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70311CD2-2EC8-4E13-B1CC-58D08659B760}"/>
                </a:ext>
              </a:extLst>
            </p:cNvPr>
            <p:cNvSpPr txBox="1"/>
            <p:nvPr/>
          </p:nvSpPr>
          <p:spPr>
            <a:xfrm>
              <a:off x="1131244" y="2499179"/>
              <a:ext cx="693143" cy="542488"/>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Tree>
    <p:extLst>
      <p:ext uri="{BB962C8B-B14F-4D97-AF65-F5344CB8AC3E}">
        <p14:creationId xmlns:p14="http://schemas.microsoft.com/office/powerpoint/2010/main" val="5138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 calcmode="lin" valueType="num">
                                      <p:cBhvr additive="base">
                                        <p:cTn id="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 calcmode="lin" valueType="num">
                                      <p:cBhvr additive="base">
                                        <p:cTn id="2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 calcmode="lin" valueType="num">
                                      <p:cBhvr additive="base">
                                        <p:cTn id="2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GB" sz="4000" dirty="0" err="1"/>
              <a:t>Řetězové</a:t>
            </a:r>
            <a:r>
              <a:rPr lang="en-GB" sz="4000" dirty="0"/>
              <a:t> </a:t>
            </a:r>
            <a:r>
              <a:rPr lang="en-GB" sz="4000" dirty="0" err="1"/>
              <a:t>obchody</a:t>
            </a:r>
            <a:r>
              <a:rPr lang="en-GB" sz="4000" dirty="0"/>
              <a:t> – </a:t>
            </a:r>
            <a:r>
              <a:rPr lang="en-GB" sz="4000" dirty="0" err="1"/>
              <a:t>znázornění</a:t>
            </a:r>
            <a:r>
              <a:rPr lang="en-GB" sz="4000" dirty="0"/>
              <a:t> a ZDPH</a:t>
            </a:r>
            <a:endParaRPr lang="en-US" noProof="0" dirty="0"/>
          </a:p>
        </p:txBody>
      </p:sp>
      <p:sp>
        <p:nvSpPr>
          <p:cNvPr id="4" name="Text Placeholder 3">
            <a:extLst>
              <a:ext uri="{FF2B5EF4-FFF2-40B4-BE49-F238E27FC236}">
                <a16:creationId xmlns:a16="http://schemas.microsoft.com/office/drawing/2014/main" id="{631E27EB-AA34-46AF-AB9F-5DA227CE4F66}"/>
              </a:ext>
            </a:extLst>
          </p:cNvPr>
          <p:cNvSpPr>
            <a:spLocks noGrp="1"/>
          </p:cNvSpPr>
          <p:nvPr>
            <p:ph type="body" sz="quarter" idx="10"/>
          </p:nvPr>
        </p:nvSpPr>
        <p:spPr/>
        <p:txBody>
          <a:bodyPr/>
          <a:lstStyle/>
          <a:p>
            <a:endParaRPr lang="en-US" dirty="0"/>
          </a:p>
        </p:txBody>
      </p:sp>
      <p:sp>
        <p:nvSpPr>
          <p:cNvPr id="22" name="Text Placeholder 1">
            <a:extLst>
              <a:ext uri="{FF2B5EF4-FFF2-40B4-BE49-F238E27FC236}">
                <a16:creationId xmlns:a16="http://schemas.microsoft.com/office/drawing/2014/main" id="{E03A8EBC-66A0-4F9F-826B-3FA7C0FA91C2}"/>
              </a:ext>
            </a:extLst>
          </p:cNvPr>
          <p:cNvSpPr txBox="1">
            <a:spLocks/>
          </p:cNvSpPr>
          <p:nvPr/>
        </p:nvSpPr>
        <p:spPr>
          <a:xfrm>
            <a:off x="752400" y="3484275"/>
            <a:ext cx="7477200" cy="2164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cs-CZ" sz="1600" b="0" dirty="0"/>
              <a:t>transakce, kdy je zboží přeprodáváno několika subjekty mezi sebou, přičemž toto zboží je odesláno výrobcem, resp. prvním prodávajícím v řadě, přímo finálnímu zákazníkovi</a:t>
            </a:r>
          </a:p>
          <a:p>
            <a:pPr marL="285750" indent="-285750">
              <a:spcAft>
                <a:spcPts val="1200"/>
              </a:spcAft>
              <a:buFont typeface="Arial" panose="020B0604020202020204" pitchFamily="34" charset="0"/>
              <a:buChar char="•"/>
            </a:pPr>
            <a:r>
              <a:rPr lang="cs-CZ" sz="1600" dirty="0"/>
              <a:t>Přístup před rokem 2020 a tzv. </a:t>
            </a:r>
            <a:r>
              <a:rPr lang="cs-CZ" sz="1600" dirty="0" err="1"/>
              <a:t>quick</a:t>
            </a:r>
            <a:r>
              <a:rPr lang="cs-CZ" sz="1600" dirty="0"/>
              <a:t> </a:t>
            </a:r>
            <a:r>
              <a:rPr lang="cs-CZ" sz="1600" dirty="0" err="1"/>
              <a:t>fixes</a:t>
            </a:r>
            <a:r>
              <a:rPr lang="cs-CZ" sz="1600" dirty="0"/>
              <a:t> (QF) </a:t>
            </a:r>
            <a:r>
              <a:rPr lang="cs-CZ" sz="1600" b="0" dirty="0"/>
              <a:t>-  v EU velký důraz na rozsudky ESD, nicméně nejednotný přístup X v ZDPH není explicitně řešeno</a:t>
            </a:r>
            <a:endParaRPr lang="en-GB" sz="1600" dirty="0"/>
          </a:p>
          <a:p>
            <a:pPr marL="285750" indent="-285750">
              <a:spcAft>
                <a:spcPts val="1200"/>
              </a:spcAft>
              <a:buFont typeface="Arial" panose="020B0604020202020204" pitchFamily="34" charset="0"/>
              <a:buChar char="•"/>
            </a:pPr>
            <a:r>
              <a:rPr lang="cs-CZ" sz="1600" i="1" dirty="0"/>
              <a:t>Přístup po QF </a:t>
            </a:r>
            <a:r>
              <a:rPr lang="cs-CZ" sz="1600" b="0" i="1" dirty="0"/>
              <a:t>– důraz na rozsudky ESD stále, ale snaha sjednotit pravidla a přístup při přeshraničních transakcích se zbožím; v ZDPH již zohledněno (§ 7 a 64) – účinnost od 1. září 2020</a:t>
            </a:r>
          </a:p>
          <a:p>
            <a:endParaRPr lang="cs-CZ" dirty="0"/>
          </a:p>
        </p:txBody>
      </p:sp>
      <p:grpSp>
        <p:nvGrpSpPr>
          <p:cNvPr id="23" name="Group 22">
            <a:extLst>
              <a:ext uri="{FF2B5EF4-FFF2-40B4-BE49-F238E27FC236}">
                <a16:creationId xmlns:a16="http://schemas.microsoft.com/office/drawing/2014/main" id="{8A593EF1-94D5-4AC4-B3EF-FEB426E915F4}"/>
              </a:ext>
            </a:extLst>
          </p:cNvPr>
          <p:cNvGrpSpPr/>
          <p:nvPr/>
        </p:nvGrpSpPr>
        <p:grpSpPr>
          <a:xfrm>
            <a:off x="1604109" y="1328420"/>
            <a:ext cx="5622314" cy="1352635"/>
            <a:chOff x="2057251" y="1397433"/>
            <a:chExt cx="8023704" cy="1656183"/>
          </a:xfrm>
        </p:grpSpPr>
        <p:sp>
          <p:nvSpPr>
            <p:cNvPr id="24" name="TextBox 23">
              <a:extLst>
                <a:ext uri="{FF2B5EF4-FFF2-40B4-BE49-F238E27FC236}">
                  <a16:creationId xmlns:a16="http://schemas.microsoft.com/office/drawing/2014/main" id="{F8151D34-B36A-44F6-ADAF-799465DB4C8F}"/>
                </a:ext>
              </a:extLst>
            </p:cNvPr>
            <p:cNvSpPr txBox="1"/>
            <p:nvPr/>
          </p:nvSpPr>
          <p:spPr>
            <a:xfrm flipH="1">
              <a:off x="2093255"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CZ výrobce</a:t>
              </a:r>
            </a:p>
          </p:txBody>
        </p:sp>
        <p:sp>
          <p:nvSpPr>
            <p:cNvPr id="25" name="Rectangle 24">
              <a:extLst>
                <a:ext uri="{FF2B5EF4-FFF2-40B4-BE49-F238E27FC236}">
                  <a16:creationId xmlns:a16="http://schemas.microsoft.com/office/drawing/2014/main" id="{9F0F35B5-5D85-413C-9171-16C4C3C85F37}"/>
                </a:ext>
              </a:extLst>
            </p:cNvPr>
            <p:cNvSpPr/>
            <p:nvPr/>
          </p:nvSpPr>
          <p:spPr>
            <a:xfrm>
              <a:off x="2057251" y="1702294"/>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6" name="TextBox 25">
              <a:extLst>
                <a:ext uri="{FF2B5EF4-FFF2-40B4-BE49-F238E27FC236}">
                  <a16:creationId xmlns:a16="http://schemas.microsoft.com/office/drawing/2014/main" id="{3A1F85E2-76D9-4567-B891-584CF388695B}"/>
                </a:ext>
              </a:extLst>
            </p:cNvPr>
            <p:cNvSpPr txBox="1"/>
            <p:nvPr/>
          </p:nvSpPr>
          <p:spPr>
            <a:xfrm flipH="1">
              <a:off x="4327668"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CZ obchodník</a:t>
              </a:r>
            </a:p>
          </p:txBody>
        </p:sp>
        <p:sp>
          <p:nvSpPr>
            <p:cNvPr id="27" name="TextBox 26">
              <a:extLst>
                <a:ext uri="{FF2B5EF4-FFF2-40B4-BE49-F238E27FC236}">
                  <a16:creationId xmlns:a16="http://schemas.microsoft.com/office/drawing/2014/main" id="{77FC1AF9-AAED-4E88-9527-729A93A21C82}"/>
                </a:ext>
              </a:extLst>
            </p:cNvPr>
            <p:cNvSpPr txBox="1"/>
            <p:nvPr/>
          </p:nvSpPr>
          <p:spPr>
            <a:xfrm flipH="1">
              <a:off x="8892823"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SK zákazník</a:t>
              </a:r>
            </a:p>
          </p:txBody>
        </p:sp>
        <p:cxnSp>
          <p:nvCxnSpPr>
            <p:cNvPr id="28" name="Straight Arrow Connector 27">
              <a:extLst>
                <a:ext uri="{FF2B5EF4-FFF2-40B4-BE49-F238E27FC236}">
                  <a16:creationId xmlns:a16="http://schemas.microsoft.com/office/drawing/2014/main" id="{3E980176-F296-4B07-B853-48456082709E}"/>
                </a:ext>
              </a:extLst>
            </p:cNvPr>
            <p:cNvCxnSpPr/>
            <p:nvPr/>
          </p:nvCxnSpPr>
          <p:spPr>
            <a:xfrm>
              <a:off x="3361450" y="2059835"/>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BF0B1F8-7553-4631-BD66-64209610605D}"/>
                </a:ext>
              </a:extLst>
            </p:cNvPr>
            <p:cNvSpPr/>
            <p:nvPr/>
          </p:nvSpPr>
          <p:spPr>
            <a:xfrm>
              <a:off x="4297464"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30" name="Rectangle 29">
              <a:extLst>
                <a:ext uri="{FF2B5EF4-FFF2-40B4-BE49-F238E27FC236}">
                  <a16:creationId xmlns:a16="http://schemas.microsoft.com/office/drawing/2014/main" id="{8152CBAA-339D-414F-8495-604E362CA1ED}"/>
                </a:ext>
              </a:extLst>
            </p:cNvPr>
            <p:cNvSpPr/>
            <p:nvPr/>
          </p:nvSpPr>
          <p:spPr>
            <a:xfrm>
              <a:off x="6570639"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31" name="Straight Connector 30">
              <a:extLst>
                <a:ext uri="{FF2B5EF4-FFF2-40B4-BE49-F238E27FC236}">
                  <a16:creationId xmlns:a16="http://schemas.microsoft.com/office/drawing/2014/main" id="{5437362D-BFEE-4AAC-B58A-8D78F1F36A30}"/>
                </a:ext>
              </a:extLst>
            </p:cNvPr>
            <p:cNvCxnSpPr/>
            <p:nvPr/>
          </p:nvCxnSpPr>
          <p:spPr>
            <a:xfrm>
              <a:off x="6072075" y="1397433"/>
              <a:ext cx="0" cy="165618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BA9B9AC-0F2E-4A2D-9945-9F85141A435F}"/>
                </a:ext>
              </a:extLst>
            </p:cNvPr>
            <p:cNvSpPr txBox="1"/>
            <p:nvPr/>
          </p:nvSpPr>
          <p:spPr>
            <a:xfrm>
              <a:off x="5610170" y="2727008"/>
              <a:ext cx="360040" cy="246221"/>
            </a:xfrm>
            <a:prstGeom prst="rect">
              <a:avLst/>
            </a:prstGeom>
            <a:noFill/>
          </p:spPr>
          <p:txBody>
            <a:bodyPr wrap="square" lIns="0" tIns="0" rIns="0" bIns="0" rtlCol="0">
              <a:spAutoFit/>
            </a:bodyPr>
            <a:lstStyle/>
            <a:p>
              <a:r>
                <a:rPr lang="cs-CZ" sz="1200" dirty="0">
                  <a:solidFill>
                    <a:schemeClr val="tx2"/>
                  </a:solidFill>
                </a:rPr>
                <a:t>ČR</a:t>
              </a:r>
            </a:p>
          </p:txBody>
        </p:sp>
        <p:sp>
          <p:nvSpPr>
            <p:cNvPr id="33" name="TextBox 32">
              <a:extLst>
                <a:ext uri="{FF2B5EF4-FFF2-40B4-BE49-F238E27FC236}">
                  <a16:creationId xmlns:a16="http://schemas.microsoft.com/office/drawing/2014/main" id="{40957E72-C1AC-438C-B759-3610D91DEA6C}"/>
                </a:ext>
              </a:extLst>
            </p:cNvPr>
            <p:cNvSpPr txBox="1"/>
            <p:nvPr/>
          </p:nvSpPr>
          <p:spPr>
            <a:xfrm flipH="1">
              <a:off x="6267188" y="2727010"/>
              <a:ext cx="339448" cy="262977"/>
            </a:xfrm>
            <a:prstGeom prst="rect">
              <a:avLst/>
            </a:prstGeom>
            <a:noFill/>
          </p:spPr>
          <p:txBody>
            <a:bodyPr wrap="square" lIns="0" tIns="0" rIns="0" bIns="0" rtlCol="0">
              <a:spAutoFit/>
            </a:bodyPr>
            <a:lstStyle/>
            <a:p>
              <a:r>
                <a:rPr lang="cs-CZ" sz="1200" dirty="0">
                  <a:solidFill>
                    <a:schemeClr val="tx2"/>
                  </a:solidFill>
                </a:rPr>
                <a:t>SK</a:t>
              </a:r>
            </a:p>
          </p:txBody>
        </p:sp>
        <p:cxnSp>
          <p:nvCxnSpPr>
            <p:cNvPr id="34" name="Straight Arrow Connector 33">
              <a:extLst>
                <a:ext uri="{FF2B5EF4-FFF2-40B4-BE49-F238E27FC236}">
                  <a16:creationId xmlns:a16="http://schemas.microsoft.com/office/drawing/2014/main" id="{EB84D7A8-C2DA-490A-9681-44B3509A2F70}"/>
                </a:ext>
              </a:extLst>
            </p:cNvPr>
            <p:cNvCxnSpPr/>
            <p:nvPr/>
          </p:nvCxnSpPr>
          <p:spPr>
            <a:xfrm>
              <a:off x="5642068" y="2052951"/>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FF0221F3-9A9B-42AA-92ED-2AE5668AB06D}"/>
                </a:ext>
              </a:extLst>
            </p:cNvPr>
            <p:cNvSpPr txBox="1"/>
            <p:nvPr/>
          </p:nvSpPr>
          <p:spPr>
            <a:xfrm flipH="1">
              <a:off x="6606642" y="1782834"/>
              <a:ext cx="1188132" cy="553997"/>
            </a:xfrm>
            <a:prstGeom prst="rect">
              <a:avLst/>
            </a:prstGeom>
            <a:noFill/>
            <a:ln>
              <a:noFill/>
            </a:ln>
          </p:spPr>
          <p:txBody>
            <a:bodyPr wrap="square" lIns="0" tIns="0" rIns="0" bIns="0" rtlCol="0">
              <a:spAutoFit/>
            </a:bodyPr>
            <a:lstStyle/>
            <a:p>
              <a:pPr algn="ctr"/>
              <a:r>
                <a:rPr lang="cs-CZ" sz="1350" dirty="0">
                  <a:solidFill>
                    <a:schemeClr val="tx2"/>
                  </a:solidFill>
                </a:rPr>
                <a:t>SK obchodník</a:t>
              </a:r>
            </a:p>
          </p:txBody>
        </p:sp>
        <p:sp>
          <p:nvSpPr>
            <p:cNvPr id="36" name="Rectangle 35">
              <a:extLst>
                <a:ext uri="{FF2B5EF4-FFF2-40B4-BE49-F238E27FC236}">
                  <a16:creationId xmlns:a16="http://schemas.microsoft.com/office/drawing/2014/main" id="{EA9AF8C0-CF6B-4013-B4B4-43E2B3637FA9}"/>
                </a:ext>
              </a:extLst>
            </p:cNvPr>
            <p:cNvSpPr/>
            <p:nvPr/>
          </p:nvSpPr>
          <p:spPr>
            <a:xfrm>
              <a:off x="8856819"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37" name="Straight Arrow Connector 36">
              <a:extLst>
                <a:ext uri="{FF2B5EF4-FFF2-40B4-BE49-F238E27FC236}">
                  <a16:creationId xmlns:a16="http://schemas.microsoft.com/office/drawing/2014/main" id="{3FA0AF2A-F8FE-4E40-9544-F2A767EB6399}"/>
                </a:ext>
              </a:extLst>
            </p:cNvPr>
            <p:cNvCxnSpPr/>
            <p:nvPr/>
          </p:nvCxnSpPr>
          <p:spPr>
            <a:xfrm>
              <a:off x="7888409" y="2052951"/>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grpSp>
      <p:sp>
        <p:nvSpPr>
          <p:cNvPr id="38" name="Arrow: Curved Up 37">
            <a:extLst>
              <a:ext uri="{FF2B5EF4-FFF2-40B4-BE49-F238E27FC236}">
                <a16:creationId xmlns:a16="http://schemas.microsoft.com/office/drawing/2014/main" id="{63139056-7199-4BE8-B3A1-A98B6B7C75A1}"/>
              </a:ext>
            </a:extLst>
          </p:cNvPr>
          <p:cNvSpPr/>
          <p:nvPr/>
        </p:nvSpPr>
        <p:spPr>
          <a:xfrm>
            <a:off x="1984471" y="2294198"/>
            <a:ext cx="4865756" cy="542120"/>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cs-CZ" sz="900" dirty="0" err="1">
              <a:solidFill>
                <a:schemeClr val="bg1"/>
              </a:solidFill>
            </a:endParaRPr>
          </a:p>
        </p:txBody>
      </p:sp>
    </p:spTree>
    <p:extLst>
      <p:ext uri="{BB962C8B-B14F-4D97-AF65-F5344CB8AC3E}">
        <p14:creationId xmlns:p14="http://schemas.microsoft.com/office/powerpoint/2010/main" val="3531348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 1 – varianta B) dopravu zajistí MERKUR</a:t>
            </a:r>
            <a:endParaRPr lang="en-GB" dirty="0"/>
          </a:p>
        </p:txBody>
      </p:sp>
      <p:grpSp>
        <p:nvGrpSpPr>
          <p:cNvPr id="5" name="Group 4">
            <a:extLst>
              <a:ext uri="{FF2B5EF4-FFF2-40B4-BE49-F238E27FC236}">
                <a16:creationId xmlns:a16="http://schemas.microsoft.com/office/drawing/2014/main" id="{10A99785-DCDD-48F8-99F4-4696286B3BF5}"/>
              </a:ext>
            </a:extLst>
          </p:cNvPr>
          <p:cNvGrpSpPr/>
          <p:nvPr/>
        </p:nvGrpSpPr>
        <p:grpSpPr>
          <a:xfrm>
            <a:off x="690401" y="963710"/>
            <a:ext cx="7701199" cy="1701189"/>
            <a:chOff x="609278" y="1175175"/>
            <a:chExt cx="7763197" cy="1863176"/>
          </a:xfrm>
        </p:grpSpPr>
        <p:grpSp>
          <p:nvGrpSpPr>
            <p:cNvPr id="6" name="Group 5">
              <a:extLst>
                <a:ext uri="{FF2B5EF4-FFF2-40B4-BE49-F238E27FC236}">
                  <a16:creationId xmlns:a16="http://schemas.microsoft.com/office/drawing/2014/main" id="{6289E397-062B-4B6E-BD3F-9199210EAA81}"/>
                </a:ext>
              </a:extLst>
            </p:cNvPr>
            <p:cNvGrpSpPr/>
            <p:nvPr/>
          </p:nvGrpSpPr>
          <p:grpSpPr>
            <a:xfrm>
              <a:off x="609278" y="1175175"/>
              <a:ext cx="7763197" cy="1620165"/>
              <a:chOff x="323528" y="1412776"/>
              <a:chExt cx="8280920" cy="2592288"/>
            </a:xfrm>
          </p:grpSpPr>
          <p:grpSp>
            <p:nvGrpSpPr>
              <p:cNvPr id="8" name="Group 13">
                <a:extLst>
                  <a:ext uri="{FF2B5EF4-FFF2-40B4-BE49-F238E27FC236}">
                    <a16:creationId xmlns:a16="http://schemas.microsoft.com/office/drawing/2014/main" id="{C2838310-1F1F-427C-9B06-0802D48F0093}"/>
                  </a:ext>
                </a:extLst>
              </p:cNvPr>
              <p:cNvGrpSpPr/>
              <p:nvPr/>
            </p:nvGrpSpPr>
            <p:grpSpPr>
              <a:xfrm>
                <a:off x="323528" y="1412776"/>
                <a:ext cx="2088232" cy="1152128"/>
                <a:chOff x="323528" y="1196752"/>
                <a:chExt cx="2088232" cy="1152128"/>
              </a:xfrm>
            </p:grpSpPr>
            <p:pic>
              <p:nvPicPr>
                <p:cNvPr id="27" name="Picture 2">
                  <a:extLst>
                    <a:ext uri="{FF2B5EF4-FFF2-40B4-BE49-F238E27FC236}">
                      <a16:creationId xmlns:a16="http://schemas.microsoft.com/office/drawing/2014/main" id="{BFA67BB6-BD8E-445F-8E0B-33D68452A67C}"/>
                    </a:ext>
                  </a:extLst>
                </p:cNvPr>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8" name="TextBox 27">
                  <a:extLst>
                    <a:ext uri="{FF2B5EF4-FFF2-40B4-BE49-F238E27FC236}">
                      <a16:creationId xmlns:a16="http://schemas.microsoft.com/office/drawing/2014/main" id="{8EFFF103-B229-4C5B-A6E3-A49A8F5592DC}"/>
                    </a:ext>
                  </a:extLst>
                </p:cNvPr>
                <p:cNvSpPr txBox="1"/>
                <p:nvPr/>
              </p:nvSpPr>
              <p:spPr>
                <a:xfrm>
                  <a:off x="467545" y="1196752"/>
                  <a:ext cx="1368152" cy="431341"/>
                </a:xfrm>
                <a:prstGeom prst="rect">
                  <a:avLst/>
                </a:prstGeom>
                <a:noFill/>
              </p:spPr>
              <p:txBody>
                <a:bodyPr wrap="square" lIns="0" tIns="0" rIns="0" bIns="0" rtlCol="0">
                  <a:spAutoFit/>
                </a:bodyPr>
                <a:lstStyle/>
                <a:p>
                  <a:r>
                    <a:rPr lang="cs-CZ" sz="1600" dirty="0">
                      <a:solidFill>
                        <a:schemeClr val="accent1">
                          <a:lumMod val="75000"/>
                        </a:schemeClr>
                      </a:solidFill>
                    </a:rPr>
                    <a:t>DIČ PL</a:t>
                  </a:r>
                  <a:endParaRPr lang="en-US" sz="1600" dirty="0">
                    <a:solidFill>
                      <a:schemeClr val="accent1">
                        <a:lumMod val="75000"/>
                      </a:schemeClr>
                    </a:solidFill>
                  </a:endParaRPr>
                </a:p>
              </p:txBody>
            </p:sp>
            <p:sp>
              <p:nvSpPr>
                <p:cNvPr id="29" name="TextBox 28">
                  <a:extLst>
                    <a:ext uri="{FF2B5EF4-FFF2-40B4-BE49-F238E27FC236}">
                      <a16:creationId xmlns:a16="http://schemas.microsoft.com/office/drawing/2014/main" id="{4A4A28A1-CB6F-49EE-891F-78A41D282D89}"/>
                    </a:ext>
                  </a:extLst>
                </p:cNvPr>
                <p:cNvSpPr txBox="1"/>
                <p:nvPr/>
              </p:nvSpPr>
              <p:spPr>
                <a:xfrm>
                  <a:off x="827583" y="1844824"/>
                  <a:ext cx="1584177" cy="431341"/>
                </a:xfrm>
                <a:prstGeom prst="rect">
                  <a:avLst/>
                </a:prstGeom>
                <a:noFill/>
              </p:spPr>
              <p:txBody>
                <a:bodyPr wrap="square" lIns="0" tIns="0" rIns="0" bIns="0" rtlCol="0">
                  <a:spAutoFit/>
                </a:bodyPr>
                <a:lstStyle/>
                <a:p>
                  <a:r>
                    <a:rPr lang="cs-CZ" sz="1600" dirty="0">
                      <a:solidFill>
                        <a:schemeClr val="accent1">
                          <a:lumMod val="75000"/>
                        </a:schemeClr>
                      </a:solidFill>
                    </a:rPr>
                    <a:t>TERO </a:t>
                  </a:r>
                  <a:endParaRPr lang="en-US" sz="1600" dirty="0">
                    <a:solidFill>
                      <a:schemeClr val="accent1">
                        <a:lumMod val="75000"/>
                      </a:schemeClr>
                    </a:solidFill>
                  </a:endParaRPr>
                </a:p>
              </p:txBody>
            </p:sp>
          </p:grpSp>
          <p:grpSp>
            <p:nvGrpSpPr>
              <p:cNvPr id="9" name="Group 18">
                <a:extLst>
                  <a:ext uri="{FF2B5EF4-FFF2-40B4-BE49-F238E27FC236}">
                    <a16:creationId xmlns:a16="http://schemas.microsoft.com/office/drawing/2014/main" id="{38611C64-6995-4EEA-91C3-CF509738A272}"/>
                  </a:ext>
                </a:extLst>
              </p:cNvPr>
              <p:cNvGrpSpPr/>
              <p:nvPr/>
            </p:nvGrpSpPr>
            <p:grpSpPr>
              <a:xfrm>
                <a:off x="3779912" y="1412776"/>
                <a:ext cx="1800200" cy="1152126"/>
                <a:chOff x="3563888" y="1196752"/>
                <a:chExt cx="1800200" cy="1152126"/>
              </a:xfrm>
            </p:grpSpPr>
            <p:pic>
              <p:nvPicPr>
                <p:cNvPr id="24" name="Picture 2">
                  <a:extLst>
                    <a:ext uri="{FF2B5EF4-FFF2-40B4-BE49-F238E27FC236}">
                      <a16:creationId xmlns:a16="http://schemas.microsoft.com/office/drawing/2014/main" id="{5C7D3813-7440-43FD-86A2-76E6F6314752}"/>
                    </a:ext>
                  </a:extLst>
                </p:cNvPr>
                <p:cNvPicPr>
                  <a:picLocks noChangeAspect="1" noChangeArrowheads="1"/>
                </p:cNvPicPr>
                <p:nvPr/>
              </p:nvPicPr>
              <p:blipFill>
                <a:blip r:embed="rId2" cstate="print"/>
                <a:srcRect t="35920" r="78917" b="38423"/>
                <a:stretch>
                  <a:fillRect/>
                </a:stretch>
              </p:blipFill>
              <p:spPr bwMode="auto">
                <a:xfrm>
                  <a:off x="3563888" y="1628799"/>
                  <a:ext cx="1800200" cy="720079"/>
                </a:xfrm>
                <a:prstGeom prst="rect">
                  <a:avLst/>
                </a:prstGeom>
                <a:noFill/>
                <a:ln w="9525">
                  <a:noFill/>
                  <a:miter lim="800000"/>
                  <a:headEnd/>
                  <a:tailEnd/>
                </a:ln>
              </p:spPr>
            </p:pic>
            <p:sp>
              <p:nvSpPr>
                <p:cNvPr id="25" name="TextBox 24">
                  <a:extLst>
                    <a:ext uri="{FF2B5EF4-FFF2-40B4-BE49-F238E27FC236}">
                      <a16:creationId xmlns:a16="http://schemas.microsoft.com/office/drawing/2014/main" id="{868BC96D-9278-4905-BA81-3329A162A656}"/>
                    </a:ext>
                  </a:extLst>
                </p:cNvPr>
                <p:cNvSpPr txBox="1"/>
                <p:nvPr/>
              </p:nvSpPr>
              <p:spPr>
                <a:xfrm>
                  <a:off x="3923928" y="1844824"/>
                  <a:ext cx="1008112" cy="431341"/>
                </a:xfrm>
                <a:prstGeom prst="rect">
                  <a:avLst/>
                </a:prstGeom>
                <a:noFill/>
              </p:spPr>
              <p:txBody>
                <a:bodyPr wrap="square" lIns="0" tIns="0" rIns="0" bIns="0" rtlCol="0">
                  <a:spAutoFit/>
                </a:bodyPr>
                <a:lstStyle/>
                <a:p>
                  <a:r>
                    <a:rPr lang="cs-CZ" sz="1600" dirty="0">
                      <a:solidFill>
                        <a:schemeClr val="accent1">
                          <a:lumMod val="75000"/>
                        </a:schemeClr>
                      </a:solidFill>
                    </a:rPr>
                    <a:t>MERKUR</a:t>
                  </a:r>
                  <a:endParaRPr lang="en-US" sz="1600" dirty="0">
                    <a:solidFill>
                      <a:schemeClr val="accent1">
                        <a:lumMod val="75000"/>
                      </a:schemeClr>
                    </a:solidFill>
                  </a:endParaRPr>
                </a:p>
              </p:txBody>
            </p:sp>
            <p:sp>
              <p:nvSpPr>
                <p:cNvPr id="26" name="TextBox 25">
                  <a:extLst>
                    <a:ext uri="{FF2B5EF4-FFF2-40B4-BE49-F238E27FC236}">
                      <a16:creationId xmlns:a16="http://schemas.microsoft.com/office/drawing/2014/main" id="{834F6C63-E894-4109-BD6E-5AF1FB47DBD2}"/>
                    </a:ext>
                  </a:extLst>
                </p:cNvPr>
                <p:cNvSpPr txBox="1"/>
                <p:nvPr/>
              </p:nvSpPr>
              <p:spPr>
                <a:xfrm>
                  <a:off x="3707905" y="1196752"/>
                  <a:ext cx="1368153" cy="431341"/>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10" name="Group 17">
                <a:extLst>
                  <a:ext uri="{FF2B5EF4-FFF2-40B4-BE49-F238E27FC236}">
                    <a16:creationId xmlns:a16="http://schemas.microsoft.com/office/drawing/2014/main" id="{DDF5C524-D406-413F-BCDE-BD1411192225}"/>
                  </a:ext>
                </a:extLst>
              </p:cNvPr>
              <p:cNvGrpSpPr/>
              <p:nvPr/>
            </p:nvGrpSpPr>
            <p:grpSpPr>
              <a:xfrm>
                <a:off x="6804248" y="1412776"/>
                <a:ext cx="1800200" cy="1152128"/>
                <a:chOff x="6084168" y="1196752"/>
                <a:chExt cx="1800200" cy="1152128"/>
              </a:xfrm>
            </p:grpSpPr>
            <p:pic>
              <p:nvPicPr>
                <p:cNvPr id="21" name="Picture 2">
                  <a:extLst>
                    <a:ext uri="{FF2B5EF4-FFF2-40B4-BE49-F238E27FC236}">
                      <a16:creationId xmlns:a16="http://schemas.microsoft.com/office/drawing/2014/main" id="{30618779-1D3E-4859-9D03-AA74B62522D2}"/>
                    </a:ext>
                  </a:extLst>
                </p:cNvPr>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2" name="TextBox 21">
                  <a:extLst>
                    <a:ext uri="{FF2B5EF4-FFF2-40B4-BE49-F238E27FC236}">
                      <a16:creationId xmlns:a16="http://schemas.microsoft.com/office/drawing/2014/main" id="{EC00210B-420E-4DC5-B89C-71469B7DE0EF}"/>
                    </a:ext>
                  </a:extLst>
                </p:cNvPr>
                <p:cNvSpPr txBox="1"/>
                <p:nvPr/>
              </p:nvSpPr>
              <p:spPr>
                <a:xfrm>
                  <a:off x="6444208" y="1844824"/>
                  <a:ext cx="1008112" cy="431341"/>
                </a:xfrm>
                <a:prstGeom prst="rect">
                  <a:avLst/>
                </a:prstGeom>
                <a:noFill/>
              </p:spPr>
              <p:txBody>
                <a:bodyPr wrap="square" lIns="0" tIns="0" rIns="0" bIns="0" rtlCol="0">
                  <a:spAutoFit/>
                </a:bodyPr>
                <a:lstStyle/>
                <a:p>
                  <a:r>
                    <a:rPr lang="cs-CZ" sz="1600" dirty="0">
                      <a:solidFill>
                        <a:schemeClr val="accent1">
                          <a:lumMod val="75000"/>
                        </a:schemeClr>
                      </a:solidFill>
                    </a:rPr>
                    <a:t>DELTA</a:t>
                  </a:r>
                  <a:endParaRPr lang="en-US" sz="1600" dirty="0">
                    <a:solidFill>
                      <a:schemeClr val="accent1">
                        <a:lumMod val="75000"/>
                      </a:schemeClr>
                    </a:solidFill>
                  </a:endParaRPr>
                </a:p>
              </p:txBody>
            </p:sp>
            <p:sp>
              <p:nvSpPr>
                <p:cNvPr id="23" name="TextBox 22">
                  <a:extLst>
                    <a:ext uri="{FF2B5EF4-FFF2-40B4-BE49-F238E27FC236}">
                      <a16:creationId xmlns:a16="http://schemas.microsoft.com/office/drawing/2014/main" id="{069B7588-FE4C-4BD7-A8AD-6E9A3326C8F1}"/>
                    </a:ext>
                  </a:extLst>
                </p:cNvPr>
                <p:cNvSpPr txBox="1"/>
                <p:nvPr/>
              </p:nvSpPr>
              <p:spPr>
                <a:xfrm>
                  <a:off x="6228185" y="1196752"/>
                  <a:ext cx="1368153" cy="431341"/>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11" name="Straight Connector 10">
                <a:extLst>
                  <a:ext uri="{FF2B5EF4-FFF2-40B4-BE49-F238E27FC236}">
                    <a16:creationId xmlns:a16="http://schemas.microsoft.com/office/drawing/2014/main" id="{83553F78-E7A8-4843-B496-CF921A8A8BA6}"/>
                  </a:ext>
                </a:extLst>
              </p:cNvPr>
              <p:cNvCxnSpPr/>
              <p:nvPr/>
            </p:nvCxnSpPr>
            <p:spPr>
              <a:xfrm>
                <a:off x="2763442" y="1441378"/>
                <a:ext cx="8358" cy="2563686"/>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48D493-D1C6-4FAC-8C92-B69677C16303}"/>
                  </a:ext>
                </a:extLst>
              </p:cNvPr>
              <p:cNvCxnSpPr/>
              <p:nvPr/>
            </p:nvCxnSpPr>
            <p:spPr>
              <a:xfrm flipH="1">
                <a:off x="467544"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207C59-E6AA-49F4-9F1C-0E72CFEF6182}"/>
                  </a:ext>
                </a:extLst>
              </p:cNvPr>
              <p:cNvSpPr txBox="1"/>
              <p:nvPr/>
            </p:nvSpPr>
            <p:spPr>
              <a:xfrm>
                <a:off x="1907704" y="2583018"/>
                <a:ext cx="864095" cy="431341"/>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4" name="TextBox 13">
                <a:extLst>
                  <a:ext uri="{FF2B5EF4-FFF2-40B4-BE49-F238E27FC236}">
                    <a16:creationId xmlns:a16="http://schemas.microsoft.com/office/drawing/2014/main" id="{BD4136B4-7BB0-4F55-92AD-8E73192BD80A}"/>
                  </a:ext>
                </a:extLst>
              </p:cNvPr>
              <p:cNvSpPr txBox="1"/>
              <p:nvPr/>
            </p:nvSpPr>
            <p:spPr>
              <a:xfrm>
                <a:off x="2987824" y="3068961"/>
                <a:ext cx="504056" cy="431341"/>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5" name="TextBox 14">
                <a:extLst>
                  <a:ext uri="{FF2B5EF4-FFF2-40B4-BE49-F238E27FC236}">
                    <a16:creationId xmlns:a16="http://schemas.microsoft.com/office/drawing/2014/main" id="{E8A8AC7C-1DCD-4E7E-8D34-B674ACBDB842}"/>
                  </a:ext>
                </a:extLst>
              </p:cNvPr>
              <p:cNvSpPr txBox="1"/>
              <p:nvPr/>
            </p:nvSpPr>
            <p:spPr>
              <a:xfrm>
                <a:off x="1938165" y="3147005"/>
                <a:ext cx="576063" cy="431341"/>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cxnSp>
            <p:nvCxnSpPr>
              <p:cNvPr id="16" name="Straight Arrow Connector 15">
                <a:extLst>
                  <a:ext uri="{FF2B5EF4-FFF2-40B4-BE49-F238E27FC236}">
                    <a16:creationId xmlns:a16="http://schemas.microsoft.com/office/drawing/2014/main" id="{466C4D84-550C-479F-97EF-536AACD1EC28}"/>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70BB47-A9FA-4A61-81FF-CD1A0DAB9CC4}"/>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AE9935B-9D8F-4A3D-A7F3-6BA4D5CFAFFD}"/>
                  </a:ext>
                </a:extLst>
              </p:cNvPr>
              <p:cNvSpPr txBox="1"/>
              <p:nvPr/>
            </p:nvSpPr>
            <p:spPr>
              <a:xfrm>
                <a:off x="2843808" y="1697792"/>
                <a:ext cx="792088" cy="431341"/>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19" name="TextBox 18">
                <a:extLst>
                  <a:ext uri="{FF2B5EF4-FFF2-40B4-BE49-F238E27FC236}">
                    <a16:creationId xmlns:a16="http://schemas.microsoft.com/office/drawing/2014/main" id="{72A5D3C5-CFE6-4F47-ADE7-012822A65E0F}"/>
                  </a:ext>
                </a:extLst>
              </p:cNvPr>
              <p:cNvSpPr txBox="1"/>
              <p:nvPr/>
            </p:nvSpPr>
            <p:spPr>
              <a:xfrm>
                <a:off x="5760131" y="1684040"/>
                <a:ext cx="792088" cy="431341"/>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20" name="Straight Arrow Connector 19">
                <a:extLst>
                  <a:ext uri="{FF2B5EF4-FFF2-40B4-BE49-F238E27FC236}">
                    <a16:creationId xmlns:a16="http://schemas.microsoft.com/office/drawing/2014/main" id="{685E33E2-6630-47DD-B61B-1D33C66F0CE3}"/>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7488BF7-B0DE-4832-9B56-56C8EDDF2A0A}"/>
                </a:ext>
              </a:extLst>
            </p:cNvPr>
            <p:cNvSpPr txBox="1"/>
            <p:nvPr/>
          </p:nvSpPr>
          <p:spPr>
            <a:xfrm>
              <a:off x="1131244" y="2499179"/>
              <a:ext cx="693143" cy="539172"/>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
        <p:nvSpPr>
          <p:cNvPr id="30" name="Text Placeholder 2">
            <a:extLst>
              <a:ext uri="{FF2B5EF4-FFF2-40B4-BE49-F238E27FC236}">
                <a16:creationId xmlns:a16="http://schemas.microsoft.com/office/drawing/2014/main" id="{EF5C84AE-D3B4-4A6E-B625-21033C9FC270}"/>
              </a:ext>
            </a:extLst>
          </p:cNvPr>
          <p:cNvSpPr txBox="1">
            <a:spLocks/>
          </p:cNvSpPr>
          <p:nvPr/>
        </p:nvSpPr>
        <p:spPr>
          <a:xfrm>
            <a:off x="558833" y="2454211"/>
            <a:ext cx="7639200" cy="292695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lvl="2" indent="0">
              <a:buFont typeface="Arial" panose="020B0604020202020204" pitchFamily="34" charset="0"/>
              <a:buNone/>
            </a:pPr>
            <a:r>
              <a:rPr lang="cs-CZ" sz="1400" u="sng" dirty="0"/>
              <a:t>MERKUR poskytne své CZ DIČ (LT DIČ)</a:t>
            </a:r>
          </a:p>
          <a:p>
            <a:pPr marL="570150" lvl="2" indent="-285750"/>
            <a:r>
              <a:rPr lang="cs-CZ" sz="1200" dirty="0"/>
              <a:t>MERKUR předložením CZ DIČ indikuje, že má jít o přeshraniční transakci mezi spol. TERO a spol. MERKUR</a:t>
            </a:r>
          </a:p>
          <a:p>
            <a:pPr marL="570150" lvl="2" indent="-285750"/>
            <a:r>
              <a:rPr lang="cs-CZ" sz="1200" dirty="0"/>
              <a:t>Dodání zboží spol. TERO spol. MERKUR tak bude osvobozeno jako dodání do JČS (100 + 0%)</a:t>
            </a:r>
          </a:p>
          <a:p>
            <a:pPr marL="570150" lvl="2" indent="-285750"/>
            <a:r>
              <a:rPr lang="cs-CZ" sz="1200" dirty="0"/>
              <a:t>MERKUR realizuje pořízení zboží z JČS (MP ve státě ukončení přepravy v Litvě) (100 + 21%)</a:t>
            </a:r>
          </a:p>
          <a:p>
            <a:pPr marL="570150" lvl="2" indent="-285750"/>
            <a:r>
              <a:rPr lang="cs-CZ" sz="1200" dirty="0"/>
              <a:t>Společnosti MERKUR vznikne povinnost se zaregistrovat k DPH v Litvě (pokud zde ještě DPH registraci nemá), případně možnost Triangulace??</a:t>
            </a:r>
          </a:p>
          <a:p>
            <a:pPr marL="284400" lvl="2" indent="0">
              <a:buFont typeface="Arial" panose="020B0604020202020204" pitchFamily="34" charset="0"/>
              <a:buNone/>
            </a:pPr>
            <a:r>
              <a:rPr lang="cs-CZ" sz="1400" u="sng" dirty="0"/>
              <a:t>MERKUR poskytne PL DIČ</a:t>
            </a:r>
          </a:p>
          <a:p>
            <a:pPr marL="455850" lvl="2" indent="-171450"/>
            <a:r>
              <a:rPr lang="cs-CZ" sz="1200" dirty="0"/>
              <a:t>Merkur předložením PL DIČ indikuje, že má jít o lokální plnění se společností TERO s místem plnění v Polsku</a:t>
            </a:r>
          </a:p>
          <a:p>
            <a:pPr marL="455850" lvl="2" indent="-171450"/>
            <a:r>
              <a:rPr lang="cs-CZ" sz="1200" dirty="0"/>
              <a:t>První transakce bude bez přepravy =&gt; MP v Polsku, spol. TERO vykáže lokální plnění v Polsku (100 + 23%)</a:t>
            </a:r>
          </a:p>
          <a:p>
            <a:pPr marL="455850" lvl="2" indent="-171450"/>
            <a:r>
              <a:rPr lang="cs-CZ" sz="1200" dirty="0"/>
              <a:t>Transakce mezi spol. Merkur a spol. Delta bude pak přeshraniční plnění, tedy spol. Merkur bude mít osvobozeno dodání zboží do JČS a spol. Delta odvede daň v Litvě</a:t>
            </a:r>
          </a:p>
          <a:p>
            <a:pPr marL="455850" lvl="2" indent="-171450"/>
            <a:r>
              <a:rPr lang="cs-CZ" sz="1200" dirty="0"/>
              <a:t>MERKUR v rámci PL přiznání vykáže dodání do JČS (200 + 0%)</a:t>
            </a:r>
          </a:p>
          <a:p>
            <a:pPr marL="455850" lvl="2" indent="-171450"/>
            <a:r>
              <a:rPr lang="cs-CZ" sz="1200" dirty="0"/>
              <a:t>DELTA vykáže pořízení zboží z JČS (200 + 21%)</a:t>
            </a:r>
          </a:p>
          <a:p>
            <a:endParaRPr lang="cs-CZ" dirty="0"/>
          </a:p>
        </p:txBody>
      </p:sp>
    </p:spTree>
    <p:extLst>
      <p:ext uri="{BB962C8B-B14F-4D97-AF65-F5344CB8AC3E}">
        <p14:creationId xmlns:p14="http://schemas.microsoft.com/office/powerpoint/2010/main" val="20822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 calcmode="lin" valueType="num">
                                      <p:cBhvr additive="base">
                                        <p:cTn id="13"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 calcmode="lin" valueType="num">
                                      <p:cBhvr additive="base">
                                        <p:cTn id="17"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 calcmode="lin" valueType="num">
                                      <p:cBhvr additive="base">
                                        <p:cTn id="21"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anim calcmode="lin" valueType="num">
                                      <p:cBhvr additive="base">
                                        <p:cTn id="2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xEl>
                                              <p:pRg st="5" end="5"/>
                                            </p:txEl>
                                          </p:spTgt>
                                        </p:tgtEl>
                                        <p:attrNameLst>
                                          <p:attrName>style.visibility</p:attrName>
                                        </p:attrNameLst>
                                      </p:cBhvr>
                                      <p:to>
                                        <p:strVal val="visible"/>
                                      </p:to>
                                    </p:set>
                                    <p:anim calcmode="lin" valueType="num">
                                      <p:cBhvr additive="base">
                                        <p:cTn id="31"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xEl>
                                              <p:pRg st="6" end="6"/>
                                            </p:txEl>
                                          </p:spTgt>
                                        </p:tgtEl>
                                        <p:attrNameLst>
                                          <p:attrName>style.visibility</p:attrName>
                                        </p:attrNameLst>
                                      </p:cBhvr>
                                      <p:to>
                                        <p:strVal val="visible"/>
                                      </p:to>
                                    </p:set>
                                    <p:anim calcmode="lin" valueType="num">
                                      <p:cBhvr additive="base">
                                        <p:cTn id="37"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
                                            <p:txEl>
                                              <p:pRg st="7" end="7"/>
                                            </p:txEl>
                                          </p:spTgt>
                                        </p:tgtEl>
                                        <p:attrNameLst>
                                          <p:attrName>style.visibility</p:attrName>
                                        </p:attrNameLst>
                                      </p:cBhvr>
                                      <p:to>
                                        <p:strVal val="visible"/>
                                      </p:to>
                                    </p:set>
                                    <p:anim calcmode="lin" valueType="num">
                                      <p:cBhvr additive="base">
                                        <p:cTn id="41"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xEl>
                                              <p:pRg st="8" end="8"/>
                                            </p:txEl>
                                          </p:spTgt>
                                        </p:tgtEl>
                                        <p:attrNameLst>
                                          <p:attrName>style.visibility</p:attrName>
                                        </p:attrNameLst>
                                      </p:cBhvr>
                                      <p:to>
                                        <p:strVal val="visible"/>
                                      </p:to>
                                    </p:set>
                                    <p:anim calcmode="lin" valueType="num">
                                      <p:cBhvr additive="base">
                                        <p:cTn id="45" dur="500" fill="hold"/>
                                        <p:tgtEl>
                                          <p:spTgt spid="30">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
                                            <p:txEl>
                                              <p:pRg st="9" end="9"/>
                                            </p:txEl>
                                          </p:spTgt>
                                        </p:tgtEl>
                                        <p:attrNameLst>
                                          <p:attrName>style.visibility</p:attrName>
                                        </p:attrNameLst>
                                      </p:cBhvr>
                                      <p:to>
                                        <p:strVal val="visible"/>
                                      </p:to>
                                    </p:set>
                                    <p:anim calcmode="lin" valueType="num">
                                      <p:cBhvr additive="base">
                                        <p:cTn id="49"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xEl>
                                              <p:pRg st="10" end="10"/>
                                            </p:txEl>
                                          </p:spTgt>
                                        </p:tgtEl>
                                        <p:attrNameLst>
                                          <p:attrName>style.visibility</p:attrName>
                                        </p:attrNameLst>
                                      </p:cBhvr>
                                      <p:to>
                                        <p:strVal val="visible"/>
                                      </p:to>
                                    </p:set>
                                    <p:anim calcmode="lin" valueType="num">
                                      <p:cBhvr additive="base">
                                        <p:cTn id="53" dur="500" fill="hold"/>
                                        <p:tgtEl>
                                          <p:spTgt spid="30">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 1 – varianta C) dopravu zajistí DELTA</a:t>
            </a:r>
            <a:endParaRPr lang="en-GB" dirty="0"/>
          </a:p>
        </p:txBody>
      </p:sp>
      <p:grpSp>
        <p:nvGrpSpPr>
          <p:cNvPr id="5" name="Group 4">
            <a:extLst>
              <a:ext uri="{FF2B5EF4-FFF2-40B4-BE49-F238E27FC236}">
                <a16:creationId xmlns:a16="http://schemas.microsoft.com/office/drawing/2014/main" id="{1AD6FB13-A790-4509-AA7C-5EE7966340C2}"/>
              </a:ext>
            </a:extLst>
          </p:cNvPr>
          <p:cNvGrpSpPr/>
          <p:nvPr/>
        </p:nvGrpSpPr>
        <p:grpSpPr>
          <a:xfrm>
            <a:off x="664796" y="1185527"/>
            <a:ext cx="7726804" cy="1840033"/>
            <a:chOff x="609278" y="1175175"/>
            <a:chExt cx="7763197" cy="1873247"/>
          </a:xfrm>
        </p:grpSpPr>
        <p:grpSp>
          <p:nvGrpSpPr>
            <p:cNvPr id="6" name="Group 5">
              <a:extLst>
                <a:ext uri="{FF2B5EF4-FFF2-40B4-BE49-F238E27FC236}">
                  <a16:creationId xmlns:a16="http://schemas.microsoft.com/office/drawing/2014/main" id="{473D00CF-4449-4E8E-B16F-5743A9EDDB9D}"/>
                </a:ext>
              </a:extLst>
            </p:cNvPr>
            <p:cNvGrpSpPr/>
            <p:nvPr/>
          </p:nvGrpSpPr>
          <p:grpSpPr>
            <a:xfrm>
              <a:off x="609278" y="1175175"/>
              <a:ext cx="7763197" cy="1620165"/>
              <a:chOff x="323528" y="1412776"/>
              <a:chExt cx="8280920" cy="2592288"/>
            </a:xfrm>
          </p:grpSpPr>
          <p:grpSp>
            <p:nvGrpSpPr>
              <p:cNvPr id="8" name="Group 13">
                <a:extLst>
                  <a:ext uri="{FF2B5EF4-FFF2-40B4-BE49-F238E27FC236}">
                    <a16:creationId xmlns:a16="http://schemas.microsoft.com/office/drawing/2014/main" id="{98449625-C136-49EC-A282-A30B8DF83CD0}"/>
                  </a:ext>
                </a:extLst>
              </p:cNvPr>
              <p:cNvGrpSpPr/>
              <p:nvPr/>
            </p:nvGrpSpPr>
            <p:grpSpPr>
              <a:xfrm>
                <a:off x="323528" y="1412776"/>
                <a:ext cx="2088232" cy="1152128"/>
                <a:chOff x="323528" y="1196752"/>
                <a:chExt cx="2088232" cy="1152128"/>
              </a:xfrm>
            </p:grpSpPr>
            <p:pic>
              <p:nvPicPr>
                <p:cNvPr id="27" name="Picture 2">
                  <a:extLst>
                    <a:ext uri="{FF2B5EF4-FFF2-40B4-BE49-F238E27FC236}">
                      <a16:creationId xmlns:a16="http://schemas.microsoft.com/office/drawing/2014/main" id="{4FE5EC77-8FD5-46DF-B244-181D22128E9E}"/>
                    </a:ext>
                  </a:extLst>
                </p:cNvPr>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8" name="TextBox 27">
                  <a:extLst>
                    <a:ext uri="{FF2B5EF4-FFF2-40B4-BE49-F238E27FC236}">
                      <a16:creationId xmlns:a16="http://schemas.microsoft.com/office/drawing/2014/main" id="{2D7C6B25-32B6-49BE-A64F-0C12B61AD980}"/>
                    </a:ext>
                  </a:extLst>
                </p:cNvPr>
                <p:cNvSpPr txBox="1"/>
                <p:nvPr/>
              </p:nvSpPr>
              <p:spPr>
                <a:xfrm>
                  <a:off x="467545" y="1196752"/>
                  <a:ext cx="1368152" cy="401068"/>
                </a:xfrm>
                <a:prstGeom prst="rect">
                  <a:avLst/>
                </a:prstGeom>
                <a:noFill/>
              </p:spPr>
              <p:txBody>
                <a:bodyPr wrap="square" lIns="0" tIns="0" rIns="0" bIns="0" rtlCol="0">
                  <a:spAutoFit/>
                </a:bodyPr>
                <a:lstStyle/>
                <a:p>
                  <a:r>
                    <a:rPr lang="cs-CZ" sz="1600" dirty="0">
                      <a:solidFill>
                        <a:schemeClr val="accent1">
                          <a:lumMod val="75000"/>
                        </a:schemeClr>
                      </a:solidFill>
                    </a:rPr>
                    <a:t>DIČ PL</a:t>
                  </a:r>
                  <a:endParaRPr lang="en-US" sz="1600" dirty="0">
                    <a:solidFill>
                      <a:schemeClr val="accent1">
                        <a:lumMod val="75000"/>
                      </a:schemeClr>
                    </a:solidFill>
                  </a:endParaRPr>
                </a:p>
              </p:txBody>
            </p:sp>
            <p:sp>
              <p:nvSpPr>
                <p:cNvPr id="29" name="TextBox 28">
                  <a:extLst>
                    <a:ext uri="{FF2B5EF4-FFF2-40B4-BE49-F238E27FC236}">
                      <a16:creationId xmlns:a16="http://schemas.microsoft.com/office/drawing/2014/main" id="{70BCD861-25B4-4124-A64A-2D78A3867A77}"/>
                    </a:ext>
                  </a:extLst>
                </p:cNvPr>
                <p:cNvSpPr txBox="1"/>
                <p:nvPr/>
              </p:nvSpPr>
              <p:spPr>
                <a:xfrm>
                  <a:off x="827583" y="1844826"/>
                  <a:ext cx="1584177" cy="401068"/>
                </a:xfrm>
                <a:prstGeom prst="rect">
                  <a:avLst/>
                </a:prstGeom>
                <a:noFill/>
              </p:spPr>
              <p:txBody>
                <a:bodyPr wrap="square" lIns="0" tIns="0" rIns="0" bIns="0" rtlCol="0">
                  <a:spAutoFit/>
                </a:bodyPr>
                <a:lstStyle/>
                <a:p>
                  <a:r>
                    <a:rPr lang="cs-CZ" sz="1600" dirty="0">
                      <a:solidFill>
                        <a:schemeClr val="accent1">
                          <a:lumMod val="75000"/>
                        </a:schemeClr>
                      </a:solidFill>
                    </a:rPr>
                    <a:t>TERO </a:t>
                  </a:r>
                  <a:endParaRPr lang="en-US" sz="1600" dirty="0">
                    <a:solidFill>
                      <a:schemeClr val="accent1">
                        <a:lumMod val="75000"/>
                      </a:schemeClr>
                    </a:solidFill>
                  </a:endParaRPr>
                </a:p>
              </p:txBody>
            </p:sp>
          </p:grpSp>
          <p:grpSp>
            <p:nvGrpSpPr>
              <p:cNvPr id="9" name="Group 18">
                <a:extLst>
                  <a:ext uri="{FF2B5EF4-FFF2-40B4-BE49-F238E27FC236}">
                    <a16:creationId xmlns:a16="http://schemas.microsoft.com/office/drawing/2014/main" id="{65CB917B-85B6-4984-BF93-48611FB6BCE5}"/>
                  </a:ext>
                </a:extLst>
              </p:cNvPr>
              <p:cNvGrpSpPr/>
              <p:nvPr/>
            </p:nvGrpSpPr>
            <p:grpSpPr>
              <a:xfrm>
                <a:off x="3779912" y="1412776"/>
                <a:ext cx="1800200" cy="1152128"/>
                <a:chOff x="3563888" y="1196752"/>
                <a:chExt cx="1800200" cy="1152128"/>
              </a:xfrm>
            </p:grpSpPr>
            <p:pic>
              <p:nvPicPr>
                <p:cNvPr id="24" name="Picture 2">
                  <a:extLst>
                    <a:ext uri="{FF2B5EF4-FFF2-40B4-BE49-F238E27FC236}">
                      <a16:creationId xmlns:a16="http://schemas.microsoft.com/office/drawing/2014/main" id="{75F26E2F-B54E-4736-BC54-46C9A151B248}"/>
                    </a:ext>
                  </a:extLst>
                </p:cNvPr>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5" name="TextBox 24">
                  <a:extLst>
                    <a:ext uri="{FF2B5EF4-FFF2-40B4-BE49-F238E27FC236}">
                      <a16:creationId xmlns:a16="http://schemas.microsoft.com/office/drawing/2014/main" id="{6B4794C9-20C0-421D-A93E-4A6D51D51DDB}"/>
                    </a:ext>
                  </a:extLst>
                </p:cNvPr>
                <p:cNvSpPr txBox="1"/>
                <p:nvPr/>
              </p:nvSpPr>
              <p:spPr>
                <a:xfrm>
                  <a:off x="3923928" y="1844825"/>
                  <a:ext cx="1008112" cy="401068"/>
                </a:xfrm>
                <a:prstGeom prst="rect">
                  <a:avLst/>
                </a:prstGeom>
                <a:noFill/>
              </p:spPr>
              <p:txBody>
                <a:bodyPr wrap="square" lIns="0" tIns="0" rIns="0" bIns="0" rtlCol="0">
                  <a:spAutoFit/>
                </a:bodyPr>
                <a:lstStyle/>
                <a:p>
                  <a:r>
                    <a:rPr lang="cs-CZ" sz="1600" dirty="0">
                      <a:solidFill>
                        <a:schemeClr val="accent1">
                          <a:lumMod val="75000"/>
                        </a:schemeClr>
                      </a:solidFill>
                    </a:rPr>
                    <a:t>MERKUR</a:t>
                  </a:r>
                  <a:endParaRPr lang="en-US" sz="1600" dirty="0">
                    <a:solidFill>
                      <a:schemeClr val="accent1">
                        <a:lumMod val="75000"/>
                      </a:schemeClr>
                    </a:solidFill>
                  </a:endParaRPr>
                </a:p>
              </p:txBody>
            </p:sp>
            <p:sp>
              <p:nvSpPr>
                <p:cNvPr id="26" name="TextBox 25">
                  <a:extLst>
                    <a:ext uri="{FF2B5EF4-FFF2-40B4-BE49-F238E27FC236}">
                      <a16:creationId xmlns:a16="http://schemas.microsoft.com/office/drawing/2014/main" id="{36F93FE7-4314-41CF-B763-20CD9CC32C4F}"/>
                    </a:ext>
                  </a:extLst>
                </p:cNvPr>
                <p:cNvSpPr txBox="1"/>
                <p:nvPr/>
              </p:nvSpPr>
              <p:spPr>
                <a:xfrm>
                  <a:off x="3707905" y="1196752"/>
                  <a:ext cx="1368153" cy="401068"/>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10" name="Group 17">
                <a:extLst>
                  <a:ext uri="{FF2B5EF4-FFF2-40B4-BE49-F238E27FC236}">
                    <a16:creationId xmlns:a16="http://schemas.microsoft.com/office/drawing/2014/main" id="{ABC92531-D508-4DA8-BE49-45142FF6466B}"/>
                  </a:ext>
                </a:extLst>
              </p:cNvPr>
              <p:cNvGrpSpPr/>
              <p:nvPr/>
            </p:nvGrpSpPr>
            <p:grpSpPr>
              <a:xfrm>
                <a:off x="6804248" y="1412776"/>
                <a:ext cx="1800200" cy="1152128"/>
                <a:chOff x="6084168" y="1196752"/>
                <a:chExt cx="1800200" cy="1152128"/>
              </a:xfrm>
            </p:grpSpPr>
            <p:pic>
              <p:nvPicPr>
                <p:cNvPr id="21" name="Picture 2">
                  <a:extLst>
                    <a:ext uri="{FF2B5EF4-FFF2-40B4-BE49-F238E27FC236}">
                      <a16:creationId xmlns:a16="http://schemas.microsoft.com/office/drawing/2014/main" id="{3D50BDF9-E194-45F7-AA95-F23DF38E8AC3}"/>
                    </a:ext>
                  </a:extLst>
                </p:cNvPr>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2" name="TextBox 21">
                  <a:extLst>
                    <a:ext uri="{FF2B5EF4-FFF2-40B4-BE49-F238E27FC236}">
                      <a16:creationId xmlns:a16="http://schemas.microsoft.com/office/drawing/2014/main" id="{0E71D103-6B28-457F-B69D-45FC5D4BA247}"/>
                    </a:ext>
                  </a:extLst>
                </p:cNvPr>
                <p:cNvSpPr txBox="1"/>
                <p:nvPr/>
              </p:nvSpPr>
              <p:spPr>
                <a:xfrm>
                  <a:off x="6588226" y="1791980"/>
                  <a:ext cx="1008112" cy="401068"/>
                </a:xfrm>
                <a:prstGeom prst="rect">
                  <a:avLst/>
                </a:prstGeom>
                <a:noFill/>
              </p:spPr>
              <p:txBody>
                <a:bodyPr wrap="square" lIns="0" tIns="0" rIns="0" bIns="0" rtlCol="0">
                  <a:spAutoFit/>
                </a:bodyPr>
                <a:lstStyle/>
                <a:p>
                  <a:r>
                    <a:rPr lang="cs-CZ" sz="1600" dirty="0">
                      <a:solidFill>
                        <a:schemeClr val="accent1">
                          <a:lumMod val="75000"/>
                        </a:schemeClr>
                      </a:solidFill>
                    </a:rPr>
                    <a:t>DELTA</a:t>
                  </a:r>
                  <a:endParaRPr lang="en-US" sz="1600" dirty="0">
                    <a:solidFill>
                      <a:schemeClr val="accent1">
                        <a:lumMod val="75000"/>
                      </a:schemeClr>
                    </a:solidFill>
                  </a:endParaRPr>
                </a:p>
              </p:txBody>
            </p:sp>
            <p:sp>
              <p:nvSpPr>
                <p:cNvPr id="23" name="TextBox 22">
                  <a:extLst>
                    <a:ext uri="{FF2B5EF4-FFF2-40B4-BE49-F238E27FC236}">
                      <a16:creationId xmlns:a16="http://schemas.microsoft.com/office/drawing/2014/main" id="{84116E06-FD05-4DF7-BE87-DF93215CD636}"/>
                    </a:ext>
                  </a:extLst>
                </p:cNvPr>
                <p:cNvSpPr txBox="1"/>
                <p:nvPr/>
              </p:nvSpPr>
              <p:spPr>
                <a:xfrm>
                  <a:off x="6228185" y="1196752"/>
                  <a:ext cx="1368153" cy="401068"/>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11" name="Straight Connector 10">
                <a:extLst>
                  <a:ext uri="{FF2B5EF4-FFF2-40B4-BE49-F238E27FC236}">
                    <a16:creationId xmlns:a16="http://schemas.microsoft.com/office/drawing/2014/main" id="{BE2433C5-5A1B-484E-B343-DE8A9C74C81C}"/>
                  </a:ext>
                </a:extLst>
              </p:cNvPr>
              <p:cNvCxnSpPr/>
              <p:nvPr/>
            </p:nvCxnSpPr>
            <p:spPr>
              <a:xfrm>
                <a:off x="2763442" y="1441378"/>
                <a:ext cx="8358" cy="2563686"/>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52D605-D712-4C90-9557-826809CFF4BB}"/>
                  </a:ext>
                </a:extLst>
              </p:cNvPr>
              <p:cNvCxnSpPr/>
              <p:nvPr/>
            </p:nvCxnSpPr>
            <p:spPr>
              <a:xfrm flipH="1">
                <a:off x="467544"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20FA17-6D83-4720-B932-22DD1AAB0267}"/>
                  </a:ext>
                </a:extLst>
              </p:cNvPr>
              <p:cNvSpPr txBox="1"/>
              <p:nvPr/>
            </p:nvSpPr>
            <p:spPr>
              <a:xfrm>
                <a:off x="1907704" y="2583018"/>
                <a:ext cx="864095" cy="401069"/>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4" name="TextBox 13">
                <a:extLst>
                  <a:ext uri="{FF2B5EF4-FFF2-40B4-BE49-F238E27FC236}">
                    <a16:creationId xmlns:a16="http://schemas.microsoft.com/office/drawing/2014/main" id="{522593D1-5B21-47B6-91AC-1776E6C191C9}"/>
                  </a:ext>
                </a:extLst>
              </p:cNvPr>
              <p:cNvSpPr txBox="1"/>
              <p:nvPr/>
            </p:nvSpPr>
            <p:spPr>
              <a:xfrm>
                <a:off x="2987824" y="3068958"/>
                <a:ext cx="504056" cy="401069"/>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5" name="TextBox 14">
                <a:extLst>
                  <a:ext uri="{FF2B5EF4-FFF2-40B4-BE49-F238E27FC236}">
                    <a16:creationId xmlns:a16="http://schemas.microsoft.com/office/drawing/2014/main" id="{CD756CDE-9A7B-41BE-AF82-CDF82C3A881B}"/>
                  </a:ext>
                </a:extLst>
              </p:cNvPr>
              <p:cNvSpPr txBox="1"/>
              <p:nvPr/>
            </p:nvSpPr>
            <p:spPr>
              <a:xfrm>
                <a:off x="1938165" y="3147005"/>
                <a:ext cx="576063" cy="401069"/>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cxnSp>
            <p:nvCxnSpPr>
              <p:cNvPr id="16" name="Straight Arrow Connector 15">
                <a:extLst>
                  <a:ext uri="{FF2B5EF4-FFF2-40B4-BE49-F238E27FC236}">
                    <a16:creationId xmlns:a16="http://schemas.microsoft.com/office/drawing/2014/main" id="{947D267A-9E1A-4A90-B9AF-F28D026835C7}"/>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0F52183-4E75-4894-A398-EFDA75804EF1}"/>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D1BF28-8A70-4736-96EB-999B44A799C7}"/>
                  </a:ext>
                </a:extLst>
              </p:cNvPr>
              <p:cNvSpPr txBox="1"/>
              <p:nvPr/>
            </p:nvSpPr>
            <p:spPr>
              <a:xfrm>
                <a:off x="2843808" y="1697791"/>
                <a:ext cx="792088" cy="439397"/>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19" name="TextBox 18">
                <a:extLst>
                  <a:ext uri="{FF2B5EF4-FFF2-40B4-BE49-F238E27FC236}">
                    <a16:creationId xmlns:a16="http://schemas.microsoft.com/office/drawing/2014/main" id="{5A41CB92-0703-40E6-88D2-80CB58A89834}"/>
                  </a:ext>
                </a:extLst>
              </p:cNvPr>
              <p:cNvSpPr txBox="1"/>
              <p:nvPr/>
            </p:nvSpPr>
            <p:spPr>
              <a:xfrm>
                <a:off x="5760131" y="1684040"/>
                <a:ext cx="792088" cy="439397"/>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20" name="Straight Arrow Connector 19">
                <a:extLst>
                  <a:ext uri="{FF2B5EF4-FFF2-40B4-BE49-F238E27FC236}">
                    <a16:creationId xmlns:a16="http://schemas.microsoft.com/office/drawing/2014/main" id="{3F668DD4-BDA5-4830-B049-6DE77BB638B0}"/>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4BC5F032-49E5-4354-AECF-D87B7F00D353}"/>
                </a:ext>
              </a:extLst>
            </p:cNvPr>
            <p:cNvSpPr txBox="1"/>
            <p:nvPr/>
          </p:nvSpPr>
          <p:spPr>
            <a:xfrm>
              <a:off x="1131244" y="2499179"/>
              <a:ext cx="693143" cy="549243"/>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
        <p:nvSpPr>
          <p:cNvPr id="30" name="Text Placeholder 2">
            <a:extLst>
              <a:ext uri="{FF2B5EF4-FFF2-40B4-BE49-F238E27FC236}">
                <a16:creationId xmlns:a16="http://schemas.microsoft.com/office/drawing/2014/main" id="{E3093515-CAEA-403E-ABA1-9B5C349AF3C4}"/>
              </a:ext>
            </a:extLst>
          </p:cNvPr>
          <p:cNvSpPr txBox="1">
            <a:spLocks/>
          </p:cNvSpPr>
          <p:nvPr/>
        </p:nvSpPr>
        <p:spPr>
          <a:xfrm>
            <a:off x="752400" y="2559581"/>
            <a:ext cx="7639200" cy="309533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dirty="0"/>
          </a:p>
          <a:p>
            <a:pPr marL="285750" indent="-285750">
              <a:buFont typeface="Arial" panose="020B0604020202020204" pitchFamily="34" charset="0"/>
              <a:buChar char="•"/>
            </a:pPr>
            <a:r>
              <a:rPr lang="cs-CZ" sz="1600" b="0" dirty="0"/>
              <a:t>Dopravu je třeba přiřadit druhé transakci =&gt; ta bude představovat intrakomunitární plnění </a:t>
            </a:r>
          </a:p>
          <a:p>
            <a:pPr marL="285750" indent="-285750">
              <a:buFont typeface="Arial" panose="020B0604020202020204" pitchFamily="34" charset="0"/>
              <a:buChar char="•"/>
            </a:pPr>
            <a:r>
              <a:rPr lang="cs-CZ" sz="1600" b="0" dirty="0"/>
              <a:t>Dodání zboží spol. TERO spol. MERKUR tak bude bez přepravy, MP v Polsku, TERO vykáže lokální plnění (100 + 23%)</a:t>
            </a:r>
          </a:p>
          <a:p>
            <a:pPr marL="285750" indent="-285750">
              <a:buFont typeface="Arial" panose="020B0604020202020204" pitchFamily="34" charset="0"/>
              <a:buChar char="•"/>
            </a:pPr>
            <a:r>
              <a:rPr lang="cs-CZ" sz="1600" b="0" dirty="0"/>
              <a:t>Dodání zboží koncovému zákazníkovi bude dodáním s přepravou, s MP ve státě zahájení přepravy =&gt; v Polsku</a:t>
            </a:r>
          </a:p>
          <a:p>
            <a:pPr marL="570150" lvl="2" indent="-285750">
              <a:buFont typeface="Courier New" panose="02070309020205020404" pitchFamily="49" charset="0"/>
              <a:buChar char="o"/>
            </a:pPr>
            <a:r>
              <a:rPr lang="cs-CZ" sz="1600" dirty="0"/>
              <a:t>Společnosti MERKUR vznikne povinnost registrace k DPH v Polsku</a:t>
            </a:r>
          </a:p>
          <a:p>
            <a:pPr marL="570150" lvl="2" indent="-285750">
              <a:buFont typeface="Courier New" panose="02070309020205020404" pitchFamily="49" charset="0"/>
              <a:buChar char="o"/>
            </a:pPr>
            <a:r>
              <a:rPr lang="cs-CZ" sz="1600" dirty="0"/>
              <a:t>MERKUR v rámci PL přiznání vykáže dodání zboží do JČS (200 + 0%)</a:t>
            </a:r>
          </a:p>
          <a:p>
            <a:pPr marL="570150" lvl="2" indent="-285750">
              <a:buFont typeface="Courier New" panose="02070309020205020404" pitchFamily="49" charset="0"/>
              <a:buChar char="o"/>
            </a:pPr>
            <a:r>
              <a:rPr lang="cs-CZ" sz="1600" dirty="0"/>
              <a:t>DELTA vykáže pořízení zboží z JČS (200 + 21%) – kde??</a:t>
            </a:r>
          </a:p>
          <a:p>
            <a:endParaRPr lang="cs-CZ" dirty="0"/>
          </a:p>
        </p:txBody>
      </p:sp>
    </p:spTree>
    <p:extLst>
      <p:ext uri="{BB962C8B-B14F-4D97-AF65-F5344CB8AC3E}">
        <p14:creationId xmlns:p14="http://schemas.microsoft.com/office/powerpoint/2010/main" val="4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anim calcmode="lin" valueType="num">
                                      <p:cBhvr additive="base">
                                        <p:cTn id="7"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anim calcmode="lin" valueType="num">
                                      <p:cBhvr additive="base">
                                        <p:cTn id="1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anim calcmode="lin" valueType="num">
                                      <p:cBhvr additive="base">
                                        <p:cTn id="15"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xEl>
                                              <p:pRg st="4" end="4"/>
                                            </p:txEl>
                                          </p:spTgt>
                                        </p:tgtEl>
                                        <p:attrNameLst>
                                          <p:attrName>style.visibility</p:attrName>
                                        </p:attrNameLst>
                                      </p:cBhvr>
                                      <p:to>
                                        <p:strVal val="visible"/>
                                      </p:to>
                                    </p:set>
                                    <p:anim calcmode="lin" valueType="num">
                                      <p:cBhvr additive="base">
                                        <p:cTn id="19"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anim calcmode="lin" valueType="num">
                                      <p:cBhvr additive="base">
                                        <p:cTn id="2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anim calcmode="lin" valueType="num">
                                      <p:cBhvr additive="base">
                                        <p:cTn id="27"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sz="4000" dirty="0" err="1"/>
              <a:t>Příklad</a:t>
            </a:r>
            <a:r>
              <a:rPr lang="pl-PL" sz="4000" dirty="0"/>
              <a:t> 2 – </a:t>
            </a:r>
            <a:r>
              <a:rPr lang="pl-PL" sz="4000" dirty="0" err="1"/>
              <a:t>zboží</a:t>
            </a:r>
            <a:r>
              <a:rPr lang="pl-PL" sz="4000" dirty="0"/>
              <a:t> z CZ </a:t>
            </a:r>
            <a:r>
              <a:rPr lang="pl-PL" sz="4000" dirty="0" err="1"/>
              <a:t>dodáno</a:t>
            </a:r>
            <a:r>
              <a:rPr lang="pl-PL" sz="4000" dirty="0"/>
              <a:t> na </a:t>
            </a:r>
            <a:r>
              <a:rPr lang="pl-PL" sz="4000" dirty="0" err="1"/>
              <a:t>Slovensko</a:t>
            </a:r>
            <a:r>
              <a:rPr lang="pl-PL" sz="4000" dirty="0"/>
              <a:t> (</a:t>
            </a:r>
            <a:r>
              <a:rPr lang="pl-PL" sz="4000" dirty="0" err="1"/>
              <a:t>dopravu</a:t>
            </a:r>
            <a:r>
              <a:rPr lang="pl-PL" sz="4000" dirty="0"/>
              <a:t> </a:t>
            </a:r>
            <a:r>
              <a:rPr lang="pl-PL" sz="4000" dirty="0" err="1"/>
              <a:t>zařizuje</a:t>
            </a:r>
            <a:r>
              <a:rPr lang="pl-PL" sz="4000" dirty="0"/>
              <a:t> MERKUR)</a:t>
            </a:r>
            <a:endParaRPr lang="en-GB" dirty="0"/>
          </a:p>
        </p:txBody>
      </p:sp>
      <p:grpSp>
        <p:nvGrpSpPr>
          <p:cNvPr id="5" name="Group 4">
            <a:extLst>
              <a:ext uri="{FF2B5EF4-FFF2-40B4-BE49-F238E27FC236}">
                <a16:creationId xmlns:a16="http://schemas.microsoft.com/office/drawing/2014/main" id="{94FAD135-4472-4BA9-BE0E-AAFEE4906F64}"/>
              </a:ext>
            </a:extLst>
          </p:cNvPr>
          <p:cNvGrpSpPr/>
          <p:nvPr/>
        </p:nvGrpSpPr>
        <p:grpSpPr>
          <a:xfrm>
            <a:off x="752400" y="1354880"/>
            <a:ext cx="7486078" cy="1705587"/>
            <a:chOff x="323528" y="908720"/>
            <a:chExt cx="7848872" cy="2440558"/>
          </a:xfrm>
        </p:grpSpPr>
        <p:grpSp>
          <p:nvGrpSpPr>
            <p:cNvPr id="6" name="Group 28">
              <a:extLst>
                <a:ext uri="{FF2B5EF4-FFF2-40B4-BE49-F238E27FC236}">
                  <a16:creationId xmlns:a16="http://schemas.microsoft.com/office/drawing/2014/main" id="{0DE71C03-21B6-4562-A932-5C3A074977A3}"/>
                </a:ext>
              </a:extLst>
            </p:cNvPr>
            <p:cNvGrpSpPr/>
            <p:nvPr/>
          </p:nvGrpSpPr>
          <p:grpSpPr>
            <a:xfrm>
              <a:off x="323528" y="908720"/>
              <a:ext cx="7848872" cy="2440558"/>
              <a:chOff x="323528" y="1052736"/>
              <a:chExt cx="8280920" cy="2633233"/>
            </a:xfrm>
          </p:grpSpPr>
          <p:grpSp>
            <p:nvGrpSpPr>
              <p:cNvPr id="9" name="Group 13">
                <a:extLst>
                  <a:ext uri="{FF2B5EF4-FFF2-40B4-BE49-F238E27FC236}">
                    <a16:creationId xmlns:a16="http://schemas.microsoft.com/office/drawing/2014/main" id="{7A53BA07-8E07-464C-826B-DABD2D1DF206}"/>
                  </a:ext>
                </a:extLst>
              </p:cNvPr>
              <p:cNvGrpSpPr/>
              <p:nvPr/>
            </p:nvGrpSpPr>
            <p:grpSpPr>
              <a:xfrm>
                <a:off x="323528" y="1412776"/>
                <a:ext cx="1975265" cy="1152128"/>
                <a:chOff x="323528" y="1196752"/>
                <a:chExt cx="1975265" cy="1152128"/>
              </a:xfrm>
            </p:grpSpPr>
            <p:pic>
              <p:nvPicPr>
                <p:cNvPr id="26" name="Picture 2">
                  <a:extLst>
                    <a:ext uri="{FF2B5EF4-FFF2-40B4-BE49-F238E27FC236}">
                      <a16:creationId xmlns:a16="http://schemas.microsoft.com/office/drawing/2014/main" id="{4A39D010-9545-40AF-BA53-E2764BF972CA}"/>
                    </a:ext>
                  </a:extLst>
                </p:cNvPr>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7" name="TextBox 26">
                  <a:extLst>
                    <a:ext uri="{FF2B5EF4-FFF2-40B4-BE49-F238E27FC236}">
                      <a16:creationId xmlns:a16="http://schemas.microsoft.com/office/drawing/2014/main" id="{EA15F97D-60E5-434E-9023-C40018D5295E}"/>
                    </a:ext>
                  </a:extLst>
                </p:cNvPr>
                <p:cNvSpPr txBox="1"/>
                <p:nvPr/>
              </p:nvSpPr>
              <p:spPr>
                <a:xfrm>
                  <a:off x="467544" y="1196752"/>
                  <a:ext cx="1368151" cy="380137"/>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sp>
              <p:nvSpPr>
                <p:cNvPr id="28" name="TextBox 27">
                  <a:extLst>
                    <a:ext uri="{FF2B5EF4-FFF2-40B4-BE49-F238E27FC236}">
                      <a16:creationId xmlns:a16="http://schemas.microsoft.com/office/drawing/2014/main" id="{2ECDA3EA-4B52-4306-88BC-5B0C3A4E4942}"/>
                    </a:ext>
                  </a:extLst>
                </p:cNvPr>
                <p:cNvSpPr txBox="1"/>
                <p:nvPr/>
              </p:nvSpPr>
              <p:spPr>
                <a:xfrm>
                  <a:off x="714616" y="1844824"/>
                  <a:ext cx="1584177" cy="380137"/>
                </a:xfrm>
                <a:prstGeom prst="rect">
                  <a:avLst/>
                </a:prstGeom>
                <a:noFill/>
              </p:spPr>
              <p:txBody>
                <a:bodyPr wrap="square" lIns="0" tIns="0" rIns="0" bIns="0" rtlCol="0">
                  <a:spAutoFit/>
                </a:bodyPr>
                <a:lstStyle/>
                <a:p>
                  <a:r>
                    <a:rPr lang="cs-CZ" sz="1600" dirty="0">
                      <a:solidFill>
                        <a:schemeClr val="accent1">
                          <a:lumMod val="75000"/>
                        </a:schemeClr>
                      </a:solidFill>
                    </a:rPr>
                    <a:t>MERKUR </a:t>
                  </a:r>
                  <a:endParaRPr lang="en-US" sz="1600" dirty="0">
                    <a:solidFill>
                      <a:schemeClr val="accent1">
                        <a:lumMod val="75000"/>
                      </a:schemeClr>
                    </a:solidFill>
                  </a:endParaRPr>
                </a:p>
              </p:txBody>
            </p:sp>
          </p:grpSp>
          <p:grpSp>
            <p:nvGrpSpPr>
              <p:cNvPr id="10" name="Group 18">
                <a:extLst>
                  <a:ext uri="{FF2B5EF4-FFF2-40B4-BE49-F238E27FC236}">
                    <a16:creationId xmlns:a16="http://schemas.microsoft.com/office/drawing/2014/main" id="{A4A672DA-6565-4068-A2C5-27968989AF71}"/>
                  </a:ext>
                </a:extLst>
              </p:cNvPr>
              <p:cNvGrpSpPr/>
              <p:nvPr/>
            </p:nvGrpSpPr>
            <p:grpSpPr>
              <a:xfrm>
                <a:off x="3779912" y="1412776"/>
                <a:ext cx="1800200" cy="1152128"/>
                <a:chOff x="3563888" y="1196752"/>
                <a:chExt cx="1800200" cy="1152128"/>
              </a:xfrm>
            </p:grpSpPr>
            <p:pic>
              <p:nvPicPr>
                <p:cNvPr id="23" name="Picture 2">
                  <a:extLst>
                    <a:ext uri="{FF2B5EF4-FFF2-40B4-BE49-F238E27FC236}">
                      <a16:creationId xmlns:a16="http://schemas.microsoft.com/office/drawing/2014/main" id="{624CE770-36F7-4C77-8E4B-588E1E4D5095}"/>
                    </a:ext>
                  </a:extLst>
                </p:cNvPr>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4" name="TextBox 23">
                  <a:extLst>
                    <a:ext uri="{FF2B5EF4-FFF2-40B4-BE49-F238E27FC236}">
                      <a16:creationId xmlns:a16="http://schemas.microsoft.com/office/drawing/2014/main" id="{008F8227-BF66-4EFA-80B5-D16A576B898C}"/>
                    </a:ext>
                  </a:extLst>
                </p:cNvPr>
                <p:cNvSpPr txBox="1"/>
                <p:nvPr/>
              </p:nvSpPr>
              <p:spPr>
                <a:xfrm>
                  <a:off x="4113527" y="1844824"/>
                  <a:ext cx="1008111" cy="380137"/>
                </a:xfrm>
                <a:prstGeom prst="rect">
                  <a:avLst/>
                </a:prstGeom>
                <a:noFill/>
              </p:spPr>
              <p:txBody>
                <a:bodyPr wrap="square" lIns="0" tIns="0" rIns="0" bIns="0" rtlCol="0">
                  <a:spAutoFit/>
                </a:bodyPr>
                <a:lstStyle/>
                <a:p>
                  <a:r>
                    <a:rPr lang="cs-CZ" sz="1600" dirty="0">
                      <a:solidFill>
                        <a:schemeClr val="accent1">
                          <a:lumMod val="75000"/>
                        </a:schemeClr>
                      </a:solidFill>
                    </a:rPr>
                    <a:t>ALFA</a:t>
                  </a:r>
                  <a:endParaRPr lang="en-US" sz="1600" dirty="0">
                    <a:solidFill>
                      <a:schemeClr val="accent1">
                        <a:lumMod val="75000"/>
                      </a:schemeClr>
                    </a:solidFill>
                  </a:endParaRPr>
                </a:p>
              </p:txBody>
            </p:sp>
            <p:sp>
              <p:nvSpPr>
                <p:cNvPr id="25" name="TextBox 24">
                  <a:extLst>
                    <a:ext uri="{FF2B5EF4-FFF2-40B4-BE49-F238E27FC236}">
                      <a16:creationId xmlns:a16="http://schemas.microsoft.com/office/drawing/2014/main" id="{201E9508-38BE-4B81-99F4-7B0CF55B08A3}"/>
                    </a:ext>
                  </a:extLst>
                </p:cNvPr>
                <p:cNvSpPr txBox="1"/>
                <p:nvPr/>
              </p:nvSpPr>
              <p:spPr>
                <a:xfrm>
                  <a:off x="3707904" y="1196752"/>
                  <a:ext cx="1368153" cy="380137"/>
                </a:xfrm>
                <a:prstGeom prst="rect">
                  <a:avLst/>
                </a:prstGeom>
                <a:noFill/>
              </p:spPr>
              <p:txBody>
                <a:bodyPr wrap="square" lIns="0" tIns="0" rIns="0" bIns="0" rtlCol="0">
                  <a:spAutoFit/>
                </a:bodyPr>
                <a:lstStyle/>
                <a:p>
                  <a:r>
                    <a:rPr lang="cs-CZ" sz="1600" dirty="0">
                      <a:solidFill>
                        <a:schemeClr val="accent1">
                          <a:lumMod val="75000"/>
                        </a:schemeClr>
                      </a:solidFill>
                    </a:rPr>
                    <a:t>DIČ SK</a:t>
                  </a:r>
                  <a:endParaRPr lang="en-US" sz="1600" dirty="0">
                    <a:solidFill>
                      <a:schemeClr val="accent1">
                        <a:lumMod val="75000"/>
                      </a:schemeClr>
                    </a:solidFill>
                  </a:endParaRPr>
                </a:p>
              </p:txBody>
            </p:sp>
          </p:grpSp>
          <p:grpSp>
            <p:nvGrpSpPr>
              <p:cNvPr id="11" name="Group 17">
                <a:extLst>
                  <a:ext uri="{FF2B5EF4-FFF2-40B4-BE49-F238E27FC236}">
                    <a16:creationId xmlns:a16="http://schemas.microsoft.com/office/drawing/2014/main" id="{6516B974-42B2-4350-BCEC-0D6E2B261EBA}"/>
                  </a:ext>
                </a:extLst>
              </p:cNvPr>
              <p:cNvGrpSpPr/>
              <p:nvPr/>
            </p:nvGrpSpPr>
            <p:grpSpPr>
              <a:xfrm>
                <a:off x="6804248" y="1412776"/>
                <a:ext cx="1800200" cy="1152128"/>
                <a:chOff x="6084168" y="1196752"/>
                <a:chExt cx="1800200" cy="1152128"/>
              </a:xfrm>
            </p:grpSpPr>
            <p:pic>
              <p:nvPicPr>
                <p:cNvPr id="20" name="Picture 2">
                  <a:extLst>
                    <a:ext uri="{FF2B5EF4-FFF2-40B4-BE49-F238E27FC236}">
                      <a16:creationId xmlns:a16="http://schemas.microsoft.com/office/drawing/2014/main" id="{054A33CB-8B69-4A1B-9D62-B3D1361C478D}"/>
                    </a:ext>
                  </a:extLst>
                </p:cNvPr>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1" name="TextBox 20">
                  <a:extLst>
                    <a:ext uri="{FF2B5EF4-FFF2-40B4-BE49-F238E27FC236}">
                      <a16:creationId xmlns:a16="http://schemas.microsoft.com/office/drawing/2014/main" id="{75C66365-F0E0-457F-8EF6-CF1BC87B71A8}"/>
                    </a:ext>
                  </a:extLst>
                </p:cNvPr>
                <p:cNvSpPr txBox="1"/>
                <p:nvPr/>
              </p:nvSpPr>
              <p:spPr>
                <a:xfrm>
                  <a:off x="6648341" y="1844824"/>
                  <a:ext cx="1008111" cy="380137"/>
                </a:xfrm>
                <a:prstGeom prst="rect">
                  <a:avLst/>
                </a:prstGeom>
                <a:noFill/>
              </p:spPr>
              <p:txBody>
                <a:bodyPr wrap="square" lIns="0" tIns="0" rIns="0" bIns="0" rtlCol="0">
                  <a:spAutoFit/>
                </a:bodyPr>
                <a:lstStyle/>
                <a:p>
                  <a:r>
                    <a:rPr lang="cs-CZ" sz="1600" dirty="0">
                      <a:solidFill>
                        <a:schemeClr val="accent1">
                          <a:lumMod val="75000"/>
                        </a:schemeClr>
                      </a:solidFill>
                    </a:rPr>
                    <a:t>BETA</a:t>
                  </a:r>
                  <a:endParaRPr lang="en-US" sz="1600" dirty="0">
                    <a:solidFill>
                      <a:schemeClr val="accent1">
                        <a:lumMod val="75000"/>
                      </a:schemeClr>
                    </a:solidFill>
                  </a:endParaRPr>
                </a:p>
              </p:txBody>
            </p:sp>
            <p:sp>
              <p:nvSpPr>
                <p:cNvPr id="22" name="TextBox 21">
                  <a:extLst>
                    <a:ext uri="{FF2B5EF4-FFF2-40B4-BE49-F238E27FC236}">
                      <a16:creationId xmlns:a16="http://schemas.microsoft.com/office/drawing/2014/main" id="{7497C99C-17B1-44AA-8B76-A9431B8DC345}"/>
                    </a:ext>
                  </a:extLst>
                </p:cNvPr>
                <p:cNvSpPr txBox="1"/>
                <p:nvPr/>
              </p:nvSpPr>
              <p:spPr>
                <a:xfrm>
                  <a:off x="6228184" y="1196752"/>
                  <a:ext cx="1368153" cy="380137"/>
                </a:xfrm>
                <a:prstGeom prst="rect">
                  <a:avLst/>
                </a:prstGeom>
                <a:noFill/>
              </p:spPr>
              <p:txBody>
                <a:bodyPr wrap="square" lIns="0" tIns="0" rIns="0" bIns="0" rtlCol="0">
                  <a:spAutoFit/>
                </a:bodyPr>
                <a:lstStyle/>
                <a:p>
                  <a:r>
                    <a:rPr lang="cs-CZ" sz="1600" dirty="0">
                      <a:solidFill>
                        <a:schemeClr val="accent1">
                          <a:lumMod val="75000"/>
                        </a:schemeClr>
                      </a:solidFill>
                    </a:rPr>
                    <a:t>DIČ SK</a:t>
                  </a:r>
                  <a:endParaRPr lang="en-US" sz="1600" dirty="0">
                    <a:solidFill>
                      <a:schemeClr val="accent1">
                        <a:lumMod val="75000"/>
                      </a:schemeClr>
                    </a:solidFill>
                  </a:endParaRPr>
                </a:p>
              </p:txBody>
            </p:sp>
          </p:grpSp>
          <p:cxnSp>
            <p:nvCxnSpPr>
              <p:cNvPr id="12" name="Straight Connector 11">
                <a:extLst>
                  <a:ext uri="{FF2B5EF4-FFF2-40B4-BE49-F238E27FC236}">
                    <a16:creationId xmlns:a16="http://schemas.microsoft.com/office/drawing/2014/main" id="{73FAF501-8819-47F4-89B7-2B9680DF8639}"/>
                  </a:ext>
                </a:extLst>
              </p:cNvPr>
              <p:cNvCxnSpPr/>
              <p:nvPr/>
            </p:nvCxnSpPr>
            <p:spPr>
              <a:xfrm>
                <a:off x="2754624" y="1052736"/>
                <a:ext cx="0" cy="2563863"/>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FC4FA40-E0FC-45A3-BC41-9BFB713A37D7}"/>
                  </a:ext>
                </a:extLst>
              </p:cNvPr>
              <p:cNvSpPr txBox="1"/>
              <p:nvPr/>
            </p:nvSpPr>
            <p:spPr>
              <a:xfrm>
                <a:off x="2830596" y="3305829"/>
                <a:ext cx="1063604" cy="380137"/>
              </a:xfrm>
              <a:prstGeom prst="rect">
                <a:avLst/>
              </a:prstGeom>
              <a:noFill/>
            </p:spPr>
            <p:txBody>
              <a:bodyPr wrap="square" lIns="0" tIns="0" rIns="0" bIns="0" rtlCol="0">
                <a:spAutoFit/>
              </a:bodyPr>
              <a:lstStyle/>
              <a:p>
                <a:r>
                  <a:rPr lang="cs-CZ" sz="1600" dirty="0">
                    <a:solidFill>
                      <a:schemeClr val="accent1">
                        <a:lumMod val="75000"/>
                      </a:schemeClr>
                    </a:solidFill>
                  </a:rPr>
                  <a:t>Slovensko</a:t>
                </a:r>
                <a:endParaRPr lang="en-US" sz="1600" dirty="0">
                  <a:solidFill>
                    <a:schemeClr val="accent1">
                      <a:lumMod val="75000"/>
                    </a:schemeClr>
                  </a:solidFill>
                </a:endParaRPr>
              </a:p>
            </p:txBody>
          </p:sp>
          <p:sp>
            <p:nvSpPr>
              <p:cNvPr id="14" name="TextBox 13">
                <a:extLst>
                  <a:ext uri="{FF2B5EF4-FFF2-40B4-BE49-F238E27FC236}">
                    <a16:creationId xmlns:a16="http://schemas.microsoft.com/office/drawing/2014/main" id="{DB2C90CD-B692-4BC3-8700-3982D091D6F7}"/>
                  </a:ext>
                </a:extLst>
              </p:cNvPr>
              <p:cNvSpPr txBox="1"/>
              <p:nvPr/>
            </p:nvSpPr>
            <p:spPr>
              <a:xfrm>
                <a:off x="2326540" y="3305832"/>
                <a:ext cx="504056" cy="380137"/>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cxnSp>
            <p:nvCxnSpPr>
              <p:cNvPr id="15" name="Straight Arrow Connector 14">
                <a:extLst>
                  <a:ext uri="{FF2B5EF4-FFF2-40B4-BE49-F238E27FC236}">
                    <a16:creationId xmlns:a16="http://schemas.microsoft.com/office/drawing/2014/main" id="{86083500-81CC-4DEE-B5B4-8B7510C5FC03}"/>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D8A6BB8-8ED4-4854-8091-8AFEED58410A}"/>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89487DE-30D2-4592-A429-AD8983A71610}"/>
                  </a:ext>
                </a:extLst>
              </p:cNvPr>
              <p:cNvSpPr txBox="1"/>
              <p:nvPr/>
            </p:nvSpPr>
            <p:spPr>
              <a:xfrm>
                <a:off x="2843808" y="1795189"/>
                <a:ext cx="792088" cy="712644"/>
              </a:xfrm>
              <a:prstGeom prst="rect">
                <a:avLst/>
              </a:prstGeom>
              <a:noFill/>
            </p:spPr>
            <p:txBody>
              <a:bodyPr wrap="square" lIns="0" tIns="0" rIns="0" bIns="0" rtlCol="0">
                <a:spAutoFit/>
              </a:bodyPr>
              <a:lstStyle/>
              <a:p>
                <a:r>
                  <a:rPr lang="cs-CZ" sz="1600" dirty="0">
                    <a:solidFill>
                      <a:srgbClr val="AA5CAA"/>
                    </a:solidFill>
                  </a:rPr>
                  <a:t>faktura</a:t>
                </a:r>
              </a:p>
              <a:p>
                <a:r>
                  <a:rPr lang="cs-CZ" sz="1600" dirty="0">
                    <a:solidFill>
                      <a:srgbClr val="AA5CAA"/>
                    </a:solidFill>
                  </a:rPr>
                  <a:t>100 + ?</a:t>
                </a:r>
                <a:endParaRPr lang="en-US" sz="1600" dirty="0">
                  <a:solidFill>
                    <a:srgbClr val="AA5CAA"/>
                  </a:solidFill>
                </a:endParaRPr>
              </a:p>
            </p:txBody>
          </p:sp>
          <p:sp>
            <p:nvSpPr>
              <p:cNvPr id="18" name="TextBox 17">
                <a:extLst>
                  <a:ext uri="{FF2B5EF4-FFF2-40B4-BE49-F238E27FC236}">
                    <a16:creationId xmlns:a16="http://schemas.microsoft.com/office/drawing/2014/main" id="{4062DE7A-1D72-4C8F-8CB2-86B60E3BA931}"/>
                  </a:ext>
                </a:extLst>
              </p:cNvPr>
              <p:cNvSpPr txBox="1"/>
              <p:nvPr/>
            </p:nvSpPr>
            <p:spPr>
              <a:xfrm>
                <a:off x="5796135" y="1795189"/>
                <a:ext cx="792088" cy="712644"/>
              </a:xfrm>
              <a:prstGeom prst="rect">
                <a:avLst/>
              </a:prstGeom>
              <a:noFill/>
            </p:spPr>
            <p:txBody>
              <a:bodyPr wrap="square" lIns="0" tIns="0" rIns="0" bIns="0" rtlCol="0">
                <a:spAutoFit/>
              </a:bodyPr>
              <a:lstStyle/>
              <a:p>
                <a:r>
                  <a:rPr lang="cs-CZ" sz="1600" dirty="0">
                    <a:solidFill>
                      <a:srgbClr val="AA5CAA"/>
                    </a:solidFill>
                  </a:rPr>
                  <a:t>faktura</a:t>
                </a:r>
              </a:p>
              <a:p>
                <a:r>
                  <a:rPr lang="cs-CZ" sz="1600" dirty="0">
                    <a:solidFill>
                      <a:srgbClr val="AA5CAA"/>
                    </a:solidFill>
                  </a:rPr>
                  <a:t>200 + ?</a:t>
                </a:r>
                <a:endParaRPr lang="en-US" sz="1600" dirty="0">
                  <a:solidFill>
                    <a:srgbClr val="AA5CAA"/>
                  </a:solidFill>
                </a:endParaRPr>
              </a:p>
            </p:txBody>
          </p:sp>
          <p:cxnSp>
            <p:nvCxnSpPr>
              <p:cNvPr id="19" name="Straight Arrow Connector 18">
                <a:extLst>
                  <a:ext uri="{FF2B5EF4-FFF2-40B4-BE49-F238E27FC236}">
                    <a16:creationId xmlns:a16="http://schemas.microsoft.com/office/drawing/2014/main" id="{4D7DE302-4C5E-41B1-B83A-B4649FEADCA9}"/>
                  </a:ext>
                </a:extLst>
              </p:cNvPr>
              <p:cNvCxnSpPr/>
              <p:nvPr/>
            </p:nvCxnSpPr>
            <p:spPr>
              <a:xfrm flipV="1">
                <a:off x="7692787" y="2528900"/>
                <a:ext cx="0" cy="3884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6CC0EAC7-6207-4968-84ED-2F4005E4F6E4}"/>
                </a:ext>
              </a:extLst>
            </p:cNvPr>
            <p:cNvSpPr txBox="1"/>
            <p:nvPr/>
          </p:nvSpPr>
          <p:spPr>
            <a:xfrm>
              <a:off x="3923927" y="2708920"/>
              <a:ext cx="645709" cy="352323"/>
            </a:xfrm>
            <a:prstGeom prst="rect">
              <a:avLst/>
            </a:prstGeom>
            <a:noFill/>
          </p:spPr>
          <p:txBody>
            <a:bodyPr wrap="square" lIns="0" tIns="0" rIns="0" bIns="0" rtlCol="0">
              <a:spAutoFit/>
            </a:bodyPr>
            <a:lstStyle/>
            <a:p>
              <a:r>
                <a:rPr lang="cs-CZ" sz="1600" dirty="0">
                  <a:solidFill>
                    <a:srgbClr val="FF0000"/>
                  </a:solidFill>
                </a:rPr>
                <a:t>zboží</a:t>
              </a:r>
              <a:endParaRPr lang="en-US" sz="1600" dirty="0">
                <a:solidFill>
                  <a:srgbClr val="FF0000"/>
                </a:solidFill>
              </a:endParaRPr>
            </a:p>
          </p:txBody>
        </p:sp>
        <p:cxnSp>
          <p:nvCxnSpPr>
            <p:cNvPr id="8" name="Straight Connector 7">
              <a:extLst>
                <a:ext uri="{FF2B5EF4-FFF2-40B4-BE49-F238E27FC236}">
                  <a16:creationId xmlns:a16="http://schemas.microsoft.com/office/drawing/2014/main" id="{33963C19-2F6B-4C2E-A7F0-A0DB5FC59607}"/>
                </a:ext>
              </a:extLst>
            </p:cNvPr>
            <p:cNvCxnSpPr/>
            <p:nvPr/>
          </p:nvCxnSpPr>
          <p:spPr>
            <a:xfrm>
              <a:off x="1115616" y="2636912"/>
              <a:ext cx="61926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Text Placeholder 2">
            <a:extLst>
              <a:ext uri="{FF2B5EF4-FFF2-40B4-BE49-F238E27FC236}">
                <a16:creationId xmlns:a16="http://schemas.microsoft.com/office/drawing/2014/main" id="{33F282DF-2845-4B47-B5FA-C18624339050}"/>
              </a:ext>
            </a:extLst>
          </p:cNvPr>
          <p:cNvSpPr txBox="1">
            <a:spLocks/>
          </p:cNvSpPr>
          <p:nvPr/>
        </p:nvSpPr>
        <p:spPr>
          <a:xfrm>
            <a:off x="752400" y="3252105"/>
            <a:ext cx="7286098" cy="24800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400" b="0" dirty="0"/>
              <a:t>MERKUR zajišťuje přepravu přímo ke konečnému zákazníkovi =&gt; dopravu je třeba přiřadit první transakci</a:t>
            </a:r>
          </a:p>
          <a:p>
            <a:pPr marL="285750" indent="-285750">
              <a:buFont typeface="Arial" panose="020B0604020202020204" pitchFamily="34" charset="0"/>
              <a:buChar char="•"/>
            </a:pPr>
            <a:r>
              <a:rPr lang="cs-CZ" sz="1400" b="0" dirty="0"/>
              <a:t>První transakce </a:t>
            </a:r>
          </a:p>
          <a:p>
            <a:pPr marL="570150" lvl="2" indent="-285750">
              <a:buFont typeface="Courier New" panose="02070309020205020404" pitchFamily="49" charset="0"/>
              <a:buChar char="o"/>
            </a:pPr>
            <a:r>
              <a:rPr lang="cs-CZ" sz="1200" dirty="0"/>
              <a:t>bude představovat intrakomunitární plnění</a:t>
            </a:r>
          </a:p>
          <a:p>
            <a:pPr marL="570150" lvl="2" indent="-285750">
              <a:buFont typeface="Courier New" panose="02070309020205020404" pitchFamily="49" charset="0"/>
              <a:buChar char="o"/>
            </a:pPr>
            <a:r>
              <a:rPr lang="cs-CZ" sz="1200" dirty="0"/>
              <a:t>dodání zboží spol. MERKUR spol. ALFA bude osvobozeno jako dodání zboží do JČS (100 + 0%)</a:t>
            </a:r>
          </a:p>
          <a:p>
            <a:pPr marL="570150" lvl="2" indent="-285750">
              <a:buFont typeface="Courier New" panose="02070309020205020404" pitchFamily="49" charset="0"/>
              <a:buChar char="o"/>
            </a:pPr>
            <a:r>
              <a:rPr lang="cs-CZ" sz="1200" dirty="0"/>
              <a:t>společnost ALFA realizuje pořízení zboží z JČS (MP ve státě ukončení přepravy) (100 + 20%)</a:t>
            </a:r>
          </a:p>
          <a:p>
            <a:pPr marL="285750" indent="-285750">
              <a:buFont typeface="Arial" panose="020B0604020202020204" pitchFamily="34" charset="0"/>
              <a:buChar char="•"/>
            </a:pPr>
            <a:r>
              <a:rPr lang="cs-CZ" sz="1400" b="0" dirty="0"/>
              <a:t>Dodání zboží koncovému zákazníkovi</a:t>
            </a:r>
          </a:p>
          <a:p>
            <a:pPr marL="570150" lvl="2" indent="-285750">
              <a:buFont typeface="Courier New" panose="02070309020205020404" pitchFamily="49" charset="0"/>
              <a:buChar char="o"/>
            </a:pPr>
            <a:r>
              <a:rPr lang="cs-CZ" sz="1200" dirty="0"/>
              <a:t>bude dodáním bez dopravy, s MP v místě, kde se zboží právě nachází (ve státě ukončení přepravy předchozí transakce)  – na Slovensku</a:t>
            </a:r>
          </a:p>
          <a:p>
            <a:pPr marL="570150" lvl="2" indent="-285750">
              <a:buFont typeface="Courier New" panose="02070309020205020404" pitchFamily="49" charset="0"/>
              <a:buChar char="o"/>
            </a:pPr>
            <a:r>
              <a:rPr lang="cs-CZ" sz="1200" dirty="0"/>
              <a:t>společnost ALFA tak vykáže lokální plnění na Slovensku (200 + 20%)</a:t>
            </a:r>
          </a:p>
          <a:p>
            <a:endParaRPr lang="cs-CZ" dirty="0"/>
          </a:p>
        </p:txBody>
      </p:sp>
    </p:spTree>
    <p:extLst>
      <p:ext uri="{BB962C8B-B14F-4D97-AF65-F5344CB8AC3E}">
        <p14:creationId xmlns:p14="http://schemas.microsoft.com/office/powerpoint/2010/main" val="412588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 calcmode="lin" valueType="num">
                                      <p:cBhvr additive="base">
                                        <p:cTn id="1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 calcmode="lin" valueType="num">
                                      <p:cBhvr additive="base">
                                        <p:cTn id="15"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anim calcmode="lin" valueType="num">
                                      <p:cBhvr additive="base">
                                        <p:cTn id="23"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anim calcmode="lin" valueType="num">
                                      <p:cBhvr additive="base">
                                        <p:cTn id="27"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anim calcmode="lin" valueType="num">
                                      <p:cBhvr additive="base">
                                        <p:cTn id="31"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9">
                                            <p:txEl>
                                              <p:pRg st="7" end="7"/>
                                            </p:txEl>
                                          </p:spTgt>
                                        </p:tgtEl>
                                        <p:attrNameLst>
                                          <p:attrName>style.visibility</p:attrName>
                                        </p:attrNameLst>
                                      </p:cBhvr>
                                      <p:to>
                                        <p:strVal val="visible"/>
                                      </p:to>
                                    </p:set>
                                    <p:anim calcmode="lin" valueType="num">
                                      <p:cBhvr additive="base">
                                        <p:cTn id="35"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 3 – zboží z CZ pro SK zákazníka dodáno v ČR</a:t>
            </a:r>
            <a:endParaRPr lang="en-GB" dirty="0"/>
          </a:p>
        </p:txBody>
      </p:sp>
      <p:sp>
        <p:nvSpPr>
          <p:cNvPr id="4" name="Text Placeholder 3"/>
          <p:cNvSpPr>
            <a:spLocks noGrp="1"/>
          </p:cNvSpPr>
          <p:nvPr>
            <p:ph type="body" sz="quarter" idx="10"/>
          </p:nvPr>
        </p:nvSpPr>
        <p:spPr/>
        <p:txBody>
          <a:bodyPr/>
          <a:lstStyle/>
          <a:p>
            <a:endParaRPr lang="en-GB" dirty="0"/>
          </a:p>
        </p:txBody>
      </p:sp>
      <p:grpSp>
        <p:nvGrpSpPr>
          <p:cNvPr id="5" name="Group 4">
            <a:extLst>
              <a:ext uri="{FF2B5EF4-FFF2-40B4-BE49-F238E27FC236}">
                <a16:creationId xmlns:a16="http://schemas.microsoft.com/office/drawing/2014/main" id="{72E678C1-F39C-449A-AECE-914A3529ABCD}"/>
              </a:ext>
            </a:extLst>
          </p:cNvPr>
          <p:cNvGrpSpPr/>
          <p:nvPr/>
        </p:nvGrpSpPr>
        <p:grpSpPr>
          <a:xfrm>
            <a:off x="666750" y="1305017"/>
            <a:ext cx="7447440" cy="1862679"/>
            <a:chOff x="323528" y="908720"/>
            <a:chExt cx="7848872" cy="2406314"/>
          </a:xfrm>
        </p:grpSpPr>
        <p:grpSp>
          <p:nvGrpSpPr>
            <p:cNvPr id="6" name="Group 5">
              <a:extLst>
                <a:ext uri="{FF2B5EF4-FFF2-40B4-BE49-F238E27FC236}">
                  <a16:creationId xmlns:a16="http://schemas.microsoft.com/office/drawing/2014/main" id="{CE62ECEA-ADDA-43F5-B0C1-CFE1E8B209CB}"/>
                </a:ext>
              </a:extLst>
            </p:cNvPr>
            <p:cNvGrpSpPr/>
            <p:nvPr/>
          </p:nvGrpSpPr>
          <p:grpSpPr>
            <a:xfrm>
              <a:off x="323528" y="908720"/>
              <a:ext cx="7848872" cy="2406314"/>
              <a:chOff x="323528" y="1052736"/>
              <a:chExt cx="8280920" cy="2596285"/>
            </a:xfrm>
          </p:grpSpPr>
          <p:grpSp>
            <p:nvGrpSpPr>
              <p:cNvPr id="8" name="Group 13">
                <a:extLst>
                  <a:ext uri="{FF2B5EF4-FFF2-40B4-BE49-F238E27FC236}">
                    <a16:creationId xmlns:a16="http://schemas.microsoft.com/office/drawing/2014/main" id="{668A4E02-C6BD-44A5-ADA0-09C2C871F591}"/>
                  </a:ext>
                </a:extLst>
              </p:cNvPr>
              <p:cNvGrpSpPr/>
              <p:nvPr/>
            </p:nvGrpSpPr>
            <p:grpSpPr>
              <a:xfrm>
                <a:off x="323528" y="1412776"/>
                <a:ext cx="1975265" cy="1152128"/>
                <a:chOff x="323528" y="1196752"/>
                <a:chExt cx="1975265" cy="1152128"/>
              </a:xfrm>
            </p:grpSpPr>
            <p:pic>
              <p:nvPicPr>
                <p:cNvPr id="25" name="Picture 2">
                  <a:extLst>
                    <a:ext uri="{FF2B5EF4-FFF2-40B4-BE49-F238E27FC236}">
                      <a16:creationId xmlns:a16="http://schemas.microsoft.com/office/drawing/2014/main" id="{74E8C29D-3791-46DD-B250-24FF09D6CDDE}"/>
                    </a:ext>
                  </a:extLst>
                </p:cNvPr>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6" name="TextBox 6">
                  <a:extLst>
                    <a:ext uri="{FF2B5EF4-FFF2-40B4-BE49-F238E27FC236}">
                      <a16:creationId xmlns:a16="http://schemas.microsoft.com/office/drawing/2014/main" id="{A431FCD1-8B7A-4BA6-B8A9-2ACB66C896E4}"/>
                    </a:ext>
                  </a:extLst>
                </p:cNvPr>
                <p:cNvSpPr txBox="1"/>
                <p:nvPr/>
              </p:nvSpPr>
              <p:spPr>
                <a:xfrm>
                  <a:off x="467544" y="1196752"/>
                  <a:ext cx="1368152" cy="343194"/>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sp>
              <p:nvSpPr>
                <p:cNvPr id="27" name="TextBox 8">
                  <a:extLst>
                    <a:ext uri="{FF2B5EF4-FFF2-40B4-BE49-F238E27FC236}">
                      <a16:creationId xmlns:a16="http://schemas.microsoft.com/office/drawing/2014/main" id="{7D6BF332-85DC-4A56-8046-D7787F5A0623}"/>
                    </a:ext>
                  </a:extLst>
                </p:cNvPr>
                <p:cNvSpPr txBox="1"/>
                <p:nvPr/>
              </p:nvSpPr>
              <p:spPr>
                <a:xfrm>
                  <a:off x="714617" y="1844824"/>
                  <a:ext cx="1584176" cy="343194"/>
                </a:xfrm>
                <a:prstGeom prst="rect">
                  <a:avLst/>
                </a:prstGeom>
                <a:noFill/>
              </p:spPr>
              <p:txBody>
                <a:bodyPr wrap="square" lIns="0" tIns="0" rIns="0" bIns="0" rtlCol="0">
                  <a:spAutoFit/>
                </a:bodyPr>
                <a:lstStyle/>
                <a:p>
                  <a:r>
                    <a:rPr lang="cs-CZ" sz="1600" dirty="0">
                      <a:solidFill>
                        <a:schemeClr val="accent1">
                          <a:lumMod val="75000"/>
                        </a:schemeClr>
                      </a:solidFill>
                    </a:rPr>
                    <a:t>MERKUR </a:t>
                  </a:r>
                  <a:endParaRPr lang="en-US" sz="1600" dirty="0">
                    <a:solidFill>
                      <a:schemeClr val="accent1">
                        <a:lumMod val="75000"/>
                      </a:schemeClr>
                    </a:solidFill>
                  </a:endParaRPr>
                </a:p>
              </p:txBody>
            </p:sp>
          </p:grpSp>
          <p:grpSp>
            <p:nvGrpSpPr>
              <p:cNvPr id="9" name="Group 18">
                <a:extLst>
                  <a:ext uri="{FF2B5EF4-FFF2-40B4-BE49-F238E27FC236}">
                    <a16:creationId xmlns:a16="http://schemas.microsoft.com/office/drawing/2014/main" id="{349030E4-895E-4761-8FAE-99C757C01675}"/>
                  </a:ext>
                </a:extLst>
              </p:cNvPr>
              <p:cNvGrpSpPr/>
              <p:nvPr/>
            </p:nvGrpSpPr>
            <p:grpSpPr>
              <a:xfrm>
                <a:off x="3779912" y="1412776"/>
                <a:ext cx="1800200" cy="1152128"/>
                <a:chOff x="3563888" y="1196752"/>
                <a:chExt cx="1800200" cy="1152128"/>
              </a:xfrm>
            </p:grpSpPr>
            <p:pic>
              <p:nvPicPr>
                <p:cNvPr id="22" name="Picture 2">
                  <a:extLst>
                    <a:ext uri="{FF2B5EF4-FFF2-40B4-BE49-F238E27FC236}">
                      <a16:creationId xmlns:a16="http://schemas.microsoft.com/office/drawing/2014/main" id="{E09D19EE-BE19-426B-8BDE-B2908AE09C5D}"/>
                    </a:ext>
                  </a:extLst>
                </p:cNvPr>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3" name="TextBox 22">
                  <a:extLst>
                    <a:ext uri="{FF2B5EF4-FFF2-40B4-BE49-F238E27FC236}">
                      <a16:creationId xmlns:a16="http://schemas.microsoft.com/office/drawing/2014/main" id="{67C2860B-4B1D-4C87-985C-D28F5D61160F}"/>
                    </a:ext>
                  </a:extLst>
                </p:cNvPr>
                <p:cNvSpPr txBox="1"/>
                <p:nvPr/>
              </p:nvSpPr>
              <p:spPr>
                <a:xfrm>
                  <a:off x="4113527" y="1844824"/>
                  <a:ext cx="1008111" cy="343194"/>
                </a:xfrm>
                <a:prstGeom prst="rect">
                  <a:avLst/>
                </a:prstGeom>
                <a:noFill/>
              </p:spPr>
              <p:txBody>
                <a:bodyPr wrap="square" lIns="0" tIns="0" rIns="0" bIns="0" rtlCol="0">
                  <a:spAutoFit/>
                </a:bodyPr>
                <a:lstStyle/>
                <a:p>
                  <a:r>
                    <a:rPr lang="cs-CZ" sz="1600" dirty="0">
                      <a:solidFill>
                        <a:schemeClr val="accent1">
                          <a:lumMod val="75000"/>
                        </a:schemeClr>
                      </a:solidFill>
                    </a:rPr>
                    <a:t>ALFA</a:t>
                  </a:r>
                  <a:endParaRPr lang="en-US" sz="1600" dirty="0">
                    <a:solidFill>
                      <a:schemeClr val="accent1">
                        <a:lumMod val="75000"/>
                      </a:schemeClr>
                    </a:solidFill>
                  </a:endParaRPr>
                </a:p>
              </p:txBody>
            </p:sp>
            <p:sp>
              <p:nvSpPr>
                <p:cNvPr id="24" name="TextBox 23">
                  <a:extLst>
                    <a:ext uri="{FF2B5EF4-FFF2-40B4-BE49-F238E27FC236}">
                      <a16:creationId xmlns:a16="http://schemas.microsoft.com/office/drawing/2014/main" id="{15D42536-90DF-4A21-9747-4597054DA8A2}"/>
                    </a:ext>
                  </a:extLst>
                </p:cNvPr>
                <p:cNvSpPr txBox="1"/>
                <p:nvPr/>
              </p:nvSpPr>
              <p:spPr>
                <a:xfrm>
                  <a:off x="3707904" y="1196752"/>
                  <a:ext cx="1368153" cy="343194"/>
                </a:xfrm>
                <a:prstGeom prst="rect">
                  <a:avLst/>
                </a:prstGeom>
                <a:noFill/>
              </p:spPr>
              <p:txBody>
                <a:bodyPr wrap="square" lIns="0" tIns="0" rIns="0" bIns="0" rtlCol="0">
                  <a:spAutoFit/>
                </a:bodyPr>
                <a:lstStyle/>
                <a:p>
                  <a:r>
                    <a:rPr lang="cs-CZ" sz="1600" dirty="0">
                      <a:solidFill>
                        <a:schemeClr val="accent1">
                          <a:lumMod val="75000"/>
                        </a:schemeClr>
                      </a:solidFill>
                    </a:rPr>
                    <a:t>DIČ SK</a:t>
                  </a:r>
                  <a:endParaRPr lang="en-US" sz="1600" dirty="0">
                    <a:solidFill>
                      <a:schemeClr val="accent1">
                        <a:lumMod val="75000"/>
                      </a:schemeClr>
                    </a:solidFill>
                  </a:endParaRPr>
                </a:p>
              </p:txBody>
            </p:sp>
          </p:grpSp>
          <p:grpSp>
            <p:nvGrpSpPr>
              <p:cNvPr id="10" name="Group 17">
                <a:extLst>
                  <a:ext uri="{FF2B5EF4-FFF2-40B4-BE49-F238E27FC236}">
                    <a16:creationId xmlns:a16="http://schemas.microsoft.com/office/drawing/2014/main" id="{CAFAA48A-8541-4804-86FC-6ED75B4352A9}"/>
                  </a:ext>
                </a:extLst>
              </p:cNvPr>
              <p:cNvGrpSpPr/>
              <p:nvPr/>
            </p:nvGrpSpPr>
            <p:grpSpPr>
              <a:xfrm>
                <a:off x="6804248" y="1412776"/>
                <a:ext cx="1800200" cy="1152128"/>
                <a:chOff x="6084168" y="1196752"/>
                <a:chExt cx="1800200" cy="1152128"/>
              </a:xfrm>
            </p:grpSpPr>
            <p:pic>
              <p:nvPicPr>
                <p:cNvPr id="19" name="Picture 2">
                  <a:extLst>
                    <a:ext uri="{FF2B5EF4-FFF2-40B4-BE49-F238E27FC236}">
                      <a16:creationId xmlns:a16="http://schemas.microsoft.com/office/drawing/2014/main" id="{052C163D-4AC8-4C12-80E2-3CB2CB5FE26C}"/>
                    </a:ext>
                  </a:extLst>
                </p:cNvPr>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0" name="TextBox 19">
                  <a:extLst>
                    <a:ext uri="{FF2B5EF4-FFF2-40B4-BE49-F238E27FC236}">
                      <a16:creationId xmlns:a16="http://schemas.microsoft.com/office/drawing/2014/main" id="{033E3038-B85F-44CC-A430-8D2E432F260F}"/>
                    </a:ext>
                  </a:extLst>
                </p:cNvPr>
                <p:cNvSpPr txBox="1"/>
                <p:nvPr/>
              </p:nvSpPr>
              <p:spPr>
                <a:xfrm>
                  <a:off x="6648341" y="1844824"/>
                  <a:ext cx="1008111" cy="343194"/>
                </a:xfrm>
                <a:prstGeom prst="rect">
                  <a:avLst/>
                </a:prstGeom>
                <a:noFill/>
              </p:spPr>
              <p:txBody>
                <a:bodyPr wrap="square" lIns="0" tIns="0" rIns="0" bIns="0" rtlCol="0">
                  <a:spAutoFit/>
                </a:bodyPr>
                <a:lstStyle/>
                <a:p>
                  <a:r>
                    <a:rPr lang="cs-CZ" sz="1600" dirty="0">
                      <a:solidFill>
                        <a:schemeClr val="accent1">
                          <a:lumMod val="75000"/>
                        </a:schemeClr>
                      </a:solidFill>
                    </a:rPr>
                    <a:t>BETA</a:t>
                  </a:r>
                  <a:endParaRPr lang="en-US" sz="1600" dirty="0">
                    <a:solidFill>
                      <a:schemeClr val="accent1">
                        <a:lumMod val="75000"/>
                      </a:schemeClr>
                    </a:solidFill>
                  </a:endParaRPr>
                </a:p>
              </p:txBody>
            </p:sp>
            <p:sp>
              <p:nvSpPr>
                <p:cNvPr id="21" name="TextBox 20">
                  <a:extLst>
                    <a:ext uri="{FF2B5EF4-FFF2-40B4-BE49-F238E27FC236}">
                      <a16:creationId xmlns:a16="http://schemas.microsoft.com/office/drawing/2014/main" id="{69B97AAD-245E-468A-9864-F1F173BA4505}"/>
                    </a:ext>
                  </a:extLst>
                </p:cNvPr>
                <p:cNvSpPr txBox="1"/>
                <p:nvPr/>
              </p:nvSpPr>
              <p:spPr>
                <a:xfrm>
                  <a:off x="6228184" y="1196752"/>
                  <a:ext cx="1368153" cy="343194"/>
                </a:xfrm>
                <a:prstGeom prst="rect">
                  <a:avLst/>
                </a:prstGeom>
                <a:noFill/>
              </p:spPr>
              <p:txBody>
                <a:bodyPr wrap="square" lIns="0" tIns="0" rIns="0" bIns="0" rtlCol="0">
                  <a:spAutoFit/>
                </a:bodyPr>
                <a:lstStyle/>
                <a:p>
                  <a:r>
                    <a:rPr lang="cs-CZ" sz="1600" dirty="0">
                      <a:solidFill>
                        <a:schemeClr val="accent1">
                          <a:lumMod val="75000"/>
                        </a:schemeClr>
                      </a:solidFill>
                    </a:rPr>
                    <a:t>DIČ SK</a:t>
                  </a:r>
                  <a:endParaRPr lang="en-US" sz="1600" dirty="0">
                    <a:solidFill>
                      <a:schemeClr val="accent1">
                        <a:lumMod val="75000"/>
                      </a:schemeClr>
                    </a:solidFill>
                  </a:endParaRPr>
                </a:p>
              </p:txBody>
            </p:sp>
          </p:grpSp>
          <p:cxnSp>
            <p:nvCxnSpPr>
              <p:cNvPr id="11" name="Straight Connector 10">
                <a:extLst>
                  <a:ext uri="{FF2B5EF4-FFF2-40B4-BE49-F238E27FC236}">
                    <a16:creationId xmlns:a16="http://schemas.microsoft.com/office/drawing/2014/main" id="{D06B712E-D9EF-4164-ACA2-349B65099FD4}"/>
                  </a:ext>
                </a:extLst>
              </p:cNvPr>
              <p:cNvCxnSpPr/>
              <p:nvPr/>
            </p:nvCxnSpPr>
            <p:spPr>
              <a:xfrm>
                <a:off x="2754624" y="1052736"/>
                <a:ext cx="0" cy="2563863"/>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E2F53D-9BA7-4046-98BB-F2D3EC9F0B54}"/>
                  </a:ext>
                </a:extLst>
              </p:cNvPr>
              <p:cNvSpPr txBox="1"/>
              <p:nvPr/>
            </p:nvSpPr>
            <p:spPr>
              <a:xfrm>
                <a:off x="2830596" y="3305827"/>
                <a:ext cx="1063604" cy="343194"/>
              </a:xfrm>
              <a:prstGeom prst="rect">
                <a:avLst/>
              </a:prstGeom>
              <a:noFill/>
            </p:spPr>
            <p:txBody>
              <a:bodyPr wrap="square" lIns="0" tIns="0" rIns="0" bIns="0" rtlCol="0">
                <a:spAutoFit/>
              </a:bodyPr>
              <a:lstStyle/>
              <a:p>
                <a:r>
                  <a:rPr lang="cs-CZ" sz="1600" dirty="0">
                    <a:solidFill>
                      <a:schemeClr val="accent1">
                        <a:lumMod val="75000"/>
                      </a:schemeClr>
                    </a:solidFill>
                  </a:rPr>
                  <a:t>Slovensko</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B55C3202-1E8F-4519-AE22-08C178793C27}"/>
                  </a:ext>
                </a:extLst>
              </p:cNvPr>
              <p:cNvSpPr txBox="1"/>
              <p:nvPr/>
            </p:nvSpPr>
            <p:spPr>
              <a:xfrm>
                <a:off x="2326539" y="3305827"/>
                <a:ext cx="504056" cy="343194"/>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cxnSp>
            <p:nvCxnSpPr>
              <p:cNvPr id="14" name="Straight Arrow Connector 13">
                <a:extLst>
                  <a:ext uri="{FF2B5EF4-FFF2-40B4-BE49-F238E27FC236}">
                    <a16:creationId xmlns:a16="http://schemas.microsoft.com/office/drawing/2014/main" id="{C7EB25F4-F7A4-4CC0-B702-EAEDAA23FB6A}"/>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2EE4E2-C627-4DCE-8D42-8397D375C7EB}"/>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366F2FB-7475-4D57-91CC-6C20C0358FCE}"/>
                  </a:ext>
                </a:extLst>
              </p:cNvPr>
              <p:cNvSpPr txBox="1"/>
              <p:nvPr/>
            </p:nvSpPr>
            <p:spPr>
              <a:xfrm>
                <a:off x="2786664" y="1738733"/>
                <a:ext cx="792088" cy="305974"/>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17" name="TextBox 16">
                <a:extLst>
                  <a:ext uri="{FF2B5EF4-FFF2-40B4-BE49-F238E27FC236}">
                    <a16:creationId xmlns:a16="http://schemas.microsoft.com/office/drawing/2014/main" id="{1DEF73B8-18C0-4739-B000-0407CD57A28D}"/>
                  </a:ext>
                </a:extLst>
              </p:cNvPr>
              <p:cNvSpPr txBox="1"/>
              <p:nvPr/>
            </p:nvSpPr>
            <p:spPr>
              <a:xfrm>
                <a:off x="5796136" y="1738733"/>
                <a:ext cx="792088" cy="305974"/>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18" name="Straight Arrow Connector 17">
                <a:extLst>
                  <a:ext uri="{FF2B5EF4-FFF2-40B4-BE49-F238E27FC236}">
                    <a16:creationId xmlns:a16="http://schemas.microsoft.com/office/drawing/2014/main" id="{8D222C9D-9C37-4466-9E11-F1722B080938}"/>
                  </a:ext>
                </a:extLst>
              </p:cNvPr>
              <p:cNvCxnSpPr/>
              <p:nvPr/>
            </p:nvCxnSpPr>
            <p:spPr>
              <a:xfrm>
                <a:off x="1159217" y="2528900"/>
                <a:ext cx="0" cy="621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236EBB3-2FFE-48B7-BC8B-8AE27B4EC22A}"/>
                </a:ext>
              </a:extLst>
            </p:cNvPr>
            <p:cNvSpPr txBox="1"/>
            <p:nvPr/>
          </p:nvSpPr>
          <p:spPr>
            <a:xfrm>
              <a:off x="882686" y="2794299"/>
              <a:ext cx="636796" cy="318082"/>
            </a:xfrm>
            <a:prstGeom prst="rect">
              <a:avLst/>
            </a:prstGeom>
            <a:noFill/>
          </p:spPr>
          <p:txBody>
            <a:bodyPr wrap="square" lIns="0" tIns="0" rIns="0" bIns="0" rtlCol="0">
              <a:spAutoFit/>
            </a:bodyPr>
            <a:lstStyle/>
            <a:p>
              <a:r>
                <a:rPr lang="cs-CZ" sz="1600" dirty="0">
                  <a:solidFill>
                    <a:srgbClr val="FF0000"/>
                  </a:solidFill>
                </a:rPr>
                <a:t>zboží</a:t>
              </a:r>
              <a:endParaRPr lang="en-US" sz="1600" dirty="0">
                <a:solidFill>
                  <a:srgbClr val="FF0000"/>
                </a:solidFill>
              </a:endParaRPr>
            </a:p>
          </p:txBody>
        </p:sp>
      </p:grpSp>
      <p:sp>
        <p:nvSpPr>
          <p:cNvPr id="28" name="Text Placeholder 2">
            <a:extLst>
              <a:ext uri="{FF2B5EF4-FFF2-40B4-BE49-F238E27FC236}">
                <a16:creationId xmlns:a16="http://schemas.microsoft.com/office/drawing/2014/main" id="{03DE67FC-8E49-44AA-89F2-21D0D78BBA79}"/>
              </a:ext>
            </a:extLst>
          </p:cNvPr>
          <p:cNvSpPr txBox="1">
            <a:spLocks/>
          </p:cNvSpPr>
          <p:nvPr/>
        </p:nvSpPr>
        <p:spPr>
          <a:xfrm>
            <a:off x="752400" y="3656213"/>
            <a:ext cx="7284103" cy="22303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0"/>
              <a:t>Zboží spol. MERKUR dopraví koncovému zákazníkovi na místo určení v ČR =&gt; zboží v rámci obou transakcí neopustí území ČR =&gt; MP v ČR</a:t>
            </a:r>
          </a:p>
          <a:p>
            <a:pPr marL="285750" indent="-285750">
              <a:buFont typeface="Arial" panose="020B0604020202020204" pitchFamily="34" charset="0"/>
              <a:buChar char="•"/>
            </a:pPr>
            <a:r>
              <a:rPr lang="cs-CZ" sz="1800" b="0"/>
              <a:t>MERKUR vykáže lokální plnění, uplatní českou DPH (100 + 21%)</a:t>
            </a:r>
          </a:p>
          <a:p>
            <a:pPr marL="285750" indent="-285750">
              <a:buFont typeface="Arial" panose="020B0604020202020204" pitchFamily="34" charset="0"/>
              <a:buChar char="•"/>
            </a:pPr>
            <a:r>
              <a:rPr lang="cs-CZ" sz="1800" b="0"/>
              <a:t>V rámci druhé transakce</a:t>
            </a:r>
          </a:p>
          <a:p>
            <a:pPr marL="570150" lvl="2" indent="-285750">
              <a:buFont typeface="Courier New" panose="02070309020205020404" pitchFamily="49" charset="0"/>
              <a:buChar char="o"/>
            </a:pPr>
            <a:r>
              <a:rPr lang="cs-CZ" sz="1600"/>
              <a:t>ALFA  realizuje dodání zboží s MP v ČR (200 + 21%)</a:t>
            </a:r>
          </a:p>
          <a:p>
            <a:pPr marL="570150" lvl="2" indent="-285750">
              <a:buFont typeface="Courier New" panose="02070309020205020404" pitchFamily="49" charset="0"/>
              <a:buChar char="o"/>
            </a:pPr>
            <a:r>
              <a:rPr lang="cs-CZ" sz="1600"/>
              <a:t>Spol. ALFA vznikne povinnost registrace k DPH v ČR</a:t>
            </a:r>
          </a:p>
          <a:p>
            <a:endParaRPr lang="cs-CZ" dirty="0"/>
          </a:p>
        </p:txBody>
      </p:sp>
    </p:spTree>
    <p:extLst>
      <p:ext uri="{BB962C8B-B14F-4D97-AF65-F5344CB8AC3E}">
        <p14:creationId xmlns:p14="http://schemas.microsoft.com/office/powerpoint/2010/main" val="273597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 calcmode="lin" valueType="num">
                                      <p:cBhvr additive="base">
                                        <p:cTn id="1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anim calcmode="lin" valueType="num">
                                      <p:cBhvr additive="base">
                                        <p:cTn id="15"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 calcmode="lin" valueType="num">
                                      <p:cBhvr additive="base">
                                        <p:cTn id="19"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 calcmode="lin" valueType="num">
                                      <p:cBhvr additive="base">
                                        <p:cTn id="23"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714" y="2504375"/>
            <a:ext cx="4592586" cy="1623742"/>
          </a:xfrm>
        </p:spPr>
        <p:txBody>
          <a:bodyPr/>
          <a:lstStyle/>
          <a:p>
            <a:r>
              <a:rPr lang="cs-CZ" sz="6600" dirty="0"/>
              <a:t>Triangulace (§17 ZDPH)</a:t>
            </a:r>
          </a:p>
        </p:txBody>
      </p:sp>
    </p:spTree>
    <p:extLst>
      <p:ext uri="{BB962C8B-B14F-4D97-AF65-F5344CB8AC3E}">
        <p14:creationId xmlns:p14="http://schemas.microsoft.com/office/powerpoint/2010/main" val="2681170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sz="4000" dirty="0" err="1"/>
              <a:t>Triangulace</a:t>
            </a:r>
            <a:r>
              <a:rPr lang="pl-PL" sz="4000" dirty="0"/>
              <a:t> I</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Text Placeholder 1">
            <a:extLst>
              <a:ext uri="{FF2B5EF4-FFF2-40B4-BE49-F238E27FC236}">
                <a16:creationId xmlns:a16="http://schemas.microsoft.com/office/drawing/2014/main" id="{6F9E2A40-514E-4886-8031-4D226C2CE855}"/>
              </a:ext>
            </a:extLst>
          </p:cNvPr>
          <p:cNvSpPr txBox="1">
            <a:spLocks/>
          </p:cNvSpPr>
          <p:nvPr/>
        </p:nvSpPr>
        <p:spPr>
          <a:xfrm>
            <a:off x="832339" y="3842743"/>
            <a:ext cx="8241323" cy="163702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base">
              <a:buFont typeface="Arial" panose="020B0604020202020204" pitchFamily="34" charset="0"/>
              <a:buNone/>
              <a:defRPr/>
            </a:pPr>
            <a:r>
              <a:rPr lang="cs-CZ" sz="1600" b="1" dirty="0"/>
              <a:t>Obecná DPH pravidla</a:t>
            </a:r>
          </a:p>
          <a:p>
            <a:pPr marL="263776" lvl="2" indent="-263776" fontAlgn="base">
              <a:defRPr/>
            </a:pPr>
            <a:r>
              <a:rPr lang="cs-CZ" sz="1600" dirty="0"/>
              <a:t>Dvě varianty:</a:t>
            </a:r>
          </a:p>
          <a:p>
            <a:pPr marL="803776" lvl="4" indent="-263776" fontAlgn="base">
              <a:defRPr/>
            </a:pPr>
            <a:r>
              <a:rPr lang="cs-CZ" sz="1600" dirty="0"/>
              <a:t>Lokální prodej v EU 1 a dodání z EU 1 do EU 3</a:t>
            </a:r>
          </a:p>
          <a:p>
            <a:pPr marL="803776" lvl="4" indent="-263776" fontAlgn="base">
              <a:defRPr/>
            </a:pPr>
            <a:r>
              <a:rPr lang="cs-CZ" sz="1600" dirty="0"/>
              <a:t>Dodání z EU 1 do EU 3 a lokální prodej v EU 3</a:t>
            </a:r>
          </a:p>
          <a:p>
            <a:pPr marL="263776" lvl="2" indent="-263776" fontAlgn="base">
              <a:defRPr/>
            </a:pPr>
            <a:r>
              <a:rPr lang="cs-CZ" sz="1600" dirty="0"/>
              <a:t>Prostřední osoba je povinna registrovat se v EU 1 nebo EU 3</a:t>
            </a:r>
          </a:p>
          <a:p>
            <a:pPr marL="0" lvl="2" indent="0" fontAlgn="base">
              <a:buFont typeface="Arial" panose="020B0604020202020204" pitchFamily="34" charset="0"/>
              <a:buNone/>
              <a:defRPr/>
            </a:pPr>
            <a:endParaRPr lang="cs-CZ" sz="1200" dirty="0"/>
          </a:p>
        </p:txBody>
      </p:sp>
      <p:grpSp>
        <p:nvGrpSpPr>
          <p:cNvPr id="6" name="Group 5">
            <a:extLst>
              <a:ext uri="{FF2B5EF4-FFF2-40B4-BE49-F238E27FC236}">
                <a16:creationId xmlns:a16="http://schemas.microsoft.com/office/drawing/2014/main" id="{24A43880-D94A-40CE-B28D-78D440322C4E}"/>
              </a:ext>
            </a:extLst>
          </p:cNvPr>
          <p:cNvGrpSpPr/>
          <p:nvPr/>
        </p:nvGrpSpPr>
        <p:grpSpPr>
          <a:xfrm>
            <a:off x="1893664" y="1642944"/>
            <a:ext cx="5973797" cy="1509991"/>
            <a:chOff x="2091380" y="1196296"/>
            <a:chExt cx="7965062" cy="2013320"/>
          </a:xfrm>
        </p:grpSpPr>
        <p:sp>
          <p:nvSpPr>
            <p:cNvPr id="7" name="TextBox 6">
              <a:extLst>
                <a:ext uri="{FF2B5EF4-FFF2-40B4-BE49-F238E27FC236}">
                  <a16:creationId xmlns:a16="http://schemas.microsoft.com/office/drawing/2014/main" id="{7FF7EAD8-75B6-470B-AB84-6224715961FB}"/>
                </a:ext>
              </a:extLst>
            </p:cNvPr>
            <p:cNvSpPr txBox="1"/>
            <p:nvPr/>
          </p:nvSpPr>
          <p:spPr>
            <a:xfrm flipH="1">
              <a:off x="2199389" y="1702648"/>
              <a:ext cx="1152128" cy="276999"/>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prodávající</a:t>
              </a:r>
            </a:p>
          </p:txBody>
        </p:sp>
        <p:sp>
          <p:nvSpPr>
            <p:cNvPr id="8" name="TextBox 7">
              <a:extLst>
                <a:ext uri="{FF2B5EF4-FFF2-40B4-BE49-F238E27FC236}">
                  <a16:creationId xmlns:a16="http://schemas.microsoft.com/office/drawing/2014/main" id="{8502730C-3A69-429F-9CB2-9980EA8270F9}"/>
                </a:ext>
              </a:extLst>
            </p:cNvPr>
            <p:cNvSpPr txBox="1"/>
            <p:nvPr/>
          </p:nvSpPr>
          <p:spPr>
            <a:xfrm flipH="1">
              <a:off x="5475746" y="1594223"/>
              <a:ext cx="1152128" cy="553997"/>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prostřední osoba</a:t>
              </a:r>
            </a:p>
          </p:txBody>
        </p:sp>
        <p:sp>
          <p:nvSpPr>
            <p:cNvPr id="9" name="TextBox 8">
              <a:extLst>
                <a:ext uri="{FF2B5EF4-FFF2-40B4-BE49-F238E27FC236}">
                  <a16:creationId xmlns:a16="http://schemas.microsoft.com/office/drawing/2014/main" id="{EE3F9AEF-F2D7-4A40-A515-4E5F07406248}"/>
                </a:ext>
              </a:extLst>
            </p:cNvPr>
            <p:cNvSpPr txBox="1"/>
            <p:nvPr/>
          </p:nvSpPr>
          <p:spPr>
            <a:xfrm flipH="1">
              <a:off x="8797623" y="1702647"/>
              <a:ext cx="1152128" cy="276999"/>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 kupující</a:t>
              </a:r>
            </a:p>
          </p:txBody>
        </p:sp>
        <p:sp>
          <p:nvSpPr>
            <p:cNvPr id="10" name="Rectangle 9">
              <a:extLst>
                <a:ext uri="{FF2B5EF4-FFF2-40B4-BE49-F238E27FC236}">
                  <a16:creationId xmlns:a16="http://schemas.microsoft.com/office/drawing/2014/main" id="{DD58D7C9-F889-4094-BCED-03696DBB03C8}"/>
                </a:ext>
              </a:extLst>
            </p:cNvPr>
            <p:cNvSpPr/>
            <p:nvPr/>
          </p:nvSpPr>
          <p:spPr>
            <a:xfrm>
              <a:off x="5375922"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sp>
          <p:nvSpPr>
            <p:cNvPr id="11" name="Rectangle 10">
              <a:extLst>
                <a:ext uri="{FF2B5EF4-FFF2-40B4-BE49-F238E27FC236}">
                  <a16:creationId xmlns:a16="http://schemas.microsoft.com/office/drawing/2014/main" id="{8DB135D9-7F84-45E0-BCF1-4C4D34DB26AF}"/>
                </a:ext>
              </a:extLst>
            </p:cNvPr>
            <p:cNvSpPr/>
            <p:nvPr/>
          </p:nvSpPr>
          <p:spPr>
            <a:xfrm>
              <a:off x="2091380"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sp>
          <p:nvSpPr>
            <p:cNvPr id="12" name="Rectangle 11">
              <a:extLst>
                <a:ext uri="{FF2B5EF4-FFF2-40B4-BE49-F238E27FC236}">
                  <a16:creationId xmlns:a16="http://schemas.microsoft.com/office/drawing/2014/main" id="{AAF75448-0B6F-4414-B1BD-1EEB6F2B76C2}"/>
                </a:ext>
              </a:extLst>
            </p:cNvPr>
            <p:cNvSpPr/>
            <p:nvPr/>
          </p:nvSpPr>
          <p:spPr>
            <a:xfrm>
              <a:off x="8688291"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cxnSp>
          <p:nvCxnSpPr>
            <p:cNvPr id="13" name="Straight Arrow Connector 12">
              <a:extLst>
                <a:ext uri="{FF2B5EF4-FFF2-40B4-BE49-F238E27FC236}">
                  <a16:creationId xmlns:a16="http://schemas.microsoft.com/office/drawing/2014/main" id="{2D8AA0FF-B8EE-4B13-B30D-89081138221F}"/>
                </a:ext>
              </a:extLst>
            </p:cNvPr>
            <p:cNvCxnSpPr/>
            <p:nvPr/>
          </p:nvCxnSpPr>
          <p:spPr>
            <a:xfrm>
              <a:off x="6888088"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A3C1246-3E95-4BE5-AB20-96AE86B541E5}"/>
                </a:ext>
              </a:extLst>
            </p:cNvPr>
            <p:cNvCxnSpPr/>
            <p:nvPr/>
          </p:nvCxnSpPr>
          <p:spPr>
            <a:xfrm>
              <a:off x="4511826" y="1198849"/>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0BF812-85E0-422B-9253-52314F07E39A}"/>
                </a:ext>
              </a:extLst>
            </p:cNvPr>
            <p:cNvSpPr txBox="1"/>
            <p:nvPr/>
          </p:nvSpPr>
          <p:spPr>
            <a:xfrm>
              <a:off x="5807968" y="2963394"/>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2</a:t>
              </a:r>
            </a:p>
          </p:txBody>
        </p:sp>
        <p:sp>
          <p:nvSpPr>
            <p:cNvPr id="16" name="TextBox 15">
              <a:extLst>
                <a:ext uri="{FF2B5EF4-FFF2-40B4-BE49-F238E27FC236}">
                  <a16:creationId xmlns:a16="http://schemas.microsoft.com/office/drawing/2014/main" id="{072BF0E5-9A6F-4049-BDDA-4051DBA50A5C}"/>
                </a:ext>
              </a:extLst>
            </p:cNvPr>
            <p:cNvSpPr txBox="1"/>
            <p:nvPr/>
          </p:nvSpPr>
          <p:spPr>
            <a:xfrm>
              <a:off x="2527515" y="2963395"/>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1</a:t>
              </a:r>
            </a:p>
          </p:txBody>
        </p:sp>
        <p:sp>
          <p:nvSpPr>
            <p:cNvPr id="17" name="TextBox 16">
              <a:extLst>
                <a:ext uri="{FF2B5EF4-FFF2-40B4-BE49-F238E27FC236}">
                  <a16:creationId xmlns:a16="http://schemas.microsoft.com/office/drawing/2014/main" id="{1FCCCEF2-4911-471E-8B04-BC295F77A283}"/>
                </a:ext>
              </a:extLst>
            </p:cNvPr>
            <p:cNvSpPr txBox="1"/>
            <p:nvPr/>
          </p:nvSpPr>
          <p:spPr>
            <a:xfrm>
              <a:off x="9124425" y="2963395"/>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3</a:t>
              </a:r>
            </a:p>
          </p:txBody>
        </p:sp>
        <p:cxnSp>
          <p:nvCxnSpPr>
            <p:cNvPr id="18" name="Straight Arrow Connector 17">
              <a:extLst>
                <a:ext uri="{FF2B5EF4-FFF2-40B4-BE49-F238E27FC236}">
                  <a16:creationId xmlns:a16="http://schemas.microsoft.com/office/drawing/2014/main" id="{2EEBB6B8-2A39-49AA-9DF0-04F847F86926}"/>
                </a:ext>
              </a:extLst>
            </p:cNvPr>
            <p:cNvCxnSpPr/>
            <p:nvPr/>
          </p:nvCxnSpPr>
          <p:spPr>
            <a:xfrm>
              <a:off x="3575720"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DECB7A0-6EF1-41FD-9979-94A9345A1BA0}"/>
                </a:ext>
              </a:extLst>
            </p:cNvPr>
            <p:cNvSpPr txBox="1"/>
            <p:nvPr/>
          </p:nvSpPr>
          <p:spPr>
            <a:xfrm flipH="1">
              <a:off x="3438017" y="1486624"/>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faktura</a:t>
              </a:r>
            </a:p>
          </p:txBody>
        </p:sp>
        <p:sp>
          <p:nvSpPr>
            <p:cNvPr id="20" name="TextBox 19">
              <a:extLst>
                <a:ext uri="{FF2B5EF4-FFF2-40B4-BE49-F238E27FC236}">
                  <a16:creationId xmlns:a16="http://schemas.microsoft.com/office/drawing/2014/main" id="{6DC1C6AB-FFE2-4618-A035-94BDD965D822}"/>
                </a:ext>
              </a:extLst>
            </p:cNvPr>
            <p:cNvSpPr txBox="1"/>
            <p:nvPr/>
          </p:nvSpPr>
          <p:spPr>
            <a:xfrm flipH="1">
              <a:off x="6699884" y="1486624"/>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faktura</a:t>
              </a:r>
            </a:p>
          </p:txBody>
        </p:sp>
        <p:cxnSp>
          <p:nvCxnSpPr>
            <p:cNvPr id="21" name="Straight Arrow Connector 20">
              <a:extLst>
                <a:ext uri="{FF2B5EF4-FFF2-40B4-BE49-F238E27FC236}">
                  <a16:creationId xmlns:a16="http://schemas.microsoft.com/office/drawing/2014/main" id="{26AD5E3E-1123-474E-91BD-DC09BC2EF446}"/>
                </a:ext>
              </a:extLst>
            </p:cNvPr>
            <p:cNvCxnSpPr/>
            <p:nvPr/>
          </p:nvCxnSpPr>
          <p:spPr>
            <a:xfrm>
              <a:off x="3215680" y="2722319"/>
              <a:ext cx="5616624" cy="0"/>
            </a:xfrm>
            <a:prstGeom prst="straightConnector1">
              <a:avLst/>
            </a:prstGeom>
            <a:ln>
              <a:solidFill>
                <a:schemeClr val="tx2"/>
              </a:solidFill>
              <a:tailEnd type="none" w="lg" len="lg"/>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8465573-1377-4D3B-8B7E-68DDA1B41B2D}"/>
                </a:ext>
              </a:extLst>
            </p:cNvPr>
            <p:cNvCxnSpPr/>
            <p:nvPr/>
          </p:nvCxnSpPr>
          <p:spPr>
            <a:xfrm>
              <a:off x="3215680" y="2387882"/>
              <a:ext cx="0" cy="334439"/>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E726034-C778-4780-9E3C-3C93DA8C9D72}"/>
                </a:ext>
              </a:extLst>
            </p:cNvPr>
            <p:cNvCxnSpPr/>
            <p:nvPr/>
          </p:nvCxnSpPr>
          <p:spPr>
            <a:xfrm>
              <a:off x="8825219" y="2387882"/>
              <a:ext cx="1" cy="334439"/>
            </a:xfrm>
            <a:prstGeom prst="line">
              <a:avLst/>
            </a:prstGeom>
            <a:ln>
              <a:solidFill>
                <a:schemeClr val="tx2"/>
              </a:solidFill>
              <a:headEnd type="triangle" w="lg" len="lg"/>
              <a:tailEnd type="non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1039988-3FBB-4CF9-A410-A4456BE2F268}"/>
                </a:ext>
              </a:extLst>
            </p:cNvPr>
            <p:cNvSpPr txBox="1"/>
            <p:nvPr/>
          </p:nvSpPr>
          <p:spPr>
            <a:xfrm flipH="1">
              <a:off x="5447926" y="2455296"/>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zboží</a:t>
              </a:r>
            </a:p>
          </p:txBody>
        </p:sp>
        <p:cxnSp>
          <p:nvCxnSpPr>
            <p:cNvPr id="25" name="Straight Connector 24">
              <a:extLst>
                <a:ext uri="{FF2B5EF4-FFF2-40B4-BE49-F238E27FC236}">
                  <a16:creationId xmlns:a16="http://schemas.microsoft.com/office/drawing/2014/main" id="{328F7884-726C-41F5-8925-66C5EEB5698C}"/>
                </a:ext>
              </a:extLst>
            </p:cNvPr>
            <p:cNvCxnSpPr/>
            <p:nvPr/>
          </p:nvCxnSpPr>
          <p:spPr>
            <a:xfrm>
              <a:off x="7752185" y="1196296"/>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625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sz="4000" dirty="0" err="1"/>
              <a:t>Triangulace</a:t>
            </a:r>
            <a:r>
              <a:rPr lang="pl-PL" sz="4000" dirty="0"/>
              <a:t> II</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Text Placeholder 1">
            <a:extLst>
              <a:ext uri="{FF2B5EF4-FFF2-40B4-BE49-F238E27FC236}">
                <a16:creationId xmlns:a16="http://schemas.microsoft.com/office/drawing/2014/main" id="{9E961ACF-E250-49A9-BBA2-7996AC530BC2}"/>
              </a:ext>
            </a:extLst>
          </p:cNvPr>
          <p:cNvSpPr txBox="1">
            <a:spLocks/>
          </p:cNvSpPr>
          <p:nvPr/>
        </p:nvSpPr>
        <p:spPr>
          <a:xfrm>
            <a:off x="806025" y="3634336"/>
            <a:ext cx="8241323" cy="163702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3776" lvl="2" indent="-263776" fontAlgn="base">
              <a:defRPr/>
            </a:pPr>
            <a:r>
              <a:rPr lang="cs-CZ" sz="1600" dirty="0"/>
              <a:t>Tři plátci registrovaní k DPH ve třech různých členských státech</a:t>
            </a:r>
          </a:p>
          <a:p>
            <a:pPr marL="263776" lvl="2" indent="-263776" fontAlgn="base">
              <a:defRPr/>
            </a:pPr>
            <a:r>
              <a:rPr lang="cs-CZ" sz="1600" dirty="0"/>
              <a:t>Fakturace: prodávající – prostřední osoba – kupující</a:t>
            </a:r>
          </a:p>
          <a:p>
            <a:pPr marL="263776" lvl="2" indent="-263776" fontAlgn="base">
              <a:defRPr/>
            </a:pPr>
            <a:r>
              <a:rPr lang="cs-CZ" sz="1600" dirty="0"/>
              <a:t>Pohyb zboží: prodávající – kupující</a:t>
            </a:r>
          </a:p>
          <a:p>
            <a:pPr marL="0" lvl="2" indent="0" fontAlgn="base">
              <a:buFont typeface="Arial" panose="020B0604020202020204" pitchFamily="34" charset="0"/>
              <a:buNone/>
              <a:defRPr/>
            </a:pPr>
            <a:endParaRPr lang="cs-CZ" sz="1200" dirty="0"/>
          </a:p>
          <a:p>
            <a:pPr marL="0" lvl="2" indent="0" fontAlgn="base">
              <a:buFont typeface="Arial" panose="020B0604020202020204" pitchFamily="34" charset="0"/>
              <a:buNone/>
              <a:defRPr/>
            </a:pPr>
            <a:r>
              <a:rPr lang="cs-CZ" sz="1600" b="1" dirty="0"/>
              <a:t>Zjednodušení pro třístranný obchod</a:t>
            </a:r>
          </a:p>
          <a:p>
            <a:pPr marL="263776" lvl="2" indent="-263776" fontAlgn="base">
              <a:defRPr/>
            </a:pPr>
            <a:r>
              <a:rPr lang="cs-CZ" sz="1600" dirty="0"/>
              <a:t>Eliminace lokálního prodeje</a:t>
            </a:r>
          </a:p>
          <a:p>
            <a:pPr marL="263776" lvl="2" indent="-263776" fontAlgn="base">
              <a:defRPr/>
            </a:pPr>
            <a:r>
              <a:rPr lang="cs-CZ" sz="1600" dirty="0"/>
              <a:t>Prostřední osoba není povinna registrovat se v </a:t>
            </a:r>
            <a:r>
              <a:rPr lang="cs-CZ" sz="1600" b="1" dirty="0"/>
              <a:t>EU 3</a:t>
            </a:r>
          </a:p>
          <a:p>
            <a:pPr marL="0" lvl="2" indent="0" fontAlgn="base">
              <a:buFont typeface="Arial" panose="020B0604020202020204" pitchFamily="34" charset="0"/>
              <a:buNone/>
              <a:defRPr/>
            </a:pPr>
            <a:endParaRPr lang="cs-CZ" sz="1200" dirty="0"/>
          </a:p>
        </p:txBody>
      </p:sp>
      <p:grpSp>
        <p:nvGrpSpPr>
          <p:cNvPr id="6" name="Group 5">
            <a:extLst>
              <a:ext uri="{FF2B5EF4-FFF2-40B4-BE49-F238E27FC236}">
                <a16:creationId xmlns:a16="http://schemas.microsoft.com/office/drawing/2014/main" id="{FC9B9EE8-91EF-4011-BF9F-2D90F4D752A6}"/>
              </a:ext>
            </a:extLst>
          </p:cNvPr>
          <p:cNvGrpSpPr/>
          <p:nvPr/>
        </p:nvGrpSpPr>
        <p:grpSpPr>
          <a:xfrm>
            <a:off x="1893664" y="1642944"/>
            <a:ext cx="5973797" cy="1509991"/>
            <a:chOff x="2091380" y="1196296"/>
            <a:chExt cx="7965062" cy="2013320"/>
          </a:xfrm>
        </p:grpSpPr>
        <p:sp>
          <p:nvSpPr>
            <p:cNvPr id="7" name="TextBox 6">
              <a:extLst>
                <a:ext uri="{FF2B5EF4-FFF2-40B4-BE49-F238E27FC236}">
                  <a16:creationId xmlns:a16="http://schemas.microsoft.com/office/drawing/2014/main" id="{03C8976D-DC14-4DAF-B969-11D9C75D3EF3}"/>
                </a:ext>
              </a:extLst>
            </p:cNvPr>
            <p:cNvSpPr txBox="1"/>
            <p:nvPr/>
          </p:nvSpPr>
          <p:spPr>
            <a:xfrm flipH="1">
              <a:off x="2199389" y="1702648"/>
              <a:ext cx="1152128" cy="276999"/>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prodávající</a:t>
              </a:r>
            </a:p>
          </p:txBody>
        </p:sp>
        <p:sp>
          <p:nvSpPr>
            <p:cNvPr id="8" name="TextBox 7">
              <a:extLst>
                <a:ext uri="{FF2B5EF4-FFF2-40B4-BE49-F238E27FC236}">
                  <a16:creationId xmlns:a16="http://schemas.microsoft.com/office/drawing/2014/main" id="{78DB80C8-EEAC-4EE1-8FC1-4D9DDAF781EE}"/>
                </a:ext>
              </a:extLst>
            </p:cNvPr>
            <p:cNvSpPr txBox="1"/>
            <p:nvPr/>
          </p:nvSpPr>
          <p:spPr>
            <a:xfrm flipH="1">
              <a:off x="5475746" y="1594223"/>
              <a:ext cx="1152128" cy="553997"/>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prostřední osoba</a:t>
              </a:r>
            </a:p>
          </p:txBody>
        </p:sp>
        <p:sp>
          <p:nvSpPr>
            <p:cNvPr id="9" name="TextBox 8">
              <a:extLst>
                <a:ext uri="{FF2B5EF4-FFF2-40B4-BE49-F238E27FC236}">
                  <a16:creationId xmlns:a16="http://schemas.microsoft.com/office/drawing/2014/main" id="{682224B4-3927-4F7B-83AF-5443C70EE662}"/>
                </a:ext>
              </a:extLst>
            </p:cNvPr>
            <p:cNvSpPr txBox="1"/>
            <p:nvPr/>
          </p:nvSpPr>
          <p:spPr>
            <a:xfrm flipH="1">
              <a:off x="8797623" y="1702647"/>
              <a:ext cx="1152128" cy="276999"/>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 kupující</a:t>
              </a:r>
            </a:p>
          </p:txBody>
        </p:sp>
        <p:sp>
          <p:nvSpPr>
            <p:cNvPr id="10" name="Rectangle 9">
              <a:extLst>
                <a:ext uri="{FF2B5EF4-FFF2-40B4-BE49-F238E27FC236}">
                  <a16:creationId xmlns:a16="http://schemas.microsoft.com/office/drawing/2014/main" id="{197B076B-870B-487B-B4BE-64DC3F1B24A3}"/>
                </a:ext>
              </a:extLst>
            </p:cNvPr>
            <p:cNvSpPr/>
            <p:nvPr/>
          </p:nvSpPr>
          <p:spPr>
            <a:xfrm>
              <a:off x="5375922"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sp>
          <p:nvSpPr>
            <p:cNvPr id="11" name="Rectangle 10">
              <a:extLst>
                <a:ext uri="{FF2B5EF4-FFF2-40B4-BE49-F238E27FC236}">
                  <a16:creationId xmlns:a16="http://schemas.microsoft.com/office/drawing/2014/main" id="{92A1940D-0D92-4AE2-9C7B-9BF0ECE81BE8}"/>
                </a:ext>
              </a:extLst>
            </p:cNvPr>
            <p:cNvSpPr/>
            <p:nvPr/>
          </p:nvSpPr>
          <p:spPr>
            <a:xfrm>
              <a:off x="2091380"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sp>
          <p:nvSpPr>
            <p:cNvPr id="12" name="Rectangle 11">
              <a:extLst>
                <a:ext uri="{FF2B5EF4-FFF2-40B4-BE49-F238E27FC236}">
                  <a16:creationId xmlns:a16="http://schemas.microsoft.com/office/drawing/2014/main" id="{0C385C98-D489-4FA2-8341-A142FFF47245}"/>
                </a:ext>
              </a:extLst>
            </p:cNvPr>
            <p:cNvSpPr/>
            <p:nvPr/>
          </p:nvSpPr>
          <p:spPr>
            <a:xfrm>
              <a:off x="8688291"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accent1">
                    <a:lumMod val="75000"/>
                  </a:schemeClr>
                </a:solidFill>
              </a:endParaRPr>
            </a:p>
          </p:txBody>
        </p:sp>
        <p:cxnSp>
          <p:nvCxnSpPr>
            <p:cNvPr id="13" name="Straight Arrow Connector 12">
              <a:extLst>
                <a:ext uri="{FF2B5EF4-FFF2-40B4-BE49-F238E27FC236}">
                  <a16:creationId xmlns:a16="http://schemas.microsoft.com/office/drawing/2014/main" id="{95E8E17E-34C1-4EB4-8F10-25F300450B4C}"/>
                </a:ext>
              </a:extLst>
            </p:cNvPr>
            <p:cNvCxnSpPr/>
            <p:nvPr/>
          </p:nvCxnSpPr>
          <p:spPr>
            <a:xfrm>
              <a:off x="6888088"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5F4DBA7-90C1-4276-8586-C6F80C1605E0}"/>
                </a:ext>
              </a:extLst>
            </p:cNvPr>
            <p:cNvCxnSpPr/>
            <p:nvPr/>
          </p:nvCxnSpPr>
          <p:spPr>
            <a:xfrm>
              <a:off x="4511826" y="1198849"/>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507D298-7984-4B1A-A5C2-735056CDCD2B}"/>
                </a:ext>
              </a:extLst>
            </p:cNvPr>
            <p:cNvSpPr txBox="1"/>
            <p:nvPr/>
          </p:nvSpPr>
          <p:spPr>
            <a:xfrm>
              <a:off x="5807968" y="2963394"/>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2</a:t>
              </a:r>
            </a:p>
          </p:txBody>
        </p:sp>
        <p:sp>
          <p:nvSpPr>
            <p:cNvPr id="16" name="TextBox 15">
              <a:extLst>
                <a:ext uri="{FF2B5EF4-FFF2-40B4-BE49-F238E27FC236}">
                  <a16:creationId xmlns:a16="http://schemas.microsoft.com/office/drawing/2014/main" id="{5548EA05-B343-4535-B637-79CA0DA18510}"/>
                </a:ext>
              </a:extLst>
            </p:cNvPr>
            <p:cNvSpPr txBox="1"/>
            <p:nvPr/>
          </p:nvSpPr>
          <p:spPr>
            <a:xfrm>
              <a:off x="2527515" y="2963395"/>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1</a:t>
              </a:r>
            </a:p>
          </p:txBody>
        </p:sp>
        <p:sp>
          <p:nvSpPr>
            <p:cNvPr id="17" name="TextBox 16">
              <a:extLst>
                <a:ext uri="{FF2B5EF4-FFF2-40B4-BE49-F238E27FC236}">
                  <a16:creationId xmlns:a16="http://schemas.microsoft.com/office/drawing/2014/main" id="{663E2FDF-3DFB-483B-808D-BA3D6DEB2D4E}"/>
                </a:ext>
              </a:extLst>
            </p:cNvPr>
            <p:cNvSpPr txBox="1"/>
            <p:nvPr/>
          </p:nvSpPr>
          <p:spPr>
            <a:xfrm>
              <a:off x="9124425" y="2963395"/>
              <a:ext cx="495879" cy="246221"/>
            </a:xfrm>
            <a:prstGeom prst="rect">
              <a:avLst/>
            </a:prstGeom>
            <a:noFill/>
          </p:spPr>
          <p:txBody>
            <a:bodyPr wrap="square" lIns="0" tIns="0" rIns="0" bIns="0" rtlCol="0">
              <a:spAutoFit/>
            </a:bodyPr>
            <a:lstStyle/>
            <a:p>
              <a:r>
                <a:rPr lang="cs-CZ" sz="1200" dirty="0">
                  <a:solidFill>
                    <a:schemeClr val="accent1">
                      <a:lumMod val="75000"/>
                    </a:schemeClr>
                  </a:solidFill>
                </a:rPr>
                <a:t>EU 3</a:t>
              </a:r>
            </a:p>
          </p:txBody>
        </p:sp>
        <p:cxnSp>
          <p:nvCxnSpPr>
            <p:cNvPr id="18" name="Straight Arrow Connector 17">
              <a:extLst>
                <a:ext uri="{FF2B5EF4-FFF2-40B4-BE49-F238E27FC236}">
                  <a16:creationId xmlns:a16="http://schemas.microsoft.com/office/drawing/2014/main" id="{93A27A9D-F24E-4D3C-BB85-6196CFA0086F}"/>
                </a:ext>
              </a:extLst>
            </p:cNvPr>
            <p:cNvCxnSpPr/>
            <p:nvPr/>
          </p:nvCxnSpPr>
          <p:spPr>
            <a:xfrm>
              <a:off x="3575720"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F425A69-2886-4C4A-A38A-A712326D0062}"/>
                </a:ext>
              </a:extLst>
            </p:cNvPr>
            <p:cNvSpPr txBox="1"/>
            <p:nvPr/>
          </p:nvSpPr>
          <p:spPr>
            <a:xfrm flipH="1">
              <a:off x="3438017" y="1486624"/>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faktura</a:t>
              </a:r>
            </a:p>
          </p:txBody>
        </p:sp>
        <p:sp>
          <p:nvSpPr>
            <p:cNvPr id="20" name="TextBox 19">
              <a:extLst>
                <a:ext uri="{FF2B5EF4-FFF2-40B4-BE49-F238E27FC236}">
                  <a16:creationId xmlns:a16="http://schemas.microsoft.com/office/drawing/2014/main" id="{E3CBF4B3-6866-4770-89D9-4018B5A718CB}"/>
                </a:ext>
              </a:extLst>
            </p:cNvPr>
            <p:cNvSpPr txBox="1"/>
            <p:nvPr/>
          </p:nvSpPr>
          <p:spPr>
            <a:xfrm flipH="1">
              <a:off x="6699884" y="1486624"/>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faktura</a:t>
              </a:r>
            </a:p>
          </p:txBody>
        </p:sp>
        <p:cxnSp>
          <p:nvCxnSpPr>
            <p:cNvPr id="21" name="Straight Arrow Connector 20">
              <a:extLst>
                <a:ext uri="{FF2B5EF4-FFF2-40B4-BE49-F238E27FC236}">
                  <a16:creationId xmlns:a16="http://schemas.microsoft.com/office/drawing/2014/main" id="{8A833975-E330-4B5F-85CE-FE089C4E6E13}"/>
                </a:ext>
              </a:extLst>
            </p:cNvPr>
            <p:cNvCxnSpPr/>
            <p:nvPr/>
          </p:nvCxnSpPr>
          <p:spPr>
            <a:xfrm>
              <a:off x="3215680" y="2722319"/>
              <a:ext cx="5616624" cy="0"/>
            </a:xfrm>
            <a:prstGeom prst="straightConnector1">
              <a:avLst/>
            </a:prstGeom>
            <a:ln>
              <a:solidFill>
                <a:schemeClr val="tx2"/>
              </a:solidFill>
              <a:tailEnd type="none" w="lg" len="lg"/>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FB8591F-7D90-4579-A84C-6C17F62ECEC8}"/>
                </a:ext>
              </a:extLst>
            </p:cNvPr>
            <p:cNvCxnSpPr/>
            <p:nvPr/>
          </p:nvCxnSpPr>
          <p:spPr>
            <a:xfrm>
              <a:off x="3215680" y="2387882"/>
              <a:ext cx="0" cy="334439"/>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2C5C6FB-069B-497E-A0BD-D301EB93E24A}"/>
                </a:ext>
              </a:extLst>
            </p:cNvPr>
            <p:cNvCxnSpPr/>
            <p:nvPr/>
          </p:nvCxnSpPr>
          <p:spPr>
            <a:xfrm>
              <a:off x="8825219" y="2387882"/>
              <a:ext cx="1" cy="334439"/>
            </a:xfrm>
            <a:prstGeom prst="line">
              <a:avLst/>
            </a:prstGeom>
            <a:ln>
              <a:solidFill>
                <a:schemeClr val="tx2"/>
              </a:solidFill>
              <a:headEnd type="triangle" w="lg" len="lg"/>
              <a:tailEnd type="non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6D994C7-7735-42EA-989B-47ABDFD2A51F}"/>
                </a:ext>
              </a:extLst>
            </p:cNvPr>
            <p:cNvSpPr txBox="1"/>
            <p:nvPr/>
          </p:nvSpPr>
          <p:spPr>
            <a:xfrm flipH="1">
              <a:off x="5447926" y="2455296"/>
              <a:ext cx="1152128" cy="276998"/>
            </a:xfrm>
            <a:prstGeom prst="rect">
              <a:avLst/>
            </a:prstGeom>
            <a:noFill/>
            <a:ln>
              <a:noFill/>
            </a:ln>
          </p:spPr>
          <p:txBody>
            <a:bodyPr wrap="square" lIns="0" tIns="0" rIns="0" bIns="0" rtlCol="0">
              <a:spAutoFit/>
            </a:bodyPr>
            <a:lstStyle/>
            <a:p>
              <a:pPr algn="ctr"/>
              <a:r>
                <a:rPr lang="cs-CZ" sz="1350" dirty="0">
                  <a:solidFill>
                    <a:schemeClr val="accent1">
                      <a:lumMod val="75000"/>
                    </a:schemeClr>
                  </a:solidFill>
                </a:rPr>
                <a:t>zboží</a:t>
              </a:r>
            </a:p>
          </p:txBody>
        </p:sp>
        <p:cxnSp>
          <p:nvCxnSpPr>
            <p:cNvPr id="25" name="Straight Connector 24">
              <a:extLst>
                <a:ext uri="{FF2B5EF4-FFF2-40B4-BE49-F238E27FC236}">
                  <a16:creationId xmlns:a16="http://schemas.microsoft.com/office/drawing/2014/main" id="{C48ECED9-1E6C-4B8B-BA56-AFFB6AFD7F31}"/>
                </a:ext>
              </a:extLst>
            </p:cNvPr>
            <p:cNvCxnSpPr/>
            <p:nvPr/>
          </p:nvCxnSpPr>
          <p:spPr>
            <a:xfrm>
              <a:off x="7752185" y="1196296"/>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1344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a:t>Triangulace III</a:t>
            </a:r>
            <a:endParaRPr lang="en-GB" dirty="0"/>
          </a:p>
        </p:txBody>
      </p:sp>
      <p:sp>
        <p:nvSpPr>
          <p:cNvPr id="5" name="Text Placeholder 1">
            <a:extLst>
              <a:ext uri="{FF2B5EF4-FFF2-40B4-BE49-F238E27FC236}">
                <a16:creationId xmlns:a16="http://schemas.microsoft.com/office/drawing/2014/main" id="{6D2E7EBC-E0C4-488E-AF00-ECD07BF5E4C0}"/>
              </a:ext>
            </a:extLst>
          </p:cNvPr>
          <p:cNvSpPr txBox="1">
            <a:spLocks noGrp="1"/>
          </p:cNvSpPr>
          <p:nvPr>
            <p:ph type="body" sz="quarter" idx="10"/>
          </p:nvPr>
        </p:nvSpPr>
        <p:spPr>
          <a:xfrm>
            <a:off x="752475" y="1209675"/>
            <a:ext cx="7639050" cy="45942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600" dirty="0"/>
              <a:t>Princip zjednodušení </a:t>
            </a:r>
          </a:p>
          <a:p>
            <a:pPr marL="285750" indent="-285750">
              <a:buFont typeface="Arial" panose="020B0604020202020204" pitchFamily="34" charset="0"/>
              <a:buChar char="•"/>
            </a:pPr>
            <a:r>
              <a:rPr lang="cs-CZ" sz="1400" b="0" dirty="0"/>
              <a:t>osvobození prostřední osoby od registrace v členském státě ukončení odeslání / přepravy zboží </a:t>
            </a:r>
          </a:p>
          <a:p>
            <a:pPr marL="285750" indent="-285750">
              <a:buFont typeface="Arial" panose="020B0604020202020204" pitchFamily="34" charset="0"/>
              <a:buChar char="•"/>
            </a:pPr>
            <a:r>
              <a:rPr lang="cs-CZ" sz="1400" b="0" dirty="0"/>
              <a:t>přenesení povinnosti přiznat daň na kupujícího </a:t>
            </a:r>
          </a:p>
          <a:p>
            <a:pPr marL="285750" indent="-285750">
              <a:buFont typeface="Arial" panose="020B0604020202020204" pitchFamily="34" charset="0"/>
              <a:buChar char="•"/>
            </a:pPr>
            <a:r>
              <a:rPr lang="cs-CZ" sz="1400" b="0" dirty="0"/>
              <a:t>za podmínek stanovených tímto členským státem </a:t>
            </a:r>
          </a:p>
          <a:p>
            <a:endParaRPr lang="cs-CZ" dirty="0"/>
          </a:p>
          <a:p>
            <a:r>
              <a:rPr lang="cs-CZ" sz="1600" dirty="0"/>
              <a:t>Kdy to nefunguje</a:t>
            </a:r>
          </a:p>
          <a:p>
            <a:pPr marL="285750" indent="-285750">
              <a:buFont typeface="Arial" panose="020B0604020202020204" pitchFamily="34" charset="0"/>
              <a:buChar char="•"/>
            </a:pPr>
            <a:r>
              <a:rPr lang="cs-CZ" sz="1400" b="0" dirty="0"/>
              <a:t>pokud se transakce účastní více osob než 3 (příp. pouze na část transakce lze použít)</a:t>
            </a:r>
          </a:p>
          <a:p>
            <a:pPr marL="285750" indent="-285750">
              <a:buFont typeface="Arial" panose="020B0604020202020204" pitchFamily="34" charset="0"/>
              <a:buChar char="•"/>
            </a:pPr>
            <a:r>
              <a:rPr lang="cs-CZ" sz="1400" b="0" dirty="0"/>
              <a:t>pokud nejde o 3 účastníky ze 3 různých států EU </a:t>
            </a:r>
          </a:p>
          <a:p>
            <a:pPr marL="285750" indent="-285750">
              <a:buFont typeface="Arial" panose="020B0604020202020204" pitchFamily="34" charset="0"/>
              <a:buChar char="•"/>
            </a:pPr>
            <a:r>
              <a:rPr lang="cs-CZ" sz="1400" b="0" dirty="0"/>
              <a:t>zboží by nemělo procházet přes stát prostřední osoby; pokud ano, nesmí být přeprava přerušena</a:t>
            </a:r>
          </a:p>
          <a:p>
            <a:pPr marL="285750" indent="-285750">
              <a:buFont typeface="Arial" panose="020B0604020202020204" pitchFamily="34" charset="0"/>
              <a:buChar char="•"/>
            </a:pPr>
            <a:r>
              <a:rPr lang="cs-CZ" sz="1400" b="0" dirty="0"/>
              <a:t>pokud se jedná o dodání zboží s instalací a montáží</a:t>
            </a:r>
          </a:p>
          <a:p>
            <a:pPr marL="285750" indent="-285750">
              <a:buFont typeface="Arial" panose="020B0604020202020204" pitchFamily="34" charset="0"/>
              <a:buChar char="•"/>
            </a:pPr>
            <a:r>
              <a:rPr lang="cs-CZ" sz="1400" b="0" dirty="0"/>
              <a:t>pokud přepravu zajišťuje kupující (tj. poslední v řetězci)</a:t>
            </a:r>
          </a:p>
          <a:p>
            <a:endParaRPr lang="cs-CZ" dirty="0"/>
          </a:p>
        </p:txBody>
      </p:sp>
    </p:spTree>
    <p:extLst>
      <p:ext uri="{BB962C8B-B14F-4D97-AF65-F5344CB8AC3E}">
        <p14:creationId xmlns:p14="http://schemas.microsoft.com/office/powerpoint/2010/main" val="175987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Triangulace IV</a:t>
            </a:r>
            <a:endParaRPr lang="en-GB" dirty="0"/>
          </a:p>
        </p:txBody>
      </p:sp>
      <p:sp>
        <p:nvSpPr>
          <p:cNvPr id="5" name="Text Placeholder 2">
            <a:extLst>
              <a:ext uri="{FF2B5EF4-FFF2-40B4-BE49-F238E27FC236}">
                <a16:creationId xmlns:a16="http://schemas.microsoft.com/office/drawing/2014/main" id="{CB338641-D281-48F0-A964-6207EB7F1EE8}"/>
              </a:ext>
            </a:extLst>
          </p:cNvPr>
          <p:cNvSpPr>
            <a:spLocks noGrp="1"/>
          </p:cNvSpPr>
          <p:nvPr>
            <p:ph type="body" sz="quarter" idx="10"/>
          </p:nvPr>
        </p:nvSpPr>
        <p:spPr>
          <a:xfrm>
            <a:off x="752475" y="1209675"/>
            <a:ext cx="7639050" cy="4594225"/>
          </a:xfrm>
        </p:spPr>
        <p:txBody>
          <a:bodyPr/>
          <a:lstStyle/>
          <a:p>
            <a:pPr marL="0" lvl="2" indent="0">
              <a:buNone/>
            </a:pPr>
            <a:r>
              <a:rPr lang="cs-CZ" sz="1400" dirty="0"/>
              <a:t>EU 1 = ČR – prodávající vykáže dodání do JČS </a:t>
            </a:r>
          </a:p>
          <a:p>
            <a:pPr lvl="2">
              <a:buFont typeface="Arial" panose="020B0604020202020204" pitchFamily="34" charset="0"/>
              <a:buChar char="•"/>
            </a:pPr>
            <a:r>
              <a:rPr lang="cs-CZ" sz="1400" dirty="0"/>
              <a:t>v DPH přiznání na ř. 20 (osvobození podle § 64 ZDPH)</a:t>
            </a:r>
          </a:p>
          <a:p>
            <a:pPr lvl="2">
              <a:buFont typeface="Arial" panose="020B0604020202020204" pitchFamily="34" charset="0"/>
              <a:buChar char="•"/>
            </a:pPr>
            <a:r>
              <a:rPr lang="cs-CZ" sz="1400" dirty="0"/>
              <a:t>souhrnném hlášení </a:t>
            </a:r>
          </a:p>
          <a:p>
            <a:pPr lvl="2">
              <a:buFont typeface="Arial" panose="020B0604020202020204" pitchFamily="34" charset="0"/>
              <a:buChar char="•"/>
            </a:pPr>
            <a:r>
              <a:rPr lang="cs-CZ" sz="1400" dirty="0"/>
              <a:t>v </a:t>
            </a:r>
            <a:r>
              <a:rPr lang="cs-CZ" sz="1400" dirty="0" err="1"/>
              <a:t>Intrastatu</a:t>
            </a:r>
            <a:endParaRPr lang="cs-CZ" sz="1400" dirty="0"/>
          </a:p>
          <a:p>
            <a:pPr lvl="2">
              <a:buFont typeface="Wingdings" panose="05000000000000000000" pitchFamily="2" charset="2"/>
              <a:buChar char="Ø"/>
            </a:pPr>
            <a:endParaRPr lang="cs-CZ" sz="1400" dirty="0"/>
          </a:p>
          <a:p>
            <a:pPr marL="0" lvl="2" indent="0">
              <a:buNone/>
            </a:pPr>
            <a:r>
              <a:rPr lang="cs-CZ" sz="1400" dirty="0"/>
              <a:t>EU 2 = ČR – prostřední osoba vykáže pořízení a dodání </a:t>
            </a:r>
            <a:r>
              <a:rPr lang="cs-CZ" sz="1400" u="sng" dirty="0"/>
              <a:t>v rámci třístranného obchodu</a:t>
            </a:r>
          </a:p>
          <a:p>
            <a:pPr lvl="2">
              <a:buFont typeface="Arial" panose="020B0604020202020204" pitchFamily="34" charset="0"/>
              <a:buChar char="•"/>
            </a:pPr>
            <a:r>
              <a:rPr lang="cs-CZ" sz="1400" dirty="0"/>
              <a:t>v DPH přiznání na ř. 30 a 31</a:t>
            </a:r>
          </a:p>
          <a:p>
            <a:pPr lvl="2">
              <a:buFont typeface="Arial" panose="020B0604020202020204" pitchFamily="34" charset="0"/>
              <a:buChar char="•"/>
            </a:pPr>
            <a:r>
              <a:rPr lang="cs-CZ" sz="1400" dirty="0"/>
              <a:t>v souhrnném hlášení (kód 2)</a:t>
            </a:r>
          </a:p>
          <a:p>
            <a:pPr lvl="2">
              <a:buFont typeface="Wingdings" panose="05000000000000000000" pitchFamily="2" charset="2"/>
              <a:buChar char="Ø"/>
            </a:pPr>
            <a:endParaRPr lang="cs-CZ" sz="1400" dirty="0"/>
          </a:p>
          <a:p>
            <a:pPr marL="0" lvl="2" indent="0">
              <a:buNone/>
            </a:pPr>
            <a:r>
              <a:rPr lang="cs-CZ" sz="1400" dirty="0"/>
              <a:t>EU 3 = ČR – kupující vykáže pořízení z JČS (§ 17 odst. 6 ZDPH)</a:t>
            </a:r>
          </a:p>
          <a:p>
            <a:pPr lvl="2">
              <a:buFont typeface="Arial" panose="020B0604020202020204" pitchFamily="34" charset="0"/>
              <a:buChar char="•"/>
            </a:pPr>
            <a:r>
              <a:rPr lang="cs-CZ" sz="1400" dirty="0"/>
              <a:t>v DPH přiznání na ř. 3 a 43 </a:t>
            </a:r>
          </a:p>
          <a:p>
            <a:pPr lvl="2">
              <a:buFont typeface="Arial" panose="020B0604020202020204" pitchFamily="34" charset="0"/>
              <a:buChar char="•"/>
            </a:pPr>
            <a:r>
              <a:rPr lang="cs-CZ" sz="1400" dirty="0"/>
              <a:t>v </a:t>
            </a:r>
            <a:r>
              <a:rPr lang="cs-CZ" sz="1400" dirty="0" err="1"/>
              <a:t>Intrastatu</a:t>
            </a:r>
            <a:endParaRPr lang="cs-CZ" sz="1400" dirty="0"/>
          </a:p>
          <a:p>
            <a:pPr lvl="2">
              <a:buFont typeface="Arial" panose="020B0604020202020204" pitchFamily="34" charset="0"/>
              <a:buChar char="•"/>
            </a:pPr>
            <a:r>
              <a:rPr lang="cs-CZ" sz="1400" dirty="0"/>
              <a:t>v kontrolním hlášení</a:t>
            </a:r>
          </a:p>
        </p:txBody>
      </p:sp>
    </p:spTree>
    <p:extLst>
      <p:ext uri="{BB962C8B-B14F-4D97-AF65-F5344CB8AC3E}">
        <p14:creationId xmlns:p14="http://schemas.microsoft.com/office/powerpoint/2010/main" val="37966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 zboží z PL dodáno českému zákazníkovi do jiné země EU – zjednodušení formou triangulace</a:t>
            </a:r>
            <a:endParaRPr lang="en-GB" dirty="0"/>
          </a:p>
        </p:txBody>
      </p:sp>
      <p:sp>
        <p:nvSpPr>
          <p:cNvPr id="4" name="Text Placeholder 3"/>
          <p:cNvSpPr>
            <a:spLocks noGrp="1"/>
          </p:cNvSpPr>
          <p:nvPr>
            <p:ph type="body" sz="quarter" idx="10"/>
          </p:nvPr>
        </p:nvSpPr>
        <p:spPr>
          <a:xfrm>
            <a:off x="752400" y="1400375"/>
            <a:ext cx="7639200" cy="4594225"/>
          </a:xfrm>
        </p:spPr>
        <p:txBody>
          <a:bodyPr/>
          <a:lstStyle/>
          <a:p>
            <a:endParaRPr lang="en-GB" dirty="0"/>
          </a:p>
        </p:txBody>
      </p:sp>
      <p:grpSp>
        <p:nvGrpSpPr>
          <p:cNvPr id="5" name="Group 4">
            <a:extLst>
              <a:ext uri="{FF2B5EF4-FFF2-40B4-BE49-F238E27FC236}">
                <a16:creationId xmlns:a16="http://schemas.microsoft.com/office/drawing/2014/main" id="{7DBD0B5B-EEAE-4B5C-9402-37C1EA76A1F2}"/>
              </a:ext>
            </a:extLst>
          </p:cNvPr>
          <p:cNvGrpSpPr/>
          <p:nvPr/>
        </p:nvGrpSpPr>
        <p:grpSpPr>
          <a:xfrm>
            <a:off x="1673678" y="1400375"/>
            <a:ext cx="5796644" cy="4536504"/>
            <a:chOff x="971600" y="1052736"/>
            <a:chExt cx="5796644" cy="4536504"/>
          </a:xfrm>
        </p:grpSpPr>
        <p:grpSp>
          <p:nvGrpSpPr>
            <p:cNvPr id="6" name="Group 5">
              <a:extLst>
                <a:ext uri="{FF2B5EF4-FFF2-40B4-BE49-F238E27FC236}">
                  <a16:creationId xmlns:a16="http://schemas.microsoft.com/office/drawing/2014/main" id="{359C0057-79C7-4530-AB14-08C48D8DCA4C}"/>
                </a:ext>
              </a:extLst>
            </p:cNvPr>
            <p:cNvGrpSpPr/>
            <p:nvPr/>
          </p:nvGrpSpPr>
          <p:grpSpPr>
            <a:xfrm>
              <a:off x="971600" y="1412776"/>
              <a:ext cx="2088232" cy="1152128"/>
              <a:chOff x="323528" y="1196752"/>
              <a:chExt cx="2088232" cy="1152128"/>
            </a:xfrm>
          </p:grpSpPr>
          <p:pic>
            <p:nvPicPr>
              <p:cNvPr id="27" name="Picture 2">
                <a:extLst>
                  <a:ext uri="{FF2B5EF4-FFF2-40B4-BE49-F238E27FC236}">
                    <a16:creationId xmlns:a16="http://schemas.microsoft.com/office/drawing/2014/main" id="{E320479C-51CD-4733-A0AC-CC2DB96A0FEB}"/>
                  </a:ext>
                </a:extLst>
              </p:cNvPr>
              <p:cNvPicPr>
                <a:picLocks noChangeAspect="1" noChangeArrowheads="1"/>
              </p:cNvPicPr>
              <p:nvPr/>
            </p:nvPicPr>
            <p:blipFill>
              <a:blip r:embed="rId2"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8" name="TextBox 27">
                <a:extLst>
                  <a:ext uri="{FF2B5EF4-FFF2-40B4-BE49-F238E27FC236}">
                    <a16:creationId xmlns:a16="http://schemas.microsoft.com/office/drawing/2014/main" id="{99C27DC7-7F2B-4D53-BADD-173A20D14FBC}"/>
                  </a:ext>
                </a:extLst>
              </p:cNvPr>
              <p:cNvSpPr txBox="1"/>
              <p:nvPr/>
            </p:nvSpPr>
            <p:spPr>
              <a:xfrm>
                <a:off x="467544" y="1196752"/>
                <a:ext cx="1368152" cy="246221"/>
              </a:xfrm>
              <a:prstGeom prst="rect">
                <a:avLst/>
              </a:prstGeom>
              <a:noFill/>
            </p:spPr>
            <p:txBody>
              <a:bodyPr wrap="square" lIns="0" tIns="0" rIns="0" bIns="0" rtlCol="0">
                <a:spAutoFit/>
              </a:bodyPr>
              <a:lstStyle/>
              <a:p>
                <a:r>
                  <a:rPr lang="cs-CZ" sz="1600" dirty="0">
                    <a:solidFill>
                      <a:schemeClr val="accent1">
                        <a:lumMod val="75000"/>
                      </a:schemeClr>
                    </a:solidFill>
                  </a:rPr>
                  <a:t>DIČ PL</a:t>
                </a:r>
                <a:endParaRPr lang="en-US" sz="1600" dirty="0">
                  <a:solidFill>
                    <a:schemeClr val="accent1">
                      <a:lumMod val="75000"/>
                    </a:schemeClr>
                  </a:solidFill>
                </a:endParaRPr>
              </a:p>
            </p:txBody>
          </p:sp>
          <p:sp>
            <p:nvSpPr>
              <p:cNvPr id="29" name="TextBox 28">
                <a:extLst>
                  <a:ext uri="{FF2B5EF4-FFF2-40B4-BE49-F238E27FC236}">
                    <a16:creationId xmlns:a16="http://schemas.microsoft.com/office/drawing/2014/main" id="{B6BEA811-9826-400B-A7B7-1DFA8E712121}"/>
                  </a:ext>
                </a:extLst>
              </p:cNvPr>
              <p:cNvSpPr txBox="1"/>
              <p:nvPr/>
            </p:nvSpPr>
            <p:spPr>
              <a:xfrm>
                <a:off x="827584" y="1844824"/>
                <a:ext cx="1584176" cy="246221"/>
              </a:xfrm>
              <a:prstGeom prst="rect">
                <a:avLst/>
              </a:prstGeom>
              <a:noFill/>
            </p:spPr>
            <p:txBody>
              <a:bodyPr wrap="square" lIns="0" tIns="0" rIns="0" bIns="0" rtlCol="0">
                <a:spAutoFit/>
              </a:bodyPr>
              <a:lstStyle/>
              <a:p>
                <a:r>
                  <a:rPr lang="cs-CZ" sz="1600" dirty="0">
                    <a:solidFill>
                      <a:schemeClr val="accent1">
                        <a:lumMod val="75000"/>
                      </a:schemeClr>
                    </a:solidFill>
                  </a:rPr>
                  <a:t>TERO </a:t>
                </a:r>
                <a:endParaRPr lang="en-US" sz="1600" dirty="0">
                  <a:solidFill>
                    <a:schemeClr val="accent1">
                      <a:lumMod val="75000"/>
                    </a:schemeClr>
                  </a:solidFill>
                </a:endParaRPr>
              </a:p>
            </p:txBody>
          </p:sp>
        </p:grpSp>
        <p:grpSp>
          <p:nvGrpSpPr>
            <p:cNvPr id="7" name="Group 6">
              <a:extLst>
                <a:ext uri="{FF2B5EF4-FFF2-40B4-BE49-F238E27FC236}">
                  <a16:creationId xmlns:a16="http://schemas.microsoft.com/office/drawing/2014/main" id="{1DA2655C-91AE-49DE-B0ED-2574BD28A090}"/>
                </a:ext>
              </a:extLst>
            </p:cNvPr>
            <p:cNvGrpSpPr/>
            <p:nvPr/>
          </p:nvGrpSpPr>
          <p:grpSpPr>
            <a:xfrm>
              <a:off x="4716016" y="1412776"/>
              <a:ext cx="1800200" cy="1152128"/>
              <a:chOff x="3563888" y="1196752"/>
              <a:chExt cx="1800200" cy="1152128"/>
            </a:xfrm>
          </p:grpSpPr>
          <p:pic>
            <p:nvPicPr>
              <p:cNvPr id="24" name="Picture 2">
                <a:extLst>
                  <a:ext uri="{FF2B5EF4-FFF2-40B4-BE49-F238E27FC236}">
                    <a16:creationId xmlns:a16="http://schemas.microsoft.com/office/drawing/2014/main" id="{AFD0FDA9-88FE-48FD-A49D-A2B50E0D28D4}"/>
                  </a:ext>
                </a:extLst>
              </p:cNvPr>
              <p:cNvPicPr>
                <a:picLocks noChangeAspect="1" noChangeArrowheads="1"/>
              </p:cNvPicPr>
              <p:nvPr/>
            </p:nvPicPr>
            <p:blipFill>
              <a:blip r:embed="rId2"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5" name="TextBox 24">
                <a:extLst>
                  <a:ext uri="{FF2B5EF4-FFF2-40B4-BE49-F238E27FC236}">
                    <a16:creationId xmlns:a16="http://schemas.microsoft.com/office/drawing/2014/main" id="{D81858A0-DCD5-4129-9E8D-1DA4864CADEA}"/>
                  </a:ext>
                </a:extLst>
              </p:cNvPr>
              <p:cNvSpPr txBox="1"/>
              <p:nvPr/>
            </p:nvSpPr>
            <p:spPr>
              <a:xfrm>
                <a:off x="3923928" y="1844824"/>
                <a:ext cx="1008112" cy="246221"/>
              </a:xfrm>
              <a:prstGeom prst="rect">
                <a:avLst/>
              </a:prstGeom>
              <a:noFill/>
            </p:spPr>
            <p:txBody>
              <a:bodyPr wrap="square" lIns="0" tIns="0" rIns="0" bIns="0" rtlCol="0">
                <a:spAutoFit/>
              </a:bodyPr>
              <a:lstStyle/>
              <a:p>
                <a:r>
                  <a:rPr lang="cs-CZ" sz="1600" dirty="0">
                    <a:solidFill>
                      <a:schemeClr val="accent1">
                        <a:lumMod val="75000"/>
                      </a:schemeClr>
                    </a:solidFill>
                  </a:rPr>
                  <a:t>MERKUR</a:t>
                </a:r>
                <a:endParaRPr lang="en-US" sz="1600" dirty="0">
                  <a:solidFill>
                    <a:schemeClr val="accent1">
                      <a:lumMod val="75000"/>
                    </a:schemeClr>
                  </a:solidFill>
                </a:endParaRPr>
              </a:p>
            </p:txBody>
          </p:sp>
          <p:sp>
            <p:nvSpPr>
              <p:cNvPr id="26" name="TextBox 25">
                <a:extLst>
                  <a:ext uri="{FF2B5EF4-FFF2-40B4-BE49-F238E27FC236}">
                    <a16:creationId xmlns:a16="http://schemas.microsoft.com/office/drawing/2014/main" id="{F3A8F946-57BF-478A-8CB8-EABD427B2A8B}"/>
                  </a:ext>
                </a:extLst>
              </p:cNvPr>
              <p:cNvSpPr txBox="1"/>
              <p:nvPr/>
            </p:nvSpPr>
            <p:spPr>
              <a:xfrm>
                <a:off x="3707904" y="1196752"/>
                <a:ext cx="1368152" cy="246221"/>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grpSp>
          <p:nvGrpSpPr>
            <p:cNvPr id="8" name="Group 7">
              <a:extLst>
                <a:ext uri="{FF2B5EF4-FFF2-40B4-BE49-F238E27FC236}">
                  <a16:creationId xmlns:a16="http://schemas.microsoft.com/office/drawing/2014/main" id="{F161F4B5-E8DE-41FD-993E-34F03DD29857}"/>
                </a:ext>
              </a:extLst>
            </p:cNvPr>
            <p:cNvGrpSpPr/>
            <p:nvPr/>
          </p:nvGrpSpPr>
          <p:grpSpPr>
            <a:xfrm>
              <a:off x="2159732" y="4653136"/>
              <a:ext cx="4608512" cy="720080"/>
              <a:chOff x="4752020" y="1628800"/>
              <a:chExt cx="4608512" cy="720080"/>
            </a:xfrm>
          </p:grpSpPr>
          <p:pic>
            <p:nvPicPr>
              <p:cNvPr id="20" name="Picture 2">
                <a:extLst>
                  <a:ext uri="{FF2B5EF4-FFF2-40B4-BE49-F238E27FC236}">
                    <a16:creationId xmlns:a16="http://schemas.microsoft.com/office/drawing/2014/main" id="{551BBF2E-37C1-4C26-9E23-E8660BD9701E}"/>
                  </a:ext>
                </a:extLst>
              </p:cNvPr>
              <p:cNvPicPr>
                <a:picLocks noChangeAspect="1" noChangeArrowheads="1"/>
              </p:cNvPicPr>
              <p:nvPr/>
            </p:nvPicPr>
            <p:blipFill>
              <a:blip r:embed="rId2"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1" name="TextBox 20">
                <a:extLst>
                  <a:ext uri="{FF2B5EF4-FFF2-40B4-BE49-F238E27FC236}">
                    <a16:creationId xmlns:a16="http://schemas.microsoft.com/office/drawing/2014/main" id="{5179B35C-3139-48AC-BEFD-9A23460EF365}"/>
                  </a:ext>
                </a:extLst>
              </p:cNvPr>
              <p:cNvSpPr txBox="1"/>
              <p:nvPr/>
            </p:nvSpPr>
            <p:spPr>
              <a:xfrm>
                <a:off x="6588224" y="1844824"/>
                <a:ext cx="1008112" cy="246221"/>
              </a:xfrm>
              <a:prstGeom prst="rect">
                <a:avLst/>
              </a:prstGeom>
              <a:noFill/>
            </p:spPr>
            <p:txBody>
              <a:bodyPr wrap="square" lIns="0" tIns="0" rIns="0" bIns="0" rtlCol="0">
                <a:spAutoFit/>
              </a:bodyPr>
              <a:lstStyle/>
              <a:p>
                <a:r>
                  <a:rPr lang="cs-CZ" sz="1600" dirty="0">
                    <a:solidFill>
                      <a:schemeClr val="accent1">
                        <a:lumMod val="75000"/>
                      </a:schemeClr>
                    </a:solidFill>
                  </a:rPr>
                  <a:t>DELTA</a:t>
                </a:r>
                <a:endParaRPr lang="en-US" sz="1600" dirty="0">
                  <a:solidFill>
                    <a:schemeClr val="accent1">
                      <a:lumMod val="75000"/>
                    </a:schemeClr>
                  </a:solidFill>
                </a:endParaRPr>
              </a:p>
            </p:txBody>
          </p:sp>
          <p:sp>
            <p:nvSpPr>
              <p:cNvPr id="22" name="TextBox 21">
                <a:extLst>
                  <a:ext uri="{FF2B5EF4-FFF2-40B4-BE49-F238E27FC236}">
                    <a16:creationId xmlns:a16="http://schemas.microsoft.com/office/drawing/2014/main" id="{1F12810B-103F-471E-9FA4-480A546FC7EE}"/>
                  </a:ext>
                </a:extLst>
              </p:cNvPr>
              <p:cNvSpPr txBox="1"/>
              <p:nvPr/>
            </p:nvSpPr>
            <p:spPr>
              <a:xfrm>
                <a:off x="4752020" y="1865728"/>
                <a:ext cx="1368152" cy="246221"/>
              </a:xfrm>
              <a:prstGeom prst="rect">
                <a:avLst/>
              </a:prstGeom>
              <a:noFill/>
            </p:spPr>
            <p:txBody>
              <a:bodyPr wrap="square" lIns="0" tIns="0" rIns="0" bIns="0" rtlCol="0">
                <a:spAutoFit/>
              </a:bodyPr>
              <a:lstStyle/>
              <a:p>
                <a:r>
                  <a:rPr lang="cs-CZ" sz="1600" dirty="0">
                    <a:solidFill>
                      <a:schemeClr val="accent1">
                        <a:lumMod val="75000"/>
                      </a:schemeClr>
                    </a:solidFill>
                  </a:rPr>
                  <a:t>DIČ LT</a:t>
                </a:r>
                <a:endParaRPr lang="en-US" sz="1600" dirty="0">
                  <a:solidFill>
                    <a:schemeClr val="accent1">
                      <a:lumMod val="75000"/>
                    </a:schemeClr>
                  </a:solidFill>
                </a:endParaRPr>
              </a:p>
            </p:txBody>
          </p:sp>
          <p:sp>
            <p:nvSpPr>
              <p:cNvPr id="23" name="TextBox 22">
                <a:extLst>
                  <a:ext uri="{FF2B5EF4-FFF2-40B4-BE49-F238E27FC236}">
                    <a16:creationId xmlns:a16="http://schemas.microsoft.com/office/drawing/2014/main" id="{3A8DAA21-EB6D-466A-92BD-D224669EBA16}"/>
                  </a:ext>
                </a:extLst>
              </p:cNvPr>
              <p:cNvSpPr txBox="1"/>
              <p:nvPr/>
            </p:nvSpPr>
            <p:spPr>
              <a:xfrm>
                <a:off x="7992380" y="1865728"/>
                <a:ext cx="1368152" cy="246221"/>
              </a:xfrm>
              <a:prstGeom prst="rect">
                <a:avLst/>
              </a:prstGeom>
              <a:noFill/>
            </p:spPr>
            <p:txBody>
              <a:bodyPr wrap="square" lIns="0" tIns="0" rIns="0" bIns="0" rtlCol="0">
                <a:spAutoFit/>
              </a:bodyPr>
              <a:lstStyle/>
              <a:p>
                <a:r>
                  <a:rPr lang="cs-CZ" sz="1600" dirty="0">
                    <a:solidFill>
                      <a:schemeClr val="accent1">
                        <a:lumMod val="75000"/>
                      </a:schemeClr>
                    </a:solidFill>
                  </a:rPr>
                  <a:t>DIČ CZ</a:t>
                </a:r>
                <a:endParaRPr lang="en-US" sz="1600" dirty="0">
                  <a:solidFill>
                    <a:schemeClr val="accent1">
                      <a:lumMod val="75000"/>
                    </a:schemeClr>
                  </a:solidFill>
                </a:endParaRPr>
              </a:p>
            </p:txBody>
          </p:sp>
        </p:grpSp>
        <p:cxnSp>
          <p:nvCxnSpPr>
            <p:cNvPr id="9" name="Straight Connector 8">
              <a:extLst>
                <a:ext uri="{FF2B5EF4-FFF2-40B4-BE49-F238E27FC236}">
                  <a16:creationId xmlns:a16="http://schemas.microsoft.com/office/drawing/2014/main" id="{9A3CEA78-F004-4DE8-98E9-9AFC103EFEA9}"/>
                </a:ext>
              </a:extLst>
            </p:cNvPr>
            <p:cNvCxnSpPr/>
            <p:nvPr/>
          </p:nvCxnSpPr>
          <p:spPr>
            <a:xfrm>
              <a:off x="3419872" y="1052736"/>
              <a:ext cx="0" cy="4536504"/>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946AD77-93AF-42C8-BB57-E69250DBD21C}"/>
                </a:ext>
              </a:extLst>
            </p:cNvPr>
            <p:cNvCxnSpPr/>
            <p:nvPr/>
          </p:nvCxnSpPr>
          <p:spPr>
            <a:xfrm flipH="1">
              <a:off x="1115616" y="3068960"/>
              <a:ext cx="2304256" cy="0"/>
            </a:xfrm>
            <a:prstGeom prst="line">
              <a:avLst/>
            </a:prstGeom>
            <a:ln w="22225">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086653-E9AE-430D-BA48-A9668A99F12F}"/>
                </a:ext>
              </a:extLst>
            </p:cNvPr>
            <p:cNvSpPr txBox="1"/>
            <p:nvPr/>
          </p:nvSpPr>
          <p:spPr>
            <a:xfrm>
              <a:off x="2555776" y="2708921"/>
              <a:ext cx="864096" cy="246221"/>
            </a:xfrm>
            <a:prstGeom prst="rect">
              <a:avLst/>
            </a:prstGeom>
            <a:noFill/>
          </p:spPr>
          <p:txBody>
            <a:bodyPr wrap="square" lIns="0" tIns="0" rIns="0" bIns="0" rtlCol="0">
              <a:spAutoFit/>
            </a:bodyPr>
            <a:lstStyle/>
            <a:p>
              <a:r>
                <a:rPr lang="cs-CZ" sz="1600" dirty="0">
                  <a:solidFill>
                    <a:schemeClr val="accent1">
                      <a:lumMod val="75000"/>
                    </a:schemeClr>
                  </a:solidFill>
                </a:rPr>
                <a:t>Polsko</a:t>
              </a:r>
              <a:endParaRPr lang="en-US" sz="1600" dirty="0">
                <a:solidFill>
                  <a:schemeClr val="accent1">
                    <a:lumMod val="75000"/>
                  </a:schemeClr>
                </a:solidFill>
              </a:endParaRPr>
            </a:p>
          </p:txBody>
        </p:sp>
        <p:sp>
          <p:nvSpPr>
            <p:cNvPr id="12" name="TextBox 11">
              <a:extLst>
                <a:ext uri="{FF2B5EF4-FFF2-40B4-BE49-F238E27FC236}">
                  <a16:creationId xmlns:a16="http://schemas.microsoft.com/office/drawing/2014/main" id="{E7F42DA1-1E1C-421D-B8FC-88EDE7FC754B}"/>
                </a:ext>
              </a:extLst>
            </p:cNvPr>
            <p:cNvSpPr txBox="1"/>
            <p:nvPr/>
          </p:nvSpPr>
          <p:spPr>
            <a:xfrm>
              <a:off x="3635896" y="3068960"/>
              <a:ext cx="504056" cy="246221"/>
            </a:xfrm>
            <a:prstGeom prst="rect">
              <a:avLst/>
            </a:prstGeom>
            <a:noFill/>
          </p:spPr>
          <p:txBody>
            <a:bodyPr wrap="square" lIns="0" tIns="0" rIns="0" bIns="0" rtlCol="0">
              <a:spAutoFit/>
            </a:bodyPr>
            <a:lstStyle/>
            <a:p>
              <a:r>
                <a:rPr lang="cs-CZ" sz="1600" dirty="0">
                  <a:solidFill>
                    <a:schemeClr val="accent1">
                      <a:lumMod val="75000"/>
                    </a:schemeClr>
                  </a:solidFill>
                </a:rPr>
                <a:t>ČR</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5882E62E-F3C2-4E30-A100-297493FFA0E9}"/>
                </a:ext>
              </a:extLst>
            </p:cNvPr>
            <p:cNvSpPr txBox="1"/>
            <p:nvPr/>
          </p:nvSpPr>
          <p:spPr>
            <a:xfrm>
              <a:off x="2555776" y="3284984"/>
              <a:ext cx="576064" cy="246221"/>
            </a:xfrm>
            <a:prstGeom prst="rect">
              <a:avLst/>
            </a:prstGeom>
            <a:noFill/>
          </p:spPr>
          <p:txBody>
            <a:bodyPr wrap="square" lIns="0" tIns="0" rIns="0" bIns="0" rtlCol="0">
              <a:spAutoFit/>
            </a:bodyPr>
            <a:lstStyle/>
            <a:p>
              <a:r>
                <a:rPr lang="cs-CZ" sz="1600" dirty="0">
                  <a:solidFill>
                    <a:schemeClr val="accent1">
                      <a:lumMod val="75000"/>
                    </a:schemeClr>
                  </a:solidFill>
                </a:rPr>
                <a:t>Litva</a:t>
              </a:r>
              <a:endParaRPr lang="en-US" sz="1600" dirty="0">
                <a:solidFill>
                  <a:schemeClr val="accent1">
                    <a:lumMod val="75000"/>
                  </a:schemeClr>
                </a:solidFill>
              </a:endParaRPr>
            </a:p>
          </p:txBody>
        </p:sp>
        <p:cxnSp>
          <p:nvCxnSpPr>
            <p:cNvPr id="14" name="Straight Arrow Connector 13">
              <a:extLst>
                <a:ext uri="{FF2B5EF4-FFF2-40B4-BE49-F238E27FC236}">
                  <a16:creationId xmlns:a16="http://schemas.microsoft.com/office/drawing/2014/main" id="{E8B4B1B6-B8BF-4D4E-BE60-8F2EDA030F42}"/>
                </a:ext>
              </a:extLst>
            </p:cNvPr>
            <p:cNvCxnSpPr/>
            <p:nvPr/>
          </p:nvCxnSpPr>
          <p:spPr>
            <a:xfrm>
              <a:off x="2915816" y="2204864"/>
              <a:ext cx="172819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3A8A3F8-3CF4-42E8-84DB-767675002A07}"/>
                </a:ext>
              </a:extLst>
            </p:cNvPr>
            <p:cNvCxnSpPr/>
            <p:nvPr/>
          </p:nvCxnSpPr>
          <p:spPr>
            <a:xfrm flipH="1">
              <a:off x="3059832" y="2780928"/>
              <a:ext cx="1584176" cy="2016224"/>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BBFFE5F-9115-4180-90FE-FD533C7FEC70}"/>
                </a:ext>
              </a:extLst>
            </p:cNvPr>
            <p:cNvSpPr txBox="1"/>
            <p:nvPr/>
          </p:nvSpPr>
          <p:spPr>
            <a:xfrm>
              <a:off x="3635896" y="1844824"/>
              <a:ext cx="792088" cy="738664"/>
            </a:xfrm>
            <a:prstGeom prst="rect">
              <a:avLst/>
            </a:prstGeom>
            <a:noFill/>
          </p:spPr>
          <p:txBody>
            <a:bodyPr wrap="square" lIns="0" tIns="0" rIns="0" bIns="0" rtlCol="0">
              <a:spAutoFit/>
            </a:bodyPr>
            <a:lstStyle/>
            <a:p>
              <a:r>
                <a:rPr lang="cs-CZ" sz="1600" dirty="0">
                  <a:solidFill>
                    <a:srgbClr val="AA5CAA"/>
                  </a:solidFill>
                </a:rPr>
                <a:t>Faktura</a:t>
              </a:r>
            </a:p>
            <a:p>
              <a:endParaRPr lang="cs-CZ" sz="1600" dirty="0">
                <a:solidFill>
                  <a:srgbClr val="AA5CAA"/>
                </a:solidFill>
              </a:endParaRPr>
            </a:p>
            <a:p>
              <a:r>
                <a:rPr lang="cs-CZ" sz="1600" dirty="0">
                  <a:solidFill>
                    <a:srgbClr val="AA5CAA"/>
                  </a:solidFill>
                </a:rPr>
                <a:t>100+0%</a:t>
              </a:r>
              <a:endParaRPr lang="en-US" sz="1600" dirty="0">
                <a:solidFill>
                  <a:srgbClr val="AA5CAA"/>
                </a:solidFill>
              </a:endParaRPr>
            </a:p>
          </p:txBody>
        </p:sp>
        <p:sp>
          <p:nvSpPr>
            <p:cNvPr id="17" name="TextBox 16">
              <a:extLst>
                <a:ext uri="{FF2B5EF4-FFF2-40B4-BE49-F238E27FC236}">
                  <a16:creationId xmlns:a16="http://schemas.microsoft.com/office/drawing/2014/main" id="{5CCE99C9-9C6D-4F31-A652-0EB1DD581B94}"/>
                </a:ext>
              </a:extLst>
            </p:cNvPr>
            <p:cNvSpPr txBox="1"/>
            <p:nvPr/>
          </p:nvSpPr>
          <p:spPr>
            <a:xfrm>
              <a:off x="3779912" y="4005064"/>
              <a:ext cx="792088" cy="492443"/>
            </a:xfrm>
            <a:prstGeom prst="rect">
              <a:avLst/>
            </a:prstGeom>
            <a:noFill/>
          </p:spPr>
          <p:txBody>
            <a:bodyPr wrap="square" lIns="0" tIns="0" rIns="0" bIns="0" rtlCol="0">
              <a:spAutoFit/>
            </a:bodyPr>
            <a:lstStyle/>
            <a:p>
              <a:r>
                <a:rPr lang="cs-CZ" sz="1600" dirty="0">
                  <a:solidFill>
                    <a:srgbClr val="AA5CAA"/>
                  </a:solidFill>
                </a:rPr>
                <a:t>faktura </a:t>
              </a:r>
            </a:p>
            <a:p>
              <a:r>
                <a:rPr lang="cs-CZ" sz="1600" dirty="0">
                  <a:solidFill>
                    <a:srgbClr val="AA5CAA"/>
                  </a:solidFill>
                </a:rPr>
                <a:t>200+0%</a:t>
              </a:r>
              <a:endParaRPr lang="en-US" sz="1600" dirty="0">
                <a:solidFill>
                  <a:srgbClr val="AA5CAA"/>
                </a:solidFill>
              </a:endParaRPr>
            </a:p>
          </p:txBody>
        </p:sp>
        <p:cxnSp>
          <p:nvCxnSpPr>
            <p:cNvPr id="18" name="Straight Arrow Connector 17">
              <a:extLst>
                <a:ext uri="{FF2B5EF4-FFF2-40B4-BE49-F238E27FC236}">
                  <a16:creationId xmlns:a16="http://schemas.microsoft.com/office/drawing/2014/main" id="{FBA4117B-DB4F-4447-A040-32B730F9FB68}"/>
                </a:ext>
              </a:extLst>
            </p:cNvPr>
            <p:cNvCxnSpPr/>
            <p:nvPr/>
          </p:nvCxnSpPr>
          <p:spPr>
            <a:xfrm>
              <a:off x="1835696"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90AB869-4915-47FF-B46E-5ADCA588E7F3}"/>
                </a:ext>
              </a:extLst>
            </p:cNvPr>
            <p:cNvSpPr txBox="1"/>
            <p:nvPr/>
          </p:nvSpPr>
          <p:spPr>
            <a:xfrm>
              <a:off x="1619672" y="3717032"/>
              <a:ext cx="504056" cy="492443"/>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p>
          </p:txBody>
        </p:sp>
      </p:grpSp>
    </p:spTree>
    <p:extLst>
      <p:ext uri="{BB962C8B-B14F-4D97-AF65-F5344CB8AC3E}">
        <p14:creationId xmlns:p14="http://schemas.microsoft.com/office/powerpoint/2010/main" val="195743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714" y="2504375"/>
            <a:ext cx="4592586" cy="1623742"/>
          </a:xfrm>
        </p:spPr>
        <p:txBody>
          <a:bodyPr/>
          <a:lstStyle/>
          <a:p>
            <a:r>
              <a:rPr lang="cs-CZ" sz="6600" dirty="0"/>
              <a:t>Dodání zboží do EU</a:t>
            </a:r>
            <a:endParaRPr lang="en-US" noProof="0" dirty="0"/>
          </a:p>
        </p:txBody>
      </p:sp>
      <p:grpSp>
        <p:nvGrpSpPr>
          <p:cNvPr id="6" name="Group 5">
            <a:extLst>
              <a:ext uri="{FF2B5EF4-FFF2-40B4-BE49-F238E27FC236}">
                <a16:creationId xmlns:a16="http://schemas.microsoft.com/office/drawing/2014/main" id="{F559E2C3-EC8D-4918-A6B8-43E0F29B87F0}"/>
              </a:ext>
            </a:extLst>
          </p:cNvPr>
          <p:cNvGrpSpPr/>
          <p:nvPr/>
        </p:nvGrpSpPr>
        <p:grpSpPr>
          <a:xfrm>
            <a:off x="2451720" y="3679398"/>
            <a:ext cx="3936500" cy="1808230"/>
            <a:chOff x="6062466" y="3537963"/>
            <a:chExt cx="5248667" cy="2410973"/>
          </a:xfrm>
        </p:grpSpPr>
        <p:pic>
          <p:nvPicPr>
            <p:cNvPr id="7" name="Picture 6">
              <a:extLst>
                <a:ext uri="{FF2B5EF4-FFF2-40B4-BE49-F238E27FC236}">
                  <a16:creationId xmlns:a16="http://schemas.microsoft.com/office/drawing/2014/main" id="{3AB2E3FE-932D-47F2-93CE-FF786F392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466" y="3537963"/>
              <a:ext cx="5248667" cy="2410973"/>
            </a:xfrm>
            <a:prstGeom prst="rect">
              <a:avLst/>
            </a:prstGeom>
          </p:spPr>
        </p:pic>
        <p:pic>
          <p:nvPicPr>
            <p:cNvPr id="8" name="Picture 7">
              <a:extLst>
                <a:ext uri="{FF2B5EF4-FFF2-40B4-BE49-F238E27FC236}">
                  <a16:creationId xmlns:a16="http://schemas.microsoft.com/office/drawing/2014/main" id="{DDB406B1-16CE-48A2-923E-DF609922D2F8}"/>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19149" r="19385"/>
            <a:stretch/>
          </p:blipFill>
          <p:spPr>
            <a:xfrm rot="21540000">
              <a:off x="6324795" y="3849975"/>
              <a:ext cx="959667" cy="1058067"/>
            </a:xfrm>
            <a:prstGeom prst="parallelogram">
              <a:avLst>
                <a:gd name="adj" fmla="val 2012"/>
              </a:avLst>
            </a:prstGeom>
            <a:scene3d>
              <a:camera prst="perspectiveLeft"/>
              <a:lightRig rig="threePt" dir="t"/>
            </a:scene3d>
          </p:spPr>
        </p:pic>
      </p:grpSp>
    </p:spTree>
    <p:extLst>
      <p:ext uri="{BB962C8B-B14F-4D97-AF65-F5344CB8AC3E}">
        <p14:creationId xmlns:p14="http://schemas.microsoft.com/office/powerpoint/2010/main" val="2374538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Příklady</a:t>
            </a:r>
            <a:br>
              <a:rPr lang="cs-CZ" sz="4000" dirty="0"/>
            </a:br>
            <a:endParaRPr lang="en-GB" dirty="0"/>
          </a:p>
        </p:txBody>
      </p:sp>
      <p:sp>
        <p:nvSpPr>
          <p:cNvPr id="4" name="Text Placeholder 3"/>
          <p:cNvSpPr>
            <a:spLocks noGrp="1"/>
          </p:cNvSpPr>
          <p:nvPr>
            <p:ph type="body" sz="quarter" idx="10"/>
          </p:nvPr>
        </p:nvSpPr>
        <p:spPr/>
        <p:txBody>
          <a:bodyPr/>
          <a:lstStyle/>
          <a:p>
            <a:endParaRPr lang="en-GB" dirty="0"/>
          </a:p>
        </p:txBody>
      </p:sp>
      <p:sp>
        <p:nvSpPr>
          <p:cNvPr id="5" name="Rectangle 4">
            <a:extLst>
              <a:ext uri="{FF2B5EF4-FFF2-40B4-BE49-F238E27FC236}">
                <a16:creationId xmlns:a16="http://schemas.microsoft.com/office/drawing/2014/main" id="{98E7FE62-9D0B-469A-8053-2D42DAB59B15}"/>
              </a:ext>
            </a:extLst>
          </p:cNvPr>
          <p:cNvSpPr/>
          <p:nvPr/>
        </p:nvSpPr>
        <p:spPr>
          <a:xfrm>
            <a:off x="748800" y="1919864"/>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buFont typeface="+mj-lt"/>
              <a:buAutoNum type="arabicPeriod"/>
            </a:pPr>
            <a:r>
              <a:rPr lang="cs-CZ" sz="1200" dirty="0">
                <a:solidFill>
                  <a:schemeClr val="tx1"/>
                </a:solidFill>
              </a:rPr>
              <a:t>Český plátce dodává zboží německému plátci DPH (s přepravou). Zboží je přepraveno z ČR do Polska.</a:t>
            </a:r>
          </a:p>
        </p:txBody>
      </p:sp>
      <p:sp>
        <p:nvSpPr>
          <p:cNvPr id="6" name="Rectangle 5">
            <a:extLst>
              <a:ext uri="{FF2B5EF4-FFF2-40B4-BE49-F238E27FC236}">
                <a16:creationId xmlns:a16="http://schemas.microsoft.com/office/drawing/2014/main" id="{DF2BE7C1-74EA-46BD-B668-0F0178673111}"/>
              </a:ext>
            </a:extLst>
          </p:cNvPr>
          <p:cNvSpPr/>
          <p:nvPr/>
        </p:nvSpPr>
        <p:spPr>
          <a:xfrm>
            <a:off x="748800" y="2503170"/>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spcAft>
                <a:spcPts val="1350"/>
              </a:spcAft>
              <a:buFont typeface="+mj-lt"/>
              <a:buAutoNum type="arabicPeriod" startAt="2"/>
            </a:pPr>
            <a:r>
              <a:rPr lang="cs-CZ" sz="1200" dirty="0">
                <a:solidFill>
                  <a:schemeClr val="tx1"/>
                </a:solidFill>
              </a:rPr>
              <a:t>Český plátce pořizuje zboží od slovenského plátce a prodává toto zboží dále tureckému plátci. Zboží je přepraveno ze Slovenska do Německa, přepravu zajistí SK plátce.</a:t>
            </a:r>
          </a:p>
        </p:txBody>
      </p:sp>
      <p:sp>
        <p:nvSpPr>
          <p:cNvPr id="7" name="Rectangle 6">
            <a:extLst>
              <a:ext uri="{FF2B5EF4-FFF2-40B4-BE49-F238E27FC236}">
                <a16:creationId xmlns:a16="http://schemas.microsoft.com/office/drawing/2014/main" id="{498AE947-570E-4079-8A08-13E11B097F30}"/>
              </a:ext>
            </a:extLst>
          </p:cNvPr>
          <p:cNvSpPr/>
          <p:nvPr/>
        </p:nvSpPr>
        <p:spPr>
          <a:xfrm>
            <a:off x="748800" y="3099808"/>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(A) dodává zboží jinému českému plátci (B), který toto zboží prodává slovenskému plátci. Zboží je přepraveno českým plátcem (A) na Slovensko. </a:t>
            </a:r>
          </a:p>
        </p:txBody>
      </p:sp>
      <p:sp>
        <p:nvSpPr>
          <p:cNvPr id="8" name="Rectangle 7">
            <a:extLst>
              <a:ext uri="{FF2B5EF4-FFF2-40B4-BE49-F238E27FC236}">
                <a16:creationId xmlns:a16="http://schemas.microsoft.com/office/drawing/2014/main" id="{7ACC1458-CCF8-48DF-ACC4-2127C5D81B17}"/>
              </a:ext>
            </a:extLst>
          </p:cNvPr>
          <p:cNvSpPr/>
          <p:nvPr/>
        </p:nvSpPr>
        <p:spPr>
          <a:xfrm>
            <a:off x="745200" y="3696446"/>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4.   Český plátce pořizuje zboží od francouzského plátce a dodává toto zboží dánskému zákazníkovi (plátci). Zboží je přepraveno z Francie přímo do Dánska. Dopady, když přepravu zajistí a) FR plátce; b) DK plátce</a:t>
            </a:r>
          </a:p>
        </p:txBody>
      </p:sp>
    </p:spTree>
    <p:extLst>
      <p:ext uri="{BB962C8B-B14F-4D97-AF65-F5344CB8AC3E}">
        <p14:creationId xmlns:p14="http://schemas.microsoft.com/office/powerpoint/2010/main" val="207066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D448-C1AE-41A3-BBB0-4255F4CA02AC}"/>
              </a:ext>
            </a:extLst>
          </p:cNvPr>
          <p:cNvSpPr>
            <a:spLocks noGrp="1"/>
          </p:cNvSpPr>
          <p:nvPr>
            <p:ph type="ctrTitle"/>
          </p:nvPr>
        </p:nvSpPr>
        <p:spPr/>
        <p:txBody>
          <a:bodyPr/>
          <a:lstStyle/>
          <a:p>
            <a:r>
              <a:rPr lang="cs-CZ" dirty="0"/>
              <a:t>Děkuji za pozornost</a:t>
            </a:r>
          </a:p>
        </p:txBody>
      </p:sp>
      <p:sp>
        <p:nvSpPr>
          <p:cNvPr id="4" name="Text Placeholder 3">
            <a:extLst>
              <a:ext uri="{FF2B5EF4-FFF2-40B4-BE49-F238E27FC236}">
                <a16:creationId xmlns:a16="http://schemas.microsoft.com/office/drawing/2014/main" id="{CC0B6C13-1973-483E-B24B-663303C4ADD9}"/>
              </a:ext>
            </a:extLst>
          </p:cNvPr>
          <p:cNvSpPr>
            <a:spLocks noGrp="1"/>
          </p:cNvSpPr>
          <p:nvPr>
            <p:ph type="body" sz="quarter" idx="11"/>
          </p:nvPr>
        </p:nvSpPr>
        <p:spPr/>
        <p:txBody>
          <a:bodyPr/>
          <a:lstStyle/>
          <a:p>
            <a:endParaRPr lang="cs-CZ"/>
          </a:p>
        </p:txBody>
      </p:sp>
    </p:spTree>
    <p:custDataLst>
      <p:tags r:id="rId1"/>
    </p:custDataLst>
    <p:extLst>
      <p:ext uri="{BB962C8B-B14F-4D97-AF65-F5344CB8AC3E}">
        <p14:creationId xmlns:p14="http://schemas.microsoft.com/office/powerpoint/2010/main" val="719700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2C603A-6E32-4159-A961-B759A05495DC}"/>
              </a:ext>
            </a:extLst>
          </p:cNvPr>
          <p:cNvSpPr>
            <a:spLocks noGrp="1"/>
          </p:cNvSpPr>
          <p:nvPr>
            <p:ph type="body" sz="quarter" idx="14"/>
          </p:nvPr>
        </p:nvSpPr>
        <p:spPr>
          <a:xfrm>
            <a:off x="749300" y="3143886"/>
            <a:ext cx="2411738" cy="179189"/>
          </a:xfrm>
        </p:spPr>
        <p:txBody>
          <a:bodyPr/>
          <a:lstStyle/>
          <a:p>
            <a:r>
              <a:rPr lang="en-US" dirty="0"/>
              <a:t>kpmg.</a:t>
            </a:r>
            <a:r>
              <a:rPr lang="cs-CZ" dirty="0"/>
              <a:t>cz</a:t>
            </a:r>
            <a:endParaRPr lang="en-US" dirty="0"/>
          </a:p>
        </p:txBody>
      </p:sp>
      <p:sp>
        <p:nvSpPr>
          <p:cNvPr id="8" name="Text Placeholder 7">
            <a:extLst>
              <a:ext uri="{FF2B5EF4-FFF2-40B4-BE49-F238E27FC236}">
                <a16:creationId xmlns:a16="http://schemas.microsoft.com/office/drawing/2014/main" id="{4D1A030A-B159-4B42-8A4A-A9A40D9F4769}"/>
              </a:ext>
            </a:extLst>
          </p:cNvPr>
          <p:cNvSpPr>
            <a:spLocks noGrp="1"/>
          </p:cNvSpPr>
          <p:nvPr>
            <p:ph type="body" sz="quarter" idx="10"/>
          </p:nvPr>
        </p:nvSpPr>
        <p:spPr>
          <a:xfrm>
            <a:off x="749300" y="3408446"/>
            <a:ext cx="6255182" cy="1252767"/>
          </a:xfrm>
        </p:spPr>
        <p:txBody>
          <a:bodyPr/>
          <a:lstStyle/>
          <a:p>
            <a:r>
              <a:rPr lang="en-US"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r>
              <a:rPr lang="en-US" dirty="0"/>
              <a:t>The KPMG name and logo are trademarks used under license by the independent member firms of the KPMG global organization.</a:t>
            </a:r>
          </a:p>
        </p:txBody>
      </p:sp>
      <p:sp>
        <p:nvSpPr>
          <p:cNvPr id="10" name="Text Placeholder 7">
            <a:extLst>
              <a:ext uri="{FF2B5EF4-FFF2-40B4-BE49-F238E27FC236}">
                <a16:creationId xmlns:a16="http://schemas.microsoft.com/office/drawing/2014/main" id="{5269BC10-D00D-4EA9-BCB3-94BF50223C1B}"/>
              </a:ext>
            </a:extLst>
          </p:cNvPr>
          <p:cNvSpPr txBox="1">
            <a:spLocks/>
          </p:cNvSpPr>
          <p:nvPr>
            <p:custDataLst>
              <p:tags r:id="rId1"/>
            </p:custDataLst>
          </p:nvPr>
        </p:nvSpPr>
        <p:spPr>
          <a:xfrm>
            <a:off x="749300" y="4746583"/>
            <a:ext cx="6255182" cy="867451"/>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2022 KPMG </a:t>
            </a:r>
            <a:r>
              <a:rPr lang="cs-CZ" dirty="0"/>
              <a:t>Česká republika, s.r.o., </a:t>
            </a:r>
            <a:r>
              <a:rPr lang="en-US" dirty="0"/>
              <a:t>a Czech limited liability company and a member firm of the KPMG global organization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394525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Místo plnění při dodání zboží  - § 7</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Text Placeholder 2">
            <a:extLst>
              <a:ext uri="{FF2B5EF4-FFF2-40B4-BE49-F238E27FC236}">
                <a16:creationId xmlns:a16="http://schemas.microsoft.com/office/drawing/2014/main" id="{A0A0A401-35CF-4AE3-933E-0844ED389ACB}"/>
              </a:ext>
            </a:extLst>
          </p:cNvPr>
          <p:cNvSpPr txBox="1">
            <a:spLocks/>
          </p:cNvSpPr>
          <p:nvPr/>
        </p:nvSpPr>
        <p:spPr>
          <a:xfrm>
            <a:off x="752400" y="1209600"/>
            <a:ext cx="3341702" cy="459008"/>
          </a:xfrm>
          <a:prstGeom prst="rect">
            <a:avLst/>
          </a:prstGeom>
          <a:solidFill>
            <a:srgbClr val="00338D"/>
          </a:solidFill>
          <a:ln w="28575">
            <a:solidFill>
              <a:schemeClr val="tx2"/>
            </a:solidFill>
          </a:ln>
        </p:spPr>
        <p:txBody>
          <a:bodyPr vert="horz" lIns="63305"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200" b="0" dirty="0">
                <a:solidFill>
                  <a:schemeClr val="bg1"/>
                </a:solidFill>
                <a:sym typeface="Wingdings" pitchFamily="2" charset="2"/>
              </a:rPr>
              <a:t>BEZ PŘEPRAVY A BEZ ODESLÁNÍ (odst. 1)</a:t>
            </a:r>
            <a:endParaRPr lang="en-GB" sz="1200" b="0" dirty="0">
              <a:solidFill>
                <a:schemeClr val="bg1"/>
              </a:solidFill>
            </a:endParaRPr>
          </a:p>
        </p:txBody>
      </p:sp>
      <p:sp>
        <p:nvSpPr>
          <p:cNvPr id="6" name="Text Placeholder 4">
            <a:extLst>
              <a:ext uri="{FF2B5EF4-FFF2-40B4-BE49-F238E27FC236}">
                <a16:creationId xmlns:a16="http://schemas.microsoft.com/office/drawing/2014/main" id="{E481CA67-94D4-49D1-A0D3-076EDABAE7E2}"/>
              </a:ext>
            </a:extLst>
          </p:cNvPr>
          <p:cNvSpPr txBox="1">
            <a:spLocks/>
          </p:cNvSpPr>
          <p:nvPr/>
        </p:nvSpPr>
        <p:spPr>
          <a:xfrm>
            <a:off x="752399" y="1668608"/>
            <a:ext cx="3341703" cy="1850780"/>
          </a:xfrm>
          <a:prstGeom prst="rect">
            <a:avLst/>
          </a:prstGeom>
          <a:solidFill>
            <a:schemeClr val="bg1"/>
          </a:solidFill>
          <a:ln w="12700">
            <a:solidFill>
              <a:srgbClr val="00338D"/>
            </a:solidFill>
          </a:ln>
        </p:spPr>
        <p:txBody>
          <a:bodyPr vert="horz" lIns="63305" tIns="135000" rIns="63305" bIns="31652"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lvl="1" indent="-214313">
              <a:buFont typeface="Arial" panose="020B0604020202020204" pitchFamily="34" charset="0"/>
              <a:buChar char="—"/>
            </a:pPr>
            <a:r>
              <a:rPr lang="cs-CZ" sz="1400" dirty="0">
                <a:sym typeface="Wingdings" pitchFamily="2" charset="2"/>
              </a:rPr>
              <a:t>Místo, kde se zboží nachází v okamžiku dodání.</a:t>
            </a:r>
          </a:p>
        </p:txBody>
      </p:sp>
      <p:sp>
        <p:nvSpPr>
          <p:cNvPr id="7" name="Text Placeholder 3">
            <a:extLst>
              <a:ext uri="{FF2B5EF4-FFF2-40B4-BE49-F238E27FC236}">
                <a16:creationId xmlns:a16="http://schemas.microsoft.com/office/drawing/2014/main" id="{01A79E17-FB57-4CF8-BE7E-38825EE3E4CB}"/>
              </a:ext>
            </a:extLst>
          </p:cNvPr>
          <p:cNvSpPr txBox="1">
            <a:spLocks/>
          </p:cNvSpPr>
          <p:nvPr/>
        </p:nvSpPr>
        <p:spPr>
          <a:xfrm>
            <a:off x="4932243" y="1209600"/>
            <a:ext cx="3459357" cy="459008"/>
          </a:xfrm>
          <a:prstGeom prst="rect">
            <a:avLst/>
          </a:prstGeom>
          <a:solidFill>
            <a:srgbClr val="00338D"/>
          </a:solidFill>
          <a:ln w="28575">
            <a:solidFill>
              <a:schemeClr val="tx2"/>
            </a:solidFill>
          </a:ln>
        </p:spPr>
        <p:txBody>
          <a:bodyPr vert="horz" lIns="63305"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200" b="0" dirty="0">
                <a:solidFill>
                  <a:schemeClr val="bg1"/>
                </a:solidFill>
                <a:sym typeface="Wingdings" pitchFamily="2" charset="2"/>
              </a:rPr>
              <a:t>S PŘEPRAVOU NEBO S ODESLÁNÍM (odst. 2)</a:t>
            </a:r>
            <a:endParaRPr lang="en-GB" sz="1200" b="0" dirty="0">
              <a:solidFill>
                <a:schemeClr val="bg1"/>
              </a:solidFill>
            </a:endParaRPr>
          </a:p>
        </p:txBody>
      </p:sp>
      <p:sp>
        <p:nvSpPr>
          <p:cNvPr id="8" name="Text Placeholder 5">
            <a:extLst>
              <a:ext uri="{FF2B5EF4-FFF2-40B4-BE49-F238E27FC236}">
                <a16:creationId xmlns:a16="http://schemas.microsoft.com/office/drawing/2014/main" id="{11740510-0DF9-4EA0-B2DE-D416F1E04871}"/>
              </a:ext>
            </a:extLst>
          </p:cNvPr>
          <p:cNvSpPr txBox="1">
            <a:spLocks/>
          </p:cNvSpPr>
          <p:nvPr/>
        </p:nvSpPr>
        <p:spPr>
          <a:xfrm>
            <a:off x="4932242" y="1677969"/>
            <a:ext cx="3459357" cy="1850780"/>
          </a:xfrm>
          <a:prstGeom prst="rect">
            <a:avLst/>
          </a:prstGeom>
          <a:solidFill>
            <a:schemeClr val="bg1"/>
          </a:solidFill>
          <a:ln w="12700">
            <a:solidFill>
              <a:srgbClr val="00338D"/>
            </a:solidFill>
          </a:ln>
        </p:spPr>
        <p:txBody>
          <a:bodyPr vert="horz" lIns="63305" tIns="135000" rIns="63305" bIns="31652"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lvl="1" indent="-214313">
              <a:buFont typeface="Arial" panose="020B0604020202020204" pitchFamily="34" charset="0"/>
              <a:buChar char="—"/>
            </a:pPr>
            <a:r>
              <a:rPr lang="cs-CZ" sz="1400" dirty="0">
                <a:sym typeface="Wingdings" pitchFamily="2" charset="2"/>
              </a:rPr>
              <a:t>Místo, kde se zboží nachází v době, kdy odeslání nebo přeprava začíná.</a:t>
            </a:r>
          </a:p>
          <a:p>
            <a:pPr marL="214313" lvl="1" indent="-214313">
              <a:buFont typeface="Arial" panose="020B0604020202020204" pitchFamily="34" charset="0"/>
              <a:buChar char="—"/>
            </a:pPr>
            <a:endParaRPr lang="cs-CZ" sz="1400" dirty="0">
              <a:sym typeface="Wingdings" pitchFamily="2" charset="2"/>
            </a:endParaRPr>
          </a:p>
          <a:p>
            <a:pPr marL="214313" lvl="1" indent="-214313">
              <a:buFont typeface="Arial" panose="020B0604020202020204" pitchFamily="34" charset="0"/>
              <a:buChar char="—"/>
            </a:pPr>
            <a:r>
              <a:rPr lang="cs-CZ" sz="1400" dirty="0">
                <a:sym typeface="Wingdings" pitchFamily="2" charset="2"/>
              </a:rPr>
              <a:t>Pokud odeslání nebo přeprava začíná v 3. zemi = členský stát, ve kterém vznikla povinnost přiznat daň při dovozu zboží.</a:t>
            </a:r>
          </a:p>
        </p:txBody>
      </p:sp>
      <p:cxnSp>
        <p:nvCxnSpPr>
          <p:cNvPr id="9" name="Straight Arrow Connector 8">
            <a:extLst>
              <a:ext uri="{FF2B5EF4-FFF2-40B4-BE49-F238E27FC236}">
                <a16:creationId xmlns:a16="http://schemas.microsoft.com/office/drawing/2014/main" id="{2DAA87E8-7DC2-4076-8EC8-B83619D66E1F}"/>
              </a:ext>
            </a:extLst>
          </p:cNvPr>
          <p:cNvCxnSpPr>
            <a:cxnSpLocks/>
          </p:cNvCxnSpPr>
          <p:nvPr/>
        </p:nvCxnSpPr>
        <p:spPr>
          <a:xfrm flipH="1">
            <a:off x="3494150" y="1580225"/>
            <a:ext cx="1601633" cy="2746178"/>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1">
            <a:extLst>
              <a:ext uri="{FF2B5EF4-FFF2-40B4-BE49-F238E27FC236}">
                <a16:creationId xmlns:a16="http://schemas.microsoft.com/office/drawing/2014/main" id="{B28D746C-9304-42AB-916D-2A61B96FFB52}"/>
              </a:ext>
            </a:extLst>
          </p:cNvPr>
          <p:cNvSpPr txBox="1">
            <a:spLocks/>
          </p:cNvSpPr>
          <p:nvPr/>
        </p:nvSpPr>
        <p:spPr>
          <a:xfrm>
            <a:off x="890754" y="3321567"/>
            <a:ext cx="7716218" cy="213575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dirty="0"/>
          </a:p>
          <a:p>
            <a:endParaRPr lang="cs-CZ" dirty="0"/>
          </a:p>
          <a:p>
            <a:endParaRPr lang="cs-CZ" dirty="0"/>
          </a:p>
          <a:p>
            <a:endParaRPr lang="cs-CZ" sz="2000" b="0" dirty="0"/>
          </a:p>
          <a:p>
            <a:r>
              <a:rPr lang="cs-CZ" sz="1600" b="0" dirty="0"/>
              <a:t>Dodání zboží je spojeno s odesláním nebo přepravou, pokud je zboží </a:t>
            </a:r>
            <a:r>
              <a:rPr lang="cs-CZ" sz="1600" dirty="0"/>
              <a:t>odesláno nebo přepraveno prodávajícím nebo kupujícím nebo jimi zmocněnou třetí osobou.</a:t>
            </a:r>
          </a:p>
          <a:p>
            <a:r>
              <a:rPr lang="cs-CZ" sz="1600" i="1" dirty="0"/>
              <a:t>QF – nové ustanovení § 7 odst. 3 a 4 – určení přepravy, pokud ji zajišťuje „prostředník“ v rámci řetězové transakce</a:t>
            </a:r>
          </a:p>
          <a:p>
            <a:endParaRPr lang="cs-CZ" dirty="0"/>
          </a:p>
        </p:txBody>
      </p:sp>
    </p:spTree>
    <p:extLst>
      <p:ext uri="{BB962C8B-B14F-4D97-AF65-F5344CB8AC3E}">
        <p14:creationId xmlns:p14="http://schemas.microsoft.com/office/powerpoint/2010/main" val="29527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Podmínky osvobození při dodání zboží do JČS </a:t>
            </a:r>
            <a:br>
              <a:rPr lang="cs-CZ" sz="4000" dirty="0"/>
            </a:br>
            <a:r>
              <a:rPr lang="cs-CZ" sz="4000" dirty="0"/>
              <a:t>(§ 64 ZDPH) </a:t>
            </a:r>
            <a:br>
              <a:rPr lang="cs-CZ" sz="4000" dirty="0"/>
            </a:br>
            <a:br>
              <a:rPr lang="cs-CZ" sz="4000" dirty="0"/>
            </a:br>
            <a:endParaRPr lang="en-GB" dirty="0"/>
          </a:p>
        </p:txBody>
      </p:sp>
      <p:sp>
        <p:nvSpPr>
          <p:cNvPr id="4" name="Text Placeholder 3"/>
          <p:cNvSpPr>
            <a:spLocks noGrp="1"/>
          </p:cNvSpPr>
          <p:nvPr>
            <p:ph type="body" sz="quarter" idx="10"/>
          </p:nvPr>
        </p:nvSpPr>
        <p:spPr>
          <a:xfrm>
            <a:off x="752400" y="1342765"/>
            <a:ext cx="7639200" cy="4594225"/>
          </a:xfrm>
        </p:spPr>
        <p:txBody>
          <a:bodyPr/>
          <a:lstStyle/>
          <a:p>
            <a:pPr marL="285750" indent="-285750">
              <a:spcAft>
                <a:spcPts val="1200"/>
              </a:spcAft>
              <a:buFont typeface="Arial" panose="020B0604020202020204" pitchFamily="34" charset="0"/>
              <a:buChar char="•"/>
            </a:pPr>
            <a:endParaRPr lang="cs-CZ" sz="1600" dirty="0"/>
          </a:p>
          <a:p>
            <a:pPr marL="285750" indent="-285750">
              <a:spcAft>
                <a:spcPts val="1200"/>
              </a:spcAft>
              <a:buFont typeface="Arial" panose="020B0604020202020204" pitchFamily="34" charset="0"/>
              <a:buChar char="•"/>
            </a:pPr>
            <a:r>
              <a:rPr lang="cs-CZ" sz="1600" dirty="0"/>
              <a:t>Osvobození na straně dodavatele za následujících podmínek:</a:t>
            </a:r>
          </a:p>
          <a:p>
            <a:pPr marL="570150" lvl="2" indent="-285750">
              <a:spcAft>
                <a:spcPts val="1200"/>
              </a:spcAft>
              <a:buFont typeface="Courier New" panose="02070309020205020404" pitchFamily="49" charset="0"/>
              <a:buChar char="o"/>
            </a:pPr>
            <a:r>
              <a:rPr lang="cs-CZ" sz="1600" dirty="0"/>
              <a:t>zboží je odesláno nebo přepraveno mimo území členského státu, avšak uvnitř Společenství, a to: </a:t>
            </a:r>
          </a:p>
          <a:p>
            <a:pPr marL="861750" lvl="3" indent="-285750">
              <a:spcAft>
                <a:spcPts val="1200"/>
              </a:spcAft>
              <a:buFont typeface="Arial" panose="020B0604020202020204" pitchFamily="34" charset="0"/>
              <a:buChar char="•"/>
            </a:pPr>
            <a:r>
              <a:rPr lang="cs-CZ" sz="1400" dirty="0"/>
              <a:t>prodávajícím nebo </a:t>
            </a:r>
          </a:p>
          <a:p>
            <a:pPr marL="861750" lvl="3" indent="-285750">
              <a:spcAft>
                <a:spcPts val="1200"/>
              </a:spcAft>
              <a:buFont typeface="Arial" panose="020B0604020202020204" pitchFamily="34" charset="0"/>
              <a:buChar char="•"/>
            </a:pPr>
            <a:r>
              <a:rPr lang="cs-CZ" sz="1400" dirty="0"/>
              <a:t>kupujícím nebo</a:t>
            </a:r>
          </a:p>
          <a:p>
            <a:pPr marL="861750" lvl="3" indent="-285750">
              <a:spcAft>
                <a:spcPts val="1200"/>
              </a:spcAft>
              <a:buFont typeface="Arial" panose="020B0604020202020204" pitchFamily="34" charset="0"/>
              <a:buChar char="•"/>
            </a:pPr>
            <a:r>
              <a:rPr lang="cs-CZ" sz="1400" dirty="0"/>
              <a:t>na účet jednoho z nich (zmocněnou třetí osobou)</a:t>
            </a:r>
          </a:p>
          <a:p>
            <a:pPr marL="570150" lvl="2" indent="-285750">
              <a:spcAft>
                <a:spcPts val="1200"/>
              </a:spcAft>
              <a:buFont typeface="Courier New" panose="02070309020205020404" pitchFamily="49" charset="0"/>
              <a:buChar char="o"/>
            </a:pPr>
            <a:r>
              <a:rPr lang="cs-CZ" sz="1600" dirty="0"/>
              <a:t>dodání zboží je uskutečněno pro osobu registrovanou k dani v jiném členském státě a je pro ni v JČS předmětem daně </a:t>
            </a:r>
          </a:p>
          <a:p>
            <a:pPr marL="570150" lvl="2" indent="-285750">
              <a:spcAft>
                <a:spcPts val="1200"/>
              </a:spcAft>
              <a:buFont typeface="Courier New" panose="02070309020205020404" pitchFamily="49" charset="0"/>
              <a:buChar char="o"/>
            </a:pPr>
            <a:r>
              <a:rPr lang="cs-CZ" sz="1600" i="1" dirty="0"/>
              <a:t>plátce uvede dodání zboží do EU v souhrnném hlášení (nové po QF)</a:t>
            </a:r>
          </a:p>
          <a:p>
            <a:pPr marL="570150" lvl="2" indent="-285750">
              <a:spcAft>
                <a:spcPts val="1200"/>
              </a:spcAft>
              <a:buFont typeface="Courier New" panose="02070309020205020404" pitchFamily="49" charset="0"/>
              <a:buChar char="o"/>
            </a:pPr>
            <a:r>
              <a:rPr lang="cs-CZ" sz="1600" dirty="0"/>
              <a:t>plátce (dodavatel) je schopen prokázat dodání a přepravu do jiného členského státu  </a:t>
            </a:r>
            <a:r>
              <a:rPr lang="cs-CZ" sz="1600" i="1" dirty="0"/>
              <a:t>(nový odst. 5 po QF pouze odkazuje na </a:t>
            </a:r>
            <a:r>
              <a:rPr lang="pt-BR" sz="1600" i="1" dirty="0"/>
              <a:t>prováděcí nařízení Rady EU 282/2011</a:t>
            </a:r>
            <a:r>
              <a:rPr lang="cs-CZ" sz="1600" i="1" dirty="0"/>
              <a:t>)</a:t>
            </a:r>
            <a:endParaRPr lang="cs-CZ" i="1" dirty="0"/>
          </a:p>
          <a:p>
            <a:endParaRPr lang="en-GB" dirty="0"/>
          </a:p>
        </p:txBody>
      </p:sp>
    </p:spTree>
    <p:extLst>
      <p:ext uri="{BB962C8B-B14F-4D97-AF65-F5344CB8AC3E}">
        <p14:creationId xmlns:p14="http://schemas.microsoft.com/office/powerpoint/2010/main" val="12038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Příklady</a:t>
            </a:r>
            <a:br>
              <a:rPr lang="cs-CZ" sz="4000" dirty="0"/>
            </a:br>
            <a:endParaRPr lang="en-GB" dirty="0"/>
          </a:p>
        </p:txBody>
      </p:sp>
      <p:sp>
        <p:nvSpPr>
          <p:cNvPr id="4" name="Text Placeholder 3"/>
          <p:cNvSpPr>
            <a:spLocks noGrp="1"/>
          </p:cNvSpPr>
          <p:nvPr>
            <p:ph type="body" sz="quarter" idx="10"/>
          </p:nvPr>
        </p:nvSpPr>
        <p:spPr/>
        <p:txBody>
          <a:bodyPr/>
          <a:lstStyle/>
          <a:p>
            <a:endParaRPr lang="en-GB" dirty="0"/>
          </a:p>
        </p:txBody>
      </p:sp>
      <p:sp>
        <p:nvSpPr>
          <p:cNvPr id="5" name="Rectangle 4">
            <a:extLst>
              <a:ext uri="{FF2B5EF4-FFF2-40B4-BE49-F238E27FC236}">
                <a16:creationId xmlns:a16="http://schemas.microsoft.com/office/drawing/2014/main" id="{26D1D114-8D3A-4FB1-9591-6D5DC5DEC570}"/>
              </a:ext>
            </a:extLst>
          </p:cNvPr>
          <p:cNvSpPr/>
          <p:nvPr/>
        </p:nvSpPr>
        <p:spPr>
          <a:xfrm>
            <a:off x="748800" y="1919864"/>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buFont typeface="+mj-lt"/>
              <a:buAutoNum type="arabicPeriod"/>
            </a:pPr>
            <a:r>
              <a:rPr lang="cs-CZ" sz="1200" dirty="0">
                <a:solidFill>
                  <a:schemeClr val="tx1"/>
                </a:solidFill>
              </a:rPr>
              <a:t>Český plátce dodává zboží z ČR do Německa maďarskému odběrateli registrovanému k maďarské DPH.</a:t>
            </a:r>
          </a:p>
        </p:txBody>
      </p:sp>
      <p:sp>
        <p:nvSpPr>
          <p:cNvPr id="6" name="Rectangle 5">
            <a:extLst>
              <a:ext uri="{FF2B5EF4-FFF2-40B4-BE49-F238E27FC236}">
                <a16:creationId xmlns:a16="http://schemas.microsoft.com/office/drawing/2014/main" id="{FCB8AEDB-8E1D-424F-AFA3-D473AD445ECB}"/>
              </a:ext>
            </a:extLst>
          </p:cNvPr>
          <p:cNvSpPr/>
          <p:nvPr/>
        </p:nvSpPr>
        <p:spPr>
          <a:xfrm>
            <a:off x="748800" y="2503170"/>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spcAft>
                <a:spcPts val="1350"/>
              </a:spcAft>
              <a:buFont typeface="+mj-lt"/>
              <a:buAutoNum type="arabicPeriod" startAt="2"/>
            </a:pPr>
            <a:r>
              <a:rPr lang="cs-CZ" sz="1200" dirty="0">
                <a:solidFill>
                  <a:schemeClr val="tx1"/>
                </a:solidFill>
              </a:rPr>
              <a:t>Český plátce dodává zboží z ČR do Německa německému odběrateli neregistrovanému k DPH.</a:t>
            </a:r>
          </a:p>
        </p:txBody>
      </p:sp>
      <p:sp>
        <p:nvSpPr>
          <p:cNvPr id="7" name="Rectangle 6">
            <a:extLst>
              <a:ext uri="{FF2B5EF4-FFF2-40B4-BE49-F238E27FC236}">
                <a16:creationId xmlns:a16="http://schemas.microsoft.com/office/drawing/2014/main" id="{B9C38401-AFA8-4A01-8BC7-5ADC9B09DB97}"/>
              </a:ext>
            </a:extLst>
          </p:cNvPr>
          <p:cNvSpPr/>
          <p:nvPr/>
        </p:nvSpPr>
        <p:spPr>
          <a:xfrm>
            <a:off x="748800" y="3099808"/>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dodá zboží z ČR do Japonska a dodání fakturuje irskému odběrateli.</a:t>
            </a:r>
          </a:p>
        </p:txBody>
      </p:sp>
      <p:sp>
        <p:nvSpPr>
          <p:cNvPr id="8" name="Rectangle 7">
            <a:extLst>
              <a:ext uri="{FF2B5EF4-FFF2-40B4-BE49-F238E27FC236}">
                <a16:creationId xmlns:a16="http://schemas.microsoft.com/office/drawing/2014/main" id="{789A18F0-C1CB-404B-A12A-FB5DB0401BC3}"/>
              </a:ext>
            </a:extLst>
          </p:cNvPr>
          <p:cNvSpPr/>
          <p:nvPr/>
        </p:nvSpPr>
        <p:spPr>
          <a:xfrm>
            <a:off x="748800" y="3696446"/>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4.   Český plátce dodává zboží polskému plátci, před opuštěním ČR je zboží upraveno jiným českým plátcem a teprve po úpravě je přepraveno do Polska.</a:t>
            </a:r>
          </a:p>
        </p:txBody>
      </p:sp>
      <p:sp>
        <p:nvSpPr>
          <p:cNvPr id="9" name="Rectangle 8">
            <a:extLst>
              <a:ext uri="{FF2B5EF4-FFF2-40B4-BE49-F238E27FC236}">
                <a16:creationId xmlns:a16="http://schemas.microsoft.com/office/drawing/2014/main" id="{763EA675-7926-41EA-BDFF-9744E79A0802}"/>
              </a:ext>
            </a:extLst>
          </p:cNvPr>
          <p:cNvSpPr/>
          <p:nvPr/>
        </p:nvSpPr>
        <p:spPr>
          <a:xfrm>
            <a:off x="748800" y="4293084"/>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5.   Český plátce dodává zboží španělskému plátci, zboží je v okamžiku dodání umístěno ve Španělsku (</a:t>
            </a:r>
            <a:r>
              <a:rPr lang="cs-CZ" sz="1200" i="1" dirty="0">
                <a:solidFill>
                  <a:schemeClr val="tx1"/>
                </a:solidFill>
              </a:rPr>
              <a:t>tj. bez přepravy z ČR</a:t>
            </a:r>
            <a:r>
              <a:rPr lang="cs-CZ" sz="1200" dirty="0">
                <a:solidFill>
                  <a:schemeClr val="tx1"/>
                </a:solidFill>
              </a:rPr>
              <a:t>).</a:t>
            </a:r>
          </a:p>
        </p:txBody>
      </p:sp>
      <p:sp>
        <p:nvSpPr>
          <p:cNvPr id="10" name="Rectangle 9">
            <a:extLst>
              <a:ext uri="{FF2B5EF4-FFF2-40B4-BE49-F238E27FC236}">
                <a16:creationId xmlns:a16="http://schemas.microsoft.com/office/drawing/2014/main" id="{1041EA26-FA5C-4D58-920B-50219B579B9D}"/>
              </a:ext>
            </a:extLst>
          </p:cNvPr>
          <p:cNvSpPr/>
          <p:nvPr/>
        </p:nvSpPr>
        <p:spPr>
          <a:xfrm>
            <a:off x="745200" y="4867981"/>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6.   Český plátce dodává formu umístěnou v ČR polskému plátci. Po prodeji forma zůstává v ČR. </a:t>
            </a:r>
          </a:p>
        </p:txBody>
      </p:sp>
    </p:spTree>
    <p:extLst>
      <p:ext uri="{BB962C8B-B14F-4D97-AF65-F5344CB8AC3E}">
        <p14:creationId xmlns:p14="http://schemas.microsoft.com/office/powerpoint/2010/main" val="300084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714" y="2504375"/>
            <a:ext cx="4592586" cy="1623742"/>
          </a:xfrm>
        </p:spPr>
        <p:txBody>
          <a:bodyPr/>
          <a:lstStyle/>
          <a:p>
            <a:r>
              <a:rPr lang="cs-CZ" sz="6600" dirty="0"/>
              <a:t>Pořízení zboží z EU</a:t>
            </a:r>
          </a:p>
        </p:txBody>
      </p:sp>
      <p:grpSp>
        <p:nvGrpSpPr>
          <p:cNvPr id="9" name="Group 8">
            <a:extLst>
              <a:ext uri="{FF2B5EF4-FFF2-40B4-BE49-F238E27FC236}">
                <a16:creationId xmlns:a16="http://schemas.microsoft.com/office/drawing/2014/main" id="{470B4268-3B70-4A67-8E33-12E836C2E17F}"/>
              </a:ext>
            </a:extLst>
          </p:cNvPr>
          <p:cNvGrpSpPr/>
          <p:nvPr/>
        </p:nvGrpSpPr>
        <p:grpSpPr bwMode="gray">
          <a:xfrm>
            <a:off x="2603750" y="3581744"/>
            <a:ext cx="3936500" cy="1808230"/>
            <a:chOff x="6062466" y="3537963"/>
            <a:chExt cx="5248667" cy="2410973"/>
          </a:xfrm>
        </p:grpSpPr>
        <p:pic>
          <p:nvPicPr>
            <p:cNvPr id="10" name="Picture 9">
              <a:extLst>
                <a:ext uri="{FF2B5EF4-FFF2-40B4-BE49-F238E27FC236}">
                  <a16:creationId xmlns:a16="http://schemas.microsoft.com/office/drawing/2014/main" id="{21937051-D112-4C0A-9289-EAB05CB817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flipH="1">
              <a:off x="6062466" y="3537963"/>
              <a:ext cx="5248667" cy="2410973"/>
            </a:xfrm>
            <a:prstGeom prst="rect">
              <a:avLst/>
            </a:prstGeom>
          </p:spPr>
        </p:pic>
        <p:pic>
          <p:nvPicPr>
            <p:cNvPr id="11" name="Picture 10">
              <a:extLst>
                <a:ext uri="{FF2B5EF4-FFF2-40B4-BE49-F238E27FC236}">
                  <a16:creationId xmlns:a16="http://schemas.microsoft.com/office/drawing/2014/main" id="{CAE38AE0-8B4A-442F-8972-9BDEA9DCD8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 t="17083" r="1111" b="17639"/>
            <a:stretch/>
          </p:blipFill>
          <p:spPr bwMode="gray">
            <a:xfrm>
              <a:off x="10100437" y="3870561"/>
              <a:ext cx="939188" cy="625239"/>
            </a:xfrm>
            <a:prstGeom prst="parallelogram">
              <a:avLst>
                <a:gd name="adj" fmla="val 0"/>
              </a:avLst>
            </a:prstGeom>
            <a:scene3d>
              <a:camera prst="perspectiveRight"/>
              <a:lightRig rig="threePt" dir="t"/>
            </a:scene3d>
          </p:spPr>
        </p:pic>
      </p:grpSp>
    </p:spTree>
    <p:extLst>
      <p:ext uri="{BB962C8B-B14F-4D97-AF65-F5344CB8AC3E}">
        <p14:creationId xmlns:p14="http://schemas.microsoft.com/office/powerpoint/2010/main" val="133865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Pořízení/přemístění zboží z EU </a:t>
            </a:r>
            <a:endParaRPr lang="en-GB" dirty="0"/>
          </a:p>
        </p:txBody>
      </p:sp>
      <p:sp>
        <p:nvSpPr>
          <p:cNvPr id="4" name="Text Placeholder 3"/>
          <p:cNvSpPr>
            <a:spLocks noGrp="1"/>
          </p:cNvSpPr>
          <p:nvPr>
            <p:ph type="body" sz="quarter" idx="10"/>
          </p:nvPr>
        </p:nvSpPr>
        <p:spPr/>
        <p:txBody>
          <a:bodyPr/>
          <a:lstStyle/>
          <a:p>
            <a:pPr marL="0" lvl="2" indent="0" fontAlgn="base">
              <a:buClrTx/>
              <a:buFont typeface="Arial" panose="020B0604020202020204" pitchFamily="34" charset="0"/>
              <a:buNone/>
              <a:defRPr/>
            </a:pPr>
            <a:r>
              <a:rPr lang="cs-CZ" sz="1600" b="1" dirty="0">
                <a:sym typeface="Wingdings" pitchFamily="2" charset="2"/>
              </a:rPr>
              <a:t>Místo plnění při pořízení zboží § 11</a:t>
            </a:r>
          </a:p>
          <a:p>
            <a:pPr marL="263776" lvl="2" indent="-263776" fontAlgn="base">
              <a:buClrTx/>
              <a:buFont typeface="Arial" panose="020B0604020202020204" pitchFamily="34" charset="0"/>
              <a:buChar char="•"/>
              <a:defRPr/>
            </a:pPr>
            <a:r>
              <a:rPr lang="cs-CZ" sz="1600" dirty="0">
                <a:sym typeface="Wingdings" pitchFamily="2" charset="2"/>
              </a:rPr>
              <a:t>Místo, kde se zboží nachází po ukončení odeslání nebo přepravy</a:t>
            </a:r>
          </a:p>
          <a:p>
            <a:pPr marL="0" lvl="2" indent="0" fontAlgn="base">
              <a:buClrTx/>
              <a:buFont typeface="Arial" panose="020B0604020202020204" pitchFamily="34" charset="0"/>
              <a:buNone/>
              <a:defRPr/>
            </a:pPr>
            <a:r>
              <a:rPr lang="cs-CZ" sz="1600" dirty="0">
                <a:sym typeface="Wingdings" pitchFamily="2" charset="2"/>
              </a:rPr>
              <a:t>x</a:t>
            </a:r>
          </a:p>
          <a:p>
            <a:pPr marL="263776" lvl="2" indent="-263776" fontAlgn="base">
              <a:buClrTx/>
              <a:buFont typeface="Arial" panose="020B0604020202020204" pitchFamily="34" charset="0"/>
              <a:buChar char="•"/>
              <a:defRPr/>
            </a:pPr>
            <a:r>
              <a:rPr lang="cs-CZ" sz="1600" dirty="0">
                <a:sym typeface="Wingdings" pitchFamily="2" charset="2"/>
              </a:rPr>
              <a:t>Členský stát, který vydal DIČ, pod nímž pořizovatel zboží pořídil, pokud ukončení odeslání nebo přepravy zboží je v členském státě odlišném (jestliže pořizovatel neprokáže, že u tohoto pořízení, které bylo předmětem daně v členském státě ukončení odeslání nebo přepravy zboží, splnil v tomto členském státě povinnost přiznat daň nebo přiznat plnění)</a:t>
            </a:r>
          </a:p>
          <a:p>
            <a:endParaRPr lang="cs-CZ" sz="1600" dirty="0">
              <a:solidFill>
                <a:schemeClr val="tx1"/>
              </a:solidFill>
            </a:endParaRPr>
          </a:p>
          <a:p>
            <a:pPr marL="0" lvl="2" indent="0" fontAlgn="base">
              <a:buClrTx/>
              <a:buFont typeface="Arial" panose="020B0604020202020204" pitchFamily="34" charset="0"/>
              <a:buNone/>
              <a:defRPr/>
            </a:pPr>
            <a:r>
              <a:rPr lang="cs-CZ" sz="1600" b="1" dirty="0"/>
              <a:t>Přenesení povinnosti vykázat DPH na pořizovatele</a:t>
            </a:r>
          </a:p>
          <a:p>
            <a:pPr marL="263776" lvl="2" indent="-263776" fontAlgn="base">
              <a:buClrTx/>
              <a:buFont typeface="Arial" panose="020B0604020202020204" pitchFamily="34" charset="0"/>
              <a:buChar char="•"/>
              <a:defRPr/>
            </a:pPr>
            <a:r>
              <a:rPr lang="cs-CZ" sz="1600" dirty="0"/>
              <a:t>Současně DPH na výstupu a na vstupu </a:t>
            </a:r>
            <a:r>
              <a:rPr lang="cs-CZ" sz="1600" i="1" dirty="0"/>
              <a:t>(podmínky pro nárok na odpočet)</a:t>
            </a:r>
          </a:p>
          <a:p>
            <a:endParaRPr lang="en-GB" dirty="0"/>
          </a:p>
        </p:txBody>
      </p:sp>
    </p:spTree>
    <p:extLst>
      <p:ext uri="{BB962C8B-B14F-4D97-AF65-F5344CB8AC3E}">
        <p14:creationId xmlns:p14="http://schemas.microsoft.com/office/powerpoint/2010/main" val="396210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sz="4000" dirty="0"/>
              <a:t>Příklady</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Rectangle 4">
            <a:extLst>
              <a:ext uri="{FF2B5EF4-FFF2-40B4-BE49-F238E27FC236}">
                <a16:creationId xmlns:a16="http://schemas.microsoft.com/office/drawing/2014/main" id="{F8553378-147D-41CB-B6DA-260A403F17FB}"/>
              </a:ext>
            </a:extLst>
          </p:cNvPr>
          <p:cNvSpPr/>
          <p:nvPr/>
        </p:nvSpPr>
        <p:spPr>
          <a:xfrm>
            <a:off x="748800" y="2461077"/>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1.     Český plátce pořídí zboží od tureckého dodavatele, zboží je přepraveno do ČR z Německa.</a:t>
            </a:r>
          </a:p>
        </p:txBody>
      </p:sp>
      <p:sp>
        <p:nvSpPr>
          <p:cNvPr id="6" name="Rectangle 5">
            <a:extLst>
              <a:ext uri="{FF2B5EF4-FFF2-40B4-BE49-F238E27FC236}">
                <a16:creationId xmlns:a16="http://schemas.microsoft.com/office/drawing/2014/main" id="{0FA29D37-A3F0-475E-985D-3509B1A868D1}"/>
              </a:ext>
            </a:extLst>
          </p:cNvPr>
          <p:cNvSpPr/>
          <p:nvPr/>
        </p:nvSpPr>
        <p:spPr>
          <a:xfrm>
            <a:off x="748800" y="3002291"/>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2.     Český plátce pořídí zboží od německého plátce, zboží je přepraveno z Turecka do ČR.</a:t>
            </a:r>
          </a:p>
        </p:txBody>
      </p:sp>
      <p:sp>
        <p:nvSpPr>
          <p:cNvPr id="7" name="Rectangle 6">
            <a:extLst>
              <a:ext uri="{FF2B5EF4-FFF2-40B4-BE49-F238E27FC236}">
                <a16:creationId xmlns:a16="http://schemas.microsoft.com/office/drawing/2014/main" id="{A680E928-EECD-4F9C-82AB-5215E788F8CE}"/>
              </a:ext>
            </a:extLst>
          </p:cNvPr>
          <p:cNvSpPr/>
          <p:nvPr/>
        </p:nvSpPr>
        <p:spPr>
          <a:xfrm>
            <a:off x="748800" y="3555452"/>
            <a:ext cx="7646400" cy="405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pořídí zboží od německého plátce, zboží přepraveno z Německa do skladu na Slovensko, přičemž český plátce poskytl pouze české DIČ.</a:t>
            </a:r>
          </a:p>
        </p:txBody>
      </p:sp>
    </p:spTree>
    <p:extLst>
      <p:ext uri="{BB962C8B-B14F-4D97-AF65-F5344CB8AC3E}">
        <p14:creationId xmlns:p14="http://schemas.microsoft.com/office/powerpoint/2010/main" val="517269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6.0"/>
  <p:tag name="TYPE" val="Screen"/>
  <p:tag name="KEYWORD" val="SCREEN"/>
  <p:tag name="TEMPLATEVERSION" val="27/07/2022 14:48:40"/>
</p:tagLst>
</file>

<file path=ppt/tags/tag1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1.xml><?xml version="1.0" encoding="utf-8"?>
<p:tagLst xmlns:a="http://schemas.openxmlformats.org/drawingml/2006/main" xmlns:r="http://schemas.openxmlformats.org/officeDocument/2006/relationships" xmlns:p="http://schemas.openxmlformats.org/presentationml/2006/main">
  <p:tag name="ADV_COPYRIGHT" val="TRUE"/>
</p:tagLst>
</file>

<file path=ppt/tags/tag1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3.xml><?xml version="1.0" encoding="utf-8"?>
<p:tagLst xmlns:a="http://schemas.openxmlformats.org/drawingml/2006/main" xmlns:r="http://schemas.openxmlformats.org/officeDocument/2006/relationships" xmlns:p="http://schemas.openxmlformats.org/presentationml/2006/main">
  <p:tag name="ADV_COPYRIGHT" val="TRUE"/>
</p:tagLst>
</file>

<file path=ppt/tags/tag1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6.xml><?xml version="1.0" encoding="utf-8"?>
<p:tagLst xmlns:a="http://schemas.openxmlformats.org/drawingml/2006/main" xmlns:r="http://schemas.openxmlformats.org/officeDocument/2006/relationships" xmlns:p="http://schemas.openxmlformats.org/presentationml/2006/main">
  <p:tag name="ADV_DIVIDER" val="TRUE"/>
</p:tagLst>
</file>

<file path=ppt/tags/tag17.xml><?xml version="1.0" encoding="utf-8"?>
<p:tagLst xmlns:a="http://schemas.openxmlformats.org/drawingml/2006/main" xmlns:r="http://schemas.openxmlformats.org/officeDocument/2006/relationships" xmlns:p="http://schemas.openxmlformats.org/presentationml/2006/main">
  <p:tag name="COPYRIGHT1"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ADV_TOP" val="497,1799"/>
  <p:tag name="ADV_LEFT" val="120,9792"/>
  <p:tag name="ADV_HEIGHT" val="14,54063"/>
  <p:tag name="ADV_WIDTH" val="359,5208"/>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9.xml><?xml version="1.0" encoding="utf-8"?>
<p:tagLst xmlns:a="http://schemas.openxmlformats.org/drawingml/2006/main" xmlns:r="http://schemas.openxmlformats.org/officeDocument/2006/relationships" xmlns:p="http://schemas.openxmlformats.org/presentationml/2006/main">
  <p:tag name="ADV_COPYRIGHT" val="TRUE"/>
</p:tagLst>
</file>

<file path=ppt/theme/theme1.xml><?xml version="1.0" encoding="utf-8"?>
<a:theme xmlns:a="http://schemas.openxmlformats.org/drawingml/2006/main" name="KPMG Screen (4:3) Feb 2022">
  <a:themeElements>
    <a:clrScheme name="Custom 42">
      <a:dk1>
        <a:srgbClr val="000000"/>
      </a:dk1>
      <a:lt1>
        <a:sysClr val="window" lastClr="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KPMG New Brand 2022">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Screen Standard Template.potx" id="{BEB61942-5F0A-4B2A-9D65-A7F06C018FF5}" vid="{2AA01342-530C-4B13-8914-331F76B28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TotalTime>
  <Words>4290</Words>
  <Application>Microsoft Office PowerPoint</Application>
  <PresentationFormat>On-screen Show (4:3)</PresentationFormat>
  <Paragraphs>513</Paragraphs>
  <Slides>32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Courier New</vt:lpstr>
      <vt:lpstr>Calibri</vt:lpstr>
      <vt:lpstr>Wingdings</vt:lpstr>
      <vt:lpstr>Arial</vt:lpstr>
      <vt:lpstr>KPMG Bold</vt:lpstr>
      <vt:lpstr>KPMG Screen (4:3) Feb 2022</vt:lpstr>
      <vt:lpstr>Řetězové transakce</vt:lpstr>
      <vt:lpstr>Řetězové obchody – znázornění a ZDPH</vt:lpstr>
      <vt:lpstr>Dodání zboží do EU</vt:lpstr>
      <vt:lpstr>Místo plnění při dodání zboží  - § 7</vt:lpstr>
      <vt:lpstr>Podmínky osvobození při dodání zboží do JČS  (§ 64 ZDPH)   </vt:lpstr>
      <vt:lpstr>Příklady </vt:lpstr>
      <vt:lpstr>Pořízení zboží z EU</vt:lpstr>
      <vt:lpstr>Pořízení/přemístění zboží z EU </vt:lpstr>
      <vt:lpstr>Příklady</vt:lpstr>
      <vt:lpstr>Vícestranné obchody</vt:lpstr>
      <vt:lpstr>Řetězové transakce – obecný příklad</vt:lpstr>
      <vt:lpstr>Řetězové transakce – dopravu zajišťuje dodavatel</vt:lpstr>
      <vt:lpstr>Řetězové transakce – dopravu zajišťuje konečný odběratel</vt:lpstr>
      <vt:lpstr>Řetězové transakce – dopravu zajišťuje prostředník</vt:lpstr>
      <vt:lpstr>Řetězové transakce – pravidla u přiřazení přepravy zajištěné prostředníkem (§ 7 odst. 3 a 4)</vt:lpstr>
      <vt:lpstr>Příklady</vt:lpstr>
      <vt:lpstr>Řetězové obchody – jak tedy posuzovat?</vt:lpstr>
      <vt:lpstr>Příklad 1: zboží z PL dodáno českému zákazníkovi do jiné země EU</vt:lpstr>
      <vt:lpstr>Příklad 1 – varianta A) dopravu zajistí TERO</vt:lpstr>
      <vt:lpstr>Příklad 1 – varianta B) dopravu zajistí MERKUR</vt:lpstr>
      <vt:lpstr>Příklad 1 – varianta C) dopravu zajistí DELTA</vt:lpstr>
      <vt:lpstr>Příklad 2 – zboží z CZ dodáno na Slovensko (dopravu zařizuje MERKUR)</vt:lpstr>
      <vt:lpstr>Příklad 3 – zboží z CZ pro SK zákazníka dodáno v ČR</vt:lpstr>
      <vt:lpstr>Triangulace (§17 ZDPH)</vt:lpstr>
      <vt:lpstr>Triangulace I</vt:lpstr>
      <vt:lpstr>Triangulace II</vt:lpstr>
      <vt:lpstr>Triangulace III</vt:lpstr>
      <vt:lpstr>Triangulace IV</vt:lpstr>
      <vt:lpstr>Příklad: zboží z PL dodáno českému zákazníkovi do jiné země EU – zjednodušení formou triangulace</vt:lpstr>
      <vt:lpstr>Příklady </vt:lpstr>
      <vt:lpstr>Děkuji za pozornost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template</dc:title>
  <dc:creator>Akisheva, Yana</dc:creator>
  <cp:lastModifiedBy>Kriskova Dunajska, Erika</cp:lastModifiedBy>
  <cp:revision>43</cp:revision>
  <dcterms:created xsi:type="dcterms:W3CDTF">2022-10-27T08:12:05Z</dcterms:created>
  <dcterms:modified xsi:type="dcterms:W3CDTF">2022-11-10T12:46:03Z</dcterms:modified>
  <cp:category>KPMG Confidential</cp:category>
</cp:coreProperties>
</file>