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3" r:id="rId3"/>
    <p:sldId id="280" r:id="rId4"/>
    <p:sldId id="281" r:id="rId5"/>
    <p:sldId id="282" r:id="rId6"/>
    <p:sldId id="264" r:id="rId7"/>
    <p:sldId id="277" r:id="rId8"/>
    <p:sldId id="278" r:id="rId9"/>
    <p:sldId id="279" r:id="rId10"/>
    <p:sldId id="257" r:id="rId11"/>
    <p:sldId id="258" r:id="rId12"/>
    <p:sldId id="259" r:id="rId13"/>
    <p:sldId id="284" r:id="rId14"/>
    <p:sldId id="292" r:id="rId15"/>
    <p:sldId id="288" r:id="rId16"/>
    <p:sldId id="293" r:id="rId17"/>
    <p:sldId id="291" r:id="rId18"/>
    <p:sldId id="285" r:id="rId19"/>
    <p:sldId id="260" r:id="rId20"/>
    <p:sldId id="265" r:id="rId21"/>
    <p:sldId id="261" r:id="rId22"/>
    <p:sldId id="262" r:id="rId23"/>
    <p:sldId id="267" r:id="rId24"/>
    <p:sldId id="272" r:id="rId25"/>
    <p:sldId id="286" r:id="rId26"/>
    <p:sldId id="274" r:id="rId27"/>
    <p:sldId id="283" r:id="rId28"/>
    <p:sldId id="275" r:id="rId29"/>
    <p:sldId id="287" r:id="rId30"/>
    <p:sldId id="276" r:id="rId31"/>
    <p:sldId id="268" r:id="rId32"/>
    <p:sldId id="269" r:id="rId33"/>
    <p:sldId id="270" r:id="rId34"/>
    <p:sldId id="271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mír Skorkovský" initials="JS" lastIdx="1" clrIdx="0">
    <p:extLst>
      <p:ext uri="{19B8F6BF-5375-455C-9EA6-DF929625EA0E}">
        <p15:presenceInfo xmlns:p15="http://schemas.microsoft.com/office/powerpoint/2012/main" userId="Jaromír Skorkovsk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7" autoAdjust="0"/>
    <p:restoredTop sz="94660"/>
  </p:normalViewPr>
  <p:slideViewPr>
    <p:cSldViewPr>
      <p:cViewPr varScale="1">
        <p:scale>
          <a:sx n="108" d="100"/>
          <a:sy n="108" d="100"/>
        </p:scale>
        <p:origin x="3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1D03-928F-4BAE-B574-0781BEED033D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F6625-9C44-48B0-AA2F-D22B518C6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1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7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7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4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0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4BD5-DC10-4841-B37C-5B427DCB3E85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dirty="0" err="1"/>
              <a:t>Balanced</a:t>
            </a:r>
            <a:r>
              <a:rPr lang="cs-CZ" dirty="0"/>
              <a:t> </a:t>
            </a:r>
            <a:r>
              <a:rPr lang="cs-CZ" dirty="0" err="1"/>
              <a:t>Scorecard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>
                <a:solidFill>
                  <a:srgbClr val="C00000"/>
                </a:solidFill>
              </a:rPr>
              <a:t>Ing.J.Skorkovský,CSc</a:t>
            </a:r>
            <a:r>
              <a:rPr lang="cs-CZ" sz="2000" dirty="0">
                <a:solidFill>
                  <a:srgbClr val="C00000"/>
                </a:solidFill>
              </a:rPr>
              <a:t>. </a:t>
            </a:r>
          </a:p>
          <a:p>
            <a:r>
              <a:rPr lang="en-US" sz="1100" dirty="0">
                <a:solidFill>
                  <a:srgbClr val="C00000"/>
                </a:solidFill>
              </a:rPr>
              <a:t>and various listed sources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Department of Corporate Economy</a:t>
            </a:r>
          </a:p>
        </p:txBody>
      </p:sp>
    </p:spTree>
    <p:extLst>
      <p:ext uri="{BB962C8B-B14F-4D97-AF65-F5344CB8AC3E}">
        <p14:creationId xmlns:p14="http://schemas.microsoft.com/office/powerpoint/2010/main" val="350299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Area d</a:t>
            </a:r>
            <a:r>
              <a:rPr lang="en-US" sz="3600" dirty="0" err="1">
                <a:solidFill>
                  <a:srgbClr val="0070C0"/>
                </a:solidFill>
              </a:rPr>
              <a:t>efinition</a:t>
            </a:r>
            <a:r>
              <a:rPr lang="cs-CZ" sz="3600" dirty="0">
                <a:solidFill>
                  <a:srgbClr val="0070C0"/>
                </a:solidFill>
              </a:rPr>
              <a:t>s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BSC </a:t>
            </a:r>
            <a:r>
              <a:rPr lang="en-ZA" sz="2400" dirty="0"/>
              <a:t>developed by Robert Kaplan and David Norton </a:t>
            </a:r>
          </a:p>
          <a:p>
            <a:r>
              <a:rPr lang="en-ZA" sz="2400" dirty="0"/>
              <a:t>BS</a:t>
            </a:r>
            <a:r>
              <a:rPr lang="cs-CZ" sz="2400" dirty="0"/>
              <a:t>C</a:t>
            </a:r>
            <a:r>
              <a:rPr lang="en-ZA" sz="2400" dirty="0"/>
              <a:t> examines a firm´s performance in four critical areas</a:t>
            </a:r>
          </a:p>
        </p:txBody>
      </p:sp>
      <p:sp>
        <p:nvSpPr>
          <p:cNvPr id="4" name="Obdélník 3"/>
          <p:cNvSpPr/>
          <p:nvPr/>
        </p:nvSpPr>
        <p:spPr>
          <a:xfrm>
            <a:off x="818704" y="2678452"/>
            <a:ext cx="734481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Finances </a:t>
            </a:r>
            <a:r>
              <a:rPr lang="en-US" sz="1400" dirty="0">
                <a:solidFill>
                  <a:schemeClr val="tx1"/>
                </a:solidFill>
              </a:rPr>
              <a:t>– how should we look to our shareholders ?</a:t>
            </a:r>
          </a:p>
        </p:txBody>
      </p:sp>
      <p:sp>
        <p:nvSpPr>
          <p:cNvPr id="5" name="Obdélník 4"/>
          <p:cNvSpPr/>
          <p:nvPr/>
        </p:nvSpPr>
        <p:spPr>
          <a:xfrm>
            <a:off x="827584" y="3489402"/>
            <a:ext cx="73448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>
                <a:solidFill>
                  <a:srgbClr val="FF0000"/>
                </a:solidFill>
              </a:rPr>
              <a:t>Customers</a:t>
            </a:r>
            <a:r>
              <a:rPr lang="en-ZA" sz="1400" dirty="0">
                <a:solidFill>
                  <a:srgbClr val="FF0000"/>
                </a:solidFill>
              </a:rPr>
              <a:t> – how should we look to our customer ?</a:t>
            </a:r>
          </a:p>
        </p:txBody>
      </p:sp>
      <p:sp>
        <p:nvSpPr>
          <p:cNvPr id="6" name="Obdélník 5"/>
          <p:cNvSpPr/>
          <p:nvPr/>
        </p:nvSpPr>
        <p:spPr>
          <a:xfrm>
            <a:off x="827584" y="4353498"/>
            <a:ext cx="73448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</a:p>
        </p:txBody>
      </p:sp>
      <p:sp>
        <p:nvSpPr>
          <p:cNvPr id="7" name="Obdélník 6"/>
          <p:cNvSpPr/>
          <p:nvPr/>
        </p:nvSpPr>
        <p:spPr>
          <a:xfrm>
            <a:off x="818704" y="5217594"/>
            <a:ext cx="734481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                    </a:t>
            </a:r>
            <a:r>
              <a:rPr lang="en-ZA" sz="1400" b="1" dirty="0"/>
              <a:t>Learning and Growing </a:t>
            </a:r>
            <a:r>
              <a:rPr lang="en-ZA" sz="1400" dirty="0"/>
              <a:t>– how will we sustain our ability to change and improve ? </a:t>
            </a:r>
          </a:p>
        </p:txBody>
      </p:sp>
      <p:sp>
        <p:nvSpPr>
          <p:cNvPr id="8" name="AutoShape 2" descr="Výsledek obrázku pro mone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3" y="2857661"/>
            <a:ext cx="936104" cy="3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3" y="3654242"/>
            <a:ext cx="936104" cy="4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1543"/>
            <a:ext cx="1129536" cy="3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60949"/>
            <a:ext cx="649775" cy="4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ousměrná svislá šipka 8"/>
          <p:cNvSpPr/>
          <p:nvPr/>
        </p:nvSpPr>
        <p:spPr>
          <a:xfrm>
            <a:off x="7812360" y="4725143"/>
            <a:ext cx="288032" cy="85215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7554099" y="3933056"/>
            <a:ext cx="288032" cy="79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ousměrná svislá šipka 16"/>
          <p:cNvSpPr/>
          <p:nvPr/>
        </p:nvSpPr>
        <p:spPr>
          <a:xfrm>
            <a:off x="7266067" y="3053839"/>
            <a:ext cx="288032" cy="7200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4402832" y="64842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Resource  </a:t>
            </a:r>
            <a:r>
              <a:rPr lang="en-US" sz="800" dirty="0"/>
              <a:t>:</a:t>
            </a:r>
            <a:r>
              <a:rPr lang="cs-CZ" sz="800" dirty="0"/>
              <a:t> </a:t>
            </a:r>
            <a:r>
              <a:rPr lang="en-US" sz="800" dirty="0"/>
              <a:t>Operation Management, Quality and Competitiveness in Global  Environment, Russel &amp;Taylor</a:t>
            </a:r>
          </a:p>
        </p:txBody>
      </p:sp>
    </p:spTree>
    <p:extLst>
      <p:ext uri="{BB962C8B-B14F-4D97-AF65-F5344CB8AC3E}">
        <p14:creationId xmlns:p14="http://schemas.microsoft.com/office/powerpoint/2010/main" val="116990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Basic </a:t>
            </a:r>
            <a:r>
              <a:rPr lang="cs-CZ" sz="3600" dirty="0" err="1">
                <a:solidFill>
                  <a:srgbClr val="0070C0"/>
                </a:solidFill>
              </a:rPr>
              <a:t>strategy</a:t>
            </a:r>
            <a:r>
              <a:rPr lang="cs-CZ" sz="3600" dirty="0">
                <a:solidFill>
                  <a:srgbClr val="0070C0"/>
                </a:solidFill>
              </a:rPr>
              <a:t> map (</a:t>
            </a:r>
            <a:r>
              <a:rPr lang="cs-CZ" sz="3600" dirty="0" err="1">
                <a:solidFill>
                  <a:srgbClr val="0070C0"/>
                </a:solidFill>
              </a:rPr>
              <a:t>two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lower</a:t>
            </a:r>
            <a:r>
              <a:rPr lang="cs-CZ" sz="3600" dirty="0">
                <a:solidFill>
                  <a:srgbClr val="0070C0"/>
                </a:solidFill>
              </a:rPr>
              <a:t>  BSC </a:t>
            </a:r>
            <a:r>
              <a:rPr lang="cs-CZ" sz="3600" dirty="0" err="1">
                <a:solidFill>
                  <a:srgbClr val="0070C0"/>
                </a:solidFill>
              </a:rPr>
              <a:t>levels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0639" y="6401913"/>
            <a:ext cx="73292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Resource  </a:t>
            </a:r>
            <a:r>
              <a:rPr lang="en-US" sz="1100" dirty="0"/>
              <a:t>:</a:t>
            </a:r>
            <a:r>
              <a:rPr lang="cs-CZ" sz="1100" dirty="0"/>
              <a:t> </a:t>
            </a:r>
            <a:r>
              <a:rPr lang="en-US" sz="1100" dirty="0"/>
              <a:t>Operation Management, Quality and Competitiveness in Global  Environment, Russel &amp;Taylor</a:t>
            </a:r>
            <a:r>
              <a:rPr lang="cs-CZ" sz="1100" dirty="0"/>
              <a:t> (</a:t>
            </a:r>
            <a:r>
              <a:rPr lang="cs-CZ" sz="1100" dirty="0">
                <a:solidFill>
                  <a:srgbClr val="FF0000"/>
                </a:solidFill>
              </a:rPr>
              <a:t>not  </a:t>
            </a:r>
            <a:r>
              <a:rPr lang="cs-CZ" sz="1100" dirty="0" err="1">
                <a:solidFill>
                  <a:srgbClr val="FF0000"/>
                </a:solidFill>
              </a:rPr>
              <a:t>the</a:t>
            </a:r>
            <a:r>
              <a:rPr lang="cs-CZ" sz="1100" dirty="0">
                <a:solidFill>
                  <a:srgbClr val="FF0000"/>
                </a:solidFill>
              </a:rPr>
              <a:t>  </a:t>
            </a:r>
            <a:r>
              <a:rPr lang="cs-CZ" sz="1100" dirty="0" err="1">
                <a:solidFill>
                  <a:srgbClr val="FF0000"/>
                </a:solidFill>
              </a:rPr>
              <a:t>red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ones</a:t>
            </a:r>
            <a:r>
              <a:rPr lang="cs-CZ" sz="1100" dirty="0">
                <a:solidFill>
                  <a:srgbClr val="FF0000"/>
                </a:solidFill>
              </a:rPr>
              <a:t>)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44346"/>
            <a:ext cx="7776864" cy="2931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614" y="4604297"/>
            <a:ext cx="77182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/>
              <a:t>Human</a:t>
            </a:r>
            <a:r>
              <a:rPr lang="cs-CZ" sz="1400" b="1" dirty="0"/>
              <a:t> </a:t>
            </a:r>
            <a:r>
              <a:rPr lang="cs-CZ" sz="1400" b="1" dirty="0" err="1"/>
              <a:t>capital</a:t>
            </a:r>
            <a:r>
              <a:rPr lang="cs-CZ" sz="1400" b="1" dirty="0"/>
              <a:t>          </a:t>
            </a:r>
            <a:r>
              <a:rPr lang="cs-CZ" sz="1400" b="1" dirty="0" err="1"/>
              <a:t>Organizational</a:t>
            </a:r>
            <a:r>
              <a:rPr lang="cs-CZ" sz="1400" b="1" dirty="0"/>
              <a:t> </a:t>
            </a:r>
            <a:r>
              <a:rPr lang="cs-CZ" sz="1400" b="1" dirty="0" err="1"/>
              <a:t>Capital</a:t>
            </a:r>
            <a:r>
              <a:rPr lang="cs-CZ" sz="1400" b="1" dirty="0"/>
              <a:t>  </a:t>
            </a:r>
            <a:r>
              <a:rPr lang="cs-CZ" sz="1600" b="1" dirty="0"/>
              <a:t>             </a:t>
            </a:r>
            <a:r>
              <a:rPr lang="cs-CZ" sz="1400" b="1" dirty="0" err="1"/>
              <a:t>Information</a:t>
            </a:r>
            <a:r>
              <a:rPr lang="cs-CZ" sz="1400" b="1" dirty="0"/>
              <a:t> </a:t>
            </a:r>
            <a:r>
              <a:rPr lang="cs-CZ" sz="1400" b="1" dirty="0" err="1"/>
              <a:t>Capital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1187624" y="4712309"/>
            <a:ext cx="15835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67256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237237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2186757"/>
            <a:ext cx="2088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Supplier Relationship</a:t>
            </a:r>
          </a:p>
          <a:p>
            <a:r>
              <a:rPr lang="en-ZA" sz="1000" dirty="0"/>
              <a:t>Lower cost of owner</a:t>
            </a:r>
            <a:r>
              <a:rPr lang="cs-CZ" sz="1000" dirty="0"/>
              <a:t>s</a:t>
            </a:r>
            <a:r>
              <a:rPr lang="en-ZA" sz="1000" dirty="0"/>
              <a:t>hip</a:t>
            </a:r>
          </a:p>
          <a:p>
            <a:r>
              <a:rPr lang="en-ZA" sz="1000" b="1" dirty="0">
                <a:solidFill>
                  <a:srgbClr val="FF0000"/>
                </a:solidFill>
              </a:rPr>
              <a:t>JIT</a:t>
            </a:r>
            <a:r>
              <a:rPr lang="en-ZA" sz="1000" dirty="0"/>
              <a:t> delivery</a:t>
            </a:r>
          </a:p>
          <a:p>
            <a:r>
              <a:rPr lang="en-ZA" sz="1000" b="1" dirty="0">
                <a:solidFill>
                  <a:srgbClr val="FF0000"/>
                </a:solidFill>
              </a:rPr>
              <a:t>TQM</a:t>
            </a:r>
            <a:r>
              <a:rPr lang="en-ZA" sz="1000" dirty="0"/>
              <a:t> – High quality supply</a:t>
            </a:r>
          </a:p>
          <a:p>
            <a:endParaRPr lang="en-ZA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46736" y="1386934"/>
            <a:ext cx="23575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Production and Services</a:t>
            </a:r>
          </a:p>
          <a:p>
            <a:r>
              <a:rPr lang="en-ZA" sz="1000" dirty="0"/>
              <a:t>Lower cost of production </a:t>
            </a:r>
          </a:p>
          <a:p>
            <a:r>
              <a:rPr lang="en-ZA" sz="1000" dirty="0"/>
              <a:t>Continuous improvement (Kaizen)</a:t>
            </a:r>
          </a:p>
          <a:p>
            <a:r>
              <a:rPr lang="en-ZA" sz="1000" b="1" dirty="0"/>
              <a:t>Reduced cycle time (see </a:t>
            </a:r>
            <a:r>
              <a:rPr lang="en-ZA" sz="1000" b="1" dirty="0">
                <a:solidFill>
                  <a:srgbClr val="FF0000"/>
                </a:solidFill>
              </a:rPr>
              <a:t>Little´s law</a:t>
            </a:r>
            <a:r>
              <a:rPr lang="en-ZA" sz="1000" b="1" dirty="0"/>
              <a:t>)</a:t>
            </a:r>
          </a:p>
          <a:p>
            <a:r>
              <a:rPr lang="en-ZA" sz="1000" dirty="0"/>
              <a:t>Shorter production lead times </a:t>
            </a:r>
          </a:p>
          <a:p>
            <a:r>
              <a:rPr lang="en-ZA" sz="1000" dirty="0"/>
              <a:t>Working capital efficiency (fin. leverage)</a:t>
            </a:r>
          </a:p>
          <a:p>
            <a:r>
              <a:rPr lang="en-ZA" sz="1000" dirty="0">
                <a:solidFill>
                  <a:srgbClr val="FF0000"/>
                </a:solidFill>
              </a:rPr>
              <a:t>MRP,MRP_II</a:t>
            </a:r>
          </a:p>
          <a:p>
            <a:r>
              <a:rPr lang="en-ZA" sz="1000" dirty="0">
                <a:solidFill>
                  <a:srgbClr val="FF0000"/>
                </a:solidFill>
              </a:rPr>
              <a:t>Advanced Planning  and Scheduling</a:t>
            </a:r>
          </a:p>
          <a:p>
            <a:r>
              <a:rPr lang="en-ZA" sz="1000" dirty="0"/>
              <a:t>Good Resource Planning </a:t>
            </a:r>
          </a:p>
          <a:p>
            <a:r>
              <a:rPr lang="en-ZA" sz="1000" dirty="0">
                <a:solidFill>
                  <a:srgbClr val="FF0000"/>
                </a:solidFill>
              </a:rPr>
              <a:t>Perfect way of cost calculation  (actual-expected)</a:t>
            </a:r>
            <a:endParaRPr lang="cs-CZ" sz="1000" dirty="0">
              <a:solidFill>
                <a:srgbClr val="FF0000"/>
              </a:solidFill>
            </a:endParaRPr>
          </a:p>
          <a:p>
            <a:r>
              <a:rPr lang="en-ZA" sz="1000" b="1" dirty="0">
                <a:solidFill>
                  <a:srgbClr val="FF0000"/>
                </a:solidFill>
              </a:rPr>
              <a:t>Application of Theory of Constraints</a:t>
            </a:r>
            <a:endParaRPr lang="cs-CZ" sz="1000" b="1" dirty="0">
              <a:solidFill>
                <a:srgbClr val="FF0000"/>
              </a:solidFill>
            </a:endParaRPr>
          </a:p>
          <a:p>
            <a:r>
              <a:rPr lang="en-US" sz="1000" b="1" dirty="0">
                <a:solidFill>
                  <a:srgbClr val="FF0000"/>
                </a:solidFill>
              </a:rPr>
              <a:t>Linear programming- </a:t>
            </a:r>
            <a:r>
              <a:rPr lang="en-US" sz="1000" dirty="0">
                <a:solidFill>
                  <a:srgbClr val="FF0000"/>
                </a:solidFill>
              </a:rPr>
              <a:t>optimization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20298" y="1340768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SCM-Supply Chain Management</a:t>
            </a:r>
          </a:p>
          <a:p>
            <a:r>
              <a:rPr lang="en-US" sz="1000" dirty="0"/>
              <a:t>Lower cost of transport</a:t>
            </a:r>
          </a:p>
          <a:p>
            <a:r>
              <a:rPr lang="en-US" sz="1000" dirty="0">
                <a:solidFill>
                  <a:srgbClr val="FF0000"/>
                </a:solidFill>
              </a:rPr>
              <a:t>Better way of</a:t>
            </a:r>
            <a:r>
              <a:rPr lang="cs-CZ" sz="1000" dirty="0">
                <a:solidFill>
                  <a:srgbClr val="FF0000"/>
                </a:solidFill>
              </a:rPr>
              <a:t> </a:t>
            </a:r>
            <a:r>
              <a:rPr lang="cs-CZ" sz="1000" dirty="0" err="1">
                <a:solidFill>
                  <a:srgbClr val="FF0000"/>
                </a:solidFill>
              </a:rPr>
              <a:t>stock</a:t>
            </a:r>
            <a:r>
              <a:rPr lang="en-US" sz="1000" dirty="0">
                <a:solidFill>
                  <a:srgbClr val="FF0000"/>
                </a:solidFill>
              </a:rPr>
              <a:t> replenishment  </a:t>
            </a:r>
          </a:p>
          <a:p>
            <a:r>
              <a:rPr lang="en-US" sz="1000" dirty="0"/>
              <a:t>Better delivery performance </a:t>
            </a:r>
          </a:p>
          <a:p>
            <a:r>
              <a:rPr lang="en-US" sz="1000" dirty="0"/>
              <a:t>  </a:t>
            </a:r>
          </a:p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293362" y="2348880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Risk Management</a:t>
            </a:r>
          </a:p>
          <a:p>
            <a:r>
              <a:rPr lang="en-ZA" sz="1000" dirty="0"/>
              <a:t>Financial  risks</a:t>
            </a:r>
          </a:p>
          <a:p>
            <a:r>
              <a:rPr lang="en-ZA" sz="1000" dirty="0"/>
              <a:t>Cash flow  management</a:t>
            </a:r>
          </a:p>
          <a:p>
            <a:r>
              <a:rPr lang="en-ZA" sz="1000" dirty="0"/>
              <a:t>Operational risk </a:t>
            </a:r>
          </a:p>
          <a:p>
            <a:r>
              <a:rPr lang="en-ZA" sz="1000" dirty="0"/>
              <a:t>Technological risk </a:t>
            </a:r>
          </a:p>
          <a:p>
            <a:endParaRPr lang="cs-CZ" dirty="0"/>
          </a:p>
        </p:txBody>
      </p:sp>
      <p:sp>
        <p:nvSpPr>
          <p:cNvPr id="16" name="Šipka nahoru 15"/>
          <p:cNvSpPr/>
          <p:nvPr/>
        </p:nvSpPr>
        <p:spPr>
          <a:xfrm>
            <a:off x="2137552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>
            <a:off x="3903360" y="3914949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nahoru 17"/>
          <p:cNvSpPr/>
          <p:nvPr/>
        </p:nvSpPr>
        <p:spPr>
          <a:xfrm>
            <a:off x="6173341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lů 2"/>
          <p:cNvSpPr/>
          <p:nvPr/>
        </p:nvSpPr>
        <p:spPr>
          <a:xfrm>
            <a:off x="7020272" y="4892329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89365" y="5517232"/>
            <a:ext cx="20924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Analytic applications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BI, transaction processing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applications=ERP</a:t>
            </a:r>
            <a:r>
              <a:rPr lang="cs-CZ" sz="1400" b="1" dirty="0">
                <a:solidFill>
                  <a:srgbClr val="0070C0"/>
                </a:solidFill>
              </a:rPr>
              <a:t> (BC)</a:t>
            </a:r>
            <a:r>
              <a:rPr lang="en-US" sz="1400" b="1" dirty="0">
                <a:solidFill>
                  <a:srgbClr val="0070C0"/>
                </a:solidFill>
              </a:rPr>
              <a:t>..</a:t>
            </a:r>
          </a:p>
        </p:txBody>
      </p:sp>
      <p:sp>
        <p:nvSpPr>
          <p:cNvPr id="19" name="Šipka dolů 18"/>
          <p:cNvSpPr/>
          <p:nvPr/>
        </p:nvSpPr>
        <p:spPr>
          <a:xfrm>
            <a:off x="4788024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1331640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827055" y="5572813"/>
            <a:ext cx="1470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rgbClr val="0070C0"/>
                </a:solidFill>
              </a:rPr>
              <a:t>Excellent training</a:t>
            </a:r>
          </a:p>
          <a:p>
            <a:r>
              <a:rPr lang="en-ZA" sz="1400" b="1" dirty="0">
                <a:solidFill>
                  <a:srgbClr val="0070C0"/>
                </a:solidFill>
              </a:rPr>
              <a:t>of resources</a:t>
            </a:r>
            <a:r>
              <a:rPr lang="cs-CZ" sz="1400" b="1" dirty="0">
                <a:solidFill>
                  <a:srgbClr val="0070C0"/>
                </a:solidFill>
              </a:rPr>
              <a:t>…</a:t>
            </a:r>
            <a:endParaRPr lang="en-ZA" sz="1400" b="1" dirty="0">
              <a:solidFill>
                <a:srgbClr val="0070C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232844" y="5570656"/>
            <a:ext cx="30698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b="1" dirty="0">
                <a:solidFill>
                  <a:srgbClr val="0070C0"/>
                </a:solidFill>
              </a:rPr>
              <a:t>Efficient and flexible </a:t>
            </a:r>
          </a:p>
          <a:p>
            <a:r>
              <a:rPr lang="en-ZA" sz="1400" b="1" dirty="0">
                <a:solidFill>
                  <a:srgbClr val="0070C0"/>
                </a:solidFill>
              </a:rPr>
              <a:t>structures and reporting</a:t>
            </a:r>
          </a:p>
          <a:p>
            <a:r>
              <a:rPr lang="cs-CZ" sz="1400" b="1" dirty="0">
                <a:solidFill>
                  <a:srgbClr val="0070C0"/>
                </a:solidFill>
              </a:rPr>
              <a:t>s</a:t>
            </a:r>
            <a:r>
              <a:rPr lang="en-ZA" sz="1400" b="1" dirty="0" err="1">
                <a:solidFill>
                  <a:srgbClr val="0070C0"/>
                </a:solidFill>
              </a:rPr>
              <a:t>yst</a:t>
            </a:r>
            <a:r>
              <a:rPr lang="cs-CZ" sz="1400" b="1" dirty="0">
                <a:solidFill>
                  <a:srgbClr val="0070C0"/>
                </a:solidFill>
              </a:rPr>
              <a:t>e</a:t>
            </a:r>
            <a:r>
              <a:rPr lang="en-ZA" sz="1400" b="1" dirty="0">
                <a:solidFill>
                  <a:srgbClr val="0070C0"/>
                </a:solidFill>
              </a:rPr>
              <a:t>m</a:t>
            </a:r>
            <a:r>
              <a:rPr lang="cs-CZ" sz="1400" b="1" dirty="0">
                <a:solidFill>
                  <a:srgbClr val="0070C0"/>
                </a:solidFill>
              </a:rPr>
              <a:t>, team </a:t>
            </a:r>
            <a:r>
              <a:rPr lang="cs-CZ" sz="1400" b="1" dirty="0" err="1">
                <a:solidFill>
                  <a:srgbClr val="0070C0"/>
                </a:solidFill>
              </a:rPr>
              <a:t>work</a:t>
            </a:r>
            <a:r>
              <a:rPr lang="cs-CZ" sz="1400" b="1" dirty="0">
                <a:solidFill>
                  <a:srgbClr val="0070C0"/>
                </a:solidFill>
              </a:rPr>
              <a:t>, </a:t>
            </a:r>
            <a:r>
              <a:rPr lang="cs-CZ" sz="1400" b="1" dirty="0" err="1">
                <a:solidFill>
                  <a:srgbClr val="0070C0"/>
                </a:solidFill>
              </a:rPr>
              <a:t>company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r>
              <a:rPr lang="cs-CZ" sz="1400" b="1" dirty="0" err="1">
                <a:solidFill>
                  <a:srgbClr val="0070C0"/>
                </a:solidFill>
              </a:rPr>
              <a:t>culture</a:t>
            </a:r>
            <a:r>
              <a:rPr lang="cs-CZ" sz="1400" b="1" dirty="0">
                <a:solidFill>
                  <a:srgbClr val="0070C0"/>
                </a:solidFill>
              </a:rPr>
              <a:t>…</a:t>
            </a:r>
            <a:endParaRPr lang="en-ZA" sz="1400" b="1" dirty="0">
              <a:solidFill>
                <a:srgbClr val="0070C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2938" y="1346251"/>
            <a:ext cx="16326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582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Basic </a:t>
            </a:r>
            <a:r>
              <a:rPr lang="cs-CZ" sz="3600" dirty="0" err="1">
                <a:solidFill>
                  <a:srgbClr val="0070C0"/>
                </a:solidFill>
              </a:rPr>
              <a:t>strategy</a:t>
            </a:r>
            <a:r>
              <a:rPr lang="cs-CZ" sz="3600" dirty="0">
                <a:solidFill>
                  <a:srgbClr val="0070C0"/>
                </a:solidFill>
              </a:rPr>
              <a:t> map (</a:t>
            </a:r>
            <a:r>
              <a:rPr lang="cs-CZ" sz="3600" dirty="0" err="1">
                <a:solidFill>
                  <a:srgbClr val="0070C0"/>
                </a:solidFill>
              </a:rPr>
              <a:t>two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upper</a:t>
            </a:r>
            <a:r>
              <a:rPr lang="cs-CZ" sz="3600" dirty="0">
                <a:solidFill>
                  <a:srgbClr val="0070C0"/>
                </a:solidFill>
              </a:rPr>
              <a:t>  BSC </a:t>
            </a:r>
            <a:r>
              <a:rPr lang="cs-CZ" sz="3600" dirty="0" err="1">
                <a:solidFill>
                  <a:srgbClr val="0070C0"/>
                </a:solidFill>
              </a:rPr>
              <a:t>levels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57200" y="6464049"/>
            <a:ext cx="72891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Resource  :</a:t>
            </a:r>
            <a:r>
              <a:rPr lang="cs-CZ" sz="1100" dirty="0"/>
              <a:t> </a:t>
            </a:r>
            <a:r>
              <a:rPr lang="en-US" sz="1100" dirty="0"/>
              <a:t>Operation Management, Quality and Competitiveness in Global  Environment, Russel &amp;Taylor</a:t>
            </a:r>
            <a:r>
              <a:rPr lang="cs-CZ" sz="1100" dirty="0"/>
              <a:t> (</a:t>
            </a:r>
            <a:r>
              <a:rPr lang="cs-CZ" sz="1100" dirty="0">
                <a:solidFill>
                  <a:srgbClr val="FF0000"/>
                </a:solidFill>
              </a:rPr>
              <a:t>not  </a:t>
            </a:r>
            <a:r>
              <a:rPr lang="cs-CZ" sz="1100" dirty="0" err="1">
                <a:solidFill>
                  <a:srgbClr val="FF0000"/>
                </a:solidFill>
              </a:rPr>
              <a:t>the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red</a:t>
            </a:r>
            <a:r>
              <a:rPr lang="cs-CZ" sz="1100" dirty="0">
                <a:solidFill>
                  <a:srgbClr val="FF0000"/>
                </a:solidFill>
              </a:rPr>
              <a:t> </a:t>
            </a:r>
            <a:r>
              <a:rPr lang="cs-CZ" sz="1100" dirty="0" err="1">
                <a:solidFill>
                  <a:srgbClr val="FF0000"/>
                </a:solidFill>
              </a:rPr>
              <a:t>ones</a:t>
            </a:r>
            <a:r>
              <a:rPr lang="cs-CZ" sz="1100" dirty="0"/>
              <a:t>)</a:t>
            </a:r>
            <a:endParaRPr lang="en-US" sz="1100" dirty="0"/>
          </a:p>
        </p:txBody>
      </p:sp>
      <p:sp>
        <p:nvSpPr>
          <p:cNvPr id="8" name="Obdélník 7"/>
          <p:cNvSpPr/>
          <p:nvPr/>
        </p:nvSpPr>
        <p:spPr>
          <a:xfrm>
            <a:off x="543690" y="4843397"/>
            <a:ext cx="771828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/>
              <a:t>   </a:t>
            </a:r>
            <a:r>
              <a:rPr lang="en-US" sz="1400" b="1" dirty="0"/>
              <a:t>Competitive prices          Low cost of supply  </a:t>
            </a:r>
            <a:r>
              <a:rPr lang="en-US" sz="1600" b="1" dirty="0"/>
              <a:t>     </a:t>
            </a:r>
            <a:r>
              <a:rPr lang="en-US" sz="1400" b="1" dirty="0"/>
              <a:t>Perfect Quality          Deliveries in time </a:t>
            </a:r>
          </a:p>
        </p:txBody>
      </p:sp>
      <p:sp>
        <p:nvSpPr>
          <p:cNvPr id="7" name="Obdélník 6"/>
          <p:cNvSpPr/>
          <p:nvPr/>
        </p:nvSpPr>
        <p:spPr>
          <a:xfrm>
            <a:off x="516720" y="2583204"/>
            <a:ext cx="3044904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089968" y="4959810"/>
            <a:ext cx="1346128" cy="351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91578" y="2844227"/>
            <a:ext cx="24951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Finance </a:t>
            </a:r>
          </a:p>
          <a:p>
            <a:r>
              <a:rPr lang="en-ZA" sz="1000" dirty="0"/>
              <a:t>Become industry cost leader </a:t>
            </a:r>
            <a:r>
              <a:rPr lang="en-ZA" sz="1000" dirty="0">
                <a:solidFill>
                  <a:srgbClr val="FF0000"/>
                </a:solidFill>
              </a:rPr>
              <a:t>(</a:t>
            </a:r>
            <a:r>
              <a:rPr lang="en-ZA" sz="1000" b="1" dirty="0" err="1">
                <a:solidFill>
                  <a:srgbClr val="FF0000"/>
                </a:solidFill>
              </a:rPr>
              <a:t>Gart</a:t>
            </a:r>
            <a:r>
              <a:rPr lang="cs-CZ" sz="1000" b="1" dirty="0">
                <a:solidFill>
                  <a:srgbClr val="FF0000"/>
                </a:solidFill>
              </a:rPr>
              <a:t>n</a:t>
            </a:r>
            <a:r>
              <a:rPr lang="en-ZA" sz="1000" b="1" dirty="0" err="1">
                <a:solidFill>
                  <a:srgbClr val="FF0000"/>
                </a:solidFill>
              </a:rPr>
              <a:t>er</a:t>
            </a:r>
            <a:r>
              <a:rPr lang="en-ZA" sz="1000" b="1" dirty="0">
                <a:solidFill>
                  <a:srgbClr val="FF0000"/>
                </a:solidFill>
              </a:rPr>
              <a:t> M</a:t>
            </a:r>
            <a:r>
              <a:rPr lang="cs-CZ" sz="1000" b="1" dirty="0" err="1">
                <a:solidFill>
                  <a:srgbClr val="FF0000"/>
                </a:solidFill>
              </a:rPr>
              <a:t>agic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en-ZA" sz="1000" b="1" dirty="0">
                <a:solidFill>
                  <a:srgbClr val="FF0000"/>
                </a:solidFill>
              </a:rPr>
              <a:t>Q</a:t>
            </a:r>
            <a:r>
              <a:rPr lang="cs-CZ" sz="1000" b="1" dirty="0" err="1">
                <a:solidFill>
                  <a:srgbClr val="FF0000"/>
                </a:solidFill>
              </a:rPr>
              <a:t>uadrant</a:t>
            </a:r>
            <a:r>
              <a:rPr lang="cs-CZ" sz="1000" b="1" dirty="0">
                <a:solidFill>
                  <a:srgbClr val="FF0000"/>
                </a:solidFill>
              </a:rPr>
              <a:t> Matrix</a:t>
            </a:r>
            <a:r>
              <a:rPr lang="en-ZA" sz="1000" b="1" dirty="0">
                <a:solidFill>
                  <a:srgbClr val="FF0000"/>
                </a:solidFill>
              </a:rPr>
              <a:t>)</a:t>
            </a:r>
          </a:p>
          <a:p>
            <a:r>
              <a:rPr lang="en-ZA" sz="1000" dirty="0"/>
              <a:t>Maximize use of existing assets </a:t>
            </a:r>
            <a:endParaRPr lang="cs-CZ" sz="1000" dirty="0"/>
          </a:p>
          <a:p>
            <a:r>
              <a:rPr lang="cs-CZ" sz="1000" dirty="0" err="1"/>
              <a:t>Improve</a:t>
            </a:r>
            <a:r>
              <a:rPr lang="cs-CZ" sz="1000" dirty="0"/>
              <a:t> </a:t>
            </a:r>
            <a:r>
              <a:rPr lang="cs-CZ" sz="1000" dirty="0" err="1"/>
              <a:t>cost</a:t>
            </a:r>
            <a:r>
              <a:rPr lang="cs-CZ" sz="1000" dirty="0"/>
              <a:t> </a:t>
            </a:r>
            <a:r>
              <a:rPr lang="en-ZA" sz="1000" dirty="0"/>
              <a:t> </a:t>
            </a:r>
            <a:r>
              <a:rPr lang="cs-CZ" sz="1000" dirty="0"/>
              <a:t>management</a:t>
            </a:r>
            <a:endParaRPr lang="en-ZA" sz="1000" dirty="0"/>
          </a:p>
        </p:txBody>
      </p:sp>
      <p:sp>
        <p:nvSpPr>
          <p:cNvPr id="16" name="Šipka nahoru 15"/>
          <p:cNvSpPr/>
          <p:nvPr/>
        </p:nvSpPr>
        <p:spPr>
          <a:xfrm>
            <a:off x="1823148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579055" y="4951409"/>
            <a:ext cx="16068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516720" y="5886636"/>
            <a:ext cx="7676576" cy="4576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dirty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dirty="0">
                <a:solidFill>
                  <a:schemeClr val="accent1">
                    <a:lumMod val="75000"/>
                  </a:schemeClr>
                </a:solidFill>
              </a:rPr>
              <a:t> – at which business processes must we excel  (see previous slide) ?</a:t>
            </a:r>
          </a:p>
        </p:txBody>
      </p:sp>
      <p:sp>
        <p:nvSpPr>
          <p:cNvPr id="22" name="Šipka nahoru 21"/>
          <p:cNvSpPr/>
          <p:nvPr/>
        </p:nvSpPr>
        <p:spPr>
          <a:xfrm>
            <a:off x="1468310" y="5517801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nahoru 22"/>
          <p:cNvSpPr/>
          <p:nvPr/>
        </p:nvSpPr>
        <p:spPr>
          <a:xfrm>
            <a:off x="7578775" y="5427862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4860032" y="2583202"/>
            <a:ext cx="3044904" cy="13681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Šipka nahoru 24"/>
          <p:cNvSpPr/>
          <p:nvPr/>
        </p:nvSpPr>
        <p:spPr>
          <a:xfrm>
            <a:off x="6456820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5040755" y="2744059"/>
            <a:ext cx="27700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Strategy</a:t>
            </a:r>
          </a:p>
          <a:p>
            <a:r>
              <a:rPr lang="en-ZA" sz="1000" dirty="0"/>
              <a:t>Increase value of customer  account</a:t>
            </a:r>
          </a:p>
          <a:p>
            <a:r>
              <a:rPr lang="en-ZA" sz="1000" dirty="0">
                <a:solidFill>
                  <a:srgbClr val="FF0000"/>
                </a:solidFill>
              </a:rPr>
              <a:t>Stars and Milk </a:t>
            </a:r>
            <a:r>
              <a:rPr lang="cs-CZ" sz="1000" dirty="0">
                <a:solidFill>
                  <a:srgbClr val="FF0000"/>
                </a:solidFill>
              </a:rPr>
              <a:t>C</a:t>
            </a:r>
            <a:r>
              <a:rPr lang="en-ZA" sz="1000" dirty="0">
                <a:solidFill>
                  <a:srgbClr val="FF0000"/>
                </a:solidFill>
              </a:rPr>
              <a:t>aw</a:t>
            </a:r>
            <a:r>
              <a:rPr lang="cs-CZ" sz="1000" dirty="0">
                <a:solidFill>
                  <a:srgbClr val="FF0000"/>
                </a:solidFill>
              </a:rPr>
              <a:t>s </a:t>
            </a:r>
            <a:r>
              <a:rPr lang="en-ZA" sz="1000" dirty="0">
                <a:solidFill>
                  <a:srgbClr val="FF0000"/>
                </a:solidFill>
              </a:rPr>
              <a:t>segments </a:t>
            </a:r>
            <a:r>
              <a:rPr lang="en-ZA" sz="1000" b="1" dirty="0">
                <a:solidFill>
                  <a:srgbClr val="FF0000"/>
                </a:solidFill>
              </a:rPr>
              <a:t>of Boston  </a:t>
            </a:r>
            <a:r>
              <a:rPr lang="cs-CZ" sz="1000" b="1" dirty="0">
                <a:solidFill>
                  <a:srgbClr val="FF0000"/>
                </a:solidFill>
              </a:rPr>
              <a:t>Matrix</a:t>
            </a:r>
            <a:endParaRPr lang="en-ZA" sz="1000" b="1" dirty="0">
              <a:solidFill>
                <a:srgbClr val="FF0000"/>
              </a:solidFill>
            </a:endParaRPr>
          </a:p>
          <a:p>
            <a:r>
              <a:rPr lang="en-ZA" sz="1000" dirty="0"/>
              <a:t>Stable product portfolio </a:t>
            </a:r>
          </a:p>
          <a:p>
            <a:r>
              <a:rPr lang="en-ZA" sz="1000" dirty="0"/>
              <a:t>New resources generation (higher market share )</a:t>
            </a:r>
            <a:endParaRPr lang="cs-CZ" sz="1000" dirty="0"/>
          </a:p>
          <a:p>
            <a:r>
              <a:rPr lang="cs-CZ" sz="1000" b="1" dirty="0"/>
              <a:t>R</a:t>
            </a:r>
            <a:r>
              <a:rPr lang="en-US" sz="1000" b="1" dirty="0"/>
              <a:t>&amp;D</a:t>
            </a:r>
            <a:r>
              <a:rPr lang="en-US" sz="1000" dirty="0"/>
              <a:t> </a:t>
            </a:r>
            <a:r>
              <a:rPr lang="en-ZA" sz="1000" dirty="0"/>
              <a:t>related to current product portfolio</a:t>
            </a:r>
            <a:endParaRPr lang="en-ZA" dirty="0"/>
          </a:p>
        </p:txBody>
      </p:sp>
      <p:sp>
        <p:nvSpPr>
          <p:cNvPr id="27" name="Obdélník 26"/>
          <p:cNvSpPr/>
          <p:nvPr/>
        </p:nvSpPr>
        <p:spPr>
          <a:xfrm>
            <a:off x="689198" y="4957904"/>
            <a:ext cx="151616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437627" y="4951409"/>
            <a:ext cx="149351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921671" y="1363149"/>
            <a:ext cx="2611751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Shareholder value</a:t>
            </a:r>
          </a:p>
        </p:txBody>
      </p:sp>
      <p:cxnSp>
        <p:nvCxnSpPr>
          <p:cNvPr id="29" name="Přímá spojnice se šipkou 28"/>
          <p:cNvCxnSpPr>
            <a:stCxn id="7" idx="0"/>
            <a:endCxn id="5" idx="2"/>
          </p:cNvCxnSpPr>
          <p:nvPr/>
        </p:nvCxnSpPr>
        <p:spPr>
          <a:xfrm flipV="1">
            <a:off x="2039172" y="1795197"/>
            <a:ext cx="882499" cy="788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5" idx="6"/>
          </p:cNvCxnSpPr>
          <p:nvPr/>
        </p:nvCxnSpPr>
        <p:spPr>
          <a:xfrm flipH="1" flipV="1">
            <a:off x="5533422" y="1795197"/>
            <a:ext cx="850826" cy="788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375703" y="1610531"/>
            <a:ext cx="21852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Productivity Strategy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6209558" y="1610531"/>
            <a:ext cx="17510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Growth Strategy</a:t>
            </a:r>
          </a:p>
        </p:txBody>
      </p:sp>
    </p:spTree>
    <p:extLst>
      <p:ext uri="{BB962C8B-B14F-4D97-AF65-F5344CB8AC3E}">
        <p14:creationId xmlns:p14="http://schemas.microsoft.com/office/powerpoint/2010/main" val="24696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C8B00A-A3CE-4319-AD88-3510DBC8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Some</a:t>
            </a:r>
            <a:r>
              <a:rPr lang="cs-CZ" sz="3600" dirty="0">
                <a:solidFill>
                  <a:srgbClr val="0070C0"/>
                </a:solidFill>
              </a:rPr>
              <a:t> e</a:t>
            </a:r>
            <a:r>
              <a:rPr lang="en-US" sz="3600" dirty="0" err="1">
                <a:solidFill>
                  <a:srgbClr val="0070C0"/>
                </a:solidFill>
              </a:rPr>
              <a:t>xplanation</a:t>
            </a:r>
            <a:r>
              <a:rPr lang="en-US" sz="3600" dirty="0">
                <a:solidFill>
                  <a:srgbClr val="0070C0"/>
                </a:solidFill>
              </a:rPr>
              <a:t> of benchmarks</a:t>
            </a:r>
            <a:r>
              <a:rPr lang="cs-CZ" sz="3600" dirty="0">
                <a:solidFill>
                  <a:srgbClr val="0070C0"/>
                </a:solidFill>
              </a:rPr>
              <a:t> I  </a:t>
            </a:r>
            <a:r>
              <a:rPr lang="cs-CZ" sz="3600" dirty="0">
                <a:solidFill>
                  <a:srgbClr val="FF0000"/>
                </a:solidFill>
              </a:rPr>
              <a:t>(</a:t>
            </a:r>
            <a:r>
              <a:rPr lang="cs-CZ" sz="3600" dirty="0" err="1">
                <a:solidFill>
                  <a:srgbClr val="FF0000"/>
                </a:solidFill>
              </a:rPr>
              <a:t>home</a:t>
            </a:r>
            <a:r>
              <a:rPr lang="cs-CZ" sz="3600" dirty="0">
                <a:solidFill>
                  <a:srgbClr val="FF0000"/>
                </a:solidFill>
              </a:rPr>
              <a:t> study- </a:t>
            </a:r>
            <a:r>
              <a:rPr lang="cs-CZ" sz="3600" dirty="0" err="1">
                <a:solidFill>
                  <a:srgbClr val="FF0000"/>
                </a:solidFill>
              </a:rPr>
              <a:t>one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of</a:t>
            </a:r>
            <a:r>
              <a:rPr lang="cs-CZ" sz="3600" dirty="0">
                <a:solidFill>
                  <a:srgbClr val="FF0000"/>
                </a:solidFill>
              </a:rPr>
              <a:t> many </a:t>
            </a:r>
            <a:r>
              <a:rPr lang="cs-CZ" sz="3600" dirty="0" err="1">
                <a:solidFill>
                  <a:srgbClr val="FF0000"/>
                </a:solidFill>
              </a:rPr>
              <a:t>examples</a:t>
            </a:r>
            <a:r>
              <a:rPr lang="cs-CZ" sz="3600" dirty="0">
                <a:solidFill>
                  <a:srgbClr val="FF0000"/>
                </a:solidFill>
              </a:rPr>
              <a:t>)</a:t>
            </a:r>
            <a:br>
              <a:rPr lang="cs-CZ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DCFC49-EB93-4884-87DD-BBD5F53F1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KPI-</a:t>
            </a:r>
            <a:r>
              <a:rPr lang="cs-CZ" dirty="0" err="1">
                <a:solidFill>
                  <a:srgbClr val="0070C0"/>
                </a:solidFill>
              </a:rPr>
              <a:t>Key</a:t>
            </a:r>
            <a:r>
              <a:rPr lang="cs-CZ" dirty="0">
                <a:solidFill>
                  <a:srgbClr val="0070C0"/>
                </a:solidFill>
              </a:rPr>
              <a:t> Performance </a:t>
            </a:r>
            <a:r>
              <a:rPr lang="cs-CZ" dirty="0" err="1">
                <a:solidFill>
                  <a:srgbClr val="0070C0"/>
                </a:solidFill>
              </a:rPr>
              <a:t>Indicators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sz="1600" b="0" i="0" dirty="0">
                <a:solidFill>
                  <a:srgbClr val="0070C0"/>
                </a:solidFill>
                <a:effectLst/>
              </a:rPr>
              <a:t>As businesses evolve, leaders need to understand how they’re performing across specific periods.</a:t>
            </a:r>
            <a:endParaRPr lang="cs-CZ" sz="1600" b="0" i="0" dirty="0">
              <a:solidFill>
                <a:srgbClr val="0070C0"/>
              </a:solidFill>
              <a:effectLst/>
            </a:endParaRPr>
          </a:p>
          <a:p>
            <a:pPr lvl="1"/>
            <a:r>
              <a:rPr lang="en-US" sz="1600" b="0" i="0" dirty="0">
                <a:solidFill>
                  <a:srgbClr val="0070C0"/>
                </a:solidFill>
                <a:effectLst/>
              </a:rPr>
              <a:t>Many businesses use key performance indicators (KPIs) to quantify metrics and standardize performance reviews. </a:t>
            </a:r>
            <a:endParaRPr lang="cs-CZ" sz="1600" b="0" i="0" dirty="0">
              <a:solidFill>
                <a:srgbClr val="0070C0"/>
              </a:solidFill>
              <a:effectLst/>
            </a:endParaRPr>
          </a:p>
          <a:p>
            <a:pPr lvl="1"/>
            <a:r>
              <a:rPr lang="en-US" sz="1600" b="0" i="0" dirty="0">
                <a:solidFill>
                  <a:srgbClr val="0070C0"/>
                </a:solidFill>
                <a:effectLst/>
              </a:rPr>
              <a:t>The fist step to implementing this process is to understand KPIs and how they can be defined for various business segments.</a:t>
            </a:r>
            <a:endParaRPr lang="cs-CZ" sz="1600" b="0" i="0" dirty="0">
              <a:solidFill>
                <a:srgbClr val="0070C0"/>
              </a:solidFill>
              <a:effectLst/>
            </a:endParaRPr>
          </a:p>
          <a:p>
            <a:r>
              <a:rPr lang="cs-CZ" sz="2000" b="1" dirty="0" err="1">
                <a:solidFill>
                  <a:srgbClr val="0070C0"/>
                </a:solidFill>
              </a:rPr>
              <a:t>Example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err="1">
                <a:solidFill>
                  <a:srgbClr val="0070C0"/>
                </a:solidFill>
              </a:rPr>
              <a:t>from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err="1">
                <a:solidFill>
                  <a:srgbClr val="0070C0"/>
                </a:solidFill>
              </a:rPr>
              <a:t>financial</a:t>
            </a:r>
            <a:r>
              <a:rPr lang="cs-CZ" sz="2000" b="1" dirty="0">
                <a:solidFill>
                  <a:srgbClr val="0070C0"/>
                </a:solidFill>
              </a:rPr>
              <a:t> area :</a:t>
            </a:r>
          </a:p>
          <a:p>
            <a:pPr lvl="1"/>
            <a:r>
              <a:rPr lang="cs-CZ" sz="1600" dirty="0" err="1">
                <a:solidFill>
                  <a:srgbClr val="2D2D2D"/>
                </a:solidFill>
              </a:rPr>
              <a:t>Working</a:t>
            </a:r>
            <a:r>
              <a:rPr lang="cs-CZ" sz="1600" dirty="0">
                <a:solidFill>
                  <a:srgbClr val="2D2D2D"/>
                </a:solidFill>
              </a:rPr>
              <a:t> </a:t>
            </a:r>
            <a:r>
              <a:rPr lang="cs-CZ" sz="1600" dirty="0" err="1">
                <a:solidFill>
                  <a:srgbClr val="2D2D2D"/>
                </a:solidFill>
              </a:rPr>
              <a:t>Capital</a:t>
            </a:r>
            <a:r>
              <a:rPr lang="cs-CZ" sz="1600" dirty="0">
                <a:solidFill>
                  <a:srgbClr val="2D2D2D"/>
                </a:solidFill>
              </a:rPr>
              <a:t> </a:t>
            </a:r>
            <a:r>
              <a:rPr lang="cs-CZ" sz="1600" dirty="0" err="1">
                <a:solidFill>
                  <a:srgbClr val="2D2D2D"/>
                </a:solidFill>
              </a:rPr>
              <a:t>Requirment</a:t>
            </a:r>
            <a:r>
              <a:rPr lang="cs-CZ" sz="1600" dirty="0">
                <a:solidFill>
                  <a:srgbClr val="2D2D2D"/>
                </a:solidFill>
              </a:rPr>
              <a:t> : </a:t>
            </a:r>
            <a:r>
              <a:rPr lang="en-US" sz="1100" b="0" i="0" dirty="0">
                <a:solidFill>
                  <a:srgbClr val="414141"/>
                </a:solidFill>
                <a:effectLst/>
                <a:latin typeface="Allianz Neo"/>
              </a:rPr>
              <a:t>WCR measures the </a:t>
            </a:r>
            <a:r>
              <a:rPr lang="en-US" sz="1100" b="1" i="0" dirty="0">
                <a:solidFill>
                  <a:srgbClr val="414141"/>
                </a:solidFill>
                <a:effectLst/>
                <a:latin typeface="Allianz Neo"/>
              </a:rPr>
              <a:t>financial resources required to cover the lag between outgoing and incoming payments </a:t>
            </a:r>
            <a:r>
              <a:rPr lang="en-US" sz="1100" b="0" i="0" dirty="0">
                <a:solidFill>
                  <a:srgbClr val="414141"/>
                </a:solidFill>
                <a:effectLst/>
                <a:latin typeface="Allianz Neo"/>
              </a:rPr>
              <a:t>and shows the amount of financial resources needed by a company to ensure its production cycle and its repayments of both debts and upcoming operational expenses.</a:t>
            </a:r>
            <a:r>
              <a:rPr lang="cs-CZ" sz="1100" b="0" i="0" dirty="0">
                <a:solidFill>
                  <a:srgbClr val="414141"/>
                </a:solidFill>
                <a:effectLst/>
                <a:latin typeface="Allianz Neo"/>
              </a:rPr>
              <a:t> </a:t>
            </a:r>
          </a:p>
          <a:p>
            <a:pPr lvl="1"/>
            <a:r>
              <a:rPr lang="en-US" sz="1100" b="1" i="0" dirty="0">
                <a:solidFill>
                  <a:srgbClr val="414141"/>
                </a:solidFill>
                <a:effectLst/>
                <a:latin typeface="Allianz Neo"/>
              </a:rPr>
              <a:t>Net working capital requirement = </a:t>
            </a:r>
            <a:r>
              <a:rPr lang="cs-CZ" sz="1100" b="1" i="0" dirty="0">
                <a:solidFill>
                  <a:srgbClr val="414141"/>
                </a:solidFill>
                <a:effectLst/>
                <a:latin typeface="Allianz Neo"/>
              </a:rPr>
              <a:t>I</a:t>
            </a:r>
            <a:r>
              <a:rPr lang="en-US" sz="1100" b="1" i="0" dirty="0" err="1">
                <a:solidFill>
                  <a:srgbClr val="414141"/>
                </a:solidFill>
                <a:effectLst/>
                <a:latin typeface="Allianz Neo"/>
              </a:rPr>
              <a:t>nventory</a:t>
            </a:r>
            <a:r>
              <a:rPr lang="en-US" sz="1100" b="1" i="0" dirty="0">
                <a:solidFill>
                  <a:srgbClr val="414141"/>
                </a:solidFill>
                <a:effectLst/>
                <a:latin typeface="Allianz Neo"/>
              </a:rPr>
              <a:t> </a:t>
            </a:r>
            <a:r>
              <a:rPr lang="cs-CZ" sz="1100" b="1" i="0" dirty="0">
                <a:solidFill>
                  <a:srgbClr val="414141"/>
                </a:solidFill>
                <a:effectLst/>
                <a:latin typeface="Allianz Neo"/>
              </a:rPr>
              <a:t>  </a:t>
            </a:r>
            <a:r>
              <a:rPr lang="en-US" sz="1100" b="1" i="0" dirty="0">
                <a:solidFill>
                  <a:srgbClr val="414141"/>
                </a:solidFill>
                <a:effectLst/>
                <a:latin typeface="Allianz Neo"/>
              </a:rPr>
              <a:t>+ </a:t>
            </a:r>
            <a:r>
              <a:rPr lang="cs-CZ" sz="1100" b="1" i="0" dirty="0">
                <a:solidFill>
                  <a:srgbClr val="414141"/>
                </a:solidFill>
                <a:effectLst/>
                <a:latin typeface="Allianz Neo"/>
              </a:rPr>
              <a:t>  </a:t>
            </a:r>
            <a:r>
              <a:rPr lang="cs-CZ" sz="1100" b="1" i="0" dirty="0">
                <a:solidFill>
                  <a:srgbClr val="7030A0"/>
                </a:solidFill>
                <a:effectLst/>
                <a:latin typeface="Allianz Neo"/>
              </a:rPr>
              <a:t>A</a:t>
            </a:r>
            <a:r>
              <a:rPr lang="en-US" sz="1100" b="1" i="0" dirty="0" err="1">
                <a:solidFill>
                  <a:srgbClr val="7030A0"/>
                </a:solidFill>
                <a:effectLst/>
                <a:latin typeface="Allianz Neo"/>
              </a:rPr>
              <a:t>ccounts</a:t>
            </a:r>
            <a:r>
              <a:rPr lang="en-US" sz="1100" b="1" i="0" dirty="0">
                <a:solidFill>
                  <a:srgbClr val="7030A0"/>
                </a:solidFill>
                <a:effectLst/>
                <a:latin typeface="Allianz Neo"/>
              </a:rPr>
              <a:t> receivable – </a:t>
            </a:r>
            <a:r>
              <a:rPr lang="cs-CZ" sz="1100" b="1" i="0" dirty="0">
                <a:solidFill>
                  <a:srgbClr val="7030A0"/>
                </a:solidFill>
                <a:effectLst/>
                <a:latin typeface="Allianz Neo"/>
              </a:rPr>
              <a:t>A</a:t>
            </a:r>
            <a:r>
              <a:rPr lang="en-US" sz="1100" b="1" i="0" dirty="0" err="1">
                <a:solidFill>
                  <a:srgbClr val="7030A0"/>
                </a:solidFill>
                <a:effectLst/>
                <a:latin typeface="Allianz Neo"/>
              </a:rPr>
              <a:t>ccounts</a:t>
            </a:r>
            <a:r>
              <a:rPr lang="en-US" sz="1100" b="1" i="0" dirty="0">
                <a:solidFill>
                  <a:srgbClr val="7030A0"/>
                </a:solidFill>
                <a:effectLst/>
                <a:latin typeface="Allianz Neo"/>
              </a:rPr>
              <a:t> payable</a:t>
            </a:r>
            <a:r>
              <a:rPr lang="cs-CZ" sz="1100" dirty="0">
                <a:solidFill>
                  <a:srgbClr val="7030A0"/>
                </a:solidFill>
                <a:latin typeface="Allianz Neo"/>
              </a:rPr>
              <a:t>  </a:t>
            </a:r>
          </a:p>
          <a:p>
            <a:pPr lvl="1"/>
            <a:endParaRPr lang="cs-CZ" sz="1100" dirty="0">
              <a:solidFill>
                <a:srgbClr val="7030A0"/>
              </a:solidFill>
              <a:latin typeface="Allianz Neo"/>
            </a:endParaRPr>
          </a:p>
          <a:p>
            <a:pPr marL="0" indent="0" algn="l">
              <a:buNone/>
            </a:pPr>
            <a:r>
              <a:rPr lang="cs-CZ" sz="1800" b="1" i="0" dirty="0" err="1">
                <a:solidFill>
                  <a:srgbClr val="003781"/>
                </a:solidFill>
                <a:effectLst/>
                <a:latin typeface="Allianz Neo"/>
              </a:rPr>
              <a:t>Explanation</a:t>
            </a:r>
            <a:r>
              <a:rPr lang="cs-CZ" sz="1800" b="1" i="0" dirty="0">
                <a:solidFill>
                  <a:srgbClr val="003781"/>
                </a:solidFill>
                <a:effectLst/>
                <a:latin typeface="Allianz Neo"/>
              </a:rPr>
              <a:t> </a:t>
            </a:r>
            <a:r>
              <a:rPr lang="en-US" sz="1800" b="0" i="0" dirty="0">
                <a:solidFill>
                  <a:srgbClr val="003781"/>
                </a:solidFill>
                <a:effectLst/>
                <a:latin typeface="Allianz Neo"/>
              </a:rPr>
              <a:t>: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Allianz Neo"/>
              </a:rPr>
              <a:t> A WCR </a:t>
            </a:r>
            <a:r>
              <a:rPr lang="cs-CZ" sz="1800" b="0" i="0" dirty="0" err="1">
                <a:solidFill>
                  <a:srgbClr val="0070C0"/>
                </a:solidFill>
                <a:effectLst/>
                <a:latin typeface="Allianz Neo"/>
              </a:rPr>
              <a:t>having</a:t>
            </a:r>
            <a:r>
              <a:rPr lang="cs-CZ" sz="1800" b="0" i="0" dirty="0">
                <a:solidFill>
                  <a:srgbClr val="0070C0"/>
                </a:solidFill>
                <a:effectLst/>
                <a:latin typeface="Allianz Neo"/>
              </a:rPr>
              <a:t> </a:t>
            </a:r>
            <a:r>
              <a:rPr lang="cs-CZ" sz="1800" b="0" i="0" dirty="0" err="1">
                <a:solidFill>
                  <a:srgbClr val="0070C0"/>
                </a:solidFill>
                <a:effectLst/>
                <a:latin typeface="Allianz Neo"/>
              </a:rPr>
              <a:t>value</a:t>
            </a:r>
            <a:r>
              <a:rPr lang="cs-CZ" sz="1800" b="0" i="0" dirty="0">
                <a:solidFill>
                  <a:srgbClr val="0070C0"/>
                </a:solidFill>
                <a:effectLst/>
                <a:latin typeface="Allianz Neo"/>
              </a:rPr>
              <a:t> 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Allianz Neo"/>
              </a:rPr>
              <a:t>less than 1 signals that outgoing funds needed for operations exceeds incoming sources from business activities. Conversely, a</a:t>
            </a:r>
            <a:r>
              <a:rPr lang="cs-CZ" sz="1800" b="0" i="0" dirty="0" err="1">
                <a:solidFill>
                  <a:srgbClr val="0070C0"/>
                </a:solidFill>
                <a:effectLst/>
                <a:latin typeface="Allianz Neo"/>
              </a:rPr>
              <a:t>nd</a:t>
            </a:r>
            <a:r>
              <a:rPr lang="cs-CZ" sz="1800" b="0" i="0" dirty="0">
                <a:solidFill>
                  <a:srgbClr val="0070C0"/>
                </a:solidFill>
                <a:effectLst/>
                <a:latin typeface="Allianz Neo"/>
              </a:rPr>
              <a:t> 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Allianz Neo"/>
              </a:rPr>
              <a:t>WCR between 1.5 and 2 is a sign that the company does not need to dip into its long-term resources to satisfy short-term requirements. </a:t>
            </a:r>
            <a:r>
              <a:rPr lang="cs-CZ" sz="1800" b="0" i="0" dirty="0">
                <a:solidFill>
                  <a:srgbClr val="0070C0"/>
                </a:solidFill>
                <a:effectLst/>
                <a:latin typeface="Allianz Neo"/>
              </a:rPr>
              <a:t> </a:t>
            </a:r>
            <a:endParaRPr lang="en-US" sz="1800" b="0" i="0" dirty="0">
              <a:solidFill>
                <a:srgbClr val="0070C0"/>
              </a:solidFill>
              <a:effectLst/>
              <a:latin typeface="Allianz Neo"/>
            </a:endParaRPr>
          </a:p>
          <a:p>
            <a:pPr marL="0" indent="0">
              <a:buNone/>
            </a:pPr>
            <a:br>
              <a:rPr lang="en-US" sz="1100" b="0" i="0" dirty="0">
                <a:solidFill>
                  <a:srgbClr val="414141"/>
                </a:solidFill>
                <a:effectLst/>
                <a:latin typeface="Allianz Neo"/>
              </a:rPr>
            </a:br>
            <a:endParaRPr lang="en-US" sz="16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B9D4C97-A88E-4898-8716-B73075713897}"/>
              </a:ext>
            </a:extLst>
          </p:cNvPr>
          <p:cNvSpPr/>
          <p:nvPr/>
        </p:nvSpPr>
        <p:spPr>
          <a:xfrm>
            <a:off x="3851920" y="4221088"/>
            <a:ext cx="230425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351586EB-F209-4F6A-A5DF-1F02DD343CB8}"/>
              </a:ext>
            </a:extLst>
          </p:cNvPr>
          <p:cNvSpPr/>
          <p:nvPr/>
        </p:nvSpPr>
        <p:spPr>
          <a:xfrm>
            <a:off x="6228184" y="4219365"/>
            <a:ext cx="216024" cy="2880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E659431-08FC-4D2A-80D5-8812EE94E39D}"/>
              </a:ext>
            </a:extLst>
          </p:cNvPr>
          <p:cNvSpPr txBox="1"/>
          <p:nvPr/>
        </p:nvSpPr>
        <p:spPr>
          <a:xfrm>
            <a:off x="6444208" y="4217642"/>
            <a:ext cx="2204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>
                <a:solidFill>
                  <a:srgbClr val="7030A0"/>
                </a:solidFill>
              </a:rPr>
              <a:t>Parameters</a:t>
            </a:r>
            <a:r>
              <a:rPr lang="cs-CZ" sz="1200" b="1" dirty="0">
                <a:solidFill>
                  <a:srgbClr val="7030A0"/>
                </a:solidFill>
              </a:rPr>
              <a:t> </a:t>
            </a:r>
            <a:r>
              <a:rPr lang="cs-CZ" sz="1200" b="1" dirty="0" err="1">
                <a:solidFill>
                  <a:srgbClr val="7030A0"/>
                </a:solidFill>
              </a:rPr>
              <a:t>related</a:t>
            </a:r>
            <a:r>
              <a:rPr lang="cs-CZ" sz="1200" b="1" dirty="0">
                <a:solidFill>
                  <a:srgbClr val="7030A0"/>
                </a:solidFill>
              </a:rPr>
              <a:t> to cash </a:t>
            </a:r>
            <a:r>
              <a:rPr lang="cs-CZ" sz="1200" b="1" dirty="0" err="1">
                <a:solidFill>
                  <a:srgbClr val="7030A0"/>
                </a:solidFill>
              </a:rPr>
              <a:t>flow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CE30D03E-6232-8AE8-0A6F-E21AB32E9DC8}"/>
              </a:ext>
            </a:extLst>
          </p:cNvPr>
          <p:cNvSpPr/>
          <p:nvPr/>
        </p:nvSpPr>
        <p:spPr>
          <a:xfrm>
            <a:off x="1010898" y="3082751"/>
            <a:ext cx="7122206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Prediction is extremely difficult,</a:t>
            </a:r>
            <a:endParaRPr lang="cs-CZ" sz="40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especially in the future.</a:t>
            </a:r>
            <a:endParaRPr lang="cs-CZ" sz="40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82C0F4-1D66-C4A5-C828-531E1D402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445" y="1616032"/>
            <a:ext cx="1034914" cy="13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DAE11-5F1B-45E9-90A2-7173D537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Cash </a:t>
            </a:r>
            <a:r>
              <a:rPr lang="cs-CZ" sz="3600" dirty="0" err="1">
                <a:solidFill>
                  <a:srgbClr val="0070C0"/>
                </a:solidFill>
              </a:rPr>
              <a:t>flow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2517F1-BF02-4B39-B3D0-B667A8214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228571" cy="47523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73817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Cash </a:t>
            </a:r>
            <a:r>
              <a:rPr lang="cs-CZ" sz="3600" dirty="0" err="1">
                <a:solidFill>
                  <a:srgbClr val="0070C0"/>
                </a:solidFill>
              </a:rPr>
              <a:t>flow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availability</a:t>
            </a:r>
            <a:r>
              <a:rPr lang="cs-CZ" sz="3600" dirty="0">
                <a:solidFill>
                  <a:srgbClr val="0070C0"/>
                </a:solidFill>
              </a:rPr>
              <a:t> by period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32" y="1871183"/>
            <a:ext cx="1983342" cy="866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32" y="2865356"/>
            <a:ext cx="6985639" cy="27728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91399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E1AAA-AA81-4E58-B2C4-4C702D14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Cash </a:t>
            </a:r>
            <a:r>
              <a:rPr lang="cs-CZ" sz="3600" dirty="0" err="1">
                <a:solidFill>
                  <a:srgbClr val="0070C0"/>
                </a:solidFill>
              </a:rPr>
              <a:t>cycle</a:t>
            </a:r>
            <a:r>
              <a:rPr lang="cs-CZ" sz="3600" dirty="0">
                <a:solidFill>
                  <a:srgbClr val="0070C0"/>
                </a:solidFill>
              </a:rPr>
              <a:t> (Cash-to-Cash)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68CE867-A66C-4568-B99E-7FBBB622D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16" y="1993286"/>
            <a:ext cx="7721284" cy="45181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7155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C8B00A-A3CE-4319-AD88-3510DBC8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Explanation of benchmarks</a:t>
            </a:r>
            <a:r>
              <a:rPr lang="cs-CZ" sz="3600" dirty="0">
                <a:solidFill>
                  <a:srgbClr val="0070C0"/>
                </a:solidFill>
              </a:rPr>
              <a:t> II  </a:t>
            </a:r>
            <a:r>
              <a:rPr lang="cs-CZ" sz="3600" dirty="0">
                <a:solidFill>
                  <a:srgbClr val="FF0000"/>
                </a:solidFill>
              </a:rPr>
              <a:t>(</a:t>
            </a:r>
            <a:r>
              <a:rPr lang="cs-CZ" sz="3600" dirty="0" err="1">
                <a:solidFill>
                  <a:srgbClr val="FF0000"/>
                </a:solidFill>
              </a:rPr>
              <a:t>home</a:t>
            </a:r>
            <a:r>
              <a:rPr lang="cs-CZ" sz="3600" dirty="0">
                <a:solidFill>
                  <a:srgbClr val="FF0000"/>
                </a:solidFill>
              </a:rPr>
              <a:t> study)</a:t>
            </a:r>
            <a:br>
              <a:rPr lang="cs-CZ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EE6965-B246-45FB-B4E4-CAFC3AAC6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KPI-</a:t>
            </a:r>
            <a:r>
              <a:rPr lang="cs-CZ" dirty="0" err="1"/>
              <a:t>Break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Point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4DE9DE-9C2A-4619-BAFD-32A4D71452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2313623"/>
            <a:ext cx="5760720" cy="3812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25FFEEB-26F7-48C7-9B24-9DBECCD066FB}"/>
              </a:ext>
            </a:extLst>
          </p:cNvPr>
          <p:cNvSpPr txBox="1"/>
          <p:nvPr/>
        </p:nvSpPr>
        <p:spPr>
          <a:xfrm>
            <a:off x="1187624" y="6214030"/>
            <a:ext cx="7056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Q= F/(P-VC) , </a:t>
            </a:r>
            <a:r>
              <a:rPr lang="cs-CZ" dirty="0" err="1"/>
              <a:t>where</a:t>
            </a:r>
            <a:r>
              <a:rPr lang="cs-CZ" dirty="0"/>
              <a:t> F=</a:t>
            </a:r>
            <a:r>
              <a:rPr lang="cs-CZ" dirty="0" err="1"/>
              <a:t>Fixed</a:t>
            </a:r>
            <a:r>
              <a:rPr lang="cs-CZ" dirty="0"/>
              <a:t> </a:t>
            </a:r>
            <a:r>
              <a:rPr lang="cs-CZ" dirty="0" err="1"/>
              <a:t>costs</a:t>
            </a:r>
            <a:r>
              <a:rPr lang="cs-CZ" dirty="0"/>
              <a:t>, P=Unit </a:t>
            </a:r>
            <a:r>
              <a:rPr lang="cs-CZ" dirty="0" err="1"/>
              <a:t>Cost</a:t>
            </a:r>
            <a:r>
              <a:rPr lang="cs-CZ" dirty="0"/>
              <a:t>, VC=</a:t>
            </a:r>
            <a:r>
              <a:rPr lang="cs-CZ" dirty="0" err="1"/>
              <a:t>Variable</a:t>
            </a:r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01896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Balanced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Scorcard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worksheet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661" y="1513417"/>
            <a:ext cx="8001000" cy="4495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5" name="TextovéPole 4"/>
          <p:cNvSpPr txBox="1"/>
          <p:nvPr/>
        </p:nvSpPr>
        <p:spPr>
          <a:xfrm>
            <a:off x="381447" y="6505683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Resource  </a:t>
            </a:r>
            <a:r>
              <a:rPr lang="en-US" sz="800" dirty="0"/>
              <a:t>:</a:t>
            </a:r>
            <a:r>
              <a:rPr lang="cs-CZ" sz="800" dirty="0"/>
              <a:t> </a:t>
            </a:r>
            <a:r>
              <a:rPr lang="en-US" sz="800" dirty="0"/>
              <a:t>Operation Management, Quality and Competitiveness in Global  Environment, Russel &amp;Taylor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43608" y="4653136"/>
            <a:ext cx="864096" cy="1399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928040" y="2708919"/>
            <a:ext cx="113179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953875" y="3508680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916957" y="2415205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1447" y="6104996"/>
            <a:ext cx="8701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Explanations  </a:t>
            </a:r>
            <a:r>
              <a:rPr lang="en-ZA" sz="900" b="1" dirty="0"/>
              <a:t>:</a:t>
            </a:r>
            <a:r>
              <a:rPr lang="en-ZA" sz="900" dirty="0"/>
              <a:t>  FTL-full truck load, LTL- less than truck load , SPC=statistical process control, EDI=electronic data interchange, Cycle time=time/unit=(e.g.7 min/1 customer request)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740352" y="2298064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 </a:t>
            </a:r>
            <a:r>
              <a:rPr lang="cs-CZ" sz="1000" b="1" dirty="0">
                <a:solidFill>
                  <a:srgbClr val="FF0000"/>
                </a:solidFill>
              </a:rPr>
              <a:t>(</a:t>
            </a:r>
            <a:r>
              <a:rPr lang="cs-CZ" sz="900" b="1" dirty="0">
                <a:solidFill>
                  <a:srgbClr val="FF0000"/>
                </a:solidFill>
              </a:rPr>
              <a:t>50+80)/2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844242" y="5352750"/>
            <a:ext cx="1447838" cy="195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EBC6A25-B623-45C5-AA1F-C060ADB177FA}"/>
              </a:ext>
            </a:extLst>
          </p:cNvPr>
          <p:cNvSpPr/>
          <p:nvPr/>
        </p:nvSpPr>
        <p:spPr>
          <a:xfrm>
            <a:off x="3707904" y="1417638"/>
            <a:ext cx="1447838" cy="6432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2375"/>
                    </a14:imgEffect>
                    <a14:imgEffect>
                      <a14:saturation sat="235000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2" y="1376499"/>
            <a:ext cx="7844120" cy="5249024"/>
          </a:xfrm>
          <a:prstGeom prst="rect">
            <a:avLst/>
          </a:prstGeom>
          <a:noFill/>
          <a:ln>
            <a:noFill/>
          </a:ln>
          <a:effectLst>
            <a:glow rad="1295400">
              <a:schemeClr val="accent1">
                <a:alpha val="20000"/>
              </a:schemeClr>
            </a:glow>
            <a:outerShdw blurRad="50800" dist="50800" dir="5400000" algn="ctr" rotWithShape="0">
              <a:srgbClr val="000000">
                <a:alpha val="7000"/>
              </a:srgbClr>
            </a:outerShdw>
            <a:reflection stA="1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600" dirty="0">
                <a:solidFill>
                  <a:srgbClr val="0070C0"/>
                </a:solidFill>
              </a:rPr>
              <a:t>Balanced Scorecard and continuum of value</a:t>
            </a:r>
            <a:r>
              <a:rPr lang="cs-CZ" sz="3600" dirty="0">
                <a:solidFill>
                  <a:srgbClr val="0070C0"/>
                </a:solidFill>
              </a:rPr>
              <a:t> I.  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/>
              <a:t>Balanced Scorecard is a step in the continuum describing value 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        </a:t>
            </a:r>
            <a:r>
              <a:rPr lang="en-ZA" sz="1600" dirty="0"/>
              <a:t>and how the value is created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Mission</a:t>
            </a:r>
            <a:r>
              <a:rPr lang="en-ZA" dirty="0"/>
              <a:t> – why we exist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Values</a:t>
            </a:r>
            <a:r>
              <a:rPr lang="en-ZA" dirty="0"/>
              <a:t> – what is important to us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Vision</a:t>
            </a:r>
            <a:r>
              <a:rPr lang="en-US" dirty="0"/>
              <a:t> – what we want t</a:t>
            </a:r>
            <a:r>
              <a:rPr lang="cs-CZ" dirty="0"/>
              <a:t>o</a:t>
            </a:r>
            <a:r>
              <a:rPr lang="en-US" dirty="0"/>
              <a:t> be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682714" y="3832239"/>
            <a:ext cx="41504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Strategy</a:t>
            </a:r>
            <a:r>
              <a:rPr lang="en-ZA" dirty="0"/>
              <a:t> – our game plan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666916" y="4375740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Strategy map </a:t>
            </a:r>
            <a:r>
              <a:rPr lang="cs-CZ" dirty="0"/>
              <a:t>– </a:t>
            </a:r>
            <a:r>
              <a:rPr lang="en-ZA" dirty="0"/>
              <a:t>translate to strategy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666916" y="4907327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Balanced scorecard </a:t>
            </a:r>
            <a:r>
              <a:rPr lang="cs-CZ" dirty="0"/>
              <a:t>– </a:t>
            </a:r>
            <a:r>
              <a:rPr lang="en-ZA" dirty="0"/>
              <a:t>measure and focus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17" y="2060848"/>
            <a:ext cx="1277295" cy="73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37145"/>
            <a:ext cx="889282" cy="4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3318336"/>
            <a:ext cx="1067479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44" y="3772573"/>
            <a:ext cx="1092356" cy="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7" y="4001011"/>
            <a:ext cx="1435888" cy="127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6997838" y="4639177"/>
            <a:ext cx="143588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/>
              <a:t>See</a:t>
            </a:r>
            <a:r>
              <a:rPr lang="cs-CZ" sz="1600" dirty="0"/>
              <a:t> </a:t>
            </a:r>
            <a:r>
              <a:rPr lang="cs-CZ" sz="1600" dirty="0" err="1"/>
              <a:t>next</a:t>
            </a:r>
            <a:r>
              <a:rPr lang="cs-CZ" sz="1600" dirty="0"/>
              <a:t> show</a:t>
            </a:r>
          </a:p>
        </p:txBody>
      </p:sp>
    </p:spTree>
    <p:extLst>
      <p:ext uri="{BB962C8B-B14F-4D97-AF65-F5344CB8AC3E}">
        <p14:creationId xmlns:p14="http://schemas.microsoft.com/office/powerpoint/2010/main" val="568207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sz="3600" dirty="0">
                <a:solidFill>
                  <a:srgbClr val="0070C0"/>
                </a:solidFill>
              </a:rPr>
              <a:t>Some </a:t>
            </a:r>
            <a:r>
              <a:rPr lang="cs-CZ" sz="3600" dirty="0" err="1">
                <a:solidFill>
                  <a:srgbClr val="0070C0"/>
                </a:solidFill>
              </a:rPr>
              <a:t>time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en-ZA" sz="3600" dirty="0">
                <a:solidFill>
                  <a:srgbClr val="0070C0"/>
                </a:solidFill>
              </a:rPr>
              <a:t>units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for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measuring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(</a:t>
            </a:r>
            <a:r>
              <a:rPr lang="cs-CZ" sz="2000" dirty="0" err="1">
                <a:solidFill>
                  <a:srgbClr val="FF0000"/>
                </a:solidFill>
              </a:rPr>
              <a:t>home</a:t>
            </a:r>
            <a:r>
              <a:rPr lang="cs-CZ" sz="2000" dirty="0">
                <a:solidFill>
                  <a:srgbClr val="FF0000"/>
                </a:solidFill>
              </a:rPr>
              <a:t> study-</a:t>
            </a:r>
            <a:r>
              <a:rPr lang="cs-CZ" sz="2000" dirty="0" err="1">
                <a:solidFill>
                  <a:srgbClr val="FF0000"/>
                </a:solidFill>
              </a:rPr>
              <a:t>examples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of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partialy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used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time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parameters</a:t>
            </a:r>
            <a:r>
              <a:rPr lang="cs-CZ" sz="2000" dirty="0">
                <a:solidFill>
                  <a:srgbClr val="FF0000"/>
                </a:solidFill>
              </a:rPr>
              <a:t>)</a:t>
            </a:r>
            <a:r>
              <a:rPr lang="en-ZA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805664" cy="4525963"/>
          </a:xfrm>
        </p:spPr>
        <p:txBody>
          <a:bodyPr>
            <a:normAutofit/>
          </a:bodyPr>
          <a:lstStyle/>
          <a:p>
            <a:r>
              <a:rPr lang="en-US" sz="2800" b="1" dirty="0"/>
              <a:t>Will be presented later in sections such as :</a:t>
            </a: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Little´s law </a:t>
            </a:r>
            <a:r>
              <a:rPr lang="en-US" sz="2400" dirty="0">
                <a:solidFill>
                  <a:srgbClr val="0070C0"/>
                </a:solidFill>
              </a:rPr>
              <a:t>(</a:t>
            </a:r>
            <a:r>
              <a:rPr lang="cs-CZ" sz="2400" dirty="0">
                <a:solidFill>
                  <a:srgbClr val="0070C0"/>
                </a:solidFill>
              </a:rPr>
              <a:t>WIP=</a:t>
            </a:r>
            <a:r>
              <a:rPr lang="en-US" sz="2400" dirty="0">
                <a:solidFill>
                  <a:srgbClr val="0070C0"/>
                </a:solidFill>
              </a:rPr>
              <a:t>Throughput</a:t>
            </a:r>
            <a:r>
              <a:rPr lang="cs-CZ" sz="2400" dirty="0">
                <a:solidFill>
                  <a:srgbClr val="0070C0"/>
                </a:solidFill>
              </a:rPr>
              <a:t> *</a:t>
            </a:r>
            <a:r>
              <a:rPr lang="cs-CZ" sz="2400" b="1" dirty="0">
                <a:solidFill>
                  <a:srgbClr val="00B050"/>
                </a:solidFill>
              </a:rPr>
              <a:t>LT</a:t>
            </a:r>
            <a:r>
              <a:rPr lang="cs-CZ" sz="2400" dirty="0">
                <a:solidFill>
                  <a:srgbClr val="0070C0"/>
                </a:solidFill>
              </a:rPr>
              <a:t>) – </a:t>
            </a:r>
            <a:r>
              <a:rPr lang="cs-CZ" sz="2400" dirty="0" err="1">
                <a:solidFill>
                  <a:srgbClr val="0070C0"/>
                </a:solidFill>
              </a:rPr>
              <a:t>will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be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presented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later</a:t>
            </a:r>
            <a:r>
              <a:rPr lang="cs-CZ" sz="2400" dirty="0">
                <a:solidFill>
                  <a:srgbClr val="0070C0"/>
                </a:solidFill>
              </a:rPr>
              <a:t> in </a:t>
            </a:r>
            <a:r>
              <a:rPr lang="cs-CZ" sz="2400" dirty="0" err="1">
                <a:solidFill>
                  <a:srgbClr val="0070C0"/>
                </a:solidFill>
              </a:rPr>
              <a:t>this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course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sz="2400" b="1" dirty="0">
                <a:solidFill>
                  <a:srgbClr val="0070C0"/>
                </a:solidFill>
              </a:rPr>
              <a:t>Theory of Constraint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(</a:t>
            </a:r>
            <a:r>
              <a:rPr lang="cs-CZ" sz="2400" dirty="0" err="1">
                <a:solidFill>
                  <a:srgbClr val="0070C0"/>
                </a:solidFill>
              </a:rPr>
              <a:t>througput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time</a:t>
            </a:r>
            <a:r>
              <a:rPr lang="cs-CZ" sz="2400" dirty="0">
                <a:solidFill>
                  <a:srgbClr val="0070C0"/>
                </a:solidFill>
              </a:rPr>
              <a:t>)</a:t>
            </a:r>
            <a:endParaRPr lang="en-US" sz="2400" dirty="0"/>
          </a:p>
          <a:p>
            <a:r>
              <a:rPr lang="en-US" sz="2800" b="1" dirty="0"/>
              <a:t>Takt Time  (TT) – </a:t>
            </a:r>
            <a:r>
              <a:rPr lang="en-US" sz="2000" dirty="0"/>
              <a:t>rhythm in which we have to produce to satisfy customer  demand (demand is </a:t>
            </a:r>
            <a:r>
              <a:rPr lang="cs-CZ" sz="2000" dirty="0" err="1"/>
              <a:t>for</a:t>
            </a:r>
            <a:r>
              <a:rPr lang="cs-CZ" sz="2000" dirty="0"/>
              <a:t> instance </a:t>
            </a:r>
            <a:r>
              <a:rPr lang="en-US" sz="2000" dirty="0"/>
              <a:t>240 toaster ovens and we can produce these in 480 minutes -&gt;TT= 480/240=2</a:t>
            </a:r>
            <a:r>
              <a:rPr lang="cs-CZ" sz="2000" dirty="0"/>
              <a:t> </a:t>
            </a:r>
            <a:r>
              <a:rPr lang="cs-CZ" sz="2000" dirty="0" err="1"/>
              <a:t>ovens</a:t>
            </a:r>
            <a:r>
              <a:rPr lang="cs-CZ" sz="2000" dirty="0"/>
              <a:t>/</a:t>
            </a:r>
            <a:r>
              <a:rPr lang="cs-CZ" sz="2000" dirty="0" err="1"/>
              <a:t>minute</a:t>
            </a:r>
            <a:r>
              <a:rPr lang="cs-CZ" sz="2000" dirty="0"/>
              <a:t> </a:t>
            </a:r>
            <a:endParaRPr lang="en-US" sz="2000" dirty="0"/>
          </a:p>
          <a:p>
            <a:r>
              <a:rPr lang="en-US" sz="2800" b="1" dirty="0">
                <a:solidFill>
                  <a:srgbClr val="00B050"/>
                </a:solidFill>
              </a:rPr>
              <a:t>Lead Time (LT) </a:t>
            </a:r>
            <a:r>
              <a:rPr lang="en-US" sz="2800" b="1" dirty="0"/>
              <a:t>– </a:t>
            </a:r>
            <a:r>
              <a:rPr lang="en-US" sz="2000" dirty="0"/>
              <a:t>Number of minutes, hours, or days that must be allowed for the completion of an operation or process, or must elapse before a desired action takes place –</a:t>
            </a:r>
            <a:r>
              <a:rPr lang="cs-CZ" sz="2000" dirty="0"/>
              <a:t> </a:t>
            </a:r>
            <a:r>
              <a:rPr lang="en-US" sz="2000" dirty="0"/>
              <a:t>see next slide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1855986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ERP </a:t>
            </a:r>
            <a:r>
              <a:rPr lang="cs-CZ" sz="3600" dirty="0" err="1">
                <a:solidFill>
                  <a:srgbClr val="0070C0"/>
                </a:solidFill>
              </a:rPr>
              <a:t>outputs</a:t>
            </a:r>
            <a:r>
              <a:rPr lang="cs-CZ" sz="3600" dirty="0">
                <a:solidFill>
                  <a:srgbClr val="0070C0"/>
                </a:solidFill>
              </a:rPr>
              <a:t> and BSC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5821"/>
            <a:ext cx="5400600" cy="2359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11531" y="1442416"/>
            <a:ext cx="189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Report generated from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ERP </a:t>
            </a:r>
            <a:r>
              <a:rPr lang="cs-CZ" sz="1400" dirty="0">
                <a:solidFill>
                  <a:srgbClr val="FF0000"/>
                </a:solidFill>
              </a:rPr>
              <a:t>Business </a:t>
            </a:r>
            <a:r>
              <a:rPr lang="cs-CZ" sz="1400" dirty="0" err="1">
                <a:solidFill>
                  <a:srgbClr val="FF0000"/>
                </a:solidFill>
              </a:rPr>
              <a:t>Central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-2124744" y="3861048"/>
            <a:ext cx="8210551" cy="2625725"/>
            <a:chOff x="384" y="2339"/>
            <a:chExt cx="5172" cy="165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339"/>
              <a:ext cx="2449" cy="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84" y="3360"/>
              <a:ext cx="24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har char="w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1pPr>
              <a:lvl2pPr marL="742950" indent="-285750" algn="l">
                <a:buSzPct val="55000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2pPr>
              <a:lvl3pPr marL="1085850" indent="-228600" algn="l">
                <a:buSzPct val="65000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3pPr>
              <a:lvl4pPr marL="1428750" indent="-228600" algn="l">
                <a:buSzPct val="85000"/>
                <a:buChar char="w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4pPr>
              <a:lvl5pPr marL="1771650" indent="-228600" algn="l">
                <a:buSzPct val="80000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5pPr>
              <a:lvl6pPr marL="22288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6pPr>
              <a:lvl7pPr marL="26860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7pPr>
              <a:lvl8pPr marL="31432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8pPr>
              <a:lvl9pPr marL="36004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cs-CZ" altLang="cs-CZ" sz="2400" dirty="0"/>
                <a:t> </a:t>
              </a:r>
              <a:endParaRPr lang="en-US" altLang="cs-CZ" sz="2400" dirty="0"/>
            </a:p>
            <a:p>
              <a:pPr algn="ctr">
                <a:lnSpc>
                  <a:spcPct val="100000"/>
                </a:lnSpc>
              </a:pPr>
              <a:endParaRPr lang="en-US" altLang="cs-CZ" sz="2400" dirty="0"/>
            </a:p>
          </p:txBody>
        </p:sp>
      </p:grpSp>
      <p:sp>
        <p:nvSpPr>
          <p:cNvPr id="6" name="Obdélník 5"/>
          <p:cNvSpPr/>
          <p:nvPr/>
        </p:nvSpPr>
        <p:spPr>
          <a:xfrm>
            <a:off x="6897384" y="1919470"/>
            <a:ext cx="1961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Financial  way  of </a:t>
            </a:r>
          </a:p>
          <a:p>
            <a:pPr algn="ctr"/>
            <a:r>
              <a:rPr lang="en-US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reporting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719643" y="3933056"/>
            <a:ext cx="2317174" cy="5001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BS</a:t>
            </a:r>
            <a:r>
              <a:rPr lang="cs-CZ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</a:t>
            </a:r>
            <a:r>
              <a:rPr lang="en-US" sz="1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way of reporting </a:t>
            </a:r>
          </a:p>
          <a:p>
            <a:pPr algn="ctr"/>
            <a:r>
              <a:rPr lang="en-US" sz="105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(Radar Chart)</a:t>
            </a:r>
            <a:endParaRPr lang="en-US" sz="105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48064" y="609329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582328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/>
              <a:t>Based on KPI estimation in %  out</a:t>
            </a:r>
          </a:p>
          <a:p>
            <a:r>
              <a:rPr lang="en-ZA" sz="1200" dirty="0"/>
              <a:t>analysed  company is excellent,</a:t>
            </a:r>
          </a:p>
          <a:p>
            <a:r>
              <a:rPr lang="en-ZA" sz="1200" dirty="0"/>
              <a:t>but on the other hand,  </a:t>
            </a:r>
          </a:p>
          <a:p>
            <a:r>
              <a:rPr lang="en-ZA" sz="1200" dirty="0"/>
              <a:t>collecting money,  credit limit</a:t>
            </a:r>
          </a:p>
          <a:p>
            <a:r>
              <a:rPr lang="en-ZA" sz="1200" dirty="0"/>
              <a:t>and overdue management </a:t>
            </a:r>
          </a:p>
          <a:p>
            <a:r>
              <a:rPr lang="en-ZA" sz="1200" dirty="0"/>
              <a:t>is falling behind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347863" y="6489912"/>
            <a:ext cx="5323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Resource  </a:t>
            </a:r>
            <a:r>
              <a:rPr lang="en-US" sz="800" dirty="0"/>
              <a:t>:</a:t>
            </a:r>
            <a:r>
              <a:rPr lang="cs-CZ" sz="800" dirty="0"/>
              <a:t> </a:t>
            </a:r>
            <a:r>
              <a:rPr lang="en-US" sz="800" dirty="0"/>
              <a:t>Operation Management, Quality and Competitiveness in Global  Environment, Russel &amp;Taylor</a:t>
            </a:r>
            <a:r>
              <a:rPr lang="cs-CZ" sz="800" dirty="0"/>
              <a:t> (</a:t>
            </a:r>
            <a:r>
              <a:rPr lang="cs-CZ" sz="800" dirty="0" err="1">
                <a:solidFill>
                  <a:srgbClr val="FF0000"/>
                </a:solidFill>
              </a:rPr>
              <a:t>only</a:t>
            </a:r>
            <a:r>
              <a:rPr lang="cs-CZ" sz="800" dirty="0">
                <a:solidFill>
                  <a:srgbClr val="FF0000"/>
                </a:solidFill>
              </a:rPr>
              <a:t> radar chart</a:t>
            </a:r>
            <a:r>
              <a:rPr lang="cs-CZ" sz="800" dirty="0"/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600" dirty="0">
                <a:solidFill>
                  <a:srgbClr val="0070C0"/>
                </a:solidFill>
              </a:rPr>
              <a:t>ERP forms related to customer aging report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229350" cy="254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20072" y="234888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6" y="4077072"/>
            <a:ext cx="3733924" cy="2316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73016" y="641817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800" b="1" dirty="0"/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70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BSC and OM </a:t>
            </a:r>
            <a:r>
              <a:rPr lang="cs-CZ" sz="2200" dirty="0">
                <a:solidFill>
                  <a:srgbClr val="0070C0"/>
                </a:solidFill>
              </a:rPr>
              <a:t>(</a:t>
            </a:r>
            <a:r>
              <a:rPr lang="en-US" sz="2200" dirty="0">
                <a:solidFill>
                  <a:srgbClr val="0070C0"/>
                </a:solidFill>
              </a:rPr>
              <a:t>Processes discussed practically in Business Central are not listed here</a:t>
            </a:r>
            <a:r>
              <a:rPr lang="cs-CZ" sz="2200" dirty="0">
                <a:solidFill>
                  <a:srgbClr val="0070C0"/>
                </a:solidFill>
              </a:rPr>
              <a:t>)</a:t>
            </a:r>
            <a:br>
              <a:rPr lang="en-US" sz="3600" dirty="0">
                <a:solidFill>
                  <a:srgbClr val="0070C0"/>
                </a:solidFill>
              </a:rPr>
            </a:b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55140" y="1100409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Finances </a:t>
            </a:r>
            <a:r>
              <a:rPr lang="en-US" sz="1400" dirty="0">
                <a:solidFill>
                  <a:schemeClr val="tx1"/>
                </a:solidFill>
              </a:rPr>
              <a:t>– how should we look to our shareholders ?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27679" y="1628661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>
                <a:solidFill>
                  <a:srgbClr val="FF0000"/>
                </a:solidFill>
              </a:rPr>
              <a:t>Customers</a:t>
            </a:r>
            <a:r>
              <a:rPr lang="en-ZA" sz="1400" dirty="0">
                <a:solidFill>
                  <a:srgbClr val="FF0000"/>
                </a:solidFill>
              </a:rPr>
              <a:t> – how should we look to our customer ?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55140" y="2100474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55140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                    </a:t>
            </a:r>
            <a:r>
              <a:rPr lang="en-ZA" sz="1400" b="1" dirty="0"/>
              <a:t>Learning and Growing </a:t>
            </a:r>
            <a:r>
              <a:rPr lang="en-ZA" sz="1400" dirty="0"/>
              <a:t>– how will we sustain our ability to change and improve ? </a:t>
            </a:r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Project management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0070C0"/>
                </a:solidFill>
              </a:rPr>
              <a:t>Theory</a:t>
            </a:r>
            <a:r>
              <a:rPr lang="cs-CZ" sz="900" dirty="0">
                <a:solidFill>
                  <a:srgbClr val="0070C0"/>
                </a:solidFill>
              </a:rPr>
              <a:t> </a:t>
            </a:r>
            <a:r>
              <a:rPr lang="cs-CZ" sz="900" dirty="0" err="1">
                <a:solidFill>
                  <a:srgbClr val="0070C0"/>
                </a:solidFill>
              </a:rPr>
              <a:t>of</a:t>
            </a:r>
            <a:r>
              <a:rPr lang="cs-CZ" sz="900" dirty="0">
                <a:solidFill>
                  <a:srgbClr val="0070C0"/>
                </a:solidFill>
              </a:rPr>
              <a:t> </a:t>
            </a:r>
            <a:r>
              <a:rPr lang="cs-CZ" sz="900" dirty="0" err="1">
                <a:solidFill>
                  <a:srgbClr val="0070C0"/>
                </a:solidFill>
              </a:rPr>
              <a:t>constraints</a:t>
            </a:r>
            <a:endParaRPr lang="cs-CZ" sz="900" dirty="0">
              <a:solidFill>
                <a:srgbClr val="0070C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487440" y="4152660"/>
            <a:ext cx="85548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0070C0"/>
                </a:solidFill>
              </a:rPr>
              <a:t>Critical</a:t>
            </a:r>
            <a:r>
              <a:rPr lang="cs-CZ" sz="900" dirty="0">
                <a:solidFill>
                  <a:srgbClr val="0070C0"/>
                </a:solidFill>
              </a:rPr>
              <a:t> </a:t>
            </a:r>
            <a:r>
              <a:rPr lang="cs-CZ" sz="900" dirty="0" err="1">
                <a:solidFill>
                  <a:srgbClr val="0070C0"/>
                </a:solidFill>
              </a:rPr>
              <a:t>chain</a:t>
            </a:r>
            <a:endParaRPr lang="cs-CZ" sz="900" dirty="0">
              <a:solidFill>
                <a:srgbClr val="0070C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0070C0"/>
                </a:solidFill>
              </a:rPr>
              <a:t>Drum</a:t>
            </a:r>
            <a:r>
              <a:rPr lang="cs-CZ" sz="900" dirty="0">
                <a:solidFill>
                  <a:srgbClr val="0070C0"/>
                </a:solidFill>
              </a:rPr>
              <a:t> –</a:t>
            </a:r>
            <a:r>
              <a:rPr lang="cs-CZ" sz="900" dirty="0" err="1">
                <a:solidFill>
                  <a:srgbClr val="0070C0"/>
                </a:solidFill>
              </a:rPr>
              <a:t>buffer-rope</a:t>
            </a:r>
            <a:endParaRPr lang="cs-CZ" sz="900" dirty="0">
              <a:solidFill>
                <a:srgbClr val="0070C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MRP-MRP-II,JIT,APS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0070C0"/>
                </a:solidFill>
              </a:rPr>
              <a:t>Linear</a:t>
            </a:r>
            <a:r>
              <a:rPr lang="cs-CZ" sz="900" dirty="0">
                <a:solidFill>
                  <a:srgbClr val="0070C0"/>
                </a:solidFill>
              </a:rPr>
              <a:t> </a:t>
            </a:r>
            <a:r>
              <a:rPr lang="cs-CZ" sz="900" dirty="0" err="1">
                <a:solidFill>
                  <a:srgbClr val="0070C0"/>
                </a:solidFill>
              </a:rPr>
              <a:t>programming</a:t>
            </a:r>
            <a:endParaRPr lang="cs-CZ" sz="9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66984" y="4143219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Cutting</a:t>
            </a:r>
            <a:r>
              <a:rPr lang="cs-CZ" sz="900" dirty="0">
                <a:solidFill>
                  <a:srgbClr val="FF0000"/>
                </a:solidFill>
              </a:rPr>
              <a:t>, </a:t>
            </a:r>
            <a:r>
              <a:rPr lang="cs-CZ" sz="900" dirty="0" err="1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Total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quality</a:t>
            </a:r>
            <a:endParaRPr lang="cs-CZ" sz="900" dirty="0">
              <a:solidFill>
                <a:srgbClr val="FF0000"/>
              </a:solidFill>
            </a:endParaRPr>
          </a:p>
          <a:p>
            <a:pPr algn="ctr"/>
            <a:r>
              <a:rPr lang="cs-CZ" sz="900" dirty="0">
                <a:solidFill>
                  <a:srgbClr val="FF0000"/>
                </a:solidFill>
              </a:rPr>
              <a:t>management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0070C0"/>
                </a:solidFill>
              </a:rPr>
              <a:t>Pareto</a:t>
            </a:r>
            <a:r>
              <a:rPr lang="cs-CZ" sz="900" dirty="0">
                <a:solidFill>
                  <a:srgbClr val="0070C0"/>
                </a:solidFill>
              </a:rPr>
              <a:t>, </a:t>
            </a:r>
            <a:r>
              <a:rPr lang="cs-CZ" sz="900" dirty="0" err="1">
                <a:solidFill>
                  <a:srgbClr val="0070C0"/>
                </a:solidFill>
              </a:rPr>
              <a:t>ishikawa</a:t>
            </a:r>
            <a:endParaRPr lang="cs-CZ" sz="900" dirty="0">
              <a:solidFill>
                <a:srgbClr val="0070C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Product</a:t>
            </a:r>
            <a:r>
              <a:rPr lang="cs-CZ" sz="900" dirty="0">
                <a:solidFill>
                  <a:srgbClr val="FF0000"/>
                </a:solidFill>
              </a:rPr>
              <a:t>  </a:t>
            </a:r>
            <a:r>
              <a:rPr lang="cs-CZ" sz="900" dirty="0" err="1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22414" y="5342902"/>
            <a:ext cx="1857162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0070C0"/>
                </a:solidFill>
              </a:rPr>
              <a:t>Little´s</a:t>
            </a:r>
            <a:r>
              <a:rPr lang="cs-CZ" sz="900" dirty="0">
                <a:solidFill>
                  <a:srgbClr val="0070C0"/>
                </a:solidFill>
              </a:rPr>
              <a:t> </a:t>
            </a:r>
            <a:r>
              <a:rPr lang="cs-CZ" sz="900" dirty="0" err="1">
                <a:solidFill>
                  <a:srgbClr val="0070C0"/>
                </a:solidFill>
              </a:rPr>
              <a:t>law</a:t>
            </a:r>
            <a:endParaRPr lang="cs-CZ" sz="900" dirty="0">
              <a:solidFill>
                <a:srgbClr val="0070C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0070C0"/>
                </a:solidFill>
              </a:rPr>
              <a:t>Boston Matrix 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7034241" y="4167878"/>
            <a:ext cx="568997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0070C0"/>
                </a:solidFill>
              </a:rPr>
              <a:t>Gartner</a:t>
            </a:r>
            <a:r>
              <a:rPr lang="cs-CZ" sz="900" dirty="0">
                <a:solidFill>
                  <a:srgbClr val="0070C0"/>
                </a:solidFill>
              </a:rPr>
              <a:t> QM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47220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CONWIP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11473" y="4922334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0070C0"/>
                </a:solidFill>
              </a:rPr>
              <a:t>EOQ, ABC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Decision</a:t>
            </a:r>
            <a:endParaRPr lang="cs-CZ" sz="900" dirty="0">
              <a:solidFill>
                <a:srgbClr val="FF0000"/>
              </a:solidFill>
            </a:endParaRPr>
          </a:p>
          <a:p>
            <a:pPr algn="ctr"/>
            <a:r>
              <a:rPr lang="cs-CZ" sz="900" dirty="0" err="1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0070C0"/>
                </a:solidFill>
              </a:rPr>
              <a:t>Kepner-Tregoe</a:t>
            </a:r>
            <a:endParaRPr lang="cs-CZ" sz="900" dirty="0">
              <a:solidFill>
                <a:srgbClr val="0070C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FF0000"/>
                </a:solidFill>
              </a:rPr>
              <a:t>Business </a:t>
            </a:r>
            <a:r>
              <a:rPr lang="cs-CZ" sz="900" dirty="0" err="1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0070C0"/>
                </a:solidFill>
              </a:rPr>
              <a:t>Yield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>
                <a:solidFill>
                  <a:srgbClr val="0070C0"/>
                </a:solidFill>
              </a:rPr>
              <a:t>management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FF0000"/>
                </a:solidFill>
              </a:rPr>
              <a:t>Prospect</a:t>
            </a:r>
            <a:r>
              <a:rPr lang="cs-CZ" sz="900" dirty="0">
                <a:solidFill>
                  <a:srgbClr val="FF0000"/>
                </a:solidFill>
              </a:rPr>
              <a:t> </a:t>
            </a:r>
            <a:r>
              <a:rPr lang="cs-CZ" sz="900" dirty="0" err="1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8D142B43-853B-4E2D-8246-7F15F29DD4F4}"/>
              </a:ext>
            </a:extLst>
          </p:cNvPr>
          <p:cNvSpPr/>
          <p:nvPr/>
        </p:nvSpPr>
        <p:spPr>
          <a:xfrm>
            <a:off x="3878074" y="6295330"/>
            <a:ext cx="1857162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0070C0"/>
                </a:solidFill>
              </a:rPr>
              <a:t>Methods</a:t>
            </a:r>
            <a:r>
              <a:rPr lang="cs-CZ" sz="900" dirty="0">
                <a:solidFill>
                  <a:srgbClr val="0070C0"/>
                </a:solidFill>
              </a:rPr>
              <a:t> </a:t>
            </a:r>
            <a:r>
              <a:rPr lang="cs-CZ" sz="900" dirty="0" err="1">
                <a:solidFill>
                  <a:srgbClr val="0070C0"/>
                </a:solidFill>
              </a:rPr>
              <a:t>related</a:t>
            </a:r>
            <a:r>
              <a:rPr lang="cs-CZ" sz="900" dirty="0">
                <a:solidFill>
                  <a:srgbClr val="0070C0"/>
                </a:solidFill>
              </a:rPr>
              <a:t> to AOPR </a:t>
            </a:r>
            <a:r>
              <a:rPr lang="cs-CZ" sz="900" dirty="0" err="1">
                <a:solidFill>
                  <a:srgbClr val="0070C0"/>
                </a:solidFill>
              </a:rPr>
              <a:t>course</a:t>
            </a:r>
            <a:r>
              <a:rPr lang="cs-CZ" sz="9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06A5E0B2-7B29-4388-A6D8-CBDDDFA8BB89}"/>
              </a:ext>
            </a:extLst>
          </p:cNvPr>
          <p:cNvSpPr/>
          <p:nvPr/>
        </p:nvSpPr>
        <p:spPr>
          <a:xfrm>
            <a:off x="5377153" y="4604616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>
                <a:solidFill>
                  <a:srgbClr val="0070C0"/>
                </a:solidFill>
              </a:rPr>
              <a:t>Balanced</a:t>
            </a:r>
            <a:endParaRPr lang="cs-CZ" sz="900" dirty="0">
              <a:solidFill>
                <a:srgbClr val="0070C0"/>
              </a:solidFill>
            </a:endParaRPr>
          </a:p>
          <a:p>
            <a:pPr algn="ctr"/>
            <a:r>
              <a:rPr lang="cs-CZ" sz="900" dirty="0" err="1">
                <a:solidFill>
                  <a:srgbClr val="0070C0"/>
                </a:solidFill>
              </a:rPr>
              <a:t>Scorecard</a:t>
            </a:r>
            <a:endParaRPr lang="cs-CZ" sz="900" dirty="0">
              <a:solidFill>
                <a:srgbClr val="0070C0"/>
              </a:solidFill>
            </a:endParaRPr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2E544A5F-8F85-48DA-B95C-EF53412DE01D}"/>
              </a:ext>
            </a:extLst>
          </p:cNvPr>
          <p:cNvSpPr/>
          <p:nvPr/>
        </p:nvSpPr>
        <p:spPr>
          <a:xfrm>
            <a:off x="5377153" y="5013948"/>
            <a:ext cx="868103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rgbClr val="0070C0"/>
                </a:solidFill>
              </a:rPr>
              <a:t>BEP </a:t>
            </a:r>
            <a:r>
              <a:rPr lang="cs-CZ" sz="900" dirty="0" err="1">
                <a:solidFill>
                  <a:srgbClr val="0070C0"/>
                </a:solidFill>
              </a:rPr>
              <a:t>analysis</a:t>
            </a:r>
            <a:endParaRPr lang="cs-CZ" sz="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18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559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Strategic </a:t>
            </a:r>
            <a:r>
              <a:rPr lang="en-US" sz="3600" dirty="0" err="1">
                <a:solidFill>
                  <a:srgbClr val="0070C0"/>
                </a:solidFill>
              </a:rPr>
              <a:t>ini</a:t>
            </a:r>
            <a:r>
              <a:rPr lang="cs-CZ" sz="3600" dirty="0">
                <a:solidFill>
                  <a:srgbClr val="0070C0"/>
                </a:solidFill>
              </a:rPr>
              <a:t>t</a:t>
            </a:r>
            <a:r>
              <a:rPr lang="en-US" sz="3600" dirty="0" err="1">
                <a:solidFill>
                  <a:srgbClr val="0070C0"/>
                </a:solidFill>
              </a:rPr>
              <a:t>iatives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br>
              <a:rPr lang="cs-CZ" dirty="0"/>
            </a:br>
            <a:r>
              <a:rPr lang="cs-CZ" sz="1300" dirty="0"/>
              <a:t>(</a:t>
            </a:r>
            <a:r>
              <a:rPr lang="cs-CZ" sz="1300" dirty="0" err="1"/>
              <a:t>two</a:t>
            </a:r>
            <a:r>
              <a:rPr lang="cs-CZ" sz="1300" dirty="0"/>
              <a:t> </a:t>
            </a:r>
            <a:r>
              <a:rPr lang="cs-CZ" sz="1300" dirty="0" err="1"/>
              <a:t>lower</a:t>
            </a:r>
            <a:r>
              <a:rPr lang="cs-CZ" sz="1300" dirty="0"/>
              <a:t> BSC </a:t>
            </a:r>
            <a:r>
              <a:rPr lang="cs-CZ" sz="1300" dirty="0" err="1"/>
              <a:t>layers</a:t>
            </a:r>
            <a:r>
              <a:rPr lang="cs-CZ" sz="1300" dirty="0"/>
              <a:t> </a:t>
            </a:r>
            <a:r>
              <a:rPr lang="cs-CZ" sz="1300" dirty="0" err="1"/>
              <a:t>have</a:t>
            </a:r>
            <a:r>
              <a:rPr lang="cs-CZ" sz="1300" dirty="0"/>
              <a:t> </a:t>
            </a:r>
            <a:r>
              <a:rPr lang="cs-CZ" sz="1300" dirty="0" err="1"/>
              <a:t>defined</a:t>
            </a:r>
            <a:r>
              <a:rPr lang="cs-CZ" sz="1300" dirty="0"/>
              <a:t> </a:t>
            </a:r>
            <a:r>
              <a:rPr lang="cs-CZ" sz="1300" dirty="0" err="1"/>
              <a:t>way</a:t>
            </a:r>
            <a:r>
              <a:rPr lang="cs-CZ" sz="1300" dirty="0"/>
              <a:t>  : </a:t>
            </a:r>
            <a:r>
              <a:rPr lang="cs-CZ" sz="1400" dirty="0" err="1"/>
              <a:t>Goal-Measurement-Intent-Action</a:t>
            </a:r>
            <a:r>
              <a:rPr lang="cs-CZ" sz="1400" dirty="0"/>
              <a:t> Program </a:t>
            </a:r>
            <a:endParaRPr lang="cs-CZ" sz="1300" dirty="0"/>
          </a:p>
        </p:txBody>
      </p:sp>
      <p:sp>
        <p:nvSpPr>
          <p:cNvPr id="4" name="Obdélník 3"/>
          <p:cNvSpPr/>
          <p:nvPr/>
        </p:nvSpPr>
        <p:spPr>
          <a:xfrm>
            <a:off x="68356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Marketing </a:t>
            </a:r>
            <a:r>
              <a:rPr lang="cs-CZ" sz="1000" b="1" dirty="0" err="1">
                <a:solidFill>
                  <a:schemeClr val="tx1"/>
                </a:solidFill>
              </a:rPr>
              <a:t>skill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6360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rgbClr val="0070C0"/>
                </a:solidFill>
              </a:rPr>
              <a:t>Database </a:t>
            </a:r>
            <a:r>
              <a:rPr lang="cs-CZ" sz="1000" b="1" dirty="0" err="1">
                <a:solidFill>
                  <a:srgbClr val="0070C0"/>
                </a:solidFill>
              </a:rPr>
              <a:t>of</a:t>
            </a:r>
            <a:r>
              <a:rPr lang="cs-CZ" sz="1000" b="1" dirty="0">
                <a:solidFill>
                  <a:srgbClr val="0070C0"/>
                </a:solidFill>
              </a:rPr>
              <a:t> </a:t>
            </a:r>
            <a:r>
              <a:rPr lang="cs-CZ" sz="1000" b="1" dirty="0" err="1">
                <a:solidFill>
                  <a:srgbClr val="0070C0"/>
                </a:solidFill>
              </a:rPr>
              <a:t>customers</a:t>
            </a:r>
            <a:endParaRPr lang="cs-CZ" sz="1000" b="1" dirty="0">
              <a:solidFill>
                <a:srgbClr val="0070C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5576" y="530120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/>
              <a:t>They</a:t>
            </a:r>
            <a:r>
              <a:rPr lang="cs-CZ" sz="1000" b="1" dirty="0"/>
              <a:t>  </a:t>
            </a:r>
            <a:r>
              <a:rPr lang="cs-CZ" sz="1000" b="1" dirty="0" err="1"/>
              <a:t>arrived</a:t>
            </a:r>
            <a:r>
              <a:rPr lang="cs-CZ" sz="1000" b="1" dirty="0"/>
              <a:t> </a:t>
            </a:r>
            <a:r>
              <a:rPr lang="cs-CZ" sz="1000" b="1" dirty="0" err="1"/>
              <a:t>for</a:t>
            </a:r>
            <a:r>
              <a:rPr lang="cs-CZ" sz="1000" b="1" dirty="0"/>
              <a:t> </a:t>
            </a:r>
            <a:r>
              <a:rPr lang="cs-CZ" sz="1000" b="1" dirty="0" err="1"/>
              <a:t>the</a:t>
            </a:r>
            <a:r>
              <a:rPr lang="cs-CZ" sz="1000" b="1" dirty="0"/>
              <a:t> </a:t>
            </a:r>
            <a:r>
              <a:rPr lang="cs-CZ" sz="1000" b="1" dirty="0" err="1"/>
              <a:t>first</a:t>
            </a:r>
            <a:r>
              <a:rPr lang="cs-CZ" sz="1000" b="1" dirty="0"/>
              <a:t> </a:t>
            </a:r>
            <a:r>
              <a:rPr lang="cs-CZ" sz="1000" b="1" dirty="0" err="1"/>
              <a:t>time</a:t>
            </a:r>
            <a:endParaRPr lang="cs-CZ" sz="1000" b="1" dirty="0"/>
          </a:p>
        </p:txBody>
      </p:sp>
      <p:sp>
        <p:nvSpPr>
          <p:cNvPr id="7" name="Obdélník 6"/>
          <p:cNvSpPr/>
          <p:nvPr/>
        </p:nvSpPr>
        <p:spPr>
          <a:xfrm>
            <a:off x="2492152" y="527358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/>
              <a:t>Unpleasan</a:t>
            </a:r>
            <a:r>
              <a:rPr lang="en-US" sz="1000" b="1" dirty="0"/>
              <a:t>t</a:t>
            </a:r>
            <a:r>
              <a:rPr lang="cs-CZ" sz="1000" b="1" dirty="0"/>
              <a:t> </a:t>
            </a:r>
            <a:r>
              <a:rPr lang="cs-CZ" sz="1000" b="1" dirty="0" err="1"/>
              <a:t>surprise</a:t>
            </a:r>
            <a:endParaRPr lang="cs-CZ" sz="1000" b="1" dirty="0"/>
          </a:p>
        </p:txBody>
      </p:sp>
      <p:sp>
        <p:nvSpPr>
          <p:cNvPr id="8" name="Obdélník 7"/>
          <p:cNvSpPr/>
          <p:nvPr/>
        </p:nvSpPr>
        <p:spPr>
          <a:xfrm>
            <a:off x="1700064" y="4653136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Sales </a:t>
            </a:r>
            <a:r>
              <a:rPr lang="cs-CZ" sz="1000" b="1" dirty="0" err="1"/>
              <a:t>channel</a:t>
            </a:r>
            <a:r>
              <a:rPr lang="cs-CZ" sz="1000" b="1" dirty="0"/>
              <a:t> </a:t>
            </a:r>
            <a:r>
              <a:rPr lang="cs-CZ" sz="1000" b="1" dirty="0" err="1"/>
              <a:t>turnover</a:t>
            </a:r>
            <a:endParaRPr lang="cs-CZ" sz="1000" b="1" dirty="0"/>
          </a:p>
        </p:txBody>
      </p:sp>
      <p:sp>
        <p:nvSpPr>
          <p:cNvPr id="9" name="Obdélník 8"/>
          <p:cNvSpPr/>
          <p:nvPr/>
        </p:nvSpPr>
        <p:spPr>
          <a:xfrm>
            <a:off x="1684441" y="4077072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Ratio  WIN/LOST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611560" y="5805264"/>
            <a:ext cx="79208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2123728" y="5661248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2484340" y="5625244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2051720" y="50131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2771800" y="50215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9" idx="2"/>
            <a:endCxn id="8" idx="0"/>
          </p:cNvCxnSpPr>
          <p:nvPr/>
        </p:nvCxnSpPr>
        <p:spPr>
          <a:xfrm>
            <a:off x="2476529" y="4437112"/>
            <a:ext cx="15623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499992" y="3183085"/>
            <a:ext cx="0" cy="319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508104" y="3187134"/>
            <a:ext cx="0" cy="319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588224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7524328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8532440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770145" y="2869136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err="1"/>
              <a:t>Goal</a:t>
            </a:r>
            <a:endParaRPr lang="cs-CZ" sz="1200" b="1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5652120" y="2902037"/>
            <a:ext cx="1120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/>
              <a:t>Measurement</a:t>
            </a:r>
            <a:endParaRPr lang="cs-CZ" sz="1200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6732240" y="2884784"/>
            <a:ext cx="571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/>
              <a:t>Intent</a:t>
            </a:r>
            <a:endParaRPr lang="cs-CZ" sz="1200" b="1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7572492" y="2684470"/>
            <a:ext cx="729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err="1"/>
              <a:t>Action</a:t>
            </a:r>
            <a:endParaRPr lang="cs-CZ" sz="1200" b="1" dirty="0"/>
          </a:p>
          <a:p>
            <a:pPr algn="ctr"/>
            <a:r>
              <a:rPr lang="cs-CZ" sz="1200" b="1" dirty="0"/>
              <a:t>program</a:t>
            </a:r>
          </a:p>
        </p:txBody>
      </p:sp>
      <p:cxnSp>
        <p:nvCxnSpPr>
          <p:cNvPr id="45" name="Přímá spojnice 44"/>
          <p:cNvCxnSpPr/>
          <p:nvPr/>
        </p:nvCxnSpPr>
        <p:spPr>
          <a:xfrm>
            <a:off x="4499992" y="3179036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4572000" y="5893241"/>
            <a:ext cx="72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Marketing</a:t>
            </a:r>
          </a:p>
          <a:p>
            <a:r>
              <a:rPr lang="cs-CZ" sz="1000" dirty="0"/>
              <a:t> </a:t>
            </a:r>
            <a:r>
              <a:rPr lang="cs-CZ" sz="1000" dirty="0" err="1"/>
              <a:t>skills</a:t>
            </a:r>
            <a:endParaRPr lang="cs-CZ" sz="1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5575809" y="5893241"/>
            <a:ext cx="10150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>
                <a:solidFill>
                  <a:srgbClr val="0070C0"/>
                </a:solidFill>
              </a:rPr>
              <a:t>% </a:t>
            </a:r>
            <a:r>
              <a:rPr lang="cs-CZ" sz="900" dirty="0" err="1">
                <a:solidFill>
                  <a:srgbClr val="0070C0"/>
                </a:solidFill>
              </a:rPr>
              <a:t>of</a:t>
            </a:r>
            <a:r>
              <a:rPr lang="cs-CZ" sz="900" dirty="0">
                <a:solidFill>
                  <a:srgbClr val="0070C0"/>
                </a:solidFill>
              </a:rPr>
              <a:t> </a:t>
            </a:r>
            <a:r>
              <a:rPr lang="cs-CZ" sz="900" dirty="0" err="1">
                <a:solidFill>
                  <a:srgbClr val="0070C0"/>
                </a:solidFill>
              </a:rPr>
              <a:t>skills</a:t>
            </a:r>
            <a:endParaRPr lang="cs-CZ" sz="900" dirty="0">
              <a:solidFill>
                <a:srgbClr val="0070C0"/>
              </a:solidFill>
            </a:endParaRPr>
          </a:p>
          <a:p>
            <a:r>
              <a:rPr lang="cs-CZ" sz="900" dirty="0">
                <a:solidFill>
                  <a:srgbClr val="0070C0"/>
                </a:solidFill>
              </a:rPr>
              <a:t>% </a:t>
            </a:r>
            <a:r>
              <a:rPr lang="cs-CZ" sz="900" dirty="0" err="1">
                <a:solidFill>
                  <a:srgbClr val="0070C0"/>
                </a:solidFill>
              </a:rPr>
              <a:t>customers</a:t>
            </a:r>
            <a:r>
              <a:rPr lang="cs-CZ" sz="900" dirty="0">
                <a:solidFill>
                  <a:srgbClr val="0070C0"/>
                </a:solidFill>
              </a:rPr>
              <a:t> </a:t>
            </a:r>
            <a:r>
              <a:rPr lang="cs-CZ" sz="900" dirty="0" err="1">
                <a:solidFill>
                  <a:srgbClr val="0070C0"/>
                </a:solidFill>
              </a:rPr>
              <a:t>with</a:t>
            </a:r>
            <a:endParaRPr lang="cs-CZ" sz="900" dirty="0">
              <a:solidFill>
                <a:srgbClr val="0070C0"/>
              </a:solidFill>
            </a:endParaRPr>
          </a:p>
          <a:p>
            <a:r>
              <a:rPr lang="cs-CZ" sz="900" dirty="0" err="1">
                <a:solidFill>
                  <a:srgbClr val="0070C0"/>
                </a:solidFill>
              </a:rPr>
              <a:t>correct</a:t>
            </a:r>
            <a:r>
              <a:rPr lang="cs-CZ" sz="900" dirty="0">
                <a:solidFill>
                  <a:srgbClr val="0070C0"/>
                </a:solidFill>
              </a:rPr>
              <a:t> data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6588224" y="589324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>
                <a:solidFill>
                  <a:srgbClr val="0070C0"/>
                </a:solidFill>
              </a:rPr>
              <a:t>In </a:t>
            </a:r>
            <a:r>
              <a:rPr lang="cs-CZ" sz="900" dirty="0" err="1">
                <a:solidFill>
                  <a:srgbClr val="0070C0"/>
                </a:solidFill>
              </a:rPr>
              <a:t>one</a:t>
            </a:r>
            <a:r>
              <a:rPr lang="cs-CZ" sz="900" dirty="0">
                <a:solidFill>
                  <a:srgbClr val="0070C0"/>
                </a:solidFill>
              </a:rPr>
              <a:t> </a:t>
            </a:r>
            <a:r>
              <a:rPr lang="cs-CZ" sz="900" dirty="0" err="1">
                <a:solidFill>
                  <a:srgbClr val="0070C0"/>
                </a:solidFill>
              </a:rPr>
              <a:t>year</a:t>
            </a:r>
            <a:r>
              <a:rPr lang="cs-CZ" sz="900" dirty="0">
                <a:solidFill>
                  <a:srgbClr val="0070C0"/>
                </a:solidFill>
              </a:rPr>
              <a:t> 100% </a:t>
            </a:r>
          </a:p>
          <a:p>
            <a:r>
              <a:rPr lang="cs-CZ" sz="900" dirty="0">
                <a:solidFill>
                  <a:srgbClr val="0070C0"/>
                </a:solidFill>
              </a:rPr>
              <a:t>In 2 </a:t>
            </a:r>
            <a:r>
              <a:rPr lang="cs-CZ" sz="900" dirty="0" err="1">
                <a:solidFill>
                  <a:srgbClr val="0070C0"/>
                </a:solidFill>
              </a:rPr>
              <a:t>years</a:t>
            </a:r>
            <a:r>
              <a:rPr lang="cs-CZ" sz="900" dirty="0">
                <a:solidFill>
                  <a:srgbClr val="0070C0"/>
                </a:solidFill>
              </a:rPr>
              <a:t> 80 % </a:t>
            </a:r>
          </a:p>
        </p:txBody>
      </p:sp>
      <p:cxnSp>
        <p:nvCxnSpPr>
          <p:cNvPr id="55" name="Přímá spojnice 54"/>
          <p:cNvCxnSpPr/>
          <p:nvPr/>
        </p:nvCxnSpPr>
        <p:spPr>
          <a:xfrm>
            <a:off x="4499992" y="6373230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7552526" y="5893241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/>
              <a:t>Training</a:t>
            </a:r>
            <a:endParaRPr lang="cs-CZ" sz="1000" dirty="0"/>
          </a:p>
          <a:p>
            <a:r>
              <a:rPr lang="cs-CZ" sz="1000" dirty="0"/>
              <a:t>New SW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4554540" y="3856982"/>
            <a:ext cx="7697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To keep our </a:t>
            </a:r>
          </a:p>
          <a:p>
            <a:r>
              <a:rPr lang="en-US" sz="900" dirty="0"/>
              <a:t>existing</a:t>
            </a:r>
          </a:p>
          <a:p>
            <a:r>
              <a:rPr lang="en-US" sz="900" dirty="0"/>
              <a:t>customers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4605359" y="4453081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900" dirty="0"/>
              <a:t>To enlarge</a:t>
            </a:r>
          </a:p>
          <a:p>
            <a:r>
              <a:rPr lang="en-ZA" sz="900" dirty="0"/>
              <a:t>market share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5508104" y="3933925"/>
            <a:ext cx="10230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Ratio WIN/LOST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5545352" y="5219840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dirty="0"/>
              <a:t>Quantity of</a:t>
            </a:r>
          </a:p>
          <a:p>
            <a:r>
              <a:rPr lang="en-ZA" sz="1000" dirty="0"/>
              <a:t> problems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6567558" y="523599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/>
              <a:t>by50 % - 2 </a:t>
            </a:r>
            <a:r>
              <a:rPr lang="cs-CZ" sz="900" dirty="0" err="1"/>
              <a:t>years</a:t>
            </a:r>
            <a:endParaRPr lang="cs-CZ" sz="900" dirty="0"/>
          </a:p>
          <a:p>
            <a:r>
              <a:rPr lang="cs-CZ" sz="900" dirty="0"/>
              <a:t>(</a:t>
            </a:r>
            <a:r>
              <a:rPr lang="cs-CZ" sz="900" dirty="0" err="1"/>
              <a:t>decrease</a:t>
            </a:r>
            <a:r>
              <a:rPr lang="cs-CZ" sz="900" dirty="0"/>
              <a:t>)</a:t>
            </a:r>
          </a:p>
        </p:txBody>
      </p:sp>
      <p:sp>
        <p:nvSpPr>
          <p:cNvPr id="67" name="TextovéPole 66"/>
          <p:cNvSpPr txBox="1"/>
          <p:nvPr/>
        </p:nvSpPr>
        <p:spPr>
          <a:xfrm>
            <a:off x="5559400" y="4810750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Number of  new</a:t>
            </a:r>
          </a:p>
          <a:p>
            <a:r>
              <a:rPr lang="en-US" sz="1000" dirty="0"/>
              <a:t>customers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6551308" y="4803109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 </a:t>
            </a:r>
            <a:r>
              <a:rPr lang="cs-CZ" sz="900" dirty="0"/>
              <a:t>by 100 % - 2 </a:t>
            </a:r>
            <a:r>
              <a:rPr lang="cs-CZ" sz="900" dirty="0" err="1"/>
              <a:t>years</a:t>
            </a:r>
            <a:endParaRPr lang="cs-CZ" sz="900" dirty="0"/>
          </a:p>
          <a:p>
            <a:r>
              <a:rPr lang="cs-CZ" sz="900" dirty="0"/>
              <a:t>     (</a:t>
            </a:r>
            <a:r>
              <a:rPr lang="cs-CZ" sz="900" dirty="0" err="1"/>
              <a:t>increase</a:t>
            </a:r>
            <a:r>
              <a:rPr lang="cs-CZ" sz="1000" dirty="0"/>
              <a:t>)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7552526" y="5249708"/>
            <a:ext cx="7970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/>
              <a:t>Programof</a:t>
            </a:r>
            <a:r>
              <a:rPr lang="cs-CZ" sz="1000" dirty="0"/>
              <a:t>  </a:t>
            </a:r>
          </a:p>
          <a:p>
            <a:r>
              <a:rPr lang="cs-CZ" sz="1000" dirty="0" err="1"/>
              <a:t>targeted</a:t>
            </a:r>
            <a:r>
              <a:rPr lang="cs-CZ" sz="1000" dirty="0"/>
              <a:t> </a:t>
            </a:r>
          </a:p>
          <a:p>
            <a:r>
              <a:rPr lang="cs-CZ" sz="1000" dirty="0"/>
              <a:t>marketing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7591799" y="4649221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Support </a:t>
            </a:r>
            <a:r>
              <a:rPr lang="cs-CZ" sz="1000" dirty="0" err="1"/>
              <a:t>of</a:t>
            </a:r>
            <a:endParaRPr lang="cs-CZ" sz="1000" dirty="0"/>
          </a:p>
          <a:p>
            <a:r>
              <a:rPr lang="cs-CZ" sz="1000" dirty="0"/>
              <a:t>image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7641998" y="3864034"/>
            <a:ext cx="548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/>
              <a:t>Action</a:t>
            </a:r>
            <a:r>
              <a:rPr lang="cs-CZ" sz="1000" dirty="0"/>
              <a:t> </a:t>
            </a:r>
          </a:p>
          <a:p>
            <a:r>
              <a:rPr lang="cs-CZ" sz="1000" dirty="0"/>
              <a:t>sales</a:t>
            </a:r>
          </a:p>
        </p:txBody>
      </p:sp>
      <p:sp>
        <p:nvSpPr>
          <p:cNvPr id="72" name="Obdélník 71"/>
          <p:cNvSpPr/>
          <p:nvPr/>
        </p:nvSpPr>
        <p:spPr>
          <a:xfrm>
            <a:off x="892353" y="291530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</a:t>
            </a:r>
            <a:r>
              <a:rPr lang="cs-CZ" sz="1000" b="1" dirty="0" err="1"/>
              <a:t>Provided</a:t>
            </a:r>
            <a:r>
              <a:rPr lang="cs-CZ" sz="1000" b="1" dirty="0"/>
              <a:t> </a:t>
            </a:r>
            <a:r>
              <a:rPr lang="cs-CZ" sz="1000" b="1" dirty="0" err="1"/>
              <a:t>value</a:t>
            </a:r>
            <a:endParaRPr lang="cs-CZ" sz="1000" b="1" dirty="0"/>
          </a:p>
        </p:txBody>
      </p:sp>
      <p:sp>
        <p:nvSpPr>
          <p:cNvPr id="73" name="Obdélník 72"/>
          <p:cNvSpPr/>
          <p:nvPr/>
        </p:nvSpPr>
        <p:spPr>
          <a:xfrm>
            <a:off x="2767458" y="2902037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/>
              <a:t>Better</a:t>
            </a:r>
            <a:r>
              <a:rPr lang="cs-CZ" sz="1000" b="1" dirty="0"/>
              <a:t> </a:t>
            </a:r>
            <a:r>
              <a:rPr lang="cs-CZ" sz="1000" b="1" dirty="0" err="1"/>
              <a:t>relationships</a:t>
            </a:r>
            <a:endParaRPr lang="cs-CZ" sz="1000" b="1" dirty="0"/>
          </a:p>
        </p:txBody>
      </p:sp>
      <p:cxnSp>
        <p:nvCxnSpPr>
          <p:cNvPr id="74" name="Přímá spojnice 73"/>
          <p:cNvCxnSpPr/>
          <p:nvPr/>
        </p:nvCxnSpPr>
        <p:spPr>
          <a:xfrm>
            <a:off x="933295" y="3645024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834162" y="2684470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>
            <a:off x="892353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</a:t>
            </a:r>
            <a:r>
              <a:rPr lang="cs-CZ" sz="1000" b="1" dirty="0">
                <a:solidFill>
                  <a:schemeClr val="tx1"/>
                </a:solidFill>
              </a:rPr>
              <a:t>Sales </a:t>
            </a:r>
            <a:r>
              <a:rPr lang="cs-CZ" sz="1000" b="1" dirty="0" err="1">
                <a:solidFill>
                  <a:schemeClr val="tx1"/>
                </a:solidFill>
              </a:rPr>
              <a:t>growth</a:t>
            </a:r>
            <a:r>
              <a:rPr lang="cs-CZ" sz="1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8" name="Obdélník 77"/>
          <p:cNvSpPr/>
          <p:nvPr/>
        </p:nvSpPr>
        <p:spPr>
          <a:xfrm>
            <a:off x="2713409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</a:t>
            </a:r>
            <a:r>
              <a:rPr lang="cs-CZ" sz="1000" b="1" dirty="0">
                <a:solidFill>
                  <a:schemeClr val="tx1"/>
                </a:solidFill>
              </a:rPr>
              <a:t>Profit </a:t>
            </a:r>
            <a:r>
              <a:rPr lang="cs-CZ" sz="1000" b="1" dirty="0" err="1">
                <a:solidFill>
                  <a:schemeClr val="tx1"/>
                </a:solidFill>
              </a:rPr>
              <a:t>growth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1979712" y="1431379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>
                <a:solidFill>
                  <a:schemeClr val="tx1"/>
                </a:solidFill>
              </a:rPr>
              <a:t>Satisfied</a:t>
            </a:r>
            <a:r>
              <a:rPr lang="cs-CZ" sz="1000" b="1" dirty="0">
                <a:solidFill>
                  <a:schemeClr val="tx1"/>
                </a:solidFill>
              </a:rPr>
              <a:t> </a:t>
            </a:r>
            <a:r>
              <a:rPr lang="cs-CZ" sz="1000" b="1" dirty="0" err="1">
                <a:solidFill>
                  <a:schemeClr val="tx1"/>
                </a:solidFill>
              </a:rPr>
              <a:t>shareholders</a:t>
            </a:r>
            <a:endParaRPr lang="cs-CZ" sz="1000" b="1" dirty="0">
              <a:solidFill>
                <a:schemeClr val="tx1"/>
              </a:solidFill>
            </a:endParaRPr>
          </a:p>
        </p:txBody>
      </p:sp>
      <p:cxnSp>
        <p:nvCxnSpPr>
          <p:cNvPr id="81" name="Přímá spojnice se šipkou 80"/>
          <p:cNvCxnSpPr/>
          <p:nvPr/>
        </p:nvCxnSpPr>
        <p:spPr>
          <a:xfrm flipV="1">
            <a:off x="2339752" y="179141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 flipV="1">
            <a:off x="2843808" y="179980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/>
          <p:nvPr/>
        </p:nvCxnSpPr>
        <p:spPr>
          <a:xfrm flipH="1" flipV="1">
            <a:off x="2317122" y="2468565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 flipV="1">
            <a:off x="2677734" y="2432561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01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8298A4-B30B-4D18-8A9F-3362B79EA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Used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tool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one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page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approach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  <a:endParaRPr lang="en-US" sz="3600" dirty="0">
              <a:solidFill>
                <a:srgbClr val="0070C0"/>
              </a:solidFill>
            </a:endParaRP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5FB64B30-3936-4F65-9E57-DE9BBD8DC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885103"/>
              </p:ext>
            </p:extLst>
          </p:nvPr>
        </p:nvGraphicFramePr>
        <p:xfrm>
          <a:off x="683568" y="1772816"/>
          <a:ext cx="6504388" cy="368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389738966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550066409"/>
                    </a:ext>
                  </a:extLst>
                </a:gridCol>
                <a:gridCol w="623103">
                  <a:extLst>
                    <a:ext uri="{9D8B030D-6E8A-4147-A177-3AD203B41FA5}">
                      <a16:colId xmlns:a16="http://schemas.microsoft.com/office/drawing/2014/main" val="4268864010"/>
                    </a:ext>
                  </a:extLst>
                </a:gridCol>
                <a:gridCol w="816217">
                  <a:extLst>
                    <a:ext uri="{9D8B030D-6E8A-4147-A177-3AD203B41FA5}">
                      <a16:colId xmlns:a16="http://schemas.microsoft.com/office/drawing/2014/main" val="1442241451"/>
                    </a:ext>
                  </a:extLst>
                </a:gridCol>
                <a:gridCol w="816217">
                  <a:extLst>
                    <a:ext uri="{9D8B030D-6E8A-4147-A177-3AD203B41FA5}">
                      <a16:colId xmlns:a16="http://schemas.microsoft.com/office/drawing/2014/main" val="3287272990"/>
                    </a:ext>
                  </a:extLst>
                </a:gridCol>
                <a:gridCol w="816217">
                  <a:extLst>
                    <a:ext uri="{9D8B030D-6E8A-4147-A177-3AD203B41FA5}">
                      <a16:colId xmlns:a16="http://schemas.microsoft.com/office/drawing/2014/main" val="1052044002"/>
                    </a:ext>
                  </a:extLst>
                </a:gridCol>
                <a:gridCol w="960694">
                  <a:extLst>
                    <a:ext uri="{9D8B030D-6E8A-4147-A177-3AD203B41FA5}">
                      <a16:colId xmlns:a16="http://schemas.microsoft.com/office/drawing/2014/main" val="2148378012"/>
                    </a:ext>
                  </a:extLst>
                </a:gridCol>
                <a:gridCol w="671740">
                  <a:extLst>
                    <a:ext uri="{9D8B030D-6E8A-4147-A177-3AD203B41FA5}">
                      <a16:colId xmlns:a16="http://schemas.microsoft.com/office/drawing/2014/main" val="135189307"/>
                    </a:ext>
                  </a:extLst>
                </a:gridCol>
              </a:tblGrid>
              <a:tr h="676870">
                <a:tc>
                  <a:txBody>
                    <a:bodyPr/>
                    <a:lstStyle/>
                    <a:p>
                      <a:r>
                        <a:rPr lang="cs-CZ" sz="1200" dirty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/>
                        <a:t> 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cs-CZ" sz="1200" b="1" i="0" baseline="0" dirty="0" err="1">
                          <a:solidFill>
                            <a:srgbClr val="FF0000"/>
                          </a:solidFill>
                        </a:rPr>
                        <a:t>Metrics</a:t>
                      </a:r>
                      <a:endParaRPr lang="en-US" sz="1200" b="1" i="0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879325"/>
                  </a:ext>
                </a:extLst>
              </a:tr>
              <a:tr h="547943">
                <a:tc>
                  <a:txBody>
                    <a:bodyPr/>
                    <a:lstStyle/>
                    <a:p>
                      <a:r>
                        <a:rPr lang="cs-CZ" sz="1200" b="1" dirty="0" err="1">
                          <a:solidFill>
                            <a:srgbClr val="00B050"/>
                          </a:solidFill>
                        </a:rPr>
                        <a:t>Process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>
                          <a:solidFill>
                            <a:srgbClr val="FF0000"/>
                          </a:solidFill>
                        </a:rPr>
                        <a:t>Margin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Market share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rgbClr val="FF0000"/>
                          </a:solidFill>
                        </a:rPr>
                        <a:t>Branding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solidFill>
                            <a:srgbClr val="FF0000"/>
                          </a:solidFill>
                        </a:rPr>
                        <a:t>Top </a:t>
                      </a:r>
                      <a:r>
                        <a:rPr lang="cs-CZ" sz="1100" dirty="0" err="1">
                          <a:solidFill>
                            <a:srgbClr val="FF0000"/>
                          </a:solidFill>
                        </a:rPr>
                        <a:t>quality</a:t>
                      </a:r>
                      <a:r>
                        <a:rPr lang="cs-CZ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>
                          <a:solidFill>
                            <a:srgbClr val="FF0000"/>
                          </a:solidFill>
                        </a:rPr>
                        <a:t>Optimized</a:t>
                      </a:r>
                      <a:r>
                        <a:rPr lang="cs-CZ" sz="1100" dirty="0">
                          <a:solidFill>
                            <a:srgbClr val="FF0000"/>
                          </a:solidFill>
                        </a:rPr>
                        <a:t> setup </a:t>
                      </a:r>
                      <a:r>
                        <a:rPr lang="cs-CZ" sz="1100" dirty="0" err="1">
                          <a:solidFill>
                            <a:srgbClr val="FF0000"/>
                          </a:solidFill>
                        </a:rPr>
                        <a:t>time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>
                          <a:solidFill>
                            <a:srgbClr val="FF0000"/>
                          </a:solidFill>
                        </a:rPr>
                        <a:t>Delivery</a:t>
                      </a:r>
                      <a:r>
                        <a:rPr lang="cs-CZ" sz="1100" dirty="0">
                          <a:solidFill>
                            <a:srgbClr val="FF0000"/>
                          </a:solidFill>
                        </a:rPr>
                        <a:t>  performance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err="1">
                          <a:solidFill>
                            <a:srgbClr val="FF0000"/>
                          </a:solidFill>
                        </a:rPr>
                        <a:t>Selling</a:t>
                      </a:r>
                      <a:r>
                        <a:rPr lang="cs-CZ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100" dirty="0" err="1">
                          <a:solidFill>
                            <a:srgbClr val="FF0000"/>
                          </a:solidFill>
                        </a:rPr>
                        <a:t>price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559778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cs-CZ" sz="1200" dirty="0" err="1">
                          <a:solidFill>
                            <a:srgbClr val="00B050"/>
                          </a:solidFill>
                        </a:rPr>
                        <a:t>Selling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40953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00B050"/>
                          </a:solidFill>
                        </a:rPr>
                        <a:t>Inventory</a:t>
                      </a:r>
                    </a:p>
                    <a:p>
                      <a:r>
                        <a:rPr lang="cs-CZ" sz="1200" dirty="0">
                          <a:solidFill>
                            <a:srgbClr val="00B050"/>
                          </a:solidFill>
                        </a:rPr>
                        <a:t>Management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472785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cs-CZ" sz="1200" dirty="0" err="1">
                          <a:solidFill>
                            <a:srgbClr val="00B050"/>
                          </a:solidFill>
                        </a:rPr>
                        <a:t>Quality</a:t>
                      </a:r>
                      <a:r>
                        <a:rPr lang="cs-CZ" sz="1200" dirty="0">
                          <a:solidFill>
                            <a:srgbClr val="00B050"/>
                          </a:solidFill>
                        </a:rPr>
                        <a:t> management 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442724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00B050"/>
                          </a:solidFill>
                        </a:rPr>
                        <a:t>HR </a:t>
                      </a:r>
                      <a:r>
                        <a:rPr lang="cs-CZ" sz="1200" dirty="0" err="1">
                          <a:solidFill>
                            <a:srgbClr val="00B050"/>
                          </a:solidFill>
                        </a:rPr>
                        <a:t>sector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920300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rgbClr val="00B050"/>
                          </a:solidFill>
                        </a:rPr>
                        <a:t>Transport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193809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cs-CZ" sz="1200" dirty="0" err="1">
                          <a:solidFill>
                            <a:srgbClr val="00B050"/>
                          </a:solidFill>
                        </a:rPr>
                        <a:t>Production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169853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48FA20C2-9005-41CC-8789-99FA5E31EA41}"/>
              </a:ext>
            </a:extLst>
          </p:cNvPr>
          <p:cNvSpPr txBox="1"/>
          <p:nvPr/>
        </p:nvSpPr>
        <p:spPr>
          <a:xfrm>
            <a:off x="682670" y="5491173"/>
            <a:ext cx="76463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numbers are chosen randomly. They represent the number of </a:t>
            </a:r>
            <a:r>
              <a:rPr lang="cs-CZ" dirty="0" err="1"/>
              <a:t>evaluators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/>
              <a:t>that connect the process and a measure of the performance of that process. </a:t>
            </a:r>
            <a:endParaRPr lang="cs-CZ" dirty="0"/>
          </a:p>
          <a:p>
            <a:r>
              <a:rPr lang="en-US" dirty="0"/>
              <a:t>The activities </a:t>
            </a:r>
            <a:r>
              <a:rPr lang="cs-CZ" dirty="0"/>
              <a:t>(</a:t>
            </a:r>
            <a:r>
              <a:rPr lang="cs-CZ" dirty="0" err="1"/>
              <a:t>processes</a:t>
            </a:r>
            <a:r>
              <a:rPr lang="cs-CZ" dirty="0"/>
              <a:t>) </a:t>
            </a:r>
            <a:r>
              <a:rPr lang="en-US" dirty="0"/>
              <a:t>with the smallest number of points are not important </a:t>
            </a:r>
            <a:endParaRPr lang="cs-CZ" dirty="0"/>
          </a:p>
          <a:p>
            <a:r>
              <a:rPr lang="en-US" dirty="0"/>
              <a:t>for the achievement of the objectives and can be suppressed. 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F2FF14F-35EF-49E9-88A0-C13234DDAA6A}"/>
              </a:ext>
            </a:extLst>
          </p:cNvPr>
          <p:cNvSpPr/>
          <p:nvPr/>
        </p:nvSpPr>
        <p:spPr>
          <a:xfrm>
            <a:off x="1655677" y="4279340"/>
            <a:ext cx="68047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320CA96-B17C-4A49-832E-124E96152A1D}"/>
              </a:ext>
            </a:extLst>
          </p:cNvPr>
          <p:cNvSpPr txBox="1"/>
          <p:nvPr/>
        </p:nvSpPr>
        <p:spPr>
          <a:xfrm>
            <a:off x="3851920" y="1272062"/>
            <a:ext cx="487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1400" b="1" dirty="0">
                <a:solidFill>
                  <a:srgbClr val="0070C0"/>
                </a:solidFill>
              </a:rPr>
              <a:t>The least important process from the evaluators' point of view</a:t>
            </a:r>
          </a:p>
          <a:p>
            <a:endParaRPr lang="en-US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AC2A99E-75DB-49F0-AD5A-2F9E6660A7BD}"/>
              </a:ext>
            </a:extLst>
          </p:cNvPr>
          <p:cNvCxnSpPr/>
          <p:nvPr/>
        </p:nvCxnSpPr>
        <p:spPr>
          <a:xfrm>
            <a:off x="7884368" y="1628800"/>
            <a:ext cx="0" cy="2664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81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Výsledný graf po aplikaci JSS</a:t>
            </a:r>
            <a:br>
              <a:rPr lang="cs-CZ" altLang="cs-CZ" dirty="0"/>
            </a:br>
            <a:r>
              <a:rPr lang="cs-CZ" altLang="cs-CZ" dirty="0"/>
              <a:t>(transpozice FRT-&gt;BSC vrstev)</a:t>
            </a:r>
          </a:p>
        </p:txBody>
      </p:sp>
      <p:grpSp>
        <p:nvGrpSpPr>
          <p:cNvPr id="28675" name="Group 5"/>
          <p:cNvGrpSpPr>
            <a:grpSpLocks noChangeAspect="1"/>
          </p:cNvGrpSpPr>
          <p:nvPr/>
        </p:nvGrpSpPr>
        <p:grpSpPr bwMode="auto">
          <a:xfrm>
            <a:off x="1009876" y="2111452"/>
            <a:ext cx="7129462" cy="4467225"/>
            <a:chOff x="1746" y="1253"/>
            <a:chExt cx="3856" cy="2948"/>
          </a:xfrm>
        </p:grpSpPr>
        <p:pic>
          <p:nvPicPr>
            <p:cNvPr id="28676" name="Picture 6" descr="bluebev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1746" y="1253"/>
              <a:ext cx="3856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Picture 7" descr="JSMART"/>
            <p:cNvPicPr>
              <a:picLocks noChangeAspect="1" noChangeArrowheads="1"/>
            </p:cNvPicPr>
            <p:nvPr/>
          </p:nvPicPr>
          <p:blipFill>
            <a:blip r:embed="rId3">
              <a:lum bright="-6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321"/>
              <a:ext cx="3765" cy="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8" y="1268760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29609" y="1509865"/>
            <a:ext cx="2174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Czech </a:t>
            </a:r>
            <a:r>
              <a:rPr lang="cs-CZ" sz="2000" b="1" dirty="0" err="1">
                <a:solidFill>
                  <a:srgbClr val="FF0000"/>
                </a:solidFill>
              </a:rPr>
              <a:t>courses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only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14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5AC320-6461-48E6-8008-5ACE8330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BSC and </a:t>
            </a:r>
            <a:r>
              <a:rPr lang="cs-CZ" sz="3600" dirty="0" err="1">
                <a:solidFill>
                  <a:srgbClr val="0070C0"/>
                </a:solidFill>
              </a:rPr>
              <a:t>Future</a:t>
            </a:r>
            <a:r>
              <a:rPr lang="cs-CZ" sz="3600" dirty="0">
                <a:solidFill>
                  <a:srgbClr val="0070C0"/>
                </a:solidFill>
              </a:rPr>
              <a:t> Reality </a:t>
            </a:r>
            <a:r>
              <a:rPr lang="cs-CZ" sz="3600" dirty="0" err="1">
                <a:solidFill>
                  <a:srgbClr val="0070C0"/>
                </a:solidFill>
              </a:rPr>
              <a:t>Tree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relationship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B3A1EE1-E690-4A49-ACC9-867D7DC63F25}"/>
              </a:ext>
            </a:extLst>
          </p:cNvPr>
          <p:cNvSpPr/>
          <p:nvPr/>
        </p:nvSpPr>
        <p:spPr>
          <a:xfrm>
            <a:off x="818704" y="2678452"/>
            <a:ext cx="734481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                             </a:t>
            </a:r>
            <a:r>
              <a:rPr lang="en-US" sz="1400" b="1" dirty="0">
                <a:solidFill>
                  <a:schemeClr val="tx1"/>
                </a:solidFill>
              </a:rPr>
              <a:t>Finances 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4267015-A086-490C-9ACB-92A55D466C04}"/>
              </a:ext>
            </a:extLst>
          </p:cNvPr>
          <p:cNvSpPr/>
          <p:nvPr/>
        </p:nvSpPr>
        <p:spPr>
          <a:xfrm>
            <a:off x="827584" y="3489402"/>
            <a:ext cx="73448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                                  </a:t>
            </a:r>
            <a:r>
              <a:rPr lang="en-ZA" sz="1400" b="1" dirty="0">
                <a:solidFill>
                  <a:srgbClr val="FF0000"/>
                </a:solidFill>
              </a:rPr>
              <a:t>Customers</a:t>
            </a:r>
            <a:r>
              <a:rPr lang="en-ZA" sz="1400" dirty="0">
                <a:solidFill>
                  <a:srgbClr val="FF0000"/>
                </a:solidFill>
              </a:rPr>
              <a:t> 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0CC7197-C1DE-4503-A75B-861F9232C92B}"/>
              </a:ext>
            </a:extLst>
          </p:cNvPr>
          <p:cNvSpPr/>
          <p:nvPr/>
        </p:nvSpPr>
        <p:spPr>
          <a:xfrm>
            <a:off x="827584" y="4353498"/>
            <a:ext cx="73448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accent1">
                    <a:lumMod val="75000"/>
                  </a:schemeClr>
                </a:solidFill>
              </a:rPr>
              <a:t>                                </a:t>
            </a:r>
            <a:r>
              <a:rPr lang="en-ZA" sz="1400" b="1" noProof="1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400" noProof="1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8622532-D5F9-4D44-9839-511529EF17C9}"/>
              </a:ext>
            </a:extLst>
          </p:cNvPr>
          <p:cNvSpPr/>
          <p:nvPr/>
        </p:nvSpPr>
        <p:spPr>
          <a:xfrm>
            <a:off x="818704" y="5217594"/>
            <a:ext cx="734481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                                        </a:t>
            </a:r>
            <a:r>
              <a:rPr lang="en-ZA" sz="1400" b="1" dirty="0"/>
              <a:t>Learning and Growing </a:t>
            </a:r>
            <a:r>
              <a:rPr lang="cs-CZ" sz="1400" dirty="0"/>
              <a:t> </a:t>
            </a:r>
            <a:endParaRPr lang="en-ZA" sz="14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B59E10E-4559-4163-8491-37C159C1E5AD}"/>
              </a:ext>
            </a:extLst>
          </p:cNvPr>
          <p:cNvSpPr/>
          <p:nvPr/>
        </p:nvSpPr>
        <p:spPr>
          <a:xfrm>
            <a:off x="1259632" y="5323575"/>
            <a:ext cx="30243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New Business </a:t>
            </a:r>
            <a:r>
              <a:rPr lang="cs-CZ" sz="1400" dirty="0" err="1"/>
              <a:t>Central</a:t>
            </a:r>
            <a:endParaRPr lang="cs-CZ" sz="14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EC051B0-A667-43DB-A8B6-329995C5DD92}"/>
              </a:ext>
            </a:extLst>
          </p:cNvPr>
          <p:cNvSpPr/>
          <p:nvPr/>
        </p:nvSpPr>
        <p:spPr>
          <a:xfrm>
            <a:off x="1259632" y="4497514"/>
            <a:ext cx="316835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Better</a:t>
            </a:r>
            <a:r>
              <a:rPr lang="cs-CZ" sz="1400" dirty="0"/>
              <a:t> </a:t>
            </a:r>
            <a:r>
              <a:rPr lang="cs-CZ" sz="1400" dirty="0" err="1"/>
              <a:t>forecasting</a:t>
            </a:r>
            <a:r>
              <a:rPr lang="cs-CZ" sz="1400" dirty="0"/>
              <a:t> in </a:t>
            </a:r>
            <a:r>
              <a:rPr lang="cs-CZ" sz="1400" dirty="0" err="1"/>
              <a:t>stock</a:t>
            </a:r>
            <a:r>
              <a:rPr lang="cs-CZ" sz="1400" dirty="0"/>
              <a:t> </a:t>
            </a:r>
            <a:r>
              <a:rPr lang="cs-CZ" sz="1400" dirty="0" err="1"/>
              <a:t>replenishment</a:t>
            </a:r>
            <a:endParaRPr lang="cs-CZ" sz="14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D92B650-34D8-4118-B0D1-E01E10F7EA19}"/>
              </a:ext>
            </a:extLst>
          </p:cNvPr>
          <p:cNvSpPr/>
          <p:nvPr/>
        </p:nvSpPr>
        <p:spPr>
          <a:xfrm>
            <a:off x="1187624" y="3659991"/>
            <a:ext cx="316835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Reliable</a:t>
            </a:r>
            <a:r>
              <a:rPr lang="cs-CZ" sz="1400" dirty="0"/>
              <a:t> </a:t>
            </a:r>
            <a:r>
              <a:rPr lang="cs-CZ" sz="1400" dirty="0" err="1"/>
              <a:t>deliveries</a:t>
            </a:r>
            <a:r>
              <a:rPr lang="cs-CZ" sz="1400" dirty="0"/>
              <a:t>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BA82839-3950-4C05-9FE4-47214269A1DC}"/>
              </a:ext>
            </a:extLst>
          </p:cNvPr>
          <p:cNvSpPr/>
          <p:nvPr/>
        </p:nvSpPr>
        <p:spPr>
          <a:xfrm>
            <a:off x="1183675" y="2881190"/>
            <a:ext cx="316835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Better</a:t>
            </a:r>
            <a:r>
              <a:rPr lang="cs-CZ" sz="1400" dirty="0"/>
              <a:t> </a:t>
            </a:r>
            <a:r>
              <a:rPr lang="cs-CZ" sz="1400" dirty="0" err="1"/>
              <a:t>bottom</a:t>
            </a:r>
            <a:r>
              <a:rPr lang="cs-CZ" sz="1400" dirty="0"/>
              <a:t> line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FAC085D8-98E8-4C81-86F2-5D080D697037}"/>
              </a:ext>
            </a:extLst>
          </p:cNvPr>
          <p:cNvCxnSpPr>
            <a:cxnSpLocks/>
          </p:cNvCxnSpPr>
          <p:nvPr/>
        </p:nvCxnSpPr>
        <p:spPr>
          <a:xfrm flipV="1">
            <a:off x="2767851" y="4785546"/>
            <a:ext cx="0" cy="538029"/>
          </a:xfrm>
          <a:prstGeom prst="straightConnector1">
            <a:avLst/>
          </a:prstGeom>
          <a:ln w="25400">
            <a:solidFill>
              <a:srgbClr val="FF0000"/>
            </a:solidFill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AAC5FD9D-A912-4195-898D-91E1E32F0626}"/>
              </a:ext>
            </a:extLst>
          </p:cNvPr>
          <p:cNvCxnSpPr>
            <a:cxnSpLocks/>
          </p:cNvCxnSpPr>
          <p:nvPr/>
        </p:nvCxnSpPr>
        <p:spPr>
          <a:xfrm flipV="1">
            <a:off x="2767851" y="3948023"/>
            <a:ext cx="0" cy="549491"/>
          </a:xfrm>
          <a:prstGeom prst="straightConnector1">
            <a:avLst/>
          </a:prstGeom>
          <a:ln w="25400">
            <a:solidFill>
              <a:srgbClr val="FF0000"/>
            </a:solidFill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BFB39986-643C-4355-8C4F-3689B2E999E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2765870" y="3169223"/>
            <a:ext cx="5930" cy="490768"/>
          </a:xfrm>
          <a:prstGeom prst="straightConnector1">
            <a:avLst/>
          </a:prstGeom>
          <a:ln w="25400">
            <a:solidFill>
              <a:srgbClr val="FF0000"/>
            </a:solidFill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8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95250"/>
            <a:ext cx="8229600" cy="1143000"/>
          </a:xfrm>
        </p:spPr>
        <p:txBody>
          <a:bodyPr/>
          <a:lstStyle/>
          <a:p>
            <a:r>
              <a:rPr lang="en-AU" altLang="cs-CZ" sz="2800">
                <a:latin typeface="Calibri" pitchFamily="34" charset="0"/>
              </a:rPr>
              <a:t>Strategy Map-The Simple Model of Value Creation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322638" y="5808663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our organization learn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and improve ?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281363" y="4397375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satisfy our customer, which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processes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must we excel at ?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3281363" y="2986088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we look to our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customers?</a:t>
            </a: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3281363" y="1695450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If we succeed, how will we look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to our shareholders ?</a:t>
            </a:r>
            <a:r>
              <a:rPr lang="en-US" altLang="cs-CZ" sz="140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cs-CZ" sz="1400">
              <a:latin typeface="Calibri" pitchFamily="34" charset="0"/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0" y="6372225"/>
            <a:ext cx="2995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200">
                <a:latin typeface="Calibri" pitchFamily="34" charset="0"/>
              </a:rPr>
              <a:t>Resource : Strategy Maps, Kaplan and Norton</a:t>
            </a: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3322638" y="5484813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Learning and growth perspective</a:t>
            </a:r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3281363" y="4073525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Internal perspective</a:t>
            </a:r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3281363" y="266223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AU" altLang="cs-CZ" sz="1400">
                <a:latin typeface="Calibri" pitchFamily="34" charset="0"/>
              </a:rPr>
              <a:t>Customer perspective</a:t>
            </a:r>
          </a:p>
        </p:txBody>
      </p:sp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3281363" y="137318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Financial perspective</a:t>
            </a:r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>
            <a:off x="5862638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 flipH="1" flipV="1">
            <a:off x="626586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0" name="Line 16"/>
          <p:cNvSpPr>
            <a:spLocks noChangeShapeType="1"/>
          </p:cNvSpPr>
          <p:nvPr/>
        </p:nvSpPr>
        <p:spPr bwMode="auto">
          <a:xfrm flipH="1">
            <a:off x="5821363" y="4840288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1" name="Line 17"/>
          <p:cNvSpPr>
            <a:spLocks noChangeShapeType="1"/>
          </p:cNvSpPr>
          <p:nvPr/>
        </p:nvSpPr>
        <p:spPr bwMode="auto">
          <a:xfrm>
            <a:off x="5862638" y="46386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 flipH="1" flipV="1">
            <a:off x="6265863" y="330835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 flipH="1">
            <a:off x="5821363" y="3308350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4" name="Line 20"/>
          <p:cNvSpPr>
            <a:spLocks noChangeShapeType="1"/>
          </p:cNvSpPr>
          <p:nvPr/>
        </p:nvSpPr>
        <p:spPr bwMode="auto">
          <a:xfrm>
            <a:off x="5862638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5" name="Line 21"/>
          <p:cNvSpPr>
            <a:spLocks noChangeShapeType="1"/>
          </p:cNvSpPr>
          <p:nvPr/>
        </p:nvSpPr>
        <p:spPr bwMode="auto">
          <a:xfrm flipH="1" flipV="1">
            <a:off x="6265863" y="2098675"/>
            <a:ext cx="0" cy="108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6" name="Line 22"/>
          <p:cNvSpPr>
            <a:spLocks noChangeShapeType="1"/>
          </p:cNvSpPr>
          <p:nvPr/>
        </p:nvSpPr>
        <p:spPr bwMode="auto">
          <a:xfrm flipH="1">
            <a:off x="5821363" y="2098675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7" name="Oval 23"/>
          <p:cNvSpPr>
            <a:spLocks noChangeArrowheads="1"/>
          </p:cNvSpPr>
          <p:nvPr/>
        </p:nvSpPr>
        <p:spPr bwMode="auto">
          <a:xfrm>
            <a:off x="3644900" y="889000"/>
            <a:ext cx="1895475" cy="361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Calibri" pitchFamily="34" charset="0"/>
              </a:rPr>
              <a:t>Strategy</a:t>
            </a:r>
            <a:endParaRPr lang="en-GB" altLang="cs-CZ" sz="1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98" name="Line 25"/>
          <p:cNvSpPr>
            <a:spLocks noChangeShapeType="1"/>
          </p:cNvSpPr>
          <p:nvPr/>
        </p:nvSpPr>
        <p:spPr bwMode="auto">
          <a:xfrm>
            <a:off x="2919413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9" name="Line 26"/>
          <p:cNvSpPr>
            <a:spLocks noChangeShapeType="1"/>
          </p:cNvSpPr>
          <p:nvPr/>
        </p:nvSpPr>
        <p:spPr bwMode="auto">
          <a:xfrm flipH="1" flipV="1">
            <a:off x="291941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0" name="Line 27"/>
          <p:cNvSpPr>
            <a:spLocks noChangeShapeType="1"/>
          </p:cNvSpPr>
          <p:nvPr/>
        </p:nvSpPr>
        <p:spPr bwMode="auto">
          <a:xfrm>
            <a:off x="2919413" y="48402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1" name="Line 28"/>
          <p:cNvSpPr>
            <a:spLocks noChangeShapeType="1"/>
          </p:cNvSpPr>
          <p:nvPr/>
        </p:nvSpPr>
        <p:spPr bwMode="auto">
          <a:xfrm>
            <a:off x="2838450" y="451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2" name="Line 29"/>
          <p:cNvSpPr>
            <a:spLocks noChangeShapeType="1"/>
          </p:cNvSpPr>
          <p:nvPr/>
        </p:nvSpPr>
        <p:spPr bwMode="auto">
          <a:xfrm flipH="1" flipV="1">
            <a:off x="2838450" y="318770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3" name="Line 30"/>
          <p:cNvSpPr>
            <a:spLocks noChangeShapeType="1"/>
          </p:cNvSpPr>
          <p:nvPr/>
        </p:nvSpPr>
        <p:spPr bwMode="auto">
          <a:xfrm>
            <a:off x="2838450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4" name="Line 31"/>
          <p:cNvSpPr>
            <a:spLocks noChangeShapeType="1"/>
          </p:cNvSpPr>
          <p:nvPr/>
        </p:nvSpPr>
        <p:spPr bwMode="auto">
          <a:xfrm>
            <a:off x="2838450" y="310673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5" name="Line 32"/>
          <p:cNvSpPr>
            <a:spLocks noChangeShapeType="1"/>
          </p:cNvSpPr>
          <p:nvPr/>
        </p:nvSpPr>
        <p:spPr bwMode="auto">
          <a:xfrm flipH="1" flipV="1">
            <a:off x="2838450" y="1978025"/>
            <a:ext cx="0" cy="1128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6" name="Line 33"/>
          <p:cNvSpPr>
            <a:spLocks noChangeShapeType="1"/>
          </p:cNvSpPr>
          <p:nvPr/>
        </p:nvSpPr>
        <p:spPr bwMode="auto">
          <a:xfrm>
            <a:off x="2838450" y="197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7" name="Line 35"/>
          <p:cNvSpPr>
            <a:spLocks noChangeShapeType="1"/>
          </p:cNvSpPr>
          <p:nvPr/>
        </p:nvSpPr>
        <p:spPr bwMode="auto">
          <a:xfrm>
            <a:off x="2878138" y="17764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8" name="Line 36"/>
          <p:cNvSpPr>
            <a:spLocks noChangeShapeType="1"/>
          </p:cNvSpPr>
          <p:nvPr/>
        </p:nvSpPr>
        <p:spPr bwMode="auto">
          <a:xfrm flipH="1" flipV="1">
            <a:off x="2878138" y="109061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9" name="Line 37"/>
          <p:cNvSpPr>
            <a:spLocks noChangeShapeType="1"/>
          </p:cNvSpPr>
          <p:nvPr/>
        </p:nvSpPr>
        <p:spPr bwMode="auto">
          <a:xfrm flipV="1">
            <a:off x="2878138" y="10906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0" name="Line 38"/>
          <p:cNvSpPr>
            <a:spLocks noChangeShapeType="1"/>
          </p:cNvSpPr>
          <p:nvPr/>
        </p:nvSpPr>
        <p:spPr bwMode="auto">
          <a:xfrm>
            <a:off x="5821363" y="18557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1" name="Line 39"/>
          <p:cNvSpPr>
            <a:spLocks noChangeShapeType="1"/>
          </p:cNvSpPr>
          <p:nvPr/>
        </p:nvSpPr>
        <p:spPr bwMode="auto">
          <a:xfrm flipH="1" flipV="1">
            <a:off x="6224588" y="1090613"/>
            <a:ext cx="0" cy="766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2" name="Line 40"/>
          <p:cNvSpPr>
            <a:spLocks noChangeShapeType="1"/>
          </p:cNvSpPr>
          <p:nvPr/>
        </p:nvSpPr>
        <p:spPr bwMode="auto">
          <a:xfrm flipH="1">
            <a:off x="5619750" y="1090613"/>
            <a:ext cx="604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874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B3A46-4010-43BA-B436-31E03161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Strategy</a:t>
            </a:r>
            <a:r>
              <a:rPr lang="cs-CZ" sz="3600" dirty="0">
                <a:solidFill>
                  <a:srgbClr val="0070C0"/>
                </a:solidFill>
              </a:rPr>
              <a:t> map - </a:t>
            </a:r>
            <a:r>
              <a:rPr lang="cs-CZ" sz="3600" dirty="0" err="1">
                <a:solidFill>
                  <a:srgbClr val="0070C0"/>
                </a:solidFill>
              </a:rPr>
              <a:t>example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FC75000D-524B-4881-A58B-962ADB908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189687" cy="372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95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77517B-4E78-4A2F-BC19-218E9416A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Mission</a:t>
            </a:r>
            <a:r>
              <a:rPr lang="cs-CZ" sz="3600" dirty="0">
                <a:solidFill>
                  <a:srgbClr val="0070C0"/>
                </a:solidFill>
              </a:rPr>
              <a:t> –</a:t>
            </a:r>
            <a:r>
              <a:rPr lang="cs-CZ" sz="3600" dirty="0" err="1">
                <a:solidFill>
                  <a:srgbClr val="0070C0"/>
                </a:solidFill>
              </a:rPr>
              <a:t>explanation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the</a:t>
            </a:r>
            <a:r>
              <a:rPr lang="cs-CZ" sz="3600" dirty="0">
                <a:solidFill>
                  <a:srgbClr val="0070C0"/>
                </a:solidFill>
              </a:rPr>
              <a:t> term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B7F76D-5540-444D-9D6C-B29ECAB39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r>
              <a:rPr lang="cs-CZ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represents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existence, and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values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recognizes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xamples</a:t>
            </a:r>
            <a:r>
              <a:rPr lang="cs-CZ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Google:  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world's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use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  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</a:t>
            </a:r>
            <a:r>
              <a:rPr lang="en-US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make as much money as possible 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tutor´s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McDonald's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"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fast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cleanliness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.„  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we don't mind that fast-food diets make people fat)  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tutor´s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cs-CZ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Coca-Cola: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"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Refresh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mind, body, and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spirit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Arouse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moments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optimism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happiness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brands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</a:t>
            </a:r>
            <a:r>
              <a:rPr lang="cs-CZ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.„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53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0"/>
            <a:ext cx="8305800" cy="83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3600" dirty="0" err="1">
                <a:solidFill>
                  <a:srgbClr val="0070C0"/>
                </a:solidFill>
                <a:latin typeface="Calibri" pitchFamily="34" charset="0"/>
              </a:rPr>
              <a:t>Strategic</a:t>
            </a:r>
            <a:r>
              <a:rPr lang="cs-CZ" altLang="cs-CZ" sz="3600" dirty="0">
                <a:solidFill>
                  <a:srgbClr val="0070C0"/>
                </a:solidFill>
                <a:latin typeface="Calibri" pitchFamily="34" charset="0"/>
              </a:rPr>
              <a:t> map (BSC) </a:t>
            </a:r>
            <a:endParaRPr lang="en-GB" altLang="cs-CZ" sz="3600" dirty="0">
              <a:solidFill>
                <a:srgbClr val="0070C0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58788" y="5808663"/>
            <a:ext cx="26209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200" dirty="0">
                <a:solidFill>
                  <a:srgbClr val="FFFF00"/>
                </a:solidFill>
                <a:latin typeface="Calibri" pitchFamily="34" charset="0"/>
              </a:rPr>
              <a:t>The need for unique </a:t>
            </a:r>
            <a:endParaRPr lang="cs-CZ" altLang="cs-CZ" sz="1200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200" dirty="0">
                <a:solidFill>
                  <a:srgbClr val="FFFF00"/>
                </a:solidFill>
                <a:latin typeface="Calibri" pitchFamily="34" charset="0"/>
              </a:rPr>
              <a:t>resources-knowledge</a:t>
            </a:r>
            <a:endParaRPr lang="en-GB" altLang="cs-CZ" sz="12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539750" y="5081588"/>
            <a:ext cx="2338388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 dirty="0">
                <a:latin typeface="Calibri" pitchFamily="34" charset="0"/>
              </a:rPr>
              <a:t> </a:t>
            </a:r>
            <a:r>
              <a:rPr lang="cs-CZ" altLang="cs-CZ" sz="1600" dirty="0" err="1">
                <a:solidFill>
                  <a:srgbClr val="FFFF00"/>
                </a:solidFill>
                <a:latin typeface="Calibri" pitchFamily="34" charset="0"/>
              </a:rPr>
              <a:t>Resource</a:t>
            </a:r>
            <a:r>
              <a:rPr lang="cs-CZ" altLang="cs-CZ" sz="16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cs-CZ" altLang="cs-CZ" sz="1600" dirty="0" err="1">
                <a:solidFill>
                  <a:srgbClr val="FFFF00"/>
                </a:solidFill>
                <a:latin typeface="Calibri" pitchFamily="34" charset="0"/>
              </a:rPr>
              <a:t>searching</a:t>
            </a:r>
            <a:endParaRPr lang="en-GB" altLang="cs-CZ" sz="16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296863" y="4275138"/>
            <a:ext cx="846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3362325" y="6170613"/>
            <a:ext cx="173355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cs-CZ" altLang="cs-CZ" sz="1600" dirty="0" err="1">
                <a:solidFill>
                  <a:srgbClr val="FFFF00"/>
                </a:solidFill>
                <a:latin typeface="Calibri" pitchFamily="34" charset="0"/>
              </a:rPr>
              <a:t>Cost</a:t>
            </a:r>
            <a:r>
              <a:rPr lang="cs-CZ" altLang="cs-CZ" sz="16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cs-CZ" altLang="cs-CZ" sz="1600" dirty="0" err="1">
                <a:solidFill>
                  <a:srgbClr val="FFFF00"/>
                </a:solidFill>
                <a:latin typeface="Calibri" pitchFamily="34" charset="0"/>
              </a:rPr>
              <a:t>of</a:t>
            </a:r>
            <a:r>
              <a:rPr lang="cs-CZ" altLang="cs-CZ" sz="16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cs-CZ" altLang="cs-CZ" sz="1600" dirty="0" err="1">
                <a:solidFill>
                  <a:srgbClr val="FFFF00"/>
                </a:solidFill>
                <a:latin typeface="Calibri" pitchFamily="34" charset="0"/>
              </a:rPr>
              <a:t>resources</a:t>
            </a:r>
            <a:endParaRPr lang="en-GB" altLang="cs-CZ" sz="16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6305550" y="4921250"/>
            <a:ext cx="246062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 dirty="0">
                <a:latin typeface="Calibri" pitchFamily="34" charset="0"/>
              </a:rPr>
              <a:t> </a:t>
            </a:r>
            <a:r>
              <a:rPr lang="cs-CZ" altLang="cs-CZ" sz="1400" dirty="0">
                <a:solidFill>
                  <a:srgbClr val="FFFF00"/>
                </a:solidFill>
                <a:latin typeface="Calibri" pitchFamily="34" charset="0"/>
              </a:rPr>
              <a:t>Source </a:t>
            </a:r>
            <a:r>
              <a:rPr lang="cs-CZ" altLang="cs-CZ" sz="1400" dirty="0" err="1">
                <a:solidFill>
                  <a:srgbClr val="FFFF00"/>
                </a:solidFill>
                <a:latin typeface="Calibri" pitchFamily="34" charset="0"/>
              </a:rPr>
              <a:t>selection</a:t>
            </a:r>
            <a:r>
              <a:rPr lang="cs-CZ" altLang="cs-CZ" sz="14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cs-CZ" altLang="cs-CZ" sz="1400" dirty="0" err="1">
                <a:solidFill>
                  <a:srgbClr val="FFFF00"/>
                </a:solidFill>
                <a:latin typeface="Calibri" pitchFamily="34" charset="0"/>
              </a:rPr>
              <a:t>parameters</a:t>
            </a:r>
            <a:endParaRPr lang="en-GB" altLang="cs-CZ" sz="1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5378450" y="617061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>
                <a:solidFill>
                  <a:srgbClr val="FF0000"/>
                </a:solidFill>
                <a:latin typeface="Calibri" pitchFamily="34" charset="0"/>
              </a:rPr>
              <a:t>IQ</a:t>
            </a:r>
            <a:endParaRPr lang="en-GB" altLang="cs-CZ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6184900" y="6170613"/>
            <a:ext cx="846138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 err="1">
                <a:solidFill>
                  <a:srgbClr val="FF0000"/>
                </a:solidFill>
                <a:latin typeface="Calibri" pitchFamily="34" charset="0"/>
              </a:rPr>
              <a:t>creativity</a:t>
            </a:r>
            <a:endParaRPr lang="en-GB" altLang="cs-CZ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7112000" y="6170613"/>
            <a:ext cx="80645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>
                <a:solidFill>
                  <a:srgbClr val="FF0000"/>
                </a:solidFill>
                <a:latin typeface="Calibri" pitchFamily="34" charset="0"/>
              </a:rPr>
              <a:t>flexibility</a:t>
            </a:r>
            <a:endParaRPr lang="en-GB" altLang="cs-CZ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1" name="Rectangle 17"/>
          <p:cNvSpPr>
            <a:spLocks noChangeArrowheads="1"/>
          </p:cNvSpPr>
          <p:nvPr/>
        </p:nvSpPr>
        <p:spPr bwMode="auto">
          <a:xfrm>
            <a:off x="7839075" y="5405438"/>
            <a:ext cx="927100" cy="322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cs-CZ" altLang="cs-CZ" sz="1000" dirty="0" err="1">
                <a:solidFill>
                  <a:srgbClr val="FF0000"/>
                </a:solidFill>
                <a:latin typeface="Calibri" pitchFamily="34" charset="0"/>
              </a:rPr>
              <a:t>Compliance</a:t>
            </a:r>
            <a:r>
              <a:rPr lang="cs-CZ" altLang="cs-CZ" sz="1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cs-CZ" altLang="cs-CZ" sz="1000" dirty="0" err="1">
                <a:solidFill>
                  <a:srgbClr val="FF0000"/>
                </a:solidFill>
                <a:latin typeface="Calibri" pitchFamily="34" charset="0"/>
              </a:rPr>
              <a:t>rate</a:t>
            </a:r>
            <a:endParaRPr lang="cs-CZ" altLang="cs-CZ" sz="1000" dirty="0">
              <a:solidFill>
                <a:srgbClr val="FF00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2" name="Line 18"/>
          <p:cNvSpPr>
            <a:spLocks noChangeShapeType="1"/>
          </p:cNvSpPr>
          <p:nvPr/>
        </p:nvSpPr>
        <p:spPr bwMode="auto">
          <a:xfrm flipV="1">
            <a:off x="3362325" y="5888038"/>
            <a:ext cx="5564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3" name="Line 19"/>
          <p:cNvSpPr>
            <a:spLocks noChangeShapeType="1"/>
          </p:cNvSpPr>
          <p:nvPr/>
        </p:nvSpPr>
        <p:spPr bwMode="auto">
          <a:xfrm flipV="1">
            <a:off x="5862638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4" name="Line 20"/>
          <p:cNvSpPr>
            <a:spLocks noChangeShapeType="1"/>
          </p:cNvSpPr>
          <p:nvPr/>
        </p:nvSpPr>
        <p:spPr bwMode="auto">
          <a:xfrm flipV="1">
            <a:off x="6588125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5" name="Line 21"/>
          <p:cNvSpPr>
            <a:spLocks noChangeShapeType="1"/>
          </p:cNvSpPr>
          <p:nvPr/>
        </p:nvSpPr>
        <p:spPr bwMode="auto">
          <a:xfrm flipV="1">
            <a:off x="7556500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6" name="Line 22"/>
          <p:cNvSpPr>
            <a:spLocks noChangeShapeType="1"/>
          </p:cNvSpPr>
          <p:nvPr/>
        </p:nvSpPr>
        <p:spPr bwMode="auto">
          <a:xfrm>
            <a:off x="8564563" y="5727700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7" name="Line 23"/>
          <p:cNvSpPr>
            <a:spLocks noChangeShapeType="1"/>
          </p:cNvSpPr>
          <p:nvPr/>
        </p:nvSpPr>
        <p:spPr bwMode="auto">
          <a:xfrm flipV="1">
            <a:off x="7112000" y="5324475"/>
            <a:ext cx="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8" name="Line 24"/>
          <p:cNvSpPr>
            <a:spLocks noChangeShapeType="1"/>
          </p:cNvSpPr>
          <p:nvPr/>
        </p:nvSpPr>
        <p:spPr bwMode="auto">
          <a:xfrm flipH="1" flipV="1">
            <a:off x="2878138" y="5162550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9" name="Line 25"/>
          <p:cNvSpPr>
            <a:spLocks noChangeShapeType="1"/>
          </p:cNvSpPr>
          <p:nvPr/>
        </p:nvSpPr>
        <p:spPr bwMode="auto">
          <a:xfrm flipV="1">
            <a:off x="4773613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0" name="Line 26"/>
          <p:cNvSpPr>
            <a:spLocks noChangeShapeType="1"/>
          </p:cNvSpPr>
          <p:nvPr/>
        </p:nvSpPr>
        <p:spPr bwMode="auto">
          <a:xfrm flipV="1">
            <a:off x="2152650" y="5484813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1" name="Line 27"/>
          <p:cNvSpPr>
            <a:spLocks noChangeShapeType="1"/>
          </p:cNvSpPr>
          <p:nvPr/>
        </p:nvSpPr>
        <p:spPr bwMode="auto">
          <a:xfrm flipV="1">
            <a:off x="2152650" y="3871913"/>
            <a:ext cx="0" cy="120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2" name="Rectangle 28"/>
          <p:cNvSpPr>
            <a:spLocks noChangeArrowheads="1"/>
          </p:cNvSpPr>
          <p:nvPr/>
        </p:nvSpPr>
        <p:spPr bwMode="auto">
          <a:xfrm>
            <a:off x="1749425" y="3468688"/>
            <a:ext cx="96837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 err="1">
                <a:solidFill>
                  <a:srgbClr val="FFFF00"/>
                </a:solidFill>
                <a:latin typeface="Calibri" pitchFamily="34" charset="0"/>
              </a:rPr>
              <a:t>Resource</a:t>
            </a:r>
            <a:endParaRPr lang="en-GB" altLang="cs-CZ" sz="1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623" name="Rectangle 29"/>
          <p:cNvSpPr>
            <a:spLocks noChangeArrowheads="1"/>
          </p:cNvSpPr>
          <p:nvPr/>
        </p:nvSpPr>
        <p:spPr bwMode="auto">
          <a:xfrm>
            <a:off x="3200400" y="3468688"/>
            <a:ext cx="10080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 err="1">
                <a:solidFill>
                  <a:srgbClr val="FFFF00"/>
                </a:solidFill>
                <a:latin typeface="Calibri" pitchFamily="34" charset="0"/>
              </a:rPr>
              <a:t>Training</a:t>
            </a:r>
            <a:r>
              <a:rPr lang="cs-CZ" altLang="cs-CZ" sz="1400" dirty="0">
                <a:latin typeface="Calibri" pitchFamily="34" charset="0"/>
              </a:rPr>
              <a:t> 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2717800" y="3670300"/>
            <a:ext cx="44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5" name="Rectangle 31"/>
          <p:cNvSpPr>
            <a:spLocks noChangeArrowheads="1"/>
          </p:cNvSpPr>
          <p:nvPr/>
        </p:nvSpPr>
        <p:spPr bwMode="auto">
          <a:xfrm>
            <a:off x="4532313" y="3468688"/>
            <a:ext cx="10080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>
                <a:solidFill>
                  <a:srgbClr val="FFFF00"/>
                </a:solidFill>
                <a:latin typeface="Calibri" pitchFamily="34" charset="0"/>
              </a:rPr>
              <a:t>Testing</a:t>
            </a:r>
            <a:endParaRPr lang="en-GB" altLang="cs-CZ" sz="1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626" name="Rectangle 32"/>
          <p:cNvSpPr>
            <a:spLocks noChangeArrowheads="1"/>
          </p:cNvSpPr>
          <p:nvPr/>
        </p:nvSpPr>
        <p:spPr bwMode="auto">
          <a:xfrm>
            <a:off x="5821363" y="3468688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 err="1">
                <a:solidFill>
                  <a:srgbClr val="FFFF00"/>
                </a:solidFill>
                <a:latin typeface="Calibri" pitchFamily="34" charset="0"/>
              </a:rPr>
              <a:t>Trained</a:t>
            </a:r>
            <a:r>
              <a:rPr lang="cs-CZ" altLang="cs-CZ" sz="14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cs-CZ" altLang="cs-CZ" sz="1400" dirty="0" err="1">
                <a:solidFill>
                  <a:srgbClr val="FFFF00"/>
                </a:solidFill>
                <a:latin typeface="Calibri" pitchFamily="34" charset="0"/>
              </a:rPr>
              <a:t>resource</a:t>
            </a:r>
            <a:endParaRPr lang="en-GB" altLang="cs-CZ" sz="1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627" name="Line 33"/>
          <p:cNvSpPr>
            <a:spLocks noChangeShapeType="1"/>
          </p:cNvSpPr>
          <p:nvPr/>
        </p:nvSpPr>
        <p:spPr bwMode="auto">
          <a:xfrm>
            <a:off x="4208463" y="36703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8" name="Line 34"/>
          <p:cNvSpPr>
            <a:spLocks noChangeShapeType="1"/>
          </p:cNvSpPr>
          <p:nvPr/>
        </p:nvSpPr>
        <p:spPr bwMode="auto">
          <a:xfrm>
            <a:off x="5540375" y="3670300"/>
            <a:ext cx="28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9" name="Oval 35"/>
          <p:cNvSpPr>
            <a:spLocks noChangeArrowheads="1"/>
          </p:cNvSpPr>
          <p:nvPr/>
        </p:nvSpPr>
        <p:spPr bwMode="auto">
          <a:xfrm>
            <a:off x="1911350" y="4557713"/>
            <a:ext cx="563563" cy="161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30" name="Line 36"/>
          <p:cNvSpPr>
            <a:spLocks noChangeShapeType="1"/>
          </p:cNvSpPr>
          <p:nvPr/>
        </p:nvSpPr>
        <p:spPr bwMode="auto">
          <a:xfrm flipH="1">
            <a:off x="2516188" y="4638675"/>
            <a:ext cx="9271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1" name="Text Box 37"/>
          <p:cNvSpPr txBox="1">
            <a:spLocks noChangeArrowheads="1"/>
          </p:cNvSpPr>
          <p:nvPr/>
        </p:nvSpPr>
        <p:spPr bwMode="auto">
          <a:xfrm>
            <a:off x="3461968" y="4474340"/>
            <a:ext cx="12516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 dirty="0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cs-CZ" altLang="cs-CZ" sz="1200" b="1" dirty="0" err="1">
                <a:solidFill>
                  <a:srgbClr val="FF3300"/>
                </a:solidFill>
                <a:latin typeface="Calibri" pitchFamily="34" charset="0"/>
              </a:rPr>
              <a:t>low</a:t>
            </a:r>
            <a:r>
              <a:rPr lang="cs-CZ" altLang="cs-CZ" sz="1200" b="1" dirty="0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cs-CZ" altLang="cs-CZ" sz="1200" b="1" dirty="0" err="1">
                <a:solidFill>
                  <a:srgbClr val="FF3300"/>
                </a:solidFill>
                <a:latin typeface="Calibri" pitchFamily="34" charset="0"/>
              </a:rPr>
              <a:t>success</a:t>
            </a:r>
            <a:r>
              <a:rPr lang="cs-CZ" altLang="cs-CZ" sz="1200" b="1" dirty="0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cs-CZ" altLang="cs-CZ" sz="1200" b="1" dirty="0" err="1">
                <a:solidFill>
                  <a:srgbClr val="FF3300"/>
                </a:solidFill>
                <a:latin typeface="Calibri" pitchFamily="34" charset="0"/>
              </a:rPr>
              <a:t>rate</a:t>
            </a:r>
            <a:endParaRPr lang="en-GB" altLang="cs-CZ" sz="1200" b="1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5632" name="Text Box 38"/>
          <p:cNvSpPr txBox="1">
            <a:spLocks noChangeArrowheads="1"/>
          </p:cNvSpPr>
          <p:nvPr/>
        </p:nvSpPr>
        <p:spPr bwMode="auto">
          <a:xfrm rot="-5400000">
            <a:off x="-255081" y="4655622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dirty="0">
                <a:latin typeface="Arial" charset="0"/>
              </a:rPr>
              <a:t>Learning</a:t>
            </a:r>
            <a:endParaRPr lang="en-GB" altLang="cs-CZ" sz="1800" dirty="0">
              <a:latin typeface="Arial" charset="0"/>
            </a:endParaRPr>
          </a:p>
        </p:txBody>
      </p:sp>
      <p:sp>
        <p:nvSpPr>
          <p:cNvPr id="25633" name="Text Box 39"/>
          <p:cNvSpPr txBox="1">
            <a:spLocks noChangeArrowheads="1"/>
          </p:cNvSpPr>
          <p:nvPr/>
        </p:nvSpPr>
        <p:spPr bwMode="auto">
          <a:xfrm rot="-5400000">
            <a:off x="-344850" y="3431824"/>
            <a:ext cx="12618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dirty="0" err="1">
                <a:latin typeface="Arial" charset="0"/>
              </a:rPr>
              <a:t>Processes</a:t>
            </a:r>
            <a:endParaRPr lang="en-GB" altLang="cs-CZ" sz="1800" dirty="0">
              <a:latin typeface="Arial" charset="0"/>
            </a:endParaRPr>
          </a:p>
        </p:txBody>
      </p:sp>
      <p:sp>
        <p:nvSpPr>
          <p:cNvPr id="25634" name="Text Box 40"/>
          <p:cNvSpPr txBox="1">
            <a:spLocks noChangeArrowheads="1"/>
          </p:cNvSpPr>
          <p:nvPr/>
        </p:nvSpPr>
        <p:spPr bwMode="auto">
          <a:xfrm rot="-5400000">
            <a:off x="-286392" y="2188024"/>
            <a:ext cx="12490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dirty="0" err="1">
                <a:latin typeface="Arial" charset="0"/>
              </a:rPr>
              <a:t>Customer</a:t>
            </a:r>
            <a:r>
              <a:rPr lang="cs-CZ" altLang="cs-CZ" sz="1800" dirty="0">
                <a:latin typeface="Arial" charset="0"/>
              </a:rPr>
              <a:t> </a:t>
            </a:r>
            <a:endParaRPr lang="en-GB" altLang="cs-CZ" sz="1800" dirty="0">
              <a:latin typeface="Arial" charset="0"/>
            </a:endParaRPr>
          </a:p>
        </p:txBody>
      </p:sp>
      <p:sp>
        <p:nvSpPr>
          <p:cNvPr id="25635" name="Text Box 41"/>
          <p:cNvSpPr txBox="1">
            <a:spLocks noChangeArrowheads="1"/>
          </p:cNvSpPr>
          <p:nvPr/>
        </p:nvSpPr>
        <p:spPr bwMode="auto">
          <a:xfrm rot="-5400000">
            <a:off x="-138906" y="1083469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Finance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6" name="Line 42"/>
          <p:cNvSpPr>
            <a:spLocks noChangeShapeType="1"/>
          </p:cNvSpPr>
          <p:nvPr/>
        </p:nvSpPr>
        <p:spPr bwMode="auto">
          <a:xfrm>
            <a:off x="338138" y="2986088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7" name="Line 43"/>
          <p:cNvSpPr>
            <a:spLocks noChangeShapeType="1"/>
          </p:cNvSpPr>
          <p:nvPr/>
        </p:nvSpPr>
        <p:spPr bwMode="auto">
          <a:xfrm>
            <a:off x="377825" y="1816100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8" name="Line 44"/>
          <p:cNvSpPr>
            <a:spLocks noChangeShapeType="1"/>
          </p:cNvSpPr>
          <p:nvPr/>
        </p:nvSpPr>
        <p:spPr bwMode="auto">
          <a:xfrm flipV="1">
            <a:off x="6627813" y="2743200"/>
            <a:ext cx="0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9" name="Rectangle 45"/>
          <p:cNvSpPr>
            <a:spLocks noChangeArrowheads="1"/>
          </p:cNvSpPr>
          <p:nvPr/>
        </p:nvSpPr>
        <p:spPr bwMode="auto">
          <a:xfrm>
            <a:off x="5700713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 err="1">
                <a:solidFill>
                  <a:srgbClr val="FFFF00"/>
                </a:solidFill>
                <a:latin typeface="Calibri" pitchFamily="34" charset="0"/>
              </a:rPr>
              <a:t>Service</a:t>
            </a:r>
            <a:r>
              <a:rPr lang="cs-CZ" altLang="cs-CZ" sz="14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cs-CZ" altLang="cs-CZ" sz="1400" dirty="0" err="1">
                <a:solidFill>
                  <a:srgbClr val="FFFF00"/>
                </a:solidFill>
                <a:latin typeface="Calibri" pitchFamily="34" charset="0"/>
              </a:rPr>
              <a:t>delivery</a:t>
            </a:r>
            <a:endParaRPr lang="cs-CZ" altLang="cs-CZ" sz="1400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25640" name="Rectangle 46"/>
          <p:cNvSpPr>
            <a:spLocks noChangeArrowheads="1"/>
          </p:cNvSpPr>
          <p:nvPr/>
        </p:nvSpPr>
        <p:spPr bwMode="auto">
          <a:xfrm>
            <a:off x="4006851" y="2379662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dirty="0" err="1">
                <a:solidFill>
                  <a:srgbClr val="FFFF00"/>
                </a:solidFill>
                <a:latin typeface="Calibri" pitchFamily="34" charset="0"/>
              </a:rPr>
              <a:t>Satisfied</a:t>
            </a:r>
            <a:r>
              <a:rPr lang="cs-CZ" altLang="cs-CZ" sz="12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cs-CZ" altLang="cs-CZ" sz="1200" dirty="0" err="1">
                <a:solidFill>
                  <a:srgbClr val="FFFF00"/>
                </a:solidFill>
                <a:latin typeface="Calibri" pitchFamily="34" charset="0"/>
              </a:rPr>
              <a:t>customer</a:t>
            </a:r>
            <a:endParaRPr lang="cs-CZ" altLang="cs-CZ" sz="1200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25641" name="Rectangle 47"/>
          <p:cNvSpPr>
            <a:spLocks noChangeArrowheads="1"/>
          </p:cNvSpPr>
          <p:nvPr/>
        </p:nvSpPr>
        <p:spPr bwMode="auto">
          <a:xfrm>
            <a:off x="2212647" y="2351088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dirty="0" err="1">
                <a:solidFill>
                  <a:srgbClr val="FFFF00"/>
                </a:solidFill>
                <a:latin typeface="Calibri" pitchFamily="34" charset="0"/>
              </a:rPr>
              <a:t>Competitive</a:t>
            </a:r>
            <a:endParaRPr lang="cs-CZ" altLang="cs-CZ" sz="1200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cs-CZ" altLang="cs-CZ" sz="1200" dirty="0" err="1">
                <a:solidFill>
                  <a:srgbClr val="FFFF00"/>
                </a:solidFill>
                <a:latin typeface="Calibri" pitchFamily="34" charset="0"/>
              </a:rPr>
              <a:t>Advantage</a:t>
            </a:r>
            <a:endParaRPr lang="cs-CZ" altLang="cs-CZ" sz="1200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25642" name="Line 48"/>
          <p:cNvSpPr>
            <a:spLocks noChangeShapeType="1"/>
          </p:cNvSpPr>
          <p:nvPr/>
        </p:nvSpPr>
        <p:spPr bwMode="auto">
          <a:xfrm flipH="1">
            <a:off x="5459413" y="2582863"/>
            <a:ext cx="201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3" name="Line 49"/>
          <p:cNvSpPr>
            <a:spLocks noChangeShapeType="1"/>
          </p:cNvSpPr>
          <p:nvPr/>
        </p:nvSpPr>
        <p:spPr bwMode="auto">
          <a:xfrm flipH="1">
            <a:off x="3644900" y="2541588"/>
            <a:ext cx="322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4" name="Line 50"/>
          <p:cNvSpPr>
            <a:spLocks noChangeShapeType="1"/>
          </p:cNvSpPr>
          <p:nvPr/>
        </p:nvSpPr>
        <p:spPr bwMode="auto">
          <a:xfrm flipV="1">
            <a:off x="2959100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5" name="Rectangle 51"/>
          <p:cNvSpPr>
            <a:spLocks noChangeArrowheads="1"/>
          </p:cNvSpPr>
          <p:nvPr/>
        </p:nvSpPr>
        <p:spPr bwMode="auto">
          <a:xfrm>
            <a:off x="2022736" y="1090613"/>
            <a:ext cx="1703128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 err="1">
                <a:solidFill>
                  <a:srgbClr val="FFFF00"/>
                </a:solidFill>
                <a:latin typeface="Calibri" pitchFamily="34" charset="0"/>
              </a:rPr>
              <a:t>Higher</a:t>
            </a:r>
            <a:r>
              <a:rPr lang="cs-CZ" altLang="cs-CZ" sz="1400" dirty="0">
                <a:solidFill>
                  <a:srgbClr val="FFFF00"/>
                </a:solidFill>
                <a:latin typeface="Calibri" pitchFamily="34" charset="0"/>
              </a:rPr>
              <a:t> market </a:t>
            </a:r>
            <a:r>
              <a:rPr lang="cs-CZ" altLang="cs-CZ" sz="1400" dirty="0" err="1">
                <a:solidFill>
                  <a:srgbClr val="FFFF00"/>
                </a:solidFill>
                <a:latin typeface="Calibri" pitchFamily="34" charset="0"/>
              </a:rPr>
              <a:t>share</a:t>
            </a:r>
            <a:endParaRPr lang="en-GB" altLang="cs-CZ" sz="1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646" name="Line 52"/>
          <p:cNvSpPr>
            <a:spLocks noChangeShapeType="1"/>
          </p:cNvSpPr>
          <p:nvPr/>
        </p:nvSpPr>
        <p:spPr bwMode="auto">
          <a:xfrm flipV="1">
            <a:off x="4773613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7" name="Rectangle 53"/>
          <p:cNvSpPr>
            <a:spLocks noChangeArrowheads="1"/>
          </p:cNvSpPr>
          <p:nvPr/>
        </p:nvSpPr>
        <p:spPr bwMode="auto">
          <a:xfrm>
            <a:off x="4087813" y="1090613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>
                <a:solidFill>
                  <a:srgbClr val="FFFF00"/>
                </a:solidFill>
                <a:latin typeface="Calibri" pitchFamily="34" charset="0"/>
              </a:rPr>
              <a:t>Profit</a:t>
            </a:r>
            <a:endParaRPr lang="en-GB" altLang="cs-CZ" sz="1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648" name="Line 54"/>
          <p:cNvSpPr>
            <a:spLocks noChangeShapeType="1"/>
          </p:cNvSpPr>
          <p:nvPr/>
        </p:nvSpPr>
        <p:spPr bwMode="auto">
          <a:xfrm flipV="1">
            <a:off x="2919413" y="847725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9" name="Line 55"/>
          <p:cNvSpPr>
            <a:spLocks noChangeShapeType="1"/>
          </p:cNvSpPr>
          <p:nvPr/>
        </p:nvSpPr>
        <p:spPr bwMode="auto">
          <a:xfrm flipV="1">
            <a:off x="2919413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0" name="Line 56"/>
          <p:cNvSpPr>
            <a:spLocks noChangeShapeType="1"/>
          </p:cNvSpPr>
          <p:nvPr/>
        </p:nvSpPr>
        <p:spPr bwMode="auto">
          <a:xfrm flipV="1">
            <a:off x="4854575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1" name="Rectangle 57"/>
          <p:cNvSpPr>
            <a:spLocks noChangeArrowheads="1"/>
          </p:cNvSpPr>
          <p:nvPr/>
        </p:nvSpPr>
        <p:spPr bwMode="auto">
          <a:xfrm>
            <a:off x="6346825" y="727075"/>
            <a:ext cx="1874399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 dirty="0">
                <a:solidFill>
                  <a:srgbClr val="FFFF00"/>
                </a:solidFill>
                <a:latin typeface="Calibri" pitchFamily="34" charset="0"/>
              </a:rPr>
              <a:t>Happy </a:t>
            </a:r>
            <a:r>
              <a:rPr lang="cs-CZ" altLang="cs-CZ" sz="1400" dirty="0" err="1">
                <a:solidFill>
                  <a:srgbClr val="FFFF00"/>
                </a:solidFill>
                <a:latin typeface="Calibri" pitchFamily="34" charset="0"/>
              </a:rPr>
              <a:t>shareholders</a:t>
            </a:r>
            <a:endParaRPr lang="en-GB" altLang="cs-CZ" sz="14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652" name="Rectangle 58"/>
          <p:cNvSpPr>
            <a:spLocks noChangeArrowheads="1"/>
          </p:cNvSpPr>
          <p:nvPr/>
        </p:nvSpPr>
        <p:spPr bwMode="auto">
          <a:xfrm>
            <a:off x="4894263" y="536416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dirty="0" err="1">
                <a:solidFill>
                  <a:srgbClr val="FF0000"/>
                </a:solidFill>
                <a:latin typeface="Calibri" pitchFamily="34" charset="0"/>
              </a:rPr>
              <a:t>Resource</a:t>
            </a:r>
            <a:r>
              <a:rPr lang="cs-CZ" altLang="cs-CZ" sz="12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dirty="0">
                <a:solidFill>
                  <a:srgbClr val="FF0000"/>
                </a:solidFill>
                <a:latin typeface="Calibri" pitchFamily="34" charset="0"/>
              </a:rPr>
              <a:t>profile</a:t>
            </a:r>
            <a:endParaRPr lang="en-GB" altLang="cs-CZ" sz="1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53" name="Line 59"/>
          <p:cNvSpPr>
            <a:spLocks noChangeShapeType="1"/>
          </p:cNvSpPr>
          <p:nvPr/>
        </p:nvSpPr>
        <p:spPr bwMode="auto">
          <a:xfrm>
            <a:off x="5580063" y="5607050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4" name="Line 60"/>
          <p:cNvSpPr>
            <a:spLocks noChangeShapeType="1"/>
          </p:cNvSpPr>
          <p:nvPr/>
        </p:nvSpPr>
        <p:spPr bwMode="auto">
          <a:xfrm>
            <a:off x="6064250" y="5607050"/>
            <a:ext cx="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5" name="Rectangle 61"/>
          <p:cNvSpPr>
            <a:spLocks noChangeArrowheads="1"/>
          </p:cNvSpPr>
          <p:nvPr/>
        </p:nvSpPr>
        <p:spPr bwMode="auto">
          <a:xfrm>
            <a:off x="217488" y="6413500"/>
            <a:ext cx="48260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TOC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6" name="Rectangle 63"/>
          <p:cNvSpPr>
            <a:spLocks noChangeArrowheads="1"/>
          </p:cNvSpPr>
          <p:nvPr/>
        </p:nvSpPr>
        <p:spPr bwMode="auto">
          <a:xfrm>
            <a:off x="942975" y="6413500"/>
            <a:ext cx="685800" cy="2428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CONWIP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7" name="Rectangle 64"/>
          <p:cNvSpPr>
            <a:spLocks noChangeArrowheads="1"/>
          </p:cNvSpPr>
          <p:nvPr/>
        </p:nvSpPr>
        <p:spPr bwMode="auto">
          <a:xfrm>
            <a:off x="2273300" y="6413500"/>
            <a:ext cx="80645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Workflow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8" name="Line 65"/>
          <p:cNvSpPr>
            <a:spLocks noChangeShapeType="1"/>
          </p:cNvSpPr>
          <p:nvPr/>
        </p:nvSpPr>
        <p:spPr bwMode="auto">
          <a:xfrm flipV="1">
            <a:off x="539750" y="6211888"/>
            <a:ext cx="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9" name="Line 66"/>
          <p:cNvSpPr>
            <a:spLocks noChangeShapeType="1"/>
          </p:cNvSpPr>
          <p:nvPr/>
        </p:nvSpPr>
        <p:spPr bwMode="auto">
          <a:xfrm flipV="1">
            <a:off x="1346200" y="6211888"/>
            <a:ext cx="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0" name="Line 67"/>
          <p:cNvSpPr>
            <a:spLocks noChangeShapeType="1"/>
          </p:cNvSpPr>
          <p:nvPr/>
        </p:nvSpPr>
        <p:spPr bwMode="auto">
          <a:xfrm flipV="1">
            <a:off x="2474913" y="62515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1" name="Line 68"/>
          <p:cNvSpPr>
            <a:spLocks noChangeShapeType="1"/>
          </p:cNvSpPr>
          <p:nvPr/>
        </p:nvSpPr>
        <p:spPr bwMode="auto">
          <a:xfrm>
            <a:off x="1628775" y="6573838"/>
            <a:ext cx="6445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2" name="Line 69"/>
          <p:cNvSpPr>
            <a:spLocks noChangeShapeType="1"/>
          </p:cNvSpPr>
          <p:nvPr/>
        </p:nvSpPr>
        <p:spPr bwMode="auto">
          <a:xfrm>
            <a:off x="5943600" y="6010275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3" name="Line 70"/>
          <p:cNvSpPr>
            <a:spLocks noChangeShapeType="1"/>
          </p:cNvSpPr>
          <p:nvPr/>
        </p:nvSpPr>
        <p:spPr bwMode="auto">
          <a:xfrm>
            <a:off x="6346825" y="60102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4" name="Line 71"/>
          <p:cNvSpPr>
            <a:spLocks noChangeShapeType="1"/>
          </p:cNvSpPr>
          <p:nvPr/>
        </p:nvSpPr>
        <p:spPr bwMode="auto">
          <a:xfrm>
            <a:off x="5943600" y="60102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5" name="AutoShape 72"/>
          <p:cNvSpPr>
            <a:spLocks noChangeArrowheads="1"/>
          </p:cNvSpPr>
          <p:nvPr/>
        </p:nvSpPr>
        <p:spPr bwMode="auto">
          <a:xfrm>
            <a:off x="7878763" y="2986088"/>
            <a:ext cx="604837" cy="1854200"/>
          </a:xfrm>
          <a:prstGeom prst="downArrow">
            <a:avLst>
              <a:gd name="adj1" fmla="val 50000"/>
              <a:gd name="adj2" fmla="val 7664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66" name="Text Box 74"/>
          <p:cNvSpPr txBox="1">
            <a:spLocks noChangeArrowheads="1"/>
          </p:cNvSpPr>
          <p:nvPr/>
        </p:nvSpPr>
        <p:spPr bwMode="auto">
          <a:xfrm rot="5400000">
            <a:off x="7916622" y="3722300"/>
            <a:ext cx="5227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 dirty="0" err="1">
                <a:latin typeface="Calibri" pitchFamily="34" charset="0"/>
              </a:rPr>
              <a:t>Costs</a:t>
            </a:r>
            <a:endParaRPr lang="en-GB" altLang="cs-CZ" sz="1200" b="1" dirty="0">
              <a:latin typeface="Calibri" pitchFamily="34" charset="0"/>
            </a:endParaRPr>
          </a:p>
        </p:txBody>
      </p:sp>
      <p:sp>
        <p:nvSpPr>
          <p:cNvPr id="25667" name="AutoShape 75"/>
          <p:cNvSpPr>
            <a:spLocks noChangeArrowheads="1"/>
          </p:cNvSpPr>
          <p:nvPr/>
        </p:nvSpPr>
        <p:spPr bwMode="auto">
          <a:xfrm>
            <a:off x="7878763" y="1331913"/>
            <a:ext cx="604837" cy="1654175"/>
          </a:xfrm>
          <a:prstGeom prst="upArrow">
            <a:avLst>
              <a:gd name="adj1" fmla="val 50000"/>
              <a:gd name="adj2" fmla="val 68373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68" name="Text Box 76"/>
          <p:cNvSpPr txBox="1">
            <a:spLocks noChangeArrowheads="1"/>
          </p:cNvSpPr>
          <p:nvPr/>
        </p:nvSpPr>
        <p:spPr bwMode="auto">
          <a:xfrm rot="5400000" flipH="1" flipV="1">
            <a:off x="7753350" y="2222907"/>
            <a:ext cx="849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 dirty="0" err="1">
                <a:latin typeface="Calibri" pitchFamily="34" charset="0"/>
              </a:rPr>
              <a:t>Revenue</a:t>
            </a:r>
            <a:endParaRPr lang="en-GB" altLang="cs-CZ" sz="1200" b="1" dirty="0">
              <a:latin typeface="Calibri" pitchFamily="34" charset="0"/>
            </a:endParaRPr>
          </a:p>
        </p:txBody>
      </p:sp>
      <p:sp>
        <p:nvSpPr>
          <p:cNvPr id="25669" name="Zástupný symbol pro číslo snímku 6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398B114C-6D55-44E0-AC27-70EE29DE4C33}" type="slidenum">
              <a:rPr lang="en-US" altLang="cs-CZ" sz="1400" smtClean="0"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30</a:t>
            </a:fld>
            <a:r>
              <a:rPr lang="cs-CZ" altLang="cs-CZ" sz="1400" dirty="0">
                <a:latin typeface="Arial" charset="0"/>
              </a:rPr>
              <a:t>/11</a:t>
            </a:r>
            <a:endParaRPr lang="en-US" altLang="cs-CZ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97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What is the main goal of a company?</a:t>
            </a:r>
            <a:endParaRPr lang="cs-CZ" b="1" dirty="0"/>
          </a:p>
          <a:p>
            <a:pPr marL="0" indent="0">
              <a:buNone/>
            </a:pPr>
            <a:br>
              <a:rPr lang="en-US" b="1" dirty="0"/>
            </a:br>
            <a:r>
              <a:rPr lang="en-US" dirty="0"/>
              <a:t>A) </a:t>
            </a:r>
            <a:r>
              <a:rPr lang="cs-CZ" dirty="0"/>
              <a:t> </a:t>
            </a:r>
            <a:r>
              <a:rPr lang="en-US" dirty="0"/>
              <a:t>Obtain the highest profit</a:t>
            </a:r>
            <a:br>
              <a:rPr lang="en-US" dirty="0"/>
            </a:br>
            <a:r>
              <a:rPr lang="en-US" dirty="0"/>
              <a:t>B) </a:t>
            </a:r>
            <a:r>
              <a:rPr lang="cs-CZ" dirty="0"/>
              <a:t> </a:t>
            </a:r>
            <a:r>
              <a:rPr lang="en-US" dirty="0"/>
              <a:t>Find solutions that will be in the best </a:t>
            </a:r>
            <a:r>
              <a:rPr lang="cs-CZ" dirty="0"/>
              <a:t>   	</a:t>
            </a:r>
            <a:r>
              <a:rPr lang="en-US" dirty="0"/>
              <a:t>interests of stakeholders</a:t>
            </a:r>
            <a:br>
              <a:rPr lang="en-US" dirty="0"/>
            </a:br>
            <a:r>
              <a:rPr lang="en-US" dirty="0"/>
              <a:t>C) </a:t>
            </a:r>
            <a:r>
              <a:rPr lang="cs-CZ" dirty="0"/>
              <a:t> </a:t>
            </a:r>
            <a:r>
              <a:rPr lang="en-US" dirty="0"/>
              <a:t>Produce as many products as possible</a:t>
            </a:r>
            <a:br>
              <a:rPr lang="en-US" dirty="0"/>
            </a:br>
            <a:r>
              <a:rPr lang="en-US" dirty="0"/>
              <a:t>D) </a:t>
            </a:r>
            <a:r>
              <a:rPr lang="cs-CZ" dirty="0"/>
              <a:t> </a:t>
            </a:r>
            <a:r>
              <a:rPr lang="en-US" dirty="0"/>
              <a:t>A and C</a:t>
            </a:r>
            <a:br>
              <a:rPr lang="en-US" dirty="0"/>
            </a:br>
            <a:r>
              <a:rPr lang="en-US" dirty="0"/>
              <a:t>E) </a:t>
            </a:r>
            <a:r>
              <a:rPr lang="cs-CZ" dirty="0"/>
              <a:t> </a:t>
            </a:r>
            <a:r>
              <a:rPr lang="en-US" dirty="0"/>
              <a:t>N</a:t>
            </a:r>
            <a:r>
              <a:rPr lang="cs-CZ" dirty="0"/>
              <a:t>o</a:t>
            </a:r>
            <a:r>
              <a:rPr lang="en-US" dirty="0"/>
              <a:t>ne of the above</a:t>
            </a:r>
            <a:br>
              <a:rPr lang="en-US" dirty="0"/>
            </a:b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644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Which of the following is Operations Management Technology not concerned with? </a:t>
            </a:r>
            <a:r>
              <a:rPr lang="cs-CZ" b="1" dirty="0"/>
              <a:t> 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en-US" dirty="0"/>
              <a:t>A)Product &amp; Service Technology</a:t>
            </a:r>
            <a:br>
              <a:rPr lang="en-US" dirty="0"/>
            </a:br>
            <a:r>
              <a:rPr lang="cs-CZ" dirty="0"/>
              <a:t>	</a:t>
            </a:r>
            <a:r>
              <a:rPr lang="en-US" dirty="0"/>
              <a:t>B)Process Technology</a:t>
            </a:r>
            <a:br>
              <a:rPr lang="en-US" dirty="0"/>
            </a:br>
            <a:r>
              <a:rPr lang="cs-CZ" dirty="0"/>
              <a:t>	</a:t>
            </a:r>
            <a:r>
              <a:rPr lang="en-US" dirty="0"/>
              <a:t>C) Globalization technology</a:t>
            </a:r>
            <a:br>
              <a:rPr lang="en-US" dirty="0"/>
            </a:br>
            <a:r>
              <a:rPr lang="cs-CZ" dirty="0"/>
              <a:t>	</a:t>
            </a:r>
            <a:r>
              <a:rPr lang="en-US" dirty="0"/>
              <a:t>D)Information Technology</a:t>
            </a:r>
            <a:br>
              <a:rPr lang="en-US" dirty="0"/>
            </a:br>
            <a:r>
              <a:rPr lang="cs-CZ" dirty="0"/>
              <a:t>	</a:t>
            </a:r>
            <a:r>
              <a:rPr lang="en-US" dirty="0"/>
              <a:t>E)All of the above</a:t>
            </a:r>
            <a:br>
              <a:rPr lang="en-US" dirty="0"/>
            </a:br>
            <a:r>
              <a:rPr lang="cs-CZ" b="1" dirty="0"/>
              <a:t> 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909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Which of the following would be considered an input when converting inputs into outputs during the transformation process?</a:t>
            </a:r>
            <a:r>
              <a:rPr lang="en-US" dirty="0"/>
              <a:t> 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en-US" dirty="0"/>
              <a:t>A) Land</a:t>
            </a:r>
            <a:br>
              <a:rPr lang="en-US" dirty="0"/>
            </a:br>
            <a:r>
              <a:rPr lang="en-US" dirty="0"/>
              <a:t>B) Capital</a:t>
            </a:r>
            <a:br>
              <a:rPr lang="en-US" dirty="0"/>
            </a:br>
            <a:r>
              <a:rPr lang="en-US" dirty="0"/>
              <a:t>C) Raw Materials</a:t>
            </a:r>
            <a:br>
              <a:rPr lang="en-US" dirty="0"/>
            </a:br>
            <a:r>
              <a:rPr lang="en-US" dirty="0"/>
              <a:t>D) Facilities</a:t>
            </a:r>
            <a:br>
              <a:rPr lang="en-US" dirty="0"/>
            </a:br>
            <a:r>
              <a:rPr lang="en-US" dirty="0"/>
              <a:t>E) All of the above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51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Which of the following is not a key element of supply chain management</a:t>
            </a:r>
            <a:r>
              <a:rPr lang="cs-CZ" sz="3000" b="1" dirty="0"/>
              <a:t> ? </a:t>
            </a:r>
          </a:p>
          <a:p>
            <a:pPr marL="0" indent="0">
              <a:buNone/>
            </a:pPr>
            <a:r>
              <a:rPr lang="en-US" dirty="0"/>
              <a:t>A)Purchasing</a:t>
            </a:r>
            <a:br>
              <a:rPr lang="en-US" dirty="0"/>
            </a:br>
            <a:r>
              <a:rPr lang="en-US" dirty="0"/>
              <a:t>B) Suppliers</a:t>
            </a:r>
            <a:br>
              <a:rPr lang="en-US" dirty="0"/>
            </a:br>
            <a:r>
              <a:rPr lang="en-US" dirty="0"/>
              <a:t>C) Location</a:t>
            </a:r>
            <a:br>
              <a:rPr lang="en-US" dirty="0"/>
            </a:br>
            <a:r>
              <a:rPr lang="en-US" dirty="0"/>
              <a:t>D) Logistics</a:t>
            </a:r>
            <a:br>
              <a:rPr lang="en-US" dirty="0"/>
            </a:br>
            <a:r>
              <a:rPr lang="en-US" dirty="0"/>
              <a:t>E) Managers decision</a:t>
            </a:r>
            <a:br>
              <a:rPr lang="en-US" dirty="0"/>
            </a:br>
            <a:r>
              <a:rPr lang="cs-CZ" b="1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62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50C44D-377D-4040-835C-0C0F73B9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Visions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58B29B-FC47-47A6-8827-C811525AB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Vision: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wants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become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</a:t>
            </a:r>
            <a:r>
              <a:rPr lang="cs-CZ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endParaRPr lang="cs-CZ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</a:t>
            </a:r>
            <a:r>
              <a:rPr lang="cs-CZ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IKEA: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everyday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many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cs-CZ" sz="18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</a:t>
            </a:r>
            <a:r>
              <a:rPr lang="cs-CZ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."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Harvard University: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Make a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 </a:t>
            </a:r>
            <a:r>
              <a:rPr lang="cs-CZ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Children's</a:t>
            </a:r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Village</a:t>
            </a:r>
            <a:r>
              <a:rPr lang="cs-CZ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"A </a:t>
            </a:r>
            <a:r>
              <a:rPr lang="cs-CZ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loving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8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03306A-09FD-4084-BF81-2DA37142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Step by step</a:t>
            </a:r>
            <a:r>
              <a:rPr lang="cs-CZ" dirty="0"/>
              <a:t>…</a:t>
            </a:r>
            <a:endParaRPr lang="en-US" dirty="0"/>
          </a:p>
        </p:txBody>
      </p:sp>
      <p:sp>
        <p:nvSpPr>
          <p:cNvPr id="6" name="Bublinový popisek: se šipkou doprava 5">
            <a:extLst>
              <a:ext uri="{FF2B5EF4-FFF2-40B4-BE49-F238E27FC236}">
                <a16:creationId xmlns:a16="http://schemas.microsoft.com/office/drawing/2014/main" id="{FC711D42-A050-40CB-A02B-F264808CB3C8}"/>
              </a:ext>
            </a:extLst>
          </p:cNvPr>
          <p:cNvSpPr/>
          <p:nvPr/>
        </p:nvSpPr>
        <p:spPr>
          <a:xfrm>
            <a:off x="1936602" y="1772816"/>
            <a:ext cx="1910388" cy="91440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0070C0"/>
                </a:solidFill>
              </a:rPr>
              <a:t>Raison</a:t>
            </a:r>
            <a:r>
              <a:rPr lang="cs-CZ" sz="1200" b="1" dirty="0">
                <a:solidFill>
                  <a:srgbClr val="0070C0"/>
                </a:solidFill>
              </a:rPr>
              <a:t> </a:t>
            </a:r>
            <a:r>
              <a:rPr lang="cs-CZ" sz="1200" b="1" dirty="0" err="1">
                <a:solidFill>
                  <a:srgbClr val="0070C0"/>
                </a:solidFill>
              </a:rPr>
              <a:t>d´etre</a:t>
            </a:r>
            <a:r>
              <a:rPr lang="cs-CZ" sz="1200" b="1" dirty="0">
                <a:solidFill>
                  <a:srgbClr val="0070C0"/>
                </a:solidFill>
              </a:rPr>
              <a:t> </a:t>
            </a:r>
            <a:r>
              <a:rPr lang="cs-CZ" sz="1200" dirty="0" err="1">
                <a:solidFill>
                  <a:srgbClr val="0070C0"/>
                </a:solidFill>
              </a:rPr>
              <a:t>of</a:t>
            </a:r>
            <a:r>
              <a:rPr lang="cs-CZ" sz="1200" dirty="0">
                <a:solidFill>
                  <a:srgbClr val="0070C0"/>
                </a:solidFill>
              </a:rPr>
              <a:t> </a:t>
            </a:r>
            <a:r>
              <a:rPr lang="cs-CZ" sz="1200" dirty="0" err="1">
                <a:solidFill>
                  <a:srgbClr val="0070C0"/>
                </a:solidFill>
              </a:rPr>
              <a:t>the</a:t>
            </a:r>
            <a:r>
              <a:rPr lang="cs-CZ" sz="1200" dirty="0">
                <a:solidFill>
                  <a:srgbClr val="0070C0"/>
                </a:solidFill>
              </a:rPr>
              <a:t> </a:t>
            </a:r>
            <a:r>
              <a:rPr lang="cs-CZ" sz="1200" dirty="0" err="1">
                <a:solidFill>
                  <a:srgbClr val="0070C0"/>
                </a:solidFill>
              </a:rPr>
              <a:t>company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" name="Bublinový popisek: se šipkou doprava 6">
            <a:extLst>
              <a:ext uri="{FF2B5EF4-FFF2-40B4-BE49-F238E27FC236}">
                <a16:creationId xmlns:a16="http://schemas.microsoft.com/office/drawing/2014/main" id="{4F2101AB-90F3-459F-9EC5-6ED3C02C01E1}"/>
              </a:ext>
            </a:extLst>
          </p:cNvPr>
          <p:cNvSpPr/>
          <p:nvPr/>
        </p:nvSpPr>
        <p:spPr>
          <a:xfrm>
            <a:off x="3381692" y="2971800"/>
            <a:ext cx="1910388" cy="914400"/>
          </a:xfrm>
          <a:prstGeom prst="righ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The ideal state we want to achieve</a:t>
            </a:r>
          </a:p>
        </p:txBody>
      </p:sp>
      <p:sp>
        <p:nvSpPr>
          <p:cNvPr id="8" name="Bublinový popisek: se šipkou doprava 7">
            <a:extLst>
              <a:ext uri="{FF2B5EF4-FFF2-40B4-BE49-F238E27FC236}">
                <a16:creationId xmlns:a16="http://schemas.microsoft.com/office/drawing/2014/main" id="{1550852D-BA80-4F6A-BD20-EA828D084B16}"/>
              </a:ext>
            </a:extLst>
          </p:cNvPr>
          <p:cNvSpPr/>
          <p:nvPr/>
        </p:nvSpPr>
        <p:spPr>
          <a:xfrm>
            <a:off x="5004048" y="4211965"/>
            <a:ext cx="1962112" cy="914400"/>
          </a:xfrm>
          <a:prstGeom prst="right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Plan how to achieve it</a:t>
            </a:r>
          </a:p>
        </p:txBody>
      </p:sp>
      <p:sp>
        <p:nvSpPr>
          <p:cNvPr id="9" name="Bublinový popisek: se šipkou doprava 8">
            <a:extLst>
              <a:ext uri="{FF2B5EF4-FFF2-40B4-BE49-F238E27FC236}">
                <a16:creationId xmlns:a16="http://schemas.microsoft.com/office/drawing/2014/main" id="{7B4030CB-2C0D-4815-A082-691F658FDB34}"/>
              </a:ext>
            </a:extLst>
          </p:cNvPr>
          <p:cNvSpPr/>
          <p:nvPr/>
        </p:nvSpPr>
        <p:spPr>
          <a:xfrm>
            <a:off x="6876256" y="5212981"/>
            <a:ext cx="1656184" cy="914400"/>
          </a:xfrm>
          <a:prstGeom prst="right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0070C0"/>
                </a:solidFill>
              </a:rPr>
              <a:t>S</a:t>
            </a:r>
            <a:r>
              <a:rPr lang="en-US" sz="1200" dirty="0" err="1">
                <a:solidFill>
                  <a:srgbClr val="0070C0"/>
                </a:solidFill>
              </a:rPr>
              <a:t>tep</a:t>
            </a:r>
            <a:r>
              <a:rPr lang="en-US" sz="1200" dirty="0">
                <a:solidFill>
                  <a:srgbClr val="0070C0"/>
                </a:solidFill>
              </a:rPr>
              <a:t> by step procedure</a:t>
            </a: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F54E9E3B-E7A0-4258-86FF-763C0C2178A9}"/>
              </a:ext>
            </a:extLst>
          </p:cNvPr>
          <p:cNvSpPr/>
          <p:nvPr/>
        </p:nvSpPr>
        <p:spPr>
          <a:xfrm>
            <a:off x="899592" y="2023412"/>
            <a:ext cx="1189238" cy="597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Mission</a:t>
            </a:r>
            <a:endParaRPr lang="en-US" sz="1400" dirty="0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836ED572-1A56-46F4-BE49-3F2A64297A05}"/>
              </a:ext>
            </a:extLst>
          </p:cNvPr>
          <p:cNvSpPr/>
          <p:nvPr/>
        </p:nvSpPr>
        <p:spPr>
          <a:xfrm>
            <a:off x="2297177" y="3238463"/>
            <a:ext cx="1189238" cy="597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Vision </a:t>
            </a:r>
            <a:endParaRPr lang="en-US" sz="1400" dirty="0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D0501C94-4CAE-45E0-ADA9-3834ADAA0FEF}"/>
              </a:ext>
            </a:extLst>
          </p:cNvPr>
          <p:cNvSpPr/>
          <p:nvPr/>
        </p:nvSpPr>
        <p:spPr>
          <a:xfrm>
            <a:off x="3977381" y="4530827"/>
            <a:ext cx="1189238" cy="597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Strategy</a:t>
            </a:r>
            <a:endParaRPr lang="en-US" sz="1400" dirty="0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3CC69B6F-3926-467F-8D2A-15891E47EB35}"/>
              </a:ext>
            </a:extLst>
          </p:cNvPr>
          <p:cNvSpPr/>
          <p:nvPr/>
        </p:nvSpPr>
        <p:spPr>
          <a:xfrm>
            <a:off x="5868144" y="5529720"/>
            <a:ext cx="1098016" cy="597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Tactics</a:t>
            </a:r>
            <a:endParaRPr lang="en-US" sz="14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6C6FB9F-0293-4DC0-8975-63677CCBFD55}"/>
              </a:ext>
            </a:extLst>
          </p:cNvPr>
          <p:cNvSpPr txBox="1"/>
          <p:nvPr/>
        </p:nvSpPr>
        <p:spPr>
          <a:xfrm>
            <a:off x="1115616" y="2701229"/>
            <a:ext cx="20217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err="1">
                <a:solidFill>
                  <a:srgbClr val="0070C0"/>
                </a:solidFill>
              </a:rPr>
              <a:t>Raison</a:t>
            </a:r>
            <a:r>
              <a:rPr lang="cs-CZ" sz="1100" b="1" dirty="0">
                <a:solidFill>
                  <a:srgbClr val="0070C0"/>
                </a:solidFill>
              </a:rPr>
              <a:t> </a:t>
            </a:r>
            <a:r>
              <a:rPr lang="cs-CZ" sz="1100" b="1" dirty="0" err="1">
                <a:solidFill>
                  <a:srgbClr val="0070C0"/>
                </a:solidFill>
              </a:rPr>
              <a:t>d´etre</a:t>
            </a:r>
            <a:r>
              <a:rPr lang="cs-CZ" sz="1100" b="1" dirty="0">
                <a:solidFill>
                  <a:srgbClr val="0070C0"/>
                </a:solidFill>
              </a:rPr>
              <a:t> = </a:t>
            </a:r>
            <a:r>
              <a:rPr lang="en-US" sz="1100" dirty="0"/>
              <a:t>why we're here </a:t>
            </a:r>
          </a:p>
        </p:txBody>
      </p:sp>
    </p:spTree>
    <p:extLst>
      <p:ext uri="{BB962C8B-B14F-4D97-AF65-F5344CB8AC3E}">
        <p14:creationId xmlns:p14="http://schemas.microsoft.com/office/powerpoint/2010/main" val="186769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7" y="274638"/>
            <a:ext cx="8813563" cy="1143000"/>
          </a:xfrm>
        </p:spPr>
        <p:txBody>
          <a:bodyPr>
            <a:noAutofit/>
          </a:bodyPr>
          <a:lstStyle/>
          <a:p>
            <a:pPr algn="l"/>
            <a:r>
              <a:rPr lang="en-ZA" sz="3600" dirty="0">
                <a:solidFill>
                  <a:srgbClr val="0070C0"/>
                </a:solidFill>
              </a:rPr>
              <a:t>Balanced Scorecard and continuum of value</a:t>
            </a:r>
            <a:r>
              <a:rPr lang="cs-CZ" sz="3600" dirty="0">
                <a:solidFill>
                  <a:srgbClr val="0070C0"/>
                </a:solidFill>
              </a:rPr>
              <a:t> II </a:t>
            </a:r>
            <a:endParaRPr lang="en-ZA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en-ZA" sz="1600" dirty="0">
                <a:solidFill>
                  <a:srgbClr val="0070C0"/>
                </a:solidFill>
              </a:rPr>
              <a:t>Balanced Scorecard is a step in the continuum describing value </a:t>
            </a:r>
            <a:endParaRPr lang="cs-CZ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70C0"/>
                </a:solidFill>
              </a:rPr>
              <a:t>         </a:t>
            </a:r>
            <a:r>
              <a:rPr lang="en-ZA" sz="1600" dirty="0">
                <a:solidFill>
                  <a:srgbClr val="0070C0"/>
                </a:solidFill>
              </a:rPr>
              <a:t>and how the value is created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Target </a:t>
            </a:r>
            <a:r>
              <a:rPr lang="en-ZA" dirty="0"/>
              <a:t>– </a:t>
            </a:r>
            <a:r>
              <a:rPr lang="en-ZA" sz="1200" dirty="0" err="1"/>
              <a:t>wh</a:t>
            </a:r>
            <a:r>
              <a:rPr lang="cs-CZ" sz="1200" dirty="0" err="1"/>
              <a:t>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WE</a:t>
            </a:r>
            <a:r>
              <a:rPr lang="cs-CZ" sz="1200" dirty="0"/>
              <a:t> </a:t>
            </a:r>
            <a:r>
              <a:rPr lang="cs-CZ" sz="1200" dirty="0" err="1"/>
              <a:t>need</a:t>
            </a:r>
            <a:r>
              <a:rPr lang="cs-CZ" sz="1200" dirty="0"/>
              <a:t> to do (</a:t>
            </a:r>
            <a:r>
              <a:rPr lang="cs-CZ" sz="1200" dirty="0" err="1"/>
              <a:t>plan</a:t>
            </a:r>
            <a:r>
              <a:rPr lang="cs-CZ" sz="1200" dirty="0"/>
              <a:t>, </a:t>
            </a:r>
            <a:r>
              <a:rPr lang="cs-CZ" sz="1200" dirty="0" err="1"/>
              <a:t>project</a:t>
            </a:r>
            <a:r>
              <a:rPr lang="cs-CZ" sz="1200" dirty="0"/>
              <a:t>, </a:t>
            </a:r>
            <a:r>
              <a:rPr lang="cs-CZ" sz="1200" b="1" dirty="0">
                <a:solidFill>
                  <a:srgbClr val="FF0000"/>
                </a:solidFill>
              </a:rPr>
              <a:t>budget</a:t>
            </a:r>
            <a:r>
              <a:rPr lang="cs-CZ" sz="1200" dirty="0"/>
              <a:t>, …)</a:t>
            </a:r>
            <a:endParaRPr lang="en-ZA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Personal</a:t>
            </a:r>
            <a:r>
              <a:rPr lang="cs-CZ" b="1" dirty="0"/>
              <a:t> </a:t>
            </a:r>
            <a:r>
              <a:rPr lang="cs-CZ" b="1" dirty="0" err="1"/>
              <a:t>Objectives</a:t>
            </a:r>
            <a:r>
              <a:rPr lang="en-ZA" dirty="0"/>
              <a:t> – </a:t>
            </a:r>
            <a:r>
              <a:rPr lang="cs-CZ" sz="1200" dirty="0" err="1"/>
              <a:t>what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I </a:t>
            </a:r>
            <a:r>
              <a:rPr lang="cs-CZ" sz="1200" dirty="0" err="1"/>
              <a:t>need</a:t>
            </a:r>
            <a:r>
              <a:rPr lang="cs-CZ" sz="1200" dirty="0"/>
              <a:t> to do </a:t>
            </a:r>
            <a:endParaRPr lang="en-ZA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Strategic</a:t>
            </a:r>
            <a:r>
              <a:rPr lang="cs-CZ" b="1" dirty="0"/>
              <a:t> </a:t>
            </a:r>
            <a:r>
              <a:rPr lang="cs-CZ" b="1" dirty="0" err="1"/>
              <a:t>Outcomes</a:t>
            </a:r>
            <a:r>
              <a:rPr lang="cs-CZ" b="1" dirty="0"/>
              <a:t> </a:t>
            </a:r>
            <a:r>
              <a:rPr lang="cs-CZ" sz="1200" b="1" dirty="0"/>
              <a:t>(sub-</a:t>
            </a:r>
            <a:r>
              <a:rPr lang="cs-CZ" sz="1200" b="1" dirty="0" err="1"/>
              <a:t>objectives</a:t>
            </a:r>
            <a:r>
              <a:rPr lang="cs-CZ" sz="1200" b="1" dirty="0"/>
              <a:t> </a:t>
            </a:r>
            <a:r>
              <a:rPr lang="cs-CZ" sz="1200" b="1" dirty="0" err="1"/>
              <a:t>for</a:t>
            </a:r>
            <a:r>
              <a:rPr lang="cs-CZ" sz="1200" b="1" dirty="0"/>
              <a:t> 4 </a:t>
            </a:r>
            <a:r>
              <a:rPr lang="cs-CZ" sz="1200" b="1" dirty="0" err="1"/>
              <a:t>groups</a:t>
            </a:r>
            <a:r>
              <a:rPr lang="cs-CZ" sz="1200" b="1" dirty="0"/>
              <a:t>)</a:t>
            </a:r>
            <a:endParaRPr lang="en-US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632" y="4077072"/>
            <a:ext cx="38884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/>
              <a:t>S</a:t>
            </a:r>
            <a:r>
              <a:rPr lang="cs-CZ" b="1" dirty="0" err="1"/>
              <a:t>atisfied</a:t>
            </a:r>
            <a:r>
              <a:rPr lang="cs-CZ" b="1" dirty="0"/>
              <a:t>  </a:t>
            </a:r>
            <a:r>
              <a:rPr lang="cs-CZ" b="1" dirty="0" err="1"/>
              <a:t>Shareholders</a:t>
            </a:r>
            <a:r>
              <a:rPr lang="en-ZA" dirty="0"/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547664" y="4574175"/>
            <a:ext cx="36004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Delighted</a:t>
            </a:r>
            <a:r>
              <a:rPr lang="cs-CZ" b="1" dirty="0"/>
              <a:t> </a:t>
            </a:r>
            <a:r>
              <a:rPr lang="cs-CZ" b="1" dirty="0" err="1"/>
              <a:t>Customers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25546" y="5082326"/>
            <a:ext cx="41373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Efficient</a:t>
            </a:r>
            <a:r>
              <a:rPr lang="cs-CZ" b="1" dirty="0"/>
              <a:t> and </a:t>
            </a:r>
            <a:r>
              <a:rPr lang="cs-CZ" b="1" dirty="0" err="1"/>
              <a:t>Effective</a:t>
            </a:r>
            <a:r>
              <a:rPr lang="cs-CZ" b="1" dirty="0"/>
              <a:t> </a:t>
            </a:r>
            <a:r>
              <a:rPr lang="cs-CZ" b="1" dirty="0" err="1"/>
              <a:t>Processes</a:t>
            </a:r>
            <a:endParaRPr lang="en-ZA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666916" y="5649039"/>
            <a:ext cx="413733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/>
              <a:t>Motivated</a:t>
            </a:r>
            <a:r>
              <a:rPr lang="cs-CZ" b="1" dirty="0"/>
              <a:t> and </a:t>
            </a:r>
            <a:r>
              <a:rPr lang="cs-CZ" b="1" dirty="0" err="1"/>
              <a:t>Prepared</a:t>
            </a:r>
            <a:r>
              <a:rPr lang="cs-CZ" b="1" dirty="0"/>
              <a:t> </a:t>
            </a:r>
            <a:r>
              <a:rPr lang="cs-CZ" b="1" dirty="0" err="1"/>
              <a:t>Workforce</a:t>
            </a:r>
            <a:r>
              <a:rPr lang="cs-CZ" b="1" dirty="0"/>
              <a:t> </a:t>
            </a:r>
            <a:endParaRPr lang="en-ZA" dirty="0"/>
          </a:p>
        </p:txBody>
      </p:sp>
      <p:sp>
        <p:nvSpPr>
          <p:cNvPr id="11" name="Šipka dolů 10"/>
          <p:cNvSpPr/>
          <p:nvPr/>
        </p:nvSpPr>
        <p:spPr>
          <a:xfrm>
            <a:off x="3635896" y="3761676"/>
            <a:ext cx="216024" cy="3153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4627570" y="3761676"/>
            <a:ext cx="216024" cy="684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5580112" y="3796923"/>
            <a:ext cx="216024" cy="11465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6444208" y="3796924"/>
            <a:ext cx="216024" cy="17203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>
            <a:cxnSpLocks/>
          </p:cNvCxnSpPr>
          <p:nvPr/>
        </p:nvCxnSpPr>
        <p:spPr>
          <a:xfrm>
            <a:off x="6552220" y="2461538"/>
            <a:ext cx="1188132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823933" y="2515399"/>
            <a:ext cx="2068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FF0000"/>
                </a:solidFill>
              </a:rPr>
              <a:t>See</a:t>
            </a:r>
            <a:r>
              <a:rPr lang="cs-CZ" sz="1100" b="1" dirty="0">
                <a:solidFill>
                  <a:srgbClr val="FF0000"/>
                </a:solidFill>
              </a:rPr>
              <a:t> </a:t>
            </a:r>
            <a:r>
              <a:rPr lang="cs-CZ" sz="1100" b="1" dirty="0" err="1">
                <a:solidFill>
                  <a:srgbClr val="FF0000"/>
                </a:solidFill>
              </a:rPr>
              <a:t>next</a:t>
            </a:r>
            <a:r>
              <a:rPr lang="cs-CZ" sz="1100" b="1" dirty="0">
                <a:solidFill>
                  <a:srgbClr val="FF0000"/>
                </a:solidFill>
              </a:rPr>
              <a:t> slide to se budget </a:t>
            </a:r>
            <a:r>
              <a:rPr lang="cs-CZ" sz="1100" b="1" dirty="0" err="1">
                <a:solidFill>
                  <a:srgbClr val="FF0000"/>
                </a:solidFill>
              </a:rPr>
              <a:t>tool</a:t>
            </a:r>
            <a:r>
              <a:rPr lang="cs-CZ" sz="1100" b="1" dirty="0">
                <a:solidFill>
                  <a:srgbClr val="FF0000"/>
                </a:solidFill>
              </a:rPr>
              <a:t> (model) in EPR </a:t>
            </a:r>
          </a:p>
        </p:txBody>
      </p:sp>
    </p:spTree>
    <p:extLst>
      <p:ext uri="{BB962C8B-B14F-4D97-AF65-F5344CB8AC3E}">
        <p14:creationId xmlns:p14="http://schemas.microsoft.com/office/powerpoint/2010/main" val="41595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Budget model in ERP-</a:t>
            </a:r>
            <a:r>
              <a:rPr lang="cs-CZ" sz="3600" dirty="0" err="1">
                <a:solidFill>
                  <a:srgbClr val="0070C0"/>
                </a:solidFill>
              </a:rPr>
              <a:t>setup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124897" cy="1042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768677" cy="247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35696" y="5589240"/>
            <a:ext cx="426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Total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budgeted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amount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/>
              <a:t>=</a:t>
            </a:r>
            <a:r>
              <a:rPr lang="cs-CZ" dirty="0">
                <a:solidFill>
                  <a:srgbClr val="0070C0"/>
                </a:solidFill>
              </a:rPr>
              <a:t>380 =100+200+80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4504010" y="5186110"/>
            <a:ext cx="139998" cy="40313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21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Budget model in ERP </a:t>
            </a:r>
            <a:r>
              <a:rPr lang="cs-CZ" sz="2000" dirty="0">
                <a:solidFill>
                  <a:srgbClr val="0070C0"/>
                </a:solidFill>
              </a:rPr>
              <a:t>– </a:t>
            </a:r>
            <a:r>
              <a:rPr lang="cs-CZ" sz="2000" b="1" dirty="0">
                <a:solidFill>
                  <a:srgbClr val="0070C0"/>
                </a:solidFill>
              </a:rPr>
              <a:t>S</a:t>
            </a:r>
            <a:r>
              <a:rPr lang="en-US" sz="2000" b="1" dirty="0">
                <a:solidFill>
                  <a:srgbClr val="0070C0"/>
                </a:solidFill>
              </a:rPr>
              <a:t>ales of </a:t>
            </a:r>
            <a:r>
              <a:rPr lang="cs-CZ" sz="2000" b="1" dirty="0">
                <a:solidFill>
                  <a:srgbClr val="0070C0"/>
                </a:solidFill>
              </a:rPr>
              <a:t>C</a:t>
            </a:r>
            <a:r>
              <a:rPr lang="en-US" sz="2000" b="1" dirty="0" err="1">
                <a:solidFill>
                  <a:srgbClr val="0070C0"/>
                </a:solidFill>
              </a:rPr>
              <a:t>onsulting</a:t>
            </a:r>
            <a:r>
              <a:rPr lang="en-US" sz="2000" b="1" dirty="0">
                <a:solidFill>
                  <a:srgbClr val="0070C0"/>
                </a:solidFill>
              </a:rPr>
              <a:t> services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63" y="1268760"/>
            <a:ext cx="6402363" cy="787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11960" y="1268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Sales Line (</a:t>
            </a:r>
            <a:r>
              <a:rPr lang="cs-CZ" sz="1000" dirty="0" err="1">
                <a:solidFill>
                  <a:srgbClr val="FF0000"/>
                </a:solidFill>
              </a:rPr>
              <a:t>invoice</a:t>
            </a:r>
            <a:r>
              <a:rPr lang="cs-CZ" sz="1000" dirty="0">
                <a:solidFill>
                  <a:srgbClr val="FF0000"/>
                </a:solidFill>
              </a:rPr>
              <a:t>) 24.1.2019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402363" cy="809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355976" y="2417643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Sales Line (</a:t>
            </a:r>
            <a:r>
              <a:rPr lang="cs-CZ" sz="1000" dirty="0" err="1">
                <a:solidFill>
                  <a:srgbClr val="FF0000"/>
                </a:solidFill>
              </a:rPr>
              <a:t>invoice</a:t>
            </a:r>
            <a:r>
              <a:rPr lang="cs-CZ" sz="1000" dirty="0">
                <a:solidFill>
                  <a:srgbClr val="FF0000"/>
                </a:solidFill>
              </a:rPr>
              <a:t>) 31.1.2019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16" y="3466629"/>
            <a:ext cx="6408079" cy="875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441389" y="3466628"/>
            <a:ext cx="1653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Sales Line (</a:t>
            </a:r>
            <a:r>
              <a:rPr lang="cs-CZ" sz="1000" dirty="0" err="1">
                <a:solidFill>
                  <a:srgbClr val="FF0000"/>
                </a:solidFill>
              </a:rPr>
              <a:t>invoice</a:t>
            </a:r>
            <a:r>
              <a:rPr lang="cs-CZ" sz="1000" dirty="0">
                <a:solidFill>
                  <a:srgbClr val="FF0000"/>
                </a:solidFill>
              </a:rPr>
              <a:t>)7.2.2019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16" y="4712855"/>
            <a:ext cx="6627924" cy="778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067944" y="4431336"/>
            <a:ext cx="134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>
                <a:solidFill>
                  <a:srgbClr val="FF0000"/>
                </a:solidFill>
              </a:rPr>
              <a:t>Genera</a:t>
            </a:r>
            <a:r>
              <a:rPr lang="cs-CZ" sz="1000" dirty="0">
                <a:solidFill>
                  <a:srgbClr val="FF0000"/>
                </a:solidFill>
              </a:rPr>
              <a:t> </a:t>
            </a:r>
            <a:r>
              <a:rPr lang="cs-CZ" sz="1000" dirty="0" err="1">
                <a:solidFill>
                  <a:srgbClr val="FF0000"/>
                </a:solidFill>
              </a:rPr>
              <a:t>Ledger</a:t>
            </a:r>
            <a:r>
              <a:rPr lang="cs-CZ" sz="1000" dirty="0">
                <a:solidFill>
                  <a:srgbClr val="FF0000"/>
                </a:solidFill>
              </a:rPr>
              <a:t> </a:t>
            </a:r>
            <a:r>
              <a:rPr lang="cs-CZ" sz="1000" dirty="0" err="1">
                <a:solidFill>
                  <a:srgbClr val="FF0000"/>
                </a:solidFill>
              </a:rPr>
              <a:t>Entries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40380" y="5702008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400+480+60=940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1C47411-261C-40EE-A065-848D7EDE3757}"/>
              </a:ext>
            </a:extLst>
          </p:cNvPr>
          <p:cNvSpPr/>
          <p:nvPr/>
        </p:nvSpPr>
        <p:spPr>
          <a:xfrm>
            <a:off x="6516216" y="1874337"/>
            <a:ext cx="720080" cy="264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F5324E5-8F29-4E89-8B07-2E26A27D3ECB}"/>
              </a:ext>
            </a:extLst>
          </p:cNvPr>
          <p:cNvSpPr/>
          <p:nvPr/>
        </p:nvSpPr>
        <p:spPr>
          <a:xfrm>
            <a:off x="7092280" y="3024863"/>
            <a:ext cx="720080" cy="264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670C51A-1EC2-4978-95F6-F271B8E7FA34}"/>
              </a:ext>
            </a:extLst>
          </p:cNvPr>
          <p:cNvSpPr/>
          <p:nvPr/>
        </p:nvSpPr>
        <p:spPr>
          <a:xfrm>
            <a:off x="7161760" y="4122611"/>
            <a:ext cx="720080" cy="264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1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5" grpId="0"/>
      <p:bldP spid="3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Budget- </a:t>
            </a:r>
            <a:r>
              <a:rPr lang="cs-CZ" sz="3600" dirty="0" err="1">
                <a:solidFill>
                  <a:srgbClr val="0070C0"/>
                </a:solidFill>
              </a:rPr>
              <a:t>Planned-Actual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results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from</a:t>
            </a:r>
            <a:r>
              <a:rPr lang="cs-CZ" sz="3600" dirty="0">
                <a:solidFill>
                  <a:srgbClr val="0070C0"/>
                </a:solidFill>
              </a:rPr>
              <a:t> BC)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6607570" cy="1040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5486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2170</Words>
  <Application>Microsoft Office PowerPoint</Application>
  <PresentationFormat>Předvádění na obrazovce (4:3)</PresentationFormat>
  <Paragraphs>417</Paragraphs>
  <Slides>34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Allianz Neo</vt:lpstr>
      <vt:lpstr>Arial</vt:lpstr>
      <vt:lpstr>Calibri</vt:lpstr>
      <vt:lpstr>Helvetica</vt:lpstr>
      <vt:lpstr>Wingdings</vt:lpstr>
      <vt:lpstr>Motiv systému Office</vt:lpstr>
      <vt:lpstr> Balanced Scorecard</vt:lpstr>
      <vt:lpstr>Balanced Scorecard and continuum of value I.  </vt:lpstr>
      <vt:lpstr>Mission –explanation of the term</vt:lpstr>
      <vt:lpstr>Visions</vt:lpstr>
      <vt:lpstr>Step by step…</vt:lpstr>
      <vt:lpstr>Balanced Scorecard and continuum of value II </vt:lpstr>
      <vt:lpstr>Budget model in ERP-setup </vt:lpstr>
      <vt:lpstr>Budget model in ERP – Sales of Consulting services</vt:lpstr>
      <vt:lpstr>Budget- Planned-Actual results (from BC) </vt:lpstr>
      <vt:lpstr>Area definitions </vt:lpstr>
      <vt:lpstr>Basic strategy map (two lower  BSC levels)</vt:lpstr>
      <vt:lpstr>Basic strategy map (two upper  BSC levels)</vt:lpstr>
      <vt:lpstr>Some explanation of benchmarks I  (home study- one of many examples) </vt:lpstr>
      <vt:lpstr>Prezentace aplikace PowerPoint</vt:lpstr>
      <vt:lpstr>Cash flow</vt:lpstr>
      <vt:lpstr>Cash flow availability by period  </vt:lpstr>
      <vt:lpstr>Cash cycle (Cash-to-Cash)</vt:lpstr>
      <vt:lpstr>Explanation of benchmarks II  (home study) </vt:lpstr>
      <vt:lpstr>Balanced Scorcard worksheet</vt:lpstr>
      <vt:lpstr>Some time units for measuring (home study-examples of partialy used time parameters) </vt:lpstr>
      <vt:lpstr>ERP outputs and BSC </vt:lpstr>
      <vt:lpstr>ERP forms related to customer aging report</vt:lpstr>
      <vt:lpstr>BSC and OM (Processes discussed practically in Business Central are not listed here) </vt:lpstr>
      <vt:lpstr>Strategic initiatives  (two lower BSC layers have defined way  : Goal-Measurement-Intent-Action Program </vt:lpstr>
      <vt:lpstr>Used tool (one page approach)</vt:lpstr>
      <vt:lpstr>Výsledný graf po aplikaci JSS (transpozice FRT-&gt;BSC vrstev)</vt:lpstr>
      <vt:lpstr>BSC and Future Reality Tree relationship</vt:lpstr>
      <vt:lpstr>Strategy Map-The Simple Model of Value Creation</vt:lpstr>
      <vt:lpstr>Strategy map - example</vt:lpstr>
      <vt:lpstr>Strategic map (BSC) </vt:lpstr>
      <vt:lpstr>Test 1</vt:lpstr>
      <vt:lpstr>Test 2</vt:lpstr>
      <vt:lpstr>Test 3</vt:lpstr>
      <vt:lpstr>Test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Skorkovsky Jaromir</dc:creator>
  <cp:lastModifiedBy>Jaromír Skorkovský</cp:lastModifiedBy>
  <cp:revision>78</cp:revision>
  <dcterms:created xsi:type="dcterms:W3CDTF">2015-06-12T06:47:01Z</dcterms:created>
  <dcterms:modified xsi:type="dcterms:W3CDTF">2022-11-07T12:43:05Z</dcterms:modified>
</cp:coreProperties>
</file>