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6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36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4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6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1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6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F5BD-BCAE-4253-9606-F453AF79B5FF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70C0"/>
                </a:solidFill>
              </a:rPr>
              <a:t>Break-even</a:t>
            </a:r>
            <a:r>
              <a:rPr lang="cs-CZ" b="1" dirty="0">
                <a:solidFill>
                  <a:srgbClr val="0070C0"/>
                </a:solidFill>
              </a:rPr>
              <a:t> point </a:t>
            </a:r>
            <a:r>
              <a:rPr lang="cs-CZ" b="1" dirty="0" err="1">
                <a:solidFill>
                  <a:srgbClr val="0070C0"/>
                </a:solidFill>
              </a:rPr>
              <a:t>analysis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Jaromír Skorkovský </a:t>
            </a:r>
          </a:p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Graphical representation </a:t>
            </a:r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4389" y="1547668"/>
            <a:ext cx="5760720" cy="38125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H="1" flipV="1">
            <a:off x="1645920" y="1951348"/>
            <a:ext cx="13198" cy="218702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345477" y="4029695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B050"/>
                </a:solidFill>
              </a:rPr>
              <a:t>Costs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0186" y="19513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 x Q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23036" y="2971450"/>
            <a:ext cx="98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/>
              <a:t>F + VC = TC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756804" y="3557633"/>
            <a:ext cx="439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VC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56969" y="415739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4199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BEP- Basic Statements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8666" cy="4351338"/>
          </a:xfrm>
        </p:spPr>
        <p:txBody>
          <a:bodyPr>
            <a:normAutofit/>
          </a:bodyPr>
          <a:lstStyle/>
          <a:p>
            <a:pPr lvl="0"/>
            <a:r>
              <a:rPr lang="en-US" sz="1900" dirty="0"/>
              <a:t>Break-Even Point is the amount of product at which total costs are equal to total returns. From this point, the company or project begins to generate profit.</a:t>
            </a:r>
            <a:endParaRPr lang="cs-CZ" sz="1900" dirty="0"/>
          </a:p>
          <a:p>
            <a:pPr lvl="0"/>
            <a:r>
              <a:rPr lang="en-US" sz="1900" dirty="0"/>
              <a:t>In its classic form, the break-even point tells you how much product to sell to generate profit. It is a volume indicator.</a:t>
            </a:r>
            <a:endParaRPr lang="cs-CZ" sz="1900" dirty="0"/>
          </a:p>
          <a:p>
            <a:pPr lvl="0"/>
            <a:r>
              <a:rPr lang="en-US" sz="1900" dirty="0"/>
              <a:t>The break-even point in corresponding currency thus basically means 0. </a:t>
            </a:r>
            <a:endParaRPr lang="cs-CZ" sz="1900" dirty="0"/>
          </a:p>
          <a:p>
            <a:pPr lvl="0"/>
            <a:r>
              <a:rPr lang="en-US" sz="1900" dirty="0"/>
              <a:t>In the next slides, we present a </a:t>
            </a:r>
            <a:r>
              <a:rPr lang="en-US" sz="1900" b="1" dirty="0"/>
              <a:t>formula</a:t>
            </a:r>
            <a:r>
              <a:rPr lang="en-US" sz="1900" dirty="0"/>
              <a:t> where it is also possible to incorporate the required rate of profit (in corresponding currency) into the calculation. </a:t>
            </a:r>
            <a:endParaRPr lang="cs-CZ" sz="1900" dirty="0"/>
          </a:p>
          <a:p>
            <a:pPr lvl="0"/>
            <a:r>
              <a:rPr lang="en-US" sz="1800" dirty="0"/>
              <a:t>As a result, we will shift to the right along the X-axis (sales volume) in the graph, and the resulting Q (X pieces) will be higher than at the "classic" break-even point, where the profit is zero.</a:t>
            </a: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1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Calculation</a:t>
            </a:r>
            <a:r>
              <a:rPr lang="cs-CZ" sz="3600" dirty="0">
                <a:solidFill>
                  <a:srgbClr val="0070C0"/>
                </a:solidFill>
              </a:rPr>
              <a:t>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basic calculation of the </a:t>
            </a:r>
            <a:r>
              <a:rPr lang="en-US" sz="2000" b="1" dirty="0"/>
              <a:t>break-even point </a:t>
            </a:r>
            <a:r>
              <a:rPr lang="en-US" sz="2000" dirty="0"/>
              <a:t>is not complicated. All you have to do is put together the Price, Costs and possibly the Required profit.</a:t>
            </a:r>
          </a:p>
          <a:p>
            <a:r>
              <a:rPr lang="en-US" sz="2000" dirty="0"/>
              <a:t>However, the challenge is to get to these aggregated variables. The data for partial calculations are obtained utilizing financial analysis, using data from accounting. Good financial management considers the break-even point analysis to be an absolute must. It is not just a “lesson from microeconomics” or “theoretical exercise”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390" y="3407572"/>
            <a:ext cx="4885714" cy="3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Calculation</a:t>
            </a:r>
            <a:r>
              <a:rPr lang="cs-CZ" sz="3600" dirty="0">
                <a:solidFill>
                  <a:srgbClr val="0070C0"/>
                </a:solidFill>
              </a:rPr>
              <a:t> II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93966" y="1720840"/>
            <a:ext cx="412446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Profit</a:t>
            </a:r>
            <a:r>
              <a:rPr lang="cs-CZ" dirty="0"/>
              <a:t> = </a:t>
            </a:r>
            <a:r>
              <a:rPr lang="cs-CZ" dirty="0" err="1"/>
              <a:t>Price</a:t>
            </a:r>
            <a:r>
              <a:rPr lang="cs-CZ" dirty="0"/>
              <a:t> x Sold </a:t>
            </a:r>
            <a:r>
              <a:rPr lang="cs-CZ" dirty="0" err="1"/>
              <a:t>Products</a:t>
            </a:r>
            <a:r>
              <a:rPr lang="cs-CZ" dirty="0"/>
              <a:t>  -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  <a:p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=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+</a:t>
            </a:r>
            <a:r>
              <a:rPr lang="cs-CZ" dirty="0">
                <a:solidFill>
                  <a:srgbClr val="00B050"/>
                </a:solidFill>
              </a:rPr>
              <a:t>VC </a:t>
            </a:r>
            <a:r>
              <a:rPr lang="cs-CZ" dirty="0"/>
              <a:t>x Q</a:t>
            </a:r>
          </a:p>
          <a:p>
            <a:endParaRPr lang="cs-CZ" dirty="0"/>
          </a:p>
          <a:p>
            <a:r>
              <a:rPr lang="cs-CZ" dirty="0"/>
              <a:t>Profit = 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 x Q  -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- </a:t>
            </a:r>
            <a:r>
              <a:rPr lang="cs-CZ" dirty="0">
                <a:solidFill>
                  <a:srgbClr val="00B050"/>
                </a:solidFill>
              </a:rPr>
              <a:t>VC</a:t>
            </a:r>
            <a:r>
              <a:rPr lang="cs-CZ" dirty="0"/>
              <a:t> x Q </a:t>
            </a:r>
          </a:p>
          <a:p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BEP </a:t>
            </a:r>
            <a:r>
              <a:rPr lang="cs-CZ" dirty="0" err="1"/>
              <a:t>then</a:t>
            </a:r>
            <a:r>
              <a:rPr lang="cs-CZ" dirty="0"/>
              <a:t> Profit=0 </a:t>
            </a:r>
          </a:p>
          <a:p>
            <a:r>
              <a:rPr lang="cs-CZ" dirty="0"/>
              <a:t>Profit = Q x (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VC</a:t>
            </a:r>
            <a:r>
              <a:rPr lang="cs-CZ" dirty="0"/>
              <a:t>)   -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  = 0 </a:t>
            </a:r>
          </a:p>
          <a:p>
            <a:endParaRPr lang="cs-CZ" dirty="0"/>
          </a:p>
          <a:p>
            <a:r>
              <a:rPr lang="cs-CZ" dirty="0"/>
              <a:t>Q=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/(</a:t>
            </a:r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/>
              <a:t>-</a:t>
            </a:r>
            <a:r>
              <a:rPr lang="cs-CZ" dirty="0">
                <a:solidFill>
                  <a:srgbClr val="00B050"/>
                </a:solidFill>
              </a:rPr>
              <a:t>VC</a:t>
            </a:r>
            <a:r>
              <a:rPr lang="cs-CZ" dirty="0"/>
              <a:t>) </a:t>
            </a: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18A8C8F-16FD-4662-A2AA-6C669CEA4BEF}"/>
              </a:ext>
            </a:extLst>
          </p:cNvPr>
          <p:cNvSpPr txBox="1"/>
          <p:nvPr/>
        </p:nvSpPr>
        <p:spPr>
          <a:xfrm>
            <a:off x="993966" y="5137160"/>
            <a:ext cx="38447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F=</a:t>
            </a:r>
            <a:r>
              <a:rPr lang="cs-CZ" dirty="0" err="1">
                <a:solidFill>
                  <a:srgbClr val="0070C0"/>
                </a:solidFill>
              </a:rPr>
              <a:t>Fixed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costs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VC= </a:t>
            </a:r>
            <a:r>
              <a:rPr lang="cs-CZ" dirty="0" err="1">
                <a:solidFill>
                  <a:srgbClr val="00B050"/>
                </a:solidFill>
              </a:rPr>
              <a:t>Variable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costs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fro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one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product</a:t>
            </a:r>
            <a:r>
              <a:rPr lang="cs-CZ" dirty="0">
                <a:solidFill>
                  <a:srgbClr val="00B050"/>
                </a:solidFill>
              </a:rPr>
              <a:t> unit</a:t>
            </a:r>
          </a:p>
          <a:p>
            <a:r>
              <a:rPr lang="cs-CZ" dirty="0">
                <a:solidFill>
                  <a:srgbClr val="FF0000"/>
                </a:solidFill>
              </a:rPr>
              <a:t>P= </a:t>
            </a:r>
            <a:r>
              <a:rPr lang="cs-CZ" dirty="0" err="1">
                <a:solidFill>
                  <a:srgbClr val="FF0000"/>
                </a:solidFill>
              </a:rPr>
              <a:t>Selling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price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x=symbol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multiplication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5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399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Simple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example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What is the turning point in practice can be shown </a:t>
            </a:r>
            <a:r>
              <a:rPr lang="cs-CZ" sz="2400" dirty="0"/>
              <a:t>in</a:t>
            </a:r>
            <a:r>
              <a:rPr lang="en-US" sz="2400" dirty="0"/>
              <a:t> a model example</a:t>
            </a:r>
            <a:r>
              <a:rPr lang="cs-CZ" sz="2400" dirty="0"/>
              <a:t>? </a:t>
            </a:r>
          </a:p>
          <a:p>
            <a:r>
              <a:rPr lang="en-US" sz="2400" dirty="0"/>
              <a:t>Let's imagine that you want to start confectionery production. How do you know how many cakes you have to sell to make a profit?</a:t>
            </a:r>
            <a:endParaRPr lang="cs-CZ" sz="2400" dirty="0"/>
          </a:p>
          <a:p>
            <a:pPr marL="457200" lvl="1" indent="0">
              <a:buNone/>
            </a:pPr>
            <a:br>
              <a:rPr lang="en-US" sz="2000" dirty="0"/>
            </a:br>
            <a:r>
              <a:rPr lang="cs-CZ" sz="2000" dirty="0"/>
              <a:t>- </a:t>
            </a:r>
            <a:r>
              <a:rPr lang="en-US" sz="1600" b="1" dirty="0"/>
              <a:t>Real capacity consideration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Price conditions analysis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List of all costs</a:t>
            </a:r>
            <a:br>
              <a:rPr lang="en-US" sz="1600" b="1" dirty="0"/>
            </a:br>
            <a:r>
              <a:rPr lang="cs-CZ" sz="1600" b="1" dirty="0"/>
              <a:t>-  </a:t>
            </a:r>
            <a:r>
              <a:rPr lang="en-US" sz="1600" b="1" dirty="0"/>
              <a:t>Calculations and modeling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Let's assume that the total input costs </a:t>
            </a:r>
            <a:r>
              <a:rPr lang="cs-CZ" dirty="0"/>
              <a:t>(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 </a:t>
            </a:r>
            <a:r>
              <a:rPr lang="en-US" dirty="0"/>
              <a:t>will be </a:t>
            </a:r>
            <a:r>
              <a:rPr lang="en-US" dirty="0">
                <a:solidFill>
                  <a:srgbClr val="0070C0"/>
                </a:solidFill>
              </a:rPr>
              <a:t>250,000</a:t>
            </a:r>
            <a:r>
              <a:rPr lang="en-US" dirty="0"/>
              <a:t> CZK.</a:t>
            </a:r>
            <a:br>
              <a:rPr lang="en-US" dirty="0"/>
            </a:br>
            <a:r>
              <a:rPr lang="en-US" dirty="0"/>
              <a:t>Set the </a:t>
            </a:r>
            <a:r>
              <a:rPr lang="cs-CZ" dirty="0" err="1"/>
              <a:t>selling</a:t>
            </a:r>
            <a:r>
              <a:rPr lang="cs-CZ" dirty="0"/>
              <a:t> </a:t>
            </a:r>
            <a:r>
              <a:rPr lang="en-US" dirty="0"/>
              <a:t>price of the cake at </a:t>
            </a:r>
            <a:r>
              <a:rPr lang="en-US" dirty="0">
                <a:solidFill>
                  <a:srgbClr val="00B050"/>
                </a:solidFill>
              </a:rPr>
              <a:t>750</a:t>
            </a:r>
            <a:r>
              <a:rPr lang="en-US" dirty="0"/>
              <a:t>, - CZK</a:t>
            </a:r>
            <a:br>
              <a:rPr lang="en-US" dirty="0"/>
            </a:br>
            <a:r>
              <a:rPr lang="en-US" dirty="0"/>
              <a:t>Variable costs for 1 cake = </a:t>
            </a:r>
            <a:r>
              <a:rPr lang="en-US" dirty="0">
                <a:solidFill>
                  <a:srgbClr val="FF0000"/>
                </a:solidFill>
              </a:rPr>
              <a:t>300</a:t>
            </a:r>
            <a:r>
              <a:rPr lang="en-US" dirty="0"/>
              <a:t>, - CZK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CZK=Czech </a:t>
            </a:r>
            <a:r>
              <a:rPr lang="cs-CZ" dirty="0" err="1"/>
              <a:t>Crown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BEP=</a:t>
            </a:r>
            <a:r>
              <a:rPr lang="cs-CZ" dirty="0" err="1"/>
              <a:t>Break</a:t>
            </a:r>
            <a:r>
              <a:rPr lang="cs-CZ" dirty="0"/>
              <a:t>-</a:t>
            </a:r>
            <a:r>
              <a:rPr lang="cs-CZ" dirty="0" err="1"/>
              <a:t>Even</a:t>
            </a:r>
            <a:r>
              <a:rPr lang="cs-CZ" dirty="0"/>
              <a:t>-Point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01606" y="3816628"/>
            <a:ext cx="5688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0" u="none" strike="noStrike" dirty="0">
                <a:solidFill>
                  <a:srgbClr val="0A0909"/>
                </a:solidFill>
                <a:effectLst/>
                <a:latin typeface="&amp;quot"/>
              </a:rPr>
              <a:t>BEP 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= </a:t>
            </a:r>
            <a:r>
              <a:rPr lang="cs-CZ" b="1" i="0" u="none" strike="noStrike" dirty="0">
                <a:solidFill>
                  <a:srgbClr val="0A0909"/>
                </a:solidFill>
                <a:effectLst/>
                <a:latin typeface="&amp;quot"/>
              </a:rPr>
              <a:t>555 </a:t>
            </a:r>
            <a:r>
              <a:rPr lang="cs-CZ" b="1" i="0" u="none" strike="noStrike" dirty="0" err="1">
                <a:solidFill>
                  <a:srgbClr val="0A0909"/>
                </a:solidFill>
                <a:effectLst/>
                <a:latin typeface="&amp;quot"/>
              </a:rPr>
              <a:t>cakes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[</a:t>
            </a:r>
            <a:r>
              <a:rPr lang="cs-CZ" b="0" i="0" u="none" strike="noStrike" dirty="0" err="1">
                <a:solidFill>
                  <a:srgbClr val="0A0909"/>
                </a:solidFill>
                <a:effectLst/>
                <a:latin typeface="Roboto"/>
              </a:rPr>
              <a:t>calculation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: </a:t>
            </a:r>
            <a:r>
              <a:rPr lang="cs-CZ" b="0" i="0" u="none" strike="noStrike" dirty="0">
                <a:solidFill>
                  <a:srgbClr val="0070C0"/>
                </a:solidFill>
                <a:effectLst/>
                <a:latin typeface="Roboto"/>
              </a:rPr>
              <a:t>250.000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/ (</a:t>
            </a:r>
            <a:r>
              <a:rPr lang="cs-CZ" b="0" i="0" u="none" strike="noStrike" dirty="0">
                <a:solidFill>
                  <a:srgbClr val="00B050"/>
                </a:solidFill>
                <a:effectLst/>
                <a:latin typeface="Roboto"/>
              </a:rPr>
              <a:t>750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 – </a:t>
            </a:r>
            <a:r>
              <a:rPr lang="cs-CZ" b="0" i="0" u="none" strike="noStrike" dirty="0">
                <a:solidFill>
                  <a:srgbClr val="FF0000"/>
                </a:solidFill>
                <a:effectLst/>
                <a:latin typeface="Roboto"/>
              </a:rPr>
              <a:t>300</a:t>
            </a:r>
            <a:r>
              <a:rPr lang="cs-CZ" b="0" i="0" u="none" strike="noStrike" dirty="0">
                <a:solidFill>
                  <a:srgbClr val="0A0909"/>
                </a:solidFill>
                <a:effectLst/>
                <a:latin typeface="Roboto"/>
              </a:rPr>
              <a:t>)].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56946" y="3195162"/>
            <a:ext cx="1332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Q</a:t>
            </a:r>
            <a:r>
              <a:rPr lang="cs-CZ" dirty="0"/>
              <a:t>= </a:t>
            </a:r>
            <a:r>
              <a:rPr lang="cs-CZ" dirty="0">
                <a:solidFill>
                  <a:srgbClr val="0070C0"/>
                </a:solidFill>
              </a:rPr>
              <a:t>F</a:t>
            </a:r>
            <a:r>
              <a:rPr lang="cs-CZ" dirty="0"/>
              <a:t>/(</a:t>
            </a:r>
            <a:r>
              <a:rPr lang="cs-CZ" dirty="0">
                <a:solidFill>
                  <a:srgbClr val="00B050"/>
                </a:solidFill>
              </a:rPr>
              <a:t>P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VC</a:t>
            </a:r>
            <a:r>
              <a:rPr lang="cs-CZ" dirty="0"/>
              <a:t>)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497" y="478690"/>
            <a:ext cx="1551752" cy="109843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2C8CDD6-2476-46C6-AD6E-B1C30C9D3458}"/>
              </a:ext>
            </a:extLst>
          </p:cNvPr>
          <p:cNvSpPr txBox="1"/>
          <p:nvPr/>
        </p:nvSpPr>
        <p:spPr>
          <a:xfrm>
            <a:off x="7044140" y="817691"/>
            <a:ext cx="43096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In this screenshot we use a different </a:t>
            </a:r>
            <a:r>
              <a:rPr lang="en-US" b="1" dirty="0" err="1">
                <a:solidFill>
                  <a:srgbClr val="FF0000"/>
                </a:solidFill>
              </a:rPr>
              <a:t>colour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coding for the 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variables used</a:t>
            </a:r>
            <a:r>
              <a:rPr lang="cs-CZ" b="1" dirty="0">
                <a:solidFill>
                  <a:srgbClr val="FF0000"/>
                </a:solidFill>
              </a:rPr>
              <a:t> 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39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51" y="1744867"/>
            <a:ext cx="4614567" cy="345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1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478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&amp;quot</vt:lpstr>
      <vt:lpstr>Arial</vt:lpstr>
      <vt:lpstr>Calibri</vt:lpstr>
      <vt:lpstr>Calibri Light</vt:lpstr>
      <vt:lpstr>Roboto</vt:lpstr>
      <vt:lpstr>Motiv Office</vt:lpstr>
      <vt:lpstr>Break-even point analysis</vt:lpstr>
      <vt:lpstr>Graphical representation </vt:lpstr>
      <vt:lpstr>BEP- Basic Statements</vt:lpstr>
      <vt:lpstr>Calculation I</vt:lpstr>
      <vt:lpstr>Calculation II</vt:lpstr>
      <vt:lpstr>Simple example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 point analysis</dc:title>
  <dc:creator>Jaromír Skorkovský</dc:creator>
  <cp:lastModifiedBy>Jaromír Skorkovský</cp:lastModifiedBy>
  <cp:revision>10</cp:revision>
  <dcterms:created xsi:type="dcterms:W3CDTF">2019-11-06T13:33:48Z</dcterms:created>
  <dcterms:modified xsi:type="dcterms:W3CDTF">2022-10-31T10:37:57Z</dcterms:modified>
</cp:coreProperties>
</file>