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7" r:id="rId11"/>
    <p:sldId id="26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128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0920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815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202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772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33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48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90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05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75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45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9E074-BC62-4D46-A376-95098E81C79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76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Gartner</a:t>
            </a:r>
            <a:r>
              <a:rPr lang="cs-CZ" dirty="0"/>
              <a:t> </a:t>
            </a:r>
            <a:r>
              <a:rPr lang="cs-CZ" dirty="0" err="1"/>
              <a:t>Magic</a:t>
            </a:r>
            <a:r>
              <a:rPr lang="cs-CZ" dirty="0"/>
              <a:t> </a:t>
            </a:r>
            <a:r>
              <a:rPr lang="cs-CZ" dirty="0" err="1"/>
              <a:t>Quadrant</a:t>
            </a:r>
            <a:r>
              <a:rPr lang="cs-CZ" dirty="0"/>
              <a:t> </a:t>
            </a:r>
            <a:r>
              <a:rPr lang="cs-CZ" dirty="0" err="1"/>
              <a:t>Tool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J.Skorkovský</a:t>
            </a:r>
            <a:r>
              <a:rPr lang="cs-CZ" dirty="0"/>
              <a:t> , KPH</a:t>
            </a:r>
          </a:p>
        </p:txBody>
      </p:sp>
    </p:spTree>
    <p:extLst>
      <p:ext uri="{BB962C8B-B14F-4D97-AF65-F5344CB8AC3E}">
        <p14:creationId xmlns:p14="http://schemas.microsoft.com/office/powerpoint/2010/main" val="342684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FFB2EB-484A-4B61-A163-6A149DEE5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MQ </a:t>
            </a:r>
            <a:r>
              <a:rPr lang="cs-CZ" sz="3600" dirty="0" err="1">
                <a:solidFill>
                  <a:srgbClr val="0070C0"/>
                </a:solidFill>
              </a:rPr>
              <a:t>for</a:t>
            </a:r>
            <a:r>
              <a:rPr lang="cs-CZ" sz="3600" dirty="0">
                <a:solidFill>
                  <a:srgbClr val="0070C0"/>
                </a:solidFill>
              </a:rPr>
              <a:t> DMS </a:t>
            </a:r>
            <a:r>
              <a:rPr lang="cs-CZ" sz="3600" dirty="0" err="1">
                <a:solidFill>
                  <a:srgbClr val="0070C0"/>
                </a:solidFill>
              </a:rPr>
              <a:t>for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Analytics</a:t>
            </a:r>
            <a:endParaRPr lang="en-US" sz="3600" dirty="0">
              <a:solidFill>
                <a:srgbClr val="0070C0"/>
              </a:solidFill>
            </a:endParaRP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D7FDAFE9-3268-448A-B4E1-36AABE5767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2476" y="2329848"/>
            <a:ext cx="5019048" cy="3066667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471105A0-82F6-408B-B400-192D0D501C82}"/>
              </a:ext>
            </a:extLst>
          </p:cNvPr>
          <p:cNvSpPr txBox="1"/>
          <p:nvPr/>
        </p:nvSpPr>
        <p:spPr>
          <a:xfrm>
            <a:off x="1331640" y="5939393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/>
            <a:r>
              <a:rPr lang="cs-CZ" sz="1100" dirty="0" err="1"/>
              <a:t>Resource</a:t>
            </a:r>
            <a:r>
              <a:rPr lang="cs-CZ" sz="1100" dirty="0"/>
              <a:t> : </a:t>
            </a:r>
            <a:r>
              <a:rPr lang="en-US" sz="1100" b="1" i="0" dirty="0">
                <a:effectLst/>
                <a:latin typeface="-apple-system"/>
              </a:rPr>
              <a:t>Daniel Souza</a:t>
            </a:r>
          </a:p>
          <a:p>
            <a:pPr algn="ctr" fontAlgn="auto"/>
            <a:r>
              <a:rPr lang="en-US" sz="1100" b="1" i="0" dirty="0">
                <a:effectLst/>
                <a:latin typeface="-apple-system"/>
              </a:rPr>
              <a:t>Senior Data Engineer - Open Banking &amp; Finance and Payments</a:t>
            </a:r>
          </a:p>
          <a:p>
            <a:r>
              <a:rPr lang="cs-CZ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06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evaluations</a:t>
            </a:r>
            <a:r>
              <a:rPr lang="cs-CZ" dirty="0"/>
              <a:t>, </a:t>
            </a:r>
            <a:r>
              <a:rPr lang="cs-CZ" dirty="0" err="1"/>
              <a:t>reviews</a:t>
            </a:r>
            <a:r>
              <a:rPr lang="cs-CZ" dirty="0"/>
              <a:t> and </a:t>
            </a:r>
            <a:r>
              <a:rPr lang="cs-CZ" dirty="0" err="1"/>
              <a:t>templates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400" b="1" dirty="0"/>
              <a:t>EASE –OF – USE</a:t>
            </a:r>
          </a:p>
          <a:p>
            <a:pPr lvl="1"/>
            <a:r>
              <a:rPr lang="cs-CZ" sz="2000" dirty="0"/>
              <a:t>Pros - </a:t>
            </a:r>
            <a:r>
              <a:rPr lang="en-US" sz="2100" dirty="0">
                <a:solidFill>
                  <a:srgbClr val="FF0000"/>
                </a:solidFill>
              </a:rPr>
              <a:t>Once you are comfortable working in </a:t>
            </a:r>
            <a:r>
              <a:rPr lang="cs-CZ" sz="2100" dirty="0">
                <a:solidFill>
                  <a:srgbClr val="FF0000"/>
                </a:solidFill>
              </a:rPr>
              <a:t>NAV</a:t>
            </a:r>
            <a:r>
              <a:rPr lang="en-US" sz="2100" dirty="0">
                <a:solidFill>
                  <a:srgbClr val="FF0000"/>
                </a:solidFill>
              </a:rPr>
              <a:t> it is very easy to navigate</a:t>
            </a:r>
            <a:endParaRPr lang="cs-CZ" sz="2100" dirty="0">
              <a:solidFill>
                <a:srgbClr val="FF0000"/>
              </a:solidFill>
            </a:endParaRPr>
          </a:p>
          <a:p>
            <a:pPr lvl="1"/>
            <a:r>
              <a:rPr lang="cs-CZ" sz="2000" dirty="0" err="1"/>
              <a:t>Cons</a:t>
            </a:r>
            <a:endParaRPr lang="cs-CZ" sz="2000" dirty="0"/>
          </a:p>
          <a:p>
            <a:r>
              <a:rPr lang="cs-CZ" sz="2400" b="1" dirty="0"/>
              <a:t>FUNCTIONALITY</a:t>
            </a:r>
          </a:p>
          <a:p>
            <a:pPr lvl="1"/>
            <a:r>
              <a:rPr lang="cs-CZ" sz="2000" dirty="0"/>
              <a:t>Pros - </a:t>
            </a:r>
            <a:r>
              <a:rPr lang="cs-CZ" sz="2100" b="1" dirty="0">
                <a:solidFill>
                  <a:srgbClr val="FF0000"/>
                </a:solidFill>
              </a:rPr>
              <a:t>It </a:t>
            </a:r>
            <a:r>
              <a:rPr lang="en-US" sz="2100" b="1" dirty="0">
                <a:solidFill>
                  <a:srgbClr val="FF0000"/>
                </a:solidFill>
              </a:rPr>
              <a:t>overs a large horizon of functions necessary for process control, so the adaptation of ESP to a branch solution is not demanding</a:t>
            </a:r>
            <a:endParaRPr lang="cs-CZ" sz="2100" b="1" dirty="0">
              <a:solidFill>
                <a:srgbClr val="FF0000"/>
              </a:solidFill>
            </a:endParaRPr>
          </a:p>
          <a:p>
            <a:pPr lvl="1"/>
            <a:r>
              <a:rPr lang="cs-CZ" sz="2100" b="1" dirty="0" err="1">
                <a:solidFill>
                  <a:srgbClr val="FF0000"/>
                </a:solidFill>
              </a:rPr>
              <a:t>Cons</a:t>
            </a:r>
            <a:endParaRPr lang="cs-CZ" sz="2100" b="1" dirty="0">
              <a:solidFill>
                <a:srgbClr val="FF0000"/>
              </a:solidFill>
            </a:endParaRPr>
          </a:p>
          <a:p>
            <a:r>
              <a:rPr lang="cs-CZ" sz="2400" b="1" dirty="0"/>
              <a:t>PRODUCT QUALITY</a:t>
            </a:r>
          </a:p>
          <a:p>
            <a:pPr lvl="1"/>
            <a:r>
              <a:rPr lang="cs-CZ" sz="2000" dirty="0"/>
              <a:t>Pros  </a:t>
            </a:r>
            <a:r>
              <a:rPr lang="en-US" sz="2000" dirty="0">
                <a:solidFill>
                  <a:srgbClr val="FF0000"/>
                </a:solidFill>
              </a:rPr>
              <a:t>Thanks to tens of thousands of implementations and a large number of comments from customers all over the world, the system is extremely high quality </a:t>
            </a:r>
            <a:endParaRPr lang="cs-CZ" sz="2000" dirty="0">
              <a:solidFill>
                <a:srgbClr val="FF0000"/>
              </a:solidFill>
            </a:endParaRPr>
          </a:p>
          <a:p>
            <a:pPr lvl="1"/>
            <a:r>
              <a:rPr lang="cs-CZ" sz="2000" dirty="0" err="1"/>
              <a:t>Cons</a:t>
            </a:r>
            <a:endParaRPr lang="cs-CZ" sz="2000" dirty="0"/>
          </a:p>
          <a:p>
            <a:r>
              <a:rPr lang="cs-CZ" sz="2400" b="1" dirty="0"/>
              <a:t>CUSTOMER SUPPORT</a:t>
            </a:r>
          </a:p>
          <a:p>
            <a:pPr lvl="1"/>
            <a:r>
              <a:rPr lang="cs-CZ" sz="2000" dirty="0"/>
              <a:t>Pros </a:t>
            </a:r>
            <a:r>
              <a:rPr lang="en-US" sz="2000" dirty="0">
                <a:solidFill>
                  <a:srgbClr val="FF0000"/>
                </a:solidFill>
              </a:rPr>
              <a:t>Excellent training materials and teaching methods enable quality and trained consultants to deliver excellent service</a:t>
            </a:r>
            <a:endParaRPr lang="cs-CZ" sz="2000" dirty="0">
              <a:solidFill>
                <a:srgbClr val="FF0000"/>
              </a:solidFill>
            </a:endParaRPr>
          </a:p>
          <a:p>
            <a:pPr lvl="1"/>
            <a:r>
              <a:rPr lang="cs-CZ" sz="2000" dirty="0" err="1"/>
              <a:t>Cons</a:t>
            </a:r>
            <a:endParaRPr lang="cs-CZ" sz="2000" dirty="0"/>
          </a:p>
          <a:p>
            <a:r>
              <a:rPr lang="cs-CZ" sz="2400" b="1" dirty="0"/>
              <a:t>VALUE FOR MONEY</a:t>
            </a:r>
          </a:p>
          <a:p>
            <a:pPr lvl="1"/>
            <a:r>
              <a:rPr lang="cs-CZ" sz="2000" dirty="0"/>
              <a:t>Pros</a:t>
            </a:r>
          </a:p>
          <a:p>
            <a:pPr marL="400050" lvl="2" indent="0">
              <a:buNone/>
            </a:pPr>
            <a:r>
              <a:rPr lang="cs-CZ" sz="2100" dirty="0"/>
              <a:t>  -   </a:t>
            </a:r>
            <a:r>
              <a:rPr lang="cs-CZ" sz="2100" dirty="0" err="1"/>
              <a:t>Cons</a:t>
            </a:r>
            <a:r>
              <a:rPr lang="cs-CZ" sz="2100" dirty="0"/>
              <a:t> -</a:t>
            </a:r>
            <a:r>
              <a:rPr lang="en-US" sz="2100" dirty="0">
                <a:solidFill>
                  <a:srgbClr val="FF0000"/>
                </a:solidFill>
              </a:rPr>
              <a:t>Often bad advice is received, where the </a:t>
            </a:r>
            <a:r>
              <a:rPr lang="cs-CZ" sz="2100" dirty="0">
                <a:solidFill>
                  <a:srgbClr val="FF0000"/>
                </a:solidFill>
              </a:rPr>
              <a:t>NAV</a:t>
            </a:r>
            <a:r>
              <a:rPr lang="en-US" sz="2100" dirty="0">
                <a:solidFill>
                  <a:srgbClr val="FF0000"/>
                </a:solidFill>
              </a:rPr>
              <a:t> consultants don't even know how their own system works</a:t>
            </a:r>
            <a:r>
              <a:rPr lang="cs-CZ" sz="2100" dirty="0">
                <a:solidFill>
                  <a:srgbClr val="FF0000"/>
                </a:solidFill>
              </a:rPr>
              <a:t> (</a:t>
            </a:r>
            <a:r>
              <a:rPr lang="cs-CZ" sz="2100" dirty="0" err="1">
                <a:solidFill>
                  <a:srgbClr val="FF0000"/>
                </a:solidFill>
              </a:rPr>
              <a:t>Example</a:t>
            </a:r>
            <a:r>
              <a:rPr lang="cs-CZ" sz="2100" dirty="0">
                <a:solidFill>
                  <a:srgbClr val="FF0000"/>
                </a:solidFill>
              </a:rPr>
              <a:t>)</a:t>
            </a:r>
            <a:endParaRPr lang="cs-CZ" sz="2100" dirty="0"/>
          </a:p>
          <a:p>
            <a:pPr lvl="1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2932" y="1593177"/>
            <a:ext cx="1409524" cy="37142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9123" y="2411932"/>
            <a:ext cx="1257143" cy="33333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9872" y="3373575"/>
            <a:ext cx="1352381" cy="28571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7864" y="4121619"/>
            <a:ext cx="1352381" cy="28571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4201" y="4874810"/>
            <a:ext cx="1352381" cy="2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478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Agenda </a:t>
            </a:r>
            <a:r>
              <a:rPr lang="cs-CZ" sz="3600" dirty="0" err="1">
                <a:solidFill>
                  <a:srgbClr val="0070C0"/>
                </a:solidFill>
              </a:rPr>
              <a:t>related</a:t>
            </a:r>
            <a:r>
              <a:rPr lang="cs-CZ" sz="3600" dirty="0">
                <a:solidFill>
                  <a:srgbClr val="0070C0"/>
                </a:solidFill>
              </a:rPr>
              <a:t> to MQ Matrix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Positioning Technology Players Within a Specific Market</a:t>
            </a:r>
          </a:p>
          <a:p>
            <a:r>
              <a:rPr lang="en-ZA" dirty="0"/>
              <a:t>Giving you a wide-angle view of the relative positions of the market's competitors</a:t>
            </a:r>
          </a:p>
          <a:p>
            <a:r>
              <a:rPr lang="en-ZA" dirty="0"/>
              <a:t>Helps to digest how well technology providers are executing against their stated vis</a:t>
            </a:r>
            <a:r>
              <a:rPr lang="en-US" dirty="0"/>
              <a:t>ion</a:t>
            </a:r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051" y="5013176"/>
            <a:ext cx="366712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1544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MQ Matrix</a:t>
            </a:r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17895" y="1700808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accent3">
                    <a:lumMod val="50000"/>
                  </a:schemeClr>
                </a:solidFill>
              </a:rPr>
              <a:t>players</a:t>
            </a:r>
            <a:r>
              <a:rPr lang="cs-CZ" b="1" dirty="0">
                <a:solidFill>
                  <a:schemeClr val="accent3">
                    <a:lumMod val="50000"/>
                  </a:schemeClr>
                </a:solidFill>
              </a:rPr>
              <a:t> (gap in </a:t>
            </a:r>
            <a:r>
              <a:rPr lang="cs-CZ" b="1" dirty="0" err="1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cs-CZ" b="1" dirty="0">
                <a:solidFill>
                  <a:schemeClr val="accent3">
                    <a:lumMod val="50000"/>
                  </a:schemeClr>
                </a:solidFill>
              </a:rPr>
              <a:t> market)</a:t>
            </a:r>
          </a:p>
          <a:p>
            <a:pPr algn="ctr"/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19600" y="3789040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3399" y="2924943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301" y="2924943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/>
              <a:t>Ability</a:t>
            </a:r>
            <a:r>
              <a:rPr lang="cs-CZ" sz="1400" dirty="0"/>
              <a:t> to </a:t>
            </a:r>
            <a:r>
              <a:rPr lang="cs-CZ" sz="1400" dirty="0" err="1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Completeness of vision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083399" y="4293096"/>
            <a:ext cx="1144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 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Visionaries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6882804" y="3292175"/>
            <a:ext cx="1902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Niche</a:t>
            </a:r>
            <a:r>
              <a:rPr lang="cs-CZ" dirty="0"/>
              <a:t>=Market gap</a:t>
            </a:r>
          </a:p>
        </p:txBody>
      </p:sp>
    </p:spTree>
    <p:extLst>
      <p:ext uri="{BB962C8B-B14F-4D97-AF65-F5344CB8AC3E}">
        <p14:creationId xmlns:p14="http://schemas.microsoft.com/office/powerpoint/2010/main" val="3991569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MQ Matrix </a:t>
            </a:r>
            <a:r>
              <a:rPr lang="en-US" sz="3600" dirty="0">
                <a:solidFill>
                  <a:srgbClr val="0070C0"/>
                </a:solidFill>
              </a:rPr>
              <a:t>explanation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Leaders</a:t>
            </a:r>
            <a:r>
              <a:rPr lang="en-US" sz="2400" dirty="0"/>
              <a:t> execute well against their current vision and are well positioned for tomorrow</a:t>
            </a:r>
            <a:r>
              <a:rPr lang="cs-CZ" sz="2400" dirty="0"/>
              <a:t> </a:t>
            </a:r>
            <a:r>
              <a:rPr lang="cs-CZ" sz="1300" b="1" dirty="0">
                <a:solidFill>
                  <a:srgbClr val="FF0000"/>
                </a:solidFill>
              </a:rPr>
              <a:t>(make </a:t>
            </a:r>
            <a:r>
              <a:rPr lang="cs-CZ" sz="1300" b="1" dirty="0" err="1">
                <a:solidFill>
                  <a:srgbClr val="FF0000"/>
                </a:solidFill>
              </a:rPr>
              <a:t>money</a:t>
            </a:r>
            <a:r>
              <a:rPr lang="cs-CZ" sz="1300" b="1" dirty="0">
                <a:solidFill>
                  <a:srgbClr val="FF0000"/>
                </a:solidFill>
              </a:rPr>
              <a:t> </a:t>
            </a:r>
            <a:r>
              <a:rPr lang="cs-CZ" sz="1300" b="1" dirty="0" err="1">
                <a:solidFill>
                  <a:srgbClr val="FF0000"/>
                </a:solidFill>
              </a:rPr>
              <a:t>now</a:t>
            </a:r>
            <a:r>
              <a:rPr lang="cs-CZ" sz="1300" b="1" dirty="0">
                <a:solidFill>
                  <a:srgbClr val="FF0000"/>
                </a:solidFill>
              </a:rPr>
              <a:t> and in </a:t>
            </a:r>
            <a:r>
              <a:rPr lang="cs-CZ" sz="1300" b="1" dirty="0" err="1">
                <a:solidFill>
                  <a:srgbClr val="FF0000"/>
                </a:solidFill>
              </a:rPr>
              <a:t>the</a:t>
            </a:r>
            <a:r>
              <a:rPr lang="cs-CZ" sz="1300" b="1" dirty="0">
                <a:solidFill>
                  <a:srgbClr val="FF0000"/>
                </a:solidFill>
              </a:rPr>
              <a:t> </a:t>
            </a:r>
            <a:r>
              <a:rPr lang="cs-CZ" sz="1300" b="1" dirty="0" err="1">
                <a:solidFill>
                  <a:srgbClr val="FF0000"/>
                </a:solidFill>
              </a:rPr>
              <a:t>future</a:t>
            </a:r>
            <a:r>
              <a:rPr lang="cs-CZ" sz="1300" b="1" dirty="0">
                <a:solidFill>
                  <a:srgbClr val="FF0000"/>
                </a:solidFill>
              </a:rPr>
              <a:t> - TOC </a:t>
            </a:r>
            <a:r>
              <a:rPr lang="cs-CZ" sz="1300" b="1" dirty="0" err="1">
                <a:solidFill>
                  <a:srgbClr val="FF0000"/>
                </a:solidFill>
              </a:rPr>
              <a:t>statement</a:t>
            </a:r>
            <a:r>
              <a:rPr lang="cs-CZ" sz="1300" b="1" dirty="0">
                <a:solidFill>
                  <a:srgbClr val="FF0000"/>
                </a:solidFill>
              </a:rPr>
              <a:t>)</a:t>
            </a:r>
            <a:r>
              <a:rPr lang="en-US" sz="2400" dirty="0"/>
              <a:t>.</a:t>
            </a:r>
            <a:endParaRPr lang="cs-CZ" sz="2400" dirty="0"/>
          </a:p>
          <a:p>
            <a:endParaRPr lang="cs-CZ" sz="2400" dirty="0"/>
          </a:p>
          <a:p>
            <a:r>
              <a:rPr lang="en-US" sz="2400" b="1" dirty="0"/>
              <a:t>Visionaries</a:t>
            </a:r>
            <a:r>
              <a:rPr lang="en-US" sz="2400" dirty="0"/>
              <a:t> understand where the market is going or have a vision for changing market rules, but do not yet execute well.</a:t>
            </a:r>
            <a:endParaRPr lang="cs-CZ" sz="2400" dirty="0"/>
          </a:p>
          <a:p>
            <a:endParaRPr lang="cs-CZ" sz="2400" dirty="0"/>
          </a:p>
          <a:p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Niche Players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/>
              <a:t>focus successfully on a small segment, or are unfocused and do not out-innovate or outperform others</a:t>
            </a:r>
            <a:endParaRPr lang="cs-CZ" sz="2400" dirty="0"/>
          </a:p>
          <a:p>
            <a:endParaRPr lang="cs-CZ" sz="2400" dirty="0"/>
          </a:p>
          <a:p>
            <a:r>
              <a:rPr lang="en-US" sz="2400" b="1" dirty="0">
                <a:solidFill>
                  <a:srgbClr val="0070C0"/>
                </a:solidFill>
              </a:rPr>
              <a:t>Challengers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execute well today or may dominate a large segment, but do not demonstrate an understanding of market direction.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86859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MQ Matrix </a:t>
            </a:r>
            <a:br>
              <a:rPr lang="cs-CZ" dirty="0"/>
            </a:br>
            <a:r>
              <a:rPr lang="cs-CZ" sz="1800" dirty="0"/>
              <a:t>„A“ </a:t>
            </a:r>
            <a:r>
              <a:rPr lang="cs-CZ" sz="1800" dirty="0" err="1"/>
              <a:t>better</a:t>
            </a:r>
            <a:r>
              <a:rPr lang="cs-CZ" sz="1800" dirty="0"/>
              <a:t> </a:t>
            </a:r>
            <a:r>
              <a:rPr lang="cs-CZ" sz="1800" dirty="0" err="1"/>
              <a:t>than</a:t>
            </a:r>
            <a:r>
              <a:rPr lang="cs-CZ" sz="1800" dirty="0"/>
              <a:t> „B“ and „B“ </a:t>
            </a:r>
            <a:r>
              <a:rPr lang="cs-CZ" sz="1800" dirty="0" err="1"/>
              <a:t>Better</a:t>
            </a:r>
            <a:r>
              <a:rPr lang="cs-CZ" sz="1800" dirty="0"/>
              <a:t> </a:t>
            </a:r>
            <a:r>
              <a:rPr lang="cs-CZ" sz="1800" dirty="0" err="1"/>
              <a:t>than“C</a:t>
            </a:r>
            <a:r>
              <a:rPr lang="cs-CZ" sz="1800" dirty="0"/>
              <a:t>“ </a:t>
            </a:r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17895" y="1700808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accent3">
                    <a:lumMod val="50000"/>
                  </a:schemeClr>
                </a:solidFill>
              </a:rPr>
              <a:t>players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19600" y="3789040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412" y="1916832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985" y="1837231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/>
              <a:t>Ability</a:t>
            </a:r>
            <a:r>
              <a:rPr lang="cs-CZ" sz="1400" dirty="0"/>
              <a:t> to </a:t>
            </a:r>
            <a:r>
              <a:rPr lang="cs-CZ" sz="1400" dirty="0" err="1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Completeness of vision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083399" y="4293096"/>
            <a:ext cx="1144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 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Visionaries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5364088" y="3093077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</a:t>
            </a:r>
          </a:p>
        </p:txBody>
      </p:sp>
      <p:sp>
        <p:nvSpPr>
          <p:cNvPr id="19" name="Ovál 18"/>
          <p:cNvSpPr/>
          <p:nvPr/>
        </p:nvSpPr>
        <p:spPr>
          <a:xfrm>
            <a:off x="4850870" y="3616601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B</a:t>
            </a:r>
          </a:p>
        </p:txBody>
      </p:sp>
      <p:sp>
        <p:nvSpPr>
          <p:cNvPr id="20" name="Ovál 19"/>
          <p:cNvSpPr/>
          <p:nvPr/>
        </p:nvSpPr>
        <p:spPr>
          <a:xfrm>
            <a:off x="3995936" y="4192996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917322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MQ Matrix </a:t>
            </a:r>
            <a:br>
              <a:rPr lang="cs-CZ" dirty="0"/>
            </a:br>
            <a:r>
              <a:rPr lang="cs-CZ" sz="1800" dirty="0" err="1"/>
              <a:t>Using</a:t>
            </a:r>
            <a:r>
              <a:rPr lang="cs-CZ" sz="1800" dirty="0"/>
              <a:t> </a:t>
            </a:r>
            <a:r>
              <a:rPr lang="cs-CZ" sz="1800" dirty="0" err="1"/>
              <a:t>colors</a:t>
            </a:r>
            <a:r>
              <a:rPr lang="cs-CZ" sz="1800" dirty="0"/>
              <a:t> in </a:t>
            </a:r>
            <a:r>
              <a:rPr lang="cs-CZ" sz="1800" dirty="0" err="1"/>
              <a:t>order</a:t>
            </a:r>
            <a:r>
              <a:rPr lang="cs-CZ" sz="1800" dirty="0"/>
              <a:t>  to show </a:t>
            </a:r>
            <a:r>
              <a:rPr lang="cs-CZ" sz="1800" dirty="0" err="1"/>
              <a:t>progress</a:t>
            </a:r>
            <a:r>
              <a:rPr lang="cs-CZ" sz="1800" dirty="0"/>
              <a:t> (</a:t>
            </a:r>
            <a:r>
              <a:rPr lang="cs-CZ" sz="1800" dirty="0" err="1">
                <a:solidFill>
                  <a:srgbClr val="FF0000"/>
                </a:solidFill>
              </a:rPr>
              <a:t>Red</a:t>
            </a:r>
            <a:r>
              <a:rPr lang="cs-CZ" sz="1800" dirty="0"/>
              <a:t> =</a:t>
            </a:r>
            <a:r>
              <a:rPr lang="cs-CZ" sz="1800" dirty="0" err="1"/>
              <a:t>bad</a:t>
            </a:r>
            <a:r>
              <a:rPr lang="cs-CZ" sz="1800" dirty="0"/>
              <a:t>, </a:t>
            </a:r>
            <a:r>
              <a:rPr lang="cs-CZ" sz="1800" dirty="0">
                <a:solidFill>
                  <a:srgbClr val="00B050"/>
                </a:solidFill>
              </a:rPr>
              <a:t>Green</a:t>
            </a:r>
            <a:r>
              <a:rPr lang="cs-CZ" sz="1800" dirty="0"/>
              <a:t>  = </a:t>
            </a:r>
            <a:r>
              <a:rPr lang="cs-CZ" sz="1800" dirty="0" err="1"/>
              <a:t>good</a:t>
            </a:r>
            <a:r>
              <a:rPr lang="cs-CZ" sz="1800" dirty="0"/>
              <a:t>)</a:t>
            </a:r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41908" y="1691533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accent3">
                    <a:lumMod val="50000"/>
                  </a:schemeClr>
                </a:solidFill>
              </a:rPr>
              <a:t>players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37174" y="3772396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412" y="1916832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985" y="1837231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/>
              <a:t>Ability</a:t>
            </a:r>
            <a:r>
              <a:rPr lang="cs-CZ" sz="1400" dirty="0"/>
              <a:t> to </a:t>
            </a:r>
            <a:r>
              <a:rPr lang="cs-CZ" sz="1400" dirty="0" err="1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Completeness of vision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Visionaries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5708011" y="2953294"/>
            <a:ext cx="520173" cy="44756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</a:t>
            </a:r>
          </a:p>
        </p:txBody>
      </p:sp>
      <p:sp>
        <p:nvSpPr>
          <p:cNvPr id="19" name="Ovál 18"/>
          <p:cNvSpPr/>
          <p:nvPr/>
        </p:nvSpPr>
        <p:spPr>
          <a:xfrm>
            <a:off x="4705018" y="3517083"/>
            <a:ext cx="291703" cy="3077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B</a:t>
            </a:r>
          </a:p>
        </p:txBody>
      </p:sp>
      <p:sp>
        <p:nvSpPr>
          <p:cNvPr id="20" name="Ovál 19"/>
          <p:cNvSpPr/>
          <p:nvPr/>
        </p:nvSpPr>
        <p:spPr>
          <a:xfrm>
            <a:off x="3995936" y="4192996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C</a:t>
            </a:r>
          </a:p>
        </p:txBody>
      </p:sp>
      <p:sp>
        <p:nvSpPr>
          <p:cNvPr id="21" name="Ovál 20"/>
          <p:cNvSpPr/>
          <p:nvPr/>
        </p:nvSpPr>
        <p:spPr>
          <a:xfrm>
            <a:off x="5315754" y="3601952"/>
            <a:ext cx="291703" cy="3077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</a:t>
            </a:r>
          </a:p>
        </p:txBody>
      </p:sp>
      <p:sp>
        <p:nvSpPr>
          <p:cNvPr id="22" name="Ovál 21"/>
          <p:cNvSpPr/>
          <p:nvPr/>
        </p:nvSpPr>
        <p:spPr>
          <a:xfrm>
            <a:off x="4636868" y="2572565"/>
            <a:ext cx="474068" cy="42438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B</a:t>
            </a:r>
          </a:p>
        </p:txBody>
      </p:sp>
      <p:cxnSp>
        <p:nvCxnSpPr>
          <p:cNvPr id="11" name="Přímá spojnice se šipkou 10"/>
          <p:cNvCxnSpPr/>
          <p:nvPr/>
        </p:nvCxnSpPr>
        <p:spPr>
          <a:xfrm flipV="1">
            <a:off x="4850869" y="2996952"/>
            <a:ext cx="0" cy="5201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3" idx="3"/>
            <a:endCxn id="21" idx="7"/>
          </p:cNvCxnSpPr>
          <p:nvPr/>
        </p:nvCxnSpPr>
        <p:spPr>
          <a:xfrm flipH="1">
            <a:off x="5564738" y="3335310"/>
            <a:ext cx="219451" cy="3117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032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2527" y="5375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MQ </a:t>
            </a:r>
            <a:r>
              <a:rPr lang="cs-CZ" sz="3600" dirty="0" err="1">
                <a:solidFill>
                  <a:srgbClr val="0070C0"/>
                </a:solidFill>
              </a:rPr>
              <a:t>for</a:t>
            </a:r>
            <a:r>
              <a:rPr lang="cs-CZ" sz="3600" dirty="0">
                <a:solidFill>
                  <a:srgbClr val="0070C0"/>
                </a:solidFill>
              </a:rPr>
              <a:t> BI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052736"/>
            <a:ext cx="5199923" cy="5272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504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MQ </a:t>
            </a:r>
            <a:r>
              <a:rPr lang="cs-CZ" sz="3600" dirty="0" err="1">
                <a:solidFill>
                  <a:srgbClr val="0070C0"/>
                </a:solidFill>
              </a:rPr>
              <a:t>for</a:t>
            </a:r>
            <a:r>
              <a:rPr lang="cs-CZ" sz="3600" dirty="0">
                <a:solidFill>
                  <a:srgbClr val="0070C0"/>
                </a:solidFill>
              </a:rPr>
              <a:t> ERP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556792"/>
            <a:ext cx="4176464" cy="433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048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912016-8A0D-44C7-8C7E-470C341DA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4400" dirty="0">
                <a:solidFill>
                  <a:srgbClr val="0070C0"/>
                </a:solidFill>
              </a:rPr>
              <a:t>MQ </a:t>
            </a:r>
            <a:r>
              <a:rPr lang="cs-CZ" sz="4400" dirty="0" err="1">
                <a:solidFill>
                  <a:srgbClr val="0070C0"/>
                </a:solidFill>
              </a:rPr>
              <a:t>for</a:t>
            </a:r>
            <a:r>
              <a:rPr lang="cs-CZ" sz="4400" dirty="0">
                <a:solidFill>
                  <a:srgbClr val="0070C0"/>
                </a:solidFill>
              </a:rPr>
              <a:t> DMS </a:t>
            </a:r>
            <a:r>
              <a:rPr lang="cs-CZ" sz="4400" dirty="0" err="1">
                <a:solidFill>
                  <a:srgbClr val="0070C0"/>
                </a:solidFill>
              </a:rPr>
              <a:t>for</a:t>
            </a:r>
            <a:r>
              <a:rPr lang="cs-CZ" sz="4400" dirty="0">
                <a:solidFill>
                  <a:srgbClr val="0070C0"/>
                </a:solidFill>
              </a:rPr>
              <a:t> Cloud</a:t>
            </a:r>
            <a:endParaRPr lang="en-US" dirty="0"/>
          </a:p>
        </p:txBody>
      </p:sp>
      <p:pic>
        <p:nvPicPr>
          <p:cNvPr id="1026" name="Picture 2" descr="AWS Named as a Leader for the 11th Consecutive Year in 2021 ...">
            <a:extLst>
              <a:ext uri="{FF2B5EF4-FFF2-40B4-BE49-F238E27FC236}">
                <a16:creationId xmlns:a16="http://schemas.microsoft.com/office/drawing/2014/main" id="{CF802915-9570-40C3-8BF1-BD724965A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7638"/>
            <a:ext cx="6563072" cy="5646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96886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399</Words>
  <Application>Microsoft Office PowerPoint</Application>
  <PresentationFormat>Předvádění na obrazovce (4:3)</PresentationFormat>
  <Paragraphs>72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-apple-system</vt:lpstr>
      <vt:lpstr>Arial</vt:lpstr>
      <vt:lpstr>Calibri</vt:lpstr>
      <vt:lpstr>Motiv systému Office</vt:lpstr>
      <vt:lpstr>Gartner Magic Quadrant Tool</vt:lpstr>
      <vt:lpstr>Agenda related to MQ Matrix</vt:lpstr>
      <vt:lpstr>MQ Matrix</vt:lpstr>
      <vt:lpstr>MQ Matrix explanation </vt:lpstr>
      <vt:lpstr>MQ Matrix  „A“ better than „B“ and „B“ Better than“C“ </vt:lpstr>
      <vt:lpstr>MQ Matrix  Using colors in order  to show progress (Red =bad, Green  = good)</vt:lpstr>
      <vt:lpstr>MQ for BI </vt:lpstr>
      <vt:lpstr>MQ for ERP </vt:lpstr>
      <vt:lpstr>MQ for DMS for Cloud</vt:lpstr>
      <vt:lpstr>MQ for DMS for Analytics</vt:lpstr>
      <vt:lpstr>Example of evaluations, reviews and templates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Gartner Magic Quadrant Tool</dc:title>
  <dc:creator>Skorkovsky Jaromir</dc:creator>
  <cp:lastModifiedBy>Jaromír Skorkovský</cp:lastModifiedBy>
  <cp:revision>17</cp:revision>
  <dcterms:created xsi:type="dcterms:W3CDTF">2013-04-18T08:23:35Z</dcterms:created>
  <dcterms:modified xsi:type="dcterms:W3CDTF">2022-11-16T09:31:08Z</dcterms:modified>
</cp:coreProperties>
</file>