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84" r:id="rId3"/>
    <p:sldId id="287" r:id="rId4"/>
    <p:sldId id="285" r:id="rId5"/>
    <p:sldId id="272" r:id="rId6"/>
    <p:sldId id="257" r:id="rId7"/>
    <p:sldId id="258" r:id="rId8"/>
    <p:sldId id="259" r:id="rId9"/>
    <p:sldId id="288" r:id="rId10"/>
    <p:sldId id="260" r:id="rId11"/>
    <p:sldId id="262" r:id="rId12"/>
    <p:sldId id="261" r:id="rId13"/>
    <p:sldId id="266" r:id="rId14"/>
    <p:sldId id="286" r:id="rId15"/>
    <p:sldId id="267" r:id="rId16"/>
    <p:sldId id="265" r:id="rId17"/>
    <p:sldId id="268" r:id="rId18"/>
    <p:sldId id="269" r:id="rId19"/>
    <p:sldId id="270" r:id="rId20"/>
    <p:sldId id="271" r:id="rId21"/>
    <p:sldId id="274" r:id="rId22"/>
    <p:sldId id="289" r:id="rId23"/>
    <p:sldId id="283" r:id="rId24"/>
    <p:sldId id="275" r:id="rId25"/>
    <p:sldId id="276" r:id="rId26"/>
    <p:sldId id="277" r:id="rId27"/>
    <p:sldId id="278" r:id="rId28"/>
    <p:sldId id="279" r:id="rId29"/>
    <p:sldId id="280" r:id="rId30"/>
    <p:sldId id="281" r:id="rId31"/>
    <p:sldId id="282" r:id="rId32"/>
    <p:sldId id="273" r:id="rId3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romír Skorkovský" initials="JS" lastIdx="1" clrIdx="0">
    <p:extLst>
      <p:ext uri="{19B8F6BF-5375-455C-9EA6-DF929625EA0E}">
        <p15:presenceInfo xmlns:p15="http://schemas.microsoft.com/office/powerpoint/2012/main" userId="Jaromír Skorkovský"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50" autoAdjust="0"/>
  </p:normalViewPr>
  <p:slideViewPr>
    <p:cSldViewPr>
      <p:cViewPr varScale="1">
        <p:scale>
          <a:sx n="108" d="100"/>
          <a:sy n="108" d="100"/>
        </p:scale>
        <p:origin x="1704" y="114"/>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notesViewPr>
    <p:cSldViewPr>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2718D1-C4BE-49EF-A912-C04C3E5A2C87}" type="datetimeFigureOut">
              <a:rPr lang="cs-CZ" smtClean="0"/>
              <a:t>19.09.2022</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D17B6E-4D73-4451-BFBE-AD093870FDDC}" type="slidenum">
              <a:rPr lang="cs-CZ" smtClean="0"/>
              <a:t>‹#›</a:t>
            </a:fld>
            <a:endParaRPr lang="cs-CZ"/>
          </a:p>
        </p:txBody>
      </p:sp>
    </p:spTree>
    <p:extLst>
      <p:ext uri="{BB962C8B-B14F-4D97-AF65-F5344CB8AC3E}">
        <p14:creationId xmlns:p14="http://schemas.microsoft.com/office/powerpoint/2010/main" val="3704462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2D17B6E-4D73-4451-BFBE-AD093870FDDC}" type="slidenum">
              <a:rPr lang="cs-CZ" smtClean="0"/>
              <a:t>1</a:t>
            </a:fld>
            <a:endParaRPr lang="cs-CZ"/>
          </a:p>
        </p:txBody>
      </p:sp>
    </p:spTree>
    <p:extLst>
      <p:ext uri="{BB962C8B-B14F-4D97-AF65-F5344CB8AC3E}">
        <p14:creationId xmlns:p14="http://schemas.microsoft.com/office/powerpoint/2010/main" val="678740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2D17B6E-4D73-4451-BFBE-AD093870FDDC}" type="slidenum">
              <a:rPr lang="cs-CZ" smtClean="0"/>
              <a:t>18</a:t>
            </a:fld>
            <a:endParaRPr lang="cs-CZ"/>
          </a:p>
        </p:txBody>
      </p:sp>
    </p:spTree>
    <p:extLst>
      <p:ext uri="{BB962C8B-B14F-4D97-AF65-F5344CB8AC3E}">
        <p14:creationId xmlns:p14="http://schemas.microsoft.com/office/powerpoint/2010/main" val="3798605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https://www.toc.tv/TV/video.php?id=701&amp;open=excerpt#.V6xCP00kpFo </a:t>
            </a:r>
          </a:p>
          <a:p>
            <a:endParaRPr lang="cs-CZ" dirty="0"/>
          </a:p>
        </p:txBody>
      </p:sp>
      <p:sp>
        <p:nvSpPr>
          <p:cNvPr id="4" name="Zástupný symbol pro číslo snímku 3"/>
          <p:cNvSpPr>
            <a:spLocks noGrp="1"/>
          </p:cNvSpPr>
          <p:nvPr>
            <p:ph type="sldNum" sz="quarter" idx="10"/>
          </p:nvPr>
        </p:nvSpPr>
        <p:spPr/>
        <p:txBody>
          <a:bodyPr/>
          <a:lstStyle/>
          <a:p>
            <a:fld id="{52D17B6E-4D73-4451-BFBE-AD093870FDDC}" type="slidenum">
              <a:rPr lang="cs-CZ" smtClean="0"/>
              <a:t>20</a:t>
            </a:fld>
            <a:endParaRPr lang="cs-CZ"/>
          </a:p>
        </p:txBody>
      </p:sp>
    </p:spTree>
    <p:extLst>
      <p:ext uri="{BB962C8B-B14F-4D97-AF65-F5344CB8AC3E}">
        <p14:creationId xmlns:p14="http://schemas.microsoft.com/office/powerpoint/2010/main" val="269479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2F57E65-6D28-411B-A2B8-E60D0DF95FA2}" type="slidenum">
              <a:rPr lang="en-US" altLang="cs-CZ" sz="1200" smtClean="0"/>
              <a:pPr/>
              <a:t>21</a:t>
            </a:fld>
            <a:endParaRPr lang="en-US" altLang="cs-CZ" sz="120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endParaRPr lang="en-GB" alt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0AD7FF0E-1D5E-4F02-BD4B-064F00A83B5F}" type="datetimeFigureOut">
              <a:rPr lang="cs-CZ" smtClean="0"/>
              <a:t>19.09.2022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1008941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0AD7FF0E-1D5E-4F02-BD4B-064F00A83B5F}" type="datetimeFigureOut">
              <a:rPr lang="cs-CZ" smtClean="0"/>
              <a:t>19.09.2022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1229739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0AD7FF0E-1D5E-4F02-BD4B-064F00A83B5F}" type="datetimeFigureOut">
              <a:rPr lang="cs-CZ" smtClean="0"/>
              <a:t>19.09.2022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3495363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0AD7FF0E-1D5E-4F02-BD4B-064F00A83B5F}" type="datetimeFigureOut">
              <a:rPr lang="cs-CZ" smtClean="0"/>
              <a:t>19.09.2022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4139716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0AD7FF0E-1D5E-4F02-BD4B-064F00A83B5F}" type="datetimeFigureOut">
              <a:rPr lang="cs-CZ" smtClean="0"/>
              <a:t>19.09.2022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1020564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0AD7FF0E-1D5E-4F02-BD4B-064F00A83B5F}" type="datetimeFigureOut">
              <a:rPr lang="cs-CZ" smtClean="0"/>
              <a:t>19.09.2022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1357407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0AD7FF0E-1D5E-4F02-BD4B-064F00A83B5F}" type="datetimeFigureOut">
              <a:rPr lang="cs-CZ" smtClean="0"/>
              <a:t>19.09.2022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2589431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0AD7FF0E-1D5E-4F02-BD4B-064F00A83B5F}" type="datetimeFigureOut">
              <a:rPr lang="cs-CZ" smtClean="0"/>
              <a:t>19.09.2022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2421261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0AD7FF0E-1D5E-4F02-BD4B-064F00A83B5F}" type="datetimeFigureOut">
              <a:rPr lang="cs-CZ" smtClean="0"/>
              <a:t>19.09.2022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3633906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0AD7FF0E-1D5E-4F02-BD4B-064F00A83B5F}" type="datetimeFigureOut">
              <a:rPr lang="cs-CZ" smtClean="0"/>
              <a:t>19.09.2022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3277927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0AD7FF0E-1D5E-4F02-BD4B-064F00A83B5F}" type="datetimeFigureOut">
              <a:rPr lang="cs-CZ" smtClean="0"/>
              <a:t>19.09.2022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3740532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D7FF0E-1D5E-4F02-BD4B-064F00A83B5F}" type="datetimeFigureOut">
              <a:rPr lang="cs-CZ" smtClean="0"/>
              <a:t>19.09.2022</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E160F-AE33-4E2B-832F-AAE1941BCBD8}" type="slidenum">
              <a:rPr lang="cs-CZ" smtClean="0"/>
              <a:t>‹#›</a:t>
            </a:fld>
            <a:endParaRPr lang="cs-CZ"/>
          </a:p>
        </p:txBody>
      </p:sp>
    </p:spTree>
    <p:extLst>
      <p:ext uri="{BB962C8B-B14F-4D97-AF65-F5344CB8AC3E}">
        <p14:creationId xmlns:p14="http://schemas.microsoft.com/office/powerpoint/2010/main" val="1729292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37.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hyperlink" Target="mailto:miki@econ.muni.cz"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41.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hyperlink" Target="http://images.google.com/imgres?imgurl=http://www.itmweb.com/bimages/momentus.jpg&amp;imgrefurl=http://www.itmweb.com/cgi-bin/blog/weblog.pl?month%3D200610&amp;h=290&amp;w=300&amp;sz=45&amp;hl=cs&amp;start=4&amp;tbnid=FRo5yVIW_3CAtM:&amp;tbnh=112&amp;tbnw=116&amp;prev=/images?q%3DHard%2Bdisc%26gbv%3D2%26hl%3Dcs"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45.jpeg"/><Relationship Id="rId5" Type="http://schemas.openxmlformats.org/officeDocument/2006/relationships/hyperlink" Target="http://wwwcache.wral.com/asset/news/national_world/world/2008/01/03/2247522/33e68905-3e3e-4556-bc5b-c5e41f6527fa_Pakistan_Musharraf.sff-211x165.jpg" TargetMode="External"/><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home.cern/about"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hyperlink" Target="http://chestofbooks.com/crafts/scientific-american/XXIV-12/images/Mcbeth-Bentel-And-Margedant-s-Universal-Boring-Machine.png" TargetMode="External"/><Relationship Id="rId7" Type="http://schemas.openxmlformats.org/officeDocument/2006/relationships/hyperlink" Target="http://www.nmri.go.jp/eng/khirata/metalwork/lathe/intro/lathe03_big.jpg" TargetMode="External"/><Relationship Id="rId2" Type="http://schemas.openxmlformats.org/officeDocument/2006/relationships/image" Target="../media/image47.jpeg"/><Relationship Id="rId1" Type="http://schemas.openxmlformats.org/officeDocument/2006/relationships/slideLayout" Target="../slideLayouts/slideLayout6.xml"/><Relationship Id="rId6" Type="http://schemas.openxmlformats.org/officeDocument/2006/relationships/image" Target="../media/image49.jpeg"/><Relationship Id="rId5" Type="http://schemas.openxmlformats.org/officeDocument/2006/relationships/hyperlink" Target="http://images.google.cz/imgres?imgurl=http://www.150.si.edu/siarch/guide/guidepic/press.jpg&amp;imgrefurl=http://www.150.si.edu/siarch/guide/franklin.htm&amp;usg=__pWFAoXOYTtHvAqVoBE0PXTJ68Ws=&amp;h=433&amp;w=301&amp;sz=68&amp;hl=cs&amp;start=4&amp;itbs=1&amp;tbnid=QAqrJzx5KZj_zM:&amp;tbnh=126&amp;tbnw=88&amp;prev=/images?q%3DPress%26gbv%3D2%26hl%3Dcs" TargetMode="External"/><Relationship Id="rId4" Type="http://schemas.openxmlformats.org/officeDocument/2006/relationships/image" Target="../media/image48.jpeg"/></Relationships>
</file>

<file path=ppt/slides/_rels/slide2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peterspapers.co.za/"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en-US" sz="3600" dirty="0">
                <a:solidFill>
                  <a:srgbClr val="0070C0"/>
                </a:solidFill>
              </a:rPr>
              <a:t>Operation Management (OM) Introduction</a:t>
            </a:r>
          </a:p>
        </p:txBody>
      </p:sp>
      <p:sp>
        <p:nvSpPr>
          <p:cNvPr id="3" name="Podnadpis 2"/>
          <p:cNvSpPr>
            <a:spLocks noGrp="1"/>
          </p:cNvSpPr>
          <p:nvPr>
            <p:ph type="subTitle" idx="1"/>
          </p:nvPr>
        </p:nvSpPr>
        <p:spPr/>
        <p:txBody>
          <a:bodyPr>
            <a:normAutofit/>
          </a:bodyPr>
          <a:lstStyle/>
          <a:p>
            <a:r>
              <a:rPr lang="en-ZA" sz="1800" dirty="0" err="1">
                <a:solidFill>
                  <a:srgbClr val="0070C0"/>
                </a:solidFill>
              </a:rPr>
              <a:t>Ing.J.Skorkovský</a:t>
            </a:r>
            <a:r>
              <a:rPr lang="en-ZA" sz="1800" dirty="0">
                <a:solidFill>
                  <a:srgbClr val="0070C0"/>
                </a:solidFill>
              </a:rPr>
              <a:t>, </a:t>
            </a:r>
            <a:r>
              <a:rPr lang="en-ZA" sz="1800" dirty="0" err="1">
                <a:solidFill>
                  <a:srgbClr val="0070C0"/>
                </a:solidFill>
              </a:rPr>
              <a:t>CSc</a:t>
            </a:r>
            <a:r>
              <a:rPr lang="en-ZA" sz="1800" dirty="0">
                <a:solidFill>
                  <a:srgbClr val="0070C0"/>
                </a:solidFill>
              </a:rPr>
              <a:t>,</a:t>
            </a:r>
          </a:p>
          <a:p>
            <a:r>
              <a:rPr lang="en-ZA" sz="1800" dirty="0">
                <a:solidFill>
                  <a:srgbClr val="0070C0"/>
                </a:solidFill>
              </a:rPr>
              <a:t>Department of Corporate Economy</a:t>
            </a:r>
          </a:p>
          <a:p>
            <a:r>
              <a:rPr lang="en-ZA" sz="1800" dirty="0">
                <a:solidFill>
                  <a:srgbClr val="0070C0"/>
                </a:solidFill>
              </a:rPr>
              <a:t>FACULTY OF ECONOMICS AND ADMINISTRATION</a:t>
            </a:r>
          </a:p>
          <a:p>
            <a:r>
              <a:rPr lang="en-ZA" sz="1800" dirty="0">
                <a:solidFill>
                  <a:srgbClr val="0070C0"/>
                </a:solidFill>
              </a:rPr>
              <a:t>Masaryk University Brno</a:t>
            </a:r>
          </a:p>
          <a:p>
            <a:r>
              <a:rPr lang="en-ZA" sz="1800" dirty="0">
                <a:solidFill>
                  <a:srgbClr val="0070C0"/>
                </a:solidFill>
              </a:rPr>
              <a:t>Czech Republic</a:t>
            </a:r>
          </a:p>
        </p:txBody>
      </p:sp>
    </p:spTree>
    <p:extLst>
      <p:ext uri="{BB962C8B-B14F-4D97-AF65-F5344CB8AC3E}">
        <p14:creationId xmlns:p14="http://schemas.microsoft.com/office/powerpoint/2010/main" val="314933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gn="l"/>
            <a:r>
              <a:rPr lang="en-ZA" sz="3600" dirty="0">
                <a:solidFill>
                  <a:srgbClr val="0070C0"/>
                </a:solidFill>
              </a:rPr>
              <a:t>Controlling processes in Supply Chain Management (SCM)</a:t>
            </a:r>
          </a:p>
        </p:txBody>
      </p:sp>
      <p:graphicFrame>
        <p:nvGraphicFramePr>
          <p:cNvPr id="4" name="Tabulka 3"/>
          <p:cNvGraphicFramePr>
            <a:graphicFrameLocks noGrp="1"/>
          </p:cNvGraphicFramePr>
          <p:nvPr>
            <p:extLst>
              <p:ext uri="{D42A27DB-BD31-4B8C-83A1-F6EECF244321}">
                <p14:modId xmlns:p14="http://schemas.microsoft.com/office/powerpoint/2010/main" val="1419739362"/>
              </p:ext>
            </p:extLst>
          </p:nvPr>
        </p:nvGraphicFramePr>
        <p:xfrm>
          <a:off x="1979712" y="2060848"/>
          <a:ext cx="6096000" cy="19405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cs-CZ" dirty="0"/>
                        <a:t>      Supply</a:t>
                      </a:r>
                    </a:p>
                  </a:txBody>
                  <a:tcPr/>
                </a:tc>
                <a:tc>
                  <a:txBody>
                    <a:bodyPr/>
                    <a:lstStyle/>
                    <a:p>
                      <a:r>
                        <a:rPr lang="en-US" noProof="0" dirty="0"/>
                        <a:t>    Production</a:t>
                      </a:r>
                    </a:p>
                  </a:txBody>
                  <a:tcPr/>
                </a:tc>
                <a:tc>
                  <a:txBody>
                    <a:bodyPr/>
                    <a:lstStyle/>
                    <a:p>
                      <a:r>
                        <a:rPr lang="cs-CZ" dirty="0"/>
                        <a:t>         </a:t>
                      </a:r>
                      <a:r>
                        <a:rPr lang="en-ZA" noProof="0" dirty="0"/>
                        <a:t>Orders</a:t>
                      </a:r>
                    </a:p>
                  </a:txBody>
                  <a:tcPr/>
                </a:tc>
                <a:extLst>
                  <a:ext uri="{0D108BD9-81ED-4DB2-BD59-A6C34878D82A}">
                    <a16:rowId xmlns:a16="http://schemas.microsoft.com/office/drawing/2014/main" val="10000"/>
                  </a:ext>
                </a:extLst>
              </a:tr>
              <a:tr h="370840">
                <a:tc>
                  <a:txBody>
                    <a:bodyPr/>
                    <a:lstStyle/>
                    <a:p>
                      <a:r>
                        <a:rPr lang="cs-CZ" dirty="0"/>
                        <a:t>    </a:t>
                      </a:r>
                    </a:p>
                  </a:txBody>
                  <a:tcPr>
                    <a:solidFill>
                      <a:schemeClr val="accent6">
                        <a:lumMod val="20000"/>
                        <a:lumOff val="80000"/>
                      </a:schemeClr>
                    </a:solidFill>
                  </a:tcPr>
                </a:tc>
                <a:tc>
                  <a:txBody>
                    <a:bodyPr/>
                    <a:lstStyle/>
                    <a:p>
                      <a:pPr marL="0" algn="l" defTabSz="914400" rtl="0" eaLnBrk="1" latinLnBrk="0" hangingPunct="1"/>
                      <a:r>
                        <a:rPr lang="cs-CZ" sz="1200" kern="1200" dirty="0">
                          <a:solidFill>
                            <a:schemeClr val="dk1"/>
                          </a:solidFill>
                          <a:latin typeface="+mn-lt"/>
                          <a:ea typeface="+mn-ea"/>
                          <a:cs typeface="+mn-cs"/>
                        </a:rPr>
                        <a:t>  </a:t>
                      </a:r>
                      <a:r>
                        <a:rPr lang="en-US" sz="1200" kern="1200" noProof="0" dirty="0">
                          <a:solidFill>
                            <a:schemeClr val="dk1"/>
                          </a:solidFill>
                          <a:latin typeface="+mn-lt"/>
                          <a:ea typeface="+mn-ea"/>
                          <a:cs typeface="+mn-cs"/>
                        </a:rPr>
                        <a:t>Operation Strategies and</a:t>
                      </a:r>
                    </a:p>
                    <a:p>
                      <a:pPr marL="0" algn="l" defTabSz="914400" rtl="0" eaLnBrk="1" latinLnBrk="0" hangingPunct="1"/>
                      <a:r>
                        <a:rPr lang="en-US" sz="1200" kern="1200" noProof="0" dirty="0">
                          <a:solidFill>
                            <a:schemeClr val="dk1"/>
                          </a:solidFill>
                          <a:latin typeface="+mn-lt"/>
                          <a:ea typeface="+mn-ea"/>
                          <a:cs typeface="+mn-cs"/>
                        </a:rPr>
                        <a:t>         In</a:t>
                      </a:r>
                      <a:r>
                        <a:rPr lang="cs-CZ" sz="1200" kern="1200" noProof="0" dirty="0">
                          <a:solidFill>
                            <a:schemeClr val="dk1"/>
                          </a:solidFill>
                          <a:latin typeface="+mn-lt"/>
                          <a:ea typeface="+mn-ea"/>
                          <a:cs typeface="+mn-cs"/>
                        </a:rPr>
                        <a:t>n</a:t>
                      </a:r>
                      <a:r>
                        <a:rPr lang="en-US" sz="1200" kern="1200" noProof="0" dirty="0">
                          <a:solidFill>
                            <a:schemeClr val="dk1"/>
                          </a:solidFill>
                          <a:latin typeface="+mn-lt"/>
                          <a:ea typeface="+mn-ea"/>
                          <a:cs typeface="+mn-cs"/>
                        </a:rPr>
                        <a:t>ovations</a:t>
                      </a:r>
                      <a:r>
                        <a:rPr lang="cs-CZ" sz="1200" kern="1200" noProof="0" dirty="0">
                          <a:solidFill>
                            <a:schemeClr val="dk1"/>
                          </a:solidFill>
                          <a:latin typeface="+mn-lt"/>
                          <a:ea typeface="+mn-ea"/>
                          <a:cs typeface="+mn-cs"/>
                        </a:rPr>
                        <a:t> , </a:t>
                      </a:r>
                      <a:r>
                        <a:rPr lang="cs-CZ" sz="1200" b="1" kern="1200" noProof="0" dirty="0">
                          <a:solidFill>
                            <a:schemeClr val="dk1"/>
                          </a:solidFill>
                          <a:latin typeface="+mn-lt"/>
                          <a:ea typeface="+mn-ea"/>
                          <a:cs typeface="+mn-cs"/>
                        </a:rPr>
                        <a:t>R</a:t>
                      </a:r>
                      <a:r>
                        <a:rPr lang="en-ZA" sz="1200" b="1" kern="1200" noProof="0" dirty="0">
                          <a:solidFill>
                            <a:schemeClr val="dk1"/>
                          </a:solidFill>
                          <a:latin typeface="+mn-lt"/>
                          <a:ea typeface="+mn-ea"/>
                          <a:cs typeface="+mn-cs"/>
                        </a:rPr>
                        <a:t>&amp;D</a:t>
                      </a:r>
                      <a:endParaRPr lang="en-US" sz="1200" b="1" kern="1200" noProof="0" dirty="0">
                        <a:solidFill>
                          <a:schemeClr val="dk1"/>
                        </a:solidFill>
                        <a:latin typeface="+mn-lt"/>
                        <a:ea typeface="+mn-ea"/>
                        <a:cs typeface="+mn-cs"/>
                      </a:endParaRPr>
                    </a:p>
                  </a:txBody>
                  <a:tcPr>
                    <a:solidFill>
                      <a:schemeClr val="accent6">
                        <a:lumMod val="20000"/>
                        <a:lumOff val="80000"/>
                      </a:schemeClr>
                    </a:solidFill>
                  </a:tcPr>
                </a:tc>
                <a:tc>
                  <a:txBody>
                    <a:bodyPr/>
                    <a:lstStyle/>
                    <a:p>
                      <a:endParaRPr lang="cs-CZ" dirty="0"/>
                    </a:p>
                  </a:txBody>
                  <a:tcPr>
                    <a:solidFill>
                      <a:schemeClr val="accent6">
                        <a:lumMod val="20000"/>
                        <a:lumOff val="80000"/>
                      </a:schemeClr>
                    </a:solidFill>
                  </a:tcPr>
                </a:tc>
                <a:extLst>
                  <a:ext uri="{0D108BD9-81ED-4DB2-BD59-A6C34878D82A}">
                    <a16:rowId xmlns:a16="http://schemas.microsoft.com/office/drawing/2014/main" val="10001"/>
                  </a:ext>
                </a:extLst>
              </a:tr>
              <a:tr h="370840">
                <a:tc>
                  <a:txBody>
                    <a:bodyPr/>
                    <a:lstStyle/>
                    <a:p>
                      <a:r>
                        <a:rPr lang="en-ZA" noProof="0" dirty="0"/>
                        <a:t>    </a:t>
                      </a:r>
                      <a:r>
                        <a:rPr lang="en-ZA" sz="1200" noProof="0" dirty="0"/>
                        <a:t>Forecasts, Blank Orders</a:t>
                      </a:r>
                    </a:p>
                  </a:txBody>
                  <a:tcPr>
                    <a:solidFill>
                      <a:srgbClr val="FFFF00"/>
                    </a:solidFill>
                  </a:tcPr>
                </a:tc>
                <a:tc>
                  <a:txBody>
                    <a:bodyPr/>
                    <a:lstStyle/>
                    <a:p>
                      <a:pPr marL="0" algn="l" defTabSz="914400" rtl="0" eaLnBrk="1" latinLnBrk="0" hangingPunct="1"/>
                      <a:r>
                        <a:rPr lang="cs-CZ" sz="1200" kern="1200" noProof="0" dirty="0">
                          <a:solidFill>
                            <a:schemeClr val="dk1"/>
                          </a:solidFill>
                          <a:latin typeface="+mn-lt"/>
                          <a:ea typeface="+mn-ea"/>
                          <a:cs typeface="+mn-cs"/>
                        </a:rPr>
                        <a:t>   </a:t>
                      </a:r>
                      <a:r>
                        <a:rPr lang="en-ZA" sz="1200" kern="1200" noProof="0" dirty="0">
                          <a:solidFill>
                            <a:schemeClr val="dk1"/>
                          </a:solidFill>
                          <a:latin typeface="+mn-lt"/>
                          <a:ea typeface="+mn-ea"/>
                          <a:cs typeface="+mn-cs"/>
                        </a:rPr>
                        <a:t>Long term planning </a:t>
                      </a:r>
                    </a:p>
                  </a:txBody>
                  <a:tcPr>
                    <a:solidFill>
                      <a:srgbClr val="FFFF00"/>
                    </a:solidFill>
                  </a:tcPr>
                </a:tc>
                <a:tc>
                  <a:txBody>
                    <a:bodyPr/>
                    <a:lstStyle/>
                    <a:p>
                      <a:r>
                        <a:rPr lang="cs-CZ" sz="1200" kern="1200" noProof="0" dirty="0">
                          <a:solidFill>
                            <a:schemeClr val="dk1"/>
                          </a:solidFill>
                          <a:latin typeface="+mn-lt"/>
                          <a:ea typeface="+mn-ea"/>
                          <a:cs typeface="+mn-cs"/>
                        </a:rPr>
                        <a:t> </a:t>
                      </a:r>
                      <a:r>
                        <a:rPr lang="en-ZA" sz="1200" kern="1200" noProof="0" dirty="0">
                          <a:solidFill>
                            <a:schemeClr val="dk1"/>
                          </a:solidFill>
                          <a:latin typeface="+mn-lt"/>
                          <a:ea typeface="+mn-ea"/>
                          <a:cs typeface="+mn-cs"/>
                        </a:rPr>
                        <a:t>Mark</a:t>
                      </a:r>
                      <a:r>
                        <a:rPr lang="cs-CZ" sz="1200" kern="1200" noProof="0" dirty="0">
                          <a:solidFill>
                            <a:schemeClr val="dk1"/>
                          </a:solidFill>
                          <a:latin typeface="+mn-lt"/>
                          <a:ea typeface="+mn-ea"/>
                          <a:cs typeface="+mn-cs"/>
                        </a:rPr>
                        <a:t>e</a:t>
                      </a:r>
                      <a:r>
                        <a:rPr lang="en-ZA" sz="1200" kern="1200" noProof="0" dirty="0">
                          <a:solidFill>
                            <a:schemeClr val="dk1"/>
                          </a:solidFill>
                          <a:latin typeface="+mn-lt"/>
                          <a:ea typeface="+mn-ea"/>
                          <a:cs typeface="+mn-cs"/>
                        </a:rPr>
                        <a:t>ting</a:t>
                      </a:r>
                    </a:p>
                  </a:txBody>
                  <a:tcPr>
                    <a:solidFill>
                      <a:srgbClr val="FFFF00"/>
                    </a:solidFill>
                  </a:tcPr>
                </a:tc>
                <a:extLst>
                  <a:ext uri="{0D108BD9-81ED-4DB2-BD59-A6C34878D82A}">
                    <a16:rowId xmlns:a16="http://schemas.microsoft.com/office/drawing/2014/main" val="10002"/>
                  </a:ext>
                </a:extLst>
              </a:tr>
              <a:tr h="370840">
                <a:tc>
                  <a:txBody>
                    <a:bodyPr/>
                    <a:lstStyle/>
                    <a:p>
                      <a:r>
                        <a:rPr lang="en-ZA" noProof="0" dirty="0"/>
                        <a:t>     </a:t>
                      </a:r>
                      <a:r>
                        <a:rPr lang="en-ZA" sz="1200" kern="1200" noProof="0" dirty="0">
                          <a:solidFill>
                            <a:schemeClr val="dk1"/>
                          </a:solidFill>
                          <a:latin typeface="+mn-lt"/>
                          <a:ea typeface="+mn-ea"/>
                          <a:cs typeface="+mn-cs"/>
                        </a:rPr>
                        <a:t>Logistic operations</a:t>
                      </a:r>
                    </a:p>
                  </a:txBody>
                  <a:tcPr>
                    <a:solidFill>
                      <a:schemeClr val="accent3">
                        <a:lumMod val="40000"/>
                        <a:lumOff val="60000"/>
                      </a:schemeClr>
                    </a:solidFill>
                  </a:tcPr>
                </a:tc>
                <a:tc>
                  <a:txBody>
                    <a:bodyPr/>
                    <a:lstStyle/>
                    <a:p>
                      <a:r>
                        <a:rPr lang="en-ZA" sz="1200" kern="1200" noProof="0" dirty="0">
                          <a:solidFill>
                            <a:schemeClr val="dk1"/>
                          </a:solidFill>
                          <a:latin typeface="+mn-lt"/>
                          <a:ea typeface="+mn-ea"/>
                          <a:cs typeface="+mn-cs"/>
                        </a:rPr>
                        <a:t>     Routing control, </a:t>
                      </a:r>
                      <a:r>
                        <a:rPr lang="en-ZA" sz="1200" b="1" kern="1200" noProof="0" dirty="0">
                          <a:solidFill>
                            <a:schemeClr val="dk1"/>
                          </a:solidFill>
                          <a:latin typeface="+mn-lt"/>
                          <a:ea typeface="+mn-ea"/>
                          <a:cs typeface="+mn-cs"/>
                        </a:rPr>
                        <a:t>TQM</a:t>
                      </a:r>
                    </a:p>
                  </a:txBody>
                  <a:tcPr>
                    <a:solidFill>
                      <a:schemeClr val="accent3">
                        <a:lumMod val="40000"/>
                        <a:lumOff val="60000"/>
                      </a:schemeClr>
                    </a:solidFill>
                  </a:tcPr>
                </a:tc>
                <a:tc>
                  <a:txBody>
                    <a:bodyPr/>
                    <a:lstStyle/>
                    <a:p>
                      <a:r>
                        <a:rPr lang="en-ZA" sz="1200" noProof="0" dirty="0"/>
                        <a:t>Packaging , Transportation</a:t>
                      </a:r>
                    </a:p>
                  </a:txBody>
                  <a:tcPr>
                    <a:solidFill>
                      <a:schemeClr val="accent3">
                        <a:lumMod val="40000"/>
                        <a:lumOff val="60000"/>
                      </a:schemeClr>
                    </a:solidFill>
                  </a:tcPr>
                </a:tc>
                <a:extLst>
                  <a:ext uri="{0D108BD9-81ED-4DB2-BD59-A6C34878D82A}">
                    <a16:rowId xmlns:a16="http://schemas.microsoft.com/office/drawing/2014/main" val="10003"/>
                  </a:ext>
                </a:extLst>
              </a:tr>
              <a:tr h="370840">
                <a:tc>
                  <a:txBody>
                    <a:bodyPr/>
                    <a:lstStyle/>
                    <a:p>
                      <a:r>
                        <a:rPr lang="en-ZA" noProof="0" dirty="0"/>
                        <a:t>     </a:t>
                      </a:r>
                      <a:r>
                        <a:rPr lang="en-ZA" sz="1200" kern="1200" noProof="0" dirty="0">
                          <a:solidFill>
                            <a:schemeClr val="dk1"/>
                          </a:solidFill>
                          <a:latin typeface="+mn-lt"/>
                          <a:ea typeface="+mn-ea"/>
                          <a:cs typeface="+mn-cs"/>
                        </a:rPr>
                        <a:t>MRP, Replenishment</a:t>
                      </a:r>
                    </a:p>
                  </a:txBody>
                  <a:tcPr>
                    <a:solidFill>
                      <a:schemeClr val="accent3">
                        <a:lumMod val="40000"/>
                        <a:lumOff val="60000"/>
                      </a:schemeClr>
                    </a:solidFill>
                  </a:tcPr>
                </a:tc>
                <a:tc>
                  <a:txBody>
                    <a:bodyPr/>
                    <a:lstStyle/>
                    <a:p>
                      <a:r>
                        <a:rPr lang="en-ZA" noProof="0" dirty="0"/>
                        <a:t>     </a:t>
                      </a:r>
                      <a:r>
                        <a:rPr lang="en-ZA" sz="1200" noProof="0" dirty="0"/>
                        <a:t>MRP_II ; JIT, Capacities</a:t>
                      </a:r>
                    </a:p>
                  </a:txBody>
                  <a:tcPr>
                    <a:solidFill>
                      <a:schemeClr val="accent3">
                        <a:lumMod val="40000"/>
                        <a:lumOff val="60000"/>
                      </a:schemeClr>
                    </a:solidFill>
                  </a:tcPr>
                </a:tc>
                <a:tc>
                  <a:txBody>
                    <a:bodyPr/>
                    <a:lstStyle/>
                    <a:p>
                      <a:pPr marL="0" algn="l" defTabSz="914400" rtl="0" eaLnBrk="1" latinLnBrk="0" hangingPunct="1"/>
                      <a:r>
                        <a:rPr lang="en-ZA" sz="1200" kern="1200" noProof="0" dirty="0">
                          <a:solidFill>
                            <a:schemeClr val="dk1"/>
                          </a:solidFill>
                          <a:latin typeface="+mn-lt"/>
                          <a:ea typeface="+mn-ea"/>
                          <a:cs typeface="+mn-cs"/>
                        </a:rPr>
                        <a:t>  Cash flow</a:t>
                      </a:r>
                    </a:p>
                  </a:txBody>
                  <a:tcPr>
                    <a:solidFill>
                      <a:schemeClr val="accent3">
                        <a:lumMod val="40000"/>
                        <a:lumOff val="60000"/>
                      </a:schemeClr>
                    </a:solidFill>
                  </a:tcPr>
                </a:tc>
                <a:extLst>
                  <a:ext uri="{0D108BD9-81ED-4DB2-BD59-A6C34878D82A}">
                    <a16:rowId xmlns:a16="http://schemas.microsoft.com/office/drawing/2014/main" val="10004"/>
                  </a:ext>
                </a:extLst>
              </a:tr>
            </a:tbl>
          </a:graphicData>
        </a:graphic>
      </p:graphicFrame>
      <p:sp>
        <p:nvSpPr>
          <p:cNvPr id="5" name="Obdélník 4"/>
          <p:cNvSpPr/>
          <p:nvPr/>
        </p:nvSpPr>
        <p:spPr>
          <a:xfrm>
            <a:off x="971600" y="2559760"/>
            <a:ext cx="936104" cy="22641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dirty="0" err="1">
                <a:solidFill>
                  <a:schemeClr val="tx1"/>
                </a:solidFill>
              </a:rPr>
              <a:t>Strategic</a:t>
            </a:r>
            <a:endParaRPr lang="cs-CZ" sz="1100" dirty="0">
              <a:solidFill>
                <a:schemeClr val="tx1"/>
              </a:solidFill>
            </a:endParaRPr>
          </a:p>
        </p:txBody>
      </p:sp>
      <p:sp>
        <p:nvSpPr>
          <p:cNvPr id="7" name="Levá složená závorka 6"/>
          <p:cNvSpPr/>
          <p:nvPr/>
        </p:nvSpPr>
        <p:spPr>
          <a:xfrm>
            <a:off x="582987" y="2446555"/>
            <a:ext cx="216024" cy="213457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8" name="Obdélník 7"/>
          <p:cNvSpPr/>
          <p:nvPr/>
        </p:nvSpPr>
        <p:spPr>
          <a:xfrm>
            <a:off x="971600" y="3645024"/>
            <a:ext cx="901499" cy="27637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dirty="0" err="1">
                <a:solidFill>
                  <a:schemeClr val="tx1"/>
                </a:solidFill>
              </a:rPr>
              <a:t>Operational</a:t>
            </a:r>
            <a:endParaRPr lang="cs-CZ" sz="1100" dirty="0">
              <a:solidFill>
                <a:schemeClr val="tx1"/>
              </a:solidFill>
            </a:endParaRPr>
          </a:p>
        </p:txBody>
      </p:sp>
      <p:sp>
        <p:nvSpPr>
          <p:cNvPr id="9" name="Obdélník 8"/>
          <p:cNvSpPr/>
          <p:nvPr/>
        </p:nvSpPr>
        <p:spPr>
          <a:xfrm>
            <a:off x="971600" y="2924944"/>
            <a:ext cx="936104" cy="24211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dirty="0" err="1">
                <a:solidFill>
                  <a:schemeClr val="tx1"/>
                </a:solidFill>
              </a:rPr>
              <a:t>Tactical</a:t>
            </a:r>
            <a:endParaRPr lang="cs-CZ" sz="1100" dirty="0">
              <a:solidFill>
                <a:schemeClr val="tx1"/>
              </a:solidFill>
            </a:endParaRPr>
          </a:p>
        </p:txBody>
      </p:sp>
      <p:sp>
        <p:nvSpPr>
          <p:cNvPr id="10" name="TextovéPole 9"/>
          <p:cNvSpPr txBox="1"/>
          <p:nvPr/>
        </p:nvSpPr>
        <p:spPr>
          <a:xfrm>
            <a:off x="121322" y="2672966"/>
            <a:ext cx="461665" cy="1481944"/>
          </a:xfrm>
          <a:prstGeom prst="rect">
            <a:avLst/>
          </a:prstGeom>
          <a:noFill/>
        </p:spPr>
        <p:txBody>
          <a:bodyPr vert="vert270" wrap="none" rtlCol="0">
            <a:spAutoFit/>
          </a:bodyPr>
          <a:lstStyle/>
          <a:p>
            <a:r>
              <a:rPr lang="en-ZA" dirty="0"/>
              <a:t>Planning levels</a:t>
            </a:r>
          </a:p>
        </p:txBody>
      </p:sp>
      <p:sp>
        <p:nvSpPr>
          <p:cNvPr id="11" name="Obdélník 10"/>
          <p:cNvSpPr/>
          <p:nvPr/>
        </p:nvSpPr>
        <p:spPr>
          <a:xfrm>
            <a:off x="971600" y="3288117"/>
            <a:ext cx="936104" cy="25164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dirty="0" err="1">
                <a:solidFill>
                  <a:schemeClr val="tx1"/>
                </a:solidFill>
              </a:rPr>
              <a:t>Operational</a:t>
            </a:r>
            <a:endParaRPr lang="cs-CZ" sz="1100" dirty="0">
              <a:solidFill>
                <a:schemeClr val="tx1"/>
              </a:solidFill>
            </a:endParaRPr>
          </a:p>
        </p:txBody>
      </p:sp>
      <p:sp>
        <p:nvSpPr>
          <p:cNvPr id="12" name="Šipka doleva 11"/>
          <p:cNvSpPr/>
          <p:nvPr/>
        </p:nvSpPr>
        <p:spPr>
          <a:xfrm>
            <a:off x="3347864" y="2559760"/>
            <a:ext cx="720080" cy="22641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Šipka doprava 12"/>
          <p:cNvSpPr/>
          <p:nvPr/>
        </p:nvSpPr>
        <p:spPr>
          <a:xfrm>
            <a:off x="5940152" y="2559760"/>
            <a:ext cx="792088" cy="2264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Obdélník 14"/>
          <p:cNvSpPr/>
          <p:nvPr/>
        </p:nvSpPr>
        <p:spPr>
          <a:xfrm>
            <a:off x="8172400" y="2348880"/>
            <a:ext cx="504056" cy="165618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TextovéPole 15"/>
          <p:cNvSpPr txBox="1"/>
          <p:nvPr/>
        </p:nvSpPr>
        <p:spPr>
          <a:xfrm>
            <a:off x="8214791" y="2498571"/>
            <a:ext cx="400110" cy="1422825"/>
          </a:xfrm>
          <a:prstGeom prst="rect">
            <a:avLst/>
          </a:prstGeom>
          <a:noFill/>
        </p:spPr>
        <p:txBody>
          <a:bodyPr vert="vert270" wrap="none" rtlCol="0">
            <a:spAutoFit/>
          </a:bodyPr>
          <a:lstStyle/>
          <a:p>
            <a:r>
              <a:rPr lang="en-US" sz="1400" dirty="0"/>
              <a:t>Demand Planning </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099" y="4154910"/>
            <a:ext cx="6057671" cy="1939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ovéPole 2"/>
          <p:cNvSpPr txBox="1"/>
          <p:nvPr/>
        </p:nvSpPr>
        <p:spPr>
          <a:xfrm>
            <a:off x="99339" y="6156012"/>
            <a:ext cx="8424101" cy="246221"/>
          </a:xfrm>
          <a:prstGeom prst="rect">
            <a:avLst/>
          </a:prstGeom>
          <a:noFill/>
        </p:spPr>
        <p:txBody>
          <a:bodyPr wrap="none" rtlCol="0">
            <a:spAutoFit/>
          </a:bodyPr>
          <a:lstStyle/>
          <a:p>
            <a:r>
              <a:rPr lang="en-ZA" sz="1000" b="1" dirty="0"/>
              <a:t>Used abbreviations </a:t>
            </a:r>
            <a:r>
              <a:rPr lang="en-ZA" sz="1000" dirty="0"/>
              <a:t>: </a:t>
            </a:r>
            <a:r>
              <a:rPr lang="en-ZA" sz="1000" b="1" dirty="0"/>
              <a:t>R&amp;D</a:t>
            </a:r>
            <a:r>
              <a:rPr lang="en-ZA" sz="1000" dirty="0"/>
              <a:t> –Research and Development; </a:t>
            </a:r>
            <a:r>
              <a:rPr lang="en-ZA" sz="1000" b="1" dirty="0"/>
              <a:t>TQM</a:t>
            </a:r>
            <a:r>
              <a:rPr lang="en-ZA" sz="1000" dirty="0"/>
              <a:t>-Total Quality Management; </a:t>
            </a:r>
            <a:r>
              <a:rPr lang="en-ZA" sz="1000" b="1" dirty="0"/>
              <a:t>JIT</a:t>
            </a:r>
            <a:r>
              <a:rPr lang="en-ZA" sz="1000" dirty="0"/>
              <a:t>- Just –In-Time; </a:t>
            </a:r>
            <a:r>
              <a:rPr lang="en-ZA" sz="1000" b="1" dirty="0"/>
              <a:t>MRP_II</a:t>
            </a:r>
            <a:r>
              <a:rPr lang="en-ZA" sz="1000" dirty="0"/>
              <a:t>-Manufacturing  and Resource </a:t>
            </a:r>
            <a:r>
              <a:rPr lang="en-US" sz="1000" dirty="0"/>
              <a:t>Planning</a:t>
            </a:r>
          </a:p>
        </p:txBody>
      </p:sp>
      <p:sp>
        <p:nvSpPr>
          <p:cNvPr id="17" name="TextovéPole 16"/>
          <p:cNvSpPr txBox="1"/>
          <p:nvPr/>
        </p:nvSpPr>
        <p:spPr>
          <a:xfrm>
            <a:off x="200087" y="6415768"/>
            <a:ext cx="8581195" cy="246221"/>
          </a:xfrm>
          <a:prstGeom prst="rect">
            <a:avLst/>
          </a:prstGeom>
          <a:noFill/>
        </p:spPr>
        <p:txBody>
          <a:bodyPr wrap="none" rtlCol="0">
            <a:spAutoFit/>
          </a:bodyPr>
          <a:lstStyle/>
          <a:p>
            <a:r>
              <a:rPr lang="en-ZA" sz="1000" b="1" dirty="0"/>
              <a:t>Used abbreviations  (slide number 3 ): </a:t>
            </a:r>
            <a:r>
              <a:rPr lang="en-ZA" sz="1000" dirty="0"/>
              <a:t>: </a:t>
            </a:r>
            <a:r>
              <a:rPr lang="en-ZA" sz="1000" b="1" dirty="0"/>
              <a:t>ERP </a:t>
            </a:r>
            <a:r>
              <a:rPr lang="en-ZA" sz="1000" dirty="0"/>
              <a:t>- Enterprise Resource Planning </a:t>
            </a:r>
            <a:r>
              <a:rPr lang="en-ZA" sz="1000" b="1" dirty="0"/>
              <a:t>; APS – </a:t>
            </a:r>
            <a:r>
              <a:rPr lang="en-ZA" sz="1000" dirty="0"/>
              <a:t>Advanced Planning and Scheduling </a:t>
            </a:r>
            <a:r>
              <a:rPr lang="cs-CZ" sz="1000" dirty="0"/>
              <a:t>,</a:t>
            </a:r>
            <a:r>
              <a:rPr lang="en-ZA" sz="1000" b="1" dirty="0"/>
              <a:t> </a:t>
            </a:r>
            <a:r>
              <a:rPr lang="en-US" sz="1000" b="1" dirty="0"/>
              <a:t>MRP</a:t>
            </a:r>
            <a:r>
              <a:rPr lang="en-US" sz="1000" dirty="0"/>
              <a:t>-Material  Requirement  Planning </a:t>
            </a:r>
          </a:p>
        </p:txBody>
      </p:sp>
    </p:spTree>
    <p:extLst>
      <p:ext uri="{BB962C8B-B14F-4D97-AF65-F5344CB8AC3E}">
        <p14:creationId xmlns:p14="http://schemas.microsoft.com/office/powerpoint/2010/main" val="2955093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en-ZA" sz="3600" dirty="0">
                <a:solidFill>
                  <a:srgbClr val="0070C0"/>
                </a:solidFill>
              </a:rPr>
              <a:t>Deming cycle </a:t>
            </a:r>
            <a:r>
              <a:rPr lang="cs-CZ" sz="3600" dirty="0">
                <a:solidFill>
                  <a:srgbClr val="0070C0"/>
                </a:solidFill>
              </a:rPr>
              <a:t>PDCA </a:t>
            </a:r>
            <a:r>
              <a:rPr lang="en-ZA" sz="2200" dirty="0">
                <a:solidFill>
                  <a:srgbClr val="0070C0"/>
                </a:solidFill>
              </a:rPr>
              <a:t>(based on </a:t>
            </a:r>
            <a:r>
              <a:rPr lang="cs-CZ" sz="2200" dirty="0" err="1">
                <a:solidFill>
                  <a:srgbClr val="0070C0"/>
                </a:solidFill>
              </a:rPr>
              <a:t>process</a:t>
            </a:r>
            <a:r>
              <a:rPr lang="cs-CZ" sz="2200" dirty="0">
                <a:solidFill>
                  <a:srgbClr val="0070C0"/>
                </a:solidFill>
              </a:rPr>
              <a:t> </a:t>
            </a:r>
            <a:r>
              <a:rPr lang="en-ZA" sz="2200" dirty="0">
                <a:solidFill>
                  <a:srgbClr val="0070C0"/>
                </a:solidFill>
              </a:rPr>
              <a:t>periodicity)</a:t>
            </a:r>
          </a:p>
        </p:txBody>
      </p:sp>
      <p:sp>
        <p:nvSpPr>
          <p:cNvPr id="4" name="Obdélník 3"/>
          <p:cNvSpPr/>
          <p:nvPr/>
        </p:nvSpPr>
        <p:spPr>
          <a:xfrm>
            <a:off x="899592" y="3068960"/>
            <a:ext cx="6984776" cy="3416320"/>
          </a:xfrm>
          <a:prstGeom prst="rect">
            <a:avLst/>
          </a:prstGeom>
        </p:spPr>
        <p:txBody>
          <a:bodyPr wrap="square">
            <a:spAutoFit/>
          </a:bodyPr>
          <a:lstStyle/>
          <a:p>
            <a:r>
              <a:rPr lang="en-US" b="1" dirty="0"/>
              <a:t>Plan</a:t>
            </a:r>
            <a:r>
              <a:rPr lang="en-US" b="1" i="1" dirty="0"/>
              <a:t>:</a:t>
            </a:r>
            <a:r>
              <a:rPr lang="en-US" i="1" dirty="0"/>
              <a:t> </a:t>
            </a:r>
            <a:r>
              <a:rPr lang="en-US" dirty="0"/>
              <a:t>Define the problem to be addressed, collect relevant data, and ascertain the </a:t>
            </a:r>
            <a:r>
              <a:rPr lang="en-US" b="1" dirty="0"/>
              <a:t>problem's root cause </a:t>
            </a:r>
            <a:r>
              <a:rPr lang="en-US" sz="1600" dirty="0"/>
              <a:t>(e.g. by use of </a:t>
            </a:r>
            <a:r>
              <a:rPr lang="en-US" sz="1600" b="1" dirty="0"/>
              <a:t>TOC</a:t>
            </a:r>
            <a:r>
              <a:rPr lang="en-US" sz="1600" dirty="0"/>
              <a:t>=Theory of Constraint)</a:t>
            </a:r>
            <a:r>
              <a:rPr lang="cs-CZ" sz="1600" dirty="0"/>
              <a:t>.</a:t>
            </a:r>
            <a:endParaRPr lang="en-US" sz="1600" dirty="0"/>
          </a:p>
          <a:p>
            <a:br>
              <a:rPr lang="en-US" dirty="0"/>
            </a:br>
            <a:r>
              <a:rPr lang="en-US" b="1" dirty="0"/>
              <a:t>Do: </a:t>
            </a:r>
            <a:r>
              <a:rPr lang="en-US" dirty="0"/>
              <a:t>Develop and implement a solution; decide upon a measurement to </a:t>
            </a:r>
            <a:r>
              <a:rPr lang="cs-CZ" dirty="0"/>
              <a:t> </a:t>
            </a:r>
            <a:r>
              <a:rPr lang="en-US" dirty="0"/>
              <a:t>assess its effectiveness.</a:t>
            </a:r>
          </a:p>
          <a:p>
            <a:br>
              <a:rPr lang="en-US" dirty="0"/>
            </a:br>
            <a:r>
              <a:rPr lang="en-US" b="1" dirty="0"/>
              <a:t>Check: </a:t>
            </a:r>
            <a:r>
              <a:rPr lang="en-US" dirty="0"/>
              <a:t>Confirm the results through </a:t>
            </a:r>
            <a:r>
              <a:rPr lang="en-US" b="1" dirty="0">
                <a:solidFill>
                  <a:srgbClr val="FF0000"/>
                </a:solidFill>
              </a:rPr>
              <a:t>before-and-after</a:t>
            </a:r>
            <a:r>
              <a:rPr lang="en-US" dirty="0"/>
              <a:t> data comparison.</a:t>
            </a:r>
          </a:p>
          <a:p>
            <a:br>
              <a:rPr lang="en-US" dirty="0"/>
            </a:br>
            <a:r>
              <a:rPr lang="en-US" b="1" dirty="0"/>
              <a:t>Act: </a:t>
            </a:r>
            <a:r>
              <a:rPr lang="en-US" dirty="0"/>
              <a:t>Document the results, inform others about process changes, and make recommendations for the problem to be addressed in the next </a:t>
            </a:r>
            <a:r>
              <a:rPr lang="en-US" b="1" dirty="0"/>
              <a:t>PDCA</a:t>
            </a:r>
            <a:r>
              <a:rPr lang="en-US" dirty="0"/>
              <a:t> cycle.</a:t>
            </a:r>
          </a:p>
          <a:p>
            <a:endParaRPr lang="en-ZA"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245835"/>
            <a:ext cx="3149589" cy="182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190800" y="6446810"/>
            <a:ext cx="2935419" cy="246221"/>
          </a:xfrm>
          <a:prstGeom prst="rect">
            <a:avLst/>
          </a:prstGeom>
          <a:noFill/>
        </p:spPr>
        <p:txBody>
          <a:bodyPr wrap="none" rtlCol="0">
            <a:spAutoFit/>
          </a:bodyPr>
          <a:lstStyle/>
          <a:p>
            <a:r>
              <a:rPr lang="en-ZA" sz="1000" b="1" dirty="0"/>
              <a:t>Used abbreviations    </a:t>
            </a:r>
            <a:r>
              <a:rPr lang="en-ZA" sz="1000" dirty="0"/>
              <a:t>: </a:t>
            </a:r>
            <a:r>
              <a:rPr lang="en-ZA" sz="1000" b="1" dirty="0"/>
              <a:t>TOC </a:t>
            </a:r>
            <a:r>
              <a:rPr lang="en-ZA" sz="1000" dirty="0"/>
              <a:t>– Theory of Constraints   </a:t>
            </a:r>
          </a:p>
        </p:txBody>
      </p:sp>
    </p:spTree>
    <p:extLst>
      <p:ext uri="{BB962C8B-B14F-4D97-AF65-F5344CB8AC3E}">
        <p14:creationId xmlns:p14="http://schemas.microsoft.com/office/powerpoint/2010/main" val="1243198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455140" y="3731012"/>
            <a:ext cx="908073"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chemeClr val="bg1"/>
                </a:solidFill>
              </a:rPr>
              <a:t>Project management</a:t>
            </a:r>
          </a:p>
        </p:txBody>
      </p:sp>
      <p:sp>
        <p:nvSpPr>
          <p:cNvPr id="5" name="Obdélník 4"/>
          <p:cNvSpPr/>
          <p:nvPr/>
        </p:nvSpPr>
        <p:spPr>
          <a:xfrm>
            <a:off x="1487441" y="3716493"/>
            <a:ext cx="1780018" cy="288032"/>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Theory of constraints</a:t>
            </a:r>
          </a:p>
        </p:txBody>
      </p:sp>
      <p:sp>
        <p:nvSpPr>
          <p:cNvPr id="6" name="Obdélník 5"/>
          <p:cNvSpPr/>
          <p:nvPr/>
        </p:nvSpPr>
        <p:spPr>
          <a:xfrm>
            <a:off x="3411475" y="3732748"/>
            <a:ext cx="868103"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bg1"/>
                </a:solidFill>
              </a:rPr>
              <a:t>Production</a:t>
            </a:r>
            <a:endParaRPr lang="cs-CZ" sz="900" b="1" dirty="0">
              <a:solidFill>
                <a:schemeClr val="bg1"/>
              </a:solidFill>
            </a:endParaRPr>
          </a:p>
        </p:txBody>
      </p:sp>
      <p:sp>
        <p:nvSpPr>
          <p:cNvPr id="7" name="Obdélník 6"/>
          <p:cNvSpPr/>
          <p:nvPr/>
        </p:nvSpPr>
        <p:spPr>
          <a:xfrm>
            <a:off x="1259632" y="4131996"/>
            <a:ext cx="1083292"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bg1"/>
                </a:solidFill>
              </a:rPr>
              <a:t>Critical</a:t>
            </a:r>
            <a:r>
              <a:rPr lang="cs-CZ" sz="900" b="1" dirty="0">
                <a:solidFill>
                  <a:schemeClr val="bg1"/>
                </a:solidFill>
              </a:rPr>
              <a:t> </a:t>
            </a:r>
            <a:r>
              <a:rPr lang="cs-CZ" sz="900" b="1" dirty="0" err="1">
                <a:solidFill>
                  <a:schemeClr val="bg1"/>
                </a:solidFill>
              </a:rPr>
              <a:t>chain</a:t>
            </a:r>
            <a:endParaRPr lang="cs-CZ" sz="900" b="1" dirty="0">
              <a:solidFill>
                <a:schemeClr val="bg1"/>
              </a:solidFill>
            </a:endParaRPr>
          </a:p>
        </p:txBody>
      </p:sp>
      <p:sp>
        <p:nvSpPr>
          <p:cNvPr id="8" name="Obdélník 7"/>
          <p:cNvSpPr/>
          <p:nvPr/>
        </p:nvSpPr>
        <p:spPr>
          <a:xfrm>
            <a:off x="2424959" y="4142569"/>
            <a:ext cx="868103"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Drum</a:t>
            </a:r>
            <a:r>
              <a:rPr lang="cs-CZ" sz="900" dirty="0">
                <a:solidFill>
                  <a:srgbClr val="FF0000"/>
                </a:solidFill>
              </a:rPr>
              <a:t> –</a:t>
            </a:r>
            <a:r>
              <a:rPr lang="cs-CZ" sz="900" dirty="0" err="1">
                <a:solidFill>
                  <a:srgbClr val="FF0000"/>
                </a:solidFill>
              </a:rPr>
              <a:t>Buffer</a:t>
            </a:r>
            <a:r>
              <a:rPr lang="cs-CZ" sz="900" dirty="0">
                <a:solidFill>
                  <a:srgbClr val="FF0000"/>
                </a:solidFill>
              </a:rPr>
              <a:t>-Rope</a:t>
            </a:r>
          </a:p>
        </p:txBody>
      </p:sp>
      <p:sp>
        <p:nvSpPr>
          <p:cNvPr id="9" name="Obdélník 8"/>
          <p:cNvSpPr/>
          <p:nvPr/>
        </p:nvSpPr>
        <p:spPr>
          <a:xfrm>
            <a:off x="3411474" y="4153316"/>
            <a:ext cx="868103" cy="288032"/>
          </a:xfrm>
          <a:prstGeom prst="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chemeClr val="tx1"/>
                </a:solidFill>
              </a:rPr>
              <a:t>MRP-MRP-II,JIT,APS</a:t>
            </a:r>
          </a:p>
        </p:txBody>
      </p:sp>
      <p:sp>
        <p:nvSpPr>
          <p:cNvPr id="10" name="Obdélník 9"/>
          <p:cNvSpPr/>
          <p:nvPr/>
        </p:nvSpPr>
        <p:spPr>
          <a:xfrm>
            <a:off x="4356651" y="3731266"/>
            <a:ext cx="868103" cy="288032"/>
          </a:xfrm>
          <a:prstGeom prst="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tx1"/>
                </a:solidFill>
              </a:rPr>
              <a:t>Linear</a:t>
            </a:r>
            <a:r>
              <a:rPr lang="cs-CZ" sz="900" b="1" dirty="0">
                <a:solidFill>
                  <a:schemeClr val="tx1"/>
                </a:solidFill>
              </a:rPr>
              <a:t> </a:t>
            </a:r>
            <a:r>
              <a:rPr lang="cs-CZ" sz="900" b="1" dirty="0" err="1">
                <a:solidFill>
                  <a:schemeClr val="tx1"/>
                </a:solidFill>
              </a:rPr>
              <a:t>programming</a:t>
            </a:r>
            <a:endParaRPr lang="cs-CZ" sz="900" b="1" dirty="0">
              <a:solidFill>
                <a:schemeClr val="tx1"/>
              </a:solidFill>
            </a:endParaRPr>
          </a:p>
        </p:txBody>
      </p:sp>
      <p:sp>
        <p:nvSpPr>
          <p:cNvPr id="11" name="Obdélník 10"/>
          <p:cNvSpPr/>
          <p:nvPr/>
        </p:nvSpPr>
        <p:spPr>
          <a:xfrm>
            <a:off x="4384112" y="4152963"/>
            <a:ext cx="868103" cy="288032"/>
          </a:xfrm>
          <a:prstGeom prst="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tx1"/>
                </a:solidFill>
              </a:rPr>
              <a:t>Cutting</a:t>
            </a:r>
            <a:r>
              <a:rPr lang="cs-CZ" sz="900" b="1" dirty="0">
                <a:solidFill>
                  <a:schemeClr val="tx1"/>
                </a:solidFill>
              </a:rPr>
              <a:t>, </a:t>
            </a:r>
            <a:r>
              <a:rPr lang="cs-CZ" sz="900" b="1" dirty="0" err="1">
                <a:solidFill>
                  <a:schemeClr val="tx1"/>
                </a:solidFill>
              </a:rPr>
              <a:t>blending</a:t>
            </a:r>
            <a:endParaRPr lang="cs-CZ" sz="900" b="1" dirty="0">
              <a:solidFill>
                <a:schemeClr val="tx1"/>
              </a:solidFill>
            </a:endParaRPr>
          </a:p>
        </p:txBody>
      </p:sp>
      <p:sp>
        <p:nvSpPr>
          <p:cNvPr id="12" name="Obdélník 11"/>
          <p:cNvSpPr/>
          <p:nvPr/>
        </p:nvSpPr>
        <p:spPr>
          <a:xfrm>
            <a:off x="5352729" y="3751676"/>
            <a:ext cx="868103"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chemeClr val="tx1"/>
                </a:solidFill>
              </a:rPr>
              <a:t>Total</a:t>
            </a:r>
            <a:r>
              <a:rPr lang="cs-CZ" sz="900" dirty="0">
                <a:solidFill>
                  <a:schemeClr val="tx1"/>
                </a:solidFill>
              </a:rPr>
              <a:t> </a:t>
            </a:r>
            <a:r>
              <a:rPr lang="cs-CZ" sz="900" dirty="0" err="1">
                <a:solidFill>
                  <a:schemeClr val="tx1"/>
                </a:solidFill>
              </a:rPr>
              <a:t>quality</a:t>
            </a:r>
            <a:endParaRPr lang="cs-CZ" sz="900" dirty="0">
              <a:solidFill>
                <a:schemeClr val="tx1"/>
              </a:solidFill>
            </a:endParaRPr>
          </a:p>
          <a:p>
            <a:pPr algn="ctr"/>
            <a:r>
              <a:rPr lang="cs-CZ" sz="900" dirty="0">
                <a:solidFill>
                  <a:schemeClr val="tx1"/>
                </a:solidFill>
              </a:rPr>
              <a:t>management</a:t>
            </a:r>
          </a:p>
        </p:txBody>
      </p:sp>
      <p:sp>
        <p:nvSpPr>
          <p:cNvPr id="13" name="Obdélník 12"/>
          <p:cNvSpPr/>
          <p:nvPr/>
        </p:nvSpPr>
        <p:spPr>
          <a:xfrm>
            <a:off x="5377154" y="4152660"/>
            <a:ext cx="868103"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chemeClr val="tx1"/>
                </a:solidFill>
              </a:rPr>
              <a:t>Pareto</a:t>
            </a:r>
            <a:r>
              <a:rPr lang="cs-CZ" sz="900" dirty="0">
                <a:solidFill>
                  <a:schemeClr val="tx1"/>
                </a:solidFill>
              </a:rPr>
              <a:t>, </a:t>
            </a:r>
            <a:r>
              <a:rPr lang="cs-CZ" sz="900" dirty="0" err="1">
                <a:solidFill>
                  <a:schemeClr val="tx1"/>
                </a:solidFill>
              </a:rPr>
              <a:t>ishikawa</a:t>
            </a:r>
            <a:endParaRPr lang="cs-CZ" sz="900" dirty="0">
              <a:solidFill>
                <a:schemeClr val="tx1"/>
              </a:solidFill>
            </a:endParaRPr>
          </a:p>
        </p:txBody>
      </p:sp>
      <p:sp>
        <p:nvSpPr>
          <p:cNvPr id="14" name="Obdélník 13"/>
          <p:cNvSpPr/>
          <p:nvPr/>
        </p:nvSpPr>
        <p:spPr>
          <a:xfrm>
            <a:off x="6382220" y="3757118"/>
            <a:ext cx="1214115"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Product</a:t>
            </a:r>
            <a:r>
              <a:rPr lang="cs-CZ" sz="900" dirty="0">
                <a:solidFill>
                  <a:srgbClr val="FF0000"/>
                </a:solidFill>
              </a:rPr>
              <a:t>  </a:t>
            </a:r>
            <a:r>
              <a:rPr lang="cs-CZ" sz="900" dirty="0" err="1">
                <a:solidFill>
                  <a:srgbClr val="FF0000"/>
                </a:solidFill>
              </a:rPr>
              <a:t>postitioning</a:t>
            </a:r>
            <a:endParaRPr lang="cs-CZ" sz="900" dirty="0">
              <a:solidFill>
                <a:srgbClr val="FF0000"/>
              </a:solidFill>
            </a:endParaRPr>
          </a:p>
        </p:txBody>
      </p:sp>
      <p:sp>
        <p:nvSpPr>
          <p:cNvPr id="15" name="Obdélník 14"/>
          <p:cNvSpPr/>
          <p:nvPr/>
        </p:nvSpPr>
        <p:spPr>
          <a:xfrm>
            <a:off x="2435174" y="6115116"/>
            <a:ext cx="1857162"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Little´s</a:t>
            </a:r>
            <a:r>
              <a:rPr lang="cs-CZ" sz="900" dirty="0">
                <a:solidFill>
                  <a:srgbClr val="FF0000"/>
                </a:solidFill>
              </a:rPr>
              <a:t> </a:t>
            </a:r>
            <a:r>
              <a:rPr lang="cs-CZ" sz="900" dirty="0" err="1">
                <a:solidFill>
                  <a:srgbClr val="FF0000"/>
                </a:solidFill>
              </a:rPr>
              <a:t>law</a:t>
            </a:r>
            <a:endParaRPr lang="cs-CZ" sz="900" dirty="0">
              <a:solidFill>
                <a:srgbClr val="FF0000"/>
              </a:solidFill>
            </a:endParaRPr>
          </a:p>
        </p:txBody>
      </p:sp>
      <p:sp>
        <p:nvSpPr>
          <p:cNvPr id="16" name="Obdélník 15"/>
          <p:cNvSpPr/>
          <p:nvPr/>
        </p:nvSpPr>
        <p:spPr>
          <a:xfrm>
            <a:off x="6410797" y="4152660"/>
            <a:ext cx="541580"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a:solidFill>
                  <a:srgbClr val="FF0000"/>
                </a:solidFill>
              </a:rPr>
              <a:t>Boston Matrix </a:t>
            </a:r>
          </a:p>
        </p:txBody>
      </p:sp>
      <p:sp>
        <p:nvSpPr>
          <p:cNvPr id="17" name="Obdélník 16"/>
          <p:cNvSpPr/>
          <p:nvPr/>
        </p:nvSpPr>
        <p:spPr>
          <a:xfrm>
            <a:off x="7027339" y="4152660"/>
            <a:ext cx="568997"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Gartner</a:t>
            </a:r>
            <a:r>
              <a:rPr lang="cs-CZ" sz="900" dirty="0">
                <a:solidFill>
                  <a:srgbClr val="FF0000"/>
                </a:solidFill>
              </a:rPr>
              <a:t> QM</a:t>
            </a:r>
          </a:p>
        </p:txBody>
      </p:sp>
      <p:sp>
        <p:nvSpPr>
          <p:cNvPr id="18" name="Obdélník 17"/>
          <p:cNvSpPr/>
          <p:nvPr/>
        </p:nvSpPr>
        <p:spPr>
          <a:xfrm>
            <a:off x="472205" y="4132652"/>
            <a:ext cx="674984"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bg1"/>
                </a:solidFill>
              </a:rPr>
              <a:t>Workflow</a:t>
            </a:r>
            <a:endParaRPr lang="cs-CZ" sz="900" b="1" dirty="0">
              <a:solidFill>
                <a:schemeClr val="bg1"/>
              </a:solidFill>
            </a:endParaRPr>
          </a:p>
        </p:txBody>
      </p:sp>
      <p:sp>
        <p:nvSpPr>
          <p:cNvPr id="19" name="Obdélník 18"/>
          <p:cNvSpPr/>
          <p:nvPr/>
        </p:nvSpPr>
        <p:spPr>
          <a:xfrm>
            <a:off x="2422414" y="4524104"/>
            <a:ext cx="868103"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a:solidFill>
                  <a:srgbClr val="FF0000"/>
                </a:solidFill>
              </a:rPr>
              <a:t>CONWIP</a:t>
            </a:r>
          </a:p>
        </p:txBody>
      </p:sp>
      <p:sp>
        <p:nvSpPr>
          <p:cNvPr id="20" name="Obdélník 19"/>
          <p:cNvSpPr/>
          <p:nvPr/>
        </p:nvSpPr>
        <p:spPr>
          <a:xfrm>
            <a:off x="3436991" y="4524104"/>
            <a:ext cx="842588"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a:solidFill>
                  <a:schemeClr val="bg1"/>
                </a:solidFill>
              </a:rPr>
              <a:t>Logistics</a:t>
            </a:r>
            <a:endParaRPr lang="cs-CZ" sz="900" b="1" dirty="0">
              <a:solidFill>
                <a:schemeClr val="bg1"/>
              </a:solidFill>
            </a:endParaRPr>
          </a:p>
        </p:txBody>
      </p:sp>
      <p:sp>
        <p:nvSpPr>
          <p:cNvPr id="21" name="Obdélník 20"/>
          <p:cNvSpPr/>
          <p:nvPr/>
        </p:nvSpPr>
        <p:spPr>
          <a:xfrm>
            <a:off x="3424233" y="4930786"/>
            <a:ext cx="868103"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a:solidFill>
                  <a:srgbClr val="FF0000"/>
                </a:solidFill>
              </a:rPr>
              <a:t>EOQ  </a:t>
            </a:r>
          </a:p>
        </p:txBody>
      </p:sp>
      <p:sp>
        <p:nvSpPr>
          <p:cNvPr id="22" name="Obdélník 21"/>
          <p:cNvSpPr/>
          <p:nvPr/>
        </p:nvSpPr>
        <p:spPr>
          <a:xfrm>
            <a:off x="7728575" y="4148544"/>
            <a:ext cx="936104"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Decision</a:t>
            </a:r>
            <a:endParaRPr lang="cs-CZ" sz="900" dirty="0">
              <a:solidFill>
                <a:srgbClr val="FF0000"/>
              </a:solidFill>
            </a:endParaRPr>
          </a:p>
          <a:p>
            <a:pPr algn="ctr"/>
            <a:r>
              <a:rPr lang="cs-CZ" sz="900" dirty="0" err="1">
                <a:solidFill>
                  <a:srgbClr val="FF0000"/>
                </a:solidFill>
              </a:rPr>
              <a:t>Making</a:t>
            </a:r>
            <a:r>
              <a:rPr lang="cs-CZ" sz="900" dirty="0">
                <a:solidFill>
                  <a:srgbClr val="FF0000"/>
                </a:solidFill>
              </a:rPr>
              <a:t> -</a:t>
            </a:r>
            <a:r>
              <a:rPr lang="cs-CZ" sz="900" dirty="0" err="1">
                <a:solidFill>
                  <a:srgbClr val="FF0000"/>
                </a:solidFill>
              </a:rPr>
              <a:t>trees</a:t>
            </a:r>
            <a:endParaRPr lang="cs-CZ" sz="900" dirty="0">
              <a:solidFill>
                <a:srgbClr val="FF0000"/>
              </a:solidFill>
            </a:endParaRPr>
          </a:p>
        </p:txBody>
      </p:sp>
      <p:sp>
        <p:nvSpPr>
          <p:cNvPr id="23" name="Obdélník 22"/>
          <p:cNvSpPr/>
          <p:nvPr/>
        </p:nvSpPr>
        <p:spPr>
          <a:xfrm>
            <a:off x="7728575" y="4504409"/>
            <a:ext cx="904961"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Kepner-Tregoe</a:t>
            </a:r>
            <a:endParaRPr lang="cs-CZ" sz="900" dirty="0">
              <a:solidFill>
                <a:srgbClr val="FF0000"/>
              </a:solidFill>
            </a:endParaRPr>
          </a:p>
        </p:txBody>
      </p:sp>
      <p:sp>
        <p:nvSpPr>
          <p:cNvPr id="24" name="Obdélník 23"/>
          <p:cNvSpPr/>
          <p:nvPr/>
        </p:nvSpPr>
        <p:spPr>
          <a:xfrm>
            <a:off x="7719020" y="4869932"/>
            <a:ext cx="904961"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Hurwitz</a:t>
            </a:r>
            <a:endParaRPr lang="cs-CZ" sz="900" dirty="0">
              <a:solidFill>
                <a:srgbClr val="FF0000"/>
              </a:solidFill>
            </a:endParaRPr>
          </a:p>
        </p:txBody>
      </p:sp>
      <p:sp>
        <p:nvSpPr>
          <p:cNvPr id="25" name="Obdélník 24"/>
          <p:cNvSpPr/>
          <p:nvPr/>
        </p:nvSpPr>
        <p:spPr>
          <a:xfrm>
            <a:off x="7724108" y="3748481"/>
            <a:ext cx="936104"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a:solidFill>
                  <a:srgbClr val="FF0000"/>
                </a:solidFill>
              </a:rPr>
              <a:t>Business </a:t>
            </a:r>
            <a:r>
              <a:rPr lang="cs-CZ" sz="900" dirty="0" err="1">
                <a:solidFill>
                  <a:srgbClr val="FF0000"/>
                </a:solidFill>
              </a:rPr>
              <a:t>Intelligence</a:t>
            </a:r>
            <a:endParaRPr lang="cs-CZ" sz="900" dirty="0">
              <a:solidFill>
                <a:srgbClr val="FF0000"/>
              </a:solidFill>
            </a:endParaRPr>
          </a:p>
        </p:txBody>
      </p:sp>
      <p:sp>
        <p:nvSpPr>
          <p:cNvPr id="26" name="Obdélník 25"/>
          <p:cNvSpPr/>
          <p:nvPr/>
        </p:nvSpPr>
        <p:spPr>
          <a:xfrm>
            <a:off x="6414958" y="4869932"/>
            <a:ext cx="1148638"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Yield</a:t>
            </a:r>
            <a:r>
              <a:rPr lang="cs-CZ" sz="900" dirty="0">
                <a:solidFill>
                  <a:srgbClr val="FF0000"/>
                </a:solidFill>
              </a:rPr>
              <a:t> management</a:t>
            </a:r>
          </a:p>
        </p:txBody>
      </p:sp>
      <p:sp>
        <p:nvSpPr>
          <p:cNvPr id="27" name="Obdélník 26"/>
          <p:cNvSpPr/>
          <p:nvPr/>
        </p:nvSpPr>
        <p:spPr>
          <a:xfrm>
            <a:off x="7719019" y="5247961"/>
            <a:ext cx="904961"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Prospect</a:t>
            </a:r>
            <a:r>
              <a:rPr lang="cs-CZ" sz="900" dirty="0">
                <a:solidFill>
                  <a:srgbClr val="FF0000"/>
                </a:solidFill>
              </a:rPr>
              <a:t> </a:t>
            </a:r>
            <a:r>
              <a:rPr lang="cs-CZ" sz="900" dirty="0" err="1">
                <a:solidFill>
                  <a:srgbClr val="FF0000"/>
                </a:solidFill>
              </a:rPr>
              <a:t>Theory</a:t>
            </a:r>
            <a:endParaRPr lang="cs-CZ" sz="900" dirty="0">
              <a:solidFill>
                <a:srgbClr val="FF0000"/>
              </a:solidFill>
            </a:endParaRPr>
          </a:p>
        </p:txBody>
      </p:sp>
      <p:sp>
        <p:nvSpPr>
          <p:cNvPr id="28" name="Nadpis 27"/>
          <p:cNvSpPr>
            <a:spLocks noGrp="1"/>
          </p:cNvSpPr>
          <p:nvPr>
            <p:ph type="title"/>
          </p:nvPr>
        </p:nvSpPr>
        <p:spPr/>
        <p:txBody>
          <a:bodyPr>
            <a:normAutofit/>
          </a:bodyPr>
          <a:lstStyle/>
          <a:p>
            <a:pPr algn="l"/>
            <a:r>
              <a:rPr lang="en-ZA" sz="3600" dirty="0">
                <a:solidFill>
                  <a:srgbClr val="0070C0"/>
                </a:solidFill>
              </a:rPr>
              <a:t>Another </a:t>
            </a:r>
            <a:r>
              <a:rPr lang="cs-CZ" sz="3600" dirty="0">
                <a:solidFill>
                  <a:srgbClr val="0070C0"/>
                </a:solidFill>
              </a:rPr>
              <a:t>PDCA </a:t>
            </a:r>
            <a:r>
              <a:rPr lang="en-ZA" sz="3600" dirty="0">
                <a:solidFill>
                  <a:srgbClr val="0070C0"/>
                </a:solidFill>
              </a:rPr>
              <a:t>angle of view</a:t>
            </a:r>
          </a:p>
        </p:txBody>
      </p:sp>
      <p:sp>
        <p:nvSpPr>
          <p:cNvPr id="30" name="Obdélník 29"/>
          <p:cNvSpPr/>
          <p:nvPr/>
        </p:nvSpPr>
        <p:spPr>
          <a:xfrm>
            <a:off x="3409946" y="5309498"/>
            <a:ext cx="868103" cy="288032"/>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chemeClr val="tx1"/>
                </a:solidFill>
              </a:rPr>
              <a:t>ABC </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7035" y="1177888"/>
            <a:ext cx="2515693" cy="2538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Obdélník 31"/>
          <p:cNvSpPr/>
          <p:nvPr/>
        </p:nvSpPr>
        <p:spPr>
          <a:xfrm>
            <a:off x="5385856" y="4545196"/>
            <a:ext cx="868103"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chemeClr val="tx1"/>
                </a:solidFill>
              </a:rPr>
              <a:t>Pareto</a:t>
            </a:r>
            <a:r>
              <a:rPr lang="cs-CZ" sz="900">
                <a:solidFill>
                  <a:schemeClr val="tx1"/>
                </a:solidFill>
              </a:rPr>
              <a:t>, Ishikawa</a:t>
            </a:r>
            <a:endParaRPr lang="cs-CZ" sz="900" dirty="0">
              <a:solidFill>
                <a:schemeClr val="tx1"/>
              </a:solidFill>
            </a:endParaRPr>
          </a:p>
        </p:txBody>
      </p:sp>
      <p:sp>
        <p:nvSpPr>
          <p:cNvPr id="33" name="Obdélník 32"/>
          <p:cNvSpPr/>
          <p:nvPr/>
        </p:nvSpPr>
        <p:spPr>
          <a:xfrm>
            <a:off x="5386251" y="4946574"/>
            <a:ext cx="868103"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chemeClr val="tx1"/>
                </a:solidFill>
              </a:rPr>
              <a:t>Six</a:t>
            </a:r>
            <a:r>
              <a:rPr lang="cs-CZ" sz="900" dirty="0">
                <a:solidFill>
                  <a:schemeClr val="tx1"/>
                </a:solidFill>
              </a:rPr>
              <a:t> Sigma</a:t>
            </a:r>
          </a:p>
        </p:txBody>
      </p:sp>
      <p:sp>
        <p:nvSpPr>
          <p:cNvPr id="34" name="Obdélník 33"/>
          <p:cNvSpPr/>
          <p:nvPr/>
        </p:nvSpPr>
        <p:spPr>
          <a:xfrm>
            <a:off x="6414958" y="4504409"/>
            <a:ext cx="1148638"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Product</a:t>
            </a:r>
            <a:r>
              <a:rPr lang="cs-CZ" sz="900" dirty="0">
                <a:solidFill>
                  <a:srgbClr val="FF0000"/>
                </a:solidFill>
              </a:rPr>
              <a:t> </a:t>
            </a:r>
            <a:r>
              <a:rPr lang="cs-CZ" sz="900" dirty="0" err="1">
                <a:solidFill>
                  <a:srgbClr val="FF0000"/>
                </a:solidFill>
              </a:rPr>
              <a:t>Life</a:t>
            </a:r>
            <a:r>
              <a:rPr lang="cs-CZ" sz="900" dirty="0">
                <a:solidFill>
                  <a:srgbClr val="FF0000"/>
                </a:solidFill>
              </a:rPr>
              <a:t>  </a:t>
            </a:r>
            <a:r>
              <a:rPr lang="cs-CZ" sz="900" dirty="0" err="1">
                <a:solidFill>
                  <a:srgbClr val="FF0000"/>
                </a:solidFill>
              </a:rPr>
              <a:t>Cycle</a:t>
            </a:r>
            <a:endParaRPr lang="cs-CZ" sz="900" dirty="0">
              <a:solidFill>
                <a:srgbClr val="FF0000"/>
              </a:solidFill>
            </a:endParaRPr>
          </a:p>
        </p:txBody>
      </p:sp>
      <p:sp>
        <p:nvSpPr>
          <p:cNvPr id="35" name="Obdélník 34"/>
          <p:cNvSpPr/>
          <p:nvPr/>
        </p:nvSpPr>
        <p:spPr>
          <a:xfrm>
            <a:off x="3424233" y="5676101"/>
            <a:ext cx="868103"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a:solidFill>
                  <a:schemeClr val="tx1"/>
                </a:solidFill>
              </a:rPr>
              <a:t>LEAN </a:t>
            </a:r>
          </a:p>
        </p:txBody>
      </p:sp>
      <p:cxnSp>
        <p:nvCxnSpPr>
          <p:cNvPr id="31" name="Přímá spojnice 30"/>
          <p:cNvCxnSpPr>
            <a:stCxn id="20" idx="3"/>
          </p:cNvCxnSpPr>
          <p:nvPr/>
        </p:nvCxnSpPr>
        <p:spPr>
          <a:xfrm>
            <a:off x="4279579" y="4668120"/>
            <a:ext cx="5385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Přímá spojnice 37"/>
          <p:cNvCxnSpPr/>
          <p:nvPr/>
        </p:nvCxnSpPr>
        <p:spPr>
          <a:xfrm>
            <a:off x="4818163" y="4668120"/>
            <a:ext cx="0" cy="1591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3" name="Přímá spojnice se šipkou 2052"/>
          <p:cNvCxnSpPr/>
          <p:nvPr/>
        </p:nvCxnSpPr>
        <p:spPr>
          <a:xfrm>
            <a:off x="4818163" y="6259132"/>
            <a:ext cx="349825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54" name="TextovéPole 2053"/>
          <p:cNvSpPr txBox="1"/>
          <p:nvPr/>
        </p:nvSpPr>
        <p:spPr>
          <a:xfrm>
            <a:off x="4887746" y="5820117"/>
            <a:ext cx="2562368" cy="461665"/>
          </a:xfrm>
          <a:prstGeom prst="rect">
            <a:avLst/>
          </a:prstGeom>
          <a:noFill/>
        </p:spPr>
        <p:txBody>
          <a:bodyPr wrap="none" rtlCol="0">
            <a:spAutoFit/>
          </a:bodyPr>
          <a:lstStyle/>
          <a:p>
            <a:r>
              <a:rPr lang="en-ZA" sz="1200" b="1" dirty="0">
                <a:solidFill>
                  <a:srgbClr val="0070C0"/>
                </a:solidFill>
              </a:rPr>
              <a:t>Function block Logistic more in detail</a:t>
            </a:r>
          </a:p>
          <a:p>
            <a:r>
              <a:rPr lang="en-ZA" sz="1200" b="1" dirty="0">
                <a:solidFill>
                  <a:srgbClr val="0070C0"/>
                </a:solidFill>
              </a:rPr>
              <a:t>will be presented later in this show</a:t>
            </a:r>
          </a:p>
        </p:txBody>
      </p:sp>
      <p:sp>
        <p:nvSpPr>
          <p:cNvPr id="44" name="Obdélník 43"/>
          <p:cNvSpPr/>
          <p:nvPr/>
        </p:nvSpPr>
        <p:spPr>
          <a:xfrm>
            <a:off x="488872" y="4573084"/>
            <a:ext cx="674984"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chemeClr val="bg1"/>
                </a:solidFill>
              </a:rPr>
              <a:t>SCRUM</a:t>
            </a:r>
          </a:p>
        </p:txBody>
      </p:sp>
      <p:sp>
        <p:nvSpPr>
          <p:cNvPr id="39" name="TextovéPole 38"/>
          <p:cNvSpPr txBox="1"/>
          <p:nvPr/>
        </p:nvSpPr>
        <p:spPr>
          <a:xfrm>
            <a:off x="190800" y="6446810"/>
            <a:ext cx="8473795" cy="246221"/>
          </a:xfrm>
          <a:prstGeom prst="rect">
            <a:avLst/>
          </a:prstGeom>
          <a:noFill/>
        </p:spPr>
        <p:txBody>
          <a:bodyPr wrap="none" rtlCol="0">
            <a:spAutoFit/>
          </a:bodyPr>
          <a:lstStyle/>
          <a:p>
            <a:r>
              <a:rPr lang="en-ZA" sz="1000" b="1" dirty="0"/>
              <a:t>Used abbreviations    </a:t>
            </a:r>
            <a:r>
              <a:rPr lang="en-ZA" sz="1000" dirty="0"/>
              <a:t>: </a:t>
            </a:r>
            <a:r>
              <a:rPr lang="en-ZA" sz="1000" b="1" dirty="0"/>
              <a:t>QM</a:t>
            </a:r>
            <a:r>
              <a:rPr lang="en-ZA" sz="1000" dirty="0"/>
              <a:t>– Quadrant Matrix; </a:t>
            </a:r>
            <a:r>
              <a:rPr lang="en-ZA" sz="1000" b="1" dirty="0"/>
              <a:t>CONWIP – </a:t>
            </a:r>
            <a:r>
              <a:rPr lang="en-ZA" sz="1000" dirty="0"/>
              <a:t>Constant Work in Progress; </a:t>
            </a:r>
            <a:r>
              <a:rPr lang="en-ZA" sz="1000" b="1" dirty="0"/>
              <a:t>EOQ </a:t>
            </a:r>
            <a:r>
              <a:rPr lang="en-ZA" sz="1000" dirty="0"/>
              <a:t>– Economic Order Quantity</a:t>
            </a:r>
            <a:r>
              <a:rPr lang="cs-CZ" sz="1000" dirty="0"/>
              <a:t> ; </a:t>
            </a:r>
            <a:r>
              <a:rPr lang="cs-CZ" sz="1000" b="1" dirty="0"/>
              <a:t>MRP  - </a:t>
            </a:r>
            <a:r>
              <a:rPr lang="en-ZA" sz="1000" dirty="0"/>
              <a:t>Material  Requirement Planning</a:t>
            </a:r>
          </a:p>
        </p:txBody>
      </p:sp>
      <p:sp>
        <p:nvSpPr>
          <p:cNvPr id="2" name="Pravá složená závorka 1"/>
          <p:cNvSpPr/>
          <p:nvPr/>
        </p:nvSpPr>
        <p:spPr>
          <a:xfrm>
            <a:off x="5352728" y="1268760"/>
            <a:ext cx="515416" cy="21602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 name="TextovéPole 2"/>
          <p:cNvSpPr txBox="1"/>
          <p:nvPr/>
        </p:nvSpPr>
        <p:spPr>
          <a:xfrm>
            <a:off x="6139018" y="1844824"/>
            <a:ext cx="2484962" cy="307777"/>
          </a:xfrm>
          <a:prstGeom prst="rect">
            <a:avLst/>
          </a:prstGeom>
          <a:noFill/>
        </p:spPr>
        <p:txBody>
          <a:bodyPr wrap="square" rtlCol="0">
            <a:spAutoFit/>
          </a:bodyPr>
          <a:lstStyle/>
          <a:p>
            <a:r>
              <a:rPr lang="cs-CZ" sz="1400" dirty="0">
                <a:solidFill>
                  <a:srgbClr val="FF0000"/>
                </a:solidFill>
              </a:rPr>
              <a:t> </a:t>
            </a:r>
            <a:endParaRPr lang="en-ZA" sz="1400" dirty="0">
              <a:solidFill>
                <a:srgbClr val="FF0000"/>
              </a:solidFill>
            </a:endParaRPr>
          </a:p>
        </p:txBody>
      </p:sp>
    </p:spTree>
    <p:extLst>
      <p:ext uri="{BB962C8B-B14F-4D97-AF65-F5344CB8AC3E}">
        <p14:creationId xmlns:p14="http://schemas.microsoft.com/office/powerpoint/2010/main" val="4031610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en-US" sz="3600" dirty="0">
                <a:solidFill>
                  <a:srgbClr val="0070C0"/>
                </a:solidFill>
              </a:rPr>
              <a:t>A subset of ERP-driven operations</a:t>
            </a:r>
            <a:r>
              <a:rPr lang="cs-CZ" sz="3600" dirty="0">
                <a:solidFill>
                  <a:srgbClr val="0070C0"/>
                </a:solidFill>
              </a:rPr>
              <a:t> </a:t>
            </a:r>
            <a:endParaRPr lang="en-ZA" sz="3600" dirty="0">
              <a:solidFill>
                <a:srgbClr val="0070C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4389" y="1838075"/>
            <a:ext cx="3741807" cy="3482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4422" y="1161971"/>
            <a:ext cx="2084225" cy="185131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8" name="Přímá spojnice se šipkou 7"/>
          <p:cNvCxnSpPr/>
          <p:nvPr/>
        </p:nvCxnSpPr>
        <p:spPr>
          <a:xfrm flipV="1">
            <a:off x="5796136" y="2266713"/>
            <a:ext cx="792088" cy="296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p:nvPr/>
        </p:nvCxnSpPr>
        <p:spPr>
          <a:xfrm>
            <a:off x="6192180" y="3579525"/>
            <a:ext cx="512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4780" y="3147485"/>
            <a:ext cx="1553392" cy="289180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537" y="2578154"/>
            <a:ext cx="1609031" cy="17124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2" name="Přímá spojnice se šipkou 11"/>
          <p:cNvCxnSpPr>
            <a:stCxn id="3074" idx="1"/>
          </p:cNvCxnSpPr>
          <p:nvPr/>
        </p:nvCxnSpPr>
        <p:spPr>
          <a:xfrm flipH="1" flipV="1">
            <a:off x="1331640" y="2924945"/>
            <a:ext cx="1262749" cy="6545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Přímá spojnice se šipkou 13"/>
          <p:cNvCxnSpPr/>
          <p:nvPr/>
        </p:nvCxnSpPr>
        <p:spPr>
          <a:xfrm>
            <a:off x="2004567" y="3473369"/>
            <a:ext cx="0"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537" y="4545806"/>
            <a:ext cx="2943225" cy="2233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 name="Přímá spojnice se šipkou 19"/>
          <p:cNvCxnSpPr/>
          <p:nvPr/>
        </p:nvCxnSpPr>
        <p:spPr>
          <a:xfrm flipH="1" flipV="1">
            <a:off x="2004568" y="1760341"/>
            <a:ext cx="1106183" cy="6235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ovéPole 14"/>
          <p:cNvSpPr txBox="1"/>
          <p:nvPr/>
        </p:nvSpPr>
        <p:spPr>
          <a:xfrm>
            <a:off x="1095676" y="1340768"/>
            <a:ext cx="1470724" cy="369332"/>
          </a:xfrm>
          <a:prstGeom prst="rect">
            <a:avLst/>
          </a:prstGeom>
          <a:noFill/>
        </p:spPr>
        <p:txBody>
          <a:bodyPr wrap="none" rtlCol="0">
            <a:spAutoFit/>
          </a:bodyPr>
          <a:lstStyle/>
          <a:p>
            <a:r>
              <a:rPr lang="en-ZA" dirty="0">
                <a:solidFill>
                  <a:srgbClr val="FF0000"/>
                </a:solidFill>
              </a:rPr>
              <a:t>See next slide</a:t>
            </a:r>
          </a:p>
        </p:txBody>
      </p:sp>
      <p:sp>
        <p:nvSpPr>
          <p:cNvPr id="16" name="Pravá složená závorka 15"/>
          <p:cNvSpPr/>
          <p:nvPr/>
        </p:nvSpPr>
        <p:spPr>
          <a:xfrm>
            <a:off x="3491880" y="5409220"/>
            <a:ext cx="251322" cy="12601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7" name="TextovéPole 16"/>
          <p:cNvSpPr txBox="1"/>
          <p:nvPr/>
        </p:nvSpPr>
        <p:spPr>
          <a:xfrm>
            <a:off x="3743202" y="5481894"/>
            <a:ext cx="353943" cy="1115458"/>
          </a:xfrm>
          <a:prstGeom prst="rect">
            <a:avLst/>
          </a:prstGeom>
          <a:noFill/>
        </p:spPr>
        <p:txBody>
          <a:bodyPr vert="vert270" wrap="square" rtlCol="0">
            <a:spAutoFit/>
          </a:bodyPr>
          <a:lstStyle/>
          <a:p>
            <a:r>
              <a:rPr lang="en-US" sz="1100" b="1" dirty="0"/>
              <a:t>Bill  of </a:t>
            </a:r>
            <a:r>
              <a:rPr lang="cs-CZ" sz="1100" b="1" dirty="0"/>
              <a:t>M</a:t>
            </a:r>
            <a:r>
              <a:rPr lang="en-US" sz="1100" b="1" dirty="0" err="1"/>
              <a:t>aterial</a:t>
            </a:r>
            <a:endParaRPr lang="en-US" sz="1100" b="1" dirty="0"/>
          </a:p>
        </p:txBody>
      </p:sp>
    </p:spTree>
    <p:extLst>
      <p:ext uri="{BB962C8B-B14F-4D97-AF65-F5344CB8AC3E}">
        <p14:creationId xmlns:p14="http://schemas.microsoft.com/office/powerpoint/2010/main" val="354573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fade">
                                      <p:cBhvr>
                                        <p:cTn id="12" dur="1000"/>
                                        <p:tgtEl>
                                          <p:spTgt spid="3075"/>
                                        </p:tgtEl>
                                      </p:cBhvr>
                                    </p:animEffect>
                                    <p:anim calcmode="lin" valueType="num">
                                      <p:cBhvr>
                                        <p:cTn id="13" dur="1000" fill="hold"/>
                                        <p:tgtEl>
                                          <p:spTgt spid="3075"/>
                                        </p:tgtEl>
                                        <p:attrNameLst>
                                          <p:attrName>ppt_x</p:attrName>
                                        </p:attrNameLst>
                                      </p:cBhvr>
                                      <p:tavLst>
                                        <p:tav tm="0">
                                          <p:val>
                                            <p:strVal val="#ppt_x"/>
                                          </p:val>
                                        </p:tav>
                                        <p:tav tm="100000">
                                          <p:val>
                                            <p:strVal val="#ppt_x"/>
                                          </p:val>
                                        </p:tav>
                                      </p:tavLst>
                                    </p:anim>
                                    <p:anim calcmode="lin" valueType="num">
                                      <p:cBhvr>
                                        <p:cTn id="14"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076"/>
                                        </p:tgtEl>
                                        <p:attrNameLst>
                                          <p:attrName>style.visibility</p:attrName>
                                        </p:attrNameLst>
                                      </p:cBhvr>
                                      <p:to>
                                        <p:strVal val="visible"/>
                                      </p:to>
                                    </p:set>
                                    <p:anim calcmode="lin" valueType="num">
                                      <p:cBhvr additive="base">
                                        <p:cTn id="24" dur="500" fill="hold"/>
                                        <p:tgtEl>
                                          <p:spTgt spid="3076"/>
                                        </p:tgtEl>
                                        <p:attrNameLst>
                                          <p:attrName>ppt_x</p:attrName>
                                        </p:attrNameLst>
                                      </p:cBhvr>
                                      <p:tavLst>
                                        <p:tav tm="0">
                                          <p:val>
                                            <p:strVal val="#ppt_x"/>
                                          </p:val>
                                        </p:tav>
                                        <p:tav tm="100000">
                                          <p:val>
                                            <p:strVal val="#ppt_x"/>
                                          </p:val>
                                        </p:tav>
                                      </p:tavLst>
                                    </p:anim>
                                    <p:anim calcmode="lin" valueType="num">
                                      <p:cBhvr additive="base">
                                        <p:cTn id="25"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077"/>
                                        </p:tgtEl>
                                        <p:attrNameLst>
                                          <p:attrName>style.visibility</p:attrName>
                                        </p:attrNameLst>
                                      </p:cBhvr>
                                      <p:to>
                                        <p:strVal val="visible"/>
                                      </p:to>
                                    </p:set>
                                    <p:animEffect transition="in" filter="fade">
                                      <p:cBhvr>
                                        <p:cTn id="37" dur="1000"/>
                                        <p:tgtEl>
                                          <p:spTgt spid="3077"/>
                                        </p:tgtEl>
                                      </p:cBhvr>
                                    </p:animEffect>
                                    <p:anim calcmode="lin" valueType="num">
                                      <p:cBhvr>
                                        <p:cTn id="38" dur="1000" fill="hold"/>
                                        <p:tgtEl>
                                          <p:spTgt spid="3077"/>
                                        </p:tgtEl>
                                        <p:attrNameLst>
                                          <p:attrName>ppt_x</p:attrName>
                                        </p:attrNameLst>
                                      </p:cBhvr>
                                      <p:tavLst>
                                        <p:tav tm="0">
                                          <p:val>
                                            <p:strVal val="#ppt_x"/>
                                          </p:val>
                                        </p:tav>
                                        <p:tav tm="100000">
                                          <p:val>
                                            <p:strVal val="#ppt_x"/>
                                          </p:val>
                                        </p:tav>
                                      </p:tavLst>
                                    </p:anim>
                                    <p:anim calcmode="lin" valueType="num">
                                      <p:cBhvr>
                                        <p:cTn id="39" dur="1000" fill="hold"/>
                                        <p:tgtEl>
                                          <p:spTgt spid="3077"/>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078"/>
                                        </p:tgtEl>
                                        <p:attrNameLst>
                                          <p:attrName>style.visibility</p:attrName>
                                        </p:attrNameLst>
                                      </p:cBhvr>
                                      <p:to>
                                        <p:strVal val="visible"/>
                                      </p:to>
                                    </p:set>
                                    <p:animEffect transition="in" filter="fade">
                                      <p:cBhvr>
                                        <p:cTn id="51" dur="500"/>
                                        <p:tgtEl>
                                          <p:spTgt spid="307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1000"/>
                                        <p:tgtEl>
                                          <p:spTgt spid="20"/>
                                        </p:tgtEl>
                                      </p:cBhvr>
                                    </p:animEffect>
                                    <p:anim calcmode="lin" valueType="num">
                                      <p:cBhvr>
                                        <p:cTn id="67" dur="1000" fill="hold"/>
                                        <p:tgtEl>
                                          <p:spTgt spid="20"/>
                                        </p:tgtEl>
                                        <p:attrNameLst>
                                          <p:attrName>ppt_x</p:attrName>
                                        </p:attrNameLst>
                                      </p:cBhvr>
                                      <p:tavLst>
                                        <p:tav tm="0">
                                          <p:val>
                                            <p:strVal val="#ppt_x"/>
                                          </p:val>
                                        </p:tav>
                                        <p:tav tm="100000">
                                          <p:val>
                                            <p:strVal val="#ppt_x"/>
                                          </p:val>
                                        </p:tav>
                                      </p:tavLst>
                                    </p:anim>
                                    <p:anim calcmode="lin" valueType="num">
                                      <p:cBhvr>
                                        <p:cTn id="6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BAC247-7A51-4AD7-BD4A-64AA1DC2BBA1}"/>
              </a:ext>
            </a:extLst>
          </p:cNvPr>
          <p:cNvSpPr>
            <a:spLocks noGrp="1"/>
          </p:cNvSpPr>
          <p:nvPr>
            <p:ph type="title"/>
          </p:nvPr>
        </p:nvSpPr>
        <p:spPr/>
        <p:txBody>
          <a:bodyPr>
            <a:normAutofit/>
          </a:bodyPr>
          <a:lstStyle/>
          <a:p>
            <a:pPr algn="l"/>
            <a:r>
              <a:rPr lang="cs-CZ" sz="3600" dirty="0">
                <a:solidFill>
                  <a:srgbClr val="0070C0"/>
                </a:solidFill>
              </a:rPr>
              <a:t>MS Dynamics 365 Business </a:t>
            </a:r>
            <a:r>
              <a:rPr lang="cs-CZ" sz="3600" dirty="0" err="1">
                <a:solidFill>
                  <a:srgbClr val="0070C0"/>
                </a:solidFill>
              </a:rPr>
              <a:t>Central</a:t>
            </a:r>
            <a:endParaRPr lang="en-US" sz="3600" dirty="0">
              <a:solidFill>
                <a:srgbClr val="0070C0"/>
              </a:solidFill>
            </a:endParaRPr>
          </a:p>
        </p:txBody>
      </p:sp>
      <p:pic>
        <p:nvPicPr>
          <p:cNvPr id="5" name="Obrázek 4">
            <a:extLst>
              <a:ext uri="{FF2B5EF4-FFF2-40B4-BE49-F238E27FC236}">
                <a16:creationId xmlns:a16="http://schemas.microsoft.com/office/drawing/2014/main" id="{B21ECF2F-335E-434C-AD3F-55471346E85F}"/>
              </a:ext>
            </a:extLst>
          </p:cNvPr>
          <p:cNvPicPr>
            <a:picLocks noChangeAspect="1"/>
          </p:cNvPicPr>
          <p:nvPr/>
        </p:nvPicPr>
        <p:blipFill>
          <a:blip r:embed="rId2"/>
          <a:stretch>
            <a:fillRect/>
          </a:stretch>
        </p:blipFill>
        <p:spPr>
          <a:xfrm>
            <a:off x="683568" y="1417638"/>
            <a:ext cx="7438262" cy="4315618"/>
          </a:xfrm>
          <a:prstGeom prst="rect">
            <a:avLst/>
          </a:prstGeom>
          <a:ln>
            <a:solidFill>
              <a:schemeClr val="accent1">
                <a:shade val="95000"/>
                <a:satMod val="105000"/>
              </a:schemeClr>
            </a:solidFill>
          </a:ln>
        </p:spPr>
      </p:pic>
    </p:spTree>
    <p:extLst>
      <p:ext uri="{BB962C8B-B14F-4D97-AF65-F5344CB8AC3E}">
        <p14:creationId xmlns:p14="http://schemas.microsoft.com/office/powerpoint/2010/main" val="4038034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ln>
            <a:noFill/>
          </a:ln>
        </p:spPr>
        <p:txBody>
          <a:bodyPr>
            <a:normAutofit/>
          </a:bodyPr>
          <a:lstStyle/>
          <a:p>
            <a:pPr algn="l"/>
            <a:r>
              <a:rPr lang="en-ZA" sz="3600" dirty="0">
                <a:solidFill>
                  <a:srgbClr val="0070C0"/>
                </a:solidFill>
              </a:rPr>
              <a:t>Function block Logistic-</a:t>
            </a:r>
            <a:r>
              <a:rPr lang="cs-CZ" sz="3600" dirty="0">
                <a:solidFill>
                  <a:srgbClr val="0070C0"/>
                </a:solidFill>
              </a:rPr>
              <a:t> very </a:t>
            </a:r>
            <a:r>
              <a:rPr lang="en-ZA" sz="3600" dirty="0">
                <a:solidFill>
                  <a:srgbClr val="0070C0"/>
                </a:solidFill>
              </a:rPr>
              <a:t>simplified</a:t>
            </a:r>
          </a:p>
        </p:txBody>
      </p:sp>
      <p:sp>
        <p:nvSpPr>
          <p:cNvPr id="5" name="Obdélník 4"/>
          <p:cNvSpPr/>
          <p:nvPr/>
        </p:nvSpPr>
        <p:spPr>
          <a:xfrm>
            <a:off x="569825" y="2951375"/>
            <a:ext cx="1780018"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50" b="1" dirty="0" err="1">
                <a:solidFill>
                  <a:schemeClr val="bg1"/>
                </a:solidFill>
              </a:rPr>
              <a:t>Orders</a:t>
            </a:r>
            <a:r>
              <a:rPr lang="cs-CZ" sz="1050" b="1" dirty="0">
                <a:solidFill>
                  <a:schemeClr val="bg1"/>
                </a:solidFill>
              </a:rPr>
              <a:t> (</a:t>
            </a:r>
            <a:r>
              <a:rPr lang="cs-CZ" sz="1050" b="1" dirty="0" err="1">
                <a:solidFill>
                  <a:schemeClr val="bg1"/>
                </a:solidFill>
              </a:rPr>
              <a:t>Dependent</a:t>
            </a:r>
            <a:r>
              <a:rPr lang="cs-CZ" sz="1050" b="1" dirty="0">
                <a:solidFill>
                  <a:schemeClr val="bg1"/>
                </a:solidFill>
              </a:rPr>
              <a:t> </a:t>
            </a:r>
            <a:r>
              <a:rPr lang="cs-CZ" sz="1050" b="1" dirty="0" err="1">
                <a:solidFill>
                  <a:schemeClr val="bg1"/>
                </a:solidFill>
              </a:rPr>
              <a:t>demand</a:t>
            </a:r>
            <a:r>
              <a:rPr lang="cs-CZ" sz="1050" b="1" dirty="0">
                <a:solidFill>
                  <a:schemeClr val="bg1"/>
                </a:solidFill>
              </a:rPr>
              <a:t>) </a:t>
            </a:r>
          </a:p>
        </p:txBody>
      </p:sp>
      <p:sp>
        <p:nvSpPr>
          <p:cNvPr id="6" name="Obdélník 5"/>
          <p:cNvSpPr/>
          <p:nvPr/>
        </p:nvSpPr>
        <p:spPr>
          <a:xfrm>
            <a:off x="559601" y="3396061"/>
            <a:ext cx="1780018" cy="432048"/>
          </a:xfrm>
          <a:prstGeom prst="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050" dirty="0">
                <a:solidFill>
                  <a:schemeClr val="tx1"/>
                </a:solidFill>
              </a:rPr>
              <a:t>Forecasts</a:t>
            </a:r>
            <a:r>
              <a:rPr lang="cs-CZ" sz="1050" dirty="0">
                <a:solidFill>
                  <a:schemeClr val="tx1"/>
                </a:solidFill>
              </a:rPr>
              <a:t> </a:t>
            </a:r>
            <a:r>
              <a:rPr lang="cs-CZ" sz="1050" dirty="0" err="1">
                <a:solidFill>
                  <a:schemeClr val="tx1"/>
                </a:solidFill>
              </a:rPr>
              <a:t>based</a:t>
            </a:r>
            <a:r>
              <a:rPr lang="cs-CZ" sz="1050" dirty="0">
                <a:solidFill>
                  <a:schemeClr val="tx1"/>
                </a:solidFill>
              </a:rPr>
              <a:t> on Independent </a:t>
            </a:r>
            <a:r>
              <a:rPr lang="cs-CZ" sz="1050" dirty="0" err="1">
                <a:solidFill>
                  <a:schemeClr val="tx1"/>
                </a:solidFill>
              </a:rPr>
              <a:t>demand</a:t>
            </a:r>
            <a:endParaRPr lang="en-ZA" sz="1050" dirty="0">
              <a:solidFill>
                <a:schemeClr val="tx1"/>
              </a:solidFill>
            </a:endParaRPr>
          </a:p>
        </p:txBody>
      </p:sp>
      <p:sp>
        <p:nvSpPr>
          <p:cNvPr id="7" name="Obdélník 6"/>
          <p:cNvSpPr/>
          <p:nvPr/>
        </p:nvSpPr>
        <p:spPr>
          <a:xfrm>
            <a:off x="3825631" y="2430599"/>
            <a:ext cx="1780018"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err="1">
                <a:solidFill>
                  <a:schemeClr val="bg1"/>
                </a:solidFill>
              </a:rPr>
              <a:t>Inventory</a:t>
            </a:r>
            <a:r>
              <a:rPr lang="cs-CZ" sz="1200" dirty="0">
                <a:solidFill>
                  <a:schemeClr val="bg1"/>
                </a:solidFill>
              </a:rPr>
              <a:t> Management</a:t>
            </a:r>
          </a:p>
        </p:txBody>
      </p:sp>
      <p:sp>
        <p:nvSpPr>
          <p:cNvPr id="8" name="Obdélník 7"/>
          <p:cNvSpPr/>
          <p:nvPr/>
        </p:nvSpPr>
        <p:spPr>
          <a:xfrm>
            <a:off x="3779912" y="2959937"/>
            <a:ext cx="1780018"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err="1">
                <a:solidFill>
                  <a:schemeClr val="tx1"/>
                </a:solidFill>
              </a:rPr>
              <a:t>Inventory</a:t>
            </a:r>
            <a:r>
              <a:rPr lang="cs-CZ" sz="1200" dirty="0">
                <a:solidFill>
                  <a:schemeClr val="tx1"/>
                </a:solidFill>
              </a:rPr>
              <a:t> </a:t>
            </a:r>
            <a:r>
              <a:rPr lang="cs-CZ" sz="1200" dirty="0" err="1">
                <a:solidFill>
                  <a:schemeClr val="tx1"/>
                </a:solidFill>
              </a:rPr>
              <a:t>Costing</a:t>
            </a:r>
            <a:endParaRPr lang="cs-CZ" sz="1200" dirty="0">
              <a:solidFill>
                <a:schemeClr val="tx1"/>
              </a:solidFill>
            </a:endParaRPr>
          </a:p>
        </p:txBody>
      </p:sp>
      <p:sp>
        <p:nvSpPr>
          <p:cNvPr id="9" name="Obdélník 8"/>
          <p:cNvSpPr/>
          <p:nvPr/>
        </p:nvSpPr>
        <p:spPr>
          <a:xfrm>
            <a:off x="3779912" y="3549677"/>
            <a:ext cx="1780018"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err="1">
                <a:solidFill>
                  <a:schemeClr val="bg1"/>
                </a:solidFill>
              </a:rPr>
              <a:t>Transportation</a:t>
            </a:r>
            <a:r>
              <a:rPr lang="cs-CZ" sz="1200" dirty="0">
                <a:solidFill>
                  <a:schemeClr val="bg1"/>
                </a:solidFill>
              </a:rPr>
              <a:t> </a:t>
            </a:r>
          </a:p>
        </p:txBody>
      </p:sp>
      <p:sp>
        <p:nvSpPr>
          <p:cNvPr id="10" name="Obdélník 9"/>
          <p:cNvSpPr/>
          <p:nvPr/>
        </p:nvSpPr>
        <p:spPr>
          <a:xfrm>
            <a:off x="6732240" y="2931073"/>
            <a:ext cx="1780018"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err="1">
                <a:solidFill>
                  <a:schemeClr val="bg1"/>
                </a:solidFill>
              </a:rPr>
              <a:t>Warehouse</a:t>
            </a:r>
            <a:r>
              <a:rPr lang="cs-CZ" sz="1200" dirty="0">
                <a:solidFill>
                  <a:schemeClr val="bg1"/>
                </a:solidFill>
              </a:rPr>
              <a:t> Management</a:t>
            </a:r>
          </a:p>
        </p:txBody>
      </p:sp>
      <p:cxnSp>
        <p:nvCxnSpPr>
          <p:cNvPr id="12" name="Přímá spojnice se šipkou 11"/>
          <p:cNvCxnSpPr>
            <a:stCxn id="5" idx="3"/>
            <a:endCxn id="13" idx="1"/>
          </p:cNvCxnSpPr>
          <p:nvPr/>
        </p:nvCxnSpPr>
        <p:spPr>
          <a:xfrm>
            <a:off x="2349843" y="3095391"/>
            <a:ext cx="565973" cy="169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Obdélník 12"/>
          <p:cNvSpPr/>
          <p:nvPr/>
        </p:nvSpPr>
        <p:spPr>
          <a:xfrm>
            <a:off x="2915816" y="2386980"/>
            <a:ext cx="45719" cy="1450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8" name="Přímá spojnice se šipkou 17"/>
          <p:cNvCxnSpPr/>
          <p:nvPr/>
        </p:nvCxnSpPr>
        <p:spPr>
          <a:xfrm>
            <a:off x="2325941" y="3549677"/>
            <a:ext cx="56597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Přímá spojnice se šipkou 18"/>
          <p:cNvCxnSpPr>
            <a:endCxn id="7" idx="1"/>
          </p:cNvCxnSpPr>
          <p:nvPr/>
        </p:nvCxnSpPr>
        <p:spPr>
          <a:xfrm>
            <a:off x="3033543" y="2574615"/>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Přímá spojnice se šipkou 20"/>
          <p:cNvCxnSpPr/>
          <p:nvPr/>
        </p:nvCxnSpPr>
        <p:spPr>
          <a:xfrm>
            <a:off x="2987824" y="3103953"/>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Přímá spojnice se šipkou 21"/>
          <p:cNvCxnSpPr/>
          <p:nvPr/>
        </p:nvCxnSpPr>
        <p:spPr>
          <a:xfrm>
            <a:off x="2987824" y="3671137"/>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Obousměrná svislá šipka 23"/>
          <p:cNvSpPr/>
          <p:nvPr/>
        </p:nvSpPr>
        <p:spPr>
          <a:xfrm>
            <a:off x="4669921" y="2708920"/>
            <a:ext cx="45719" cy="242455"/>
          </a:xfrm>
          <a:prstGeom prst="upDown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Obousměrná svislá šipka 24"/>
          <p:cNvSpPr/>
          <p:nvPr/>
        </p:nvSpPr>
        <p:spPr>
          <a:xfrm>
            <a:off x="4661161" y="3284433"/>
            <a:ext cx="45719" cy="242455"/>
          </a:xfrm>
          <a:prstGeom prst="upDown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 name="Obdélník 25"/>
          <p:cNvSpPr/>
          <p:nvPr/>
        </p:nvSpPr>
        <p:spPr>
          <a:xfrm>
            <a:off x="6012160" y="2406715"/>
            <a:ext cx="45719" cy="1450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7" name="Přímá spojnice se šipkou 26"/>
          <p:cNvCxnSpPr/>
          <p:nvPr/>
        </p:nvCxnSpPr>
        <p:spPr>
          <a:xfrm>
            <a:off x="5559930" y="2564904"/>
            <a:ext cx="45223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Přímá spojnice se šipkou 28"/>
          <p:cNvCxnSpPr/>
          <p:nvPr/>
        </p:nvCxnSpPr>
        <p:spPr>
          <a:xfrm>
            <a:off x="5559930" y="3114158"/>
            <a:ext cx="45223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Přímá spojnice se šipkou 29"/>
          <p:cNvCxnSpPr/>
          <p:nvPr/>
        </p:nvCxnSpPr>
        <p:spPr>
          <a:xfrm>
            <a:off x="5531860" y="3663714"/>
            <a:ext cx="45223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Obousměrná vodorovná šipka 30"/>
          <p:cNvSpPr/>
          <p:nvPr/>
        </p:nvSpPr>
        <p:spPr>
          <a:xfrm>
            <a:off x="6057879" y="3003081"/>
            <a:ext cx="674361" cy="144016"/>
          </a:xfrm>
          <a:prstGeom prst="lef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3" name="Obousměrná vodorovná šipka 32"/>
          <p:cNvSpPr/>
          <p:nvPr/>
        </p:nvSpPr>
        <p:spPr>
          <a:xfrm>
            <a:off x="559601" y="4005064"/>
            <a:ext cx="7900831" cy="64807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4" name="TextovéPole 33"/>
          <p:cNvSpPr txBox="1"/>
          <p:nvPr/>
        </p:nvSpPr>
        <p:spPr>
          <a:xfrm>
            <a:off x="1187624" y="4144434"/>
            <a:ext cx="6840760" cy="369332"/>
          </a:xfrm>
          <a:prstGeom prst="rect">
            <a:avLst/>
          </a:prstGeom>
          <a:noFill/>
        </p:spPr>
        <p:txBody>
          <a:bodyPr wrap="square" rtlCol="0">
            <a:spAutoFit/>
          </a:bodyPr>
          <a:lstStyle/>
          <a:p>
            <a:r>
              <a:rPr lang="en-ZA" dirty="0">
                <a:solidFill>
                  <a:schemeClr val="bg1"/>
                </a:solidFill>
              </a:rPr>
              <a:t>Will be part of our course regarding ERP system MS Dynamics NAV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7975" y="4653136"/>
            <a:ext cx="2142097" cy="1562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5502" y="4672881"/>
            <a:ext cx="2288182" cy="1542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6" name="Přímá spojnice 35"/>
          <p:cNvCxnSpPr/>
          <p:nvPr/>
        </p:nvCxnSpPr>
        <p:spPr>
          <a:xfrm>
            <a:off x="3513684" y="5444107"/>
            <a:ext cx="2272361"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1008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en-ZA" sz="3600" dirty="0">
                <a:solidFill>
                  <a:srgbClr val="0070C0"/>
                </a:solidFill>
              </a:rPr>
              <a:t>Procedures-simplified</a:t>
            </a:r>
            <a:r>
              <a:rPr lang="cs-CZ" sz="3600" dirty="0">
                <a:solidFill>
                  <a:srgbClr val="0070C0"/>
                </a:solidFill>
              </a:rPr>
              <a:t> (feedback </a:t>
            </a:r>
            <a:r>
              <a:rPr lang="cs-CZ" sz="3600" dirty="0" err="1">
                <a:solidFill>
                  <a:srgbClr val="0070C0"/>
                </a:solidFill>
              </a:rPr>
              <a:t>control</a:t>
            </a:r>
            <a:r>
              <a:rPr lang="cs-CZ" sz="3600" dirty="0">
                <a:solidFill>
                  <a:srgbClr val="0070C0"/>
                </a:solidFill>
              </a:rPr>
              <a:t>)</a:t>
            </a:r>
            <a:endParaRPr lang="en-ZA" sz="3600" dirty="0">
              <a:solidFill>
                <a:srgbClr val="0070C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9138" y="2385863"/>
            <a:ext cx="4610100" cy="20955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ovéPole 3"/>
          <p:cNvSpPr txBox="1"/>
          <p:nvPr/>
        </p:nvSpPr>
        <p:spPr>
          <a:xfrm>
            <a:off x="6877050" y="6317629"/>
            <a:ext cx="1449436" cy="215444"/>
          </a:xfrm>
          <a:prstGeom prst="rect">
            <a:avLst/>
          </a:prstGeom>
          <a:noFill/>
        </p:spPr>
        <p:txBody>
          <a:bodyPr wrap="none" rtlCol="0">
            <a:spAutoFit/>
          </a:bodyPr>
          <a:lstStyle/>
          <a:p>
            <a:r>
              <a:rPr lang="en-ZA" sz="800" b="1" dirty="0"/>
              <a:t>Resource (modified) : </a:t>
            </a:r>
            <a:r>
              <a:rPr lang="en-ZA" sz="800" b="1" dirty="0" err="1"/>
              <a:t>dowtsx</a:t>
            </a:r>
            <a:r>
              <a:rPr lang="en-ZA" sz="800" b="1" dirty="0"/>
              <a:t> </a:t>
            </a:r>
          </a:p>
        </p:txBody>
      </p:sp>
      <p:sp>
        <p:nvSpPr>
          <p:cNvPr id="5" name="Obdélník 4"/>
          <p:cNvSpPr/>
          <p:nvPr/>
        </p:nvSpPr>
        <p:spPr>
          <a:xfrm>
            <a:off x="2299138" y="2060848"/>
            <a:ext cx="929810" cy="216024"/>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1" dirty="0">
                <a:solidFill>
                  <a:schemeClr val="tx1"/>
                </a:solidFill>
              </a:rPr>
              <a:t>Input</a:t>
            </a:r>
          </a:p>
        </p:txBody>
      </p:sp>
      <p:sp>
        <p:nvSpPr>
          <p:cNvPr id="6" name="Obdélník 5"/>
          <p:cNvSpPr/>
          <p:nvPr/>
        </p:nvSpPr>
        <p:spPr>
          <a:xfrm>
            <a:off x="4093294" y="2060848"/>
            <a:ext cx="957412" cy="21602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900" b="1" dirty="0">
                <a:solidFill>
                  <a:schemeClr val="tx1"/>
                </a:solidFill>
              </a:rPr>
              <a:t>Transformation</a:t>
            </a:r>
          </a:p>
        </p:txBody>
      </p:sp>
      <p:sp>
        <p:nvSpPr>
          <p:cNvPr id="7" name="Obdélník 6"/>
          <p:cNvSpPr/>
          <p:nvPr/>
        </p:nvSpPr>
        <p:spPr>
          <a:xfrm>
            <a:off x="5817715" y="2060848"/>
            <a:ext cx="1046790" cy="21602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1" dirty="0">
                <a:solidFill>
                  <a:schemeClr val="tx1"/>
                </a:solidFill>
              </a:rPr>
              <a:t>Output</a:t>
            </a:r>
          </a:p>
        </p:txBody>
      </p:sp>
      <p:sp>
        <p:nvSpPr>
          <p:cNvPr id="8" name="Pravá složená závorka 7"/>
          <p:cNvSpPr/>
          <p:nvPr/>
        </p:nvSpPr>
        <p:spPr>
          <a:xfrm>
            <a:off x="7147685" y="1790952"/>
            <a:ext cx="251322" cy="63007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9" name="TextovéPole 8"/>
          <p:cNvSpPr txBox="1"/>
          <p:nvPr/>
        </p:nvSpPr>
        <p:spPr>
          <a:xfrm>
            <a:off x="7386462" y="1350002"/>
            <a:ext cx="353943" cy="1511969"/>
          </a:xfrm>
          <a:prstGeom prst="rect">
            <a:avLst/>
          </a:prstGeom>
          <a:noFill/>
        </p:spPr>
        <p:txBody>
          <a:bodyPr vert="vert270" wrap="square" rtlCol="0">
            <a:spAutoFit/>
          </a:bodyPr>
          <a:lstStyle/>
          <a:p>
            <a:r>
              <a:rPr lang="en-US" sz="1100" b="1" dirty="0"/>
              <a:t>Color agenda used later</a:t>
            </a:r>
          </a:p>
        </p:txBody>
      </p:sp>
      <p:sp>
        <p:nvSpPr>
          <p:cNvPr id="3" name="TextovéPole 2">
            <a:extLst>
              <a:ext uri="{FF2B5EF4-FFF2-40B4-BE49-F238E27FC236}">
                <a16:creationId xmlns:a16="http://schemas.microsoft.com/office/drawing/2014/main" id="{80CC9C80-782E-45D2-B941-B93FB380B329}"/>
              </a:ext>
            </a:extLst>
          </p:cNvPr>
          <p:cNvSpPr txBox="1"/>
          <p:nvPr/>
        </p:nvSpPr>
        <p:spPr>
          <a:xfrm>
            <a:off x="683568" y="5030164"/>
            <a:ext cx="8300670" cy="369332"/>
          </a:xfrm>
          <a:prstGeom prst="rect">
            <a:avLst/>
          </a:prstGeom>
          <a:noFill/>
        </p:spPr>
        <p:txBody>
          <a:bodyPr wrap="none" rtlCol="0">
            <a:spAutoFit/>
          </a:bodyPr>
          <a:lstStyle/>
          <a:p>
            <a:r>
              <a:rPr lang="en-US" dirty="0">
                <a:solidFill>
                  <a:srgbClr val="0070C0"/>
                </a:solidFill>
              </a:rPr>
              <a:t>When managing the processes, you will not be able to do without the use of feedback.</a:t>
            </a:r>
          </a:p>
        </p:txBody>
      </p:sp>
    </p:spTree>
    <p:extLst>
      <p:ext uri="{BB962C8B-B14F-4D97-AF65-F5344CB8AC3E}">
        <p14:creationId xmlns:p14="http://schemas.microsoft.com/office/powerpoint/2010/main" val="360260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p:txBody>
          <a:bodyPr/>
          <a:lstStyle/>
          <a:p>
            <a:r>
              <a:rPr lang="en-ZA" altLang="cs-CZ" sz="3600" dirty="0" err="1">
                <a:solidFill>
                  <a:srgbClr val="0070C0"/>
                </a:solidFill>
              </a:rPr>
              <a:t>Processin</a:t>
            </a:r>
            <a:r>
              <a:rPr lang="cs-CZ" altLang="cs-CZ" sz="3600" dirty="0">
                <a:solidFill>
                  <a:srgbClr val="0070C0"/>
                </a:solidFill>
              </a:rPr>
              <a:t>g</a:t>
            </a:r>
            <a:r>
              <a:rPr lang="en-ZA" altLang="cs-CZ" dirty="0"/>
              <a:t> </a:t>
            </a:r>
            <a:r>
              <a:rPr lang="en-ZA" altLang="cs-CZ" sz="1400" dirty="0">
                <a:solidFill>
                  <a:srgbClr val="0070C0"/>
                </a:solidFill>
              </a:rPr>
              <a:t>(</a:t>
            </a:r>
            <a:r>
              <a:rPr lang="en-ZA" altLang="cs-CZ" sz="1400" b="1" dirty="0">
                <a:solidFill>
                  <a:srgbClr val="FF0000"/>
                </a:solidFill>
              </a:rPr>
              <a:t>not organised set of processes</a:t>
            </a:r>
            <a:r>
              <a:rPr lang="en-ZA" altLang="cs-CZ" sz="1400" dirty="0">
                <a:solidFill>
                  <a:srgbClr val="0070C0"/>
                </a:solidFill>
              </a:rPr>
              <a:t>, will be presented also as a introduction to project management PWP presentation later) </a:t>
            </a:r>
          </a:p>
        </p:txBody>
      </p:sp>
      <p:sp>
        <p:nvSpPr>
          <p:cNvPr id="11267" name="Obdélník 3"/>
          <p:cNvSpPr>
            <a:spLocks noChangeArrowheads="1"/>
          </p:cNvSpPr>
          <p:nvPr/>
        </p:nvSpPr>
        <p:spPr bwMode="auto">
          <a:xfrm>
            <a:off x="7005638" y="4687888"/>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2400">
                <a:latin typeface="Times New Roman" pitchFamily="18" charset="0"/>
              </a:rPr>
              <a:t> </a:t>
            </a:r>
            <a:r>
              <a:rPr kumimoji="0" lang="cs-CZ" altLang="cs-CZ" sz="1200">
                <a:latin typeface="Calibri" pitchFamily="34" charset="0"/>
                <a:ea typeface="Calibri" pitchFamily="34" charset="0"/>
                <a:cs typeface="Calibri" pitchFamily="34" charset="0"/>
              </a:rPr>
              <a:t>Input check</a:t>
            </a:r>
          </a:p>
        </p:txBody>
      </p:sp>
      <p:sp>
        <p:nvSpPr>
          <p:cNvPr id="11268" name="Obdélník 8"/>
          <p:cNvSpPr>
            <a:spLocks noChangeArrowheads="1"/>
          </p:cNvSpPr>
          <p:nvPr/>
        </p:nvSpPr>
        <p:spPr bwMode="auto">
          <a:xfrm>
            <a:off x="4233863" y="4699000"/>
            <a:ext cx="1152525" cy="709613"/>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2400">
                <a:latin typeface="Times New Roman" pitchFamily="18" charset="0"/>
              </a:rPr>
              <a:t> </a:t>
            </a:r>
            <a:r>
              <a:rPr kumimoji="0" lang="cs-CZ" altLang="cs-CZ" sz="1200">
                <a:latin typeface="Calibri" pitchFamily="34" charset="0"/>
                <a:ea typeface="Calibri" pitchFamily="34" charset="0"/>
                <a:cs typeface="Calibri" pitchFamily="34" charset="0"/>
              </a:rPr>
              <a:t>Put-away</a:t>
            </a:r>
          </a:p>
        </p:txBody>
      </p:sp>
      <p:sp>
        <p:nvSpPr>
          <p:cNvPr id="11269" name="Obdélník 9"/>
          <p:cNvSpPr>
            <a:spLocks noChangeArrowheads="1"/>
          </p:cNvSpPr>
          <p:nvPr/>
        </p:nvSpPr>
        <p:spPr bwMode="auto">
          <a:xfrm>
            <a:off x="5581650" y="4699000"/>
            <a:ext cx="1152525" cy="719138"/>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Cross-docking</a:t>
            </a:r>
          </a:p>
        </p:txBody>
      </p:sp>
      <p:sp>
        <p:nvSpPr>
          <p:cNvPr id="11270" name="Obdélník 10"/>
          <p:cNvSpPr>
            <a:spLocks noChangeArrowheads="1"/>
          </p:cNvSpPr>
          <p:nvPr/>
        </p:nvSpPr>
        <p:spPr bwMode="auto">
          <a:xfrm>
            <a:off x="2808288" y="4687888"/>
            <a:ext cx="1150937"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ea typeface="Calibri" pitchFamily="34" charset="0"/>
                <a:cs typeface="Calibri" pitchFamily="34" charset="0"/>
              </a:rPr>
              <a:t>    Transfer </a:t>
            </a:r>
          </a:p>
          <a:p>
            <a:pPr algn="ctr">
              <a:spcBef>
                <a:spcPct val="0"/>
              </a:spcBef>
              <a:buClrTx/>
              <a:buSzTx/>
              <a:buFontTx/>
              <a:buNone/>
            </a:pPr>
            <a:r>
              <a:rPr kumimoji="0" lang="cs-CZ" altLang="cs-CZ" sz="1200">
                <a:latin typeface="Calibri" pitchFamily="34" charset="0"/>
                <a:ea typeface="Calibri" pitchFamily="34" charset="0"/>
                <a:cs typeface="Calibri" pitchFamily="34" charset="0"/>
              </a:rPr>
              <a:t>    to</a:t>
            </a:r>
          </a:p>
          <a:p>
            <a:pPr algn="ctr">
              <a:spcBef>
                <a:spcPct val="0"/>
              </a:spcBef>
              <a:buClrTx/>
              <a:buSzTx/>
              <a:buFontTx/>
              <a:buNone/>
            </a:pPr>
            <a:r>
              <a:rPr kumimoji="0" lang="cs-CZ" altLang="cs-CZ" sz="1200">
                <a:latin typeface="Calibri" pitchFamily="34" charset="0"/>
                <a:ea typeface="Calibri" pitchFamily="34" charset="0"/>
                <a:cs typeface="Calibri" pitchFamily="34" charset="0"/>
              </a:rPr>
              <a:t>   Production </a:t>
            </a:r>
          </a:p>
          <a:p>
            <a:pP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1271" name="Obdélník 11"/>
          <p:cNvSpPr>
            <a:spLocks noChangeArrowheads="1"/>
          </p:cNvSpPr>
          <p:nvPr/>
        </p:nvSpPr>
        <p:spPr bwMode="auto">
          <a:xfrm>
            <a:off x="2808288" y="2924175"/>
            <a:ext cx="1150937"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2400">
                <a:latin typeface="Times New Roman" pitchFamily="18" charset="0"/>
              </a:rPr>
              <a:t> </a:t>
            </a:r>
            <a:r>
              <a:rPr kumimoji="0" lang="cs-CZ" altLang="cs-CZ" sz="1200">
                <a:latin typeface="Calibri" pitchFamily="34" charset="0"/>
                <a:ea typeface="Calibri" pitchFamily="34" charset="0"/>
                <a:cs typeface="Calibri" pitchFamily="34" charset="0"/>
              </a:rPr>
              <a:t>Consumption    registration</a:t>
            </a:r>
          </a:p>
        </p:txBody>
      </p:sp>
      <p:sp>
        <p:nvSpPr>
          <p:cNvPr id="11272" name="Obdélník 12"/>
          <p:cNvSpPr>
            <a:spLocks noChangeArrowheads="1"/>
          </p:cNvSpPr>
          <p:nvPr/>
        </p:nvSpPr>
        <p:spPr bwMode="auto">
          <a:xfrm>
            <a:off x="4233863" y="2924175"/>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ea typeface="Calibri" pitchFamily="34" charset="0"/>
                <a:cs typeface="Calibri" pitchFamily="34" charset="0"/>
              </a:rPr>
              <a:t>Production    Output    registration</a:t>
            </a:r>
          </a:p>
        </p:txBody>
      </p:sp>
      <p:sp>
        <p:nvSpPr>
          <p:cNvPr id="11273" name="Obdélník 13"/>
          <p:cNvSpPr>
            <a:spLocks noChangeArrowheads="1"/>
          </p:cNvSpPr>
          <p:nvPr/>
        </p:nvSpPr>
        <p:spPr bwMode="auto">
          <a:xfrm>
            <a:off x="5600700" y="2941638"/>
            <a:ext cx="1152525" cy="719137"/>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Inventory value</a:t>
            </a:r>
          </a:p>
          <a:p>
            <a:pPr algn="ctr">
              <a:spcBef>
                <a:spcPct val="0"/>
              </a:spcBef>
              <a:buClrTx/>
              <a:buSzTx/>
              <a:buFontTx/>
              <a:buNone/>
            </a:pPr>
            <a:r>
              <a:rPr kumimoji="0" lang="cs-CZ" altLang="cs-CZ" sz="1200">
                <a:latin typeface="Calibri" pitchFamily="34" charset="0"/>
                <a:ea typeface="Calibri" pitchFamily="34" charset="0"/>
                <a:cs typeface="Calibri" pitchFamily="34" charset="0"/>
              </a:rPr>
              <a:t>calculation</a:t>
            </a:r>
          </a:p>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1274" name="Obdélník 14"/>
          <p:cNvSpPr>
            <a:spLocks noChangeArrowheads="1"/>
          </p:cNvSpPr>
          <p:nvPr/>
        </p:nvSpPr>
        <p:spPr bwMode="auto">
          <a:xfrm>
            <a:off x="7000875" y="2924175"/>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2400" dirty="0">
                <a:latin typeface="Times New Roman" pitchFamily="18" charset="0"/>
              </a:rPr>
              <a:t> </a:t>
            </a:r>
            <a:r>
              <a:rPr kumimoji="0" lang="en-US" altLang="cs-CZ" sz="1200" dirty="0">
                <a:latin typeface="Calibri" pitchFamily="34" charset="0"/>
                <a:ea typeface="Calibri" pitchFamily="34" charset="0"/>
                <a:cs typeface="Calibri" pitchFamily="34" charset="0"/>
              </a:rPr>
              <a:t>Output check</a:t>
            </a:r>
          </a:p>
          <a:p>
            <a:pPr algn="ctr">
              <a:spcBef>
                <a:spcPct val="0"/>
              </a:spcBef>
              <a:buClrTx/>
              <a:buSzTx/>
              <a:buFontTx/>
              <a:buNone/>
            </a:pPr>
            <a:r>
              <a:rPr kumimoji="0" lang="en-US" altLang="cs-CZ" sz="900" dirty="0">
                <a:latin typeface="Calibri" pitchFamily="34" charset="0"/>
                <a:ea typeface="Calibri" pitchFamily="34" charset="0"/>
                <a:cs typeface="Calibri" pitchFamily="34" charset="0"/>
              </a:rPr>
              <a:t>(Quality  control</a:t>
            </a:r>
            <a:r>
              <a:rPr kumimoji="0" lang="cs-CZ" altLang="cs-CZ" sz="900" dirty="0">
                <a:latin typeface="Calibri" pitchFamily="34" charset="0"/>
                <a:ea typeface="Calibri" pitchFamily="34" charset="0"/>
                <a:cs typeface="Calibri" pitchFamily="34" charset="0"/>
              </a:rPr>
              <a:t>)</a:t>
            </a:r>
          </a:p>
        </p:txBody>
      </p:sp>
      <p:sp>
        <p:nvSpPr>
          <p:cNvPr id="11275" name="Obdélník 15"/>
          <p:cNvSpPr>
            <a:spLocks noChangeArrowheads="1"/>
          </p:cNvSpPr>
          <p:nvPr/>
        </p:nvSpPr>
        <p:spPr bwMode="auto">
          <a:xfrm>
            <a:off x="2808288" y="3776663"/>
            <a:ext cx="1150937" cy="711200"/>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Delivery</a:t>
            </a:r>
          </a:p>
        </p:txBody>
      </p:sp>
      <p:sp>
        <p:nvSpPr>
          <p:cNvPr id="11276" name="Obdélník 16"/>
          <p:cNvSpPr>
            <a:spLocks noChangeArrowheads="1"/>
          </p:cNvSpPr>
          <p:nvPr/>
        </p:nvSpPr>
        <p:spPr bwMode="auto">
          <a:xfrm>
            <a:off x="2808288" y="2035175"/>
            <a:ext cx="1150937" cy="709613"/>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Load-despatch</a:t>
            </a:r>
          </a:p>
        </p:txBody>
      </p:sp>
      <p:sp>
        <p:nvSpPr>
          <p:cNvPr id="11277" name="Obdélník 17"/>
          <p:cNvSpPr>
            <a:spLocks noChangeArrowheads="1"/>
          </p:cNvSpPr>
          <p:nvPr/>
        </p:nvSpPr>
        <p:spPr bwMode="auto">
          <a:xfrm>
            <a:off x="4237038" y="3797300"/>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Production    Planning</a:t>
            </a:r>
          </a:p>
        </p:txBody>
      </p:sp>
      <p:sp>
        <p:nvSpPr>
          <p:cNvPr id="11278" name="Obdélník 18"/>
          <p:cNvSpPr>
            <a:spLocks noChangeArrowheads="1"/>
          </p:cNvSpPr>
          <p:nvPr/>
        </p:nvSpPr>
        <p:spPr bwMode="auto">
          <a:xfrm>
            <a:off x="5595938" y="3797300"/>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Sales Order</a:t>
            </a:r>
          </a:p>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1279" name="Obdélník 19"/>
          <p:cNvSpPr>
            <a:spLocks noChangeArrowheads="1"/>
          </p:cNvSpPr>
          <p:nvPr/>
        </p:nvSpPr>
        <p:spPr bwMode="auto">
          <a:xfrm>
            <a:off x="7005638" y="3808413"/>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Component replenishment</a:t>
            </a:r>
          </a:p>
        </p:txBody>
      </p:sp>
      <p:sp>
        <p:nvSpPr>
          <p:cNvPr id="11280" name="Obdélník 20"/>
          <p:cNvSpPr>
            <a:spLocks noChangeArrowheads="1"/>
          </p:cNvSpPr>
          <p:nvPr/>
        </p:nvSpPr>
        <p:spPr bwMode="auto">
          <a:xfrm>
            <a:off x="4246563" y="1995488"/>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Purchase Order</a:t>
            </a:r>
          </a:p>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1281" name="Obdélník 21"/>
          <p:cNvSpPr>
            <a:spLocks noChangeArrowheads="1"/>
          </p:cNvSpPr>
          <p:nvPr/>
        </p:nvSpPr>
        <p:spPr bwMode="auto">
          <a:xfrm>
            <a:off x="5600700" y="5575300"/>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Invoicing </a:t>
            </a:r>
          </a:p>
        </p:txBody>
      </p:sp>
      <p:sp>
        <p:nvSpPr>
          <p:cNvPr id="11282" name="Obdélník 22"/>
          <p:cNvSpPr>
            <a:spLocks noChangeArrowheads="1"/>
          </p:cNvSpPr>
          <p:nvPr/>
        </p:nvSpPr>
        <p:spPr bwMode="auto">
          <a:xfrm>
            <a:off x="7005638" y="5580063"/>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Payment </a:t>
            </a:r>
          </a:p>
        </p:txBody>
      </p:sp>
      <p:sp>
        <p:nvSpPr>
          <p:cNvPr id="11283" name="Obdélník 23"/>
          <p:cNvSpPr>
            <a:spLocks noChangeArrowheads="1"/>
          </p:cNvSpPr>
          <p:nvPr/>
        </p:nvSpPr>
        <p:spPr bwMode="auto">
          <a:xfrm>
            <a:off x="2808288" y="5580063"/>
            <a:ext cx="1150937"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ea typeface="Calibri" pitchFamily="34" charset="0"/>
                <a:cs typeface="Calibri" pitchFamily="34" charset="0"/>
              </a:rPr>
              <a:t>   Finished </a:t>
            </a:r>
          </a:p>
          <a:p>
            <a:pPr algn="ctr">
              <a:spcBef>
                <a:spcPct val="0"/>
              </a:spcBef>
              <a:buClrTx/>
              <a:buSzTx/>
              <a:buFontTx/>
              <a:buNone/>
            </a:pPr>
            <a:r>
              <a:rPr kumimoji="0" lang="cs-CZ" altLang="cs-CZ" sz="1200">
                <a:latin typeface="Calibri" pitchFamily="34" charset="0"/>
                <a:ea typeface="Calibri" pitchFamily="34" charset="0"/>
                <a:cs typeface="Calibri" pitchFamily="34" charset="0"/>
              </a:rPr>
              <a:t>   goods   to</a:t>
            </a:r>
          </a:p>
          <a:p>
            <a:pPr algn="ctr">
              <a:spcBef>
                <a:spcPct val="0"/>
              </a:spcBef>
              <a:buClrTx/>
              <a:buSzTx/>
              <a:buFontTx/>
              <a:buNone/>
            </a:pPr>
            <a:r>
              <a:rPr kumimoji="0" lang="cs-CZ" altLang="cs-CZ" sz="1200">
                <a:latin typeface="Calibri" pitchFamily="34" charset="0"/>
                <a:ea typeface="Calibri" pitchFamily="34" charset="0"/>
                <a:cs typeface="Calibri" pitchFamily="34" charset="0"/>
              </a:rPr>
              <a:t>   Inventory </a:t>
            </a:r>
          </a:p>
          <a:p>
            <a:pP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1284" name="Obdélník 24"/>
          <p:cNvSpPr>
            <a:spLocks noChangeArrowheads="1"/>
          </p:cNvSpPr>
          <p:nvPr/>
        </p:nvSpPr>
        <p:spPr bwMode="auto">
          <a:xfrm>
            <a:off x="4233863" y="5580063"/>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ea typeface="Calibri" pitchFamily="34" charset="0"/>
                <a:cs typeface="Calibri" pitchFamily="34" charset="0"/>
              </a:rPr>
              <a:t>   Picking from </a:t>
            </a:r>
          </a:p>
          <a:p>
            <a:pPr algn="ctr">
              <a:spcBef>
                <a:spcPct val="0"/>
              </a:spcBef>
              <a:buClrTx/>
              <a:buSzTx/>
              <a:buFontTx/>
              <a:buNone/>
            </a:pPr>
            <a:r>
              <a:rPr kumimoji="0" lang="cs-CZ" altLang="cs-CZ" sz="1200">
                <a:latin typeface="Calibri" pitchFamily="34" charset="0"/>
                <a:ea typeface="Calibri" pitchFamily="34" charset="0"/>
                <a:cs typeface="Calibri" pitchFamily="34" charset="0"/>
              </a:rPr>
              <a:t>   Inventory </a:t>
            </a:r>
          </a:p>
          <a:p>
            <a:pP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1285" name="Obdélník 25"/>
          <p:cNvSpPr>
            <a:spLocks noChangeArrowheads="1"/>
          </p:cNvSpPr>
          <p:nvPr/>
        </p:nvSpPr>
        <p:spPr bwMode="auto">
          <a:xfrm>
            <a:off x="5595938" y="2025650"/>
            <a:ext cx="1152525" cy="719138"/>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Reporting</a:t>
            </a:r>
          </a:p>
        </p:txBody>
      </p:sp>
      <p:sp>
        <p:nvSpPr>
          <p:cNvPr id="11286" name="Obdélník 26"/>
          <p:cNvSpPr>
            <a:spLocks noChangeArrowheads="1"/>
          </p:cNvSpPr>
          <p:nvPr/>
        </p:nvSpPr>
        <p:spPr bwMode="auto">
          <a:xfrm>
            <a:off x="6992938" y="2035175"/>
            <a:ext cx="1150937"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Statistics</a:t>
            </a:r>
          </a:p>
        </p:txBody>
      </p:sp>
      <p:sp>
        <p:nvSpPr>
          <p:cNvPr id="23" name="TextovéPole 22"/>
          <p:cNvSpPr txBox="1"/>
          <p:nvPr/>
        </p:nvSpPr>
        <p:spPr>
          <a:xfrm>
            <a:off x="7000875" y="6428315"/>
            <a:ext cx="1152880" cy="215444"/>
          </a:xfrm>
          <a:prstGeom prst="rect">
            <a:avLst/>
          </a:prstGeom>
          <a:noFill/>
        </p:spPr>
        <p:txBody>
          <a:bodyPr wrap="none" rtlCol="0">
            <a:spAutoFit/>
          </a:bodyPr>
          <a:lstStyle/>
          <a:p>
            <a:r>
              <a:rPr lang="en-ZA" sz="800" b="1" dirty="0"/>
              <a:t>Resource </a:t>
            </a:r>
            <a:r>
              <a:rPr lang="cs-CZ" sz="800" b="1" dirty="0"/>
              <a:t>: Skorkovský</a:t>
            </a:r>
            <a:endParaRPr lang="en-ZA" sz="8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157" y="3335470"/>
            <a:ext cx="2270125" cy="945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ovéPole 1"/>
          <p:cNvSpPr txBox="1"/>
          <p:nvPr/>
        </p:nvSpPr>
        <p:spPr>
          <a:xfrm>
            <a:off x="738292" y="4124920"/>
            <a:ext cx="1569853" cy="923330"/>
          </a:xfrm>
          <a:prstGeom prst="rect">
            <a:avLst/>
          </a:prstGeom>
          <a:noFill/>
        </p:spPr>
        <p:txBody>
          <a:bodyPr wrap="none" rtlCol="0">
            <a:spAutoFit/>
          </a:bodyPr>
          <a:lstStyle/>
          <a:p>
            <a:r>
              <a:rPr lang="cs-CZ" dirty="0"/>
              <a:t> </a:t>
            </a:r>
          </a:p>
          <a:p>
            <a:r>
              <a:rPr lang="en-ZA" dirty="0"/>
              <a:t>Process flow ? </a:t>
            </a:r>
          </a:p>
          <a:p>
            <a:endParaRPr lang="cs-CZ" dirty="0"/>
          </a:p>
        </p:txBody>
      </p:sp>
    </p:spTree>
    <p:extLst>
      <p:ext uri="{BB962C8B-B14F-4D97-AF65-F5344CB8AC3E}">
        <p14:creationId xmlns:p14="http://schemas.microsoft.com/office/powerpoint/2010/main" val="228164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p:cNvSpPr>
            <a:spLocks noGrp="1"/>
          </p:cNvSpPr>
          <p:nvPr>
            <p:ph type="title"/>
          </p:nvPr>
        </p:nvSpPr>
        <p:spPr/>
        <p:txBody>
          <a:bodyPr/>
          <a:lstStyle/>
          <a:p>
            <a:pPr algn="l"/>
            <a:r>
              <a:rPr lang="en-US" altLang="cs-CZ" sz="3600" dirty="0">
                <a:solidFill>
                  <a:srgbClr val="0070C0"/>
                </a:solidFill>
              </a:rPr>
              <a:t>Your main task </a:t>
            </a:r>
            <a:r>
              <a:rPr lang="en-US" altLang="cs-CZ" sz="1400" dirty="0"/>
              <a:t>(</a:t>
            </a:r>
            <a:r>
              <a:rPr lang="en-US" altLang="cs-CZ" sz="1400" dirty="0">
                <a:solidFill>
                  <a:srgbClr val="0070C0"/>
                </a:solidFill>
              </a:rPr>
              <a:t>to organize  processes based on business logic</a:t>
            </a:r>
            <a:r>
              <a:rPr lang="en-US" altLang="cs-CZ" sz="1400" dirty="0"/>
              <a:t>)</a:t>
            </a:r>
          </a:p>
        </p:txBody>
      </p:sp>
      <p:sp>
        <p:nvSpPr>
          <p:cNvPr id="12291" name="Obdélník 3"/>
          <p:cNvSpPr>
            <a:spLocks noChangeArrowheads="1"/>
          </p:cNvSpPr>
          <p:nvPr/>
        </p:nvSpPr>
        <p:spPr bwMode="auto">
          <a:xfrm>
            <a:off x="7453313" y="1322388"/>
            <a:ext cx="1152525" cy="720725"/>
          </a:xfrm>
          <a:prstGeom prst="rect">
            <a:avLst/>
          </a:prstGeom>
          <a:solidFill>
            <a:schemeClr val="accent6">
              <a:lumMod val="40000"/>
              <a:lumOff val="60000"/>
            </a:schemeClr>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2400">
                <a:latin typeface="Times New Roman" pitchFamily="18" charset="0"/>
              </a:rPr>
              <a:t> </a:t>
            </a:r>
            <a:r>
              <a:rPr kumimoji="0" lang="cs-CZ" altLang="cs-CZ" sz="1200">
                <a:latin typeface="Calibri" pitchFamily="34" charset="0"/>
                <a:ea typeface="Calibri" pitchFamily="34" charset="0"/>
                <a:cs typeface="Calibri" pitchFamily="34" charset="0"/>
              </a:rPr>
              <a:t>Input check</a:t>
            </a:r>
          </a:p>
        </p:txBody>
      </p:sp>
      <p:sp>
        <p:nvSpPr>
          <p:cNvPr id="12292" name="Obdélník 8"/>
          <p:cNvSpPr>
            <a:spLocks noChangeArrowheads="1"/>
          </p:cNvSpPr>
          <p:nvPr/>
        </p:nvSpPr>
        <p:spPr bwMode="auto">
          <a:xfrm>
            <a:off x="7415213" y="2451100"/>
            <a:ext cx="1152525" cy="711200"/>
          </a:xfrm>
          <a:prstGeom prst="rect">
            <a:avLst/>
          </a:prstGeom>
          <a:solidFill>
            <a:srgbClr val="7030A0"/>
          </a:solidFill>
          <a:ln w="9525" algn="ctr">
            <a:solidFill>
              <a:schemeClr val="tx1"/>
            </a:solidFill>
            <a:round/>
            <a:headEnd/>
            <a:tailEnd/>
          </a:ln>
        </p:spPr>
        <p:txBody>
          <a:bodyPr/>
          <a:lstStyle/>
          <a:p>
            <a:pPr algn="ctr">
              <a:spcBef>
                <a:spcPct val="0"/>
              </a:spcBef>
            </a:pPr>
            <a:r>
              <a:rPr lang="cs-CZ" altLang="cs-CZ" sz="1200" b="1" dirty="0">
                <a:solidFill>
                  <a:schemeClr val="bg1"/>
                </a:solidFill>
                <a:latin typeface="Calibri" pitchFamily="34" charset="0"/>
                <a:ea typeface="Calibri" pitchFamily="34" charset="0"/>
                <a:cs typeface="Calibri" pitchFamily="34" charset="0"/>
              </a:rPr>
              <a:t> </a:t>
            </a:r>
          </a:p>
          <a:p>
            <a:pPr algn="ctr">
              <a:spcBef>
                <a:spcPct val="0"/>
              </a:spcBef>
            </a:pPr>
            <a:r>
              <a:rPr lang="en-US" altLang="cs-CZ" sz="1200" b="1" dirty="0">
                <a:solidFill>
                  <a:schemeClr val="bg1"/>
                </a:solidFill>
                <a:latin typeface="Calibri" pitchFamily="34" charset="0"/>
                <a:ea typeface="Calibri" pitchFamily="34" charset="0"/>
                <a:cs typeface="Calibri" pitchFamily="34" charset="0"/>
              </a:rPr>
              <a:t>Put-away</a:t>
            </a:r>
          </a:p>
        </p:txBody>
      </p:sp>
      <p:sp>
        <p:nvSpPr>
          <p:cNvPr id="12293" name="Obdélník 9"/>
          <p:cNvSpPr>
            <a:spLocks noChangeArrowheads="1"/>
          </p:cNvSpPr>
          <p:nvPr/>
        </p:nvSpPr>
        <p:spPr bwMode="auto">
          <a:xfrm>
            <a:off x="4552950" y="3430588"/>
            <a:ext cx="1152525" cy="720725"/>
          </a:xfrm>
          <a:prstGeom prst="rect">
            <a:avLst/>
          </a:prstGeom>
          <a:solidFill>
            <a:srgbClr val="7030A0"/>
          </a:solidFill>
          <a:ln w="9525" algn="ctr">
            <a:solidFill>
              <a:schemeClr val="tx1"/>
            </a:solidFill>
            <a:round/>
            <a:headEnd/>
            <a:tailEnd/>
          </a:ln>
        </p:spPr>
        <p:txBody>
          <a:bodyPr/>
          <a:lstStyle/>
          <a:p>
            <a:pPr algn="ctr">
              <a:spcBef>
                <a:spcPct val="0"/>
              </a:spcBef>
            </a:pPr>
            <a:endParaRPr lang="cs-CZ" altLang="cs-CZ" sz="1200" b="1">
              <a:solidFill>
                <a:schemeClr val="bg1"/>
              </a:solidFill>
              <a:latin typeface="Calibri" pitchFamily="34" charset="0"/>
              <a:ea typeface="Calibri" pitchFamily="34" charset="0"/>
              <a:cs typeface="Calibri" pitchFamily="34" charset="0"/>
            </a:endParaRPr>
          </a:p>
          <a:p>
            <a:pPr algn="ctr">
              <a:spcBef>
                <a:spcPct val="0"/>
              </a:spcBef>
            </a:pPr>
            <a:r>
              <a:rPr lang="cs-CZ" altLang="cs-CZ" sz="1200" b="1">
                <a:solidFill>
                  <a:schemeClr val="bg1"/>
                </a:solidFill>
                <a:latin typeface="Calibri" pitchFamily="34" charset="0"/>
                <a:ea typeface="Calibri" pitchFamily="34" charset="0"/>
                <a:cs typeface="Calibri" pitchFamily="34" charset="0"/>
              </a:rPr>
              <a:t>Cross-docking</a:t>
            </a:r>
          </a:p>
        </p:txBody>
      </p:sp>
      <p:sp>
        <p:nvSpPr>
          <p:cNvPr id="12294" name="Obdélník 10"/>
          <p:cNvSpPr>
            <a:spLocks noChangeArrowheads="1"/>
          </p:cNvSpPr>
          <p:nvPr/>
        </p:nvSpPr>
        <p:spPr bwMode="auto">
          <a:xfrm>
            <a:off x="3163888" y="2463800"/>
            <a:ext cx="1152525" cy="719138"/>
          </a:xfrm>
          <a:prstGeom prst="rect">
            <a:avLst/>
          </a:prstGeom>
          <a:solidFill>
            <a:srgbClr val="92D05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en-ZA" altLang="cs-CZ" sz="1200" dirty="0">
                <a:latin typeface="Calibri" pitchFamily="34" charset="0"/>
                <a:ea typeface="Calibri" pitchFamily="34" charset="0"/>
                <a:cs typeface="Calibri" pitchFamily="34" charset="0"/>
              </a:rPr>
              <a:t>    Transfer </a:t>
            </a:r>
          </a:p>
          <a:p>
            <a:pPr algn="ctr">
              <a:spcBef>
                <a:spcPct val="0"/>
              </a:spcBef>
              <a:buClrTx/>
              <a:buSzTx/>
              <a:buFontTx/>
              <a:buNone/>
            </a:pPr>
            <a:r>
              <a:rPr kumimoji="0" lang="en-ZA" altLang="cs-CZ" sz="1200" dirty="0">
                <a:latin typeface="Calibri" pitchFamily="34" charset="0"/>
                <a:ea typeface="Calibri" pitchFamily="34" charset="0"/>
                <a:cs typeface="Calibri" pitchFamily="34" charset="0"/>
              </a:rPr>
              <a:t>    to</a:t>
            </a:r>
          </a:p>
          <a:p>
            <a:pPr algn="ctr">
              <a:spcBef>
                <a:spcPct val="0"/>
              </a:spcBef>
              <a:buClrTx/>
              <a:buSzTx/>
              <a:buFontTx/>
              <a:buNone/>
            </a:pPr>
            <a:r>
              <a:rPr kumimoji="0" lang="en-ZA" altLang="cs-CZ" sz="1200" dirty="0">
                <a:latin typeface="Calibri" pitchFamily="34" charset="0"/>
                <a:ea typeface="Calibri" pitchFamily="34" charset="0"/>
                <a:cs typeface="Calibri" pitchFamily="34" charset="0"/>
              </a:rPr>
              <a:t>   Production</a:t>
            </a:r>
            <a:r>
              <a:rPr kumimoji="0" lang="cs-CZ" altLang="cs-CZ" sz="1200" dirty="0">
                <a:latin typeface="Calibri" pitchFamily="34" charset="0"/>
                <a:ea typeface="Calibri" pitchFamily="34" charset="0"/>
                <a:cs typeface="Calibri" pitchFamily="34" charset="0"/>
              </a:rPr>
              <a:t> </a:t>
            </a:r>
          </a:p>
          <a:p>
            <a:pPr>
              <a:spcBef>
                <a:spcPct val="0"/>
              </a:spcBef>
              <a:buClrTx/>
              <a:buSzTx/>
              <a:buFontTx/>
              <a:buNone/>
            </a:pPr>
            <a:endParaRPr kumimoji="0" lang="cs-CZ" altLang="cs-CZ" sz="1200" dirty="0">
              <a:latin typeface="Calibri" pitchFamily="34" charset="0"/>
              <a:ea typeface="Calibri" pitchFamily="34" charset="0"/>
              <a:cs typeface="Calibri" pitchFamily="34" charset="0"/>
            </a:endParaRPr>
          </a:p>
        </p:txBody>
      </p:sp>
      <p:sp>
        <p:nvSpPr>
          <p:cNvPr id="12295" name="Obdélník 11"/>
          <p:cNvSpPr>
            <a:spLocks noChangeArrowheads="1"/>
          </p:cNvSpPr>
          <p:nvPr/>
        </p:nvSpPr>
        <p:spPr bwMode="auto">
          <a:xfrm>
            <a:off x="1712913" y="2466975"/>
            <a:ext cx="1152525" cy="720725"/>
          </a:xfrm>
          <a:prstGeom prst="rect">
            <a:avLst/>
          </a:prstGeom>
          <a:solidFill>
            <a:srgbClr val="92D05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2400">
                <a:latin typeface="Times New Roman" pitchFamily="18" charset="0"/>
              </a:rPr>
              <a:t> </a:t>
            </a:r>
            <a:r>
              <a:rPr kumimoji="0" lang="cs-CZ" altLang="cs-CZ" sz="1200">
                <a:latin typeface="Calibri" pitchFamily="34" charset="0"/>
                <a:ea typeface="Calibri" pitchFamily="34" charset="0"/>
                <a:cs typeface="Calibri" pitchFamily="34" charset="0"/>
              </a:rPr>
              <a:t>Consumption    registration</a:t>
            </a:r>
          </a:p>
        </p:txBody>
      </p:sp>
      <p:sp>
        <p:nvSpPr>
          <p:cNvPr id="12296" name="Obdélník 12"/>
          <p:cNvSpPr>
            <a:spLocks noChangeArrowheads="1"/>
          </p:cNvSpPr>
          <p:nvPr/>
        </p:nvSpPr>
        <p:spPr bwMode="auto">
          <a:xfrm>
            <a:off x="1714500" y="3406775"/>
            <a:ext cx="1152525" cy="720725"/>
          </a:xfrm>
          <a:prstGeom prst="rect">
            <a:avLst/>
          </a:prstGeom>
          <a:solidFill>
            <a:srgbClr val="92D05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ea typeface="Calibri" pitchFamily="34" charset="0"/>
                <a:cs typeface="Calibri" pitchFamily="34" charset="0"/>
              </a:rPr>
              <a:t>Production    Output    registration</a:t>
            </a:r>
          </a:p>
        </p:txBody>
      </p:sp>
      <p:sp>
        <p:nvSpPr>
          <p:cNvPr id="12297" name="Obdélník 13"/>
          <p:cNvSpPr>
            <a:spLocks noChangeArrowheads="1"/>
          </p:cNvSpPr>
          <p:nvPr/>
        </p:nvSpPr>
        <p:spPr bwMode="auto">
          <a:xfrm>
            <a:off x="5973763" y="2457450"/>
            <a:ext cx="1150937" cy="720725"/>
          </a:xfrm>
          <a:prstGeom prst="rect">
            <a:avLst/>
          </a:prstGeom>
          <a:solidFill>
            <a:srgbClr val="7030A0"/>
          </a:solidFill>
          <a:ln w="9525" algn="ctr">
            <a:solidFill>
              <a:schemeClr val="tx1"/>
            </a:solidFill>
            <a:round/>
            <a:headEnd/>
            <a:tailEnd/>
          </a:ln>
        </p:spPr>
        <p:txBody>
          <a:bodyPr/>
          <a:lstStyle/>
          <a:p>
            <a:pPr algn="ctr">
              <a:spcBef>
                <a:spcPct val="0"/>
              </a:spcBef>
            </a:pPr>
            <a:r>
              <a:rPr lang="en-US" altLang="cs-CZ" sz="1200" b="1" dirty="0">
                <a:solidFill>
                  <a:schemeClr val="bg1"/>
                </a:solidFill>
                <a:latin typeface="Calibri" pitchFamily="34" charset="0"/>
                <a:ea typeface="Calibri" pitchFamily="34" charset="0"/>
                <a:cs typeface="Calibri" pitchFamily="34" charset="0"/>
              </a:rPr>
              <a:t>Inventory value</a:t>
            </a:r>
          </a:p>
          <a:p>
            <a:pPr algn="ctr">
              <a:spcBef>
                <a:spcPct val="0"/>
              </a:spcBef>
            </a:pPr>
            <a:r>
              <a:rPr lang="en-US" altLang="cs-CZ" sz="1200" b="1" dirty="0">
                <a:solidFill>
                  <a:schemeClr val="bg1"/>
                </a:solidFill>
                <a:latin typeface="Calibri" pitchFamily="34" charset="0"/>
                <a:ea typeface="Calibri" pitchFamily="34" charset="0"/>
                <a:cs typeface="Calibri" pitchFamily="34" charset="0"/>
              </a:rPr>
              <a:t>calculation</a:t>
            </a:r>
          </a:p>
          <a:p>
            <a:pPr algn="ctr">
              <a:spcBef>
                <a:spcPct val="0"/>
              </a:spcBef>
            </a:pPr>
            <a:endParaRPr lang="cs-CZ" altLang="cs-CZ" sz="1200" b="1" dirty="0">
              <a:solidFill>
                <a:schemeClr val="bg1"/>
              </a:solidFill>
              <a:latin typeface="Calibri" pitchFamily="34" charset="0"/>
              <a:ea typeface="Calibri" pitchFamily="34" charset="0"/>
              <a:cs typeface="Calibri" pitchFamily="34" charset="0"/>
            </a:endParaRPr>
          </a:p>
        </p:txBody>
      </p:sp>
      <p:sp>
        <p:nvSpPr>
          <p:cNvPr id="12298" name="Obdélník 14"/>
          <p:cNvSpPr>
            <a:spLocks noChangeArrowheads="1"/>
          </p:cNvSpPr>
          <p:nvPr/>
        </p:nvSpPr>
        <p:spPr bwMode="auto">
          <a:xfrm>
            <a:off x="7415213" y="4387850"/>
            <a:ext cx="1152525" cy="719138"/>
          </a:xfrm>
          <a:prstGeom prst="rect">
            <a:avLst/>
          </a:prstGeom>
          <a:solidFill>
            <a:schemeClr val="accent6">
              <a:lumMod val="40000"/>
              <a:lumOff val="60000"/>
            </a:schemeClr>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2400" dirty="0">
                <a:latin typeface="Times New Roman" pitchFamily="18" charset="0"/>
              </a:rPr>
              <a:t> </a:t>
            </a:r>
            <a:r>
              <a:rPr kumimoji="0" lang="en-ZA" altLang="cs-CZ" sz="1200" dirty="0">
                <a:latin typeface="Calibri" pitchFamily="34" charset="0"/>
                <a:ea typeface="Calibri" pitchFamily="34" charset="0"/>
                <a:cs typeface="Calibri" pitchFamily="34" charset="0"/>
              </a:rPr>
              <a:t>Output check</a:t>
            </a:r>
          </a:p>
        </p:txBody>
      </p:sp>
      <p:sp>
        <p:nvSpPr>
          <p:cNvPr id="12299" name="Obdélník 15"/>
          <p:cNvSpPr>
            <a:spLocks noChangeArrowheads="1"/>
          </p:cNvSpPr>
          <p:nvPr/>
        </p:nvSpPr>
        <p:spPr bwMode="auto">
          <a:xfrm>
            <a:off x="4564063" y="4416425"/>
            <a:ext cx="1152525" cy="709613"/>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Shipment</a:t>
            </a:r>
          </a:p>
        </p:txBody>
      </p:sp>
      <p:sp>
        <p:nvSpPr>
          <p:cNvPr id="12300" name="Obdélník 16"/>
          <p:cNvSpPr>
            <a:spLocks noChangeArrowheads="1"/>
          </p:cNvSpPr>
          <p:nvPr/>
        </p:nvSpPr>
        <p:spPr bwMode="auto">
          <a:xfrm>
            <a:off x="7453313" y="3406775"/>
            <a:ext cx="1152525" cy="711200"/>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Load-despatch</a:t>
            </a:r>
          </a:p>
        </p:txBody>
      </p:sp>
      <p:sp>
        <p:nvSpPr>
          <p:cNvPr id="12301" name="Obdélník 17"/>
          <p:cNvSpPr>
            <a:spLocks noChangeArrowheads="1"/>
          </p:cNvSpPr>
          <p:nvPr/>
        </p:nvSpPr>
        <p:spPr bwMode="auto">
          <a:xfrm>
            <a:off x="3160713" y="1322388"/>
            <a:ext cx="1150937" cy="720725"/>
          </a:xfrm>
          <a:prstGeom prst="rect">
            <a:avLst/>
          </a:prstGeom>
          <a:solidFill>
            <a:schemeClr val="accent6">
              <a:lumMod val="40000"/>
              <a:lumOff val="60000"/>
            </a:schemeClr>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Production    Planning</a:t>
            </a:r>
          </a:p>
        </p:txBody>
      </p:sp>
      <p:sp>
        <p:nvSpPr>
          <p:cNvPr id="12302" name="Obdélník 18"/>
          <p:cNvSpPr>
            <a:spLocks noChangeArrowheads="1"/>
          </p:cNvSpPr>
          <p:nvPr/>
        </p:nvSpPr>
        <p:spPr bwMode="auto">
          <a:xfrm>
            <a:off x="1703388" y="1371600"/>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dirty="0">
              <a:latin typeface="Calibri" pitchFamily="34" charset="0"/>
              <a:ea typeface="Calibri" pitchFamily="34" charset="0"/>
              <a:cs typeface="Calibri" pitchFamily="34" charset="0"/>
            </a:endParaRPr>
          </a:p>
          <a:p>
            <a:pPr algn="ctr">
              <a:spcBef>
                <a:spcPct val="0"/>
              </a:spcBef>
              <a:buClrTx/>
              <a:buSzTx/>
              <a:buFontTx/>
              <a:buNone/>
            </a:pPr>
            <a:r>
              <a:rPr kumimoji="0" lang="en-US" altLang="cs-CZ" sz="1200" dirty="0">
                <a:latin typeface="Calibri" pitchFamily="34" charset="0"/>
                <a:ea typeface="Calibri" pitchFamily="34" charset="0"/>
                <a:cs typeface="Calibri" pitchFamily="34" charset="0"/>
              </a:rPr>
              <a:t>Sales Order</a:t>
            </a:r>
            <a:br>
              <a:rPr kumimoji="0" lang="en-US" altLang="cs-CZ" sz="1200" dirty="0">
                <a:latin typeface="Calibri" pitchFamily="34" charset="0"/>
                <a:ea typeface="Calibri" pitchFamily="34" charset="0"/>
                <a:cs typeface="Calibri" pitchFamily="34" charset="0"/>
              </a:rPr>
            </a:br>
            <a:r>
              <a:rPr kumimoji="0" lang="en-US" altLang="cs-CZ" sz="1200" dirty="0">
                <a:latin typeface="Calibri" pitchFamily="34" charset="0"/>
                <a:ea typeface="Calibri" pitchFamily="34" charset="0"/>
                <a:cs typeface="Calibri" pitchFamily="34" charset="0"/>
              </a:rPr>
              <a:t>(demand)</a:t>
            </a:r>
          </a:p>
          <a:p>
            <a:pPr algn="ctr">
              <a:spcBef>
                <a:spcPct val="0"/>
              </a:spcBef>
              <a:buClrTx/>
              <a:buSzTx/>
              <a:buFontTx/>
              <a:buNone/>
            </a:pPr>
            <a:endParaRPr kumimoji="0" lang="cs-CZ" altLang="cs-CZ" sz="1200" dirty="0">
              <a:latin typeface="Calibri" pitchFamily="34" charset="0"/>
              <a:ea typeface="Calibri" pitchFamily="34" charset="0"/>
              <a:cs typeface="Calibri" pitchFamily="34" charset="0"/>
            </a:endParaRPr>
          </a:p>
        </p:txBody>
      </p:sp>
      <p:sp>
        <p:nvSpPr>
          <p:cNvPr id="12303" name="Obdélník 19"/>
          <p:cNvSpPr>
            <a:spLocks noChangeArrowheads="1"/>
          </p:cNvSpPr>
          <p:nvPr/>
        </p:nvSpPr>
        <p:spPr bwMode="auto">
          <a:xfrm>
            <a:off x="4552950" y="1349375"/>
            <a:ext cx="1152525" cy="719138"/>
          </a:xfrm>
          <a:prstGeom prst="rect">
            <a:avLst/>
          </a:prstGeom>
          <a:solidFill>
            <a:schemeClr val="accent1">
              <a:lumMod val="40000"/>
              <a:lumOff val="60000"/>
            </a:schemeClr>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Component replenishment</a:t>
            </a:r>
          </a:p>
        </p:txBody>
      </p:sp>
      <p:sp>
        <p:nvSpPr>
          <p:cNvPr id="12304" name="Obdélník 20"/>
          <p:cNvSpPr>
            <a:spLocks noChangeArrowheads="1"/>
          </p:cNvSpPr>
          <p:nvPr/>
        </p:nvSpPr>
        <p:spPr bwMode="auto">
          <a:xfrm>
            <a:off x="5973763" y="1331913"/>
            <a:ext cx="1150937" cy="720725"/>
          </a:xfrm>
          <a:prstGeom prst="rect">
            <a:avLst/>
          </a:prstGeom>
          <a:solidFill>
            <a:schemeClr val="accent1">
              <a:lumMod val="40000"/>
              <a:lumOff val="60000"/>
            </a:schemeClr>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dirty="0">
              <a:latin typeface="Calibri" pitchFamily="34" charset="0"/>
              <a:ea typeface="Calibri" pitchFamily="34" charset="0"/>
              <a:cs typeface="Calibri" pitchFamily="34" charset="0"/>
            </a:endParaRPr>
          </a:p>
          <a:p>
            <a:pPr algn="ctr">
              <a:spcBef>
                <a:spcPct val="0"/>
              </a:spcBef>
              <a:buClrTx/>
              <a:buSzTx/>
              <a:buFontTx/>
              <a:buNone/>
            </a:pPr>
            <a:r>
              <a:rPr kumimoji="0" lang="en-US" altLang="cs-CZ" sz="1200" dirty="0">
                <a:latin typeface="Calibri" pitchFamily="34" charset="0"/>
                <a:ea typeface="Calibri" pitchFamily="34" charset="0"/>
                <a:cs typeface="Calibri" pitchFamily="34" charset="0"/>
              </a:rPr>
              <a:t>Purchase Order</a:t>
            </a:r>
          </a:p>
          <a:p>
            <a:pPr algn="ctr">
              <a:spcBef>
                <a:spcPct val="0"/>
              </a:spcBef>
              <a:buClrTx/>
              <a:buSzTx/>
              <a:buFontTx/>
              <a:buNone/>
            </a:pPr>
            <a:endParaRPr kumimoji="0" lang="cs-CZ" altLang="cs-CZ" sz="1200" dirty="0">
              <a:latin typeface="Calibri" pitchFamily="34" charset="0"/>
              <a:ea typeface="Calibri" pitchFamily="34" charset="0"/>
              <a:cs typeface="Calibri" pitchFamily="34" charset="0"/>
            </a:endParaRPr>
          </a:p>
        </p:txBody>
      </p:sp>
      <p:sp>
        <p:nvSpPr>
          <p:cNvPr id="12305" name="Obdélník 21"/>
          <p:cNvSpPr>
            <a:spLocks noChangeArrowheads="1"/>
          </p:cNvSpPr>
          <p:nvPr/>
        </p:nvSpPr>
        <p:spPr bwMode="auto">
          <a:xfrm>
            <a:off x="5973763" y="4387850"/>
            <a:ext cx="1150937" cy="719138"/>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Invoicing </a:t>
            </a:r>
          </a:p>
        </p:txBody>
      </p:sp>
      <p:sp>
        <p:nvSpPr>
          <p:cNvPr id="12306" name="Obdélník 22"/>
          <p:cNvSpPr>
            <a:spLocks noChangeArrowheads="1"/>
          </p:cNvSpPr>
          <p:nvPr/>
        </p:nvSpPr>
        <p:spPr bwMode="auto">
          <a:xfrm>
            <a:off x="1677988" y="5394325"/>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Payment from </a:t>
            </a:r>
          </a:p>
          <a:p>
            <a:pPr algn="ctr">
              <a:spcBef>
                <a:spcPct val="0"/>
              </a:spcBef>
              <a:buClrTx/>
              <a:buSzTx/>
              <a:buFontTx/>
              <a:buNone/>
            </a:pPr>
            <a:r>
              <a:rPr kumimoji="0" lang="cs-CZ" altLang="cs-CZ" sz="1200">
                <a:latin typeface="Calibri" pitchFamily="34" charset="0"/>
                <a:ea typeface="Calibri" pitchFamily="34" charset="0"/>
                <a:cs typeface="Calibri" pitchFamily="34" charset="0"/>
              </a:rPr>
              <a:t>Customer </a:t>
            </a:r>
          </a:p>
        </p:txBody>
      </p:sp>
      <p:sp>
        <p:nvSpPr>
          <p:cNvPr id="12307" name="Obdélník 23"/>
          <p:cNvSpPr>
            <a:spLocks noChangeArrowheads="1"/>
          </p:cNvSpPr>
          <p:nvPr/>
        </p:nvSpPr>
        <p:spPr bwMode="auto">
          <a:xfrm>
            <a:off x="5981700" y="3406775"/>
            <a:ext cx="1150938" cy="720725"/>
          </a:xfrm>
          <a:prstGeom prst="rect">
            <a:avLst/>
          </a:prstGeom>
          <a:solidFill>
            <a:srgbClr val="7030A0"/>
          </a:solidFill>
          <a:ln w="9525" algn="ctr">
            <a:solidFill>
              <a:schemeClr val="tx1"/>
            </a:solidFill>
            <a:round/>
            <a:headEnd/>
            <a:tailEnd/>
          </a:ln>
        </p:spPr>
        <p:txBody>
          <a:bodyPr/>
          <a:lstStyle/>
          <a:p>
            <a:pPr algn="ctr">
              <a:spcBef>
                <a:spcPct val="0"/>
              </a:spcBef>
            </a:pPr>
            <a:r>
              <a:rPr lang="cs-CZ" altLang="cs-CZ" sz="1200" b="1" dirty="0">
                <a:solidFill>
                  <a:schemeClr val="bg1"/>
                </a:solidFill>
                <a:latin typeface="Calibri" pitchFamily="34" charset="0"/>
                <a:ea typeface="Calibri" pitchFamily="34" charset="0"/>
                <a:cs typeface="Calibri" pitchFamily="34" charset="0"/>
              </a:rPr>
              <a:t>   </a:t>
            </a:r>
            <a:r>
              <a:rPr lang="en-ZA" altLang="cs-CZ" sz="1200" b="1" dirty="0">
                <a:solidFill>
                  <a:schemeClr val="bg1"/>
                </a:solidFill>
                <a:latin typeface="Calibri" pitchFamily="34" charset="0"/>
                <a:ea typeface="Calibri" pitchFamily="34" charset="0"/>
                <a:cs typeface="Calibri" pitchFamily="34" charset="0"/>
              </a:rPr>
              <a:t>Finished </a:t>
            </a:r>
          </a:p>
          <a:p>
            <a:pPr algn="ctr">
              <a:spcBef>
                <a:spcPct val="0"/>
              </a:spcBef>
            </a:pPr>
            <a:r>
              <a:rPr lang="en-ZA" altLang="cs-CZ" sz="1200" b="1" dirty="0">
                <a:solidFill>
                  <a:schemeClr val="bg1"/>
                </a:solidFill>
                <a:latin typeface="Calibri" pitchFamily="34" charset="0"/>
                <a:ea typeface="Calibri" pitchFamily="34" charset="0"/>
                <a:cs typeface="Calibri" pitchFamily="34" charset="0"/>
              </a:rPr>
              <a:t>   goods   to</a:t>
            </a:r>
          </a:p>
          <a:p>
            <a:pPr algn="ctr">
              <a:spcBef>
                <a:spcPct val="0"/>
              </a:spcBef>
            </a:pPr>
            <a:r>
              <a:rPr lang="en-ZA" altLang="cs-CZ" sz="1200" b="1" dirty="0">
                <a:solidFill>
                  <a:schemeClr val="bg1"/>
                </a:solidFill>
                <a:latin typeface="Calibri" pitchFamily="34" charset="0"/>
                <a:ea typeface="Calibri" pitchFamily="34" charset="0"/>
                <a:cs typeface="Calibri" pitchFamily="34" charset="0"/>
              </a:rPr>
              <a:t>   Inventory </a:t>
            </a:r>
          </a:p>
          <a:p>
            <a:pPr algn="ctr">
              <a:spcBef>
                <a:spcPct val="0"/>
              </a:spcBef>
            </a:pPr>
            <a:endParaRPr lang="cs-CZ" altLang="cs-CZ" sz="1200" b="1" dirty="0">
              <a:solidFill>
                <a:schemeClr val="bg1"/>
              </a:solidFill>
              <a:latin typeface="Calibri" pitchFamily="34" charset="0"/>
              <a:ea typeface="Calibri" pitchFamily="34" charset="0"/>
              <a:cs typeface="Calibri" pitchFamily="34" charset="0"/>
            </a:endParaRPr>
          </a:p>
        </p:txBody>
      </p:sp>
      <p:sp>
        <p:nvSpPr>
          <p:cNvPr id="12308" name="Obdélník 24"/>
          <p:cNvSpPr>
            <a:spLocks noChangeArrowheads="1"/>
          </p:cNvSpPr>
          <p:nvPr/>
        </p:nvSpPr>
        <p:spPr bwMode="auto">
          <a:xfrm>
            <a:off x="4552950" y="2446338"/>
            <a:ext cx="1152525" cy="720725"/>
          </a:xfrm>
          <a:prstGeom prst="rect">
            <a:avLst/>
          </a:prstGeom>
          <a:solidFill>
            <a:srgbClr val="7030A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b="1" dirty="0">
                <a:solidFill>
                  <a:schemeClr val="bg1"/>
                </a:solidFill>
                <a:latin typeface="Calibri" pitchFamily="34" charset="0"/>
                <a:ea typeface="Calibri" pitchFamily="34" charset="0"/>
                <a:cs typeface="Calibri" pitchFamily="34" charset="0"/>
              </a:rPr>
              <a:t>   </a:t>
            </a:r>
          </a:p>
          <a:p>
            <a:pPr algn="ctr">
              <a:spcBef>
                <a:spcPct val="0"/>
              </a:spcBef>
              <a:buClrTx/>
              <a:buSzTx/>
              <a:buFontTx/>
              <a:buNone/>
            </a:pPr>
            <a:r>
              <a:rPr kumimoji="0" lang="en-US" altLang="cs-CZ" sz="1200" b="1" dirty="0">
                <a:solidFill>
                  <a:schemeClr val="bg1"/>
                </a:solidFill>
                <a:latin typeface="Calibri" pitchFamily="34" charset="0"/>
                <a:ea typeface="Calibri" pitchFamily="34" charset="0"/>
                <a:cs typeface="Calibri" pitchFamily="34" charset="0"/>
              </a:rPr>
              <a:t>Picking from </a:t>
            </a:r>
          </a:p>
          <a:p>
            <a:pPr algn="ctr">
              <a:spcBef>
                <a:spcPct val="0"/>
              </a:spcBef>
              <a:buClrTx/>
              <a:buSzTx/>
              <a:buFontTx/>
              <a:buNone/>
            </a:pPr>
            <a:r>
              <a:rPr kumimoji="0" lang="en-US" altLang="cs-CZ" sz="1200" b="1" dirty="0">
                <a:solidFill>
                  <a:schemeClr val="bg1"/>
                </a:solidFill>
                <a:latin typeface="Calibri" pitchFamily="34" charset="0"/>
                <a:ea typeface="Calibri" pitchFamily="34" charset="0"/>
                <a:cs typeface="Calibri" pitchFamily="34" charset="0"/>
              </a:rPr>
              <a:t>   Inventory </a:t>
            </a:r>
          </a:p>
          <a:p>
            <a:pPr>
              <a:spcBef>
                <a:spcPct val="0"/>
              </a:spcBef>
              <a:buClrTx/>
              <a:buSzTx/>
              <a:buFontTx/>
              <a:buNone/>
            </a:pPr>
            <a:endParaRPr kumimoji="0" lang="cs-CZ" altLang="cs-CZ" sz="1200" dirty="0">
              <a:latin typeface="Calibri" pitchFamily="34" charset="0"/>
              <a:ea typeface="Calibri" pitchFamily="34" charset="0"/>
              <a:cs typeface="Calibri" pitchFamily="34" charset="0"/>
            </a:endParaRPr>
          </a:p>
        </p:txBody>
      </p:sp>
      <p:sp>
        <p:nvSpPr>
          <p:cNvPr id="12309" name="Obdélník 25"/>
          <p:cNvSpPr>
            <a:spLocks noChangeArrowheads="1"/>
          </p:cNvSpPr>
          <p:nvPr/>
        </p:nvSpPr>
        <p:spPr bwMode="auto">
          <a:xfrm>
            <a:off x="3136900" y="5408613"/>
            <a:ext cx="1152525" cy="719137"/>
          </a:xfrm>
          <a:prstGeom prst="rect">
            <a:avLst/>
          </a:prstGeom>
          <a:solidFill>
            <a:schemeClr val="accent6">
              <a:lumMod val="40000"/>
              <a:lumOff val="60000"/>
            </a:schemeClr>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Reporting</a:t>
            </a:r>
          </a:p>
        </p:txBody>
      </p:sp>
      <p:sp>
        <p:nvSpPr>
          <p:cNvPr id="12310" name="Obdélník 26"/>
          <p:cNvSpPr>
            <a:spLocks noChangeArrowheads="1"/>
          </p:cNvSpPr>
          <p:nvPr/>
        </p:nvSpPr>
        <p:spPr bwMode="auto">
          <a:xfrm>
            <a:off x="4552950" y="5394325"/>
            <a:ext cx="1152525" cy="720725"/>
          </a:xfrm>
          <a:prstGeom prst="rect">
            <a:avLst/>
          </a:prstGeom>
          <a:solidFill>
            <a:schemeClr val="accent6">
              <a:lumMod val="40000"/>
              <a:lumOff val="60000"/>
            </a:schemeClr>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dirty="0">
              <a:latin typeface="Calibri" pitchFamily="34" charset="0"/>
              <a:ea typeface="Calibri" pitchFamily="34" charset="0"/>
              <a:cs typeface="Calibri" pitchFamily="34" charset="0"/>
            </a:endParaRPr>
          </a:p>
          <a:p>
            <a:pPr algn="ctr">
              <a:spcBef>
                <a:spcPct val="0"/>
              </a:spcBef>
              <a:buClrTx/>
              <a:buSzTx/>
              <a:buFontTx/>
              <a:buNone/>
            </a:pPr>
            <a:r>
              <a:rPr kumimoji="0" lang="en-ZA" altLang="cs-CZ" sz="1200" dirty="0">
                <a:latin typeface="Calibri" pitchFamily="34" charset="0"/>
                <a:ea typeface="Calibri" pitchFamily="34" charset="0"/>
                <a:cs typeface="Calibri" pitchFamily="34" charset="0"/>
              </a:rPr>
              <a:t>Statistics</a:t>
            </a:r>
          </a:p>
        </p:txBody>
      </p:sp>
      <p:sp>
        <p:nvSpPr>
          <p:cNvPr id="12311" name="Obdélník 27"/>
          <p:cNvSpPr>
            <a:spLocks noChangeArrowheads="1"/>
          </p:cNvSpPr>
          <p:nvPr/>
        </p:nvSpPr>
        <p:spPr bwMode="auto">
          <a:xfrm>
            <a:off x="3184525" y="4373563"/>
            <a:ext cx="1150938" cy="720725"/>
          </a:xfrm>
          <a:prstGeom prst="rect">
            <a:avLst/>
          </a:prstGeom>
          <a:solidFill>
            <a:schemeClr val="accent6">
              <a:lumMod val="40000"/>
              <a:lumOff val="60000"/>
            </a:schemeClr>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dirty="0">
              <a:latin typeface="Calibri" pitchFamily="34" charset="0"/>
              <a:ea typeface="Calibri" pitchFamily="34" charset="0"/>
              <a:cs typeface="Calibri" pitchFamily="34" charset="0"/>
            </a:endParaRPr>
          </a:p>
          <a:p>
            <a:pPr algn="ctr">
              <a:spcBef>
                <a:spcPct val="0"/>
              </a:spcBef>
              <a:buClrTx/>
              <a:buSzTx/>
              <a:buFontTx/>
              <a:buNone/>
            </a:pPr>
            <a:r>
              <a:rPr kumimoji="0" lang="en-ZA" altLang="cs-CZ" sz="1200" dirty="0">
                <a:latin typeface="Calibri" pitchFamily="34" charset="0"/>
                <a:ea typeface="Calibri" pitchFamily="34" charset="0"/>
                <a:cs typeface="Calibri" pitchFamily="34" charset="0"/>
              </a:rPr>
              <a:t>Inventory value</a:t>
            </a:r>
          </a:p>
          <a:p>
            <a:pPr algn="ctr">
              <a:spcBef>
                <a:spcPct val="0"/>
              </a:spcBef>
              <a:buClrTx/>
              <a:buSzTx/>
              <a:buFontTx/>
              <a:buNone/>
            </a:pPr>
            <a:r>
              <a:rPr kumimoji="0" lang="en-ZA" altLang="cs-CZ" sz="1200" dirty="0">
                <a:latin typeface="Calibri" pitchFamily="34" charset="0"/>
                <a:ea typeface="Calibri" pitchFamily="34" charset="0"/>
                <a:cs typeface="Calibri" pitchFamily="34" charset="0"/>
              </a:rPr>
              <a:t>calculation</a:t>
            </a:r>
          </a:p>
          <a:p>
            <a:pPr algn="ctr">
              <a:spcBef>
                <a:spcPct val="0"/>
              </a:spcBef>
              <a:buClrTx/>
              <a:buSzTx/>
              <a:buFontTx/>
              <a:buNone/>
            </a:pPr>
            <a:endParaRPr kumimoji="0" lang="en-ZA" altLang="cs-CZ" sz="1200" dirty="0">
              <a:latin typeface="Calibri" pitchFamily="34" charset="0"/>
              <a:ea typeface="Calibri" pitchFamily="34" charset="0"/>
              <a:cs typeface="Calibri" pitchFamily="34" charset="0"/>
            </a:endParaRPr>
          </a:p>
        </p:txBody>
      </p:sp>
      <p:sp>
        <p:nvSpPr>
          <p:cNvPr id="12312" name="Obdélník 28"/>
          <p:cNvSpPr>
            <a:spLocks noChangeArrowheads="1"/>
          </p:cNvSpPr>
          <p:nvPr/>
        </p:nvSpPr>
        <p:spPr bwMode="auto">
          <a:xfrm>
            <a:off x="3184525" y="3430588"/>
            <a:ext cx="1150938" cy="720725"/>
          </a:xfrm>
          <a:prstGeom prst="rect">
            <a:avLst/>
          </a:prstGeom>
          <a:solidFill>
            <a:schemeClr val="accent6">
              <a:lumMod val="40000"/>
              <a:lumOff val="60000"/>
            </a:schemeClr>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dirty="0">
              <a:latin typeface="Calibri" pitchFamily="34" charset="0"/>
              <a:ea typeface="Calibri" pitchFamily="34" charset="0"/>
              <a:cs typeface="Calibri" pitchFamily="34" charset="0"/>
            </a:endParaRPr>
          </a:p>
          <a:p>
            <a:pPr algn="ctr">
              <a:spcBef>
                <a:spcPct val="0"/>
              </a:spcBef>
              <a:buClrTx/>
              <a:buSzTx/>
              <a:buFontTx/>
              <a:buNone/>
            </a:pPr>
            <a:r>
              <a:rPr kumimoji="0" lang="en-ZA" altLang="cs-CZ" sz="1200" dirty="0">
                <a:latin typeface="Calibri" pitchFamily="34" charset="0"/>
                <a:ea typeface="Calibri" pitchFamily="34" charset="0"/>
                <a:cs typeface="Calibri" pitchFamily="34" charset="0"/>
              </a:rPr>
              <a:t>Inventory value</a:t>
            </a:r>
          </a:p>
          <a:p>
            <a:pPr algn="ctr">
              <a:spcBef>
                <a:spcPct val="0"/>
              </a:spcBef>
              <a:buClrTx/>
              <a:buSzTx/>
              <a:buFontTx/>
              <a:buNone/>
            </a:pPr>
            <a:r>
              <a:rPr kumimoji="0" lang="en-ZA" altLang="cs-CZ" sz="1200" dirty="0">
                <a:latin typeface="Calibri" pitchFamily="34" charset="0"/>
                <a:ea typeface="Calibri" pitchFamily="34" charset="0"/>
                <a:cs typeface="Calibri" pitchFamily="34" charset="0"/>
              </a:rPr>
              <a:t>calculation</a:t>
            </a:r>
          </a:p>
          <a:p>
            <a:pPr algn="ctr">
              <a:spcBef>
                <a:spcPct val="0"/>
              </a:spcBef>
              <a:buClrTx/>
              <a:buSzTx/>
              <a:buFontTx/>
              <a:buNone/>
            </a:pPr>
            <a:endParaRPr kumimoji="0" lang="cs-CZ" altLang="cs-CZ" sz="1200" dirty="0">
              <a:latin typeface="Calibri" pitchFamily="34" charset="0"/>
              <a:ea typeface="Calibri" pitchFamily="34" charset="0"/>
              <a:cs typeface="Calibri" pitchFamily="34" charset="0"/>
            </a:endParaRPr>
          </a:p>
        </p:txBody>
      </p:sp>
      <p:sp>
        <p:nvSpPr>
          <p:cNvPr id="12313" name="Obdélník 30"/>
          <p:cNvSpPr>
            <a:spLocks noChangeArrowheads="1"/>
          </p:cNvSpPr>
          <p:nvPr/>
        </p:nvSpPr>
        <p:spPr bwMode="auto">
          <a:xfrm>
            <a:off x="1712913" y="4360863"/>
            <a:ext cx="1152525" cy="719137"/>
          </a:xfrm>
          <a:prstGeom prst="rect">
            <a:avLst/>
          </a:prstGeom>
          <a:solidFill>
            <a:schemeClr val="accent1">
              <a:lumMod val="40000"/>
              <a:lumOff val="60000"/>
            </a:schemeClr>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en-ZA" altLang="cs-CZ" sz="1200" dirty="0">
              <a:latin typeface="Calibri" pitchFamily="34" charset="0"/>
              <a:ea typeface="Calibri" pitchFamily="34" charset="0"/>
              <a:cs typeface="Calibri" pitchFamily="34" charset="0"/>
            </a:endParaRPr>
          </a:p>
          <a:p>
            <a:pPr algn="ctr">
              <a:spcBef>
                <a:spcPct val="0"/>
              </a:spcBef>
              <a:buClrTx/>
              <a:buSzTx/>
              <a:buFontTx/>
              <a:buNone/>
            </a:pPr>
            <a:r>
              <a:rPr kumimoji="0" lang="en-ZA" altLang="cs-CZ" sz="1200" dirty="0">
                <a:latin typeface="Calibri" pitchFamily="34" charset="0"/>
                <a:ea typeface="Calibri" pitchFamily="34" charset="0"/>
                <a:cs typeface="Calibri" pitchFamily="34" charset="0"/>
              </a:rPr>
              <a:t>Payment to</a:t>
            </a:r>
          </a:p>
          <a:p>
            <a:pPr algn="ctr">
              <a:spcBef>
                <a:spcPct val="0"/>
              </a:spcBef>
              <a:buClrTx/>
              <a:buSzTx/>
              <a:buFontTx/>
              <a:buNone/>
            </a:pPr>
            <a:r>
              <a:rPr kumimoji="0" lang="en-ZA" altLang="cs-CZ" sz="1200" dirty="0">
                <a:latin typeface="Calibri" pitchFamily="34" charset="0"/>
                <a:ea typeface="Calibri" pitchFamily="34" charset="0"/>
                <a:cs typeface="Calibri" pitchFamily="34" charset="0"/>
              </a:rPr>
              <a:t>Vendor </a:t>
            </a:r>
          </a:p>
        </p:txBody>
      </p:sp>
      <p:cxnSp>
        <p:nvCxnSpPr>
          <p:cNvPr id="12314" name="Přímá spojnice se šipkou 4"/>
          <p:cNvCxnSpPr>
            <a:cxnSpLocks noChangeShapeType="1"/>
            <a:stCxn id="12302" idx="3"/>
          </p:cNvCxnSpPr>
          <p:nvPr/>
        </p:nvCxnSpPr>
        <p:spPr bwMode="auto">
          <a:xfrm>
            <a:off x="2855913" y="1731963"/>
            <a:ext cx="328612"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15" name="Přímá spojnice se šipkou 31"/>
          <p:cNvCxnSpPr>
            <a:cxnSpLocks noChangeShapeType="1"/>
          </p:cNvCxnSpPr>
          <p:nvPr/>
        </p:nvCxnSpPr>
        <p:spPr bwMode="auto">
          <a:xfrm flipV="1">
            <a:off x="4311650" y="1789113"/>
            <a:ext cx="241300"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16" name="Přímá spojnice se šipkou 32"/>
          <p:cNvCxnSpPr>
            <a:cxnSpLocks noChangeShapeType="1"/>
          </p:cNvCxnSpPr>
          <p:nvPr/>
        </p:nvCxnSpPr>
        <p:spPr bwMode="auto">
          <a:xfrm flipV="1">
            <a:off x="5716588" y="1773238"/>
            <a:ext cx="239712"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17" name="Přímá spojnice se šipkou 33"/>
          <p:cNvCxnSpPr>
            <a:cxnSpLocks noChangeShapeType="1"/>
            <a:stCxn id="12304" idx="3"/>
            <a:endCxn id="12291" idx="1"/>
          </p:cNvCxnSpPr>
          <p:nvPr/>
        </p:nvCxnSpPr>
        <p:spPr bwMode="auto">
          <a:xfrm flipV="1">
            <a:off x="7124700" y="1682750"/>
            <a:ext cx="328613" cy="952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18" name="Přímá spojnice se šipkou 39"/>
          <p:cNvCxnSpPr>
            <a:cxnSpLocks noChangeShapeType="1"/>
            <a:stCxn id="12291" idx="2"/>
          </p:cNvCxnSpPr>
          <p:nvPr/>
        </p:nvCxnSpPr>
        <p:spPr bwMode="auto">
          <a:xfrm>
            <a:off x="8029575" y="2043113"/>
            <a:ext cx="0" cy="40322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19" name="Přímá spojnice se šipkou 43"/>
          <p:cNvCxnSpPr>
            <a:cxnSpLocks noChangeShapeType="1"/>
          </p:cNvCxnSpPr>
          <p:nvPr/>
        </p:nvCxnSpPr>
        <p:spPr bwMode="auto">
          <a:xfrm flipH="1">
            <a:off x="7124700" y="2791691"/>
            <a:ext cx="28257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20" name="Přímá spojnice se šipkou 45"/>
          <p:cNvCxnSpPr>
            <a:cxnSpLocks noChangeShapeType="1"/>
          </p:cNvCxnSpPr>
          <p:nvPr/>
        </p:nvCxnSpPr>
        <p:spPr bwMode="auto">
          <a:xfrm flipH="1">
            <a:off x="5676900" y="2827338"/>
            <a:ext cx="319088" cy="0"/>
          </a:xfrm>
          <a:prstGeom prst="straightConnector1">
            <a:avLst/>
          </a:prstGeom>
          <a:solidFill>
            <a:srgbClr val="7030A0"/>
          </a:solidFill>
          <a:ln w="9525" algn="ctr">
            <a:solidFill>
              <a:schemeClr val="tx1"/>
            </a:solidFill>
            <a:round/>
            <a:headEnd/>
            <a:tailEnd/>
          </a:ln>
        </p:spPr>
      </p:cxnSp>
      <p:cxnSp>
        <p:nvCxnSpPr>
          <p:cNvPr id="12321" name="Přímá spojnice se šipkou 46"/>
          <p:cNvCxnSpPr>
            <a:cxnSpLocks noChangeShapeType="1"/>
          </p:cNvCxnSpPr>
          <p:nvPr/>
        </p:nvCxnSpPr>
        <p:spPr bwMode="auto">
          <a:xfrm flipH="1">
            <a:off x="4289425" y="2827338"/>
            <a:ext cx="26352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22" name="Přímá spojnice se šipkou 47"/>
          <p:cNvCxnSpPr>
            <a:cxnSpLocks noChangeShapeType="1"/>
          </p:cNvCxnSpPr>
          <p:nvPr/>
        </p:nvCxnSpPr>
        <p:spPr bwMode="auto">
          <a:xfrm flipH="1">
            <a:off x="2860675" y="2827338"/>
            <a:ext cx="319088"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23" name="Přímá spojnice se šipkou 53"/>
          <p:cNvCxnSpPr>
            <a:cxnSpLocks noChangeShapeType="1"/>
          </p:cNvCxnSpPr>
          <p:nvPr/>
        </p:nvCxnSpPr>
        <p:spPr bwMode="auto">
          <a:xfrm>
            <a:off x="2305050" y="3167063"/>
            <a:ext cx="0" cy="242887"/>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24" name="Přímá spojnice se šipkou 55"/>
          <p:cNvCxnSpPr>
            <a:cxnSpLocks noChangeShapeType="1"/>
          </p:cNvCxnSpPr>
          <p:nvPr/>
        </p:nvCxnSpPr>
        <p:spPr bwMode="auto">
          <a:xfrm>
            <a:off x="2878930" y="3749386"/>
            <a:ext cx="328613"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25" name="Přímá spojnice se šipkou 56"/>
          <p:cNvCxnSpPr>
            <a:cxnSpLocks noChangeShapeType="1"/>
          </p:cNvCxnSpPr>
          <p:nvPr/>
        </p:nvCxnSpPr>
        <p:spPr bwMode="auto">
          <a:xfrm flipV="1">
            <a:off x="4335463" y="3762375"/>
            <a:ext cx="239712"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26" name="Přímá spojnice se šipkou 57"/>
          <p:cNvCxnSpPr>
            <a:cxnSpLocks noChangeShapeType="1"/>
          </p:cNvCxnSpPr>
          <p:nvPr/>
        </p:nvCxnSpPr>
        <p:spPr bwMode="auto">
          <a:xfrm flipV="1">
            <a:off x="5705475" y="3757612"/>
            <a:ext cx="241300"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27" name="Přímá spojnice se šipkou 58"/>
          <p:cNvCxnSpPr>
            <a:cxnSpLocks noChangeShapeType="1"/>
          </p:cNvCxnSpPr>
          <p:nvPr/>
        </p:nvCxnSpPr>
        <p:spPr bwMode="auto">
          <a:xfrm flipV="1">
            <a:off x="7132638" y="3752850"/>
            <a:ext cx="328612" cy="952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28" name="Přímá spojnice se šipkou 59"/>
          <p:cNvCxnSpPr>
            <a:cxnSpLocks noChangeShapeType="1"/>
          </p:cNvCxnSpPr>
          <p:nvPr/>
        </p:nvCxnSpPr>
        <p:spPr bwMode="auto">
          <a:xfrm>
            <a:off x="8029575" y="4117975"/>
            <a:ext cx="0" cy="242888"/>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29" name="Přímá spojnice se šipkou 60"/>
          <p:cNvCxnSpPr>
            <a:cxnSpLocks noChangeShapeType="1"/>
          </p:cNvCxnSpPr>
          <p:nvPr/>
        </p:nvCxnSpPr>
        <p:spPr bwMode="auto">
          <a:xfrm flipH="1">
            <a:off x="7113588" y="4733925"/>
            <a:ext cx="28257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30" name="Přímá spojnice se šipkou 61"/>
          <p:cNvCxnSpPr>
            <a:cxnSpLocks noChangeShapeType="1"/>
          </p:cNvCxnSpPr>
          <p:nvPr/>
        </p:nvCxnSpPr>
        <p:spPr bwMode="auto">
          <a:xfrm flipH="1">
            <a:off x="5718175" y="4748213"/>
            <a:ext cx="28257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31" name="Přímá spojnice se šipkou 62"/>
          <p:cNvCxnSpPr>
            <a:cxnSpLocks noChangeShapeType="1"/>
          </p:cNvCxnSpPr>
          <p:nvPr/>
        </p:nvCxnSpPr>
        <p:spPr bwMode="auto">
          <a:xfrm flipH="1">
            <a:off x="4311650" y="4730823"/>
            <a:ext cx="280987"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32" name="Přímá spojnice se šipkou 63"/>
          <p:cNvCxnSpPr>
            <a:cxnSpLocks noChangeShapeType="1"/>
          </p:cNvCxnSpPr>
          <p:nvPr/>
        </p:nvCxnSpPr>
        <p:spPr bwMode="auto">
          <a:xfrm flipH="1">
            <a:off x="2901950" y="4743450"/>
            <a:ext cx="28257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33" name="Přímá spojnice se šipkou 64"/>
          <p:cNvCxnSpPr>
            <a:cxnSpLocks noChangeShapeType="1"/>
          </p:cNvCxnSpPr>
          <p:nvPr/>
        </p:nvCxnSpPr>
        <p:spPr bwMode="auto">
          <a:xfrm>
            <a:off x="2316163" y="5106988"/>
            <a:ext cx="0" cy="24447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34" name="Přímá spojnice se šipkou 65"/>
          <p:cNvCxnSpPr>
            <a:cxnSpLocks noChangeShapeType="1"/>
          </p:cNvCxnSpPr>
          <p:nvPr/>
        </p:nvCxnSpPr>
        <p:spPr bwMode="auto">
          <a:xfrm>
            <a:off x="2830513" y="5734050"/>
            <a:ext cx="32702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35" name="Přímá spojnice se šipkou 66"/>
          <p:cNvCxnSpPr>
            <a:cxnSpLocks noChangeShapeType="1"/>
          </p:cNvCxnSpPr>
          <p:nvPr/>
        </p:nvCxnSpPr>
        <p:spPr bwMode="auto">
          <a:xfrm>
            <a:off x="4268788" y="5754688"/>
            <a:ext cx="32702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Obdélník 1"/>
          <p:cNvSpPr/>
          <p:nvPr/>
        </p:nvSpPr>
        <p:spPr>
          <a:xfrm>
            <a:off x="6156176" y="5661248"/>
            <a:ext cx="957412" cy="21602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900" b="1" dirty="0">
                <a:solidFill>
                  <a:schemeClr val="tx1"/>
                </a:solidFill>
              </a:rPr>
              <a:t>Transformation</a:t>
            </a:r>
          </a:p>
        </p:txBody>
      </p:sp>
      <p:sp>
        <p:nvSpPr>
          <p:cNvPr id="49" name="Obdélník 48"/>
          <p:cNvSpPr/>
          <p:nvPr/>
        </p:nvSpPr>
        <p:spPr>
          <a:xfrm>
            <a:off x="6156176" y="6007038"/>
            <a:ext cx="929810" cy="216024"/>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1" dirty="0">
                <a:solidFill>
                  <a:schemeClr val="tx1"/>
                </a:solidFill>
              </a:rPr>
              <a:t>Input</a:t>
            </a:r>
          </a:p>
        </p:txBody>
      </p:sp>
      <p:sp>
        <p:nvSpPr>
          <p:cNvPr id="50" name="Obdélník 49"/>
          <p:cNvSpPr/>
          <p:nvPr/>
        </p:nvSpPr>
        <p:spPr>
          <a:xfrm>
            <a:off x="7197618" y="5661248"/>
            <a:ext cx="1046790" cy="21602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1" dirty="0">
                <a:solidFill>
                  <a:schemeClr val="tx1"/>
                </a:solidFill>
              </a:rPr>
              <a:t>Output</a:t>
            </a:r>
          </a:p>
        </p:txBody>
      </p:sp>
      <p:sp>
        <p:nvSpPr>
          <p:cNvPr id="51" name="Obdélník 50"/>
          <p:cNvSpPr/>
          <p:nvPr/>
        </p:nvSpPr>
        <p:spPr>
          <a:xfrm>
            <a:off x="7217462" y="6007038"/>
            <a:ext cx="1026946" cy="21602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1" dirty="0" err="1">
                <a:solidFill>
                  <a:schemeClr val="tx1"/>
                </a:solidFill>
              </a:rPr>
              <a:t>Control</a:t>
            </a:r>
            <a:endParaRPr lang="cs-CZ" sz="1000" b="1" dirty="0">
              <a:solidFill>
                <a:schemeClr val="tx1"/>
              </a:solidFill>
            </a:endParaRPr>
          </a:p>
        </p:txBody>
      </p:sp>
      <p:sp>
        <p:nvSpPr>
          <p:cNvPr id="3" name="Pravá složená závorka 2"/>
          <p:cNvSpPr/>
          <p:nvPr/>
        </p:nvSpPr>
        <p:spPr>
          <a:xfrm>
            <a:off x="8316416" y="5517232"/>
            <a:ext cx="251322" cy="70583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4" name="TextovéPole 3"/>
          <p:cNvSpPr txBox="1"/>
          <p:nvPr/>
        </p:nvSpPr>
        <p:spPr>
          <a:xfrm>
            <a:off x="8567738" y="5589906"/>
            <a:ext cx="353943" cy="525144"/>
          </a:xfrm>
          <a:prstGeom prst="rect">
            <a:avLst/>
          </a:prstGeom>
          <a:noFill/>
        </p:spPr>
        <p:txBody>
          <a:bodyPr vert="vert270" wrap="none" rtlCol="0">
            <a:spAutoFit/>
          </a:bodyPr>
          <a:lstStyle/>
          <a:p>
            <a:r>
              <a:rPr lang="cs-CZ" sz="1100" dirty="0"/>
              <a:t>Agenda</a:t>
            </a:r>
          </a:p>
        </p:txBody>
      </p:sp>
      <p:sp>
        <p:nvSpPr>
          <p:cNvPr id="54" name="Obdélník 53"/>
          <p:cNvSpPr/>
          <p:nvPr/>
        </p:nvSpPr>
        <p:spPr>
          <a:xfrm>
            <a:off x="6156176" y="6375462"/>
            <a:ext cx="929810" cy="21602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000" b="1" dirty="0">
                <a:solidFill>
                  <a:schemeClr val="bg1"/>
                </a:solidFill>
              </a:rPr>
              <a:t>   </a:t>
            </a:r>
            <a:r>
              <a:rPr lang="cs-CZ" sz="1000" b="1" dirty="0" err="1">
                <a:solidFill>
                  <a:schemeClr val="bg1"/>
                </a:solidFill>
              </a:rPr>
              <a:t>Logistics</a:t>
            </a:r>
            <a:endParaRPr lang="cs-CZ" sz="1000" b="1" dirty="0">
              <a:solidFill>
                <a:schemeClr val="bg1"/>
              </a:solidFill>
            </a:endParaRPr>
          </a:p>
        </p:txBody>
      </p:sp>
      <p:sp>
        <p:nvSpPr>
          <p:cNvPr id="55" name="TextovéPole 54"/>
          <p:cNvSpPr txBox="1"/>
          <p:nvPr/>
        </p:nvSpPr>
        <p:spPr>
          <a:xfrm>
            <a:off x="7667968" y="6470960"/>
            <a:ext cx="1152880" cy="215444"/>
          </a:xfrm>
          <a:prstGeom prst="rect">
            <a:avLst/>
          </a:prstGeom>
          <a:noFill/>
        </p:spPr>
        <p:txBody>
          <a:bodyPr wrap="none" rtlCol="0">
            <a:spAutoFit/>
          </a:bodyPr>
          <a:lstStyle/>
          <a:p>
            <a:r>
              <a:rPr lang="en-ZA" sz="800" b="1" dirty="0"/>
              <a:t>Resource </a:t>
            </a:r>
            <a:r>
              <a:rPr lang="cs-CZ" sz="800" b="1" dirty="0"/>
              <a:t>: Skorkovský</a:t>
            </a:r>
            <a:endParaRPr lang="en-ZA" sz="800" b="1" dirty="0"/>
          </a:p>
        </p:txBody>
      </p:sp>
    </p:spTree>
    <p:extLst>
      <p:ext uri="{BB962C8B-B14F-4D97-AF65-F5344CB8AC3E}">
        <p14:creationId xmlns:p14="http://schemas.microsoft.com/office/powerpoint/2010/main" val="3472670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p:cNvSpPr>
            <a:spLocks noGrp="1"/>
          </p:cNvSpPr>
          <p:nvPr>
            <p:ph type="title"/>
          </p:nvPr>
        </p:nvSpPr>
        <p:spPr/>
        <p:txBody>
          <a:bodyPr/>
          <a:lstStyle/>
          <a:p>
            <a:pPr algn="l"/>
            <a:r>
              <a:rPr lang="en-ZA" altLang="cs-CZ" sz="3600" dirty="0">
                <a:solidFill>
                  <a:srgbClr val="0070C0"/>
                </a:solidFill>
              </a:rPr>
              <a:t>Your main t</a:t>
            </a:r>
            <a:r>
              <a:rPr lang="cs-CZ" altLang="cs-CZ" sz="3600" dirty="0" err="1">
                <a:solidFill>
                  <a:srgbClr val="0070C0"/>
                </a:solidFill>
              </a:rPr>
              <a:t>ask</a:t>
            </a:r>
            <a:r>
              <a:rPr lang="en-ZA" altLang="cs-CZ" dirty="0"/>
              <a:t> </a:t>
            </a:r>
            <a:r>
              <a:rPr lang="en-ZA" altLang="cs-CZ" sz="1400" dirty="0"/>
              <a:t>(possible problems, bottlenecks, undesirable effects..) </a:t>
            </a:r>
          </a:p>
        </p:txBody>
      </p:sp>
      <p:sp>
        <p:nvSpPr>
          <p:cNvPr id="13315" name="Obdélník 3"/>
          <p:cNvSpPr>
            <a:spLocks noChangeArrowheads="1"/>
          </p:cNvSpPr>
          <p:nvPr/>
        </p:nvSpPr>
        <p:spPr bwMode="auto">
          <a:xfrm>
            <a:off x="7453313" y="1322388"/>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2400">
                <a:latin typeface="Times New Roman" pitchFamily="18" charset="0"/>
              </a:rPr>
              <a:t> </a:t>
            </a:r>
            <a:r>
              <a:rPr kumimoji="0" lang="cs-CZ" altLang="cs-CZ" sz="1200">
                <a:latin typeface="Calibri" pitchFamily="34" charset="0"/>
                <a:ea typeface="Calibri" pitchFamily="34" charset="0"/>
                <a:cs typeface="Calibri" pitchFamily="34" charset="0"/>
              </a:rPr>
              <a:t>Input check</a:t>
            </a:r>
          </a:p>
        </p:txBody>
      </p:sp>
      <p:sp>
        <p:nvSpPr>
          <p:cNvPr id="13316" name="Obdélník 8"/>
          <p:cNvSpPr>
            <a:spLocks noChangeArrowheads="1"/>
          </p:cNvSpPr>
          <p:nvPr/>
        </p:nvSpPr>
        <p:spPr bwMode="auto">
          <a:xfrm>
            <a:off x="7415213" y="2451100"/>
            <a:ext cx="1152525" cy="711200"/>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2400">
                <a:latin typeface="Times New Roman" pitchFamily="18" charset="0"/>
              </a:rPr>
              <a:t> </a:t>
            </a:r>
            <a:r>
              <a:rPr kumimoji="0" lang="cs-CZ" altLang="cs-CZ" sz="1200">
                <a:latin typeface="Calibri" pitchFamily="34" charset="0"/>
                <a:ea typeface="Calibri" pitchFamily="34" charset="0"/>
                <a:cs typeface="Calibri" pitchFamily="34" charset="0"/>
              </a:rPr>
              <a:t>Put-away</a:t>
            </a:r>
          </a:p>
        </p:txBody>
      </p:sp>
      <p:sp>
        <p:nvSpPr>
          <p:cNvPr id="13317" name="Obdélník 9"/>
          <p:cNvSpPr>
            <a:spLocks noChangeArrowheads="1"/>
          </p:cNvSpPr>
          <p:nvPr/>
        </p:nvSpPr>
        <p:spPr bwMode="auto">
          <a:xfrm>
            <a:off x="4487069" y="3366023"/>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Cross-docking</a:t>
            </a:r>
          </a:p>
        </p:txBody>
      </p:sp>
      <p:sp>
        <p:nvSpPr>
          <p:cNvPr id="13318" name="Obdélník 10"/>
          <p:cNvSpPr>
            <a:spLocks noChangeArrowheads="1"/>
          </p:cNvSpPr>
          <p:nvPr/>
        </p:nvSpPr>
        <p:spPr bwMode="auto">
          <a:xfrm>
            <a:off x="3163888" y="2463800"/>
            <a:ext cx="1152525" cy="719138"/>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ea typeface="Calibri" pitchFamily="34" charset="0"/>
                <a:cs typeface="Calibri" pitchFamily="34" charset="0"/>
              </a:rPr>
              <a:t>    Transfer </a:t>
            </a:r>
          </a:p>
          <a:p>
            <a:pPr algn="ctr">
              <a:spcBef>
                <a:spcPct val="0"/>
              </a:spcBef>
              <a:buClrTx/>
              <a:buSzTx/>
              <a:buFontTx/>
              <a:buNone/>
            </a:pPr>
            <a:r>
              <a:rPr kumimoji="0" lang="cs-CZ" altLang="cs-CZ" sz="1200">
                <a:latin typeface="Calibri" pitchFamily="34" charset="0"/>
                <a:ea typeface="Calibri" pitchFamily="34" charset="0"/>
                <a:cs typeface="Calibri" pitchFamily="34" charset="0"/>
              </a:rPr>
              <a:t>    to</a:t>
            </a:r>
          </a:p>
          <a:p>
            <a:pPr algn="ctr">
              <a:spcBef>
                <a:spcPct val="0"/>
              </a:spcBef>
              <a:buClrTx/>
              <a:buSzTx/>
              <a:buFontTx/>
              <a:buNone/>
            </a:pPr>
            <a:r>
              <a:rPr kumimoji="0" lang="cs-CZ" altLang="cs-CZ" sz="1200">
                <a:latin typeface="Calibri" pitchFamily="34" charset="0"/>
                <a:ea typeface="Calibri" pitchFamily="34" charset="0"/>
                <a:cs typeface="Calibri" pitchFamily="34" charset="0"/>
              </a:rPr>
              <a:t>   Production </a:t>
            </a:r>
          </a:p>
          <a:p>
            <a:pP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3319" name="Obdélník 11"/>
          <p:cNvSpPr>
            <a:spLocks noChangeArrowheads="1"/>
          </p:cNvSpPr>
          <p:nvPr/>
        </p:nvSpPr>
        <p:spPr bwMode="auto">
          <a:xfrm>
            <a:off x="1712913" y="2466975"/>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2400">
                <a:latin typeface="Times New Roman" pitchFamily="18" charset="0"/>
              </a:rPr>
              <a:t> </a:t>
            </a:r>
            <a:r>
              <a:rPr kumimoji="0" lang="cs-CZ" altLang="cs-CZ" sz="1200">
                <a:latin typeface="Calibri" pitchFamily="34" charset="0"/>
                <a:ea typeface="Calibri" pitchFamily="34" charset="0"/>
                <a:cs typeface="Calibri" pitchFamily="34" charset="0"/>
              </a:rPr>
              <a:t>Consumption    registration</a:t>
            </a:r>
          </a:p>
        </p:txBody>
      </p:sp>
      <p:sp>
        <p:nvSpPr>
          <p:cNvPr id="13320" name="Obdélník 12"/>
          <p:cNvSpPr>
            <a:spLocks noChangeArrowheads="1"/>
          </p:cNvSpPr>
          <p:nvPr/>
        </p:nvSpPr>
        <p:spPr bwMode="auto">
          <a:xfrm>
            <a:off x="1714500" y="3406775"/>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ea typeface="Calibri" pitchFamily="34" charset="0"/>
                <a:cs typeface="Calibri" pitchFamily="34" charset="0"/>
              </a:rPr>
              <a:t>Production    Output    registration</a:t>
            </a:r>
          </a:p>
        </p:txBody>
      </p:sp>
      <p:sp>
        <p:nvSpPr>
          <p:cNvPr id="13321" name="Obdélník 13"/>
          <p:cNvSpPr>
            <a:spLocks noChangeArrowheads="1"/>
          </p:cNvSpPr>
          <p:nvPr/>
        </p:nvSpPr>
        <p:spPr bwMode="auto">
          <a:xfrm>
            <a:off x="5973763" y="2457450"/>
            <a:ext cx="1150937"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Inventory value</a:t>
            </a:r>
          </a:p>
          <a:p>
            <a:pPr algn="ctr">
              <a:spcBef>
                <a:spcPct val="0"/>
              </a:spcBef>
              <a:buClrTx/>
              <a:buSzTx/>
              <a:buFontTx/>
              <a:buNone/>
            </a:pPr>
            <a:r>
              <a:rPr kumimoji="0" lang="cs-CZ" altLang="cs-CZ" sz="1200">
                <a:latin typeface="Calibri" pitchFamily="34" charset="0"/>
                <a:ea typeface="Calibri" pitchFamily="34" charset="0"/>
                <a:cs typeface="Calibri" pitchFamily="34" charset="0"/>
              </a:rPr>
              <a:t>calculation</a:t>
            </a:r>
          </a:p>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3322" name="Obdélník 14"/>
          <p:cNvSpPr>
            <a:spLocks noChangeArrowheads="1"/>
          </p:cNvSpPr>
          <p:nvPr/>
        </p:nvSpPr>
        <p:spPr bwMode="auto">
          <a:xfrm>
            <a:off x="7415213" y="4387850"/>
            <a:ext cx="1152525" cy="719138"/>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2400">
                <a:latin typeface="Times New Roman" pitchFamily="18" charset="0"/>
              </a:rPr>
              <a:t> </a:t>
            </a:r>
            <a:r>
              <a:rPr kumimoji="0" lang="cs-CZ" altLang="cs-CZ" sz="1200">
                <a:latin typeface="Calibri" pitchFamily="34" charset="0"/>
                <a:ea typeface="Calibri" pitchFamily="34" charset="0"/>
                <a:cs typeface="Calibri" pitchFamily="34" charset="0"/>
              </a:rPr>
              <a:t>Output check</a:t>
            </a:r>
          </a:p>
        </p:txBody>
      </p:sp>
      <p:sp>
        <p:nvSpPr>
          <p:cNvPr id="13323" name="Obdélník 15"/>
          <p:cNvSpPr>
            <a:spLocks noChangeArrowheads="1"/>
          </p:cNvSpPr>
          <p:nvPr/>
        </p:nvSpPr>
        <p:spPr bwMode="auto">
          <a:xfrm>
            <a:off x="4564063" y="4416425"/>
            <a:ext cx="1152525" cy="709613"/>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Shipment</a:t>
            </a:r>
          </a:p>
        </p:txBody>
      </p:sp>
      <p:sp>
        <p:nvSpPr>
          <p:cNvPr id="13324" name="Obdélník 16"/>
          <p:cNvSpPr>
            <a:spLocks noChangeArrowheads="1"/>
          </p:cNvSpPr>
          <p:nvPr/>
        </p:nvSpPr>
        <p:spPr bwMode="auto">
          <a:xfrm>
            <a:off x="7453313" y="3406775"/>
            <a:ext cx="1152525" cy="711200"/>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Load-despatch</a:t>
            </a:r>
          </a:p>
        </p:txBody>
      </p:sp>
      <p:sp>
        <p:nvSpPr>
          <p:cNvPr id="13325" name="Obdélník 17"/>
          <p:cNvSpPr>
            <a:spLocks noChangeArrowheads="1"/>
          </p:cNvSpPr>
          <p:nvPr/>
        </p:nvSpPr>
        <p:spPr bwMode="auto">
          <a:xfrm>
            <a:off x="3160713" y="1322388"/>
            <a:ext cx="1150937"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Production    Planning</a:t>
            </a:r>
          </a:p>
        </p:txBody>
      </p:sp>
      <p:sp>
        <p:nvSpPr>
          <p:cNvPr id="13326" name="Obdélník 18"/>
          <p:cNvSpPr>
            <a:spLocks noChangeArrowheads="1"/>
          </p:cNvSpPr>
          <p:nvPr/>
        </p:nvSpPr>
        <p:spPr bwMode="auto">
          <a:xfrm>
            <a:off x="1703388" y="1371600"/>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Sales Order</a:t>
            </a:r>
          </a:p>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3327" name="Obdélník 19"/>
          <p:cNvSpPr>
            <a:spLocks noChangeArrowheads="1"/>
          </p:cNvSpPr>
          <p:nvPr/>
        </p:nvSpPr>
        <p:spPr bwMode="auto">
          <a:xfrm>
            <a:off x="4552950" y="1349375"/>
            <a:ext cx="1152525" cy="719138"/>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Component replenishment</a:t>
            </a:r>
          </a:p>
        </p:txBody>
      </p:sp>
      <p:sp>
        <p:nvSpPr>
          <p:cNvPr id="13328" name="Obdélník 20"/>
          <p:cNvSpPr>
            <a:spLocks noChangeArrowheads="1"/>
          </p:cNvSpPr>
          <p:nvPr/>
        </p:nvSpPr>
        <p:spPr bwMode="auto">
          <a:xfrm>
            <a:off x="5973763" y="1331913"/>
            <a:ext cx="1150937"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Purchase Order</a:t>
            </a:r>
          </a:p>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3329" name="Obdélník 21"/>
          <p:cNvSpPr>
            <a:spLocks noChangeArrowheads="1"/>
          </p:cNvSpPr>
          <p:nvPr/>
        </p:nvSpPr>
        <p:spPr bwMode="auto">
          <a:xfrm>
            <a:off x="5973763" y="4387850"/>
            <a:ext cx="1150937" cy="719138"/>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Invoicing </a:t>
            </a:r>
          </a:p>
        </p:txBody>
      </p:sp>
      <p:sp>
        <p:nvSpPr>
          <p:cNvPr id="13330" name="Obdélník 22"/>
          <p:cNvSpPr>
            <a:spLocks noChangeArrowheads="1"/>
          </p:cNvSpPr>
          <p:nvPr/>
        </p:nvSpPr>
        <p:spPr bwMode="auto">
          <a:xfrm>
            <a:off x="1677988" y="5394325"/>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Payment from </a:t>
            </a:r>
          </a:p>
          <a:p>
            <a:pPr algn="ctr">
              <a:spcBef>
                <a:spcPct val="0"/>
              </a:spcBef>
              <a:buClrTx/>
              <a:buSzTx/>
              <a:buFontTx/>
              <a:buNone/>
            </a:pPr>
            <a:r>
              <a:rPr kumimoji="0" lang="cs-CZ" altLang="cs-CZ" sz="1200">
                <a:latin typeface="Calibri" pitchFamily="34" charset="0"/>
                <a:ea typeface="Calibri" pitchFamily="34" charset="0"/>
                <a:cs typeface="Calibri" pitchFamily="34" charset="0"/>
              </a:rPr>
              <a:t>Customer </a:t>
            </a:r>
          </a:p>
        </p:txBody>
      </p:sp>
      <p:sp>
        <p:nvSpPr>
          <p:cNvPr id="13331" name="Obdélník 23"/>
          <p:cNvSpPr>
            <a:spLocks noChangeArrowheads="1"/>
          </p:cNvSpPr>
          <p:nvPr/>
        </p:nvSpPr>
        <p:spPr bwMode="auto">
          <a:xfrm>
            <a:off x="5981700" y="3406775"/>
            <a:ext cx="1150938"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ea typeface="Calibri" pitchFamily="34" charset="0"/>
                <a:cs typeface="Calibri" pitchFamily="34" charset="0"/>
              </a:rPr>
              <a:t>   Finished </a:t>
            </a:r>
          </a:p>
          <a:p>
            <a:pPr algn="ctr">
              <a:spcBef>
                <a:spcPct val="0"/>
              </a:spcBef>
              <a:buClrTx/>
              <a:buSzTx/>
              <a:buFontTx/>
              <a:buNone/>
            </a:pPr>
            <a:r>
              <a:rPr kumimoji="0" lang="cs-CZ" altLang="cs-CZ" sz="1200">
                <a:latin typeface="Calibri" pitchFamily="34" charset="0"/>
                <a:ea typeface="Calibri" pitchFamily="34" charset="0"/>
                <a:cs typeface="Calibri" pitchFamily="34" charset="0"/>
              </a:rPr>
              <a:t>   goods   to</a:t>
            </a:r>
          </a:p>
          <a:p>
            <a:pPr algn="ctr">
              <a:spcBef>
                <a:spcPct val="0"/>
              </a:spcBef>
              <a:buClrTx/>
              <a:buSzTx/>
              <a:buFontTx/>
              <a:buNone/>
            </a:pPr>
            <a:r>
              <a:rPr kumimoji="0" lang="cs-CZ" altLang="cs-CZ" sz="1200">
                <a:latin typeface="Calibri" pitchFamily="34" charset="0"/>
                <a:ea typeface="Calibri" pitchFamily="34" charset="0"/>
                <a:cs typeface="Calibri" pitchFamily="34" charset="0"/>
              </a:rPr>
              <a:t>   Inventory </a:t>
            </a:r>
          </a:p>
          <a:p>
            <a:pP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3332" name="Obdélník 24"/>
          <p:cNvSpPr>
            <a:spLocks noChangeArrowheads="1"/>
          </p:cNvSpPr>
          <p:nvPr/>
        </p:nvSpPr>
        <p:spPr bwMode="auto">
          <a:xfrm>
            <a:off x="4552950" y="2446338"/>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ea typeface="Calibri" pitchFamily="34" charset="0"/>
                <a:cs typeface="Calibri" pitchFamily="34" charset="0"/>
              </a:rPr>
              <a:t>   Picking from </a:t>
            </a:r>
          </a:p>
          <a:p>
            <a:pPr algn="ctr">
              <a:spcBef>
                <a:spcPct val="0"/>
              </a:spcBef>
              <a:buClrTx/>
              <a:buSzTx/>
              <a:buFontTx/>
              <a:buNone/>
            </a:pPr>
            <a:r>
              <a:rPr kumimoji="0" lang="cs-CZ" altLang="cs-CZ" sz="1200">
                <a:latin typeface="Calibri" pitchFamily="34" charset="0"/>
                <a:ea typeface="Calibri" pitchFamily="34" charset="0"/>
                <a:cs typeface="Calibri" pitchFamily="34" charset="0"/>
              </a:rPr>
              <a:t>   Inventory </a:t>
            </a:r>
          </a:p>
          <a:p>
            <a:pP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3333" name="Obdélník 25"/>
          <p:cNvSpPr>
            <a:spLocks noChangeArrowheads="1"/>
          </p:cNvSpPr>
          <p:nvPr/>
        </p:nvSpPr>
        <p:spPr bwMode="auto">
          <a:xfrm>
            <a:off x="3136900" y="5408613"/>
            <a:ext cx="1152525" cy="719137"/>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Reporting</a:t>
            </a:r>
          </a:p>
        </p:txBody>
      </p:sp>
      <p:sp>
        <p:nvSpPr>
          <p:cNvPr id="13334" name="Obdélník 26"/>
          <p:cNvSpPr>
            <a:spLocks noChangeArrowheads="1"/>
          </p:cNvSpPr>
          <p:nvPr/>
        </p:nvSpPr>
        <p:spPr bwMode="auto">
          <a:xfrm>
            <a:off x="4552950" y="5394325"/>
            <a:ext cx="1152525"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Statistics</a:t>
            </a:r>
          </a:p>
        </p:txBody>
      </p:sp>
      <p:sp>
        <p:nvSpPr>
          <p:cNvPr id="13335" name="Obdélník 27"/>
          <p:cNvSpPr>
            <a:spLocks noChangeArrowheads="1"/>
          </p:cNvSpPr>
          <p:nvPr/>
        </p:nvSpPr>
        <p:spPr bwMode="auto">
          <a:xfrm>
            <a:off x="3184525" y="4373563"/>
            <a:ext cx="1150938"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Inventory value</a:t>
            </a:r>
          </a:p>
          <a:p>
            <a:pPr algn="ctr">
              <a:spcBef>
                <a:spcPct val="0"/>
              </a:spcBef>
              <a:buClrTx/>
              <a:buSzTx/>
              <a:buFontTx/>
              <a:buNone/>
            </a:pPr>
            <a:r>
              <a:rPr kumimoji="0" lang="cs-CZ" altLang="cs-CZ" sz="1200">
                <a:latin typeface="Calibri" pitchFamily="34" charset="0"/>
                <a:ea typeface="Calibri" pitchFamily="34" charset="0"/>
                <a:cs typeface="Calibri" pitchFamily="34" charset="0"/>
              </a:rPr>
              <a:t>calculation</a:t>
            </a:r>
          </a:p>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3336" name="Obdélník 28"/>
          <p:cNvSpPr>
            <a:spLocks noChangeArrowheads="1"/>
          </p:cNvSpPr>
          <p:nvPr/>
        </p:nvSpPr>
        <p:spPr bwMode="auto">
          <a:xfrm>
            <a:off x="3184525" y="3430588"/>
            <a:ext cx="1150938" cy="720725"/>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Inventory value</a:t>
            </a:r>
          </a:p>
          <a:p>
            <a:pPr algn="ctr">
              <a:spcBef>
                <a:spcPct val="0"/>
              </a:spcBef>
              <a:buClrTx/>
              <a:buSzTx/>
              <a:buFontTx/>
              <a:buNone/>
            </a:pPr>
            <a:r>
              <a:rPr kumimoji="0" lang="cs-CZ" altLang="cs-CZ" sz="1200">
                <a:latin typeface="Calibri" pitchFamily="34" charset="0"/>
                <a:ea typeface="Calibri" pitchFamily="34" charset="0"/>
                <a:cs typeface="Calibri" pitchFamily="34" charset="0"/>
              </a:rPr>
              <a:t>calculation</a:t>
            </a:r>
          </a:p>
          <a:p>
            <a:pPr algn="ctr">
              <a:spcBef>
                <a:spcPct val="0"/>
              </a:spcBef>
              <a:buClrTx/>
              <a:buSzTx/>
              <a:buFontTx/>
              <a:buNone/>
            </a:pPr>
            <a:endParaRPr kumimoji="0" lang="cs-CZ" altLang="cs-CZ" sz="1200">
              <a:latin typeface="Calibri" pitchFamily="34" charset="0"/>
              <a:ea typeface="Calibri" pitchFamily="34" charset="0"/>
              <a:cs typeface="Calibri" pitchFamily="34" charset="0"/>
            </a:endParaRPr>
          </a:p>
        </p:txBody>
      </p:sp>
      <p:sp>
        <p:nvSpPr>
          <p:cNvPr id="13337" name="Obdélník 30"/>
          <p:cNvSpPr>
            <a:spLocks noChangeArrowheads="1"/>
          </p:cNvSpPr>
          <p:nvPr/>
        </p:nvSpPr>
        <p:spPr bwMode="auto">
          <a:xfrm>
            <a:off x="1712913" y="4360863"/>
            <a:ext cx="1152525" cy="719137"/>
          </a:xfrm>
          <a:prstGeom prst="rect">
            <a:avLst/>
          </a:prstGeom>
          <a:solidFill>
            <a:srgbClr val="FFFF0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1200">
              <a:latin typeface="Calibri" pitchFamily="34" charset="0"/>
              <a:ea typeface="Calibri" pitchFamily="34" charset="0"/>
              <a:cs typeface="Calibri" pitchFamily="34" charset="0"/>
            </a:endParaRPr>
          </a:p>
          <a:p>
            <a:pPr algn="ctr">
              <a:spcBef>
                <a:spcPct val="0"/>
              </a:spcBef>
              <a:buClrTx/>
              <a:buSzTx/>
              <a:buFontTx/>
              <a:buNone/>
            </a:pPr>
            <a:r>
              <a:rPr kumimoji="0" lang="cs-CZ" altLang="cs-CZ" sz="1200">
                <a:latin typeface="Calibri" pitchFamily="34" charset="0"/>
                <a:ea typeface="Calibri" pitchFamily="34" charset="0"/>
                <a:cs typeface="Calibri" pitchFamily="34" charset="0"/>
              </a:rPr>
              <a:t>Payment to</a:t>
            </a:r>
          </a:p>
          <a:p>
            <a:pPr algn="ctr">
              <a:spcBef>
                <a:spcPct val="0"/>
              </a:spcBef>
              <a:buClrTx/>
              <a:buSzTx/>
              <a:buFontTx/>
              <a:buNone/>
            </a:pPr>
            <a:r>
              <a:rPr kumimoji="0" lang="cs-CZ" altLang="cs-CZ" sz="1200">
                <a:latin typeface="Calibri" pitchFamily="34" charset="0"/>
                <a:ea typeface="Calibri" pitchFamily="34" charset="0"/>
                <a:cs typeface="Calibri" pitchFamily="34" charset="0"/>
              </a:rPr>
              <a:t>Vendor </a:t>
            </a:r>
          </a:p>
        </p:txBody>
      </p:sp>
      <p:cxnSp>
        <p:nvCxnSpPr>
          <p:cNvPr id="13338" name="Přímá spojnice se šipkou 4"/>
          <p:cNvCxnSpPr>
            <a:cxnSpLocks noChangeShapeType="1"/>
            <a:stCxn id="13326" idx="3"/>
          </p:cNvCxnSpPr>
          <p:nvPr/>
        </p:nvCxnSpPr>
        <p:spPr bwMode="auto">
          <a:xfrm>
            <a:off x="2855913" y="1731963"/>
            <a:ext cx="328612"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39" name="Přímá spojnice se šipkou 31"/>
          <p:cNvCxnSpPr>
            <a:cxnSpLocks noChangeShapeType="1"/>
          </p:cNvCxnSpPr>
          <p:nvPr/>
        </p:nvCxnSpPr>
        <p:spPr bwMode="auto">
          <a:xfrm flipV="1">
            <a:off x="4311650" y="1789113"/>
            <a:ext cx="241300"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40" name="Přímá spojnice se šipkou 32"/>
          <p:cNvCxnSpPr>
            <a:cxnSpLocks noChangeShapeType="1"/>
          </p:cNvCxnSpPr>
          <p:nvPr/>
        </p:nvCxnSpPr>
        <p:spPr bwMode="auto">
          <a:xfrm flipV="1">
            <a:off x="5716588" y="1773238"/>
            <a:ext cx="239712"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41" name="Přímá spojnice se šipkou 33"/>
          <p:cNvCxnSpPr>
            <a:cxnSpLocks noChangeShapeType="1"/>
            <a:stCxn id="13328" idx="3"/>
            <a:endCxn id="13315" idx="1"/>
          </p:cNvCxnSpPr>
          <p:nvPr/>
        </p:nvCxnSpPr>
        <p:spPr bwMode="auto">
          <a:xfrm flipV="1">
            <a:off x="7124700" y="1682750"/>
            <a:ext cx="328613" cy="952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42" name="Přímá spojnice se šipkou 39"/>
          <p:cNvCxnSpPr>
            <a:cxnSpLocks noChangeShapeType="1"/>
            <a:stCxn id="13315" idx="2"/>
          </p:cNvCxnSpPr>
          <p:nvPr/>
        </p:nvCxnSpPr>
        <p:spPr bwMode="auto">
          <a:xfrm>
            <a:off x="8029575" y="2043113"/>
            <a:ext cx="0" cy="40322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43" name="Přímá spojnice se šipkou 43"/>
          <p:cNvCxnSpPr>
            <a:cxnSpLocks noChangeShapeType="1"/>
          </p:cNvCxnSpPr>
          <p:nvPr/>
        </p:nvCxnSpPr>
        <p:spPr bwMode="auto">
          <a:xfrm flipH="1">
            <a:off x="7132638" y="2654300"/>
            <a:ext cx="28257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44" name="Přímá spojnice se šipkou 45"/>
          <p:cNvCxnSpPr>
            <a:cxnSpLocks noChangeShapeType="1"/>
          </p:cNvCxnSpPr>
          <p:nvPr/>
        </p:nvCxnSpPr>
        <p:spPr bwMode="auto">
          <a:xfrm flipH="1">
            <a:off x="5676900" y="2997200"/>
            <a:ext cx="319088"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45" name="Přímá spojnice se šipkou 46"/>
          <p:cNvCxnSpPr>
            <a:cxnSpLocks noChangeShapeType="1"/>
          </p:cNvCxnSpPr>
          <p:nvPr/>
        </p:nvCxnSpPr>
        <p:spPr bwMode="auto">
          <a:xfrm flipH="1">
            <a:off x="4289425" y="2997200"/>
            <a:ext cx="26352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46" name="Přímá spojnice se šipkou 47"/>
          <p:cNvCxnSpPr>
            <a:cxnSpLocks noChangeShapeType="1"/>
          </p:cNvCxnSpPr>
          <p:nvPr/>
        </p:nvCxnSpPr>
        <p:spPr bwMode="auto">
          <a:xfrm flipH="1">
            <a:off x="2860675" y="2827338"/>
            <a:ext cx="319088"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47" name="Přímá spojnice se šipkou 53"/>
          <p:cNvCxnSpPr>
            <a:cxnSpLocks noChangeShapeType="1"/>
          </p:cNvCxnSpPr>
          <p:nvPr/>
        </p:nvCxnSpPr>
        <p:spPr bwMode="auto">
          <a:xfrm>
            <a:off x="2305050" y="3167063"/>
            <a:ext cx="0" cy="242887"/>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48" name="Přímá spojnice se šipkou 55"/>
          <p:cNvCxnSpPr>
            <a:cxnSpLocks noChangeShapeType="1"/>
          </p:cNvCxnSpPr>
          <p:nvPr/>
        </p:nvCxnSpPr>
        <p:spPr bwMode="auto">
          <a:xfrm>
            <a:off x="2901950" y="3644900"/>
            <a:ext cx="328613"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49" name="Přímá spojnice se šipkou 56"/>
          <p:cNvCxnSpPr>
            <a:cxnSpLocks noChangeShapeType="1"/>
          </p:cNvCxnSpPr>
          <p:nvPr/>
        </p:nvCxnSpPr>
        <p:spPr bwMode="auto">
          <a:xfrm flipV="1">
            <a:off x="4344988" y="3613150"/>
            <a:ext cx="239712"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50" name="Přímá spojnice se šipkou 57"/>
          <p:cNvCxnSpPr>
            <a:cxnSpLocks noChangeShapeType="1"/>
          </p:cNvCxnSpPr>
          <p:nvPr/>
        </p:nvCxnSpPr>
        <p:spPr bwMode="auto">
          <a:xfrm flipV="1">
            <a:off x="5738813" y="3646488"/>
            <a:ext cx="241300"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51" name="Přímá spojnice se šipkou 58"/>
          <p:cNvCxnSpPr>
            <a:cxnSpLocks noChangeShapeType="1"/>
          </p:cNvCxnSpPr>
          <p:nvPr/>
        </p:nvCxnSpPr>
        <p:spPr bwMode="auto">
          <a:xfrm flipV="1">
            <a:off x="7132638" y="3752850"/>
            <a:ext cx="328612" cy="952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52" name="Přímá spojnice se šipkou 59"/>
          <p:cNvCxnSpPr>
            <a:cxnSpLocks noChangeShapeType="1"/>
          </p:cNvCxnSpPr>
          <p:nvPr/>
        </p:nvCxnSpPr>
        <p:spPr bwMode="auto">
          <a:xfrm>
            <a:off x="8029575" y="4117975"/>
            <a:ext cx="0" cy="242888"/>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53" name="Přímá spojnice se šipkou 60"/>
          <p:cNvCxnSpPr>
            <a:cxnSpLocks noChangeShapeType="1"/>
          </p:cNvCxnSpPr>
          <p:nvPr/>
        </p:nvCxnSpPr>
        <p:spPr bwMode="auto">
          <a:xfrm flipH="1">
            <a:off x="7113588" y="4733925"/>
            <a:ext cx="28257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54" name="Přímá spojnice se šipkou 61"/>
          <p:cNvCxnSpPr>
            <a:cxnSpLocks noChangeShapeType="1"/>
          </p:cNvCxnSpPr>
          <p:nvPr/>
        </p:nvCxnSpPr>
        <p:spPr bwMode="auto">
          <a:xfrm flipH="1">
            <a:off x="5718175" y="4748213"/>
            <a:ext cx="28257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55" name="Přímá spojnice se šipkou 62"/>
          <p:cNvCxnSpPr>
            <a:cxnSpLocks noChangeShapeType="1"/>
          </p:cNvCxnSpPr>
          <p:nvPr/>
        </p:nvCxnSpPr>
        <p:spPr bwMode="auto">
          <a:xfrm flipH="1">
            <a:off x="4303713" y="4786313"/>
            <a:ext cx="280987"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56" name="Přímá spojnice se šipkou 63"/>
          <p:cNvCxnSpPr>
            <a:cxnSpLocks noChangeShapeType="1"/>
          </p:cNvCxnSpPr>
          <p:nvPr/>
        </p:nvCxnSpPr>
        <p:spPr bwMode="auto">
          <a:xfrm flipH="1">
            <a:off x="2901950" y="4743450"/>
            <a:ext cx="28257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57" name="Přímá spojnice se šipkou 64"/>
          <p:cNvCxnSpPr>
            <a:cxnSpLocks noChangeShapeType="1"/>
          </p:cNvCxnSpPr>
          <p:nvPr/>
        </p:nvCxnSpPr>
        <p:spPr bwMode="auto">
          <a:xfrm>
            <a:off x="2316163" y="5106988"/>
            <a:ext cx="0" cy="24447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58" name="Přímá spojnice se šipkou 65"/>
          <p:cNvCxnSpPr>
            <a:cxnSpLocks noChangeShapeType="1"/>
          </p:cNvCxnSpPr>
          <p:nvPr/>
        </p:nvCxnSpPr>
        <p:spPr bwMode="auto">
          <a:xfrm>
            <a:off x="2830513" y="5734050"/>
            <a:ext cx="32702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59" name="Přímá spojnice se šipkou 66"/>
          <p:cNvCxnSpPr>
            <a:cxnSpLocks noChangeShapeType="1"/>
          </p:cNvCxnSpPr>
          <p:nvPr/>
        </p:nvCxnSpPr>
        <p:spPr bwMode="auto">
          <a:xfrm>
            <a:off x="4268788" y="5754688"/>
            <a:ext cx="32702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33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512888"/>
            <a:ext cx="757238"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6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5263" y="2779713"/>
            <a:ext cx="877887" cy="69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6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864100"/>
            <a:ext cx="962025"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6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5263" y="3878263"/>
            <a:ext cx="963612" cy="72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7638" y="4652963"/>
            <a:ext cx="757237"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6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1692275"/>
            <a:ext cx="1616075" cy="9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ovéPole 1"/>
          <p:cNvSpPr txBox="1"/>
          <p:nvPr/>
        </p:nvSpPr>
        <p:spPr>
          <a:xfrm>
            <a:off x="1734433" y="6309320"/>
            <a:ext cx="6619184" cy="369332"/>
          </a:xfrm>
          <a:prstGeom prst="rect">
            <a:avLst/>
          </a:prstGeom>
          <a:noFill/>
        </p:spPr>
        <p:txBody>
          <a:bodyPr wrap="none" rtlCol="0">
            <a:spAutoFit/>
          </a:bodyPr>
          <a:lstStyle/>
          <a:p>
            <a:r>
              <a:rPr lang="en-US" dirty="0"/>
              <a:t>Application of TOC -&gt;thinking tools-&gt;Current Reality Tree – first stage</a:t>
            </a:r>
          </a:p>
        </p:txBody>
      </p:sp>
      <p:sp>
        <p:nvSpPr>
          <p:cNvPr id="55" name="TextovéPole 54"/>
          <p:cNvSpPr txBox="1"/>
          <p:nvPr/>
        </p:nvSpPr>
        <p:spPr>
          <a:xfrm>
            <a:off x="7884368" y="6570930"/>
            <a:ext cx="1152880" cy="215444"/>
          </a:xfrm>
          <a:prstGeom prst="rect">
            <a:avLst/>
          </a:prstGeom>
          <a:noFill/>
        </p:spPr>
        <p:txBody>
          <a:bodyPr wrap="none" rtlCol="0">
            <a:spAutoFit/>
          </a:bodyPr>
          <a:lstStyle/>
          <a:p>
            <a:r>
              <a:rPr lang="en-ZA" sz="800" b="1" dirty="0"/>
              <a:t>Resource </a:t>
            </a:r>
            <a:r>
              <a:rPr lang="cs-CZ" sz="800" b="1" dirty="0"/>
              <a:t>: Skorkovský</a:t>
            </a:r>
            <a:endParaRPr lang="en-ZA" sz="800" b="1" dirty="0"/>
          </a:p>
        </p:txBody>
      </p:sp>
      <p:pic>
        <p:nvPicPr>
          <p:cNvPr id="5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307" y="3366023"/>
            <a:ext cx="1523681" cy="634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7" name="TextovéPole 56"/>
          <p:cNvSpPr txBox="1"/>
          <p:nvPr/>
        </p:nvSpPr>
        <p:spPr>
          <a:xfrm>
            <a:off x="377931" y="4066640"/>
            <a:ext cx="967204" cy="861774"/>
          </a:xfrm>
          <a:prstGeom prst="rect">
            <a:avLst/>
          </a:prstGeom>
          <a:noFill/>
        </p:spPr>
        <p:txBody>
          <a:bodyPr wrap="square" rtlCol="0">
            <a:spAutoFit/>
          </a:bodyPr>
          <a:lstStyle/>
          <a:p>
            <a:r>
              <a:rPr lang="en-ZA" sz="1400" dirty="0"/>
              <a:t>Priorities ?</a:t>
            </a:r>
            <a:endParaRPr lang="cs-CZ" sz="1400" dirty="0"/>
          </a:p>
          <a:p>
            <a:r>
              <a:rPr lang="cs-CZ" dirty="0"/>
              <a:t> </a:t>
            </a:r>
            <a:endParaRPr lang="en-ZA" dirty="0"/>
          </a:p>
          <a:p>
            <a:endParaRPr lang="cs-CZ" dirty="0"/>
          </a:p>
        </p:txBody>
      </p:sp>
    </p:spTree>
    <p:extLst>
      <p:ext uri="{BB962C8B-B14F-4D97-AF65-F5344CB8AC3E}">
        <p14:creationId xmlns:p14="http://schemas.microsoft.com/office/powerpoint/2010/main" val="1018844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ZA" sz="3600" dirty="0">
                <a:solidFill>
                  <a:srgbClr val="0070C0"/>
                </a:solidFill>
              </a:rPr>
              <a:t>Coordinates</a:t>
            </a:r>
            <a:r>
              <a:rPr lang="cs-CZ" dirty="0">
                <a:solidFill>
                  <a:srgbClr val="0070C0"/>
                </a:solidFill>
              </a:rPr>
              <a:t> </a:t>
            </a:r>
            <a:r>
              <a:rPr lang="en-US" sz="1800" dirty="0">
                <a:solidFill>
                  <a:srgbClr val="0070C0"/>
                </a:solidFill>
              </a:rPr>
              <a:t>(will be part of OM Intro as well)</a:t>
            </a:r>
          </a:p>
        </p:txBody>
      </p:sp>
      <p:sp>
        <p:nvSpPr>
          <p:cNvPr id="3" name="Zástupný symbol pro obsah 2"/>
          <p:cNvSpPr>
            <a:spLocks noGrp="1"/>
          </p:cNvSpPr>
          <p:nvPr>
            <p:ph idx="1"/>
          </p:nvPr>
        </p:nvSpPr>
        <p:spPr>
          <a:xfrm>
            <a:off x="395536" y="1600200"/>
            <a:ext cx="8424936" cy="4997152"/>
          </a:xfrm>
        </p:spPr>
        <p:txBody>
          <a:bodyPr>
            <a:normAutofit fontScale="62500" lnSpcReduction="20000"/>
          </a:bodyPr>
          <a:lstStyle/>
          <a:p>
            <a:r>
              <a:rPr lang="en-GB" sz="2400" b="1" dirty="0"/>
              <a:t>Lecturer :</a:t>
            </a:r>
            <a:r>
              <a:rPr lang="en-GB" sz="2400" dirty="0"/>
              <a:t> </a:t>
            </a:r>
            <a:r>
              <a:rPr lang="en-GB" sz="2400" dirty="0" err="1"/>
              <a:t>Ing.Jaromír</a:t>
            </a:r>
            <a:r>
              <a:rPr lang="en-GB" sz="2400" dirty="0"/>
              <a:t> </a:t>
            </a:r>
            <a:r>
              <a:rPr lang="en-GB" sz="2400" dirty="0" err="1"/>
              <a:t>Skorkovský</a:t>
            </a:r>
            <a:r>
              <a:rPr lang="en-GB" sz="2400" dirty="0"/>
              <a:t>, </a:t>
            </a:r>
            <a:r>
              <a:rPr lang="en-GB" sz="2400" dirty="0" err="1"/>
              <a:t>CSc</a:t>
            </a:r>
            <a:r>
              <a:rPr lang="en-GB" sz="2400" dirty="0"/>
              <a:t>.</a:t>
            </a:r>
          </a:p>
          <a:p>
            <a:pPr lvl="1"/>
            <a:r>
              <a:rPr lang="en-GB" sz="2400" dirty="0"/>
              <a:t>Department of Corporate Economy (5th floor)</a:t>
            </a:r>
          </a:p>
          <a:p>
            <a:pPr lvl="1"/>
            <a:r>
              <a:rPr lang="en-GB" sz="2400" dirty="0">
                <a:hlinkClick r:id="rId2"/>
              </a:rPr>
              <a:t>miki@econ.muni.cz</a:t>
            </a:r>
            <a:endParaRPr lang="en-GB" sz="2400" dirty="0"/>
          </a:p>
          <a:p>
            <a:pPr lvl="1"/>
            <a:r>
              <a:rPr lang="en-GB" sz="2400" dirty="0"/>
              <a:t>+420 731113517</a:t>
            </a:r>
          </a:p>
          <a:p>
            <a:r>
              <a:rPr lang="en-GB" sz="2400" b="1" dirty="0"/>
              <a:t>Study material : </a:t>
            </a:r>
            <a:r>
              <a:rPr lang="en-GB" sz="2400" dirty="0"/>
              <a:t>will be updated regularly after every lesson (is.muni.cz</a:t>
            </a:r>
            <a:r>
              <a:rPr lang="cs-CZ" sz="2400" dirty="0"/>
              <a:t>  and </a:t>
            </a:r>
            <a:r>
              <a:rPr lang="cs-CZ" sz="2400" dirty="0" err="1"/>
              <a:t>Interactive</a:t>
            </a:r>
            <a:r>
              <a:rPr lang="cs-CZ" sz="2400" dirty="0"/>
              <a:t> </a:t>
            </a:r>
            <a:r>
              <a:rPr lang="cs-CZ" sz="2400" dirty="0" err="1"/>
              <a:t>Syllabi</a:t>
            </a:r>
            <a:r>
              <a:rPr lang="cs-CZ" sz="2400" dirty="0"/>
              <a:t> </a:t>
            </a:r>
            <a:r>
              <a:rPr lang="en-GB" sz="2400" dirty="0"/>
              <a:t>)</a:t>
            </a:r>
          </a:p>
          <a:p>
            <a:r>
              <a:rPr lang="en-GB" sz="2400" dirty="0"/>
              <a:t>So far there is a lot of material there but mind you that nearly every part will be slightly or more heavily modified this year. So the correct material will have at the end of its name specification …20</a:t>
            </a:r>
            <a:r>
              <a:rPr lang="cs-CZ" sz="2400" dirty="0"/>
              <a:t>YY</a:t>
            </a:r>
            <a:r>
              <a:rPr lang="en-GB" sz="2400" dirty="0"/>
              <a:t> </a:t>
            </a:r>
            <a:r>
              <a:rPr lang="en-GB" sz="2400" dirty="0" err="1"/>
              <a:t>mmdd</a:t>
            </a:r>
            <a:r>
              <a:rPr lang="en-GB" sz="2400" dirty="0"/>
              <a:t> e.g. 20</a:t>
            </a:r>
            <a:r>
              <a:rPr lang="cs-CZ" sz="2400" dirty="0"/>
              <a:t>YYMMDD</a:t>
            </a:r>
            <a:r>
              <a:rPr lang="en-GB" sz="2400" dirty="0"/>
              <a:t> if not specified otherwise in advance</a:t>
            </a:r>
            <a:r>
              <a:rPr lang="cs-CZ" sz="2400" dirty="0"/>
              <a:t> (</a:t>
            </a:r>
            <a:r>
              <a:rPr lang="cs-CZ" sz="2400" dirty="0" err="1"/>
              <a:t>e.g</a:t>
            </a:r>
            <a:r>
              <a:rPr lang="cs-CZ" sz="2400" dirty="0"/>
              <a:t>. 20210920)</a:t>
            </a:r>
            <a:endParaRPr lang="en-GB" sz="2400" dirty="0"/>
          </a:p>
          <a:p>
            <a:r>
              <a:rPr lang="en-GB" sz="2400" b="1" dirty="0"/>
              <a:t>Attendance :</a:t>
            </a:r>
            <a:r>
              <a:rPr lang="en-GB" sz="2400" dirty="0"/>
              <a:t> seminar and lectures  </a:t>
            </a:r>
            <a:r>
              <a:rPr lang="en-GB" sz="2400" b="1" dirty="0">
                <a:solidFill>
                  <a:srgbClr val="FF0000"/>
                </a:solidFill>
              </a:rPr>
              <a:t>are obligatory </a:t>
            </a:r>
            <a:r>
              <a:rPr lang="en-GB" sz="2400" dirty="0"/>
              <a:t>– see subject specification (is.muni.cz) – first vital condition to be admitted to exam</a:t>
            </a:r>
            <a:r>
              <a:rPr lang="cs-CZ" sz="2400" dirty="0"/>
              <a:t> !!!!</a:t>
            </a:r>
            <a:r>
              <a:rPr lang="en-GB" sz="2400" dirty="0"/>
              <a:t>)</a:t>
            </a:r>
          </a:p>
          <a:p>
            <a:r>
              <a:rPr lang="en-GB" sz="2400" b="1" dirty="0"/>
              <a:t>Excuses :</a:t>
            </a:r>
            <a:r>
              <a:rPr lang="en-GB" sz="2400" dirty="0"/>
              <a:t> if serious reason emerges- </a:t>
            </a:r>
            <a:r>
              <a:rPr lang="en-GB" sz="2400" b="1" dirty="0">
                <a:solidFill>
                  <a:srgbClr val="FF0000"/>
                </a:solidFill>
              </a:rPr>
              <a:t>only written form is accepted   </a:t>
            </a:r>
          </a:p>
          <a:p>
            <a:r>
              <a:rPr lang="en-GB" sz="2400" b="1" dirty="0"/>
              <a:t>Seminar work </a:t>
            </a:r>
            <a:r>
              <a:rPr lang="en-GB" sz="2400" dirty="0"/>
              <a:t>: will be assigned after some theory will be presented. Accepted seminar work is the second condition to be  admitted to an exam. Assign time:</a:t>
            </a:r>
            <a:r>
              <a:rPr lang="cs-CZ" sz="2400" dirty="0"/>
              <a:t> 10.</a:t>
            </a:r>
            <a:r>
              <a:rPr lang="en-GB" sz="2400" dirty="0"/>
              <a:t>11.20</a:t>
            </a:r>
            <a:r>
              <a:rPr lang="cs-CZ" sz="2400" dirty="0"/>
              <a:t>21</a:t>
            </a:r>
            <a:r>
              <a:rPr lang="en-GB" sz="2400" dirty="0"/>
              <a:t> </a:t>
            </a:r>
            <a:r>
              <a:rPr lang="cs-CZ" sz="2400" dirty="0"/>
              <a:t> </a:t>
            </a:r>
            <a:endParaRPr lang="en-GB" sz="2400" dirty="0"/>
          </a:p>
          <a:p>
            <a:r>
              <a:rPr lang="en-GB" sz="2400" b="1" dirty="0"/>
              <a:t>Tuition plan : </a:t>
            </a:r>
            <a:r>
              <a:rPr lang="en-GB" sz="2400" dirty="0"/>
              <a:t>at the </a:t>
            </a:r>
            <a:r>
              <a:rPr lang="en-GB" sz="2400" b="1" dirty="0">
                <a:solidFill>
                  <a:srgbClr val="FF0000"/>
                </a:solidFill>
              </a:rPr>
              <a:t>end </a:t>
            </a:r>
            <a:r>
              <a:rPr lang="en-GB" sz="2400" dirty="0"/>
              <a:t>of this slide show  </a:t>
            </a:r>
          </a:p>
          <a:p>
            <a:r>
              <a:rPr lang="en-GB" sz="2400" b="1" dirty="0"/>
              <a:t>Name of the tuition plan file : </a:t>
            </a:r>
            <a:r>
              <a:rPr lang="en-GB" sz="2400" dirty="0"/>
              <a:t>Tuition plan for </a:t>
            </a:r>
            <a:r>
              <a:rPr lang="cs-CZ" sz="2400" dirty="0"/>
              <a:t> </a:t>
            </a:r>
            <a:r>
              <a:rPr lang="en-GB" sz="2400" dirty="0"/>
              <a:t>AOPR_20</a:t>
            </a:r>
            <a:r>
              <a:rPr lang="cs-CZ" sz="2400" dirty="0"/>
              <a:t>YYMMDD</a:t>
            </a:r>
            <a:endParaRPr lang="en-GB" sz="2400" dirty="0"/>
          </a:p>
          <a:p>
            <a:r>
              <a:rPr lang="en-US" sz="2400" dirty="0"/>
              <a:t>For the case of normal contact teaching : AOPR: P312 (308)- every </a:t>
            </a:r>
            <a:r>
              <a:rPr lang="cs-CZ" sz="2400" dirty="0"/>
              <a:t>M</a:t>
            </a:r>
            <a:r>
              <a:rPr lang="en-US" sz="2400" dirty="0" err="1"/>
              <a:t>onday</a:t>
            </a:r>
            <a:r>
              <a:rPr lang="en-US" sz="2400" dirty="0"/>
              <a:t> on16:00 and VT206  and every Wednesday on 12:00 </a:t>
            </a:r>
          </a:p>
          <a:p>
            <a:r>
              <a:rPr lang="en-US" sz="2400" dirty="0"/>
              <a:t>In case of online teaching during a pandemic : MS TEAMS </a:t>
            </a:r>
          </a:p>
          <a:p>
            <a:endParaRPr lang="en-GB" sz="2400" dirty="0"/>
          </a:p>
          <a:p>
            <a:endParaRPr lang="en-ZA" dirty="0"/>
          </a:p>
          <a:p>
            <a:pPr marL="0" indent="0">
              <a:buNone/>
            </a:pPr>
            <a:r>
              <a:rPr lang="en-ZA" dirty="0"/>
              <a:t> </a:t>
            </a:r>
          </a:p>
        </p:txBody>
      </p:sp>
    </p:spTree>
    <p:extLst>
      <p:ext uri="{BB962C8B-B14F-4D97-AF65-F5344CB8AC3E}">
        <p14:creationId xmlns:p14="http://schemas.microsoft.com/office/powerpoint/2010/main" val="2488366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p:nvPr>
        </p:nvSpPr>
        <p:spPr/>
        <p:txBody>
          <a:bodyPr/>
          <a:lstStyle/>
          <a:p>
            <a:pPr algn="l"/>
            <a:r>
              <a:rPr lang="cs-CZ" altLang="cs-CZ" sz="3600" dirty="0" err="1">
                <a:solidFill>
                  <a:srgbClr val="0070C0"/>
                </a:solidFill>
              </a:rPr>
              <a:t>Your</a:t>
            </a:r>
            <a:r>
              <a:rPr lang="cs-CZ" altLang="cs-CZ" sz="3600" dirty="0">
                <a:solidFill>
                  <a:srgbClr val="0070C0"/>
                </a:solidFill>
              </a:rPr>
              <a:t> </a:t>
            </a:r>
            <a:r>
              <a:rPr lang="cs-CZ" altLang="cs-CZ" sz="3600" dirty="0" err="1">
                <a:solidFill>
                  <a:srgbClr val="0070C0"/>
                </a:solidFill>
              </a:rPr>
              <a:t>main</a:t>
            </a:r>
            <a:r>
              <a:rPr lang="cs-CZ" altLang="cs-CZ" sz="3600" dirty="0">
                <a:solidFill>
                  <a:srgbClr val="0070C0"/>
                </a:solidFill>
              </a:rPr>
              <a:t> </a:t>
            </a:r>
            <a:r>
              <a:rPr lang="cs-CZ" altLang="cs-CZ" sz="3600" dirty="0" err="1">
                <a:solidFill>
                  <a:srgbClr val="0070C0"/>
                </a:solidFill>
              </a:rPr>
              <a:t>task</a:t>
            </a:r>
            <a:r>
              <a:rPr lang="cs-CZ" altLang="cs-CZ" sz="3600" dirty="0">
                <a:solidFill>
                  <a:srgbClr val="0070C0"/>
                </a:solidFill>
              </a:rPr>
              <a:t> </a:t>
            </a:r>
            <a:br>
              <a:rPr lang="cs-CZ" altLang="cs-CZ" dirty="0"/>
            </a:br>
            <a:r>
              <a:rPr lang="cs-CZ" altLang="cs-CZ" sz="1400" dirty="0"/>
              <a:t>(</a:t>
            </a:r>
            <a:r>
              <a:rPr lang="cs-CZ" altLang="cs-CZ" sz="1400" dirty="0" err="1"/>
              <a:t>Search</a:t>
            </a:r>
            <a:r>
              <a:rPr lang="cs-CZ" altLang="cs-CZ" sz="1400" dirty="0"/>
              <a:t>  </a:t>
            </a:r>
            <a:r>
              <a:rPr lang="cs-CZ" altLang="cs-CZ" sz="1400" b="1" dirty="0">
                <a:solidFill>
                  <a:srgbClr val="FF0000"/>
                </a:solidFill>
              </a:rPr>
              <a:t>- HOW  </a:t>
            </a:r>
            <a:r>
              <a:rPr lang="cs-CZ" altLang="cs-CZ" sz="1400" dirty="0"/>
              <a:t>???  </a:t>
            </a:r>
            <a:r>
              <a:rPr lang="cs-CZ" altLang="cs-CZ" sz="1400" dirty="0" err="1"/>
              <a:t>Measure</a:t>
            </a:r>
            <a:r>
              <a:rPr lang="cs-CZ" altLang="cs-CZ" sz="1400" dirty="0"/>
              <a:t> </a:t>
            </a:r>
            <a:r>
              <a:rPr lang="cs-CZ" altLang="cs-CZ" sz="1400" dirty="0" err="1"/>
              <a:t>impacts</a:t>
            </a:r>
            <a:r>
              <a:rPr lang="cs-CZ" altLang="cs-CZ" sz="1400" dirty="0"/>
              <a:t> –</a:t>
            </a:r>
            <a:r>
              <a:rPr lang="cs-CZ" altLang="cs-CZ" sz="1400" b="1" dirty="0">
                <a:solidFill>
                  <a:srgbClr val="FF0000"/>
                </a:solidFill>
              </a:rPr>
              <a:t>HOW</a:t>
            </a:r>
            <a:r>
              <a:rPr lang="cs-CZ" altLang="cs-CZ" sz="1400" dirty="0"/>
              <a:t> ??? and  </a:t>
            </a:r>
            <a:r>
              <a:rPr lang="cs-CZ" altLang="cs-CZ" sz="1400" dirty="0" err="1"/>
              <a:t>Destroy</a:t>
            </a:r>
            <a:r>
              <a:rPr lang="cs-CZ" altLang="cs-CZ" sz="1400" dirty="0"/>
              <a:t> – </a:t>
            </a:r>
            <a:r>
              <a:rPr lang="cs-CZ" altLang="cs-CZ" sz="1400" b="1" dirty="0">
                <a:solidFill>
                  <a:srgbClr val="FF0000"/>
                </a:solidFill>
              </a:rPr>
              <a:t>HOW</a:t>
            </a:r>
            <a:r>
              <a:rPr lang="cs-CZ" altLang="cs-CZ" sz="1400" dirty="0"/>
              <a:t>  ???) </a:t>
            </a:r>
          </a:p>
        </p:txBody>
      </p:sp>
      <p:pic>
        <p:nvPicPr>
          <p:cNvPr id="143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0763" y="1652588"/>
            <a:ext cx="757237"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3813" y="1484313"/>
            <a:ext cx="8763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5313" y="4192588"/>
            <a:ext cx="963612" cy="72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1525" y="2759075"/>
            <a:ext cx="962025"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0663" y="4008438"/>
            <a:ext cx="757237"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4"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8663" y="5472113"/>
            <a:ext cx="1262062"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345" name="Přímá spojnice se šipkou 11"/>
          <p:cNvCxnSpPr>
            <a:cxnSpLocks noChangeShapeType="1"/>
            <a:stCxn id="14344" idx="0"/>
          </p:cNvCxnSpPr>
          <p:nvPr/>
        </p:nvCxnSpPr>
        <p:spPr bwMode="auto">
          <a:xfrm flipV="1">
            <a:off x="5170488" y="4875213"/>
            <a:ext cx="982662" cy="59690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6" name="Přímá spojnice se šipkou 13"/>
          <p:cNvCxnSpPr>
            <a:cxnSpLocks noChangeShapeType="1"/>
            <a:stCxn id="14344" idx="0"/>
          </p:cNvCxnSpPr>
          <p:nvPr/>
        </p:nvCxnSpPr>
        <p:spPr bwMode="auto">
          <a:xfrm flipH="1" flipV="1">
            <a:off x="4440239" y="4765675"/>
            <a:ext cx="729455" cy="706438"/>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7" name="Přímá spojnice se šipkou 16"/>
          <p:cNvCxnSpPr>
            <a:cxnSpLocks noChangeShapeType="1"/>
            <a:stCxn id="14343" idx="0"/>
            <a:endCxn id="14342" idx="2"/>
          </p:cNvCxnSpPr>
          <p:nvPr/>
        </p:nvCxnSpPr>
        <p:spPr bwMode="auto">
          <a:xfrm flipV="1">
            <a:off x="4410075" y="3481388"/>
            <a:ext cx="652463" cy="52705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8" name="Přímá spojnice se šipkou 18"/>
          <p:cNvCxnSpPr>
            <a:cxnSpLocks noChangeShapeType="1"/>
            <a:stCxn id="14341" idx="0"/>
            <a:endCxn id="14342" idx="2"/>
          </p:cNvCxnSpPr>
          <p:nvPr/>
        </p:nvCxnSpPr>
        <p:spPr bwMode="auto">
          <a:xfrm flipH="1" flipV="1">
            <a:off x="5062538" y="3481388"/>
            <a:ext cx="1093787" cy="71120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9" name="Přímá spojnice se šipkou 20"/>
          <p:cNvCxnSpPr>
            <a:cxnSpLocks noChangeShapeType="1"/>
            <a:endCxn id="14339" idx="2"/>
          </p:cNvCxnSpPr>
          <p:nvPr/>
        </p:nvCxnSpPr>
        <p:spPr bwMode="auto">
          <a:xfrm flipH="1" flipV="1">
            <a:off x="3939382" y="2409825"/>
            <a:ext cx="471487" cy="1653311"/>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50" name="Přímá spojnice se šipkou 22"/>
          <p:cNvCxnSpPr>
            <a:cxnSpLocks noChangeShapeType="1"/>
            <a:stCxn id="14342" idx="0"/>
          </p:cNvCxnSpPr>
          <p:nvPr/>
        </p:nvCxnSpPr>
        <p:spPr bwMode="auto">
          <a:xfrm flipV="1">
            <a:off x="5062538" y="2182813"/>
            <a:ext cx="481012" cy="576262"/>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ovéPole 1"/>
          <p:cNvSpPr txBox="1"/>
          <p:nvPr/>
        </p:nvSpPr>
        <p:spPr>
          <a:xfrm>
            <a:off x="6084168" y="5666065"/>
            <a:ext cx="2274982" cy="523220"/>
          </a:xfrm>
          <a:prstGeom prst="rect">
            <a:avLst/>
          </a:prstGeom>
          <a:noFill/>
        </p:spPr>
        <p:txBody>
          <a:bodyPr wrap="none" rtlCol="0">
            <a:spAutoFit/>
          </a:bodyPr>
          <a:lstStyle/>
          <a:p>
            <a:r>
              <a:rPr lang="en-ZA" dirty="0"/>
              <a:t>Root Problem</a:t>
            </a:r>
          </a:p>
          <a:p>
            <a:r>
              <a:rPr lang="en-US" sz="1000" dirty="0"/>
              <a:t>         (</a:t>
            </a:r>
            <a:r>
              <a:rPr lang="en-US" sz="1000" dirty="0" err="1"/>
              <a:t>e.g.l</a:t>
            </a:r>
            <a:r>
              <a:rPr lang="en-US" sz="1000" dirty="0"/>
              <a:t> ow profit, crippled cash flow )</a:t>
            </a:r>
          </a:p>
        </p:txBody>
      </p:sp>
      <p:sp>
        <p:nvSpPr>
          <p:cNvPr id="3" name="TextovéPole 2"/>
          <p:cNvSpPr txBox="1"/>
          <p:nvPr/>
        </p:nvSpPr>
        <p:spPr>
          <a:xfrm>
            <a:off x="5835075" y="3560247"/>
            <a:ext cx="1380506" cy="253916"/>
          </a:xfrm>
          <a:prstGeom prst="rect">
            <a:avLst/>
          </a:prstGeom>
          <a:noFill/>
        </p:spPr>
        <p:txBody>
          <a:bodyPr wrap="none" rtlCol="0">
            <a:spAutoFit/>
          </a:bodyPr>
          <a:lstStyle/>
          <a:p>
            <a:r>
              <a:rPr lang="en-ZA" sz="1050" dirty="0"/>
              <a:t>Cause-Effect relation</a:t>
            </a:r>
            <a:r>
              <a:rPr lang="cs-CZ" sz="1050" dirty="0"/>
              <a:t>s</a:t>
            </a:r>
            <a:endParaRPr lang="en-ZA" sz="1050" dirty="0"/>
          </a:p>
        </p:txBody>
      </p:sp>
      <p:sp>
        <p:nvSpPr>
          <p:cNvPr id="17" name="TextovéPole 16"/>
          <p:cNvSpPr txBox="1"/>
          <p:nvPr/>
        </p:nvSpPr>
        <p:spPr>
          <a:xfrm>
            <a:off x="5975121" y="5124728"/>
            <a:ext cx="1327608" cy="253916"/>
          </a:xfrm>
          <a:prstGeom prst="rect">
            <a:avLst/>
          </a:prstGeom>
          <a:noFill/>
        </p:spPr>
        <p:txBody>
          <a:bodyPr wrap="none" rtlCol="0">
            <a:spAutoFit/>
          </a:bodyPr>
          <a:lstStyle/>
          <a:p>
            <a:r>
              <a:rPr lang="en-ZA" sz="1050" dirty="0"/>
              <a:t>Cause-Effect relation</a:t>
            </a:r>
          </a:p>
        </p:txBody>
      </p:sp>
      <p:sp>
        <p:nvSpPr>
          <p:cNvPr id="18" name="TextovéPole 17"/>
          <p:cNvSpPr txBox="1"/>
          <p:nvPr/>
        </p:nvSpPr>
        <p:spPr>
          <a:xfrm>
            <a:off x="3193218" y="4997770"/>
            <a:ext cx="1327608" cy="253916"/>
          </a:xfrm>
          <a:prstGeom prst="rect">
            <a:avLst/>
          </a:prstGeom>
          <a:noFill/>
        </p:spPr>
        <p:txBody>
          <a:bodyPr wrap="none" rtlCol="0">
            <a:spAutoFit/>
          </a:bodyPr>
          <a:lstStyle/>
          <a:p>
            <a:r>
              <a:rPr lang="en-ZA" sz="1050" dirty="0"/>
              <a:t>Cause-Effect relation</a:t>
            </a:r>
          </a:p>
        </p:txBody>
      </p:sp>
      <p:sp>
        <p:nvSpPr>
          <p:cNvPr id="19" name="TextovéPole 18"/>
          <p:cNvSpPr txBox="1"/>
          <p:nvPr/>
        </p:nvSpPr>
        <p:spPr>
          <a:xfrm>
            <a:off x="2529414" y="3109522"/>
            <a:ext cx="1327608" cy="253916"/>
          </a:xfrm>
          <a:prstGeom prst="rect">
            <a:avLst/>
          </a:prstGeom>
          <a:noFill/>
        </p:spPr>
        <p:txBody>
          <a:bodyPr wrap="none" rtlCol="0">
            <a:spAutoFit/>
          </a:bodyPr>
          <a:lstStyle/>
          <a:p>
            <a:r>
              <a:rPr lang="en-ZA" sz="1050" dirty="0"/>
              <a:t>Cause-Effect relation</a:t>
            </a:r>
          </a:p>
        </p:txBody>
      </p:sp>
      <p:sp>
        <p:nvSpPr>
          <p:cNvPr id="20" name="TextovéPole 19"/>
          <p:cNvSpPr txBox="1"/>
          <p:nvPr/>
        </p:nvSpPr>
        <p:spPr>
          <a:xfrm>
            <a:off x="5541963" y="2343986"/>
            <a:ext cx="1327608" cy="253916"/>
          </a:xfrm>
          <a:prstGeom prst="rect">
            <a:avLst/>
          </a:prstGeom>
          <a:noFill/>
        </p:spPr>
        <p:txBody>
          <a:bodyPr wrap="none" rtlCol="0">
            <a:spAutoFit/>
          </a:bodyPr>
          <a:lstStyle/>
          <a:p>
            <a:r>
              <a:rPr lang="en-ZA" sz="1050" dirty="0"/>
              <a:t>Cause-Effect relation</a:t>
            </a:r>
          </a:p>
        </p:txBody>
      </p:sp>
    </p:spTree>
    <p:extLst>
      <p:ext uri="{BB962C8B-B14F-4D97-AF65-F5344CB8AC3E}">
        <p14:creationId xmlns:p14="http://schemas.microsoft.com/office/powerpoint/2010/main" val="2992284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61987" y="260648"/>
            <a:ext cx="7381875" cy="1066800"/>
          </a:xfrm>
        </p:spPr>
        <p:txBody>
          <a:bodyPr>
            <a:normAutofit/>
          </a:bodyPr>
          <a:lstStyle/>
          <a:p>
            <a:pPr algn="l"/>
            <a:r>
              <a:rPr lang="cs-CZ" altLang="cs-CZ" sz="3600" dirty="0">
                <a:solidFill>
                  <a:srgbClr val="0070C0"/>
                </a:solidFill>
                <a:latin typeface="Calibri" pitchFamily="34" charset="0"/>
              </a:rPr>
              <a:t>Basic</a:t>
            </a:r>
            <a:r>
              <a:rPr lang="en-GB" altLang="cs-CZ" sz="3600" dirty="0">
                <a:solidFill>
                  <a:srgbClr val="0070C0"/>
                </a:solidFill>
                <a:latin typeface="Calibri" pitchFamily="34" charset="0"/>
              </a:rPr>
              <a:t> problem</a:t>
            </a:r>
            <a:r>
              <a:rPr lang="cs-CZ" altLang="cs-CZ" sz="3600" dirty="0">
                <a:solidFill>
                  <a:srgbClr val="0070C0"/>
                </a:solidFill>
                <a:latin typeface="Calibri" pitchFamily="34" charset="0"/>
              </a:rPr>
              <a:t> I. </a:t>
            </a:r>
            <a:r>
              <a:rPr lang="en-US" altLang="cs-CZ" sz="3600" dirty="0">
                <a:solidFill>
                  <a:srgbClr val="0070C0"/>
                </a:solidFill>
                <a:latin typeface="Calibri" pitchFamily="34" charset="0"/>
              </a:rPr>
              <a:t>(one of many)</a:t>
            </a:r>
          </a:p>
        </p:txBody>
      </p:sp>
      <p:pic>
        <p:nvPicPr>
          <p:cNvPr id="32771" name="Picture 5" descr="momentu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4056" y="2133600"/>
            <a:ext cx="12954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7" descr="33e68905-3e3e-4556-bc5b-c5e41f6527fa_Pakistan_Musharraf">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4075" y="2133600"/>
            <a:ext cx="15113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AutoShape 8"/>
          <p:cNvSpPr>
            <a:spLocks noChangeArrowheads="1"/>
          </p:cNvSpPr>
          <p:nvPr/>
        </p:nvSpPr>
        <p:spPr bwMode="auto">
          <a:xfrm>
            <a:off x="2484438" y="3573463"/>
            <a:ext cx="2087562" cy="2447925"/>
          </a:xfrm>
          <a:prstGeom prst="cloudCallout">
            <a:avLst>
              <a:gd name="adj1" fmla="val -36236"/>
              <a:gd name="adj2" fmla="val -84046"/>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endParaRPr kumimoji="0" lang="cs-CZ" altLang="cs-CZ" sz="2400">
              <a:latin typeface="Times New Roman" pitchFamily="18" charset="0"/>
            </a:endParaRPr>
          </a:p>
        </p:txBody>
      </p:sp>
      <p:sp>
        <p:nvSpPr>
          <p:cNvPr id="32774" name="Text Box 9"/>
          <p:cNvSpPr txBox="1">
            <a:spLocks noChangeArrowheads="1"/>
          </p:cNvSpPr>
          <p:nvPr/>
        </p:nvSpPr>
        <p:spPr bwMode="auto">
          <a:xfrm>
            <a:off x="2716213" y="4014788"/>
            <a:ext cx="163671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en-GB" altLang="cs-CZ" sz="2400" dirty="0">
                <a:latin typeface="Calibri" pitchFamily="34" charset="0"/>
              </a:rPr>
              <a:t>We have</a:t>
            </a:r>
          </a:p>
          <a:p>
            <a:pPr algn="ctr">
              <a:spcBef>
                <a:spcPct val="0"/>
              </a:spcBef>
              <a:buClrTx/>
              <a:buSzTx/>
              <a:buFontTx/>
              <a:buNone/>
            </a:pPr>
            <a:r>
              <a:rPr kumimoji="0" lang="en-GB" altLang="cs-CZ" sz="2400" dirty="0">
                <a:latin typeface="Calibri" pitchFamily="34" charset="0"/>
              </a:rPr>
              <a:t>a huge data</a:t>
            </a:r>
          </a:p>
          <a:p>
            <a:pPr algn="ctr">
              <a:spcBef>
                <a:spcPct val="0"/>
              </a:spcBef>
              <a:buClrTx/>
              <a:buSzTx/>
              <a:buFontTx/>
              <a:buNone/>
            </a:pPr>
            <a:r>
              <a:rPr kumimoji="0" lang="en-US" altLang="cs-CZ" sz="2400" dirty="0">
                <a:latin typeface="Calibri" pitchFamily="34" charset="0"/>
              </a:rPr>
              <a:t>quantity</a:t>
            </a:r>
          </a:p>
        </p:txBody>
      </p:sp>
      <p:sp>
        <p:nvSpPr>
          <p:cNvPr id="32775" name="Line 10"/>
          <p:cNvSpPr>
            <a:spLocks noChangeShapeType="1"/>
          </p:cNvSpPr>
          <p:nvPr/>
        </p:nvSpPr>
        <p:spPr bwMode="auto">
          <a:xfrm flipV="1">
            <a:off x="4572000" y="3500438"/>
            <a:ext cx="431800" cy="57626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pic>
        <p:nvPicPr>
          <p:cNvPr id="32776" name="Picture 11" descr="33e68905-3e3e-4556-bc5b-c5e41f6527fa_Pakistan_Musharraf">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8625" y="4652963"/>
            <a:ext cx="1511300" cy="118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7" name="AutoShape 12"/>
          <p:cNvSpPr>
            <a:spLocks noChangeArrowheads="1"/>
          </p:cNvSpPr>
          <p:nvPr/>
        </p:nvSpPr>
        <p:spPr bwMode="auto">
          <a:xfrm>
            <a:off x="6012160" y="1634899"/>
            <a:ext cx="2808288" cy="2447925"/>
          </a:xfrm>
          <a:prstGeom prst="cloudCallout">
            <a:avLst>
              <a:gd name="adj1" fmla="val -40560"/>
              <a:gd name="adj2" fmla="val 85472"/>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en-US" altLang="cs-CZ" sz="2400" dirty="0">
                <a:latin typeface="Times New Roman" pitchFamily="18" charset="0"/>
              </a:rPr>
              <a:t>Quantum computers ?</a:t>
            </a:r>
          </a:p>
        </p:txBody>
      </p:sp>
      <p:sp>
        <p:nvSpPr>
          <p:cNvPr id="32778" name="Text Box 13"/>
          <p:cNvSpPr txBox="1">
            <a:spLocks noChangeArrowheads="1"/>
          </p:cNvSpPr>
          <p:nvPr/>
        </p:nvSpPr>
        <p:spPr bwMode="auto">
          <a:xfrm>
            <a:off x="323528" y="5987604"/>
            <a:ext cx="806489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lang="en-US" sz="1600" b="1" dirty="0">
                <a:solidFill>
                  <a:srgbClr val="0070C0"/>
                </a:solidFill>
              </a:rPr>
              <a:t>Moore's law</a:t>
            </a:r>
            <a:r>
              <a:rPr lang="en-US" sz="1600" dirty="0">
                <a:solidFill>
                  <a:srgbClr val="0070C0"/>
                </a:solidFill>
              </a:rPr>
              <a:t> </a:t>
            </a:r>
            <a:r>
              <a:rPr lang="en-US" sz="1400" dirty="0">
                <a:solidFill>
                  <a:srgbClr val="0070C0"/>
                </a:solidFill>
              </a:rPr>
              <a:t>is the observation that the number of transistors in a dense integrated circuits doubles approximately every two years – so -&gt; capacity of memory is going up –&gt;applications (SW) temporarily solve such a constraint and it is still valid after more than 50 Years !!! </a:t>
            </a:r>
            <a:endParaRPr kumimoji="0" lang="en-US" altLang="cs-CZ" sz="1400" b="1" dirty="0">
              <a:solidFill>
                <a:srgbClr val="0070C0"/>
              </a:solidFill>
              <a:latin typeface="Calibri" pitchFamily="34" charset="0"/>
            </a:endParaRPr>
          </a:p>
        </p:txBody>
      </p:sp>
      <p:sp>
        <p:nvSpPr>
          <p:cNvPr id="32779" name="Line 14"/>
          <p:cNvSpPr>
            <a:spLocks noChangeShapeType="1"/>
          </p:cNvSpPr>
          <p:nvPr/>
        </p:nvSpPr>
        <p:spPr bwMode="auto">
          <a:xfrm>
            <a:off x="5076825" y="3500438"/>
            <a:ext cx="790575" cy="79216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Tree>
    <p:extLst>
      <p:ext uri="{BB962C8B-B14F-4D97-AF65-F5344CB8AC3E}">
        <p14:creationId xmlns:p14="http://schemas.microsoft.com/office/powerpoint/2010/main" val="2633482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62DFD0-DA2C-44A7-8DC8-D26D95E2E123}"/>
              </a:ext>
            </a:extLst>
          </p:cNvPr>
          <p:cNvSpPr>
            <a:spLocks noGrp="1"/>
          </p:cNvSpPr>
          <p:nvPr>
            <p:ph type="title"/>
          </p:nvPr>
        </p:nvSpPr>
        <p:spPr/>
        <p:txBody>
          <a:bodyPr>
            <a:noAutofit/>
          </a:bodyPr>
          <a:lstStyle/>
          <a:p>
            <a:pPr algn="l"/>
            <a:r>
              <a:rPr lang="en-US" sz="3600" dirty="0">
                <a:solidFill>
                  <a:srgbClr val="0070C0"/>
                </a:solidFill>
              </a:rPr>
              <a:t>Transistor density in chips and computer performance</a:t>
            </a:r>
          </a:p>
        </p:txBody>
      </p:sp>
      <p:cxnSp>
        <p:nvCxnSpPr>
          <p:cNvPr id="4" name="Přímá spojnice se šipkou 3">
            <a:extLst>
              <a:ext uri="{FF2B5EF4-FFF2-40B4-BE49-F238E27FC236}">
                <a16:creationId xmlns:a16="http://schemas.microsoft.com/office/drawing/2014/main" id="{F40A016A-A410-4B37-86E7-8AA93AEC3CD1}"/>
              </a:ext>
            </a:extLst>
          </p:cNvPr>
          <p:cNvCxnSpPr/>
          <p:nvPr/>
        </p:nvCxnSpPr>
        <p:spPr>
          <a:xfrm flipV="1">
            <a:off x="971600" y="1988840"/>
            <a:ext cx="0" cy="32403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ovéPole 4">
            <a:extLst>
              <a:ext uri="{FF2B5EF4-FFF2-40B4-BE49-F238E27FC236}">
                <a16:creationId xmlns:a16="http://schemas.microsoft.com/office/drawing/2014/main" id="{E39F5D88-E303-4EF8-AE32-345DE243A77C}"/>
              </a:ext>
            </a:extLst>
          </p:cNvPr>
          <p:cNvSpPr txBox="1"/>
          <p:nvPr/>
        </p:nvSpPr>
        <p:spPr>
          <a:xfrm>
            <a:off x="114566" y="1723674"/>
            <a:ext cx="888385" cy="369332"/>
          </a:xfrm>
          <a:prstGeom prst="rect">
            <a:avLst/>
          </a:prstGeom>
          <a:noFill/>
        </p:spPr>
        <p:txBody>
          <a:bodyPr wrap="none" rtlCol="0">
            <a:spAutoFit/>
          </a:bodyPr>
          <a:lstStyle/>
          <a:p>
            <a:r>
              <a:rPr lang="cs-CZ" dirty="0" err="1">
                <a:solidFill>
                  <a:srgbClr val="0070C0"/>
                </a:solidFill>
              </a:rPr>
              <a:t>Density</a:t>
            </a:r>
            <a:endParaRPr lang="en-US" dirty="0">
              <a:solidFill>
                <a:srgbClr val="0070C0"/>
              </a:solidFill>
            </a:endParaRPr>
          </a:p>
        </p:txBody>
      </p:sp>
      <p:cxnSp>
        <p:nvCxnSpPr>
          <p:cNvPr id="6" name="Přímá spojnice se šipkou 5">
            <a:extLst>
              <a:ext uri="{FF2B5EF4-FFF2-40B4-BE49-F238E27FC236}">
                <a16:creationId xmlns:a16="http://schemas.microsoft.com/office/drawing/2014/main" id="{C45112D6-08D8-4E28-87E0-50D3D26BBC79}"/>
              </a:ext>
            </a:extLst>
          </p:cNvPr>
          <p:cNvCxnSpPr/>
          <p:nvPr/>
        </p:nvCxnSpPr>
        <p:spPr>
          <a:xfrm flipV="1">
            <a:off x="1115616" y="1988840"/>
            <a:ext cx="0" cy="324036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9EA1F513-FCFE-4BDB-8FC7-286CDC577FF8}"/>
              </a:ext>
            </a:extLst>
          </p:cNvPr>
          <p:cNvSpPr txBox="1"/>
          <p:nvPr/>
        </p:nvSpPr>
        <p:spPr>
          <a:xfrm>
            <a:off x="1186536" y="1775604"/>
            <a:ext cx="1391856" cy="369332"/>
          </a:xfrm>
          <a:prstGeom prst="rect">
            <a:avLst/>
          </a:prstGeom>
          <a:noFill/>
        </p:spPr>
        <p:txBody>
          <a:bodyPr wrap="none" rtlCol="0">
            <a:spAutoFit/>
          </a:bodyPr>
          <a:lstStyle/>
          <a:p>
            <a:r>
              <a:rPr lang="cs-CZ" dirty="0">
                <a:solidFill>
                  <a:srgbClr val="00B050"/>
                </a:solidFill>
              </a:rPr>
              <a:t>Performance</a:t>
            </a:r>
            <a:endParaRPr lang="en-US" dirty="0">
              <a:solidFill>
                <a:srgbClr val="00B050"/>
              </a:solidFill>
            </a:endParaRPr>
          </a:p>
        </p:txBody>
      </p:sp>
      <p:cxnSp>
        <p:nvCxnSpPr>
          <p:cNvPr id="9" name="Přímá spojnice se šipkou 8">
            <a:extLst>
              <a:ext uri="{FF2B5EF4-FFF2-40B4-BE49-F238E27FC236}">
                <a16:creationId xmlns:a16="http://schemas.microsoft.com/office/drawing/2014/main" id="{665AC826-F91B-4ED1-A3C8-325873EBC6D8}"/>
              </a:ext>
            </a:extLst>
          </p:cNvPr>
          <p:cNvCxnSpPr>
            <a:cxnSpLocks/>
          </p:cNvCxnSpPr>
          <p:nvPr/>
        </p:nvCxnSpPr>
        <p:spPr>
          <a:xfrm>
            <a:off x="971600" y="5229200"/>
            <a:ext cx="705678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ovéPole 9">
            <a:extLst>
              <a:ext uri="{FF2B5EF4-FFF2-40B4-BE49-F238E27FC236}">
                <a16:creationId xmlns:a16="http://schemas.microsoft.com/office/drawing/2014/main" id="{242BE212-F855-4AA0-B18B-C056359EBA18}"/>
              </a:ext>
            </a:extLst>
          </p:cNvPr>
          <p:cNvSpPr txBox="1"/>
          <p:nvPr/>
        </p:nvSpPr>
        <p:spPr>
          <a:xfrm>
            <a:off x="7614730" y="5229200"/>
            <a:ext cx="649537" cy="369332"/>
          </a:xfrm>
          <a:prstGeom prst="rect">
            <a:avLst/>
          </a:prstGeom>
          <a:noFill/>
        </p:spPr>
        <p:txBody>
          <a:bodyPr wrap="none" rtlCol="0">
            <a:spAutoFit/>
          </a:bodyPr>
          <a:lstStyle/>
          <a:p>
            <a:r>
              <a:rPr lang="cs-CZ" dirty="0"/>
              <a:t>Time</a:t>
            </a:r>
            <a:endParaRPr lang="en-US" dirty="0"/>
          </a:p>
        </p:txBody>
      </p:sp>
      <p:cxnSp>
        <p:nvCxnSpPr>
          <p:cNvPr id="12" name="Přímá spojnice 11">
            <a:extLst>
              <a:ext uri="{FF2B5EF4-FFF2-40B4-BE49-F238E27FC236}">
                <a16:creationId xmlns:a16="http://schemas.microsoft.com/office/drawing/2014/main" id="{A8A92164-C574-4541-A71D-E408230DD512}"/>
              </a:ext>
            </a:extLst>
          </p:cNvPr>
          <p:cNvCxnSpPr/>
          <p:nvPr/>
        </p:nvCxnSpPr>
        <p:spPr>
          <a:xfrm flipV="1">
            <a:off x="2305256" y="1988840"/>
            <a:ext cx="4282968" cy="30963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Přímá spojnice 12">
            <a:extLst>
              <a:ext uri="{FF2B5EF4-FFF2-40B4-BE49-F238E27FC236}">
                <a16:creationId xmlns:a16="http://schemas.microsoft.com/office/drawing/2014/main" id="{5F34ABD4-B26E-457F-8C10-02B71BCD9A2E}"/>
              </a:ext>
            </a:extLst>
          </p:cNvPr>
          <p:cNvCxnSpPr>
            <a:cxnSpLocks/>
          </p:cNvCxnSpPr>
          <p:nvPr/>
        </p:nvCxnSpPr>
        <p:spPr>
          <a:xfrm flipV="1">
            <a:off x="2692731" y="4365104"/>
            <a:ext cx="308453" cy="72008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6" name="Přímá spojnice 15">
            <a:extLst>
              <a:ext uri="{FF2B5EF4-FFF2-40B4-BE49-F238E27FC236}">
                <a16:creationId xmlns:a16="http://schemas.microsoft.com/office/drawing/2014/main" id="{C5FBC130-938A-4BBB-8E09-47AE7AC8386D}"/>
              </a:ext>
            </a:extLst>
          </p:cNvPr>
          <p:cNvCxnSpPr>
            <a:cxnSpLocks/>
          </p:cNvCxnSpPr>
          <p:nvPr/>
        </p:nvCxnSpPr>
        <p:spPr>
          <a:xfrm flipV="1">
            <a:off x="3001184" y="4171766"/>
            <a:ext cx="850736" cy="199506"/>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8" name="Přímá spojnice 17">
            <a:extLst>
              <a:ext uri="{FF2B5EF4-FFF2-40B4-BE49-F238E27FC236}">
                <a16:creationId xmlns:a16="http://schemas.microsoft.com/office/drawing/2014/main" id="{7549CA99-029E-453C-B8A5-4C2FD22C802B}"/>
              </a:ext>
            </a:extLst>
          </p:cNvPr>
          <p:cNvCxnSpPr>
            <a:cxnSpLocks/>
          </p:cNvCxnSpPr>
          <p:nvPr/>
        </p:nvCxnSpPr>
        <p:spPr>
          <a:xfrm flipV="1">
            <a:off x="3851920" y="3451686"/>
            <a:ext cx="308453" cy="72008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9" name="Přímá spojnice 18">
            <a:extLst>
              <a:ext uri="{FF2B5EF4-FFF2-40B4-BE49-F238E27FC236}">
                <a16:creationId xmlns:a16="http://schemas.microsoft.com/office/drawing/2014/main" id="{6D0BBE90-57F9-4C53-B1F4-6D811C70C3CD}"/>
              </a:ext>
            </a:extLst>
          </p:cNvPr>
          <p:cNvCxnSpPr>
            <a:cxnSpLocks/>
          </p:cNvCxnSpPr>
          <p:nvPr/>
        </p:nvCxnSpPr>
        <p:spPr>
          <a:xfrm flipV="1">
            <a:off x="4153201" y="3354566"/>
            <a:ext cx="901765" cy="103496"/>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1" name="Přímá spojnice 20">
            <a:extLst>
              <a:ext uri="{FF2B5EF4-FFF2-40B4-BE49-F238E27FC236}">
                <a16:creationId xmlns:a16="http://schemas.microsoft.com/office/drawing/2014/main" id="{A78FE95C-B2B5-4EAF-9EAD-1D33C91A1A83}"/>
              </a:ext>
            </a:extLst>
          </p:cNvPr>
          <p:cNvCxnSpPr>
            <a:cxnSpLocks/>
          </p:cNvCxnSpPr>
          <p:nvPr/>
        </p:nvCxnSpPr>
        <p:spPr>
          <a:xfrm flipV="1">
            <a:off x="5040052" y="2708920"/>
            <a:ext cx="362599" cy="645646"/>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23" name="TextovéPole 22">
            <a:extLst>
              <a:ext uri="{FF2B5EF4-FFF2-40B4-BE49-F238E27FC236}">
                <a16:creationId xmlns:a16="http://schemas.microsoft.com/office/drawing/2014/main" id="{A2DA403B-93DD-4A3F-AFA9-864C136A721C}"/>
              </a:ext>
            </a:extLst>
          </p:cNvPr>
          <p:cNvSpPr txBox="1"/>
          <p:nvPr/>
        </p:nvSpPr>
        <p:spPr>
          <a:xfrm>
            <a:off x="2014340" y="5375286"/>
            <a:ext cx="630301" cy="369332"/>
          </a:xfrm>
          <a:prstGeom prst="rect">
            <a:avLst/>
          </a:prstGeom>
          <a:noFill/>
        </p:spPr>
        <p:txBody>
          <a:bodyPr wrap="none" rtlCol="0">
            <a:spAutoFit/>
          </a:bodyPr>
          <a:lstStyle/>
          <a:p>
            <a:r>
              <a:rPr lang="cs-CZ" sz="1600" dirty="0">
                <a:solidFill>
                  <a:srgbClr val="0070C0"/>
                </a:solidFill>
              </a:rPr>
              <a:t>MRP</a:t>
            </a:r>
            <a:r>
              <a:rPr lang="cs-CZ" dirty="0"/>
              <a:t> </a:t>
            </a:r>
            <a:endParaRPr lang="en-US" dirty="0"/>
          </a:p>
        </p:txBody>
      </p:sp>
      <p:sp>
        <p:nvSpPr>
          <p:cNvPr id="24" name="TextovéPole 23">
            <a:extLst>
              <a:ext uri="{FF2B5EF4-FFF2-40B4-BE49-F238E27FC236}">
                <a16:creationId xmlns:a16="http://schemas.microsoft.com/office/drawing/2014/main" id="{52DCCAAE-E353-4A70-A39F-2F02F3924096}"/>
              </a:ext>
            </a:extLst>
          </p:cNvPr>
          <p:cNvSpPr txBox="1"/>
          <p:nvPr/>
        </p:nvSpPr>
        <p:spPr>
          <a:xfrm>
            <a:off x="2743200" y="5390201"/>
            <a:ext cx="1894891" cy="584775"/>
          </a:xfrm>
          <a:prstGeom prst="rect">
            <a:avLst/>
          </a:prstGeom>
          <a:noFill/>
        </p:spPr>
        <p:txBody>
          <a:bodyPr wrap="square" rtlCol="0">
            <a:spAutoFit/>
          </a:bodyPr>
          <a:lstStyle/>
          <a:p>
            <a:r>
              <a:rPr lang="cs-CZ" sz="1600" dirty="0" err="1">
                <a:solidFill>
                  <a:srgbClr val="0070C0"/>
                </a:solidFill>
              </a:rPr>
              <a:t>Closing</a:t>
            </a:r>
            <a:r>
              <a:rPr lang="cs-CZ" sz="1600" dirty="0">
                <a:solidFill>
                  <a:srgbClr val="0070C0"/>
                </a:solidFill>
              </a:rPr>
              <a:t> </a:t>
            </a:r>
            <a:endParaRPr lang="en-US" sz="1600" dirty="0">
              <a:solidFill>
                <a:srgbClr val="0070C0"/>
              </a:solidFill>
            </a:endParaRPr>
          </a:p>
          <a:p>
            <a:r>
              <a:rPr lang="cs-CZ" sz="1600" dirty="0" err="1">
                <a:solidFill>
                  <a:srgbClr val="0070C0"/>
                </a:solidFill>
              </a:rPr>
              <a:t>oop</a:t>
            </a:r>
            <a:r>
              <a:rPr lang="cs-CZ" sz="1600" dirty="0">
                <a:solidFill>
                  <a:srgbClr val="0070C0"/>
                </a:solidFill>
              </a:rPr>
              <a:t> MRP</a:t>
            </a:r>
            <a:r>
              <a:rPr lang="cs-CZ" sz="1600" dirty="0"/>
              <a:t> </a:t>
            </a:r>
            <a:endParaRPr lang="en-US" sz="1600" dirty="0"/>
          </a:p>
        </p:txBody>
      </p:sp>
      <p:sp>
        <p:nvSpPr>
          <p:cNvPr id="25" name="TextovéPole 24">
            <a:extLst>
              <a:ext uri="{FF2B5EF4-FFF2-40B4-BE49-F238E27FC236}">
                <a16:creationId xmlns:a16="http://schemas.microsoft.com/office/drawing/2014/main" id="{6CF32EED-9E80-47CD-BF08-985C2CB9ADE3}"/>
              </a:ext>
            </a:extLst>
          </p:cNvPr>
          <p:cNvSpPr txBox="1"/>
          <p:nvPr/>
        </p:nvSpPr>
        <p:spPr>
          <a:xfrm>
            <a:off x="3944222" y="5437343"/>
            <a:ext cx="1778007" cy="861774"/>
          </a:xfrm>
          <a:prstGeom prst="rect">
            <a:avLst/>
          </a:prstGeom>
          <a:noFill/>
        </p:spPr>
        <p:txBody>
          <a:bodyPr wrap="square" rtlCol="0">
            <a:spAutoFit/>
          </a:bodyPr>
          <a:lstStyle/>
          <a:p>
            <a:r>
              <a:rPr lang="cs-CZ" sz="1600" dirty="0">
                <a:solidFill>
                  <a:srgbClr val="0070C0"/>
                </a:solidFill>
              </a:rPr>
              <a:t>Sales </a:t>
            </a:r>
            <a:r>
              <a:rPr lang="en-US" sz="1600" dirty="0">
                <a:solidFill>
                  <a:srgbClr val="0070C0"/>
                </a:solidFill>
              </a:rPr>
              <a:t>&amp; Operation </a:t>
            </a:r>
          </a:p>
          <a:p>
            <a:r>
              <a:rPr lang="en-US" sz="1600" dirty="0">
                <a:solidFill>
                  <a:srgbClr val="0070C0"/>
                </a:solidFill>
              </a:rPr>
              <a:t>Management</a:t>
            </a:r>
          </a:p>
          <a:p>
            <a:r>
              <a:rPr lang="cs-CZ" dirty="0"/>
              <a:t> </a:t>
            </a:r>
            <a:endParaRPr lang="en-US" dirty="0"/>
          </a:p>
        </p:txBody>
      </p:sp>
      <p:sp>
        <p:nvSpPr>
          <p:cNvPr id="26" name="TextovéPole 25">
            <a:extLst>
              <a:ext uri="{FF2B5EF4-FFF2-40B4-BE49-F238E27FC236}">
                <a16:creationId xmlns:a16="http://schemas.microsoft.com/office/drawing/2014/main" id="{3610EAF6-2DC2-4BC9-8B1C-65162E1E9D50}"/>
              </a:ext>
            </a:extLst>
          </p:cNvPr>
          <p:cNvSpPr txBox="1"/>
          <p:nvPr/>
        </p:nvSpPr>
        <p:spPr>
          <a:xfrm>
            <a:off x="5769649" y="5454517"/>
            <a:ext cx="530543" cy="615553"/>
          </a:xfrm>
          <a:prstGeom prst="rect">
            <a:avLst/>
          </a:prstGeom>
          <a:noFill/>
        </p:spPr>
        <p:txBody>
          <a:bodyPr wrap="square" rtlCol="0">
            <a:spAutoFit/>
          </a:bodyPr>
          <a:lstStyle/>
          <a:p>
            <a:r>
              <a:rPr lang="en-US" sz="1600" dirty="0">
                <a:solidFill>
                  <a:srgbClr val="0070C0"/>
                </a:solidFill>
              </a:rPr>
              <a:t>JIT</a:t>
            </a:r>
          </a:p>
          <a:p>
            <a:endParaRPr lang="en-US" dirty="0"/>
          </a:p>
        </p:txBody>
      </p:sp>
      <p:sp>
        <p:nvSpPr>
          <p:cNvPr id="27" name="TextovéPole 26">
            <a:extLst>
              <a:ext uri="{FF2B5EF4-FFF2-40B4-BE49-F238E27FC236}">
                <a16:creationId xmlns:a16="http://schemas.microsoft.com/office/drawing/2014/main" id="{24F0007C-3743-4C68-95BB-60A6786D3DFB}"/>
              </a:ext>
            </a:extLst>
          </p:cNvPr>
          <p:cNvSpPr txBox="1"/>
          <p:nvPr/>
        </p:nvSpPr>
        <p:spPr>
          <a:xfrm>
            <a:off x="6599117" y="5472076"/>
            <a:ext cx="530543" cy="338554"/>
          </a:xfrm>
          <a:prstGeom prst="rect">
            <a:avLst/>
          </a:prstGeom>
          <a:noFill/>
        </p:spPr>
        <p:txBody>
          <a:bodyPr wrap="square" rtlCol="0">
            <a:spAutoFit/>
          </a:bodyPr>
          <a:lstStyle/>
          <a:p>
            <a:r>
              <a:rPr lang="en-US" sz="1600" dirty="0">
                <a:solidFill>
                  <a:srgbClr val="0070C0"/>
                </a:solidFill>
              </a:rPr>
              <a:t>ERP</a:t>
            </a:r>
            <a:endParaRPr lang="en-US" dirty="0"/>
          </a:p>
        </p:txBody>
      </p:sp>
      <p:sp>
        <p:nvSpPr>
          <p:cNvPr id="29" name="Obdélník 28">
            <a:extLst>
              <a:ext uri="{FF2B5EF4-FFF2-40B4-BE49-F238E27FC236}">
                <a16:creationId xmlns:a16="http://schemas.microsoft.com/office/drawing/2014/main" id="{0AF66F54-BEB3-4F35-8CF0-34CEA4BF422D}"/>
              </a:ext>
            </a:extLst>
          </p:cNvPr>
          <p:cNvSpPr/>
          <p:nvPr/>
        </p:nvSpPr>
        <p:spPr>
          <a:xfrm>
            <a:off x="1882464" y="5301208"/>
            <a:ext cx="5247196" cy="9978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bdélník 29">
            <a:extLst>
              <a:ext uri="{FF2B5EF4-FFF2-40B4-BE49-F238E27FC236}">
                <a16:creationId xmlns:a16="http://schemas.microsoft.com/office/drawing/2014/main" id="{14C8D816-1071-420B-A012-7A642686DB24}"/>
              </a:ext>
            </a:extLst>
          </p:cNvPr>
          <p:cNvSpPr/>
          <p:nvPr/>
        </p:nvSpPr>
        <p:spPr>
          <a:xfrm>
            <a:off x="5427072" y="5745398"/>
            <a:ext cx="1496179" cy="523220"/>
          </a:xfrm>
          <a:prstGeom prst="rect">
            <a:avLst/>
          </a:prstGeom>
          <a:noFill/>
        </p:spPr>
        <p:txBody>
          <a:bodyPr wrap="none" lIns="91440" tIns="45720" rIns="91440" bIns="45720">
            <a:spAutoFit/>
          </a:bodyPr>
          <a:lstStyle/>
          <a:p>
            <a:pPr algn="ctr"/>
            <a:r>
              <a:rPr lang="en-US" sz="2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SW tools</a:t>
            </a:r>
            <a:endParaRPr lang="cs-CZ" sz="2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28" name="TextovéPole 27">
            <a:extLst>
              <a:ext uri="{FF2B5EF4-FFF2-40B4-BE49-F238E27FC236}">
                <a16:creationId xmlns:a16="http://schemas.microsoft.com/office/drawing/2014/main" id="{6282BE32-3E9C-4A0B-8F80-9076570D3534}"/>
              </a:ext>
            </a:extLst>
          </p:cNvPr>
          <p:cNvSpPr txBox="1"/>
          <p:nvPr/>
        </p:nvSpPr>
        <p:spPr>
          <a:xfrm>
            <a:off x="4446740" y="3544302"/>
            <a:ext cx="4572000" cy="1465209"/>
          </a:xfrm>
          <a:prstGeom prst="rect">
            <a:avLst/>
          </a:prstGeom>
          <a:noFill/>
        </p:spPr>
        <p:txBody>
          <a:bodyPr wrap="square">
            <a:spAutoFit/>
          </a:bodyPr>
          <a:lstStyle/>
          <a:p>
            <a:pPr>
              <a:lnSpc>
                <a:spcPct val="107000"/>
              </a:lnSpc>
              <a:spcAft>
                <a:spcPts val="800"/>
              </a:spcAft>
            </a:pPr>
            <a:r>
              <a:rPr lang="en-US"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As computer machines get more powerful, the software running on these computers will also keep growing. It does not matter what kind of software or what development model is applied to that software. The software will continually expand to match the capacity of the container it is in.</a:t>
            </a:r>
          </a:p>
        </p:txBody>
      </p:sp>
    </p:spTree>
    <p:extLst>
      <p:ext uri="{BB962C8B-B14F-4D97-AF65-F5344CB8AC3E}">
        <p14:creationId xmlns:p14="http://schemas.microsoft.com/office/powerpoint/2010/main" val="353831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9" grpId="0" animBg="1"/>
      <p:bldP spid="30" grpId="0"/>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en-US" sz="3600" dirty="0">
                <a:solidFill>
                  <a:srgbClr val="0070C0"/>
                </a:solidFill>
              </a:rPr>
              <a:t>Big data and analysis problem </a:t>
            </a:r>
          </a:p>
        </p:txBody>
      </p:sp>
      <p:sp>
        <p:nvSpPr>
          <p:cNvPr id="3" name="Obdélník 2"/>
          <p:cNvSpPr/>
          <p:nvPr/>
        </p:nvSpPr>
        <p:spPr>
          <a:xfrm>
            <a:off x="827584" y="1305342"/>
            <a:ext cx="7416824" cy="3139321"/>
          </a:xfrm>
          <a:prstGeom prst="rect">
            <a:avLst/>
          </a:prstGeom>
        </p:spPr>
        <p:txBody>
          <a:bodyPr wrap="square">
            <a:spAutoFit/>
          </a:bodyPr>
          <a:lstStyle/>
          <a:p>
            <a:r>
              <a:rPr lang="en-US" dirty="0"/>
              <a:t>In test and measurement applications, engineers and scientists can collect vast amounts of data every second of every day. See examples</a:t>
            </a:r>
            <a:r>
              <a:rPr lang="cs-CZ" dirty="0"/>
              <a:t>:</a:t>
            </a:r>
            <a:r>
              <a:rPr lang="en-US" dirty="0"/>
              <a:t> </a:t>
            </a:r>
            <a:endParaRPr lang="cs-CZ" dirty="0"/>
          </a:p>
          <a:p>
            <a:pPr marL="285750" indent="-285750">
              <a:buFont typeface="Arial" panose="020B0604020202020204" pitchFamily="34" charset="0"/>
              <a:buChar char="•"/>
            </a:pPr>
            <a:r>
              <a:rPr lang="en-US" dirty="0"/>
              <a:t>For </a:t>
            </a:r>
            <a:r>
              <a:rPr lang="en-US" b="1" dirty="0">
                <a:solidFill>
                  <a:srgbClr val="00B050"/>
                </a:solidFill>
              </a:rPr>
              <a:t>every second </a:t>
            </a:r>
            <a:r>
              <a:rPr lang="en-US" dirty="0"/>
              <a:t>that the Large Hadron Collider at </a:t>
            </a:r>
            <a:r>
              <a:rPr lang="en-US" b="1" dirty="0">
                <a:solidFill>
                  <a:srgbClr val="0070C0"/>
                </a:solidFill>
              </a:rPr>
              <a:t>CERN</a:t>
            </a:r>
            <a:r>
              <a:rPr lang="en-US" dirty="0"/>
              <a:t> runs an experiment, the instrument can generate </a:t>
            </a:r>
            <a:r>
              <a:rPr lang="en-US" b="1" dirty="0"/>
              <a:t>40 terabytes </a:t>
            </a:r>
            <a:r>
              <a:rPr lang="en-US" dirty="0"/>
              <a:t>of data.</a:t>
            </a:r>
            <a:endParaRPr lang="cs-CZ" dirty="0"/>
          </a:p>
          <a:p>
            <a:pPr marL="285750" indent="-285750">
              <a:buFont typeface="Arial" panose="020B0604020202020204" pitchFamily="34" charset="0"/>
              <a:buChar char="•"/>
            </a:pPr>
            <a:r>
              <a:rPr lang="en-US" dirty="0"/>
              <a:t>For </a:t>
            </a:r>
            <a:r>
              <a:rPr lang="en-US" b="1" dirty="0"/>
              <a:t>every 30 minutes </a:t>
            </a:r>
            <a:r>
              <a:rPr lang="en-US" dirty="0"/>
              <a:t>that a Boeing jet engine runs, the system creates 10 terabytes of operations information.</a:t>
            </a:r>
            <a:endParaRPr lang="cs-CZ" dirty="0"/>
          </a:p>
          <a:p>
            <a:pPr marL="285750" indent="-285750">
              <a:buFont typeface="Arial" panose="020B0604020202020204" pitchFamily="34" charset="0"/>
              <a:buChar char="•"/>
            </a:pPr>
            <a:r>
              <a:rPr lang="en-US" dirty="0"/>
              <a:t>For a single journey across the Atlantic Ocean, a four-engine jumbo jet can create </a:t>
            </a:r>
            <a:r>
              <a:rPr lang="en-US" b="1" dirty="0"/>
              <a:t>640</a:t>
            </a:r>
            <a:r>
              <a:rPr lang="en-US" dirty="0"/>
              <a:t> terabytes of data.</a:t>
            </a:r>
            <a:endParaRPr lang="cs-CZ" dirty="0"/>
          </a:p>
          <a:p>
            <a:pPr marL="285750" indent="-285750">
              <a:buFont typeface="Arial" panose="020B0604020202020204" pitchFamily="34" charset="0"/>
              <a:buChar char="•"/>
            </a:pPr>
            <a:r>
              <a:rPr lang="en-US" dirty="0"/>
              <a:t>Multiply that by the more than 25,000 flights flown each day, and you get an understanding of the enormous amount of data that exists (Rogers, 2011). </a:t>
            </a:r>
            <a:r>
              <a:rPr lang="cs-CZ" dirty="0"/>
              <a:t> </a:t>
            </a:r>
            <a:r>
              <a:rPr lang="en-US" b="1" dirty="0"/>
              <a:t>That’s “Big Data.”</a:t>
            </a:r>
            <a:endParaRPr lang="cs-CZ" b="1" dirty="0"/>
          </a:p>
        </p:txBody>
      </p:sp>
      <p:sp>
        <p:nvSpPr>
          <p:cNvPr id="4" name="Obdélník 3"/>
          <p:cNvSpPr/>
          <p:nvPr/>
        </p:nvSpPr>
        <p:spPr>
          <a:xfrm>
            <a:off x="251520" y="6309320"/>
            <a:ext cx="5497018" cy="600164"/>
          </a:xfrm>
          <a:prstGeom prst="rect">
            <a:avLst/>
          </a:prstGeom>
        </p:spPr>
        <p:txBody>
          <a:bodyPr wrap="none">
            <a:spAutoFit/>
          </a:bodyPr>
          <a:lstStyle/>
          <a:p>
            <a:r>
              <a:rPr lang="cs-CZ" sz="1100" dirty="0">
                <a:solidFill>
                  <a:srgbClr val="0070C0"/>
                </a:solidFill>
              </a:rPr>
              <a:t>CERN</a:t>
            </a:r>
            <a:r>
              <a:rPr lang="cs-CZ" sz="1100" dirty="0"/>
              <a:t> = </a:t>
            </a:r>
            <a:r>
              <a:rPr lang="fr-FR" sz="1100" dirty="0"/>
              <a:t>Conseil Européen pour la Recherche Nucléaire</a:t>
            </a:r>
            <a:r>
              <a:rPr lang="cs-CZ" sz="1100" dirty="0"/>
              <a:t> –</a:t>
            </a:r>
            <a:r>
              <a:rPr lang="cs-CZ" sz="1100" dirty="0" err="1"/>
              <a:t>Resource</a:t>
            </a:r>
            <a:r>
              <a:rPr lang="cs-CZ" sz="1100" dirty="0"/>
              <a:t> :  </a:t>
            </a:r>
            <a:r>
              <a:rPr lang="cs-CZ" sz="1100" dirty="0">
                <a:hlinkClick r:id="rId2"/>
              </a:rPr>
              <a:t>https://home.cern/about</a:t>
            </a:r>
            <a:endParaRPr lang="cs-CZ" sz="1100" dirty="0"/>
          </a:p>
          <a:p>
            <a:endParaRPr lang="cs-CZ" sz="1100" dirty="0"/>
          </a:p>
          <a:p>
            <a:endParaRPr lang="cs-CZ" sz="11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4437112"/>
            <a:ext cx="2809875"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5764292" y="6084937"/>
            <a:ext cx="2777299" cy="369332"/>
          </a:xfrm>
          <a:prstGeom prst="rect">
            <a:avLst/>
          </a:prstGeom>
          <a:noFill/>
        </p:spPr>
        <p:txBody>
          <a:bodyPr wrap="none" rtlCol="0">
            <a:spAutoFit/>
          </a:bodyPr>
          <a:lstStyle/>
          <a:p>
            <a:r>
              <a:rPr lang="cs-CZ" dirty="0" err="1"/>
              <a:t>Hardon</a:t>
            </a:r>
            <a:r>
              <a:rPr lang="cs-CZ" dirty="0"/>
              <a:t> </a:t>
            </a:r>
            <a:r>
              <a:rPr lang="cs-CZ" dirty="0" err="1"/>
              <a:t>Collider-accelerator</a:t>
            </a:r>
            <a:endParaRPr lang="cs-CZ" dirty="0"/>
          </a:p>
        </p:txBody>
      </p:sp>
    </p:spTree>
    <p:extLst>
      <p:ext uri="{BB962C8B-B14F-4D97-AF65-F5344CB8AC3E}">
        <p14:creationId xmlns:p14="http://schemas.microsoft.com/office/powerpoint/2010/main" val="37901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3"/>
          <p:cNvSpPr txBox="1">
            <a:spLocks noChangeArrowheads="1"/>
          </p:cNvSpPr>
          <p:nvPr/>
        </p:nvSpPr>
        <p:spPr bwMode="auto">
          <a:xfrm>
            <a:off x="536668" y="1389327"/>
            <a:ext cx="84336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en-ZA" altLang="cs-CZ" sz="1800" dirty="0">
                <a:solidFill>
                  <a:srgbClr val="0070C0"/>
                </a:solidFill>
                <a:latin typeface="Times New Roman" pitchFamily="18" charset="0"/>
              </a:rPr>
              <a:t>To solve it we should use </a:t>
            </a:r>
            <a:r>
              <a:rPr kumimoji="0" lang="cs-CZ" altLang="cs-CZ" sz="1800" b="1" dirty="0">
                <a:solidFill>
                  <a:srgbClr val="0070C0"/>
                </a:solidFill>
                <a:latin typeface="Times New Roman" pitchFamily="18" charset="0"/>
              </a:rPr>
              <a:t>F</a:t>
            </a:r>
            <a:r>
              <a:rPr kumimoji="0" lang="en-ZA" altLang="cs-CZ" sz="1800" b="1" dirty="0" err="1">
                <a:solidFill>
                  <a:srgbClr val="0070C0"/>
                </a:solidFill>
                <a:latin typeface="Times New Roman" pitchFamily="18" charset="0"/>
              </a:rPr>
              <a:t>inite</a:t>
            </a:r>
            <a:r>
              <a:rPr kumimoji="0" lang="en-ZA" altLang="cs-CZ" sz="1800" b="1" dirty="0">
                <a:solidFill>
                  <a:srgbClr val="0070C0"/>
                </a:solidFill>
                <a:latin typeface="Times New Roman" pitchFamily="18" charset="0"/>
              </a:rPr>
              <a:t> </a:t>
            </a:r>
            <a:r>
              <a:rPr kumimoji="0" lang="cs-CZ" altLang="cs-CZ" sz="1800" b="1" dirty="0">
                <a:solidFill>
                  <a:srgbClr val="0070C0"/>
                </a:solidFill>
                <a:latin typeface="Times New Roman" pitchFamily="18" charset="0"/>
              </a:rPr>
              <a:t>C</a:t>
            </a:r>
            <a:r>
              <a:rPr kumimoji="0" lang="en-ZA" altLang="cs-CZ" sz="1800" b="1" dirty="0" err="1">
                <a:solidFill>
                  <a:srgbClr val="0070C0"/>
                </a:solidFill>
                <a:latin typeface="Times New Roman" pitchFamily="18" charset="0"/>
              </a:rPr>
              <a:t>apacity</a:t>
            </a:r>
            <a:r>
              <a:rPr kumimoji="0" lang="en-ZA" altLang="cs-CZ" sz="1800" b="1" dirty="0">
                <a:solidFill>
                  <a:srgbClr val="0070C0"/>
                </a:solidFill>
                <a:latin typeface="Times New Roman" pitchFamily="18" charset="0"/>
              </a:rPr>
              <a:t> </a:t>
            </a:r>
            <a:r>
              <a:rPr kumimoji="0" lang="cs-CZ" altLang="cs-CZ" sz="1800" b="1" dirty="0">
                <a:solidFill>
                  <a:srgbClr val="0070C0"/>
                </a:solidFill>
                <a:latin typeface="Times New Roman" pitchFamily="18" charset="0"/>
              </a:rPr>
              <a:t>S</a:t>
            </a:r>
            <a:r>
              <a:rPr kumimoji="0" lang="en-ZA" altLang="cs-CZ" sz="1800" b="1" dirty="0" err="1">
                <a:solidFill>
                  <a:srgbClr val="0070C0"/>
                </a:solidFill>
                <a:latin typeface="Times New Roman" pitchFamily="18" charset="0"/>
              </a:rPr>
              <a:t>cheduling</a:t>
            </a:r>
            <a:r>
              <a:rPr kumimoji="0" lang="en-ZA" altLang="cs-CZ" sz="1800" b="1" dirty="0">
                <a:solidFill>
                  <a:srgbClr val="0070C0"/>
                </a:solidFill>
                <a:latin typeface="Times New Roman" pitchFamily="18" charset="0"/>
              </a:rPr>
              <a:t> </a:t>
            </a:r>
            <a:r>
              <a:rPr kumimoji="0" lang="en-ZA" altLang="cs-CZ" sz="1800" dirty="0">
                <a:solidFill>
                  <a:srgbClr val="0070C0"/>
                </a:solidFill>
                <a:latin typeface="Times New Roman" pitchFamily="18" charset="0"/>
              </a:rPr>
              <a:t>(APS)- will be presented later  </a:t>
            </a:r>
          </a:p>
        </p:txBody>
      </p:sp>
      <p:pic>
        <p:nvPicPr>
          <p:cNvPr id="33796" name="Picture 4" descr="improve01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1852613"/>
            <a:ext cx="4300538"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 5"/>
          <p:cNvSpPr>
            <a:spLocks noChangeArrowheads="1"/>
          </p:cNvSpPr>
          <p:nvPr/>
        </p:nvSpPr>
        <p:spPr bwMode="auto">
          <a:xfrm>
            <a:off x="2700338" y="4724400"/>
            <a:ext cx="649287" cy="2873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600">
                <a:latin typeface="Calibri" pitchFamily="34" charset="0"/>
              </a:rPr>
              <a:t>Op1</a:t>
            </a:r>
            <a:endParaRPr kumimoji="0" lang="en-GB" altLang="cs-CZ" sz="1600">
              <a:latin typeface="Calibri" pitchFamily="34" charset="0"/>
            </a:endParaRPr>
          </a:p>
        </p:txBody>
      </p:sp>
      <p:sp>
        <p:nvSpPr>
          <p:cNvPr id="33798" name="Rectangle 6"/>
          <p:cNvSpPr>
            <a:spLocks noChangeArrowheads="1"/>
          </p:cNvSpPr>
          <p:nvPr/>
        </p:nvSpPr>
        <p:spPr bwMode="auto">
          <a:xfrm>
            <a:off x="3779838" y="5373688"/>
            <a:ext cx="649287" cy="287337"/>
          </a:xfrm>
          <a:prstGeom prst="rect">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600">
                <a:latin typeface="Calibri" pitchFamily="34" charset="0"/>
              </a:rPr>
              <a:t>Op2</a:t>
            </a:r>
            <a:endParaRPr kumimoji="0" lang="en-GB" altLang="cs-CZ" sz="1600">
              <a:latin typeface="Calibri" pitchFamily="34" charset="0"/>
            </a:endParaRPr>
          </a:p>
        </p:txBody>
      </p:sp>
      <p:sp>
        <p:nvSpPr>
          <p:cNvPr id="33799" name="Rectangle 7"/>
          <p:cNvSpPr>
            <a:spLocks noChangeArrowheads="1"/>
          </p:cNvSpPr>
          <p:nvPr/>
        </p:nvSpPr>
        <p:spPr bwMode="auto">
          <a:xfrm>
            <a:off x="4932363" y="6021388"/>
            <a:ext cx="649287" cy="28733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600">
                <a:latin typeface="Calibri" pitchFamily="34" charset="0"/>
              </a:rPr>
              <a:t>Op3</a:t>
            </a:r>
            <a:endParaRPr kumimoji="0" lang="en-GB" altLang="cs-CZ" sz="1600">
              <a:latin typeface="Calibri" pitchFamily="34" charset="0"/>
            </a:endParaRPr>
          </a:p>
        </p:txBody>
      </p:sp>
      <p:pic>
        <p:nvPicPr>
          <p:cNvPr id="33800" name="Picture 8" descr="Zobrazit obrázek v plné velikosti">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1050" y="4652963"/>
            <a:ext cx="4159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9" descr="press">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1050" y="5300663"/>
            <a:ext cx="369888"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Picture 10" descr="Zobrazit obrázek v plné velikosti">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1050" y="5949950"/>
            <a:ext cx="720725"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3" name="Line 11"/>
          <p:cNvSpPr>
            <a:spLocks noChangeShapeType="1"/>
          </p:cNvSpPr>
          <p:nvPr/>
        </p:nvSpPr>
        <p:spPr bwMode="auto">
          <a:xfrm>
            <a:off x="3348038" y="4868863"/>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04" name="Line 12"/>
          <p:cNvSpPr>
            <a:spLocks noChangeShapeType="1"/>
          </p:cNvSpPr>
          <p:nvPr/>
        </p:nvSpPr>
        <p:spPr bwMode="auto">
          <a:xfrm>
            <a:off x="3563938" y="4868863"/>
            <a:ext cx="0" cy="5762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05" name="Line 13"/>
          <p:cNvSpPr>
            <a:spLocks noChangeShapeType="1"/>
          </p:cNvSpPr>
          <p:nvPr/>
        </p:nvSpPr>
        <p:spPr bwMode="auto">
          <a:xfrm>
            <a:off x="3563938" y="544512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06" name="Line 14"/>
          <p:cNvSpPr>
            <a:spLocks noChangeShapeType="1"/>
          </p:cNvSpPr>
          <p:nvPr/>
        </p:nvSpPr>
        <p:spPr bwMode="auto">
          <a:xfrm>
            <a:off x="4427538" y="5516563"/>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07" name="Line 15"/>
          <p:cNvSpPr>
            <a:spLocks noChangeShapeType="1"/>
          </p:cNvSpPr>
          <p:nvPr/>
        </p:nvSpPr>
        <p:spPr bwMode="auto">
          <a:xfrm>
            <a:off x="4643438" y="5516563"/>
            <a:ext cx="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08" name="Line 16"/>
          <p:cNvSpPr>
            <a:spLocks noChangeShapeType="1"/>
          </p:cNvSpPr>
          <p:nvPr/>
        </p:nvSpPr>
        <p:spPr bwMode="auto">
          <a:xfrm>
            <a:off x="4643438" y="6165850"/>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09" name="Line 17"/>
          <p:cNvSpPr>
            <a:spLocks noChangeShapeType="1"/>
          </p:cNvSpPr>
          <p:nvPr/>
        </p:nvSpPr>
        <p:spPr bwMode="auto">
          <a:xfrm>
            <a:off x="3348038" y="5013325"/>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10" name="Line 18"/>
          <p:cNvSpPr>
            <a:spLocks noChangeShapeType="1"/>
          </p:cNvSpPr>
          <p:nvPr/>
        </p:nvSpPr>
        <p:spPr bwMode="auto">
          <a:xfrm>
            <a:off x="3779838" y="5589588"/>
            <a:ext cx="0" cy="503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11" name="Line 19"/>
          <p:cNvSpPr>
            <a:spLocks noChangeShapeType="1"/>
          </p:cNvSpPr>
          <p:nvPr/>
        </p:nvSpPr>
        <p:spPr bwMode="auto">
          <a:xfrm>
            <a:off x="3348038" y="5949950"/>
            <a:ext cx="431800"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12" name="Line 20"/>
          <p:cNvSpPr>
            <a:spLocks noChangeShapeType="1"/>
          </p:cNvSpPr>
          <p:nvPr/>
        </p:nvSpPr>
        <p:spPr bwMode="auto">
          <a:xfrm flipV="1">
            <a:off x="4427538" y="4941888"/>
            <a:ext cx="0" cy="503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13" name="Line 21"/>
          <p:cNvSpPr>
            <a:spLocks noChangeShapeType="1"/>
          </p:cNvSpPr>
          <p:nvPr/>
        </p:nvSpPr>
        <p:spPr bwMode="auto">
          <a:xfrm flipV="1">
            <a:off x="4932363" y="4941888"/>
            <a:ext cx="0" cy="11509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14" name="Line 22"/>
          <p:cNvSpPr>
            <a:spLocks noChangeShapeType="1"/>
          </p:cNvSpPr>
          <p:nvPr/>
        </p:nvSpPr>
        <p:spPr bwMode="auto">
          <a:xfrm>
            <a:off x="4427538" y="5013325"/>
            <a:ext cx="504825"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15" name="Text Box 23"/>
          <p:cNvSpPr txBox="1">
            <a:spLocks noChangeArrowheads="1"/>
          </p:cNvSpPr>
          <p:nvPr/>
        </p:nvSpPr>
        <p:spPr bwMode="auto">
          <a:xfrm>
            <a:off x="3304969" y="6212473"/>
            <a:ext cx="15177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cs-CZ" altLang="cs-CZ" sz="1600" b="1" dirty="0">
                <a:solidFill>
                  <a:srgbClr val="FF3300"/>
                </a:solidFill>
                <a:latin typeface="Calibri" pitchFamily="34" charset="0"/>
              </a:rPr>
              <a:t>T1-waiting </a:t>
            </a:r>
            <a:r>
              <a:rPr kumimoji="0" lang="cs-CZ" altLang="cs-CZ" sz="1600" b="1" dirty="0" err="1">
                <a:solidFill>
                  <a:srgbClr val="FF3300"/>
                </a:solidFill>
                <a:latin typeface="Calibri" pitchFamily="34" charset="0"/>
              </a:rPr>
              <a:t>time</a:t>
            </a:r>
            <a:endParaRPr kumimoji="0" lang="en-GB" altLang="cs-CZ" sz="1600" b="1" dirty="0">
              <a:solidFill>
                <a:srgbClr val="FF3300"/>
              </a:solidFill>
              <a:latin typeface="Calibri" pitchFamily="34" charset="0"/>
            </a:endParaRPr>
          </a:p>
        </p:txBody>
      </p:sp>
      <p:sp>
        <p:nvSpPr>
          <p:cNvPr id="33816" name="Text Box 24"/>
          <p:cNvSpPr txBox="1">
            <a:spLocks noChangeArrowheads="1"/>
          </p:cNvSpPr>
          <p:nvPr/>
        </p:nvSpPr>
        <p:spPr bwMode="auto">
          <a:xfrm>
            <a:off x="4135299" y="4554329"/>
            <a:ext cx="15177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cs-CZ" altLang="cs-CZ" sz="1600" b="1" dirty="0">
                <a:solidFill>
                  <a:srgbClr val="FF3300"/>
                </a:solidFill>
                <a:latin typeface="Calibri" pitchFamily="34" charset="0"/>
              </a:rPr>
              <a:t>T2-waiting </a:t>
            </a:r>
            <a:r>
              <a:rPr kumimoji="0" lang="cs-CZ" altLang="cs-CZ" sz="1600" b="1" dirty="0" err="1">
                <a:solidFill>
                  <a:srgbClr val="FF3300"/>
                </a:solidFill>
                <a:latin typeface="Calibri" pitchFamily="34" charset="0"/>
              </a:rPr>
              <a:t>time</a:t>
            </a:r>
            <a:endParaRPr kumimoji="0" lang="en-GB" altLang="cs-CZ" sz="1600" b="1" dirty="0">
              <a:solidFill>
                <a:srgbClr val="FF3300"/>
              </a:solidFill>
              <a:latin typeface="Calibri" pitchFamily="34" charset="0"/>
            </a:endParaRPr>
          </a:p>
        </p:txBody>
      </p:sp>
      <p:sp>
        <p:nvSpPr>
          <p:cNvPr id="33817" name="Text Box 25"/>
          <p:cNvSpPr txBox="1">
            <a:spLocks noChangeArrowheads="1"/>
          </p:cNvSpPr>
          <p:nvPr/>
        </p:nvSpPr>
        <p:spPr bwMode="auto">
          <a:xfrm>
            <a:off x="6567488" y="2801938"/>
            <a:ext cx="15001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cs-CZ" altLang="cs-CZ" sz="2400">
                <a:latin typeface="Times New Roman" pitchFamily="18" charset="0"/>
              </a:rPr>
              <a:t> T1+T2=X</a:t>
            </a:r>
            <a:endParaRPr kumimoji="0" lang="en-GB" altLang="cs-CZ" sz="2400">
              <a:latin typeface="Times New Roman" pitchFamily="18" charset="0"/>
            </a:endParaRPr>
          </a:p>
        </p:txBody>
      </p:sp>
      <p:sp>
        <p:nvSpPr>
          <p:cNvPr id="33818" name="Text Box 26"/>
          <p:cNvSpPr txBox="1">
            <a:spLocks noChangeArrowheads="1"/>
          </p:cNvSpPr>
          <p:nvPr/>
        </p:nvSpPr>
        <p:spPr bwMode="auto">
          <a:xfrm>
            <a:off x="6588125" y="2997200"/>
            <a:ext cx="17446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2400">
              <a:latin typeface="Times New Roman" pitchFamily="18" charset="0"/>
            </a:endParaRPr>
          </a:p>
          <a:p>
            <a:pPr>
              <a:spcBef>
                <a:spcPct val="0"/>
              </a:spcBef>
              <a:buClrTx/>
              <a:buSzTx/>
              <a:buFontTx/>
              <a:buNone/>
            </a:pPr>
            <a:r>
              <a:rPr kumimoji="0" lang="cs-CZ" altLang="cs-CZ" sz="2400">
                <a:latin typeface="Times New Roman" pitchFamily="18" charset="0"/>
              </a:rPr>
              <a:t>Opt=Min(X)</a:t>
            </a:r>
            <a:endParaRPr kumimoji="0" lang="en-GB" altLang="cs-CZ" sz="2400">
              <a:latin typeface="Times New Roman" pitchFamily="18" charset="0"/>
            </a:endParaRPr>
          </a:p>
        </p:txBody>
      </p:sp>
      <p:sp>
        <p:nvSpPr>
          <p:cNvPr id="33819" name="Rectangle 27"/>
          <p:cNvSpPr>
            <a:spLocks noChangeArrowheads="1"/>
          </p:cNvSpPr>
          <p:nvPr/>
        </p:nvSpPr>
        <p:spPr bwMode="auto">
          <a:xfrm>
            <a:off x="5868988" y="4579938"/>
            <a:ext cx="649287" cy="2873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600">
                <a:latin typeface="Calibri" pitchFamily="34" charset="0"/>
              </a:rPr>
              <a:t>Op1</a:t>
            </a:r>
            <a:endParaRPr kumimoji="0" lang="en-GB" altLang="cs-CZ" sz="1600">
              <a:latin typeface="Calibri" pitchFamily="34" charset="0"/>
            </a:endParaRPr>
          </a:p>
        </p:txBody>
      </p:sp>
      <p:sp>
        <p:nvSpPr>
          <p:cNvPr id="33820" name="Rectangle 28"/>
          <p:cNvSpPr>
            <a:spLocks noChangeArrowheads="1"/>
          </p:cNvSpPr>
          <p:nvPr/>
        </p:nvSpPr>
        <p:spPr bwMode="auto">
          <a:xfrm>
            <a:off x="6516688" y="5229225"/>
            <a:ext cx="649287" cy="287338"/>
          </a:xfrm>
          <a:prstGeom prst="rect">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600">
                <a:latin typeface="Calibri" pitchFamily="34" charset="0"/>
              </a:rPr>
              <a:t>Op2</a:t>
            </a:r>
            <a:endParaRPr kumimoji="0" lang="en-GB" altLang="cs-CZ" sz="1600">
              <a:latin typeface="Calibri" pitchFamily="34" charset="0"/>
            </a:endParaRPr>
          </a:p>
        </p:txBody>
      </p:sp>
      <p:sp>
        <p:nvSpPr>
          <p:cNvPr id="33821" name="Rectangle 29"/>
          <p:cNvSpPr>
            <a:spLocks noChangeArrowheads="1"/>
          </p:cNvSpPr>
          <p:nvPr/>
        </p:nvSpPr>
        <p:spPr bwMode="auto">
          <a:xfrm>
            <a:off x="7164388" y="5734050"/>
            <a:ext cx="649287" cy="2873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600">
                <a:latin typeface="Calibri" pitchFamily="34" charset="0"/>
              </a:rPr>
              <a:t>Op3</a:t>
            </a:r>
            <a:endParaRPr kumimoji="0" lang="en-GB" altLang="cs-CZ" sz="1600">
              <a:latin typeface="Calibri" pitchFamily="34" charset="0"/>
            </a:endParaRPr>
          </a:p>
        </p:txBody>
      </p:sp>
      <p:sp>
        <p:nvSpPr>
          <p:cNvPr id="33822" name="Line 30"/>
          <p:cNvSpPr>
            <a:spLocks noChangeShapeType="1"/>
          </p:cNvSpPr>
          <p:nvPr/>
        </p:nvSpPr>
        <p:spPr bwMode="auto">
          <a:xfrm>
            <a:off x="7164388" y="5300663"/>
            <a:ext cx="0" cy="649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23" name="Line 31"/>
          <p:cNvSpPr>
            <a:spLocks noChangeShapeType="1"/>
          </p:cNvSpPr>
          <p:nvPr/>
        </p:nvSpPr>
        <p:spPr bwMode="auto">
          <a:xfrm>
            <a:off x="6516688" y="4868863"/>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24" name="Line 32"/>
          <p:cNvSpPr>
            <a:spLocks noChangeShapeType="1"/>
          </p:cNvSpPr>
          <p:nvPr/>
        </p:nvSpPr>
        <p:spPr bwMode="auto">
          <a:xfrm>
            <a:off x="6516688" y="5805488"/>
            <a:ext cx="431800"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25" name="Line 33"/>
          <p:cNvSpPr>
            <a:spLocks noChangeShapeType="1"/>
          </p:cNvSpPr>
          <p:nvPr/>
        </p:nvSpPr>
        <p:spPr bwMode="auto">
          <a:xfrm>
            <a:off x="7164388" y="5013325"/>
            <a:ext cx="504825"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26" name="Text Box 34"/>
          <p:cNvSpPr txBox="1">
            <a:spLocks noChangeArrowheads="1"/>
          </p:cNvSpPr>
          <p:nvPr/>
        </p:nvSpPr>
        <p:spPr bwMode="auto">
          <a:xfrm>
            <a:off x="6405495" y="5925012"/>
            <a:ext cx="6842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cs-CZ" altLang="cs-CZ" sz="1600" b="1" dirty="0">
                <a:solidFill>
                  <a:srgbClr val="FF3300"/>
                </a:solidFill>
                <a:latin typeface="Calibri" pitchFamily="34" charset="0"/>
              </a:rPr>
              <a:t>T1 = 0</a:t>
            </a:r>
            <a:endParaRPr kumimoji="0" lang="en-GB" altLang="cs-CZ" sz="1600" b="1" dirty="0">
              <a:solidFill>
                <a:srgbClr val="FF3300"/>
              </a:solidFill>
              <a:latin typeface="Calibri" pitchFamily="34" charset="0"/>
            </a:endParaRPr>
          </a:p>
        </p:txBody>
      </p:sp>
      <p:sp>
        <p:nvSpPr>
          <p:cNvPr id="33827" name="Text Box 35"/>
          <p:cNvSpPr txBox="1">
            <a:spLocks noChangeArrowheads="1"/>
          </p:cNvSpPr>
          <p:nvPr/>
        </p:nvSpPr>
        <p:spPr bwMode="auto">
          <a:xfrm>
            <a:off x="7264952" y="4568032"/>
            <a:ext cx="6842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cs-CZ" altLang="cs-CZ" sz="1600" b="1" dirty="0">
                <a:solidFill>
                  <a:srgbClr val="FF3300"/>
                </a:solidFill>
                <a:latin typeface="Calibri" pitchFamily="34" charset="0"/>
              </a:rPr>
              <a:t>T2 = 0</a:t>
            </a:r>
            <a:endParaRPr kumimoji="0" lang="en-GB" altLang="cs-CZ" sz="1600" b="1" dirty="0">
              <a:solidFill>
                <a:srgbClr val="FF3300"/>
              </a:solidFill>
              <a:latin typeface="Calibri" pitchFamily="34" charset="0"/>
            </a:endParaRPr>
          </a:p>
        </p:txBody>
      </p:sp>
      <p:sp>
        <p:nvSpPr>
          <p:cNvPr id="33828" name="Line 36"/>
          <p:cNvSpPr>
            <a:spLocks noChangeShapeType="1"/>
          </p:cNvSpPr>
          <p:nvPr/>
        </p:nvSpPr>
        <p:spPr bwMode="auto">
          <a:xfrm flipV="1">
            <a:off x="7164388" y="4797425"/>
            <a:ext cx="0" cy="5762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829" name="AutoShape 37"/>
          <p:cNvSpPr>
            <a:spLocks noChangeArrowheads="1"/>
          </p:cNvSpPr>
          <p:nvPr/>
        </p:nvSpPr>
        <p:spPr bwMode="auto">
          <a:xfrm>
            <a:off x="5364163" y="5013325"/>
            <a:ext cx="792162" cy="720725"/>
          </a:xfrm>
          <a:prstGeom prst="rightArrow">
            <a:avLst>
              <a:gd name="adj1" fmla="val 50000"/>
              <a:gd name="adj2" fmla="val 27478"/>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2400">
              <a:latin typeface="Times New Roman" pitchFamily="18" charset="0"/>
            </a:endParaRPr>
          </a:p>
        </p:txBody>
      </p:sp>
      <p:sp>
        <p:nvSpPr>
          <p:cNvPr id="38" name="Rectangle 2"/>
          <p:cNvSpPr txBox="1">
            <a:spLocks noChangeArrowheads="1"/>
          </p:cNvSpPr>
          <p:nvPr/>
        </p:nvSpPr>
        <p:spPr>
          <a:xfrm>
            <a:off x="661987" y="260648"/>
            <a:ext cx="7381875" cy="10668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cs-CZ" altLang="cs-CZ" sz="3600" b="0" dirty="0">
                <a:solidFill>
                  <a:srgbClr val="0070C0"/>
                </a:solidFill>
                <a:effectLst>
                  <a:reflection blurRad="6350" endPos="0" dir="5400000" sy="-100000" algn="bl" rotWithShape="0"/>
                </a:effectLst>
                <a:latin typeface="Calibri" pitchFamily="34" charset="0"/>
              </a:rPr>
              <a:t>Basic</a:t>
            </a:r>
            <a:r>
              <a:rPr lang="en-GB" altLang="cs-CZ" sz="3600" b="0" dirty="0">
                <a:solidFill>
                  <a:srgbClr val="0070C0"/>
                </a:solidFill>
                <a:effectLst>
                  <a:reflection blurRad="6350" endPos="0" dir="5400000" sy="-100000" algn="bl" rotWithShape="0"/>
                </a:effectLst>
                <a:latin typeface="Calibri" pitchFamily="34" charset="0"/>
              </a:rPr>
              <a:t> problem</a:t>
            </a:r>
            <a:r>
              <a:rPr lang="cs-CZ" altLang="cs-CZ" sz="3600" b="0" dirty="0">
                <a:solidFill>
                  <a:srgbClr val="0070C0"/>
                </a:solidFill>
                <a:effectLst>
                  <a:reflection blurRad="6350" endPos="0" dir="5400000" sy="-100000" algn="bl" rotWithShape="0"/>
                </a:effectLst>
                <a:latin typeface="Calibri" pitchFamily="34" charset="0"/>
              </a:rPr>
              <a:t> II. </a:t>
            </a:r>
            <a:r>
              <a:rPr lang="en-US" altLang="cs-CZ" sz="2400" b="0" dirty="0">
                <a:solidFill>
                  <a:srgbClr val="0070C0"/>
                </a:solidFill>
                <a:effectLst>
                  <a:reflection blurRad="6350" endPos="0" dir="5400000" sy="-100000" algn="bl" rotWithShape="0"/>
                </a:effectLst>
                <a:latin typeface="Calibri" pitchFamily="34" charset="0"/>
              </a:rPr>
              <a:t>(we need reliable data</a:t>
            </a:r>
            <a:r>
              <a:rPr lang="cs-CZ" altLang="cs-CZ" sz="2400" b="0" dirty="0">
                <a:solidFill>
                  <a:srgbClr val="0070C0"/>
                </a:solidFill>
                <a:effectLst>
                  <a:reflection blurRad="6350" endPos="0" dir="5400000" sy="-100000" algn="bl" rotWithShape="0"/>
                </a:effectLst>
                <a:latin typeface="Calibri" pitchFamily="34" charset="0"/>
              </a:rPr>
              <a:t> to </a:t>
            </a:r>
            <a:r>
              <a:rPr lang="cs-CZ" altLang="cs-CZ" sz="2400" b="0" dirty="0" err="1">
                <a:solidFill>
                  <a:srgbClr val="0070C0"/>
                </a:solidFill>
                <a:effectLst>
                  <a:reflection blurRad="6350" endPos="0" dir="5400000" sy="-100000" algn="bl" rotWithShape="0"/>
                </a:effectLst>
                <a:latin typeface="Calibri" pitchFamily="34" charset="0"/>
              </a:rPr>
              <a:t>control</a:t>
            </a:r>
            <a:r>
              <a:rPr lang="en-US" altLang="cs-CZ" sz="2400" b="0" dirty="0">
                <a:solidFill>
                  <a:srgbClr val="0070C0"/>
                </a:solidFill>
                <a:effectLst>
                  <a:reflection blurRad="6350" endPos="0" dir="5400000" sy="-100000" algn="bl" rotWithShape="0"/>
                </a:effectLst>
                <a:latin typeface="Calibri" pitchFamily="34" charset="0"/>
              </a:rPr>
              <a:t> </a:t>
            </a:r>
            <a:r>
              <a:rPr lang="cs-CZ" altLang="cs-CZ" sz="2400" b="0" dirty="0" err="1">
                <a:solidFill>
                  <a:srgbClr val="0070C0"/>
                </a:solidFill>
                <a:effectLst>
                  <a:reflection blurRad="6350" endPos="0" dir="5400000" sy="-100000" algn="bl" rotWithShape="0"/>
                </a:effectLst>
                <a:latin typeface="Calibri" pitchFamily="34" charset="0"/>
              </a:rPr>
              <a:t>processes</a:t>
            </a:r>
            <a:r>
              <a:rPr lang="en-US" altLang="cs-CZ" sz="2400" b="0" dirty="0">
                <a:solidFill>
                  <a:srgbClr val="0070C0"/>
                </a:solidFill>
                <a:effectLst>
                  <a:reflection blurRad="6350" endPos="0" dir="5400000" sy="-100000" algn="bl" rotWithShape="0"/>
                </a:effectLst>
                <a:latin typeface="Calibri" pitchFamily="34" charset="0"/>
              </a:rPr>
              <a:t>)</a:t>
            </a:r>
          </a:p>
        </p:txBody>
      </p:sp>
      <p:sp>
        <p:nvSpPr>
          <p:cNvPr id="2" name="Obdélník 1"/>
          <p:cNvSpPr/>
          <p:nvPr/>
        </p:nvSpPr>
        <p:spPr>
          <a:xfrm>
            <a:off x="589952" y="2776807"/>
            <a:ext cx="1266629" cy="1200329"/>
          </a:xfrm>
          <a:prstGeom prst="rect">
            <a:avLst/>
          </a:prstGeom>
          <a:noFill/>
        </p:spPr>
        <p:txBody>
          <a:bodyPr wrap="none" lIns="91440" tIns="45720" rIns="91440" bIns="45720">
            <a:spAutoFit/>
          </a:bodyPr>
          <a:lstStyle/>
          <a:p>
            <a:pPr algn="ctr"/>
            <a:r>
              <a:rPr lang="cs-CZ" sz="36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Gantt</a:t>
            </a:r>
            <a:endParaRPr lang="cs-CZ"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r>
              <a:rPr lang="cs-CZ"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chart</a:t>
            </a:r>
            <a:endParaRPr lang="cs-CZ"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777175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p:cNvSpPr>
            <a:spLocks noGrp="1"/>
          </p:cNvSpPr>
          <p:nvPr>
            <p:ph type="title"/>
          </p:nvPr>
        </p:nvSpPr>
        <p:spPr>
          <a:xfrm>
            <a:off x="971600" y="260648"/>
            <a:ext cx="6512511" cy="1143000"/>
          </a:xfrm>
        </p:spPr>
        <p:txBody>
          <a:bodyPr/>
          <a:lstStyle/>
          <a:p>
            <a:pPr algn="l"/>
            <a:r>
              <a:rPr lang="cs-CZ" altLang="cs-CZ" sz="3600" dirty="0">
                <a:solidFill>
                  <a:srgbClr val="0070C0"/>
                </a:solidFill>
              </a:rPr>
              <a:t>Basic </a:t>
            </a:r>
            <a:r>
              <a:rPr lang="cs-CZ" altLang="cs-CZ" sz="3600" dirty="0" err="1">
                <a:solidFill>
                  <a:srgbClr val="0070C0"/>
                </a:solidFill>
              </a:rPr>
              <a:t>problem</a:t>
            </a:r>
            <a:r>
              <a:rPr lang="cs-CZ" altLang="cs-CZ" sz="3600" dirty="0">
                <a:solidFill>
                  <a:srgbClr val="0070C0"/>
                </a:solidFill>
              </a:rPr>
              <a:t> III</a:t>
            </a:r>
            <a:r>
              <a:rPr lang="cs-CZ" altLang="cs-CZ" dirty="0"/>
              <a:t>.</a:t>
            </a:r>
          </a:p>
        </p:txBody>
      </p:sp>
      <p:pic>
        <p:nvPicPr>
          <p:cNvPr id="348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1628775"/>
            <a:ext cx="4581525"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p:cNvSpPr txBox="1"/>
          <p:nvPr/>
        </p:nvSpPr>
        <p:spPr>
          <a:xfrm>
            <a:off x="827584" y="4635202"/>
            <a:ext cx="4121769" cy="1200329"/>
          </a:xfrm>
          <a:prstGeom prst="rect">
            <a:avLst/>
          </a:prstGeom>
          <a:noFill/>
        </p:spPr>
        <p:txBody>
          <a:bodyPr wrap="none" rtlCol="0">
            <a:spAutoFit/>
          </a:bodyPr>
          <a:lstStyle/>
          <a:p>
            <a:r>
              <a:rPr lang="en-ZA" dirty="0"/>
              <a:t>Will be explained</a:t>
            </a:r>
            <a:r>
              <a:rPr lang="cs-CZ" dirty="0"/>
              <a:t> </a:t>
            </a:r>
            <a:r>
              <a:rPr lang="cs-CZ" dirty="0" err="1"/>
              <a:t>later</a:t>
            </a:r>
            <a:endParaRPr lang="cs-CZ" dirty="0"/>
          </a:p>
          <a:p>
            <a:r>
              <a:rPr lang="en-ZA" dirty="0"/>
              <a:t> in</a:t>
            </a:r>
            <a:r>
              <a:rPr lang="cs-CZ" dirty="0"/>
              <a:t> </a:t>
            </a:r>
            <a:r>
              <a:rPr lang="en-ZA" dirty="0"/>
              <a:t> </a:t>
            </a:r>
            <a:r>
              <a:rPr lang="en-ZA" dirty="0" err="1"/>
              <a:t>Littl</a:t>
            </a:r>
            <a:r>
              <a:rPr lang="cs-CZ" dirty="0"/>
              <a:t>e</a:t>
            </a:r>
            <a:r>
              <a:rPr lang="en-ZA" dirty="0"/>
              <a:t>´s law presentation </a:t>
            </a:r>
            <a:r>
              <a:rPr lang="cs-CZ" dirty="0"/>
              <a:t>(MPH_AOPR) </a:t>
            </a:r>
          </a:p>
          <a:p>
            <a:endParaRPr lang="cs-CZ" dirty="0"/>
          </a:p>
          <a:p>
            <a:r>
              <a:rPr lang="cs-CZ" dirty="0"/>
              <a:t> </a:t>
            </a:r>
            <a:r>
              <a:rPr lang="cs-CZ" dirty="0">
                <a:solidFill>
                  <a:srgbClr val="00B050"/>
                </a:solidFill>
              </a:rPr>
              <a:t>W</a:t>
            </a:r>
            <a:r>
              <a:rPr lang="cs-CZ" dirty="0">
                <a:solidFill>
                  <a:srgbClr val="FF0000"/>
                </a:solidFill>
              </a:rPr>
              <a:t>I</a:t>
            </a:r>
            <a:r>
              <a:rPr lang="cs-CZ" dirty="0">
                <a:solidFill>
                  <a:srgbClr val="0070C0"/>
                </a:solidFill>
              </a:rPr>
              <a:t>P</a:t>
            </a:r>
            <a:r>
              <a:rPr lang="cs-CZ" dirty="0"/>
              <a:t>= </a:t>
            </a:r>
            <a:r>
              <a:rPr lang="cs-CZ" dirty="0" err="1">
                <a:solidFill>
                  <a:srgbClr val="00B050"/>
                </a:solidFill>
              </a:rPr>
              <a:t>W</a:t>
            </a:r>
            <a:r>
              <a:rPr lang="cs-CZ" dirty="0" err="1"/>
              <a:t>ork</a:t>
            </a:r>
            <a:r>
              <a:rPr lang="cs-CZ" dirty="0"/>
              <a:t> </a:t>
            </a:r>
            <a:r>
              <a:rPr lang="cs-CZ" dirty="0">
                <a:solidFill>
                  <a:srgbClr val="FF0000"/>
                </a:solidFill>
              </a:rPr>
              <a:t>I</a:t>
            </a:r>
            <a:r>
              <a:rPr lang="cs-CZ" dirty="0"/>
              <a:t>n </a:t>
            </a:r>
            <a:r>
              <a:rPr lang="cs-CZ" b="1" dirty="0" err="1">
                <a:solidFill>
                  <a:srgbClr val="0070C0"/>
                </a:solidFill>
              </a:rPr>
              <a:t>P</a:t>
            </a:r>
            <a:r>
              <a:rPr lang="cs-CZ" dirty="0" err="1"/>
              <a:t>rogress</a:t>
            </a:r>
            <a:endParaRPr lang="en-ZA" dirty="0"/>
          </a:p>
        </p:txBody>
      </p:sp>
      <p:cxnSp>
        <p:nvCxnSpPr>
          <p:cNvPr id="4" name="Přímá spojnice 3">
            <a:extLst>
              <a:ext uri="{FF2B5EF4-FFF2-40B4-BE49-F238E27FC236}">
                <a16:creationId xmlns:a16="http://schemas.microsoft.com/office/drawing/2014/main" id="{8D2FC9CB-DF01-4132-BA67-63C2AEA05D55}"/>
              </a:ext>
            </a:extLst>
          </p:cNvPr>
          <p:cNvCxnSpPr/>
          <p:nvPr/>
        </p:nvCxnSpPr>
        <p:spPr>
          <a:xfrm>
            <a:off x="3203848" y="2564904"/>
            <a:ext cx="0" cy="1512168"/>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5" name="TextovéPole 4">
            <a:extLst>
              <a:ext uri="{FF2B5EF4-FFF2-40B4-BE49-F238E27FC236}">
                <a16:creationId xmlns:a16="http://schemas.microsoft.com/office/drawing/2014/main" id="{D9EE1D25-84DE-4425-832F-7A529871E70F}"/>
              </a:ext>
            </a:extLst>
          </p:cNvPr>
          <p:cNvSpPr txBox="1"/>
          <p:nvPr/>
        </p:nvSpPr>
        <p:spPr>
          <a:xfrm>
            <a:off x="3239367" y="3761652"/>
            <a:ext cx="1410066" cy="307777"/>
          </a:xfrm>
          <a:prstGeom prst="rect">
            <a:avLst/>
          </a:prstGeom>
          <a:noFill/>
        </p:spPr>
        <p:txBody>
          <a:bodyPr wrap="none" rtlCol="0">
            <a:spAutoFit/>
          </a:bodyPr>
          <a:lstStyle/>
          <a:p>
            <a:r>
              <a:rPr lang="cs-CZ" sz="1400" dirty="0" err="1">
                <a:solidFill>
                  <a:srgbClr val="0070C0"/>
                </a:solidFill>
              </a:rPr>
              <a:t>Critical</a:t>
            </a:r>
            <a:r>
              <a:rPr lang="cs-CZ" sz="1400" dirty="0">
                <a:solidFill>
                  <a:srgbClr val="0070C0"/>
                </a:solidFill>
              </a:rPr>
              <a:t> WIP level</a:t>
            </a:r>
            <a:endParaRPr lang="en-US" sz="1400" dirty="0">
              <a:solidFill>
                <a:srgbClr val="0070C0"/>
              </a:solidFill>
            </a:endParaRPr>
          </a:p>
        </p:txBody>
      </p:sp>
    </p:spTree>
    <p:extLst>
      <p:ext uri="{BB962C8B-B14F-4D97-AF65-F5344CB8AC3E}">
        <p14:creationId xmlns:p14="http://schemas.microsoft.com/office/powerpoint/2010/main" val="720557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adpis 1"/>
          <p:cNvSpPr>
            <a:spLocks noGrp="1"/>
          </p:cNvSpPr>
          <p:nvPr>
            <p:ph type="title"/>
          </p:nvPr>
        </p:nvSpPr>
        <p:spPr>
          <a:xfrm>
            <a:off x="1337969" y="260648"/>
            <a:ext cx="6512511" cy="1143000"/>
          </a:xfrm>
        </p:spPr>
        <p:txBody>
          <a:bodyPr>
            <a:normAutofit/>
          </a:bodyPr>
          <a:lstStyle/>
          <a:p>
            <a:pPr algn="l"/>
            <a:r>
              <a:rPr lang="en-US" altLang="cs-CZ" sz="3600" dirty="0">
                <a:solidFill>
                  <a:srgbClr val="0070C0"/>
                </a:solidFill>
                <a:effectLst>
                  <a:reflection blurRad="6350" stA="48000" endPos="2000" dir="5400000" sy="-100000" algn="bl" rotWithShape="0"/>
                </a:effectLst>
              </a:rPr>
              <a:t>Basic problem- </a:t>
            </a:r>
            <a:r>
              <a:rPr lang="en-US" altLang="cs-CZ" sz="3600" dirty="0" err="1">
                <a:solidFill>
                  <a:srgbClr val="0070C0"/>
                </a:solidFill>
                <a:effectLst>
                  <a:reflection blurRad="6350" stA="48000" endPos="2000" dir="5400000" sy="-100000" algn="bl" rotWithShape="0"/>
                </a:effectLst>
              </a:rPr>
              <a:t>colouring</a:t>
            </a:r>
            <a:r>
              <a:rPr lang="en-US" altLang="cs-CZ" sz="3600" dirty="0">
                <a:solidFill>
                  <a:srgbClr val="0070C0"/>
                </a:solidFill>
                <a:effectLst>
                  <a:reflection blurRad="6350" stA="48000" endPos="2000" dir="5400000" sy="-100000" algn="bl" rotWithShape="0"/>
                </a:effectLst>
              </a:rPr>
              <a:t>  IV.</a:t>
            </a:r>
          </a:p>
        </p:txBody>
      </p:sp>
      <p:sp>
        <p:nvSpPr>
          <p:cNvPr id="6" name="Šipka doprava 5"/>
          <p:cNvSpPr/>
          <p:nvPr/>
        </p:nvSpPr>
        <p:spPr>
          <a:xfrm>
            <a:off x="4233863" y="2135188"/>
            <a:ext cx="720725"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9" name="Šipka doprava 8"/>
          <p:cNvSpPr/>
          <p:nvPr/>
        </p:nvSpPr>
        <p:spPr>
          <a:xfrm>
            <a:off x="4279271" y="4008438"/>
            <a:ext cx="720725"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0" name="Obdélník 9"/>
          <p:cNvSpPr/>
          <p:nvPr/>
        </p:nvSpPr>
        <p:spPr>
          <a:xfrm>
            <a:off x="1750561" y="5095578"/>
            <a:ext cx="5407249" cy="830997"/>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cs-CZ"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r>
              <a:rPr lang="cs-CZ" b="1" dirty="0">
                <a:ln w="11430"/>
                <a:effectLst>
                  <a:outerShdw blurRad="80000" dist="40000" dir="5040000" algn="tl">
                    <a:srgbClr val="000000">
                      <a:alpha val="30000"/>
                    </a:srgbClr>
                  </a:outerShdw>
                </a:effectLst>
              </a:rPr>
              <a:t>Black -</a:t>
            </a:r>
            <a:r>
              <a:rPr lang="cs-CZ"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&gt;</a:t>
            </a:r>
            <a:r>
              <a:rPr lang="cs-CZ" b="1" dirty="0" err="1">
                <a:ln w="11430"/>
                <a:solidFill>
                  <a:srgbClr val="EAEAEA"/>
                </a:solidFill>
                <a:effectLst>
                  <a:outerShdw blurRad="80000" dist="40000" dir="5040000" algn="tl">
                    <a:srgbClr val="000000">
                      <a:alpha val="30000"/>
                    </a:srgbClr>
                  </a:outerShdw>
                </a:effectLst>
              </a:rPr>
              <a:t>White</a:t>
            </a:r>
            <a:r>
              <a:rPr lang="cs-CZ" b="1" dirty="0">
                <a:ln w="11430"/>
                <a:solidFill>
                  <a:srgbClr val="EAEAEA"/>
                </a:solidFill>
                <a:effectLst>
                  <a:outerShdw blurRad="80000" dist="40000" dir="5040000" algn="tl">
                    <a:srgbClr val="000000">
                      <a:alpha val="30000"/>
                    </a:srgbClr>
                  </a:outerShdw>
                </a:effectLst>
              </a:rPr>
              <a:t>, </a:t>
            </a:r>
            <a:r>
              <a:rPr lang="cs-CZ" b="1" dirty="0" err="1">
                <a:ln w="11430"/>
                <a:solidFill>
                  <a:srgbClr val="FF0000"/>
                </a:solidFill>
                <a:effectLst>
                  <a:outerShdw blurRad="80000" dist="40000" dir="5040000" algn="tl">
                    <a:srgbClr val="000000">
                      <a:alpha val="30000"/>
                    </a:srgbClr>
                  </a:outerShdw>
                </a:effectLst>
              </a:rPr>
              <a:t>Setup</a:t>
            </a:r>
            <a:r>
              <a:rPr lang="cs-CZ" b="1" dirty="0">
                <a:ln w="11430"/>
                <a:solidFill>
                  <a:srgbClr val="FF0000"/>
                </a:solidFill>
                <a:effectLst>
                  <a:outerShdw blurRad="80000" dist="40000" dir="5040000" algn="tl">
                    <a:srgbClr val="000000">
                      <a:alpha val="30000"/>
                    </a:srgbClr>
                  </a:outerShdw>
                </a:effectLst>
              </a:rPr>
              <a:t> </a:t>
            </a:r>
            <a:r>
              <a:rPr lang="cs-CZ" b="1" dirty="0" err="1">
                <a:ln w="11430"/>
                <a:solidFill>
                  <a:srgbClr val="FF0000"/>
                </a:solidFill>
                <a:effectLst>
                  <a:outerShdw blurRad="80000" dist="40000" dir="5040000" algn="tl">
                    <a:srgbClr val="000000">
                      <a:alpha val="30000"/>
                    </a:srgbClr>
                  </a:outerShdw>
                </a:effectLst>
              </a:rPr>
              <a:t>time</a:t>
            </a:r>
            <a:r>
              <a:rPr lang="cs-CZ" b="1" dirty="0">
                <a:ln w="11430"/>
                <a:solidFill>
                  <a:srgbClr val="FF0000"/>
                </a:solidFill>
                <a:effectLst>
                  <a:outerShdw blurRad="80000" dist="40000" dir="5040000" algn="tl">
                    <a:srgbClr val="000000">
                      <a:alpha val="30000"/>
                    </a:srgbClr>
                  </a:outerShdw>
                </a:effectLst>
              </a:rPr>
              <a:t>=60 minut</a:t>
            </a:r>
            <a:r>
              <a:rPr lang="cs-CZ"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p>
          <a:p>
            <a:pPr algn="ctr">
              <a:defRPr/>
            </a:pPr>
            <a:r>
              <a:rPr lang="cs-CZ"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r>
              <a:rPr lang="cs-CZ" b="1" dirty="0" err="1">
                <a:ln w="11430"/>
                <a:solidFill>
                  <a:srgbClr val="EAEAEA"/>
                </a:solidFill>
                <a:effectLst>
                  <a:outerShdw blurRad="80000" dist="40000" dir="5040000" algn="tl">
                    <a:srgbClr val="000000">
                      <a:alpha val="30000"/>
                    </a:srgbClr>
                  </a:outerShdw>
                </a:effectLst>
              </a:rPr>
              <a:t>White</a:t>
            </a:r>
            <a:r>
              <a:rPr lang="cs-CZ" b="1" dirty="0">
                <a:ln w="11430"/>
                <a:solidFill>
                  <a:srgbClr val="EAEAEA"/>
                </a:solidFill>
                <a:effectLst>
                  <a:outerShdw blurRad="80000" dist="40000" dir="5040000" algn="tl">
                    <a:srgbClr val="000000">
                      <a:alpha val="30000"/>
                    </a:srgbClr>
                  </a:outerShdw>
                </a:effectLst>
              </a:rPr>
              <a:t>-</a:t>
            </a:r>
            <a:r>
              <a:rPr lang="cs-CZ"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&gt;</a:t>
            </a:r>
            <a:r>
              <a:rPr lang="cs-CZ" b="1" dirty="0">
                <a:ln w="11430"/>
                <a:effectLst>
                  <a:outerShdw blurRad="80000" dist="40000" dir="5040000" algn="tl">
                    <a:srgbClr val="000000">
                      <a:alpha val="30000"/>
                    </a:srgbClr>
                  </a:outerShdw>
                </a:effectLst>
              </a:rPr>
              <a:t>Black, </a:t>
            </a:r>
            <a:r>
              <a:rPr lang="cs-CZ" b="1" dirty="0" err="1">
                <a:ln w="11430"/>
                <a:solidFill>
                  <a:srgbClr val="008000"/>
                </a:solidFill>
                <a:effectLst>
                  <a:outerShdw blurRad="80000" dist="40000" dir="5040000" algn="tl">
                    <a:srgbClr val="000000">
                      <a:alpha val="30000"/>
                    </a:srgbClr>
                  </a:outerShdw>
                </a:effectLst>
              </a:rPr>
              <a:t>Setup</a:t>
            </a:r>
            <a:r>
              <a:rPr lang="cs-CZ" b="1" dirty="0">
                <a:ln w="11430"/>
                <a:solidFill>
                  <a:srgbClr val="008000"/>
                </a:solidFill>
                <a:effectLst>
                  <a:outerShdw blurRad="80000" dist="40000" dir="5040000" algn="tl">
                    <a:srgbClr val="000000">
                      <a:alpha val="30000"/>
                    </a:srgbClr>
                  </a:outerShdw>
                </a:effectLst>
              </a:rPr>
              <a:t> </a:t>
            </a:r>
            <a:r>
              <a:rPr lang="cs-CZ" b="1" dirty="0" err="1">
                <a:ln w="11430"/>
                <a:solidFill>
                  <a:srgbClr val="008000"/>
                </a:solidFill>
                <a:effectLst>
                  <a:outerShdw blurRad="80000" dist="40000" dir="5040000" algn="tl">
                    <a:srgbClr val="000000">
                      <a:alpha val="30000"/>
                    </a:srgbClr>
                  </a:outerShdw>
                </a:effectLst>
              </a:rPr>
              <a:t>time</a:t>
            </a:r>
            <a:r>
              <a:rPr lang="cs-CZ" b="1" dirty="0">
                <a:ln w="11430"/>
                <a:solidFill>
                  <a:srgbClr val="008000"/>
                </a:solidFill>
                <a:effectLst>
                  <a:outerShdw blurRad="80000" dist="40000" dir="5040000" algn="tl">
                    <a:srgbClr val="000000">
                      <a:alpha val="30000"/>
                    </a:srgbClr>
                  </a:outerShdw>
                </a:effectLst>
              </a:rPr>
              <a:t> = 20 minut</a:t>
            </a:r>
            <a:r>
              <a:rPr lang="cs-CZ"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p>
        </p:txBody>
      </p:sp>
      <p:sp>
        <p:nvSpPr>
          <p:cNvPr id="2" name="Obdélník 1"/>
          <p:cNvSpPr/>
          <p:nvPr/>
        </p:nvSpPr>
        <p:spPr>
          <a:xfrm>
            <a:off x="929503" y="1889423"/>
            <a:ext cx="821058" cy="40011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cs-CZ" sz="2000" b="1" cap="none" spc="0" dirty="0">
                <a:ln w="11430"/>
                <a:effectLst>
                  <a:outerShdw blurRad="80000" dist="40000" dir="5040000" algn="tl">
                    <a:srgbClr val="000000">
                      <a:alpha val="30000"/>
                    </a:srgbClr>
                  </a:outerShdw>
                </a:effectLst>
              </a:rPr>
              <a:t>Black</a:t>
            </a:r>
          </a:p>
        </p:txBody>
      </p:sp>
      <p:sp>
        <p:nvSpPr>
          <p:cNvPr id="12" name="Obdélník 11"/>
          <p:cNvSpPr/>
          <p:nvPr/>
        </p:nvSpPr>
        <p:spPr>
          <a:xfrm>
            <a:off x="7236296" y="3727261"/>
            <a:ext cx="821058" cy="40011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cs-CZ" sz="2000" b="1" cap="none" spc="0" dirty="0">
                <a:ln w="11430"/>
                <a:effectLst>
                  <a:outerShdw blurRad="80000" dist="40000" dir="5040000" algn="tl">
                    <a:srgbClr val="000000">
                      <a:alpha val="30000"/>
                    </a:srgbClr>
                  </a:outerShdw>
                </a:effectLst>
              </a:rPr>
              <a:t>Black</a:t>
            </a:r>
          </a:p>
        </p:txBody>
      </p:sp>
      <p:sp>
        <p:nvSpPr>
          <p:cNvPr id="13" name="Obdélník 12"/>
          <p:cNvSpPr/>
          <p:nvPr/>
        </p:nvSpPr>
        <p:spPr>
          <a:xfrm>
            <a:off x="7202633" y="1950978"/>
            <a:ext cx="888384" cy="40011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cs-CZ" sz="2000" b="1" cap="none" spc="0" dirty="0" err="1">
                <a:ln w="11430"/>
                <a:solidFill>
                  <a:schemeClr val="bg1">
                    <a:lumMod val="95000"/>
                  </a:schemeClr>
                </a:solidFill>
                <a:effectLst>
                  <a:outerShdw blurRad="80000" dist="40000" dir="5040000" algn="tl">
                    <a:srgbClr val="000000">
                      <a:alpha val="30000"/>
                    </a:srgbClr>
                  </a:outerShdw>
                </a:effectLst>
              </a:rPr>
              <a:t>White</a:t>
            </a:r>
            <a:endParaRPr lang="cs-CZ" sz="2000" b="1" cap="none" spc="0" dirty="0">
              <a:ln w="11430"/>
              <a:solidFill>
                <a:schemeClr val="bg1">
                  <a:lumMod val="95000"/>
                </a:schemeClr>
              </a:solidFill>
              <a:effectLst>
                <a:outerShdw blurRad="80000" dist="40000" dir="5040000" algn="tl">
                  <a:srgbClr val="000000">
                    <a:alpha val="30000"/>
                  </a:srgbClr>
                </a:outerShdw>
              </a:effectLst>
            </a:endParaRPr>
          </a:p>
        </p:txBody>
      </p:sp>
      <p:sp>
        <p:nvSpPr>
          <p:cNvPr id="14" name="Obdélník 13"/>
          <p:cNvSpPr/>
          <p:nvPr/>
        </p:nvSpPr>
        <p:spPr>
          <a:xfrm>
            <a:off x="1043608" y="3830322"/>
            <a:ext cx="888384" cy="40011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cs-CZ" sz="2000" b="1" cap="none" spc="0" dirty="0" err="1">
                <a:ln w="11430"/>
                <a:solidFill>
                  <a:schemeClr val="bg1">
                    <a:lumMod val="95000"/>
                  </a:schemeClr>
                </a:solidFill>
                <a:effectLst>
                  <a:outerShdw blurRad="80000" dist="40000" dir="5040000" algn="tl">
                    <a:srgbClr val="000000">
                      <a:alpha val="30000"/>
                    </a:srgbClr>
                  </a:outerShdw>
                </a:effectLst>
              </a:rPr>
              <a:t>White</a:t>
            </a:r>
            <a:endParaRPr lang="cs-CZ" sz="2000" b="1" cap="none" spc="0" dirty="0">
              <a:ln w="11430"/>
              <a:solidFill>
                <a:schemeClr val="bg1">
                  <a:lumMod val="95000"/>
                </a:schemeClr>
              </a:solidFill>
              <a:effectLst>
                <a:outerShdw blurRad="80000" dist="40000" dir="5040000" algn="tl">
                  <a:srgbClr val="000000">
                    <a:alpha val="30000"/>
                  </a:srgbClr>
                </a:outerShdw>
              </a:effectLst>
            </a:endParaRPr>
          </a:p>
        </p:txBody>
      </p:sp>
      <p:sp>
        <p:nvSpPr>
          <p:cNvPr id="3" name="TextovéPole 2"/>
          <p:cNvSpPr txBox="1"/>
          <p:nvPr/>
        </p:nvSpPr>
        <p:spPr>
          <a:xfrm>
            <a:off x="2843808" y="6165304"/>
            <a:ext cx="3585469" cy="369332"/>
          </a:xfrm>
          <a:prstGeom prst="rect">
            <a:avLst/>
          </a:prstGeom>
          <a:noFill/>
        </p:spPr>
        <p:txBody>
          <a:bodyPr wrap="none" rtlCol="0">
            <a:spAutoFit/>
          </a:bodyPr>
          <a:lstStyle/>
          <a:p>
            <a:r>
              <a:rPr lang="cs-CZ" dirty="0" err="1"/>
              <a:t>Main</a:t>
            </a:r>
            <a:r>
              <a:rPr lang="cs-CZ" dirty="0"/>
              <a:t> </a:t>
            </a:r>
            <a:r>
              <a:rPr lang="cs-CZ" dirty="0" err="1"/>
              <a:t>aim</a:t>
            </a:r>
            <a:r>
              <a:rPr lang="cs-CZ" dirty="0"/>
              <a:t> -&gt;</a:t>
            </a:r>
            <a:r>
              <a:rPr lang="cs-CZ" dirty="0" err="1"/>
              <a:t>setup</a:t>
            </a:r>
            <a:r>
              <a:rPr lang="cs-CZ" dirty="0"/>
              <a:t> </a:t>
            </a:r>
            <a:r>
              <a:rPr lang="cs-CZ" dirty="0" err="1"/>
              <a:t>time</a:t>
            </a:r>
            <a:r>
              <a:rPr lang="cs-CZ" dirty="0"/>
              <a:t> </a:t>
            </a:r>
            <a:r>
              <a:rPr lang="cs-CZ" dirty="0" err="1"/>
              <a:t>minimization</a:t>
            </a:r>
            <a:endParaRPr lang="cs-CZ" dirty="0"/>
          </a:p>
        </p:txBody>
      </p:sp>
      <p:pic>
        <p:nvPicPr>
          <p:cNvPr id="5" name="Obrázek 4">
            <a:extLst>
              <a:ext uri="{FF2B5EF4-FFF2-40B4-BE49-F238E27FC236}">
                <a16:creationId xmlns:a16="http://schemas.microsoft.com/office/drawing/2014/main" id="{09A916EF-DA61-46ED-AEDD-D018118088BC}"/>
              </a:ext>
            </a:extLst>
          </p:cNvPr>
          <p:cNvPicPr>
            <a:picLocks noChangeAspect="1"/>
          </p:cNvPicPr>
          <p:nvPr/>
        </p:nvPicPr>
        <p:blipFill>
          <a:blip r:embed="rId2"/>
          <a:stretch>
            <a:fillRect/>
          </a:stretch>
        </p:blipFill>
        <p:spPr>
          <a:xfrm>
            <a:off x="5400481" y="1853368"/>
            <a:ext cx="1409524" cy="952381"/>
          </a:xfrm>
          <a:prstGeom prst="rect">
            <a:avLst/>
          </a:prstGeom>
        </p:spPr>
      </p:pic>
      <p:pic>
        <p:nvPicPr>
          <p:cNvPr id="17" name="Obrázek 16">
            <a:extLst>
              <a:ext uri="{FF2B5EF4-FFF2-40B4-BE49-F238E27FC236}">
                <a16:creationId xmlns:a16="http://schemas.microsoft.com/office/drawing/2014/main" id="{20E3C869-B63D-40A8-AC26-036E13C5A1C0}"/>
              </a:ext>
            </a:extLst>
          </p:cNvPr>
          <p:cNvPicPr>
            <a:picLocks noChangeAspect="1"/>
          </p:cNvPicPr>
          <p:nvPr/>
        </p:nvPicPr>
        <p:blipFill>
          <a:blip r:embed="rId2"/>
          <a:stretch>
            <a:fillRect/>
          </a:stretch>
        </p:blipFill>
        <p:spPr>
          <a:xfrm>
            <a:off x="2473413" y="3830322"/>
            <a:ext cx="1409524" cy="952381"/>
          </a:xfrm>
          <a:prstGeom prst="rect">
            <a:avLst/>
          </a:prstGeom>
        </p:spPr>
      </p:pic>
      <p:pic>
        <p:nvPicPr>
          <p:cNvPr id="8" name="Obrázek 7">
            <a:extLst>
              <a:ext uri="{FF2B5EF4-FFF2-40B4-BE49-F238E27FC236}">
                <a16:creationId xmlns:a16="http://schemas.microsoft.com/office/drawing/2014/main" id="{ED94C50A-72BB-47DA-BF5A-49ADBE2D4606}"/>
              </a:ext>
            </a:extLst>
          </p:cNvPr>
          <p:cNvPicPr>
            <a:picLocks noChangeAspect="1"/>
          </p:cNvPicPr>
          <p:nvPr/>
        </p:nvPicPr>
        <p:blipFill>
          <a:blip r:embed="rId3"/>
          <a:stretch>
            <a:fillRect/>
          </a:stretch>
        </p:blipFill>
        <p:spPr>
          <a:xfrm>
            <a:off x="2455892" y="1978184"/>
            <a:ext cx="1447619" cy="847619"/>
          </a:xfrm>
          <a:prstGeom prst="rect">
            <a:avLst/>
          </a:prstGeom>
        </p:spPr>
      </p:pic>
      <p:pic>
        <p:nvPicPr>
          <p:cNvPr id="20" name="Obrázek 19">
            <a:extLst>
              <a:ext uri="{FF2B5EF4-FFF2-40B4-BE49-F238E27FC236}">
                <a16:creationId xmlns:a16="http://schemas.microsoft.com/office/drawing/2014/main" id="{8516C3DD-0ABF-4BF5-BF6D-B128829C93D9}"/>
              </a:ext>
            </a:extLst>
          </p:cNvPr>
          <p:cNvPicPr>
            <a:picLocks noChangeAspect="1"/>
          </p:cNvPicPr>
          <p:nvPr/>
        </p:nvPicPr>
        <p:blipFill>
          <a:blip r:embed="rId3"/>
          <a:stretch>
            <a:fillRect/>
          </a:stretch>
        </p:blipFill>
        <p:spPr>
          <a:xfrm>
            <a:off x="5383097" y="3728516"/>
            <a:ext cx="1447619" cy="847619"/>
          </a:xfrm>
          <a:prstGeom prst="rect">
            <a:avLst/>
          </a:prstGeom>
        </p:spPr>
      </p:pic>
    </p:spTree>
    <p:extLst>
      <p:ext uri="{BB962C8B-B14F-4D97-AF65-F5344CB8AC3E}">
        <p14:creationId xmlns:p14="http://schemas.microsoft.com/office/powerpoint/2010/main" val="14247525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Nadpis 1"/>
          <p:cNvSpPr>
            <a:spLocks noGrp="1"/>
          </p:cNvSpPr>
          <p:nvPr>
            <p:ph type="title"/>
          </p:nvPr>
        </p:nvSpPr>
        <p:spPr>
          <a:xfrm>
            <a:off x="683568" y="397721"/>
            <a:ext cx="7920880" cy="1143000"/>
          </a:xfrm>
        </p:spPr>
        <p:txBody>
          <a:bodyPr/>
          <a:lstStyle/>
          <a:p>
            <a:pPr algn="l"/>
            <a:r>
              <a:rPr lang="en-US" altLang="cs-CZ" dirty="0">
                <a:solidFill>
                  <a:srgbClr val="0070C0"/>
                </a:solidFill>
                <a:effectLst>
                  <a:reflection blurRad="6350" endPos="0" dir="5400000" sy="-100000" algn="bl" rotWithShape="0"/>
                </a:effectLst>
              </a:rPr>
              <a:t>Basic problem V-I</a:t>
            </a:r>
            <a:r>
              <a:rPr lang="en-US" altLang="cs-CZ" sz="1800" dirty="0">
                <a:solidFill>
                  <a:srgbClr val="0070C0"/>
                </a:solidFill>
                <a:effectLst>
                  <a:reflection blurRad="6350" endPos="0" dir="5400000" sy="-100000" algn="bl" rotWithShape="0"/>
                </a:effectLst>
              </a:rPr>
              <a:t>.</a:t>
            </a:r>
            <a:r>
              <a:rPr lang="cs-CZ" altLang="cs-CZ" sz="1800" dirty="0">
                <a:solidFill>
                  <a:srgbClr val="0070C0"/>
                </a:solidFill>
                <a:effectLst>
                  <a:reflection blurRad="6350" endPos="0" dir="5400000" sy="-100000" algn="bl" rotWithShape="0"/>
                </a:effectLst>
              </a:rPr>
              <a:t>     </a:t>
            </a:r>
            <a:r>
              <a:rPr lang="en-US" altLang="cs-CZ" sz="1800" dirty="0">
                <a:solidFill>
                  <a:srgbClr val="0070C0"/>
                </a:solidFill>
                <a:effectLst>
                  <a:reflection blurRad="6350" endPos="0" dir="5400000" sy="-100000" algn="bl" rotWithShape="0"/>
                </a:effectLst>
              </a:rPr>
              <a:t>(availability of </a:t>
            </a:r>
            <a:r>
              <a:rPr lang="cs-CZ" altLang="cs-CZ" sz="1800" dirty="0">
                <a:solidFill>
                  <a:srgbClr val="0070C0"/>
                </a:solidFill>
                <a:effectLst>
                  <a:reflection blurRad="6350" endPos="0" dir="5400000" sy="-100000" algn="bl" rotWithShape="0"/>
                </a:effectLst>
              </a:rPr>
              <a:t>BOM </a:t>
            </a:r>
            <a:r>
              <a:rPr lang="en-US" altLang="cs-CZ" sz="1800" dirty="0">
                <a:solidFill>
                  <a:srgbClr val="0070C0"/>
                </a:solidFill>
                <a:effectLst>
                  <a:reflection blurRad="6350" endPos="0" dir="5400000" sy="-100000" algn="bl" rotWithShape="0"/>
                </a:effectLst>
              </a:rPr>
              <a:t>components</a:t>
            </a:r>
            <a:r>
              <a:rPr lang="cs-CZ" altLang="cs-CZ" sz="1800" dirty="0">
                <a:solidFill>
                  <a:srgbClr val="0070C0"/>
                </a:solidFill>
                <a:effectLst>
                  <a:reflection blurRad="6350" endPos="0" dir="5400000" sy="-100000" algn="bl" rotWithShape="0"/>
                </a:effectLst>
              </a:rPr>
              <a:t> </a:t>
            </a:r>
            <a:r>
              <a:rPr lang="en-US" altLang="cs-CZ" sz="1800" dirty="0">
                <a:solidFill>
                  <a:srgbClr val="0070C0"/>
                </a:solidFill>
                <a:effectLst>
                  <a:reflection blurRad="6350" endPos="0" dir="5400000" sy="-100000" algn="bl" rotWithShape="0"/>
                </a:effectLst>
              </a:rPr>
              <a:t>)  </a:t>
            </a:r>
          </a:p>
        </p:txBody>
      </p:sp>
      <p:sp>
        <p:nvSpPr>
          <p:cNvPr id="36868" name="Rectangle 7"/>
          <p:cNvSpPr>
            <a:spLocks noChangeArrowheads="1"/>
          </p:cNvSpPr>
          <p:nvPr/>
        </p:nvSpPr>
        <p:spPr bwMode="auto">
          <a:xfrm>
            <a:off x="1931988" y="1700213"/>
            <a:ext cx="649287" cy="287337"/>
          </a:xfrm>
          <a:prstGeom prst="rect">
            <a:avLst/>
          </a:prstGeom>
          <a:solidFill>
            <a:srgbClr val="66CCFF"/>
          </a:solidFill>
          <a:ln w="9525">
            <a:solidFill>
              <a:schemeClr val="tx1"/>
            </a:solidFill>
            <a:miter lim="800000"/>
            <a:headEnd/>
            <a:tailEnd/>
          </a:ln>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600">
                <a:latin typeface="Calibri" pitchFamily="34" charset="0"/>
              </a:rPr>
              <a:t>Op1</a:t>
            </a:r>
            <a:endParaRPr kumimoji="0" lang="en-GB" altLang="cs-CZ" sz="1600">
              <a:latin typeface="Calibri" pitchFamily="34" charset="0"/>
            </a:endParaRPr>
          </a:p>
        </p:txBody>
      </p:sp>
      <p:sp>
        <p:nvSpPr>
          <p:cNvPr id="5" name="Rectangle 10"/>
          <p:cNvSpPr>
            <a:spLocks noChangeArrowheads="1"/>
          </p:cNvSpPr>
          <p:nvPr/>
        </p:nvSpPr>
        <p:spPr bwMode="auto">
          <a:xfrm>
            <a:off x="3011488" y="2349500"/>
            <a:ext cx="649287" cy="287338"/>
          </a:xfrm>
          <a:prstGeom prst="rect">
            <a:avLst/>
          </a:prstGeom>
          <a:solidFill>
            <a:srgbClr val="FF0000"/>
          </a:solidFill>
          <a:ln w="9525">
            <a:solidFill>
              <a:schemeClr val="tx1"/>
            </a:solidFill>
            <a:miter lim="800000"/>
            <a:headEnd/>
            <a:tailEnd/>
          </a:ln>
          <a:effec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defRPr/>
            </a:pPr>
            <a:r>
              <a:rPr kumimoji="0" lang="cs-CZ" altLang="cs-CZ" sz="1600" dirty="0">
                <a:latin typeface="Calibri" pitchFamily="34" charset="0"/>
              </a:rPr>
              <a:t>Op2</a:t>
            </a:r>
            <a:endParaRPr kumimoji="0" lang="en-GB" altLang="cs-CZ" sz="1600" dirty="0">
              <a:latin typeface="Calibri" pitchFamily="34" charset="0"/>
            </a:endParaRPr>
          </a:p>
        </p:txBody>
      </p:sp>
      <p:sp>
        <p:nvSpPr>
          <p:cNvPr id="36870" name="Rectangle 11"/>
          <p:cNvSpPr>
            <a:spLocks noChangeArrowheads="1"/>
          </p:cNvSpPr>
          <p:nvPr/>
        </p:nvSpPr>
        <p:spPr bwMode="auto">
          <a:xfrm>
            <a:off x="4146550" y="2997200"/>
            <a:ext cx="649288" cy="2873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600">
                <a:latin typeface="Calibri" pitchFamily="34" charset="0"/>
              </a:rPr>
              <a:t>Op3</a:t>
            </a:r>
            <a:endParaRPr kumimoji="0" lang="en-GB" altLang="cs-CZ" sz="1600">
              <a:latin typeface="Calibri" pitchFamily="34" charset="0"/>
            </a:endParaRPr>
          </a:p>
        </p:txBody>
      </p:sp>
      <p:sp>
        <p:nvSpPr>
          <p:cNvPr id="36871" name="Line 18"/>
          <p:cNvSpPr>
            <a:spLocks noChangeShapeType="1"/>
          </p:cNvSpPr>
          <p:nvPr/>
        </p:nvSpPr>
        <p:spPr bwMode="auto">
          <a:xfrm>
            <a:off x="2579688" y="1844675"/>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872" name="Line 19"/>
          <p:cNvSpPr>
            <a:spLocks noChangeShapeType="1"/>
          </p:cNvSpPr>
          <p:nvPr/>
        </p:nvSpPr>
        <p:spPr bwMode="auto">
          <a:xfrm>
            <a:off x="2795588" y="1844675"/>
            <a:ext cx="0" cy="5762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873" name="Line 20"/>
          <p:cNvSpPr>
            <a:spLocks noChangeShapeType="1"/>
          </p:cNvSpPr>
          <p:nvPr/>
        </p:nvSpPr>
        <p:spPr bwMode="auto">
          <a:xfrm>
            <a:off x="2795588" y="242093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874" name="Line 21"/>
          <p:cNvSpPr>
            <a:spLocks noChangeShapeType="1"/>
          </p:cNvSpPr>
          <p:nvPr/>
        </p:nvSpPr>
        <p:spPr bwMode="auto">
          <a:xfrm>
            <a:off x="3659188" y="2492375"/>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875" name="Line 22"/>
          <p:cNvSpPr>
            <a:spLocks noChangeShapeType="1"/>
          </p:cNvSpPr>
          <p:nvPr/>
        </p:nvSpPr>
        <p:spPr bwMode="auto">
          <a:xfrm>
            <a:off x="3878263" y="2482850"/>
            <a:ext cx="0"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876" name="Line 23"/>
          <p:cNvSpPr>
            <a:spLocks noChangeShapeType="1"/>
          </p:cNvSpPr>
          <p:nvPr/>
        </p:nvSpPr>
        <p:spPr bwMode="auto">
          <a:xfrm>
            <a:off x="3878263" y="3132138"/>
            <a:ext cx="268287" cy="95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 name="TextovéPole 12"/>
          <p:cNvSpPr txBox="1"/>
          <p:nvPr/>
        </p:nvSpPr>
        <p:spPr>
          <a:xfrm>
            <a:off x="2870200" y="1733550"/>
            <a:ext cx="1935145" cy="253916"/>
          </a:xfrm>
          <a:prstGeom prst="rect">
            <a:avLst/>
          </a:prstGeom>
          <a:noFill/>
        </p:spPr>
        <p:txBody>
          <a:bodyPr wrap="none">
            <a:spAutoFit/>
          </a:bodyPr>
          <a:lstStyle/>
          <a:p>
            <a:pPr>
              <a:defRPr/>
            </a:pPr>
            <a:r>
              <a:rPr lang="en-US" sz="1050" dirty="0">
                <a:solidFill>
                  <a:srgbClr val="0070C0"/>
                </a:solidFill>
              </a:rPr>
              <a:t>20 pcs  of A7  and  20 pcs of  A8</a:t>
            </a:r>
          </a:p>
        </p:txBody>
      </p:sp>
      <p:sp>
        <p:nvSpPr>
          <p:cNvPr id="36878" name="Rectangle 7"/>
          <p:cNvSpPr>
            <a:spLocks noChangeArrowheads="1"/>
          </p:cNvSpPr>
          <p:nvPr/>
        </p:nvSpPr>
        <p:spPr bwMode="auto">
          <a:xfrm>
            <a:off x="6859588" y="1573213"/>
            <a:ext cx="1114425" cy="287337"/>
          </a:xfrm>
          <a:prstGeom prst="rect">
            <a:avLst/>
          </a:prstGeom>
          <a:solidFill>
            <a:srgbClr val="FFFF00"/>
          </a:solidFill>
          <a:ln w="9525">
            <a:solidFill>
              <a:schemeClr val="tx1"/>
            </a:solidFill>
            <a:miter lim="800000"/>
            <a:headEnd/>
            <a:tailEnd/>
          </a:ln>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600">
                <a:latin typeface="Calibri" pitchFamily="34" charset="0"/>
              </a:rPr>
              <a:t>A0</a:t>
            </a:r>
            <a:endParaRPr kumimoji="0" lang="en-GB" altLang="cs-CZ" sz="1600">
              <a:latin typeface="Calibri" pitchFamily="34" charset="0"/>
            </a:endParaRPr>
          </a:p>
        </p:txBody>
      </p:sp>
      <p:sp>
        <p:nvSpPr>
          <p:cNvPr id="36879" name="Rectangle 7"/>
          <p:cNvSpPr>
            <a:spLocks noChangeArrowheads="1"/>
          </p:cNvSpPr>
          <p:nvPr/>
        </p:nvSpPr>
        <p:spPr bwMode="auto">
          <a:xfrm>
            <a:off x="6696075" y="2147888"/>
            <a:ext cx="325438" cy="287337"/>
          </a:xfrm>
          <a:prstGeom prst="rect">
            <a:avLst/>
          </a:prstGeom>
          <a:solidFill>
            <a:srgbClr val="FFFF00"/>
          </a:solidFill>
          <a:ln w="9525">
            <a:solidFill>
              <a:schemeClr val="tx1"/>
            </a:solidFill>
            <a:miter lim="800000"/>
            <a:headEnd/>
            <a:tailEnd/>
          </a:ln>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rPr>
              <a:t>A1</a:t>
            </a:r>
            <a:endParaRPr kumimoji="0" lang="en-GB" altLang="cs-CZ" sz="1200">
              <a:latin typeface="Calibri" pitchFamily="34" charset="0"/>
            </a:endParaRPr>
          </a:p>
        </p:txBody>
      </p:sp>
      <p:sp>
        <p:nvSpPr>
          <p:cNvPr id="36880" name="Rectangle 7"/>
          <p:cNvSpPr>
            <a:spLocks noChangeArrowheads="1"/>
          </p:cNvSpPr>
          <p:nvPr/>
        </p:nvSpPr>
        <p:spPr bwMode="auto">
          <a:xfrm>
            <a:off x="7812088" y="2171700"/>
            <a:ext cx="325437" cy="287338"/>
          </a:xfrm>
          <a:prstGeom prst="rect">
            <a:avLst/>
          </a:prstGeom>
          <a:solidFill>
            <a:srgbClr val="FFFF00"/>
          </a:solidFill>
          <a:ln w="9525">
            <a:solidFill>
              <a:schemeClr val="tx1"/>
            </a:solidFill>
            <a:miter lim="800000"/>
            <a:headEnd/>
            <a:tailEnd/>
          </a:ln>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rPr>
              <a:t>A2</a:t>
            </a:r>
            <a:endParaRPr kumimoji="0" lang="en-GB" altLang="cs-CZ" sz="1200">
              <a:latin typeface="Calibri" pitchFamily="34" charset="0"/>
            </a:endParaRPr>
          </a:p>
        </p:txBody>
      </p:sp>
      <p:cxnSp>
        <p:nvCxnSpPr>
          <p:cNvPr id="36881" name="Přímá spojnice se šipkou 17"/>
          <p:cNvCxnSpPr>
            <a:cxnSpLocks noChangeShapeType="1"/>
            <a:stCxn id="36878" idx="2"/>
            <a:endCxn id="36879" idx="0"/>
          </p:cNvCxnSpPr>
          <p:nvPr/>
        </p:nvCxnSpPr>
        <p:spPr bwMode="auto">
          <a:xfrm flipH="1">
            <a:off x="6859588" y="1860550"/>
            <a:ext cx="557212" cy="287338"/>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882" name="Přímá spojnice se šipkou 19"/>
          <p:cNvCxnSpPr>
            <a:cxnSpLocks noChangeShapeType="1"/>
            <a:stCxn id="36878" idx="2"/>
            <a:endCxn id="36880" idx="0"/>
          </p:cNvCxnSpPr>
          <p:nvPr/>
        </p:nvCxnSpPr>
        <p:spPr bwMode="auto">
          <a:xfrm>
            <a:off x="7416800" y="1860550"/>
            <a:ext cx="557213" cy="31115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Rectangle 7"/>
          <p:cNvSpPr>
            <a:spLocks noChangeArrowheads="1"/>
          </p:cNvSpPr>
          <p:nvPr/>
        </p:nvSpPr>
        <p:spPr bwMode="auto">
          <a:xfrm>
            <a:off x="6873875" y="2636838"/>
            <a:ext cx="1114425" cy="287337"/>
          </a:xfrm>
          <a:prstGeom prst="rect">
            <a:avLst/>
          </a:prstGeom>
          <a:solidFill>
            <a:srgbClr val="FF0000"/>
          </a:solidFill>
          <a:ln w="9525">
            <a:solidFill>
              <a:schemeClr val="tx1"/>
            </a:solidFill>
            <a:miter lim="800000"/>
            <a:headEnd/>
            <a:tailEnd/>
          </a:ln>
          <a:effec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defRPr/>
            </a:pPr>
            <a:r>
              <a:rPr kumimoji="0" lang="cs-CZ" altLang="cs-CZ" sz="1600" dirty="0">
                <a:latin typeface="Calibri" pitchFamily="34" charset="0"/>
              </a:rPr>
              <a:t>A3</a:t>
            </a:r>
            <a:endParaRPr kumimoji="0" lang="en-GB" altLang="cs-CZ" sz="1600" dirty="0">
              <a:latin typeface="Calibri" pitchFamily="34" charset="0"/>
            </a:endParaRPr>
          </a:p>
        </p:txBody>
      </p:sp>
      <p:cxnSp>
        <p:nvCxnSpPr>
          <p:cNvPr id="36884" name="Přímá spojnice se šipkou 21"/>
          <p:cNvCxnSpPr>
            <a:cxnSpLocks noChangeShapeType="1"/>
            <a:stCxn id="36878" idx="2"/>
          </p:cNvCxnSpPr>
          <p:nvPr/>
        </p:nvCxnSpPr>
        <p:spPr bwMode="auto">
          <a:xfrm>
            <a:off x="7416800" y="1860550"/>
            <a:ext cx="0" cy="776288"/>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Rectangle 7"/>
          <p:cNvSpPr>
            <a:spLocks noChangeArrowheads="1"/>
          </p:cNvSpPr>
          <p:nvPr/>
        </p:nvSpPr>
        <p:spPr bwMode="auto">
          <a:xfrm>
            <a:off x="6711950" y="3203575"/>
            <a:ext cx="323850" cy="287338"/>
          </a:xfrm>
          <a:prstGeom prst="rect">
            <a:avLst/>
          </a:prstGeom>
          <a:solidFill>
            <a:srgbClr val="FF0000"/>
          </a:solidFill>
          <a:ln w="9525">
            <a:solidFill>
              <a:schemeClr val="tx1"/>
            </a:solidFill>
            <a:miter lim="800000"/>
            <a:headEnd/>
            <a:tailEnd/>
          </a:ln>
          <a:effec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defRPr/>
            </a:pPr>
            <a:r>
              <a:rPr kumimoji="0" lang="cs-CZ" altLang="cs-CZ" sz="1200" dirty="0">
                <a:latin typeface="Calibri" pitchFamily="34" charset="0"/>
              </a:rPr>
              <a:t>A4</a:t>
            </a:r>
            <a:endParaRPr kumimoji="0" lang="en-GB" altLang="cs-CZ" sz="1200" dirty="0">
              <a:latin typeface="Calibri" pitchFamily="34" charset="0"/>
            </a:endParaRPr>
          </a:p>
        </p:txBody>
      </p:sp>
      <p:sp>
        <p:nvSpPr>
          <p:cNvPr id="25" name="Rectangle 7"/>
          <p:cNvSpPr>
            <a:spLocks noChangeArrowheads="1"/>
          </p:cNvSpPr>
          <p:nvPr/>
        </p:nvSpPr>
        <p:spPr bwMode="auto">
          <a:xfrm>
            <a:off x="7826375" y="3228975"/>
            <a:ext cx="325438" cy="287338"/>
          </a:xfrm>
          <a:prstGeom prst="rect">
            <a:avLst/>
          </a:prstGeom>
          <a:solidFill>
            <a:srgbClr val="FF0000"/>
          </a:solidFill>
          <a:ln w="9525">
            <a:solidFill>
              <a:schemeClr val="tx1"/>
            </a:solidFill>
            <a:miter lim="800000"/>
            <a:headEnd/>
            <a:tailEnd/>
          </a:ln>
          <a:effec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defRPr/>
            </a:pPr>
            <a:r>
              <a:rPr kumimoji="0" lang="cs-CZ" altLang="cs-CZ" sz="1200" dirty="0">
                <a:latin typeface="Calibri" pitchFamily="34" charset="0"/>
              </a:rPr>
              <a:t>A5</a:t>
            </a:r>
            <a:endParaRPr kumimoji="0" lang="en-GB" altLang="cs-CZ" sz="1200" dirty="0">
              <a:latin typeface="Calibri" pitchFamily="34" charset="0"/>
            </a:endParaRPr>
          </a:p>
        </p:txBody>
      </p:sp>
      <p:cxnSp>
        <p:nvCxnSpPr>
          <p:cNvPr id="36887" name="Přímá spojnice se šipkou 25"/>
          <p:cNvCxnSpPr>
            <a:cxnSpLocks noChangeShapeType="1"/>
            <a:endCxn id="24" idx="0"/>
          </p:cNvCxnSpPr>
          <p:nvPr/>
        </p:nvCxnSpPr>
        <p:spPr bwMode="auto">
          <a:xfrm flipH="1">
            <a:off x="6873875" y="2917825"/>
            <a:ext cx="557213" cy="28575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888" name="Přímá spojnice se šipkou 26"/>
          <p:cNvCxnSpPr>
            <a:cxnSpLocks noChangeShapeType="1"/>
          </p:cNvCxnSpPr>
          <p:nvPr/>
        </p:nvCxnSpPr>
        <p:spPr bwMode="auto">
          <a:xfrm>
            <a:off x="7431088" y="2924175"/>
            <a:ext cx="557212" cy="31115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TextovéPole 27"/>
          <p:cNvSpPr txBox="1"/>
          <p:nvPr/>
        </p:nvSpPr>
        <p:spPr>
          <a:xfrm>
            <a:off x="4002088" y="2389188"/>
            <a:ext cx="2579552" cy="415498"/>
          </a:xfrm>
          <a:prstGeom prst="rect">
            <a:avLst/>
          </a:prstGeom>
          <a:noFill/>
        </p:spPr>
        <p:txBody>
          <a:bodyPr wrap="none">
            <a:spAutoFit/>
          </a:bodyPr>
          <a:lstStyle/>
          <a:p>
            <a:pPr>
              <a:defRPr/>
            </a:pPr>
            <a:r>
              <a:rPr lang="en-ZA" sz="1050" dirty="0">
                <a:solidFill>
                  <a:srgbClr val="FF0000"/>
                </a:solidFill>
              </a:rPr>
              <a:t>10 pcs of A4  an</a:t>
            </a:r>
            <a:r>
              <a:rPr lang="cs-CZ" sz="1050" dirty="0">
                <a:solidFill>
                  <a:srgbClr val="FF0000"/>
                </a:solidFill>
              </a:rPr>
              <a:t>d</a:t>
            </a:r>
            <a:r>
              <a:rPr lang="en-ZA" sz="1050" dirty="0">
                <a:solidFill>
                  <a:srgbClr val="FF0000"/>
                </a:solidFill>
              </a:rPr>
              <a:t> 10 pcs  of A5</a:t>
            </a:r>
          </a:p>
          <a:p>
            <a:pPr>
              <a:defRPr/>
            </a:pPr>
            <a:r>
              <a:rPr lang="en-ZA" sz="1050" dirty="0">
                <a:solidFill>
                  <a:srgbClr val="FF0000"/>
                </a:solidFill>
              </a:rPr>
              <a:t>(will be delivered  in  T1+</a:t>
            </a:r>
            <a:r>
              <a:rPr lang="en-ZA" sz="1050" b="1" dirty="0">
                <a:solidFill>
                  <a:srgbClr val="00B050"/>
                </a:solidFill>
              </a:rPr>
              <a:t>X</a:t>
            </a:r>
            <a:r>
              <a:rPr lang="en-ZA" sz="1050" dirty="0">
                <a:solidFill>
                  <a:srgbClr val="00B050"/>
                </a:solidFill>
              </a:rPr>
              <a:t> </a:t>
            </a:r>
            <a:r>
              <a:rPr lang="en-ZA" sz="1050" dirty="0">
                <a:solidFill>
                  <a:srgbClr val="FF0000"/>
                </a:solidFill>
              </a:rPr>
              <a:t>time</a:t>
            </a:r>
            <a:r>
              <a:rPr lang="cs-CZ" sz="1050" dirty="0">
                <a:solidFill>
                  <a:srgbClr val="FF0000"/>
                </a:solidFill>
              </a:rPr>
              <a:t>, so </a:t>
            </a:r>
            <a:r>
              <a:rPr lang="cs-CZ" sz="1050" dirty="0" err="1">
                <a:solidFill>
                  <a:srgbClr val="FF0000"/>
                </a:solidFill>
              </a:rPr>
              <a:t>too</a:t>
            </a:r>
            <a:r>
              <a:rPr lang="cs-CZ" sz="1050" dirty="0">
                <a:solidFill>
                  <a:srgbClr val="FF0000"/>
                </a:solidFill>
              </a:rPr>
              <a:t> </a:t>
            </a:r>
            <a:r>
              <a:rPr lang="cs-CZ" sz="1050" dirty="0" err="1">
                <a:solidFill>
                  <a:srgbClr val="FF0000"/>
                </a:solidFill>
              </a:rPr>
              <a:t>late</a:t>
            </a:r>
            <a:r>
              <a:rPr lang="en-ZA" sz="1050" dirty="0">
                <a:solidFill>
                  <a:srgbClr val="FF0000"/>
                </a:solidFill>
              </a:rPr>
              <a:t>)</a:t>
            </a:r>
          </a:p>
        </p:txBody>
      </p:sp>
      <p:cxnSp>
        <p:nvCxnSpPr>
          <p:cNvPr id="36890" name="Přímá spojnice 29"/>
          <p:cNvCxnSpPr>
            <a:cxnSpLocks noChangeShapeType="1"/>
          </p:cNvCxnSpPr>
          <p:nvPr/>
        </p:nvCxnSpPr>
        <p:spPr bwMode="auto">
          <a:xfrm>
            <a:off x="2994025" y="2636838"/>
            <a:ext cx="0" cy="87947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891" name="TextovéPole 30"/>
          <p:cNvSpPr txBox="1">
            <a:spLocks noChangeArrowheads="1"/>
          </p:cNvSpPr>
          <p:nvPr/>
        </p:nvSpPr>
        <p:spPr bwMode="auto">
          <a:xfrm>
            <a:off x="2716213" y="3428712"/>
            <a:ext cx="3429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cs-CZ" altLang="cs-CZ" sz="1100" dirty="0">
                <a:latin typeface="Times New Roman" pitchFamily="18" charset="0"/>
              </a:rPr>
              <a:t>T1</a:t>
            </a:r>
          </a:p>
        </p:txBody>
      </p:sp>
      <p:cxnSp>
        <p:nvCxnSpPr>
          <p:cNvPr id="36892" name="Přímá spojnice 31"/>
          <p:cNvCxnSpPr>
            <a:cxnSpLocks noChangeShapeType="1"/>
          </p:cNvCxnSpPr>
          <p:nvPr/>
        </p:nvCxnSpPr>
        <p:spPr bwMode="auto">
          <a:xfrm>
            <a:off x="1933575" y="2054225"/>
            <a:ext cx="0" cy="87947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893" name="TextovéPole 32"/>
          <p:cNvSpPr txBox="1">
            <a:spLocks noChangeArrowheads="1"/>
          </p:cNvSpPr>
          <p:nvPr/>
        </p:nvSpPr>
        <p:spPr bwMode="auto">
          <a:xfrm>
            <a:off x="1590676" y="2793206"/>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cs-CZ" altLang="cs-CZ" sz="1100" dirty="0">
                <a:latin typeface="Times New Roman" pitchFamily="18" charset="0"/>
              </a:rPr>
              <a:t>T0</a:t>
            </a:r>
          </a:p>
        </p:txBody>
      </p:sp>
      <p:cxnSp>
        <p:nvCxnSpPr>
          <p:cNvPr id="36894" name="Přímá spojnice se šipkou 34"/>
          <p:cNvCxnSpPr>
            <a:cxnSpLocks noChangeShapeType="1"/>
          </p:cNvCxnSpPr>
          <p:nvPr/>
        </p:nvCxnSpPr>
        <p:spPr bwMode="auto">
          <a:xfrm>
            <a:off x="1933575" y="2917825"/>
            <a:ext cx="1014413" cy="0"/>
          </a:xfrm>
          <a:prstGeom prst="straightConnector1">
            <a:avLst/>
          </a:prstGeom>
          <a:noFill/>
          <a:ln w="19050" algn="ctr">
            <a:solidFill>
              <a:schemeClr val="accent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extovéPole 35"/>
          <p:cNvSpPr txBox="1"/>
          <p:nvPr/>
        </p:nvSpPr>
        <p:spPr>
          <a:xfrm>
            <a:off x="1888635" y="3050024"/>
            <a:ext cx="965329" cy="415498"/>
          </a:xfrm>
          <a:prstGeom prst="rect">
            <a:avLst/>
          </a:prstGeom>
          <a:noFill/>
        </p:spPr>
        <p:txBody>
          <a:bodyPr wrap="none">
            <a:spAutoFit/>
          </a:bodyPr>
          <a:lstStyle/>
          <a:p>
            <a:pPr>
              <a:defRPr/>
            </a:pPr>
            <a:r>
              <a:rPr lang="en-ZA" sz="1050" dirty="0">
                <a:solidFill>
                  <a:srgbClr val="0070C0"/>
                </a:solidFill>
              </a:rPr>
              <a:t>Lead time </a:t>
            </a:r>
          </a:p>
          <a:p>
            <a:pPr>
              <a:defRPr/>
            </a:pPr>
            <a:r>
              <a:rPr lang="en-ZA" sz="1050" dirty="0">
                <a:solidFill>
                  <a:srgbClr val="0070C0"/>
                </a:solidFill>
              </a:rPr>
              <a:t>to produce </a:t>
            </a:r>
            <a:r>
              <a:rPr lang="en-ZA" sz="1050" b="1" dirty="0">
                <a:solidFill>
                  <a:srgbClr val="0070C0"/>
                </a:solidFill>
              </a:rPr>
              <a:t>A6</a:t>
            </a:r>
          </a:p>
        </p:txBody>
      </p:sp>
      <p:sp>
        <p:nvSpPr>
          <p:cNvPr id="36896" name="Rectangle 7"/>
          <p:cNvSpPr>
            <a:spLocks noChangeArrowheads="1"/>
          </p:cNvSpPr>
          <p:nvPr/>
        </p:nvSpPr>
        <p:spPr bwMode="auto">
          <a:xfrm>
            <a:off x="6934200" y="3862388"/>
            <a:ext cx="1116013" cy="287337"/>
          </a:xfrm>
          <a:prstGeom prst="rect">
            <a:avLst/>
          </a:prstGeom>
          <a:solidFill>
            <a:srgbClr val="66CCFF"/>
          </a:solidFill>
          <a:ln w="9525">
            <a:solidFill>
              <a:schemeClr val="tx1"/>
            </a:solidFill>
            <a:miter lim="800000"/>
            <a:headEnd/>
            <a:tailEnd/>
          </a:ln>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600">
                <a:latin typeface="Calibri" pitchFamily="34" charset="0"/>
              </a:rPr>
              <a:t>A6</a:t>
            </a:r>
            <a:endParaRPr kumimoji="0" lang="en-GB" altLang="cs-CZ" sz="1600">
              <a:latin typeface="Calibri" pitchFamily="34" charset="0"/>
            </a:endParaRPr>
          </a:p>
        </p:txBody>
      </p:sp>
      <p:sp>
        <p:nvSpPr>
          <p:cNvPr id="36897" name="Rectangle 7"/>
          <p:cNvSpPr>
            <a:spLocks noChangeArrowheads="1"/>
          </p:cNvSpPr>
          <p:nvPr/>
        </p:nvSpPr>
        <p:spPr bwMode="auto">
          <a:xfrm>
            <a:off x="6772275" y="4429125"/>
            <a:ext cx="323850" cy="287338"/>
          </a:xfrm>
          <a:prstGeom prst="rect">
            <a:avLst/>
          </a:prstGeom>
          <a:solidFill>
            <a:srgbClr val="66CCFF"/>
          </a:solidFill>
          <a:ln w="9525">
            <a:solidFill>
              <a:schemeClr val="tx1"/>
            </a:solidFill>
            <a:miter lim="800000"/>
            <a:headEnd/>
            <a:tailEnd/>
          </a:ln>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rPr>
              <a:t>A7</a:t>
            </a:r>
            <a:endParaRPr kumimoji="0" lang="en-GB" altLang="cs-CZ" sz="1200">
              <a:latin typeface="Calibri" pitchFamily="34" charset="0"/>
            </a:endParaRPr>
          </a:p>
        </p:txBody>
      </p:sp>
      <p:sp>
        <p:nvSpPr>
          <p:cNvPr id="36898" name="Rectangle 7"/>
          <p:cNvSpPr>
            <a:spLocks noChangeArrowheads="1"/>
          </p:cNvSpPr>
          <p:nvPr/>
        </p:nvSpPr>
        <p:spPr bwMode="auto">
          <a:xfrm>
            <a:off x="7886700" y="4452938"/>
            <a:ext cx="325438" cy="287337"/>
          </a:xfrm>
          <a:prstGeom prst="rect">
            <a:avLst/>
          </a:prstGeom>
          <a:solidFill>
            <a:srgbClr val="66CCFF"/>
          </a:solidFill>
          <a:ln w="9525">
            <a:solidFill>
              <a:schemeClr val="tx1"/>
            </a:solidFill>
            <a:miter lim="800000"/>
            <a:headEnd/>
            <a:tailEnd/>
          </a:ln>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200">
                <a:latin typeface="Calibri" pitchFamily="34" charset="0"/>
              </a:rPr>
              <a:t>A8</a:t>
            </a:r>
            <a:endParaRPr kumimoji="0" lang="en-GB" altLang="cs-CZ" sz="1200">
              <a:latin typeface="Calibri" pitchFamily="34" charset="0"/>
            </a:endParaRPr>
          </a:p>
        </p:txBody>
      </p:sp>
      <p:cxnSp>
        <p:nvCxnSpPr>
          <p:cNvPr id="36899" name="Přímá spojnice se šipkou 40"/>
          <p:cNvCxnSpPr>
            <a:cxnSpLocks noChangeShapeType="1"/>
            <a:endCxn id="36897" idx="0"/>
          </p:cNvCxnSpPr>
          <p:nvPr/>
        </p:nvCxnSpPr>
        <p:spPr bwMode="auto">
          <a:xfrm flipH="1">
            <a:off x="6934200" y="4141788"/>
            <a:ext cx="557213" cy="287337"/>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900" name="Přímá spojnice se šipkou 41"/>
          <p:cNvCxnSpPr>
            <a:cxnSpLocks noChangeShapeType="1"/>
          </p:cNvCxnSpPr>
          <p:nvPr/>
        </p:nvCxnSpPr>
        <p:spPr bwMode="auto">
          <a:xfrm>
            <a:off x="7491413" y="4149725"/>
            <a:ext cx="558800" cy="31115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901" name="Přímá spojnice se šipkou 42"/>
          <p:cNvCxnSpPr>
            <a:cxnSpLocks noChangeShapeType="1"/>
          </p:cNvCxnSpPr>
          <p:nvPr/>
        </p:nvCxnSpPr>
        <p:spPr bwMode="auto">
          <a:xfrm flipH="1">
            <a:off x="7416800" y="2933700"/>
            <a:ext cx="14288" cy="928688"/>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902" name="Šipka dolů 48"/>
          <p:cNvSpPr>
            <a:spLocks noChangeArrowheads="1"/>
          </p:cNvSpPr>
          <p:nvPr/>
        </p:nvSpPr>
        <p:spPr bwMode="auto">
          <a:xfrm>
            <a:off x="2250570" y="3771900"/>
            <a:ext cx="2365375" cy="793750"/>
          </a:xfrm>
          <a:prstGeom prst="downArrow">
            <a:avLst>
              <a:gd name="adj1" fmla="val 50000"/>
              <a:gd name="adj2" fmla="val 50000"/>
            </a:avLst>
          </a:prstGeom>
          <a:solidFill>
            <a:srgbClr val="92D050"/>
          </a:solidFill>
          <a:ln w="9525" algn="ctr">
            <a:solidFill>
              <a:schemeClr val="tx1"/>
            </a:solidFill>
            <a:round/>
            <a:headEnd/>
            <a:tailEnd/>
          </a:ln>
        </p:spPr>
        <p:txBody>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endParaRPr kumimoji="0" lang="cs-CZ" altLang="cs-CZ" sz="2400">
              <a:latin typeface="Times New Roman" pitchFamily="18" charset="0"/>
            </a:endParaRPr>
          </a:p>
        </p:txBody>
      </p:sp>
      <p:sp>
        <p:nvSpPr>
          <p:cNvPr id="36903" name="Rectangle 7"/>
          <p:cNvSpPr>
            <a:spLocks noChangeArrowheads="1"/>
          </p:cNvSpPr>
          <p:nvPr/>
        </p:nvSpPr>
        <p:spPr bwMode="auto">
          <a:xfrm>
            <a:off x="1963738" y="4516438"/>
            <a:ext cx="649287" cy="287337"/>
          </a:xfrm>
          <a:prstGeom prst="rect">
            <a:avLst/>
          </a:prstGeom>
          <a:solidFill>
            <a:srgbClr val="66CCFF"/>
          </a:solidFill>
          <a:ln w="9525">
            <a:solidFill>
              <a:schemeClr val="tx1"/>
            </a:solidFill>
            <a:miter lim="800000"/>
            <a:headEnd/>
            <a:tailEnd/>
          </a:ln>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600">
                <a:latin typeface="Calibri" pitchFamily="34" charset="0"/>
              </a:rPr>
              <a:t>Op1</a:t>
            </a:r>
            <a:endParaRPr kumimoji="0" lang="en-GB" altLang="cs-CZ" sz="1600">
              <a:latin typeface="Calibri" pitchFamily="34" charset="0"/>
            </a:endParaRPr>
          </a:p>
        </p:txBody>
      </p:sp>
      <p:sp>
        <p:nvSpPr>
          <p:cNvPr id="51" name="Rectangle 10"/>
          <p:cNvSpPr>
            <a:spLocks noChangeArrowheads="1"/>
          </p:cNvSpPr>
          <p:nvPr/>
        </p:nvSpPr>
        <p:spPr bwMode="auto">
          <a:xfrm>
            <a:off x="3897313" y="5213350"/>
            <a:ext cx="649287" cy="287338"/>
          </a:xfrm>
          <a:prstGeom prst="rect">
            <a:avLst/>
          </a:prstGeom>
          <a:solidFill>
            <a:srgbClr val="FF0000"/>
          </a:solidFill>
          <a:ln w="9525">
            <a:solidFill>
              <a:schemeClr val="tx1"/>
            </a:solidFill>
            <a:miter lim="800000"/>
            <a:headEnd/>
            <a:tailEnd/>
          </a:ln>
          <a:effec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defRPr/>
            </a:pPr>
            <a:r>
              <a:rPr kumimoji="0" lang="cs-CZ" altLang="cs-CZ" sz="1600" dirty="0">
                <a:latin typeface="Calibri" pitchFamily="34" charset="0"/>
              </a:rPr>
              <a:t>Op2</a:t>
            </a:r>
            <a:endParaRPr kumimoji="0" lang="en-GB" altLang="cs-CZ" sz="1600" dirty="0">
              <a:latin typeface="Calibri" pitchFamily="34" charset="0"/>
            </a:endParaRPr>
          </a:p>
        </p:txBody>
      </p:sp>
      <p:sp>
        <p:nvSpPr>
          <p:cNvPr id="36905" name="Rectangle 11"/>
          <p:cNvSpPr>
            <a:spLocks noChangeArrowheads="1"/>
          </p:cNvSpPr>
          <p:nvPr/>
        </p:nvSpPr>
        <p:spPr bwMode="auto">
          <a:xfrm>
            <a:off x="5076825" y="5813425"/>
            <a:ext cx="649288" cy="2873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lgn="ctr">
              <a:spcBef>
                <a:spcPct val="0"/>
              </a:spcBef>
              <a:buClrTx/>
              <a:buSzTx/>
              <a:buFontTx/>
              <a:buNone/>
            </a:pPr>
            <a:r>
              <a:rPr kumimoji="0" lang="cs-CZ" altLang="cs-CZ" sz="1600">
                <a:latin typeface="Calibri" pitchFamily="34" charset="0"/>
              </a:rPr>
              <a:t>Op3</a:t>
            </a:r>
            <a:endParaRPr kumimoji="0" lang="en-GB" altLang="cs-CZ" sz="1600">
              <a:latin typeface="Calibri" pitchFamily="34" charset="0"/>
            </a:endParaRPr>
          </a:p>
        </p:txBody>
      </p:sp>
      <p:sp>
        <p:nvSpPr>
          <p:cNvPr id="36906" name="Line 18"/>
          <p:cNvSpPr>
            <a:spLocks noChangeShapeType="1"/>
          </p:cNvSpPr>
          <p:nvPr/>
        </p:nvSpPr>
        <p:spPr bwMode="auto">
          <a:xfrm flipV="1">
            <a:off x="2611438" y="4660900"/>
            <a:ext cx="2571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907" name="Line 19"/>
          <p:cNvSpPr>
            <a:spLocks noChangeShapeType="1"/>
          </p:cNvSpPr>
          <p:nvPr/>
        </p:nvSpPr>
        <p:spPr bwMode="auto">
          <a:xfrm>
            <a:off x="2887663" y="4660900"/>
            <a:ext cx="0" cy="6969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908" name="Line 20"/>
          <p:cNvSpPr>
            <a:spLocks noChangeShapeType="1"/>
          </p:cNvSpPr>
          <p:nvPr/>
        </p:nvSpPr>
        <p:spPr bwMode="auto">
          <a:xfrm>
            <a:off x="2887663" y="5357813"/>
            <a:ext cx="10064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909" name="Line 21"/>
          <p:cNvSpPr>
            <a:spLocks noChangeShapeType="1"/>
          </p:cNvSpPr>
          <p:nvPr/>
        </p:nvSpPr>
        <p:spPr bwMode="auto">
          <a:xfrm>
            <a:off x="4546600" y="5308600"/>
            <a:ext cx="2587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910" name="Line 22"/>
          <p:cNvSpPr>
            <a:spLocks noChangeShapeType="1"/>
          </p:cNvSpPr>
          <p:nvPr/>
        </p:nvSpPr>
        <p:spPr bwMode="auto">
          <a:xfrm>
            <a:off x="4795838" y="5308600"/>
            <a:ext cx="0"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911" name="Line 23"/>
          <p:cNvSpPr>
            <a:spLocks noChangeShapeType="1"/>
          </p:cNvSpPr>
          <p:nvPr/>
        </p:nvSpPr>
        <p:spPr bwMode="auto">
          <a:xfrm>
            <a:off x="4787900" y="5957888"/>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912" name="TextovéPole 58"/>
          <p:cNvSpPr txBox="1">
            <a:spLocks noChangeArrowheads="1"/>
          </p:cNvSpPr>
          <p:nvPr/>
        </p:nvSpPr>
        <p:spPr bwMode="auto">
          <a:xfrm>
            <a:off x="3016250" y="4959350"/>
            <a:ext cx="114646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cs-CZ" altLang="cs-CZ" sz="1100" b="1" dirty="0">
                <a:solidFill>
                  <a:srgbClr val="00B050"/>
                </a:solidFill>
                <a:latin typeface="Times New Roman" pitchFamily="18" charset="0"/>
              </a:rPr>
              <a:t>X</a:t>
            </a:r>
            <a:r>
              <a:rPr kumimoji="0" lang="cs-CZ" altLang="cs-CZ" sz="1100" dirty="0">
                <a:latin typeface="Times New Roman" pitchFamily="18" charset="0"/>
              </a:rPr>
              <a:t>= </a:t>
            </a:r>
            <a:r>
              <a:rPr kumimoji="0" lang="en-ZA" altLang="cs-CZ" sz="1100" dirty="0">
                <a:latin typeface="Times New Roman" pitchFamily="18" charset="0"/>
              </a:rPr>
              <a:t>slack = delay</a:t>
            </a:r>
          </a:p>
        </p:txBody>
      </p:sp>
      <p:sp>
        <p:nvSpPr>
          <p:cNvPr id="36913" name="TextovéPole 59"/>
          <p:cNvSpPr txBox="1">
            <a:spLocks noChangeArrowheads="1"/>
          </p:cNvSpPr>
          <p:nvPr/>
        </p:nvSpPr>
        <p:spPr bwMode="auto">
          <a:xfrm>
            <a:off x="2716213" y="5372100"/>
            <a:ext cx="3429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cs-CZ" altLang="cs-CZ" sz="1100">
                <a:latin typeface="Times New Roman" pitchFamily="18" charset="0"/>
              </a:rPr>
              <a:t>T1</a:t>
            </a:r>
          </a:p>
        </p:txBody>
      </p:sp>
      <p:sp>
        <p:nvSpPr>
          <p:cNvPr id="36914" name="TextovéPole 60"/>
          <p:cNvSpPr txBox="1">
            <a:spLocks noChangeArrowheads="1"/>
          </p:cNvSpPr>
          <p:nvPr/>
        </p:nvSpPr>
        <p:spPr bwMode="auto">
          <a:xfrm>
            <a:off x="3697288" y="5838825"/>
            <a:ext cx="5254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cs-CZ" altLang="cs-CZ" sz="1100">
                <a:latin typeface="Times New Roman" pitchFamily="18" charset="0"/>
              </a:rPr>
              <a:t>T1+X</a:t>
            </a:r>
          </a:p>
        </p:txBody>
      </p:sp>
      <p:cxnSp>
        <p:nvCxnSpPr>
          <p:cNvPr id="36915" name="Přímá spojnice 61"/>
          <p:cNvCxnSpPr>
            <a:cxnSpLocks noChangeShapeType="1"/>
            <a:stCxn id="51" idx="1"/>
          </p:cNvCxnSpPr>
          <p:nvPr/>
        </p:nvCxnSpPr>
        <p:spPr bwMode="auto">
          <a:xfrm>
            <a:off x="3897313" y="5357813"/>
            <a:ext cx="0" cy="48101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ovéPole 1"/>
          <p:cNvSpPr txBox="1"/>
          <p:nvPr/>
        </p:nvSpPr>
        <p:spPr>
          <a:xfrm>
            <a:off x="6516216" y="5002768"/>
            <a:ext cx="2178994" cy="646331"/>
          </a:xfrm>
          <a:prstGeom prst="rect">
            <a:avLst/>
          </a:prstGeom>
          <a:noFill/>
        </p:spPr>
        <p:txBody>
          <a:bodyPr wrap="none" rtlCol="0">
            <a:spAutoFit/>
          </a:bodyPr>
          <a:lstStyle/>
          <a:p>
            <a:r>
              <a:rPr lang="en-US" dirty="0">
                <a:solidFill>
                  <a:srgbClr val="0070C0"/>
                </a:solidFill>
              </a:rPr>
              <a:t>Bill Of Material=BOM</a:t>
            </a:r>
          </a:p>
          <a:p>
            <a:r>
              <a:rPr lang="en-US" dirty="0">
                <a:solidFill>
                  <a:srgbClr val="0070C0"/>
                </a:solidFill>
              </a:rPr>
              <a:t>     (tree structure)</a:t>
            </a:r>
          </a:p>
        </p:txBody>
      </p:sp>
      <p:cxnSp>
        <p:nvCxnSpPr>
          <p:cNvPr id="52" name="Přímá spojnice se šipkou 34"/>
          <p:cNvCxnSpPr>
            <a:cxnSpLocks noChangeShapeType="1"/>
          </p:cNvCxnSpPr>
          <p:nvPr/>
        </p:nvCxnSpPr>
        <p:spPr bwMode="auto">
          <a:xfrm>
            <a:off x="3016250" y="3284538"/>
            <a:ext cx="1130300" cy="0"/>
          </a:xfrm>
          <a:prstGeom prst="straightConnector1">
            <a:avLst/>
          </a:prstGeom>
          <a:noFill/>
          <a:ln w="19050" algn="ctr">
            <a:solidFill>
              <a:srgbClr val="FF00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 name="TextovéPole 53"/>
          <p:cNvSpPr txBox="1"/>
          <p:nvPr/>
        </p:nvSpPr>
        <p:spPr>
          <a:xfrm>
            <a:off x="3059113" y="3337352"/>
            <a:ext cx="995785" cy="415498"/>
          </a:xfrm>
          <a:prstGeom prst="rect">
            <a:avLst/>
          </a:prstGeom>
          <a:noFill/>
        </p:spPr>
        <p:txBody>
          <a:bodyPr wrap="none">
            <a:spAutoFit/>
          </a:bodyPr>
          <a:lstStyle/>
          <a:p>
            <a:pPr>
              <a:defRPr/>
            </a:pPr>
            <a:r>
              <a:rPr lang="en-ZA" sz="1050" dirty="0">
                <a:solidFill>
                  <a:srgbClr val="FF0000"/>
                </a:solidFill>
              </a:rPr>
              <a:t>Lead time</a:t>
            </a:r>
          </a:p>
          <a:p>
            <a:pPr>
              <a:defRPr/>
            </a:pPr>
            <a:r>
              <a:rPr lang="en-ZA" sz="1050" dirty="0">
                <a:solidFill>
                  <a:srgbClr val="FF0000"/>
                </a:solidFill>
              </a:rPr>
              <a:t> to produce </a:t>
            </a:r>
            <a:r>
              <a:rPr lang="en-ZA" sz="1050" b="1" dirty="0">
                <a:solidFill>
                  <a:srgbClr val="FF0000"/>
                </a:solidFill>
              </a:rPr>
              <a:t>A3</a:t>
            </a:r>
          </a:p>
        </p:txBody>
      </p:sp>
      <p:cxnSp>
        <p:nvCxnSpPr>
          <p:cNvPr id="55" name="Přímá spojnice 29"/>
          <p:cNvCxnSpPr>
            <a:cxnSpLocks noChangeShapeType="1"/>
          </p:cNvCxnSpPr>
          <p:nvPr/>
        </p:nvCxnSpPr>
        <p:spPr bwMode="auto">
          <a:xfrm>
            <a:off x="4146550" y="3270250"/>
            <a:ext cx="0" cy="508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TextovéPole 30"/>
          <p:cNvSpPr txBox="1">
            <a:spLocks noChangeArrowheads="1"/>
          </p:cNvSpPr>
          <p:nvPr/>
        </p:nvSpPr>
        <p:spPr bwMode="auto">
          <a:xfrm>
            <a:off x="3975670" y="3721350"/>
            <a:ext cx="34176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cs-CZ" altLang="cs-CZ" sz="1100" dirty="0">
                <a:latin typeface="Times New Roman" pitchFamily="18" charset="0"/>
              </a:rPr>
              <a:t>T2</a:t>
            </a:r>
          </a:p>
        </p:txBody>
      </p:sp>
      <p:sp>
        <p:nvSpPr>
          <p:cNvPr id="58" name="TextovéPole 57"/>
          <p:cNvSpPr txBox="1"/>
          <p:nvPr/>
        </p:nvSpPr>
        <p:spPr>
          <a:xfrm>
            <a:off x="397906" y="6334332"/>
            <a:ext cx="7782900" cy="415498"/>
          </a:xfrm>
          <a:prstGeom prst="rect">
            <a:avLst/>
          </a:prstGeom>
          <a:noFill/>
        </p:spPr>
        <p:txBody>
          <a:bodyPr wrap="none">
            <a:spAutoFit/>
          </a:bodyPr>
          <a:lstStyle/>
          <a:p>
            <a:pPr>
              <a:defRPr/>
            </a:pPr>
            <a:r>
              <a:rPr lang="en-ZA" sz="1050" dirty="0"/>
              <a:t>For sake of simplicity we did not mentioned components </a:t>
            </a:r>
            <a:r>
              <a:rPr lang="en-ZA" sz="1050" b="1" dirty="0"/>
              <a:t>A1</a:t>
            </a:r>
            <a:r>
              <a:rPr lang="en-ZA" sz="1050" dirty="0"/>
              <a:t> and </a:t>
            </a:r>
            <a:r>
              <a:rPr lang="en-ZA" sz="1050" b="1" dirty="0"/>
              <a:t>A2 </a:t>
            </a:r>
            <a:r>
              <a:rPr lang="en-ZA" sz="1050" dirty="0"/>
              <a:t>and possible delays having cause in delivery times of bad quality</a:t>
            </a:r>
            <a:r>
              <a:rPr lang="cs-CZ" sz="1050" dirty="0"/>
              <a:t> !!! </a:t>
            </a:r>
          </a:p>
          <a:p>
            <a:pPr>
              <a:defRPr/>
            </a:pPr>
            <a:r>
              <a:rPr lang="en-ZA" sz="1050" dirty="0"/>
              <a:t>Same with capacities of machines allocated to OP1-OP2-OP3 ( </a:t>
            </a:r>
            <a:r>
              <a:rPr lang="en-US" sz="1050" dirty="0"/>
              <a:t>due to unexpected sudden breakdowns</a:t>
            </a:r>
            <a:r>
              <a:rPr lang="cs-CZ" sz="1050" dirty="0"/>
              <a:t> </a:t>
            </a:r>
            <a:r>
              <a:rPr lang="cs-CZ" sz="1050" dirty="0" err="1"/>
              <a:t>of</a:t>
            </a:r>
            <a:r>
              <a:rPr lang="cs-CZ" sz="1050" dirty="0"/>
              <a:t> these </a:t>
            </a:r>
            <a:r>
              <a:rPr lang="cs-CZ" sz="1050" dirty="0" err="1"/>
              <a:t>machines</a:t>
            </a:r>
            <a:r>
              <a:rPr lang="en-US" sz="1050" dirty="0"/>
              <a:t>)  </a:t>
            </a:r>
          </a:p>
        </p:txBody>
      </p:sp>
      <p:cxnSp>
        <p:nvCxnSpPr>
          <p:cNvPr id="4" name="Přímá spojnice se šipkou 3">
            <a:extLst>
              <a:ext uri="{FF2B5EF4-FFF2-40B4-BE49-F238E27FC236}">
                <a16:creationId xmlns:a16="http://schemas.microsoft.com/office/drawing/2014/main" id="{2E21505D-BF49-44F6-8FA0-D721BCDA830A}"/>
              </a:ext>
            </a:extLst>
          </p:cNvPr>
          <p:cNvCxnSpPr>
            <a:cxnSpLocks/>
            <a:stCxn id="36912" idx="3"/>
          </p:cNvCxnSpPr>
          <p:nvPr/>
        </p:nvCxnSpPr>
        <p:spPr>
          <a:xfrm flipV="1">
            <a:off x="4162718" y="2804687"/>
            <a:ext cx="1273378" cy="22854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08518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Nadpis 1"/>
          <p:cNvSpPr>
            <a:spLocks noGrp="1"/>
          </p:cNvSpPr>
          <p:nvPr>
            <p:ph type="title"/>
          </p:nvPr>
        </p:nvSpPr>
        <p:spPr>
          <a:xfrm>
            <a:off x="511869" y="255588"/>
            <a:ext cx="8263135" cy="1143000"/>
          </a:xfrm>
        </p:spPr>
        <p:txBody>
          <a:bodyPr>
            <a:noAutofit/>
          </a:bodyPr>
          <a:lstStyle/>
          <a:p>
            <a:pPr algn="l"/>
            <a:r>
              <a:rPr lang="cs-CZ" altLang="cs-CZ" sz="3600" dirty="0">
                <a:solidFill>
                  <a:srgbClr val="0070C0"/>
                </a:solidFill>
                <a:effectLst>
                  <a:reflection blurRad="6350" stA="20000" endPos="0" dir="5400000" sy="-100000" algn="bl" rotWithShape="0"/>
                </a:effectLst>
              </a:rPr>
              <a:t>Basic </a:t>
            </a:r>
            <a:r>
              <a:rPr lang="cs-CZ" altLang="cs-CZ" sz="3600" dirty="0" err="1">
                <a:solidFill>
                  <a:srgbClr val="0070C0"/>
                </a:solidFill>
                <a:effectLst>
                  <a:reflection blurRad="6350" stA="20000" endPos="0" dir="5400000" sy="-100000" algn="bl" rotWithShape="0"/>
                </a:effectLst>
              </a:rPr>
              <a:t>problem</a:t>
            </a:r>
            <a:r>
              <a:rPr lang="cs-CZ" altLang="cs-CZ" sz="3600" dirty="0">
                <a:solidFill>
                  <a:srgbClr val="0070C0"/>
                </a:solidFill>
                <a:effectLst>
                  <a:reflection blurRad="6350" stA="20000" endPos="0" dir="5400000" sy="-100000" algn="bl" rotWithShape="0"/>
                </a:effectLst>
              </a:rPr>
              <a:t> V-II.  </a:t>
            </a:r>
            <a:r>
              <a:rPr lang="cs-CZ" altLang="cs-CZ" sz="2000" dirty="0">
                <a:solidFill>
                  <a:srgbClr val="0070C0"/>
                </a:solidFill>
                <a:effectLst>
                  <a:reflection blurRad="6350" stA="20000" endPos="0" dir="5400000" sy="-100000" algn="bl" rotWithShape="0"/>
                </a:effectLst>
              </a:rPr>
              <a:t>(</a:t>
            </a:r>
            <a:r>
              <a:rPr lang="en-US" altLang="cs-CZ" sz="2000" dirty="0">
                <a:solidFill>
                  <a:srgbClr val="0070C0"/>
                </a:solidFill>
                <a:effectLst>
                  <a:reflection blurRad="6350" stA="20000" endPos="0" dir="5400000" sy="-100000" algn="bl" rotWithShape="0"/>
                </a:effectLst>
              </a:rPr>
              <a:t>availability of components</a:t>
            </a:r>
            <a:r>
              <a:rPr lang="cs-CZ" altLang="cs-CZ" sz="2000" dirty="0">
                <a:solidFill>
                  <a:srgbClr val="0070C0"/>
                </a:solidFill>
                <a:effectLst>
                  <a:reflection blurRad="6350" stA="20000" endPos="0" dir="5400000" sy="-100000" algn="bl" rotWithShape="0"/>
                </a:effectLst>
              </a:rPr>
              <a:t> and </a:t>
            </a:r>
            <a:r>
              <a:rPr lang="cs-CZ" altLang="cs-CZ" sz="2000" dirty="0" err="1">
                <a:solidFill>
                  <a:srgbClr val="0070C0"/>
                </a:solidFill>
                <a:effectLst>
                  <a:reflection blurRad="6350" stA="20000" endPos="0" dir="5400000" sy="-100000" algn="bl" rotWithShape="0"/>
                </a:effectLst>
              </a:rPr>
              <a:t>capacity</a:t>
            </a:r>
            <a:r>
              <a:rPr lang="en-US" altLang="cs-CZ" sz="2000" dirty="0">
                <a:solidFill>
                  <a:srgbClr val="0070C0"/>
                </a:solidFill>
                <a:effectLst>
                  <a:reflection blurRad="6350" stA="20000" endPos="0" dir="5400000" sy="-100000" algn="bl" rotWithShape="0"/>
                </a:effectLst>
              </a:rPr>
              <a:t> </a:t>
            </a:r>
            <a:r>
              <a:rPr lang="cs-CZ" altLang="cs-CZ" sz="2000" dirty="0">
                <a:solidFill>
                  <a:srgbClr val="0070C0"/>
                </a:solidFill>
                <a:effectLst>
                  <a:reflection blurRad="6350" stA="20000" endPos="0" dir="5400000" sy="-100000" algn="bl" rotWithShape="0"/>
                </a:effectLst>
              </a:rPr>
              <a:t>)   </a:t>
            </a:r>
          </a:p>
        </p:txBody>
      </p:sp>
      <p:pic>
        <p:nvPicPr>
          <p:cNvPr id="378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1557338"/>
            <a:ext cx="5616575" cy="23383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789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4149725"/>
            <a:ext cx="7183438" cy="13684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7894" name="TextovéPole 3"/>
          <p:cNvSpPr txBox="1">
            <a:spLocks noChangeArrowheads="1"/>
          </p:cNvSpPr>
          <p:nvPr/>
        </p:nvSpPr>
        <p:spPr bwMode="auto">
          <a:xfrm>
            <a:off x="1893888" y="5835650"/>
            <a:ext cx="53197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C605F"/>
              </a:buClr>
              <a:buSzPct val="75000"/>
              <a:buFont typeface="Wingdings" pitchFamily="2" charset="2"/>
              <a:buChar char="n"/>
              <a:defRPr kumimoji="1" sz="3200">
                <a:solidFill>
                  <a:schemeClr val="tx1"/>
                </a:solidFill>
                <a:latin typeface="Tahoma" pitchFamily="34" charset="0"/>
              </a:defRPr>
            </a:lvl1pPr>
            <a:lvl2pPr marL="742950" indent="-285750">
              <a:spcBef>
                <a:spcPct val="20000"/>
              </a:spcBef>
              <a:buClr>
                <a:srgbClr val="3C605F"/>
              </a:buClr>
              <a:buSzPct val="75000"/>
              <a:buFont typeface="Wingdings" pitchFamily="2" charset="2"/>
              <a:buChar char="n"/>
              <a:defRPr kumimoji="1" sz="2800">
                <a:solidFill>
                  <a:schemeClr val="tx1"/>
                </a:solidFill>
                <a:latin typeface="Tahoma" pitchFamily="34" charset="0"/>
              </a:defRPr>
            </a:lvl2pPr>
            <a:lvl3pPr marL="1143000" indent="-228600">
              <a:spcBef>
                <a:spcPct val="20000"/>
              </a:spcBef>
              <a:buClr>
                <a:srgbClr val="3C605F"/>
              </a:buClr>
              <a:buSzPct val="75000"/>
              <a:buFont typeface="Wingdings" pitchFamily="2" charset="2"/>
              <a:buChar char="n"/>
              <a:defRPr kumimoji="1" sz="2400">
                <a:solidFill>
                  <a:schemeClr val="tx1"/>
                </a:solidFill>
                <a:latin typeface="Tahoma" pitchFamily="34" charset="0"/>
              </a:defRPr>
            </a:lvl3pPr>
            <a:lvl4pPr marL="16002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4pPr>
            <a:lvl5pPr marL="2057400" indent="-228600">
              <a:spcBef>
                <a:spcPct val="20000"/>
              </a:spcBef>
              <a:buClr>
                <a:srgbClr val="3C605F"/>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rgbClr val="3C605F"/>
              </a:buClr>
              <a:buSzPct val="75000"/>
              <a:buFont typeface="Wingdings" pitchFamily="2" charset="2"/>
              <a:buChar char="n"/>
              <a:defRPr kumimoji="1" sz="2000">
                <a:solidFill>
                  <a:schemeClr val="tx1"/>
                </a:solidFill>
                <a:latin typeface="Tahoma" pitchFamily="34" charset="0"/>
              </a:defRPr>
            </a:lvl9pPr>
          </a:lstStyle>
          <a:p>
            <a:pPr>
              <a:spcBef>
                <a:spcPct val="0"/>
              </a:spcBef>
              <a:buClrTx/>
              <a:buSzTx/>
              <a:buFontTx/>
              <a:buNone/>
            </a:pPr>
            <a:r>
              <a:rPr kumimoji="0" lang="cs-CZ" altLang="cs-CZ" sz="2400" dirty="0">
                <a:latin typeface="Times New Roman" pitchFamily="18" charset="0"/>
              </a:rPr>
              <a:t>APS </a:t>
            </a:r>
            <a:r>
              <a:rPr kumimoji="0" lang="cs-CZ" altLang="cs-CZ" sz="2400" dirty="0" err="1">
                <a:latin typeface="Times New Roman" pitchFamily="18" charset="0"/>
              </a:rPr>
              <a:t>result</a:t>
            </a:r>
            <a:r>
              <a:rPr kumimoji="0" lang="cs-CZ" altLang="cs-CZ" sz="2400" dirty="0">
                <a:latin typeface="Times New Roman" pitchFamily="18" charset="0"/>
              </a:rPr>
              <a:t> -&gt;18.8.-&gt;23.8. a 27.8.-&gt;10.9 </a:t>
            </a:r>
          </a:p>
        </p:txBody>
      </p:sp>
      <p:sp>
        <p:nvSpPr>
          <p:cNvPr id="2" name="Pravá složená závorka 1"/>
          <p:cNvSpPr/>
          <p:nvPr/>
        </p:nvSpPr>
        <p:spPr>
          <a:xfrm>
            <a:off x="7668344" y="1557338"/>
            <a:ext cx="360040" cy="233838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 name="TextovéPole 2"/>
          <p:cNvSpPr txBox="1"/>
          <p:nvPr/>
        </p:nvSpPr>
        <p:spPr>
          <a:xfrm>
            <a:off x="8028384" y="2541865"/>
            <a:ext cx="1057277" cy="307777"/>
          </a:xfrm>
          <a:prstGeom prst="rect">
            <a:avLst/>
          </a:prstGeom>
          <a:noFill/>
        </p:spPr>
        <p:txBody>
          <a:bodyPr wrap="none" rtlCol="0">
            <a:spAutoFit/>
          </a:bodyPr>
          <a:lstStyle/>
          <a:p>
            <a:r>
              <a:rPr lang="cs-CZ" sz="1400" dirty="0" err="1"/>
              <a:t>Gantt</a:t>
            </a:r>
            <a:r>
              <a:rPr lang="cs-CZ" sz="1400" dirty="0"/>
              <a:t> chart </a:t>
            </a:r>
          </a:p>
        </p:txBody>
      </p:sp>
      <p:sp>
        <p:nvSpPr>
          <p:cNvPr id="4" name="TextovéPole 3"/>
          <p:cNvSpPr txBox="1"/>
          <p:nvPr/>
        </p:nvSpPr>
        <p:spPr>
          <a:xfrm>
            <a:off x="2344201" y="6244193"/>
            <a:ext cx="4759636" cy="369332"/>
          </a:xfrm>
          <a:prstGeom prst="rect">
            <a:avLst/>
          </a:prstGeom>
          <a:noFill/>
        </p:spPr>
        <p:txBody>
          <a:bodyPr wrap="none" rtlCol="0">
            <a:spAutoFit/>
          </a:bodyPr>
          <a:lstStyle/>
          <a:p>
            <a:r>
              <a:rPr lang="cs-CZ" dirty="0"/>
              <a:t>APS = </a:t>
            </a:r>
            <a:r>
              <a:rPr lang="cs-CZ" dirty="0" err="1"/>
              <a:t>Advanced</a:t>
            </a:r>
            <a:r>
              <a:rPr lang="cs-CZ" dirty="0"/>
              <a:t> </a:t>
            </a:r>
            <a:r>
              <a:rPr lang="cs-CZ" dirty="0" err="1"/>
              <a:t>Planning</a:t>
            </a:r>
            <a:r>
              <a:rPr lang="cs-CZ" dirty="0"/>
              <a:t> and </a:t>
            </a:r>
            <a:r>
              <a:rPr lang="cs-CZ" dirty="0" err="1"/>
              <a:t>Scheduling</a:t>
            </a:r>
            <a:r>
              <a:rPr lang="cs-CZ" dirty="0"/>
              <a:t> </a:t>
            </a:r>
            <a:r>
              <a:rPr lang="cs-CZ" dirty="0" err="1"/>
              <a:t>result</a:t>
            </a:r>
            <a:r>
              <a:rPr lang="cs-CZ" dirty="0"/>
              <a:t> </a:t>
            </a:r>
            <a:endParaRPr lang="en-US" dirty="0"/>
          </a:p>
        </p:txBody>
      </p:sp>
    </p:spTree>
    <p:extLst>
      <p:ext uri="{BB962C8B-B14F-4D97-AF65-F5344CB8AC3E}">
        <p14:creationId xmlns:p14="http://schemas.microsoft.com/office/powerpoint/2010/main" val="13339830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3" y="188640"/>
            <a:ext cx="8263135" cy="1143000"/>
          </a:xfrm>
        </p:spPr>
        <p:txBody>
          <a:bodyPr>
            <a:normAutofit/>
          </a:bodyPr>
          <a:lstStyle/>
          <a:p>
            <a:pPr algn="l"/>
            <a:r>
              <a:rPr lang="cs-CZ" altLang="cs-CZ" sz="3600" dirty="0">
                <a:solidFill>
                  <a:srgbClr val="0070C0"/>
                </a:solidFill>
                <a:effectLst>
                  <a:reflection blurRad="6350" stA="78000" endPos="0" dir="5400000" sy="-100000" algn="bl" rotWithShape="0"/>
                </a:effectLst>
              </a:rPr>
              <a:t>Basic </a:t>
            </a:r>
            <a:r>
              <a:rPr lang="cs-CZ" altLang="cs-CZ" sz="3600" dirty="0" err="1">
                <a:solidFill>
                  <a:srgbClr val="0070C0"/>
                </a:solidFill>
                <a:effectLst>
                  <a:reflection blurRad="6350" stA="78000" endPos="0" dir="5400000" sy="-100000" algn="bl" rotWithShape="0"/>
                </a:effectLst>
              </a:rPr>
              <a:t>problem</a:t>
            </a:r>
            <a:r>
              <a:rPr lang="cs-CZ" altLang="cs-CZ" sz="3600" dirty="0">
                <a:solidFill>
                  <a:srgbClr val="0070C0"/>
                </a:solidFill>
                <a:effectLst>
                  <a:reflection blurRad="6350" stA="78000" endPos="0" dir="5400000" sy="-100000" algn="bl" rotWithShape="0"/>
                </a:effectLst>
              </a:rPr>
              <a:t> VI-I</a:t>
            </a:r>
            <a:r>
              <a:rPr lang="cs-CZ" altLang="cs-CZ" dirty="0">
                <a:solidFill>
                  <a:srgbClr val="0070C0"/>
                </a:solidFill>
                <a:effectLst>
                  <a:reflection blurRad="6350" stA="78000" endPos="0" dir="5400000" sy="-100000" algn="bl" rotWithShape="0"/>
                </a:effectLst>
              </a:rPr>
              <a:t>.  </a:t>
            </a:r>
            <a:r>
              <a:rPr lang="en-ZA" altLang="cs-CZ" sz="2800" dirty="0">
                <a:solidFill>
                  <a:srgbClr val="0070C0"/>
                </a:solidFill>
                <a:effectLst>
                  <a:reflection blurRad="6350" stA="78000" endPos="0" dir="5400000" sy="-100000" algn="bl" rotWithShape="0"/>
                </a:effectLst>
              </a:rPr>
              <a:t>(budget exceeded)   </a:t>
            </a: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326" y="1293668"/>
            <a:ext cx="7113587"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a:extLst>
              <a:ext uri="{FF2B5EF4-FFF2-40B4-BE49-F238E27FC236}">
                <a16:creationId xmlns:a16="http://schemas.microsoft.com/office/drawing/2014/main" id="{7F229AD0-A2EA-488C-A980-A25400390286}"/>
              </a:ext>
            </a:extLst>
          </p:cNvPr>
          <p:cNvSpPr txBox="1"/>
          <p:nvPr/>
        </p:nvSpPr>
        <p:spPr>
          <a:xfrm>
            <a:off x="2483768" y="5941868"/>
            <a:ext cx="4572000" cy="646331"/>
          </a:xfrm>
          <a:prstGeom prst="rect">
            <a:avLst/>
          </a:prstGeom>
          <a:noFill/>
        </p:spPr>
        <p:txBody>
          <a:bodyPr wrap="square">
            <a:spAutoFit/>
          </a:bodyPr>
          <a:lstStyle/>
          <a:p>
            <a:r>
              <a:rPr lang="en-US" b="1" dirty="0">
                <a:solidFill>
                  <a:srgbClr val="0070C0"/>
                </a:solidFill>
              </a:rPr>
              <a:t>We will model a very similar example in the classroom using the Business Central system </a:t>
            </a:r>
          </a:p>
        </p:txBody>
      </p:sp>
      <p:sp>
        <p:nvSpPr>
          <p:cNvPr id="4" name="Obdélník 3">
            <a:extLst>
              <a:ext uri="{FF2B5EF4-FFF2-40B4-BE49-F238E27FC236}">
                <a16:creationId xmlns:a16="http://schemas.microsoft.com/office/drawing/2014/main" id="{E5D33F4E-AF00-4BA9-9A3F-D78D1BEA5D5B}"/>
              </a:ext>
            </a:extLst>
          </p:cNvPr>
          <p:cNvSpPr/>
          <p:nvPr/>
        </p:nvSpPr>
        <p:spPr>
          <a:xfrm>
            <a:off x="1654204" y="3501008"/>
            <a:ext cx="469524"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bdélník 6">
            <a:extLst>
              <a:ext uri="{FF2B5EF4-FFF2-40B4-BE49-F238E27FC236}">
                <a16:creationId xmlns:a16="http://schemas.microsoft.com/office/drawing/2014/main" id="{0E5E0561-1C29-4983-B072-3CBE6909E916}"/>
              </a:ext>
            </a:extLst>
          </p:cNvPr>
          <p:cNvSpPr/>
          <p:nvPr/>
        </p:nvSpPr>
        <p:spPr>
          <a:xfrm>
            <a:off x="1691680" y="4284712"/>
            <a:ext cx="469524" cy="50405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2164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6B4298-1FA6-4E3B-9D44-7A943E191DC3}"/>
              </a:ext>
            </a:extLst>
          </p:cNvPr>
          <p:cNvSpPr>
            <a:spLocks noGrp="1"/>
          </p:cNvSpPr>
          <p:nvPr>
            <p:ph type="title"/>
          </p:nvPr>
        </p:nvSpPr>
        <p:spPr/>
        <p:txBody>
          <a:bodyPr>
            <a:normAutofit/>
          </a:bodyPr>
          <a:lstStyle/>
          <a:p>
            <a:r>
              <a:rPr lang="cs-CZ" sz="3600" dirty="0">
                <a:solidFill>
                  <a:srgbClr val="0070C0"/>
                </a:solidFill>
              </a:rPr>
              <a:t>Tutor </a:t>
            </a:r>
            <a:r>
              <a:rPr lang="cs-CZ" sz="3600" dirty="0" err="1">
                <a:solidFill>
                  <a:srgbClr val="0070C0"/>
                </a:solidFill>
              </a:rPr>
              <a:t>experiences</a:t>
            </a:r>
            <a:r>
              <a:rPr lang="cs-CZ" sz="3600" dirty="0">
                <a:solidFill>
                  <a:srgbClr val="0070C0"/>
                </a:solidFill>
              </a:rPr>
              <a:t> </a:t>
            </a:r>
            <a:r>
              <a:rPr lang="cs-CZ" sz="3600" dirty="0" err="1">
                <a:solidFill>
                  <a:srgbClr val="0070C0"/>
                </a:solidFill>
              </a:rPr>
              <a:t>from</a:t>
            </a:r>
            <a:r>
              <a:rPr lang="cs-CZ" sz="3600" dirty="0">
                <a:solidFill>
                  <a:srgbClr val="0070C0"/>
                </a:solidFill>
              </a:rPr>
              <a:t> </a:t>
            </a:r>
            <a:r>
              <a:rPr lang="cs-CZ" sz="3600" dirty="0" err="1">
                <a:solidFill>
                  <a:srgbClr val="0070C0"/>
                </a:solidFill>
              </a:rPr>
              <a:t>latest</a:t>
            </a:r>
            <a:r>
              <a:rPr lang="cs-CZ" sz="3600" dirty="0">
                <a:solidFill>
                  <a:srgbClr val="0070C0"/>
                </a:solidFill>
              </a:rPr>
              <a:t> </a:t>
            </a:r>
            <a:r>
              <a:rPr lang="cs-CZ" sz="3600" dirty="0" err="1">
                <a:solidFill>
                  <a:srgbClr val="0070C0"/>
                </a:solidFill>
              </a:rPr>
              <a:t>projects</a:t>
            </a:r>
            <a:endParaRPr lang="en-US" sz="3600" dirty="0">
              <a:solidFill>
                <a:srgbClr val="0070C0"/>
              </a:solidFill>
            </a:endParaRPr>
          </a:p>
        </p:txBody>
      </p:sp>
      <p:sp>
        <p:nvSpPr>
          <p:cNvPr id="3" name="Zástupný obsah 2">
            <a:extLst>
              <a:ext uri="{FF2B5EF4-FFF2-40B4-BE49-F238E27FC236}">
                <a16:creationId xmlns:a16="http://schemas.microsoft.com/office/drawing/2014/main" id="{CD87DBAC-F7DA-4E4A-BEF2-70F47840191D}"/>
              </a:ext>
            </a:extLst>
          </p:cNvPr>
          <p:cNvSpPr>
            <a:spLocks noGrp="1"/>
          </p:cNvSpPr>
          <p:nvPr>
            <p:ph idx="1"/>
          </p:nvPr>
        </p:nvSpPr>
        <p:spPr/>
        <p:txBody>
          <a:bodyPr>
            <a:normAutofit/>
          </a:bodyPr>
          <a:lstStyle/>
          <a:p>
            <a:r>
              <a:rPr lang="en-US" sz="2400" dirty="0">
                <a:solidFill>
                  <a:srgbClr val="0070C0"/>
                </a:solidFill>
              </a:rPr>
              <a:t>ITEC  Johannesburg </a:t>
            </a:r>
          </a:p>
          <a:p>
            <a:r>
              <a:rPr lang="en-US" sz="2400" dirty="0">
                <a:solidFill>
                  <a:srgbClr val="0070C0"/>
                </a:solidFill>
              </a:rPr>
              <a:t>Peter Paper Johannesburg (</a:t>
            </a:r>
            <a:r>
              <a:rPr lang="en-US" sz="2400" dirty="0">
                <a:solidFill>
                  <a:srgbClr val="0070C0"/>
                </a:solidFill>
                <a:hlinkClick r:id="rId2">
                  <a:extLst>
                    <a:ext uri="{A12FA001-AC4F-418D-AE19-62706E023703}">
                      <ahyp:hlinkClr xmlns:ahyp="http://schemas.microsoft.com/office/drawing/2018/hyperlinkcolor" val="tx"/>
                    </a:ext>
                  </a:extLst>
                </a:hlinkClick>
              </a:rPr>
              <a:t>https://www.peterspapers.co.za/</a:t>
            </a:r>
            <a:r>
              <a:rPr lang="en-US" sz="2400" dirty="0">
                <a:solidFill>
                  <a:srgbClr val="0070C0"/>
                </a:solidFill>
              </a:rPr>
              <a:t>)</a:t>
            </a:r>
          </a:p>
          <a:p>
            <a:r>
              <a:rPr lang="en-US" sz="2400" dirty="0">
                <a:solidFill>
                  <a:srgbClr val="0070C0"/>
                </a:solidFill>
              </a:rPr>
              <a:t>Training of </a:t>
            </a:r>
            <a:r>
              <a:rPr lang="en-US" sz="2400" dirty="0" err="1">
                <a:solidFill>
                  <a:srgbClr val="0070C0"/>
                </a:solidFill>
              </a:rPr>
              <a:t>personel</a:t>
            </a:r>
            <a:r>
              <a:rPr lang="en-US" sz="2400" dirty="0">
                <a:solidFill>
                  <a:srgbClr val="0070C0"/>
                </a:solidFill>
              </a:rPr>
              <a:t> for </a:t>
            </a:r>
            <a:r>
              <a:rPr lang="en-US" sz="2400" dirty="0" err="1">
                <a:solidFill>
                  <a:srgbClr val="0070C0"/>
                </a:solidFill>
              </a:rPr>
              <a:t>Navertica</a:t>
            </a:r>
            <a:r>
              <a:rPr lang="en-US" sz="2400" dirty="0">
                <a:solidFill>
                  <a:srgbClr val="0070C0"/>
                </a:solidFill>
              </a:rPr>
              <a:t> South Africa  </a:t>
            </a:r>
          </a:p>
          <a:p>
            <a:r>
              <a:rPr lang="en-US" sz="2400" dirty="0">
                <a:solidFill>
                  <a:srgbClr val="0070C0"/>
                </a:solidFill>
              </a:rPr>
              <a:t>SW </a:t>
            </a:r>
            <a:r>
              <a:rPr lang="en-US" sz="2400" dirty="0" err="1">
                <a:solidFill>
                  <a:srgbClr val="0070C0"/>
                </a:solidFill>
              </a:rPr>
              <a:t>localisations</a:t>
            </a:r>
            <a:endParaRPr lang="en-US" sz="2400" dirty="0">
              <a:solidFill>
                <a:srgbClr val="0070C0"/>
              </a:solidFill>
            </a:endParaRPr>
          </a:p>
          <a:p>
            <a:pPr lvl="1"/>
            <a:r>
              <a:rPr lang="en-US" sz="2000" dirty="0" err="1">
                <a:solidFill>
                  <a:srgbClr val="0070C0"/>
                </a:solidFill>
              </a:rPr>
              <a:t>Boltrics</a:t>
            </a:r>
            <a:r>
              <a:rPr lang="en-US" sz="2000" dirty="0">
                <a:solidFill>
                  <a:srgbClr val="0070C0"/>
                </a:solidFill>
              </a:rPr>
              <a:t> (Warehouse Management) </a:t>
            </a:r>
          </a:p>
          <a:p>
            <a:pPr lvl="1"/>
            <a:r>
              <a:rPr lang="en-US" sz="2000" dirty="0">
                <a:solidFill>
                  <a:srgbClr val="0070C0"/>
                </a:solidFill>
              </a:rPr>
              <a:t>Planner One (</a:t>
            </a:r>
            <a:r>
              <a:rPr lang="en-US" sz="2000" dirty="0" err="1">
                <a:solidFill>
                  <a:srgbClr val="0070C0"/>
                </a:solidFill>
              </a:rPr>
              <a:t>Ortems</a:t>
            </a:r>
            <a:r>
              <a:rPr lang="en-US" sz="2000" dirty="0">
                <a:solidFill>
                  <a:srgbClr val="0070C0"/>
                </a:solidFill>
              </a:rPr>
              <a:t>)</a:t>
            </a:r>
          </a:p>
          <a:p>
            <a:pPr lvl="1"/>
            <a:endParaRPr lang="cs-CZ" sz="2000" dirty="0">
              <a:solidFill>
                <a:srgbClr val="0070C0"/>
              </a:solidFill>
            </a:endParaRPr>
          </a:p>
          <a:p>
            <a:pPr lvl="1"/>
            <a:endParaRPr lang="en-US" sz="2000" dirty="0"/>
          </a:p>
        </p:txBody>
      </p:sp>
      <p:pic>
        <p:nvPicPr>
          <p:cNvPr id="5" name="Obrázek 4">
            <a:extLst>
              <a:ext uri="{FF2B5EF4-FFF2-40B4-BE49-F238E27FC236}">
                <a16:creationId xmlns:a16="http://schemas.microsoft.com/office/drawing/2014/main" id="{78D52C59-5586-4EA0-8CE7-58833DF14A1F}"/>
              </a:ext>
            </a:extLst>
          </p:cNvPr>
          <p:cNvPicPr>
            <a:picLocks noChangeAspect="1"/>
          </p:cNvPicPr>
          <p:nvPr/>
        </p:nvPicPr>
        <p:blipFill>
          <a:blip r:embed="rId3"/>
          <a:stretch>
            <a:fillRect/>
          </a:stretch>
        </p:blipFill>
        <p:spPr>
          <a:xfrm>
            <a:off x="3923928" y="3863181"/>
            <a:ext cx="4427984" cy="2202247"/>
          </a:xfrm>
          <a:prstGeom prst="rect">
            <a:avLst/>
          </a:prstGeom>
        </p:spPr>
      </p:pic>
    </p:spTree>
    <p:extLst>
      <p:ext uri="{BB962C8B-B14F-4D97-AF65-F5344CB8AC3E}">
        <p14:creationId xmlns:p14="http://schemas.microsoft.com/office/powerpoint/2010/main" val="32498300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539553" y="188640"/>
            <a:ext cx="8263135"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cs-CZ" altLang="cs-CZ" sz="3600" b="0" dirty="0">
                <a:solidFill>
                  <a:srgbClr val="0070C0"/>
                </a:solidFill>
                <a:effectLst>
                  <a:reflection blurRad="6350" stA="78000" endPos="0" dir="5400000" sy="-100000" algn="bl" rotWithShape="0"/>
                </a:effectLst>
              </a:rPr>
              <a:t>Basic </a:t>
            </a:r>
            <a:r>
              <a:rPr lang="cs-CZ" altLang="cs-CZ" sz="3600" b="0" dirty="0" err="1">
                <a:solidFill>
                  <a:srgbClr val="0070C0"/>
                </a:solidFill>
                <a:effectLst>
                  <a:reflection blurRad="6350" stA="78000" endPos="0" dir="5400000" sy="-100000" algn="bl" rotWithShape="0"/>
                </a:effectLst>
              </a:rPr>
              <a:t>problem</a:t>
            </a:r>
            <a:r>
              <a:rPr lang="cs-CZ" altLang="cs-CZ" sz="3600" b="0" dirty="0">
                <a:solidFill>
                  <a:srgbClr val="0070C0"/>
                </a:solidFill>
                <a:effectLst>
                  <a:reflection blurRad="6350" stA="78000" endPos="0" dir="5400000" sy="-100000" algn="bl" rotWithShape="0"/>
                </a:effectLst>
              </a:rPr>
              <a:t> VI-II</a:t>
            </a:r>
            <a:r>
              <a:rPr lang="cs-CZ" altLang="cs-CZ" sz="1800" dirty="0">
                <a:solidFill>
                  <a:srgbClr val="FF0000"/>
                </a:solidFill>
                <a:effectLst>
                  <a:reflection blurRad="6350" stA="78000" endPos="0" dir="5400000" sy="-100000" algn="bl" rotWithShape="0"/>
                </a:effectLst>
              </a:rPr>
              <a:t>.  </a:t>
            </a:r>
            <a:r>
              <a:rPr lang="en-ZA" altLang="cs-CZ" sz="2400" b="0" dirty="0">
                <a:solidFill>
                  <a:srgbClr val="0070C0"/>
                </a:solidFill>
                <a:effectLst>
                  <a:reflection blurRad="6350" stA="78000" endPos="0" dir="5400000" sy="-100000" algn="bl" rotWithShape="0"/>
                </a:effectLst>
              </a:rPr>
              <a:t>(budget exceeded)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268760"/>
            <a:ext cx="7180263" cy="542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ovéPole 1"/>
          <p:cNvSpPr txBox="1"/>
          <p:nvPr/>
        </p:nvSpPr>
        <p:spPr>
          <a:xfrm>
            <a:off x="3995936" y="1268760"/>
            <a:ext cx="3432543" cy="369332"/>
          </a:xfrm>
          <a:prstGeom prst="rect">
            <a:avLst/>
          </a:prstGeom>
          <a:noFill/>
        </p:spPr>
        <p:txBody>
          <a:bodyPr wrap="none" rtlCol="0">
            <a:spAutoFit/>
          </a:bodyPr>
          <a:lstStyle/>
          <a:p>
            <a:r>
              <a:rPr lang="en-US" dirty="0">
                <a:solidFill>
                  <a:srgbClr val="0070C0"/>
                </a:solidFill>
              </a:rPr>
              <a:t>Creation of the actual costs figures</a:t>
            </a:r>
          </a:p>
        </p:txBody>
      </p:sp>
      <p:sp>
        <p:nvSpPr>
          <p:cNvPr id="3" name="Obdélník 2">
            <a:extLst>
              <a:ext uri="{FF2B5EF4-FFF2-40B4-BE49-F238E27FC236}">
                <a16:creationId xmlns:a16="http://schemas.microsoft.com/office/drawing/2014/main" id="{542267B5-F89F-4BB8-90F4-118B6D67B3A3}"/>
              </a:ext>
            </a:extLst>
          </p:cNvPr>
          <p:cNvSpPr/>
          <p:nvPr/>
        </p:nvSpPr>
        <p:spPr>
          <a:xfrm>
            <a:off x="2267744" y="1268760"/>
            <a:ext cx="108012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bdélník 5">
            <a:extLst>
              <a:ext uri="{FF2B5EF4-FFF2-40B4-BE49-F238E27FC236}">
                <a16:creationId xmlns:a16="http://schemas.microsoft.com/office/drawing/2014/main" id="{1C926588-A4A0-4333-8CEB-325F4DDDF2D9}"/>
              </a:ext>
            </a:extLst>
          </p:cNvPr>
          <p:cNvSpPr/>
          <p:nvPr/>
        </p:nvSpPr>
        <p:spPr>
          <a:xfrm>
            <a:off x="1691680" y="4869160"/>
            <a:ext cx="469524" cy="50405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bdélník 6">
            <a:extLst>
              <a:ext uri="{FF2B5EF4-FFF2-40B4-BE49-F238E27FC236}">
                <a16:creationId xmlns:a16="http://schemas.microsoft.com/office/drawing/2014/main" id="{B7BC838F-8E9B-4885-B44E-E3367A7477D7}"/>
              </a:ext>
            </a:extLst>
          </p:cNvPr>
          <p:cNvSpPr/>
          <p:nvPr/>
        </p:nvSpPr>
        <p:spPr>
          <a:xfrm>
            <a:off x="1688712" y="4365104"/>
            <a:ext cx="469524"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212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539553" y="188640"/>
            <a:ext cx="8263135"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cs-CZ" altLang="cs-CZ" sz="3600" b="0" dirty="0">
                <a:solidFill>
                  <a:srgbClr val="0070C0"/>
                </a:solidFill>
                <a:effectLst>
                  <a:reflection blurRad="6350" stA="78000" endPos="0" dir="5400000" sy="-100000" algn="bl" rotWithShape="0"/>
                </a:effectLst>
              </a:rPr>
              <a:t>Basic </a:t>
            </a:r>
            <a:r>
              <a:rPr lang="cs-CZ" altLang="cs-CZ" sz="3600" b="0" dirty="0" err="1">
                <a:solidFill>
                  <a:srgbClr val="0070C0"/>
                </a:solidFill>
                <a:effectLst>
                  <a:reflection blurRad="6350" stA="78000" endPos="0" dir="5400000" sy="-100000" algn="bl" rotWithShape="0"/>
                </a:effectLst>
              </a:rPr>
              <a:t>problem</a:t>
            </a:r>
            <a:r>
              <a:rPr lang="cs-CZ" altLang="cs-CZ" sz="3600" b="0" dirty="0">
                <a:solidFill>
                  <a:srgbClr val="0070C0"/>
                </a:solidFill>
                <a:effectLst>
                  <a:reflection blurRad="6350" stA="78000" endPos="0" dir="5400000" sy="-100000" algn="bl" rotWithShape="0"/>
                </a:effectLst>
              </a:rPr>
              <a:t> VI-III.  </a:t>
            </a:r>
            <a:r>
              <a:rPr lang="cs-CZ" altLang="cs-CZ" sz="2000" b="0" dirty="0">
                <a:solidFill>
                  <a:srgbClr val="0070C0"/>
                </a:solidFill>
                <a:effectLst>
                  <a:reflection blurRad="6350" stA="78000" endPos="0" dir="5400000" sy="-100000" algn="bl" rotWithShape="0"/>
                </a:effectLst>
              </a:rPr>
              <a:t>(b</a:t>
            </a:r>
            <a:r>
              <a:rPr lang="en-ZA" altLang="cs-CZ" sz="2000" b="0" dirty="0" err="1">
                <a:solidFill>
                  <a:srgbClr val="0070C0"/>
                </a:solidFill>
                <a:effectLst>
                  <a:reflection blurRad="6350" stA="78000" endPos="0" dir="5400000" sy="-100000" algn="bl" rotWithShape="0"/>
                </a:effectLst>
              </a:rPr>
              <a:t>udget</a:t>
            </a:r>
            <a:r>
              <a:rPr lang="en-ZA" altLang="cs-CZ" sz="2000" b="0" dirty="0">
                <a:solidFill>
                  <a:srgbClr val="0070C0"/>
                </a:solidFill>
                <a:effectLst>
                  <a:reflection blurRad="6350" stA="78000" endPos="0" dir="5400000" sy="-100000" algn="bl" rotWithShape="0"/>
                </a:effectLst>
              </a:rPr>
              <a:t> exceeded)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12776"/>
            <a:ext cx="7374682" cy="341343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30526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Nadpis 3"/>
          <p:cNvSpPr>
            <a:spLocks noGrp="1"/>
          </p:cNvSpPr>
          <p:nvPr>
            <p:ph type="title"/>
          </p:nvPr>
        </p:nvSpPr>
        <p:spPr>
          <a:xfrm>
            <a:off x="1979712" y="4509120"/>
            <a:ext cx="5486400" cy="566738"/>
          </a:xfrm>
        </p:spPr>
        <p:txBody>
          <a:bodyPr/>
          <a:lstStyle/>
          <a:p>
            <a:pPr algn="ctr"/>
            <a:r>
              <a:rPr lang="en-US" dirty="0"/>
              <a:t>Thanks for your attention</a:t>
            </a:r>
          </a:p>
        </p:txBody>
      </p:sp>
      <p:pic>
        <p:nvPicPr>
          <p:cNvPr id="7" name="Zástupný symbol pro obrázek 6"/>
          <p:cNvPicPr>
            <a:picLocks noGrp="1" noChangeAspect="1"/>
          </p:cNvPicPr>
          <p:nvPr>
            <p:ph type="pic" idx="1"/>
          </p:nvPr>
        </p:nvPicPr>
        <p:blipFill>
          <a:blip r:embed="rId2">
            <a:extLst>
              <a:ext uri="{28A0092B-C50C-407E-A947-70E740481C1C}">
                <a14:useLocalDpi xmlns:a14="http://schemas.microsoft.com/office/drawing/2010/main" val="0"/>
              </a:ext>
            </a:extLst>
          </a:blip>
          <a:srcRect t="8725" b="8725"/>
          <a:stretch>
            <a:fillRect/>
          </a:stretch>
        </p:blipFill>
        <p:spPr>
          <a:xfrm>
            <a:off x="3347864" y="2348880"/>
            <a:ext cx="2562672" cy="1922004"/>
          </a:xfrm>
        </p:spPr>
      </p:pic>
    </p:spTree>
    <p:extLst>
      <p:ext uri="{BB962C8B-B14F-4D97-AF65-F5344CB8AC3E}">
        <p14:creationId xmlns:p14="http://schemas.microsoft.com/office/powerpoint/2010/main" val="2491553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81AD29-7669-4489-8334-A8B332FD969E}"/>
              </a:ext>
            </a:extLst>
          </p:cNvPr>
          <p:cNvSpPr>
            <a:spLocks noGrp="1"/>
          </p:cNvSpPr>
          <p:nvPr>
            <p:ph type="title"/>
          </p:nvPr>
        </p:nvSpPr>
        <p:spPr/>
        <p:txBody>
          <a:bodyPr>
            <a:normAutofit/>
          </a:bodyPr>
          <a:lstStyle/>
          <a:p>
            <a:r>
              <a:rPr lang="cs-CZ" sz="3600" dirty="0" err="1">
                <a:solidFill>
                  <a:srgbClr val="0070C0"/>
                </a:solidFill>
              </a:rPr>
              <a:t>Principles</a:t>
            </a:r>
            <a:endParaRPr lang="en-US" sz="3600" dirty="0">
              <a:solidFill>
                <a:srgbClr val="0070C0"/>
              </a:solidFill>
            </a:endParaRPr>
          </a:p>
        </p:txBody>
      </p:sp>
      <p:pic>
        <p:nvPicPr>
          <p:cNvPr id="5" name="Obrázek 4">
            <a:extLst>
              <a:ext uri="{FF2B5EF4-FFF2-40B4-BE49-F238E27FC236}">
                <a16:creationId xmlns:a16="http://schemas.microsoft.com/office/drawing/2014/main" id="{B4394C08-BBCF-44FC-9C6D-2F4C78BFDC4F}"/>
              </a:ext>
            </a:extLst>
          </p:cNvPr>
          <p:cNvPicPr>
            <a:picLocks noChangeAspect="1"/>
          </p:cNvPicPr>
          <p:nvPr/>
        </p:nvPicPr>
        <p:blipFill>
          <a:blip r:embed="rId2"/>
          <a:stretch>
            <a:fillRect/>
          </a:stretch>
        </p:blipFill>
        <p:spPr>
          <a:xfrm>
            <a:off x="395536" y="1414926"/>
            <a:ext cx="3541221" cy="1822590"/>
          </a:xfrm>
          <a:prstGeom prst="rect">
            <a:avLst/>
          </a:prstGeom>
          <a:ln>
            <a:solidFill>
              <a:schemeClr val="accent1"/>
            </a:solidFill>
          </a:ln>
        </p:spPr>
      </p:pic>
      <p:pic>
        <p:nvPicPr>
          <p:cNvPr id="7" name="Obrázek 6">
            <a:extLst>
              <a:ext uri="{FF2B5EF4-FFF2-40B4-BE49-F238E27FC236}">
                <a16:creationId xmlns:a16="http://schemas.microsoft.com/office/drawing/2014/main" id="{0534C5C1-CB15-4809-A1D9-88F697118E1A}"/>
              </a:ext>
            </a:extLst>
          </p:cNvPr>
          <p:cNvPicPr>
            <a:picLocks noChangeAspect="1"/>
          </p:cNvPicPr>
          <p:nvPr/>
        </p:nvPicPr>
        <p:blipFill>
          <a:blip r:embed="rId3"/>
          <a:stretch>
            <a:fillRect/>
          </a:stretch>
        </p:blipFill>
        <p:spPr>
          <a:xfrm>
            <a:off x="4355976" y="3140968"/>
            <a:ext cx="4266113" cy="2833786"/>
          </a:xfrm>
          <a:prstGeom prst="rect">
            <a:avLst/>
          </a:prstGeom>
          <a:ln>
            <a:solidFill>
              <a:schemeClr val="accent1"/>
            </a:solidFill>
          </a:ln>
        </p:spPr>
      </p:pic>
      <p:cxnSp>
        <p:nvCxnSpPr>
          <p:cNvPr id="9" name="Spojnice: pravoúhlá 8">
            <a:extLst>
              <a:ext uri="{FF2B5EF4-FFF2-40B4-BE49-F238E27FC236}">
                <a16:creationId xmlns:a16="http://schemas.microsoft.com/office/drawing/2014/main" id="{EB813EF7-0588-4E89-BCC7-7D199AF2AA2F}"/>
              </a:ext>
            </a:extLst>
          </p:cNvPr>
          <p:cNvCxnSpPr>
            <a:cxnSpLocks/>
            <a:stCxn id="5" idx="3"/>
          </p:cNvCxnSpPr>
          <p:nvPr/>
        </p:nvCxnSpPr>
        <p:spPr>
          <a:xfrm>
            <a:off x="3936757" y="2326221"/>
            <a:ext cx="779260" cy="814746"/>
          </a:xfrm>
          <a:prstGeom prst="bent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ovéPole 10">
            <a:extLst>
              <a:ext uri="{FF2B5EF4-FFF2-40B4-BE49-F238E27FC236}">
                <a16:creationId xmlns:a16="http://schemas.microsoft.com/office/drawing/2014/main" id="{FE98C517-E792-46E8-87BD-FBB6B0E9C06E}"/>
              </a:ext>
            </a:extLst>
          </p:cNvPr>
          <p:cNvSpPr txBox="1"/>
          <p:nvPr/>
        </p:nvSpPr>
        <p:spPr>
          <a:xfrm>
            <a:off x="611560" y="3620485"/>
            <a:ext cx="2818656" cy="369332"/>
          </a:xfrm>
          <a:prstGeom prst="rect">
            <a:avLst/>
          </a:prstGeom>
          <a:noFill/>
        </p:spPr>
        <p:txBody>
          <a:bodyPr wrap="square" rtlCol="0">
            <a:spAutoFit/>
          </a:bodyPr>
          <a:lstStyle/>
          <a:p>
            <a:r>
              <a:rPr lang="en-US" dirty="0">
                <a:solidFill>
                  <a:srgbClr val="0070C0"/>
                </a:solidFill>
              </a:rPr>
              <a:t>Information technology</a:t>
            </a:r>
          </a:p>
        </p:txBody>
      </p:sp>
      <p:sp>
        <p:nvSpPr>
          <p:cNvPr id="12" name="TextovéPole 11">
            <a:extLst>
              <a:ext uri="{FF2B5EF4-FFF2-40B4-BE49-F238E27FC236}">
                <a16:creationId xmlns:a16="http://schemas.microsoft.com/office/drawing/2014/main" id="{48737CE4-EA27-4CFD-8F61-91C56953C5B6}"/>
              </a:ext>
            </a:extLst>
          </p:cNvPr>
          <p:cNvSpPr txBox="1"/>
          <p:nvPr/>
        </p:nvSpPr>
        <p:spPr>
          <a:xfrm>
            <a:off x="5079704" y="2586970"/>
            <a:ext cx="2818656" cy="369332"/>
          </a:xfrm>
          <a:prstGeom prst="rect">
            <a:avLst/>
          </a:prstGeom>
          <a:noFill/>
        </p:spPr>
        <p:txBody>
          <a:bodyPr wrap="square" rtlCol="0">
            <a:spAutoFit/>
          </a:bodyPr>
          <a:lstStyle/>
          <a:p>
            <a:r>
              <a:rPr lang="en-US" dirty="0">
                <a:solidFill>
                  <a:srgbClr val="0070C0"/>
                </a:solidFill>
              </a:rPr>
              <a:t>Management philosophy </a:t>
            </a:r>
          </a:p>
        </p:txBody>
      </p:sp>
      <p:sp>
        <p:nvSpPr>
          <p:cNvPr id="13" name="TextovéPole 12">
            <a:extLst>
              <a:ext uri="{FF2B5EF4-FFF2-40B4-BE49-F238E27FC236}">
                <a16:creationId xmlns:a16="http://schemas.microsoft.com/office/drawing/2014/main" id="{B58BC84C-C206-4EC0-BFAB-26B56FE2869D}"/>
              </a:ext>
            </a:extLst>
          </p:cNvPr>
          <p:cNvSpPr txBox="1"/>
          <p:nvPr/>
        </p:nvSpPr>
        <p:spPr>
          <a:xfrm>
            <a:off x="5292080" y="6159420"/>
            <a:ext cx="2818656" cy="369332"/>
          </a:xfrm>
          <a:prstGeom prst="rect">
            <a:avLst/>
          </a:prstGeom>
          <a:noFill/>
        </p:spPr>
        <p:txBody>
          <a:bodyPr wrap="square" rtlCol="0">
            <a:spAutoFit/>
          </a:bodyPr>
          <a:lstStyle/>
          <a:p>
            <a:r>
              <a:rPr lang="cs-CZ" dirty="0">
                <a:solidFill>
                  <a:srgbClr val="0070C0"/>
                </a:solidFill>
              </a:rPr>
              <a:t>Feedback</a:t>
            </a:r>
            <a:endParaRPr lang="en-US" dirty="0">
              <a:solidFill>
                <a:srgbClr val="0070C0"/>
              </a:solidFill>
            </a:endParaRPr>
          </a:p>
        </p:txBody>
      </p:sp>
      <p:sp>
        <p:nvSpPr>
          <p:cNvPr id="3" name="Ovál 2">
            <a:extLst>
              <a:ext uri="{FF2B5EF4-FFF2-40B4-BE49-F238E27FC236}">
                <a16:creationId xmlns:a16="http://schemas.microsoft.com/office/drawing/2014/main" id="{02AB0F38-F598-499D-B729-C2E679B2C78F}"/>
              </a:ext>
            </a:extLst>
          </p:cNvPr>
          <p:cNvSpPr/>
          <p:nvPr/>
        </p:nvSpPr>
        <p:spPr>
          <a:xfrm>
            <a:off x="4499992" y="2132856"/>
            <a:ext cx="432048" cy="4541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Přímá spojnice se šipkou 5">
            <a:extLst>
              <a:ext uri="{FF2B5EF4-FFF2-40B4-BE49-F238E27FC236}">
                <a16:creationId xmlns:a16="http://schemas.microsoft.com/office/drawing/2014/main" id="{0D62104B-D2D1-47C8-B289-482F1116A607}"/>
              </a:ext>
            </a:extLst>
          </p:cNvPr>
          <p:cNvCxnSpPr>
            <a:endCxn id="3" idx="7"/>
          </p:cNvCxnSpPr>
          <p:nvPr/>
        </p:nvCxnSpPr>
        <p:spPr>
          <a:xfrm flipH="1">
            <a:off x="4868768" y="1772224"/>
            <a:ext cx="783352" cy="4271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Obrázek 7">
            <a:extLst>
              <a:ext uri="{FF2B5EF4-FFF2-40B4-BE49-F238E27FC236}">
                <a16:creationId xmlns:a16="http://schemas.microsoft.com/office/drawing/2014/main" id="{F9DF4712-9F44-4C44-8453-0175A3711417}"/>
              </a:ext>
            </a:extLst>
          </p:cNvPr>
          <p:cNvPicPr>
            <a:picLocks noChangeAspect="1"/>
          </p:cNvPicPr>
          <p:nvPr/>
        </p:nvPicPr>
        <p:blipFill>
          <a:blip r:embed="rId4"/>
          <a:stretch>
            <a:fillRect/>
          </a:stretch>
        </p:blipFill>
        <p:spPr>
          <a:xfrm>
            <a:off x="5589394" y="1451659"/>
            <a:ext cx="722384" cy="796648"/>
          </a:xfrm>
          <a:prstGeom prst="rect">
            <a:avLst/>
          </a:prstGeom>
        </p:spPr>
      </p:pic>
      <p:sp>
        <p:nvSpPr>
          <p:cNvPr id="10" name="Obdélník 9">
            <a:extLst>
              <a:ext uri="{FF2B5EF4-FFF2-40B4-BE49-F238E27FC236}">
                <a16:creationId xmlns:a16="http://schemas.microsoft.com/office/drawing/2014/main" id="{E0D910E6-924C-43A6-9C1F-21DD0B5DA69C}"/>
              </a:ext>
            </a:extLst>
          </p:cNvPr>
          <p:cNvSpPr/>
          <p:nvPr/>
        </p:nvSpPr>
        <p:spPr>
          <a:xfrm>
            <a:off x="6327125" y="1494473"/>
            <a:ext cx="784702" cy="461665"/>
          </a:xfrm>
          <a:prstGeom prst="rect">
            <a:avLst/>
          </a:prstGeom>
          <a:noFill/>
        </p:spPr>
        <p:txBody>
          <a:bodyPr wrap="none" lIns="91440" tIns="45720" rIns="91440" bIns="45720">
            <a:spAutoFit/>
          </a:bodyPr>
          <a:lstStyle/>
          <a:p>
            <a:pPr algn="ctr"/>
            <a:r>
              <a:rPr lang="cs-CZ" sz="2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Data</a:t>
            </a:r>
          </a:p>
        </p:txBody>
      </p:sp>
    </p:spTree>
    <p:extLst>
      <p:ext uri="{BB962C8B-B14F-4D97-AF65-F5344CB8AC3E}">
        <p14:creationId xmlns:p14="http://schemas.microsoft.com/office/powerpoint/2010/main" val="3037471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err="1">
                <a:solidFill>
                  <a:srgbClr val="0070C0"/>
                </a:solidFill>
              </a:rPr>
              <a:t>What</a:t>
            </a:r>
            <a:r>
              <a:rPr lang="cs-CZ" sz="3600" dirty="0">
                <a:solidFill>
                  <a:srgbClr val="0070C0"/>
                </a:solidFill>
              </a:rPr>
              <a:t> </a:t>
            </a:r>
            <a:r>
              <a:rPr lang="cs-CZ" sz="3600" dirty="0" err="1">
                <a:solidFill>
                  <a:srgbClr val="0070C0"/>
                </a:solidFill>
              </a:rPr>
              <a:t>is</a:t>
            </a:r>
            <a:r>
              <a:rPr lang="cs-CZ" sz="3600" dirty="0">
                <a:solidFill>
                  <a:srgbClr val="0070C0"/>
                </a:solidFill>
              </a:rPr>
              <a:t> </a:t>
            </a:r>
            <a:r>
              <a:rPr lang="cs-CZ" sz="3600" dirty="0" err="1">
                <a:solidFill>
                  <a:srgbClr val="0070C0"/>
                </a:solidFill>
              </a:rPr>
              <a:t>going</a:t>
            </a:r>
            <a:r>
              <a:rPr lang="cs-CZ" sz="3600" dirty="0">
                <a:solidFill>
                  <a:srgbClr val="0070C0"/>
                </a:solidFill>
              </a:rPr>
              <a:t> on ?</a:t>
            </a:r>
          </a:p>
        </p:txBody>
      </p:sp>
      <p:sp>
        <p:nvSpPr>
          <p:cNvPr id="4" name="Zaoblený obdélník 3"/>
          <p:cNvSpPr/>
          <p:nvPr/>
        </p:nvSpPr>
        <p:spPr>
          <a:xfrm>
            <a:off x="649396" y="1700808"/>
            <a:ext cx="2376264"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a:p>
            <a:pPr algn="ctr"/>
            <a:r>
              <a:rPr lang="en-ZA" sz="1400" dirty="0"/>
              <a:t>Use of Operation</a:t>
            </a:r>
            <a:r>
              <a:rPr lang="cs-CZ" sz="1400" dirty="0"/>
              <a:t>s</a:t>
            </a:r>
            <a:r>
              <a:rPr lang="en-ZA" sz="1400" dirty="0"/>
              <a:t> Management (OM) in external environment </a:t>
            </a:r>
            <a:endParaRPr lang="cs-CZ" sz="1400" dirty="0"/>
          </a:p>
          <a:p>
            <a:pPr algn="ctr"/>
            <a:r>
              <a:rPr lang="en-ZA" sz="1400" b="1" dirty="0">
                <a:solidFill>
                  <a:srgbClr val="FF0000"/>
                </a:solidFill>
              </a:rPr>
              <a:t>(main target)</a:t>
            </a:r>
          </a:p>
          <a:p>
            <a:pPr algn="ctr"/>
            <a:endParaRPr lang="en-ZA" dirty="0"/>
          </a:p>
        </p:txBody>
      </p:sp>
      <p:sp>
        <p:nvSpPr>
          <p:cNvPr id="5" name="Zaoblený obdélník 4"/>
          <p:cNvSpPr/>
          <p:nvPr/>
        </p:nvSpPr>
        <p:spPr>
          <a:xfrm>
            <a:off x="5940152" y="1700808"/>
            <a:ext cx="2376264"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a:p>
            <a:pPr algn="ctr"/>
            <a:r>
              <a:rPr lang="en-ZA" sz="1400" dirty="0"/>
              <a:t>General knowledge of OM methods  acquired  at university and  long-standing experience     </a:t>
            </a:r>
          </a:p>
          <a:p>
            <a:pPr algn="ctr"/>
            <a:endParaRPr lang="cs-CZ" dirty="0"/>
          </a:p>
        </p:txBody>
      </p:sp>
      <p:sp>
        <p:nvSpPr>
          <p:cNvPr id="6" name="Zaoblený obdélník 5"/>
          <p:cNvSpPr/>
          <p:nvPr/>
        </p:nvSpPr>
        <p:spPr>
          <a:xfrm>
            <a:off x="1691680" y="3374364"/>
            <a:ext cx="2376264" cy="115212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a:p>
            <a:pPr algn="ctr"/>
            <a:r>
              <a:rPr lang="en-ZA" sz="1400" dirty="0">
                <a:solidFill>
                  <a:srgbClr val="00B050"/>
                </a:solidFill>
              </a:rPr>
              <a:t>Knowledge of methods and experience from research and literature - </a:t>
            </a:r>
            <a:r>
              <a:rPr lang="en-ZA" sz="1400" b="1" dirty="0">
                <a:solidFill>
                  <a:srgbClr val="00B050"/>
                </a:solidFill>
              </a:rPr>
              <a:t>teachers</a:t>
            </a:r>
          </a:p>
          <a:p>
            <a:pPr algn="ctr"/>
            <a:endParaRPr lang="cs-CZ" dirty="0"/>
          </a:p>
        </p:txBody>
      </p:sp>
      <p:sp>
        <p:nvSpPr>
          <p:cNvPr id="7" name="Zaoblený obdélník 6"/>
          <p:cNvSpPr/>
          <p:nvPr/>
        </p:nvSpPr>
        <p:spPr>
          <a:xfrm>
            <a:off x="4505202" y="3374364"/>
            <a:ext cx="2376264" cy="115212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a:p>
            <a:pPr algn="ctr"/>
            <a:r>
              <a:rPr lang="en-ZA" sz="1400" dirty="0">
                <a:solidFill>
                  <a:srgbClr val="FF0000"/>
                </a:solidFill>
              </a:rPr>
              <a:t>Knowledge of methods and experience from outside world – </a:t>
            </a:r>
            <a:r>
              <a:rPr lang="en-ZA" sz="1400" b="1" dirty="0">
                <a:solidFill>
                  <a:srgbClr val="FF0000"/>
                </a:solidFill>
              </a:rPr>
              <a:t>consultants, managers</a:t>
            </a:r>
            <a:r>
              <a:rPr lang="en-ZA" sz="1400" dirty="0">
                <a:solidFill>
                  <a:srgbClr val="FF0000"/>
                </a:solidFill>
              </a:rPr>
              <a:t>,</a:t>
            </a:r>
            <a:r>
              <a:rPr lang="cs-CZ" sz="1400" dirty="0">
                <a:solidFill>
                  <a:srgbClr val="FF0000"/>
                </a:solidFill>
              </a:rPr>
              <a:t> </a:t>
            </a:r>
            <a:r>
              <a:rPr lang="en-ZA" sz="1400" dirty="0">
                <a:solidFill>
                  <a:srgbClr val="FF0000"/>
                </a:solidFill>
              </a:rPr>
              <a:t>…  </a:t>
            </a:r>
          </a:p>
          <a:p>
            <a:pPr algn="ctr"/>
            <a:endParaRPr lang="cs-CZ" dirty="0"/>
          </a:p>
        </p:txBody>
      </p:sp>
      <p:sp>
        <p:nvSpPr>
          <p:cNvPr id="8" name="Zaoblený obdélník 7"/>
          <p:cNvSpPr/>
          <p:nvPr/>
        </p:nvSpPr>
        <p:spPr>
          <a:xfrm>
            <a:off x="1691680" y="4797152"/>
            <a:ext cx="2376264"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a:p>
            <a:pPr algn="ctr"/>
            <a:r>
              <a:rPr lang="cs-CZ" sz="1400" dirty="0"/>
              <a:t> </a:t>
            </a:r>
            <a:endParaRPr lang="en-ZA" sz="1400" dirty="0"/>
          </a:p>
          <a:p>
            <a:pPr algn="ctr"/>
            <a:endParaRPr lang="cs-CZ" dirty="0"/>
          </a:p>
        </p:txBody>
      </p:sp>
      <p:sp>
        <p:nvSpPr>
          <p:cNvPr id="9" name="Obdélník 8"/>
          <p:cNvSpPr/>
          <p:nvPr/>
        </p:nvSpPr>
        <p:spPr>
          <a:xfrm>
            <a:off x="1919714" y="5033445"/>
            <a:ext cx="972108" cy="648072"/>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bdélník 9"/>
          <p:cNvSpPr/>
          <p:nvPr/>
        </p:nvSpPr>
        <p:spPr>
          <a:xfrm>
            <a:off x="3203849" y="5197731"/>
            <a:ext cx="432048" cy="31950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Zaoblený obdélník 10"/>
          <p:cNvSpPr/>
          <p:nvPr/>
        </p:nvSpPr>
        <p:spPr>
          <a:xfrm>
            <a:off x="4477715" y="4842384"/>
            <a:ext cx="2376264" cy="11067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a:p>
            <a:pPr algn="ctr"/>
            <a:r>
              <a:rPr lang="cs-CZ" sz="1400" dirty="0"/>
              <a:t> </a:t>
            </a:r>
            <a:endParaRPr lang="en-ZA" sz="1400" dirty="0"/>
          </a:p>
          <a:p>
            <a:pPr algn="ctr"/>
            <a:endParaRPr lang="cs-CZ" dirty="0"/>
          </a:p>
        </p:txBody>
      </p:sp>
      <p:sp>
        <p:nvSpPr>
          <p:cNvPr id="12" name="Obdélník 11"/>
          <p:cNvSpPr/>
          <p:nvPr/>
        </p:nvSpPr>
        <p:spPr>
          <a:xfrm>
            <a:off x="4716016" y="5199449"/>
            <a:ext cx="648072" cy="317784"/>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5724324" y="5031309"/>
            <a:ext cx="935907" cy="70817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bousměrná vodorovná šipka 13"/>
          <p:cNvSpPr/>
          <p:nvPr/>
        </p:nvSpPr>
        <p:spPr>
          <a:xfrm>
            <a:off x="3070252" y="2132856"/>
            <a:ext cx="2869900" cy="288032"/>
          </a:xfrm>
          <a:prstGeom prst="lef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20688"/>
            <a:ext cx="1937922" cy="1295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938" y="3463251"/>
            <a:ext cx="1330721" cy="936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8284" y="1155125"/>
            <a:ext cx="1738920" cy="744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3357" y="2591917"/>
            <a:ext cx="1701946" cy="731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Přímá spojnice 15"/>
          <p:cNvCxnSpPr/>
          <p:nvPr/>
        </p:nvCxnSpPr>
        <p:spPr>
          <a:xfrm>
            <a:off x="8604448" y="1916673"/>
            <a:ext cx="0" cy="714509"/>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2240" y="3463251"/>
            <a:ext cx="1447401" cy="988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Obdélník 19"/>
          <p:cNvSpPr/>
          <p:nvPr/>
        </p:nvSpPr>
        <p:spPr>
          <a:xfrm>
            <a:off x="3383868" y="6166411"/>
            <a:ext cx="1080119" cy="504056"/>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 name="Obdélník 25"/>
          <p:cNvSpPr/>
          <p:nvPr/>
        </p:nvSpPr>
        <p:spPr>
          <a:xfrm>
            <a:off x="3937655" y="6166411"/>
            <a:ext cx="1080119" cy="50405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Obdélník 20"/>
          <p:cNvSpPr/>
          <p:nvPr/>
        </p:nvSpPr>
        <p:spPr>
          <a:xfrm>
            <a:off x="3937655" y="6169794"/>
            <a:ext cx="553787" cy="50067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Obdélník 21"/>
          <p:cNvSpPr/>
          <p:nvPr/>
        </p:nvSpPr>
        <p:spPr>
          <a:xfrm>
            <a:off x="5123423" y="6166411"/>
            <a:ext cx="3743781" cy="40011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ZA" sz="2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Synergy and put OM into practice</a:t>
            </a:r>
          </a:p>
        </p:txBody>
      </p:sp>
      <p:sp>
        <p:nvSpPr>
          <p:cNvPr id="23" name="Pravá složená závorka 22"/>
          <p:cNvSpPr/>
          <p:nvPr/>
        </p:nvSpPr>
        <p:spPr>
          <a:xfrm>
            <a:off x="6931329" y="4855693"/>
            <a:ext cx="196955" cy="101122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4" name="TextovéPole 23"/>
          <p:cNvSpPr txBox="1"/>
          <p:nvPr/>
        </p:nvSpPr>
        <p:spPr>
          <a:xfrm>
            <a:off x="7206963" y="5246898"/>
            <a:ext cx="1678340" cy="276999"/>
          </a:xfrm>
          <a:prstGeom prst="rect">
            <a:avLst/>
          </a:prstGeom>
          <a:noFill/>
        </p:spPr>
        <p:txBody>
          <a:bodyPr wrap="square" rtlCol="0">
            <a:spAutoFit/>
          </a:bodyPr>
          <a:lstStyle/>
          <a:p>
            <a:r>
              <a:rPr lang="en-ZA" sz="1200" b="1" dirty="0">
                <a:solidFill>
                  <a:srgbClr val="FF0000"/>
                </a:solidFill>
              </a:rPr>
              <a:t>Extent of knowledge  </a:t>
            </a:r>
          </a:p>
        </p:txBody>
      </p:sp>
      <p:sp>
        <p:nvSpPr>
          <p:cNvPr id="25" name="Levá složená závorka 24"/>
          <p:cNvSpPr/>
          <p:nvPr/>
        </p:nvSpPr>
        <p:spPr>
          <a:xfrm>
            <a:off x="1455697" y="4924585"/>
            <a:ext cx="157322" cy="94233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2" name="TextovéPole 31"/>
          <p:cNvSpPr txBox="1"/>
          <p:nvPr/>
        </p:nvSpPr>
        <p:spPr>
          <a:xfrm>
            <a:off x="0" y="5219841"/>
            <a:ext cx="1678340" cy="276999"/>
          </a:xfrm>
          <a:prstGeom prst="rect">
            <a:avLst/>
          </a:prstGeom>
          <a:noFill/>
        </p:spPr>
        <p:txBody>
          <a:bodyPr wrap="square" rtlCol="0">
            <a:spAutoFit/>
          </a:bodyPr>
          <a:lstStyle/>
          <a:p>
            <a:r>
              <a:rPr lang="en-ZA" sz="1200" b="1" dirty="0">
                <a:solidFill>
                  <a:srgbClr val="00FF00"/>
                </a:solidFill>
              </a:rPr>
              <a:t>Extent of knowledge  </a:t>
            </a:r>
          </a:p>
        </p:txBody>
      </p:sp>
      <p:sp>
        <p:nvSpPr>
          <p:cNvPr id="27" name="TextovéPole 26"/>
          <p:cNvSpPr txBox="1"/>
          <p:nvPr/>
        </p:nvSpPr>
        <p:spPr>
          <a:xfrm>
            <a:off x="2405768" y="5246898"/>
            <a:ext cx="45719" cy="369332"/>
          </a:xfrm>
          <a:prstGeom prst="rect">
            <a:avLst/>
          </a:prstGeom>
          <a:noFill/>
        </p:spPr>
        <p:txBody>
          <a:bodyPr wrap="square" rtlCol="0">
            <a:spAutoFit/>
          </a:bodyPr>
          <a:lstStyle/>
          <a:p>
            <a:endParaRPr lang="cs-CZ" dirty="0"/>
          </a:p>
        </p:txBody>
      </p:sp>
      <p:cxnSp>
        <p:nvCxnSpPr>
          <p:cNvPr id="29" name="Přímá spojnice se šipkou 28"/>
          <p:cNvCxnSpPr/>
          <p:nvPr/>
        </p:nvCxnSpPr>
        <p:spPr>
          <a:xfrm>
            <a:off x="6192277" y="4570633"/>
            <a:ext cx="0" cy="5069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Přímá spojnice se šipkou 36"/>
          <p:cNvCxnSpPr/>
          <p:nvPr/>
        </p:nvCxnSpPr>
        <p:spPr>
          <a:xfrm>
            <a:off x="2451487" y="4524356"/>
            <a:ext cx="0" cy="506953"/>
          </a:xfrm>
          <a:prstGeom prst="straightConnector1">
            <a:avLst/>
          </a:prstGeom>
          <a:ln w="38100">
            <a:solidFill>
              <a:srgbClr val="00FF00"/>
            </a:solidFill>
            <a:tailEnd type="arrow"/>
          </a:ln>
        </p:spPr>
        <p:style>
          <a:lnRef idx="1">
            <a:schemeClr val="accent1"/>
          </a:lnRef>
          <a:fillRef idx="0">
            <a:schemeClr val="accent1"/>
          </a:fillRef>
          <a:effectRef idx="0">
            <a:schemeClr val="accent1"/>
          </a:effectRef>
          <a:fontRef idx="minor">
            <a:schemeClr val="tx1"/>
          </a:fontRef>
        </p:style>
      </p:cxnSp>
      <p:cxnSp>
        <p:nvCxnSpPr>
          <p:cNvPr id="38" name="Přímá spojnice se šipkou 37"/>
          <p:cNvCxnSpPr/>
          <p:nvPr/>
        </p:nvCxnSpPr>
        <p:spPr>
          <a:xfrm>
            <a:off x="3923927" y="4524355"/>
            <a:ext cx="1093847" cy="673376"/>
          </a:xfrm>
          <a:prstGeom prst="straightConnector1">
            <a:avLst/>
          </a:prstGeom>
          <a:ln w="38100">
            <a:solidFill>
              <a:srgbClr val="00FF00"/>
            </a:solidFill>
            <a:tailEnd type="arrow"/>
          </a:ln>
        </p:spPr>
        <p:style>
          <a:lnRef idx="1">
            <a:schemeClr val="accent1"/>
          </a:lnRef>
          <a:fillRef idx="0">
            <a:schemeClr val="accent1"/>
          </a:fillRef>
          <a:effectRef idx="0">
            <a:schemeClr val="accent1"/>
          </a:effectRef>
          <a:fontRef idx="minor">
            <a:schemeClr val="tx1"/>
          </a:fontRef>
        </p:style>
      </p:cxnSp>
      <p:cxnSp>
        <p:nvCxnSpPr>
          <p:cNvPr id="40" name="Přímá spojnice se šipkou 39"/>
          <p:cNvCxnSpPr>
            <a:endCxn id="10" idx="0"/>
          </p:cNvCxnSpPr>
          <p:nvPr/>
        </p:nvCxnSpPr>
        <p:spPr>
          <a:xfrm flipH="1">
            <a:off x="3419873" y="4526492"/>
            <a:ext cx="1296143" cy="67123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195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500"/>
                                        <p:tgtEl>
                                          <p:spTgt spid="10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9"/>
                                        </p:tgtEl>
                                        <p:attrNameLst>
                                          <p:attrName>style.visibility</p:attrName>
                                        </p:attrNameLst>
                                      </p:cBhvr>
                                      <p:to>
                                        <p:strVal val="visible"/>
                                      </p:to>
                                    </p:set>
                                    <p:animEffect transition="in" filter="fade">
                                      <p:cBhvr>
                                        <p:cTn id="32" dur="500"/>
                                        <p:tgtEl>
                                          <p:spTgt spid="102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27"/>
                                        </p:tgtEl>
                                        <p:attrNameLst>
                                          <p:attrName>style.visibility</p:attrName>
                                        </p:attrNameLst>
                                      </p:cBhvr>
                                      <p:to>
                                        <p:strVal val="visible"/>
                                      </p:to>
                                    </p:set>
                                    <p:animEffect transition="in" filter="fade">
                                      <p:cBhvr>
                                        <p:cTn id="47" dur="500"/>
                                        <p:tgtEl>
                                          <p:spTgt spid="102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30"/>
                                        </p:tgtEl>
                                        <p:attrNameLst>
                                          <p:attrName>style.visibility</p:attrName>
                                        </p:attrNameLst>
                                      </p:cBhvr>
                                      <p:to>
                                        <p:strVal val="visible"/>
                                      </p:to>
                                    </p:set>
                                    <p:animEffect transition="in" filter="fade">
                                      <p:cBhvr>
                                        <p:cTn id="57" dur="500"/>
                                        <p:tgtEl>
                                          <p:spTgt spid="103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500"/>
                                        <p:tgtEl>
                                          <p:spTgt spid="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500"/>
                                        <p:tgtEl>
                                          <p:spTgt spid="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fade">
                                      <p:cBhvr>
                                        <p:cTn id="68" dur="500"/>
                                        <p:tgtEl>
                                          <p:spTgt spid="1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500"/>
                                        <p:tgtEl>
                                          <p:spTgt spid="32"/>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fade">
                                      <p:cBhvr>
                                        <p:cTn id="79" dur="500"/>
                                        <p:tgtEl>
                                          <p:spTgt spid="1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fade">
                                      <p:cBhvr>
                                        <p:cTn id="82" dur="500"/>
                                        <p:tgtEl>
                                          <p:spTgt spid="12"/>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3"/>
                                        </p:tgtEl>
                                        <p:attrNameLst>
                                          <p:attrName>style.visibility</p:attrName>
                                        </p:attrNameLst>
                                      </p:cBhvr>
                                      <p:to>
                                        <p:strVal val="visible"/>
                                      </p:to>
                                    </p:set>
                                    <p:animEffect transition="in" filter="fade">
                                      <p:cBhvr>
                                        <p:cTn id="85" dur="500"/>
                                        <p:tgtEl>
                                          <p:spTgt spid="13"/>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500"/>
                                        <p:tgtEl>
                                          <p:spTgt spid="23"/>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500"/>
                                        <p:tgtEl>
                                          <p:spTgt spid="24"/>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fade">
                                      <p:cBhvr>
                                        <p:cTn id="96" dur="500"/>
                                        <p:tgtEl>
                                          <p:spTgt spid="20"/>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26"/>
                                        </p:tgtEl>
                                        <p:attrNameLst>
                                          <p:attrName>style.visibility</p:attrName>
                                        </p:attrNameLst>
                                      </p:cBhvr>
                                      <p:to>
                                        <p:strVal val="visible"/>
                                      </p:to>
                                    </p:set>
                                    <p:animEffect transition="in" filter="fade">
                                      <p:cBhvr>
                                        <p:cTn id="101" dur="500"/>
                                        <p:tgtEl>
                                          <p:spTgt spid="26"/>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21"/>
                                        </p:tgtEl>
                                        <p:attrNameLst>
                                          <p:attrName>style.visibility</p:attrName>
                                        </p:attrNameLst>
                                      </p:cBhvr>
                                      <p:to>
                                        <p:strVal val="visible"/>
                                      </p:to>
                                    </p:set>
                                    <p:animEffect transition="in" filter="fade">
                                      <p:cBhvr>
                                        <p:cTn id="106" dur="500"/>
                                        <p:tgtEl>
                                          <p:spTgt spid="21"/>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22"/>
                                        </p:tgtEl>
                                        <p:attrNameLst>
                                          <p:attrName>style.visibility</p:attrName>
                                        </p:attrNameLst>
                                      </p:cBhvr>
                                      <p:to>
                                        <p:strVal val="visible"/>
                                      </p:to>
                                    </p:set>
                                    <p:animEffect transition="in" filter="fade">
                                      <p:cBhvr>
                                        <p:cTn id="111" dur="500"/>
                                        <p:tgtEl>
                                          <p:spTgt spid="22"/>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fade">
                                      <p:cBhvr>
                                        <p:cTn id="116" dur="500"/>
                                        <p:tgtEl>
                                          <p:spTgt spid="37"/>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fade">
                                      <p:cBhvr>
                                        <p:cTn id="121" dur="500"/>
                                        <p:tgtEl>
                                          <p:spTgt spid="38"/>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nodeType="clickEffect">
                                  <p:stCondLst>
                                    <p:cond delay="0"/>
                                  </p:stCondLst>
                                  <p:childTnLst>
                                    <p:set>
                                      <p:cBhvr>
                                        <p:cTn id="125" dur="1" fill="hold">
                                          <p:stCondLst>
                                            <p:cond delay="0"/>
                                          </p:stCondLst>
                                        </p:cTn>
                                        <p:tgtEl>
                                          <p:spTgt spid="29"/>
                                        </p:tgtEl>
                                        <p:attrNameLst>
                                          <p:attrName>style.visibility</p:attrName>
                                        </p:attrNameLst>
                                      </p:cBhvr>
                                      <p:to>
                                        <p:strVal val="visible"/>
                                      </p:to>
                                    </p:set>
                                    <p:animEffect transition="in" filter="fade">
                                      <p:cBhvr>
                                        <p:cTn id="126" dur="500"/>
                                        <p:tgtEl>
                                          <p:spTgt spid="29"/>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nodeType="clickEffect">
                                  <p:stCondLst>
                                    <p:cond delay="0"/>
                                  </p:stCondLst>
                                  <p:childTnLst>
                                    <p:set>
                                      <p:cBhvr>
                                        <p:cTn id="130" dur="1" fill="hold">
                                          <p:stCondLst>
                                            <p:cond delay="0"/>
                                          </p:stCondLst>
                                        </p:cTn>
                                        <p:tgtEl>
                                          <p:spTgt spid="40"/>
                                        </p:tgtEl>
                                        <p:attrNameLst>
                                          <p:attrName>style.visibility</p:attrName>
                                        </p:attrNameLst>
                                      </p:cBhvr>
                                      <p:to>
                                        <p:strVal val="visible"/>
                                      </p:to>
                                    </p:set>
                                    <p:animEffect transition="in" filter="fade">
                                      <p:cBhvr>
                                        <p:cTn id="13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20" grpId="0" animBg="1"/>
      <p:bldP spid="26" grpId="0" animBg="1"/>
      <p:bldP spid="21" grpId="0" animBg="1"/>
      <p:bldP spid="22" grpId="0"/>
      <p:bldP spid="23" grpId="0" animBg="1"/>
      <p:bldP spid="24" grpId="0"/>
      <p:bldP spid="25" grpId="0" animBg="1"/>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en-ZA" sz="3600" dirty="0">
                <a:solidFill>
                  <a:srgbClr val="0070C0"/>
                </a:solidFill>
              </a:rPr>
              <a:t>OM all around us</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271" y="2077975"/>
            <a:ext cx="1004294" cy="825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4407" y="2058590"/>
            <a:ext cx="1059130" cy="825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6" descr="Výsledek obrázku pro Ban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8543" y="2048826"/>
            <a:ext cx="1010789" cy="920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0671" y="2132856"/>
            <a:ext cx="1175361" cy="746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0830" y="2096707"/>
            <a:ext cx="1000469" cy="749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31300" y="2009917"/>
            <a:ext cx="2508428" cy="831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bdélník 5"/>
          <p:cNvSpPr/>
          <p:nvPr/>
        </p:nvSpPr>
        <p:spPr>
          <a:xfrm>
            <a:off x="372401" y="1196752"/>
            <a:ext cx="8283654" cy="646331"/>
          </a:xfrm>
          <a:prstGeom prst="rect">
            <a:avLst/>
          </a:prstGeom>
        </p:spPr>
        <p:txBody>
          <a:bodyPr wrap="square">
            <a:spAutoFit/>
          </a:bodyPr>
          <a:lstStyle/>
          <a:p>
            <a:r>
              <a:rPr lang="en-ZA" dirty="0">
                <a:solidFill>
                  <a:srgbClr val="0070C0"/>
                </a:solidFill>
              </a:rPr>
              <a:t>OM is the management of all processes used to design, supply, produce, and deliver valuable goods and services to customers</a:t>
            </a:r>
          </a:p>
        </p:txBody>
      </p:sp>
      <p:pic>
        <p:nvPicPr>
          <p:cNvPr id="1035"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8609" y="3739483"/>
            <a:ext cx="1368153" cy="1024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79600" y="3739484"/>
            <a:ext cx="1361137" cy="1024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08356" y="3739485"/>
            <a:ext cx="1539990" cy="1024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02531" y="3739482"/>
            <a:ext cx="1301717" cy="1024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Picture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92280" y="3728719"/>
            <a:ext cx="1507143" cy="1025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Šipka doprava 6"/>
          <p:cNvSpPr/>
          <p:nvPr/>
        </p:nvSpPr>
        <p:spPr>
          <a:xfrm>
            <a:off x="1816762" y="4241258"/>
            <a:ext cx="262838" cy="1958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Šipka doprava 18"/>
          <p:cNvSpPr/>
          <p:nvPr/>
        </p:nvSpPr>
        <p:spPr>
          <a:xfrm>
            <a:off x="3451365" y="4197804"/>
            <a:ext cx="262838" cy="1958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Šipka doprava 19"/>
          <p:cNvSpPr/>
          <p:nvPr/>
        </p:nvSpPr>
        <p:spPr>
          <a:xfrm>
            <a:off x="5262740" y="4197804"/>
            <a:ext cx="262838" cy="1958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Šipka doprava 20"/>
          <p:cNvSpPr/>
          <p:nvPr/>
        </p:nvSpPr>
        <p:spPr>
          <a:xfrm>
            <a:off x="6829442" y="4143331"/>
            <a:ext cx="262838" cy="1958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9" name="Přímá spojnice se šipkou 8"/>
          <p:cNvCxnSpPr>
            <a:stCxn id="1027" idx="2"/>
          </p:cNvCxnSpPr>
          <p:nvPr/>
        </p:nvCxnSpPr>
        <p:spPr>
          <a:xfrm>
            <a:off x="792418" y="2903596"/>
            <a:ext cx="0" cy="8251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Přímá spojnice se šipkou 23"/>
          <p:cNvCxnSpPr/>
          <p:nvPr/>
        </p:nvCxnSpPr>
        <p:spPr>
          <a:xfrm>
            <a:off x="1691680" y="2914362"/>
            <a:ext cx="0" cy="8251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Obdélník 9"/>
          <p:cNvSpPr/>
          <p:nvPr/>
        </p:nvSpPr>
        <p:spPr>
          <a:xfrm>
            <a:off x="378359" y="4869160"/>
            <a:ext cx="1446230"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INBOUND</a:t>
            </a:r>
          </a:p>
        </p:txBody>
      </p:sp>
      <p:sp>
        <p:nvSpPr>
          <p:cNvPr id="27" name="Obdélník 26"/>
          <p:cNvSpPr/>
          <p:nvPr/>
        </p:nvSpPr>
        <p:spPr>
          <a:xfrm>
            <a:off x="6922998" y="4837546"/>
            <a:ext cx="1723549"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OUTBOUND</a:t>
            </a:r>
          </a:p>
        </p:txBody>
      </p:sp>
      <p:sp>
        <p:nvSpPr>
          <p:cNvPr id="11" name="Obousměrná vodorovná šipka 10"/>
          <p:cNvSpPr/>
          <p:nvPr/>
        </p:nvSpPr>
        <p:spPr>
          <a:xfrm>
            <a:off x="2054406" y="4794930"/>
            <a:ext cx="4749842" cy="610124"/>
          </a:xfrm>
          <a:prstGeom prst="lef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9" name="Obdélník 28"/>
          <p:cNvSpPr/>
          <p:nvPr/>
        </p:nvSpPr>
        <p:spPr>
          <a:xfrm>
            <a:off x="3299065" y="4889511"/>
            <a:ext cx="2705229"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ZA"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Processing-transformation</a:t>
            </a:r>
          </a:p>
        </p:txBody>
      </p:sp>
      <p:sp>
        <p:nvSpPr>
          <p:cNvPr id="31" name="Obousměrná vodorovná šipka 30"/>
          <p:cNvSpPr/>
          <p:nvPr/>
        </p:nvSpPr>
        <p:spPr>
          <a:xfrm>
            <a:off x="387051" y="5405054"/>
            <a:ext cx="8084552" cy="610124"/>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2" name="TextovéPole 31"/>
          <p:cNvSpPr txBox="1"/>
          <p:nvPr/>
        </p:nvSpPr>
        <p:spPr>
          <a:xfrm>
            <a:off x="3277293" y="5556227"/>
            <a:ext cx="3558282" cy="307777"/>
          </a:xfrm>
          <a:prstGeom prst="rect">
            <a:avLst/>
          </a:prstGeom>
          <a:noFill/>
        </p:spPr>
        <p:txBody>
          <a:bodyPr wrap="none" rtlCol="0">
            <a:spAutoFit/>
          </a:bodyPr>
          <a:lstStyle/>
          <a:p>
            <a:r>
              <a:rPr lang="en-ZA" sz="1400" dirty="0"/>
              <a:t>TQM = Total Quality Management</a:t>
            </a:r>
            <a:r>
              <a:rPr lang="cs-CZ" sz="1400" dirty="0"/>
              <a:t>,</a:t>
            </a:r>
            <a:r>
              <a:rPr lang="cs-CZ" sz="1400" dirty="0" err="1"/>
              <a:t>Six</a:t>
            </a:r>
            <a:r>
              <a:rPr lang="cs-CZ" sz="1400" dirty="0"/>
              <a:t> Sigma,…</a:t>
            </a:r>
            <a:endParaRPr lang="en-ZA" sz="1400" dirty="0"/>
          </a:p>
        </p:txBody>
      </p:sp>
      <p:sp>
        <p:nvSpPr>
          <p:cNvPr id="33" name="Obousměrná vodorovná šipka 32"/>
          <p:cNvSpPr/>
          <p:nvPr/>
        </p:nvSpPr>
        <p:spPr>
          <a:xfrm>
            <a:off x="2043972" y="6015178"/>
            <a:ext cx="4749842" cy="610124"/>
          </a:xfrm>
          <a:prstGeom prst="lef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a:solidFill>
                  <a:schemeClr val="tx1"/>
                </a:solidFill>
              </a:rPr>
              <a:t>MRP, JIT, APS, Lean Manufacturing, Little´s law</a:t>
            </a:r>
          </a:p>
        </p:txBody>
      </p:sp>
      <p:sp>
        <p:nvSpPr>
          <p:cNvPr id="34" name="Obousměrná vodorovná šipka 33"/>
          <p:cNvSpPr/>
          <p:nvPr/>
        </p:nvSpPr>
        <p:spPr>
          <a:xfrm>
            <a:off x="6847073" y="6015178"/>
            <a:ext cx="2160240" cy="610124"/>
          </a:xfrm>
          <a:prstGeom prst="lef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chemeClr val="tx1"/>
                </a:solidFill>
              </a:rPr>
              <a:t>ERP</a:t>
            </a:r>
            <a:r>
              <a:rPr lang="en-ZA" sz="900" b="1" dirty="0">
                <a:solidFill>
                  <a:schemeClr val="tx1"/>
                </a:solidFill>
              </a:rPr>
              <a:t>:</a:t>
            </a:r>
            <a:r>
              <a:rPr lang="en-ZA" sz="900" dirty="0">
                <a:solidFill>
                  <a:schemeClr val="tx1"/>
                </a:solidFill>
              </a:rPr>
              <a:t> Marketing, Selling, Invoicing, Payment,….</a:t>
            </a:r>
          </a:p>
        </p:txBody>
      </p:sp>
      <p:sp>
        <p:nvSpPr>
          <p:cNvPr id="35" name="Obousměrná vodorovná šipka 34"/>
          <p:cNvSpPr/>
          <p:nvPr/>
        </p:nvSpPr>
        <p:spPr>
          <a:xfrm>
            <a:off x="53710" y="6003059"/>
            <a:ext cx="1894471" cy="610124"/>
          </a:xfrm>
          <a:prstGeom prst="lef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900" dirty="0">
              <a:solidFill>
                <a:schemeClr val="tx1"/>
              </a:solidFill>
            </a:endParaRPr>
          </a:p>
          <a:p>
            <a:pPr algn="ctr"/>
            <a:r>
              <a:rPr lang="en-ZA" sz="900" b="1" dirty="0">
                <a:solidFill>
                  <a:schemeClr val="tx1"/>
                </a:solidFill>
              </a:rPr>
              <a:t>ERP</a:t>
            </a:r>
            <a:r>
              <a:rPr lang="en-ZA" sz="900" dirty="0">
                <a:solidFill>
                  <a:schemeClr val="tx1"/>
                </a:solidFill>
              </a:rPr>
              <a:t>:</a:t>
            </a:r>
            <a:r>
              <a:rPr lang="cs-CZ" sz="900" dirty="0">
                <a:solidFill>
                  <a:schemeClr val="tx1"/>
                </a:solidFill>
              </a:rPr>
              <a:t> </a:t>
            </a:r>
            <a:r>
              <a:rPr lang="en-ZA" sz="900" dirty="0">
                <a:solidFill>
                  <a:schemeClr val="tx1"/>
                </a:solidFill>
              </a:rPr>
              <a:t>Logistics, Transportation </a:t>
            </a:r>
            <a:r>
              <a:rPr lang="cs-CZ" sz="900" dirty="0">
                <a:solidFill>
                  <a:schemeClr val="tx1"/>
                </a:solidFill>
              </a:rPr>
              <a:t>, </a:t>
            </a:r>
          </a:p>
        </p:txBody>
      </p:sp>
    </p:spTree>
    <p:extLst>
      <p:ext uri="{BB962C8B-B14F-4D97-AF65-F5344CB8AC3E}">
        <p14:creationId xmlns:p14="http://schemas.microsoft.com/office/powerpoint/2010/main" val="1855210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l"/>
            <a:r>
              <a:rPr lang="en-US" sz="3600" dirty="0">
                <a:solidFill>
                  <a:srgbClr val="0070C0"/>
                </a:solidFill>
              </a:rPr>
              <a:t>Selected OM methods,  which will be kicked around as time will move on</a:t>
            </a:r>
          </a:p>
        </p:txBody>
      </p:sp>
      <p:sp>
        <p:nvSpPr>
          <p:cNvPr id="3" name="Zástupný symbol pro obsah 2"/>
          <p:cNvSpPr>
            <a:spLocks noGrp="1"/>
          </p:cNvSpPr>
          <p:nvPr>
            <p:ph idx="1"/>
          </p:nvPr>
        </p:nvSpPr>
        <p:spPr>
          <a:xfrm>
            <a:off x="467544" y="1628800"/>
            <a:ext cx="8229600" cy="4525963"/>
          </a:xfrm>
        </p:spPr>
        <p:txBody>
          <a:bodyPr>
            <a:normAutofit fontScale="77500" lnSpcReduction="20000"/>
          </a:bodyPr>
          <a:lstStyle/>
          <a:p>
            <a:r>
              <a:rPr lang="en-US" sz="2400" dirty="0">
                <a:solidFill>
                  <a:srgbClr val="0070C0"/>
                </a:solidFill>
              </a:rPr>
              <a:t>Theory of Constraints </a:t>
            </a:r>
            <a:r>
              <a:rPr lang="cs-CZ" sz="2400" dirty="0">
                <a:solidFill>
                  <a:srgbClr val="0070C0"/>
                </a:solidFill>
              </a:rPr>
              <a:t>(TOC) </a:t>
            </a:r>
            <a:r>
              <a:rPr lang="en-US" sz="2400" dirty="0"/>
              <a:t>-</a:t>
            </a:r>
            <a:r>
              <a:rPr lang="en-US" sz="1700" dirty="0"/>
              <a:t>(</a:t>
            </a:r>
            <a:r>
              <a:rPr lang="en-US" sz="1700" dirty="0">
                <a:solidFill>
                  <a:srgbClr val="00B050"/>
                </a:solidFill>
              </a:rPr>
              <a:t>AOPR</a:t>
            </a:r>
            <a:r>
              <a:rPr lang="en-US" sz="1700" dirty="0"/>
              <a:t>)</a:t>
            </a:r>
          </a:p>
          <a:p>
            <a:r>
              <a:rPr lang="en-US" sz="2400" dirty="0"/>
              <a:t>Balanced Scorecard -(</a:t>
            </a:r>
            <a:r>
              <a:rPr lang="en-US" sz="1700" dirty="0">
                <a:solidFill>
                  <a:srgbClr val="00B050"/>
                </a:solidFill>
              </a:rPr>
              <a:t>AOPR</a:t>
            </a:r>
            <a:r>
              <a:rPr lang="en-US" sz="2400" dirty="0"/>
              <a:t>) </a:t>
            </a:r>
          </a:p>
          <a:p>
            <a:r>
              <a:rPr lang="en-US" sz="2400" dirty="0"/>
              <a:t>Project Management methods (</a:t>
            </a:r>
            <a:r>
              <a:rPr lang="en-US" sz="2400" dirty="0">
                <a:solidFill>
                  <a:srgbClr val="0070C0"/>
                </a:solidFill>
              </a:rPr>
              <a:t>Critical Chain) </a:t>
            </a:r>
            <a:r>
              <a:rPr lang="en-US" sz="2400" dirty="0"/>
              <a:t>-(</a:t>
            </a:r>
            <a:r>
              <a:rPr lang="cs-CZ" sz="1700" dirty="0">
                <a:solidFill>
                  <a:srgbClr val="FF0000"/>
                </a:solidFill>
              </a:rPr>
              <a:t> </a:t>
            </a:r>
            <a:r>
              <a:rPr lang="en-US" sz="1700" dirty="0">
                <a:solidFill>
                  <a:srgbClr val="00B050"/>
                </a:solidFill>
              </a:rPr>
              <a:t>AOPR</a:t>
            </a:r>
            <a:r>
              <a:rPr lang="en-US" sz="2400" dirty="0"/>
              <a:t>)</a:t>
            </a:r>
          </a:p>
          <a:p>
            <a:r>
              <a:rPr lang="en-US" sz="2400" dirty="0"/>
              <a:t>Material Requirement Planning (</a:t>
            </a:r>
            <a:r>
              <a:rPr lang="en-US" sz="2400" dirty="0">
                <a:solidFill>
                  <a:srgbClr val="0070C0"/>
                </a:solidFill>
              </a:rPr>
              <a:t>MRP</a:t>
            </a:r>
            <a:r>
              <a:rPr lang="en-US" sz="2400" dirty="0"/>
              <a:t>) and Just-in-Time principles</a:t>
            </a:r>
          </a:p>
          <a:p>
            <a:pPr marL="0" indent="0">
              <a:buNone/>
            </a:pPr>
            <a:r>
              <a:rPr lang="en-US" sz="2400" dirty="0"/>
              <a:t>      -(</a:t>
            </a:r>
            <a:r>
              <a:rPr lang="en-US" sz="1700" dirty="0">
                <a:solidFill>
                  <a:srgbClr val="00B050"/>
                </a:solidFill>
              </a:rPr>
              <a:t>more in detail</a:t>
            </a:r>
            <a:r>
              <a:rPr lang="cs-CZ" sz="1700" dirty="0">
                <a:solidFill>
                  <a:srgbClr val="00B050"/>
                </a:solidFill>
              </a:rPr>
              <a:t> live in ESP MS Dynamics NAV 2018w1 </a:t>
            </a:r>
            <a:r>
              <a:rPr lang="cs-CZ" sz="1700" dirty="0" err="1">
                <a:solidFill>
                  <a:srgbClr val="00B050"/>
                </a:solidFill>
              </a:rPr>
              <a:t>or</a:t>
            </a:r>
            <a:r>
              <a:rPr lang="cs-CZ" sz="1700" dirty="0">
                <a:solidFill>
                  <a:srgbClr val="00B050"/>
                </a:solidFill>
              </a:rPr>
              <a:t> MS Dynamics 365 Business </a:t>
            </a:r>
            <a:r>
              <a:rPr lang="cs-CZ" sz="1700" dirty="0" err="1">
                <a:solidFill>
                  <a:srgbClr val="00B050"/>
                </a:solidFill>
              </a:rPr>
              <a:t>Central</a:t>
            </a:r>
            <a:r>
              <a:rPr lang="en-US" sz="2400" dirty="0"/>
              <a:t>)</a:t>
            </a:r>
          </a:p>
          <a:p>
            <a:r>
              <a:rPr lang="en-US" sz="2400" dirty="0"/>
              <a:t> Advanced Planning and Scheduling  (</a:t>
            </a:r>
            <a:r>
              <a:rPr lang="en-US" sz="2400" dirty="0">
                <a:solidFill>
                  <a:srgbClr val="0070C0"/>
                </a:solidFill>
              </a:rPr>
              <a:t>APS</a:t>
            </a:r>
            <a:r>
              <a:rPr lang="en-US" sz="2400" dirty="0"/>
              <a:t>) </a:t>
            </a:r>
            <a:r>
              <a:rPr lang="cs-CZ" sz="2400" dirty="0"/>
              <a:t>-</a:t>
            </a:r>
            <a:r>
              <a:rPr lang="en-US" sz="2400" dirty="0"/>
              <a:t>(</a:t>
            </a:r>
            <a:r>
              <a:rPr lang="en-US" sz="1700" dirty="0">
                <a:solidFill>
                  <a:srgbClr val="00B050"/>
                </a:solidFill>
              </a:rPr>
              <a:t>AOPR only basics</a:t>
            </a:r>
            <a:r>
              <a:rPr lang="en-US" sz="2400" dirty="0"/>
              <a:t>)</a:t>
            </a:r>
          </a:p>
          <a:p>
            <a:r>
              <a:rPr lang="en-US" sz="2400" dirty="0"/>
              <a:t>Six Sigma – quality management -(</a:t>
            </a:r>
            <a:r>
              <a:rPr lang="en-US" sz="1700" dirty="0">
                <a:solidFill>
                  <a:srgbClr val="00B050"/>
                </a:solidFill>
              </a:rPr>
              <a:t>AOPR</a:t>
            </a:r>
            <a:r>
              <a:rPr lang="cs-CZ" sz="1700" dirty="0">
                <a:solidFill>
                  <a:srgbClr val="00B050"/>
                </a:solidFill>
              </a:rPr>
              <a:t>- </a:t>
            </a:r>
            <a:r>
              <a:rPr lang="cs-CZ" sz="1700" dirty="0" err="1">
                <a:solidFill>
                  <a:srgbClr val="00B050"/>
                </a:solidFill>
              </a:rPr>
              <a:t>reason</a:t>
            </a:r>
            <a:r>
              <a:rPr lang="cs-CZ" sz="1700" dirty="0">
                <a:solidFill>
                  <a:srgbClr val="00B050"/>
                </a:solidFill>
              </a:rPr>
              <a:t> -&gt; JIT </a:t>
            </a:r>
            <a:r>
              <a:rPr lang="cs-CZ" sz="1700" dirty="0" err="1">
                <a:solidFill>
                  <a:srgbClr val="00B050"/>
                </a:solidFill>
              </a:rPr>
              <a:t>introduction</a:t>
            </a:r>
            <a:r>
              <a:rPr lang="en-US" sz="2400" dirty="0"/>
              <a:t>)</a:t>
            </a:r>
          </a:p>
          <a:p>
            <a:r>
              <a:rPr lang="en-US" sz="2400" dirty="0"/>
              <a:t>Boston</a:t>
            </a:r>
            <a:r>
              <a:rPr lang="cs-CZ" sz="2400" dirty="0"/>
              <a:t> matrix and </a:t>
            </a:r>
            <a:r>
              <a:rPr lang="cs-CZ" sz="2400" dirty="0">
                <a:solidFill>
                  <a:srgbClr val="0070C0"/>
                </a:solidFill>
              </a:rPr>
              <a:t>PLC</a:t>
            </a:r>
            <a:r>
              <a:rPr lang="en-US" sz="2400" dirty="0"/>
              <a:t>, </a:t>
            </a:r>
            <a:r>
              <a:rPr lang="en-US" sz="2400" dirty="0">
                <a:solidFill>
                  <a:srgbClr val="0070C0"/>
                </a:solidFill>
              </a:rPr>
              <a:t>SWOT </a:t>
            </a:r>
            <a:r>
              <a:rPr lang="en-US" sz="2400" dirty="0"/>
              <a:t>and Magic Quadrant Matrices</a:t>
            </a:r>
            <a:r>
              <a:rPr lang="cs-CZ" sz="2400" dirty="0"/>
              <a:t> </a:t>
            </a:r>
            <a:r>
              <a:rPr lang="en-US" sz="2400" dirty="0"/>
              <a:t>-(</a:t>
            </a:r>
            <a:r>
              <a:rPr lang="en-US" sz="1900" dirty="0">
                <a:solidFill>
                  <a:srgbClr val="00B050"/>
                </a:solidFill>
              </a:rPr>
              <a:t>AOPR</a:t>
            </a:r>
            <a:r>
              <a:rPr lang="en-US" sz="2400" dirty="0"/>
              <a:t>)</a:t>
            </a:r>
          </a:p>
          <a:p>
            <a:r>
              <a:rPr lang="en-US" sz="2400" dirty="0"/>
              <a:t>Little´s Law </a:t>
            </a:r>
            <a:r>
              <a:rPr lang="en-US" sz="1900" dirty="0"/>
              <a:t>(relations between </a:t>
            </a:r>
            <a:r>
              <a:rPr lang="en-US" sz="1900" dirty="0">
                <a:solidFill>
                  <a:srgbClr val="0070C0"/>
                </a:solidFill>
              </a:rPr>
              <a:t>WIP</a:t>
            </a:r>
            <a:r>
              <a:rPr lang="en-US" sz="1900" dirty="0"/>
              <a:t>, </a:t>
            </a:r>
            <a:r>
              <a:rPr lang="en-US" sz="1900" dirty="0">
                <a:solidFill>
                  <a:srgbClr val="FF0000"/>
                </a:solidFill>
              </a:rPr>
              <a:t>Throughput</a:t>
            </a:r>
            <a:r>
              <a:rPr lang="en-US" sz="1900" dirty="0"/>
              <a:t> and </a:t>
            </a:r>
            <a:r>
              <a:rPr lang="en-US" sz="1900" dirty="0">
                <a:solidFill>
                  <a:schemeClr val="accent6">
                    <a:lumMod val="75000"/>
                  </a:schemeClr>
                </a:solidFill>
              </a:rPr>
              <a:t>Cycle time</a:t>
            </a:r>
            <a:r>
              <a:rPr lang="en-US" sz="1900" dirty="0"/>
              <a:t>) </a:t>
            </a:r>
            <a:r>
              <a:rPr lang="en-US" sz="2800" dirty="0"/>
              <a:t>-</a:t>
            </a:r>
            <a:r>
              <a:rPr lang="en-US" sz="2000" dirty="0"/>
              <a:t>(</a:t>
            </a:r>
            <a:r>
              <a:rPr lang="en-US" sz="2000" dirty="0">
                <a:solidFill>
                  <a:srgbClr val="00B050"/>
                </a:solidFill>
              </a:rPr>
              <a:t>AOPR</a:t>
            </a:r>
            <a:r>
              <a:rPr lang="en-US" sz="2000" dirty="0"/>
              <a:t>)</a:t>
            </a:r>
          </a:p>
          <a:p>
            <a:r>
              <a:rPr lang="en-US" sz="2400" dirty="0"/>
              <a:t>Linear programming – optimization </a:t>
            </a:r>
            <a:r>
              <a:rPr lang="cs-CZ" sz="2400" dirty="0" err="1"/>
              <a:t>prinicples</a:t>
            </a:r>
            <a:r>
              <a:rPr lang="en-US" sz="2400" dirty="0"/>
              <a:t>-</a:t>
            </a:r>
            <a:r>
              <a:rPr lang="cs-CZ" sz="2400" dirty="0"/>
              <a:t> </a:t>
            </a:r>
            <a:r>
              <a:rPr lang="en-US" sz="2400" dirty="0"/>
              <a:t>(</a:t>
            </a:r>
            <a:r>
              <a:rPr lang="en-US" sz="1700" dirty="0">
                <a:solidFill>
                  <a:srgbClr val="00B050"/>
                </a:solidFill>
              </a:rPr>
              <a:t>AOPR</a:t>
            </a:r>
            <a:r>
              <a:rPr lang="en-US" sz="2400" dirty="0"/>
              <a:t>)</a:t>
            </a:r>
          </a:p>
          <a:p>
            <a:r>
              <a:rPr lang="en-US" sz="2400" dirty="0"/>
              <a:t>Yield Management -</a:t>
            </a:r>
            <a:r>
              <a:rPr lang="cs-CZ" sz="2400" dirty="0"/>
              <a:t> </a:t>
            </a:r>
            <a:r>
              <a:rPr lang="en-US" sz="2400" dirty="0"/>
              <a:t>(</a:t>
            </a:r>
            <a:r>
              <a:rPr lang="en-US" sz="1700" dirty="0">
                <a:solidFill>
                  <a:srgbClr val="00B050"/>
                </a:solidFill>
              </a:rPr>
              <a:t>AOPR</a:t>
            </a:r>
            <a:r>
              <a:rPr lang="en-US" sz="2400" dirty="0"/>
              <a:t>)</a:t>
            </a:r>
          </a:p>
          <a:p>
            <a:r>
              <a:rPr lang="en-US" sz="2400" dirty="0"/>
              <a:t>Kepner-Tregoe (support of decision making) -</a:t>
            </a:r>
            <a:r>
              <a:rPr lang="cs-CZ" sz="2400" dirty="0"/>
              <a:t> </a:t>
            </a:r>
            <a:r>
              <a:rPr lang="en-US" sz="2400" dirty="0"/>
              <a:t>(</a:t>
            </a:r>
            <a:r>
              <a:rPr lang="en-US" sz="1700" dirty="0">
                <a:solidFill>
                  <a:srgbClr val="00B050"/>
                </a:solidFill>
              </a:rPr>
              <a:t>AOPR</a:t>
            </a:r>
            <a:r>
              <a:rPr lang="en-US" sz="2400" dirty="0"/>
              <a:t>)</a:t>
            </a:r>
          </a:p>
          <a:p>
            <a:r>
              <a:rPr lang="en-US" sz="2400" dirty="0"/>
              <a:t>Decision trees </a:t>
            </a:r>
            <a:r>
              <a:rPr lang="cs-CZ" sz="2400" dirty="0"/>
              <a:t> </a:t>
            </a:r>
            <a:r>
              <a:rPr lang="en-US" sz="2400" dirty="0"/>
              <a:t>-(</a:t>
            </a:r>
            <a:r>
              <a:rPr lang="en-US" sz="1700" dirty="0">
                <a:solidFill>
                  <a:srgbClr val="00B050"/>
                </a:solidFill>
              </a:rPr>
              <a:t>AOPR</a:t>
            </a:r>
            <a:r>
              <a:rPr lang="en-US" sz="2400" dirty="0"/>
              <a:t>)</a:t>
            </a:r>
          </a:p>
          <a:p>
            <a:pPr marL="0" indent="0">
              <a:buNone/>
            </a:pPr>
            <a:r>
              <a:rPr lang="cs-CZ" sz="2400" dirty="0"/>
              <a:t>      </a:t>
            </a:r>
            <a:r>
              <a:rPr lang="cs-CZ" sz="2100" dirty="0">
                <a:solidFill>
                  <a:srgbClr val="0070C0"/>
                </a:solidFill>
              </a:rPr>
              <a:t>WIP</a:t>
            </a:r>
            <a:r>
              <a:rPr lang="cs-CZ" sz="2400" dirty="0"/>
              <a:t>=</a:t>
            </a:r>
            <a:r>
              <a:rPr lang="cs-CZ" sz="2400" dirty="0" err="1"/>
              <a:t>Work</a:t>
            </a:r>
            <a:r>
              <a:rPr lang="cs-CZ" sz="2400" dirty="0"/>
              <a:t> in </a:t>
            </a:r>
            <a:r>
              <a:rPr lang="cs-CZ" sz="2400" dirty="0" err="1"/>
              <a:t>Progress</a:t>
            </a:r>
            <a:r>
              <a:rPr lang="cs-CZ" sz="2400" dirty="0"/>
              <a:t>, </a:t>
            </a:r>
            <a:r>
              <a:rPr lang="cs-CZ" sz="2400" dirty="0">
                <a:solidFill>
                  <a:srgbClr val="0070C0"/>
                </a:solidFill>
              </a:rPr>
              <a:t>APS</a:t>
            </a:r>
            <a:r>
              <a:rPr lang="cs-CZ" sz="2400" dirty="0"/>
              <a:t>=</a:t>
            </a:r>
            <a:r>
              <a:rPr lang="cs-CZ" sz="2400" dirty="0" err="1"/>
              <a:t>Advanced</a:t>
            </a:r>
            <a:r>
              <a:rPr lang="cs-CZ" sz="2400" dirty="0"/>
              <a:t> </a:t>
            </a:r>
            <a:r>
              <a:rPr lang="cs-CZ" sz="2400" dirty="0" err="1"/>
              <a:t>Planning</a:t>
            </a:r>
            <a:r>
              <a:rPr lang="cs-CZ" sz="2400" dirty="0"/>
              <a:t> and </a:t>
            </a:r>
            <a:r>
              <a:rPr lang="cs-CZ" sz="2400" dirty="0" err="1"/>
              <a:t>Scheduling</a:t>
            </a:r>
            <a:endParaRPr lang="en-ZA" sz="2400" dirty="0"/>
          </a:p>
          <a:p>
            <a:pPr marL="0" indent="0">
              <a:buNone/>
            </a:pPr>
            <a:r>
              <a:rPr lang="cs-CZ" sz="2400" dirty="0"/>
              <a:t>      </a:t>
            </a:r>
            <a:r>
              <a:rPr lang="cs-CZ" sz="2400" dirty="0">
                <a:solidFill>
                  <a:srgbClr val="0070C0"/>
                </a:solidFill>
              </a:rPr>
              <a:t>PLC</a:t>
            </a:r>
            <a:r>
              <a:rPr lang="cs-CZ" sz="2400" dirty="0"/>
              <a:t>=</a:t>
            </a:r>
            <a:r>
              <a:rPr lang="cs-CZ" sz="2400" dirty="0" err="1"/>
              <a:t>Product</a:t>
            </a:r>
            <a:r>
              <a:rPr lang="cs-CZ" sz="2400" dirty="0"/>
              <a:t> </a:t>
            </a:r>
            <a:r>
              <a:rPr lang="cs-CZ" sz="2400" dirty="0" err="1"/>
              <a:t>Life</a:t>
            </a:r>
            <a:r>
              <a:rPr lang="cs-CZ" sz="2400" dirty="0"/>
              <a:t> </a:t>
            </a:r>
            <a:r>
              <a:rPr lang="cs-CZ" sz="2400" dirty="0" err="1"/>
              <a:t>Cycle</a:t>
            </a:r>
            <a:r>
              <a:rPr lang="cs-CZ" sz="2400" dirty="0"/>
              <a:t> </a:t>
            </a:r>
            <a:endParaRPr lang="en-ZA" sz="2400" dirty="0"/>
          </a:p>
          <a:p>
            <a:endParaRPr lang="cs-CZ" dirty="0"/>
          </a:p>
          <a:p>
            <a:endParaRPr lang="cs-CZ" dirty="0"/>
          </a:p>
        </p:txBody>
      </p:sp>
    </p:spTree>
    <p:extLst>
      <p:ext uri="{BB962C8B-B14F-4D97-AF65-F5344CB8AC3E}">
        <p14:creationId xmlns:p14="http://schemas.microsoft.com/office/powerpoint/2010/main" val="4159386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en-ZA" sz="3600" dirty="0">
                <a:solidFill>
                  <a:srgbClr val="0070C0"/>
                </a:solidFill>
              </a:rPr>
              <a:t>Some  tools which have to be used</a:t>
            </a:r>
          </a:p>
        </p:txBody>
      </p:sp>
      <p:sp>
        <p:nvSpPr>
          <p:cNvPr id="3" name="Zástupný symbol pro obsah 2"/>
          <p:cNvSpPr>
            <a:spLocks noGrp="1"/>
          </p:cNvSpPr>
          <p:nvPr>
            <p:ph idx="1"/>
          </p:nvPr>
        </p:nvSpPr>
        <p:spPr>
          <a:xfrm>
            <a:off x="457200" y="1600200"/>
            <a:ext cx="8435280" cy="4525963"/>
          </a:xfrm>
        </p:spPr>
        <p:txBody>
          <a:bodyPr>
            <a:normAutofit fontScale="92500" lnSpcReduction="20000"/>
          </a:bodyPr>
          <a:lstStyle/>
          <a:p>
            <a:r>
              <a:rPr lang="en-US" sz="2400" b="1" dirty="0"/>
              <a:t>ERP</a:t>
            </a:r>
            <a:r>
              <a:rPr lang="en-US" sz="2400" dirty="0"/>
              <a:t>-Enterprise Resource Planning (MS Dynamics NAV 2018w1</a:t>
            </a:r>
            <a:r>
              <a:rPr lang="cs-CZ" sz="2400" dirty="0"/>
              <a:t> </a:t>
            </a:r>
            <a:r>
              <a:rPr lang="cs-CZ" sz="2400" dirty="0" err="1"/>
              <a:t>or</a:t>
            </a:r>
            <a:r>
              <a:rPr lang="cs-CZ" sz="2400" dirty="0"/>
              <a:t> MS Dynamics 365 Business </a:t>
            </a:r>
            <a:r>
              <a:rPr lang="cs-CZ" sz="2400" dirty="0" err="1"/>
              <a:t>Central</a:t>
            </a:r>
            <a:r>
              <a:rPr lang="en-US" sz="2400" dirty="0"/>
              <a:t>) </a:t>
            </a:r>
          </a:p>
          <a:p>
            <a:pPr lvl="1"/>
            <a:r>
              <a:rPr lang="en-US" sz="2000" dirty="0"/>
              <a:t>Necessary installation, handling, and system setup</a:t>
            </a:r>
            <a:r>
              <a:rPr lang="cs-CZ" sz="2000" dirty="0"/>
              <a:t>-</a:t>
            </a:r>
            <a:r>
              <a:rPr lang="cs-CZ" sz="2000" dirty="0" err="1"/>
              <a:t>prinicples</a:t>
            </a:r>
            <a:endParaRPr lang="en-US" sz="2000" dirty="0"/>
          </a:p>
          <a:p>
            <a:pPr lvl="1"/>
            <a:r>
              <a:rPr lang="en-US" sz="2000" dirty="0"/>
              <a:t>Inventory – Items – Transports –Availability of components (items)</a:t>
            </a:r>
          </a:p>
          <a:p>
            <a:pPr lvl="1"/>
            <a:r>
              <a:rPr lang="en-US" sz="2000" dirty="0"/>
              <a:t>Purchase –dealing with Suppliers (</a:t>
            </a:r>
            <a:r>
              <a:rPr lang="en-US" sz="2000" b="1" dirty="0">
                <a:solidFill>
                  <a:srgbClr val="0070C0"/>
                </a:solidFill>
              </a:rPr>
              <a:t>SCM</a:t>
            </a:r>
            <a:r>
              <a:rPr lang="en-US" sz="2000" dirty="0"/>
              <a:t>)</a:t>
            </a:r>
            <a:r>
              <a:rPr lang="cs-CZ" sz="2000" dirty="0"/>
              <a:t>&gt;</a:t>
            </a:r>
            <a:r>
              <a:rPr lang="cs-CZ" sz="2000" dirty="0" err="1"/>
              <a:t>Payables</a:t>
            </a:r>
            <a:endParaRPr lang="en-US" sz="2000" dirty="0"/>
          </a:p>
          <a:p>
            <a:pPr lvl="1"/>
            <a:r>
              <a:rPr lang="en-US" sz="2000" dirty="0"/>
              <a:t>Selling – dealing with Customers</a:t>
            </a:r>
            <a:r>
              <a:rPr lang="cs-CZ" sz="2000" dirty="0"/>
              <a:t>-&gt; </a:t>
            </a:r>
            <a:r>
              <a:rPr lang="cs-CZ" sz="2000" dirty="0" err="1"/>
              <a:t>Reveivables</a:t>
            </a:r>
            <a:endParaRPr lang="en-US" sz="2000" dirty="0"/>
          </a:p>
          <a:p>
            <a:pPr lvl="1"/>
            <a:r>
              <a:rPr lang="en-US" sz="2000" dirty="0"/>
              <a:t>Payment – bank operations</a:t>
            </a:r>
          </a:p>
          <a:p>
            <a:pPr lvl="1"/>
            <a:r>
              <a:rPr lang="en-US" sz="2000" dirty="0"/>
              <a:t>Accounting basics</a:t>
            </a:r>
            <a:r>
              <a:rPr lang="cs-CZ" sz="2000" dirty="0"/>
              <a:t> </a:t>
            </a:r>
            <a:endParaRPr lang="en-US" sz="2000" dirty="0"/>
          </a:p>
          <a:p>
            <a:pPr lvl="1"/>
            <a:r>
              <a:rPr lang="en-US" sz="2000" b="1" dirty="0">
                <a:solidFill>
                  <a:srgbClr val="FF0000"/>
                </a:solidFill>
              </a:rPr>
              <a:t>C</a:t>
            </a:r>
            <a:r>
              <a:rPr lang="en-US" sz="2000" b="1" dirty="0">
                <a:solidFill>
                  <a:srgbClr val="0070C0"/>
                </a:solidFill>
              </a:rPr>
              <a:t>R</a:t>
            </a:r>
            <a:r>
              <a:rPr lang="en-US" sz="2000" b="1" dirty="0">
                <a:solidFill>
                  <a:srgbClr val="00B050"/>
                </a:solidFill>
              </a:rPr>
              <a:t>M</a:t>
            </a:r>
            <a:r>
              <a:rPr lang="en-US" sz="2000" dirty="0"/>
              <a:t>- </a:t>
            </a:r>
            <a:r>
              <a:rPr lang="en-US" sz="2000" b="1" dirty="0">
                <a:solidFill>
                  <a:srgbClr val="FF0000"/>
                </a:solidFill>
              </a:rPr>
              <a:t>C</a:t>
            </a:r>
            <a:r>
              <a:rPr lang="en-US" sz="2000" dirty="0"/>
              <a:t>ustomer </a:t>
            </a:r>
            <a:r>
              <a:rPr lang="en-US" sz="2000" b="1" dirty="0">
                <a:solidFill>
                  <a:srgbClr val="0070C0"/>
                </a:solidFill>
              </a:rPr>
              <a:t>R</a:t>
            </a:r>
            <a:r>
              <a:rPr lang="en-US" sz="2000" dirty="0"/>
              <a:t>elationship </a:t>
            </a:r>
            <a:r>
              <a:rPr lang="en-US" sz="2000" b="1" dirty="0">
                <a:solidFill>
                  <a:srgbClr val="00B050"/>
                </a:solidFill>
              </a:rPr>
              <a:t>M</a:t>
            </a:r>
            <a:r>
              <a:rPr lang="en-US" sz="2000" dirty="0"/>
              <a:t>anagement </a:t>
            </a:r>
          </a:p>
          <a:p>
            <a:pPr lvl="1"/>
            <a:r>
              <a:rPr lang="en-US" sz="2000" dirty="0"/>
              <a:t>Manufacturing – Planning and Shop Floor Control</a:t>
            </a:r>
            <a:r>
              <a:rPr lang="cs-CZ" sz="2000" dirty="0"/>
              <a:t>-&gt;WIP,COGS,…</a:t>
            </a:r>
            <a:endParaRPr lang="en-US" sz="2000" dirty="0"/>
          </a:p>
          <a:p>
            <a:pPr lvl="1"/>
            <a:r>
              <a:rPr lang="en-US" sz="2000" dirty="0"/>
              <a:t>Budgets </a:t>
            </a:r>
          </a:p>
          <a:p>
            <a:pPr lvl="1"/>
            <a:r>
              <a:rPr lang="en-US" sz="2000" dirty="0"/>
              <a:t>Reporting  </a:t>
            </a:r>
          </a:p>
          <a:p>
            <a:pPr lvl="1"/>
            <a:endParaRPr lang="en-US" sz="2000" dirty="0"/>
          </a:p>
          <a:p>
            <a:pPr marL="457200" lvl="1" indent="0">
              <a:buNone/>
            </a:pPr>
            <a:r>
              <a:rPr lang="en-US" sz="2000" dirty="0"/>
              <a:t> </a:t>
            </a:r>
          </a:p>
          <a:p>
            <a:pPr marL="0" indent="0">
              <a:buNone/>
            </a:pPr>
            <a:r>
              <a:rPr lang="cs-CZ" sz="2400" dirty="0"/>
              <a:t> </a:t>
            </a:r>
          </a:p>
          <a:p>
            <a:endParaRPr lang="cs-CZ" dirty="0"/>
          </a:p>
          <a:p>
            <a:endParaRPr lang="cs-CZ" dirty="0"/>
          </a:p>
        </p:txBody>
      </p:sp>
      <p:sp>
        <p:nvSpPr>
          <p:cNvPr id="4" name="TextovéPole 3"/>
          <p:cNvSpPr txBox="1"/>
          <p:nvPr/>
        </p:nvSpPr>
        <p:spPr>
          <a:xfrm>
            <a:off x="827584" y="5661248"/>
            <a:ext cx="4889352" cy="369332"/>
          </a:xfrm>
          <a:prstGeom prst="rect">
            <a:avLst/>
          </a:prstGeom>
          <a:noFill/>
        </p:spPr>
        <p:txBody>
          <a:bodyPr wrap="none" rtlCol="0">
            <a:spAutoFit/>
          </a:bodyPr>
          <a:lstStyle/>
          <a:p>
            <a:r>
              <a:rPr lang="en-US" dirty="0"/>
              <a:t>ERP serves as the magnifying glass to processes…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9939" y="4708330"/>
            <a:ext cx="1414141" cy="1414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ovéPole 5"/>
          <p:cNvSpPr txBox="1"/>
          <p:nvPr/>
        </p:nvSpPr>
        <p:spPr>
          <a:xfrm>
            <a:off x="861193" y="5294020"/>
            <a:ext cx="5873083" cy="369332"/>
          </a:xfrm>
          <a:prstGeom prst="rect">
            <a:avLst/>
          </a:prstGeom>
          <a:noFill/>
        </p:spPr>
        <p:txBody>
          <a:bodyPr wrap="none" rtlCol="0">
            <a:spAutoFit/>
          </a:bodyPr>
          <a:lstStyle/>
          <a:p>
            <a:r>
              <a:rPr lang="en-ZA" dirty="0">
                <a:solidFill>
                  <a:srgbClr val="0070C0"/>
                </a:solidFill>
              </a:rPr>
              <a:t>S</a:t>
            </a:r>
            <a:r>
              <a:rPr lang="cs-CZ" dirty="0">
                <a:solidFill>
                  <a:srgbClr val="0070C0"/>
                </a:solidFill>
              </a:rPr>
              <a:t>CM=</a:t>
            </a:r>
            <a:r>
              <a:rPr lang="cs-CZ" dirty="0"/>
              <a:t>Supply </a:t>
            </a:r>
            <a:r>
              <a:rPr lang="cs-CZ" dirty="0" err="1"/>
              <a:t>Chain</a:t>
            </a:r>
            <a:r>
              <a:rPr lang="cs-CZ" dirty="0"/>
              <a:t> Management</a:t>
            </a:r>
            <a:r>
              <a:rPr lang="cs-CZ" dirty="0">
                <a:solidFill>
                  <a:srgbClr val="0070C0"/>
                </a:solidFill>
              </a:rPr>
              <a:t>, COGS=</a:t>
            </a:r>
            <a:r>
              <a:rPr lang="cs-CZ" dirty="0" err="1"/>
              <a:t>Cost</a:t>
            </a:r>
            <a:r>
              <a:rPr lang="cs-CZ" dirty="0"/>
              <a:t> </a:t>
            </a:r>
            <a:r>
              <a:rPr lang="cs-CZ" dirty="0" err="1"/>
              <a:t>of</a:t>
            </a:r>
            <a:r>
              <a:rPr lang="cs-CZ" dirty="0"/>
              <a:t> </a:t>
            </a:r>
            <a:r>
              <a:rPr lang="cs-CZ" dirty="0" err="1"/>
              <a:t>Good</a:t>
            </a:r>
            <a:r>
              <a:rPr lang="cs-CZ" dirty="0"/>
              <a:t> Sold </a:t>
            </a:r>
            <a:endParaRPr lang="en-ZA" dirty="0"/>
          </a:p>
        </p:txBody>
      </p:sp>
    </p:spTree>
    <p:extLst>
      <p:ext uri="{BB962C8B-B14F-4D97-AF65-F5344CB8AC3E}">
        <p14:creationId xmlns:p14="http://schemas.microsoft.com/office/powerpoint/2010/main" val="2382292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AC7EED-1F19-49E9-96D2-31D1FC6A2EA7}"/>
              </a:ext>
            </a:extLst>
          </p:cNvPr>
          <p:cNvSpPr>
            <a:spLocks noGrp="1"/>
          </p:cNvSpPr>
          <p:nvPr>
            <p:ph type="title"/>
          </p:nvPr>
        </p:nvSpPr>
        <p:spPr/>
        <p:txBody>
          <a:bodyPr>
            <a:normAutofit/>
          </a:bodyPr>
          <a:lstStyle/>
          <a:p>
            <a:pPr algn="l"/>
            <a:r>
              <a:rPr lang="cs-CZ" sz="3600" dirty="0">
                <a:solidFill>
                  <a:srgbClr val="0070C0"/>
                </a:solidFill>
              </a:rPr>
              <a:t>Business </a:t>
            </a:r>
            <a:r>
              <a:rPr lang="cs-CZ" sz="3600" dirty="0" err="1">
                <a:solidFill>
                  <a:srgbClr val="0070C0"/>
                </a:solidFill>
              </a:rPr>
              <a:t>Central</a:t>
            </a:r>
            <a:endParaRPr lang="en-US" sz="3600" dirty="0">
              <a:solidFill>
                <a:srgbClr val="0070C0"/>
              </a:solidFill>
            </a:endParaRPr>
          </a:p>
        </p:txBody>
      </p:sp>
      <p:pic>
        <p:nvPicPr>
          <p:cNvPr id="5" name="Obrázek 4">
            <a:extLst>
              <a:ext uri="{FF2B5EF4-FFF2-40B4-BE49-F238E27FC236}">
                <a16:creationId xmlns:a16="http://schemas.microsoft.com/office/drawing/2014/main" id="{D5B852CF-B0E2-4656-9C6A-814DC99C1831}"/>
              </a:ext>
            </a:extLst>
          </p:cNvPr>
          <p:cNvPicPr>
            <a:picLocks noChangeAspect="1"/>
          </p:cNvPicPr>
          <p:nvPr/>
        </p:nvPicPr>
        <p:blipFill>
          <a:blip r:embed="rId2"/>
          <a:stretch>
            <a:fillRect/>
          </a:stretch>
        </p:blipFill>
        <p:spPr>
          <a:xfrm>
            <a:off x="539552" y="1417638"/>
            <a:ext cx="5760635" cy="2802189"/>
          </a:xfrm>
          <a:prstGeom prst="rect">
            <a:avLst/>
          </a:prstGeom>
          <a:ln>
            <a:solidFill>
              <a:schemeClr val="accent1"/>
            </a:solidFill>
          </a:ln>
        </p:spPr>
      </p:pic>
      <p:pic>
        <p:nvPicPr>
          <p:cNvPr id="7" name="Obrázek 6">
            <a:extLst>
              <a:ext uri="{FF2B5EF4-FFF2-40B4-BE49-F238E27FC236}">
                <a16:creationId xmlns:a16="http://schemas.microsoft.com/office/drawing/2014/main" id="{6AC684CB-E0B2-4DBC-8924-DCF3E97F49F6}"/>
              </a:ext>
            </a:extLst>
          </p:cNvPr>
          <p:cNvPicPr>
            <a:picLocks noChangeAspect="1"/>
          </p:cNvPicPr>
          <p:nvPr/>
        </p:nvPicPr>
        <p:blipFill>
          <a:blip r:embed="rId3"/>
          <a:stretch>
            <a:fillRect/>
          </a:stretch>
        </p:blipFill>
        <p:spPr>
          <a:xfrm>
            <a:off x="1619672" y="2509591"/>
            <a:ext cx="6804248" cy="1978729"/>
          </a:xfrm>
          <a:prstGeom prst="rect">
            <a:avLst/>
          </a:prstGeom>
          <a:ln>
            <a:solidFill>
              <a:schemeClr val="accent1"/>
            </a:solidFill>
          </a:ln>
        </p:spPr>
      </p:pic>
      <p:pic>
        <p:nvPicPr>
          <p:cNvPr id="9" name="Obrázek 8">
            <a:extLst>
              <a:ext uri="{FF2B5EF4-FFF2-40B4-BE49-F238E27FC236}">
                <a16:creationId xmlns:a16="http://schemas.microsoft.com/office/drawing/2014/main" id="{D77F2218-845E-44E4-A061-DA0AD02F6998}"/>
              </a:ext>
            </a:extLst>
          </p:cNvPr>
          <p:cNvPicPr>
            <a:picLocks noChangeAspect="1"/>
          </p:cNvPicPr>
          <p:nvPr/>
        </p:nvPicPr>
        <p:blipFill>
          <a:blip r:embed="rId4"/>
          <a:stretch>
            <a:fillRect/>
          </a:stretch>
        </p:blipFill>
        <p:spPr>
          <a:xfrm>
            <a:off x="3441752" y="3429000"/>
            <a:ext cx="5245048" cy="2901880"/>
          </a:xfrm>
          <a:prstGeom prst="rect">
            <a:avLst/>
          </a:prstGeom>
          <a:ln>
            <a:solidFill>
              <a:schemeClr val="accent1"/>
            </a:solidFill>
          </a:ln>
        </p:spPr>
      </p:pic>
    </p:spTree>
    <p:extLst>
      <p:ext uri="{BB962C8B-B14F-4D97-AF65-F5344CB8AC3E}">
        <p14:creationId xmlns:p14="http://schemas.microsoft.com/office/powerpoint/2010/main" val="123579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694</TotalTime>
  <Words>2151</Words>
  <Application>Microsoft Office PowerPoint</Application>
  <PresentationFormat>Předvádění na obrazovce (4:3)</PresentationFormat>
  <Paragraphs>450</Paragraphs>
  <Slides>32</Slides>
  <Notes>4</Notes>
  <HiddenSlides>1</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32</vt:i4>
      </vt:variant>
    </vt:vector>
  </HeadingPairs>
  <TitlesOfParts>
    <vt:vector size="38" baseType="lpstr">
      <vt:lpstr>Arial</vt:lpstr>
      <vt:lpstr>Calibri</vt:lpstr>
      <vt:lpstr>Georgia</vt:lpstr>
      <vt:lpstr>Tahoma</vt:lpstr>
      <vt:lpstr>Times New Roman</vt:lpstr>
      <vt:lpstr>Motiv systému Office</vt:lpstr>
      <vt:lpstr>Operation Management (OM) Introduction</vt:lpstr>
      <vt:lpstr>Coordinates (will be part of OM Intro as well)</vt:lpstr>
      <vt:lpstr>Tutor experiences from latest projects</vt:lpstr>
      <vt:lpstr>Principles</vt:lpstr>
      <vt:lpstr>What is going on ?</vt:lpstr>
      <vt:lpstr>OM all around us</vt:lpstr>
      <vt:lpstr>Selected OM methods,  which will be kicked around as time will move on</vt:lpstr>
      <vt:lpstr>Some  tools which have to be used</vt:lpstr>
      <vt:lpstr>Business Central</vt:lpstr>
      <vt:lpstr>Controlling processes in Supply Chain Management (SCM)</vt:lpstr>
      <vt:lpstr>Deming cycle PDCA (based on process periodicity)</vt:lpstr>
      <vt:lpstr>Another PDCA angle of view</vt:lpstr>
      <vt:lpstr>A subset of ERP-driven operations </vt:lpstr>
      <vt:lpstr>MS Dynamics 365 Business Central</vt:lpstr>
      <vt:lpstr>Function block Logistic- very simplified</vt:lpstr>
      <vt:lpstr>Procedures-simplified (feedback control)</vt:lpstr>
      <vt:lpstr>Processing (not organised set of processes, will be presented also as a introduction to project management PWP presentation later) </vt:lpstr>
      <vt:lpstr>Your main task (to organize  processes based on business logic)</vt:lpstr>
      <vt:lpstr>Your main task (possible problems, bottlenecks, undesirable effects..) </vt:lpstr>
      <vt:lpstr>Your main task  (Search  - HOW  ???  Measure impacts –HOW ??? and  Destroy – HOW  ???) </vt:lpstr>
      <vt:lpstr>Basic problem I. (one of many)</vt:lpstr>
      <vt:lpstr>Transistor density in chips and computer performance</vt:lpstr>
      <vt:lpstr>Big data and analysis problem </vt:lpstr>
      <vt:lpstr>Prezentace aplikace PowerPoint</vt:lpstr>
      <vt:lpstr>Basic problem III.</vt:lpstr>
      <vt:lpstr>Basic problem- colouring  IV.</vt:lpstr>
      <vt:lpstr>Basic problem V-I.     (availability of BOM components )  </vt:lpstr>
      <vt:lpstr>Basic problem V-II.  (availability of components and capacity )   </vt:lpstr>
      <vt:lpstr>Basic problem VI-I.  (budget exceeded)   </vt:lpstr>
      <vt:lpstr>Prezentace aplikace PowerPoint</vt:lpstr>
      <vt:lpstr>Prezentace aplikace PowerPoint</vt:lpstr>
      <vt:lpstr>Thanks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 Management Introduction</dc:title>
  <dc:creator>Skorkovsky Jaromir</dc:creator>
  <cp:lastModifiedBy>Skorkovsky Jaromir</cp:lastModifiedBy>
  <cp:revision>80</cp:revision>
  <dcterms:created xsi:type="dcterms:W3CDTF">2016-08-05T07:59:00Z</dcterms:created>
  <dcterms:modified xsi:type="dcterms:W3CDTF">2022-09-19T15:42:18Z</dcterms:modified>
</cp:coreProperties>
</file>