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223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32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1641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218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689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7571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703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733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905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568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92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40273-3E4E-48EF-AD05-9DBDEE8AA5C5}" type="datetimeFigureOut">
              <a:rPr lang="cs-CZ" smtClean="0"/>
              <a:t>06.10.2022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755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81387" y="197257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sz="5300" dirty="0" err="1">
                <a:solidFill>
                  <a:srgbClr val="0070C0"/>
                </a:solidFill>
              </a:rPr>
              <a:t>Product</a:t>
            </a:r>
            <a:r>
              <a:rPr lang="cs-CZ" sz="5300" dirty="0">
                <a:solidFill>
                  <a:srgbClr val="0070C0"/>
                </a:solidFill>
              </a:rPr>
              <a:t> mix and TOC </a:t>
            </a:r>
            <a:br>
              <a:rPr lang="cs-CZ" sz="3600" dirty="0">
                <a:solidFill>
                  <a:srgbClr val="0070C0"/>
                </a:solidFill>
              </a:rPr>
            </a:br>
            <a:br>
              <a:rPr lang="cs-CZ" sz="3600" dirty="0">
                <a:solidFill>
                  <a:srgbClr val="0070C0"/>
                </a:solidFill>
              </a:rPr>
            </a:br>
            <a:r>
              <a:rPr lang="en-ZA" sz="1800" dirty="0" err="1">
                <a:solidFill>
                  <a:srgbClr val="0070C0"/>
                </a:solidFill>
              </a:rPr>
              <a:t>Ing.J.Skorkovský</a:t>
            </a:r>
            <a:r>
              <a:rPr lang="en-ZA" sz="1800" dirty="0">
                <a:solidFill>
                  <a:srgbClr val="0070C0"/>
                </a:solidFill>
              </a:rPr>
              <a:t>, CSc,</a:t>
            </a:r>
            <a:br>
              <a:rPr lang="en-ZA" sz="1800" dirty="0">
                <a:solidFill>
                  <a:srgbClr val="0070C0"/>
                </a:solidFill>
              </a:rPr>
            </a:br>
            <a:r>
              <a:rPr lang="en-ZA" sz="1800" dirty="0">
                <a:solidFill>
                  <a:srgbClr val="0070C0"/>
                </a:solidFill>
              </a:rPr>
              <a:t>Department of Corporate Economy</a:t>
            </a:r>
            <a:br>
              <a:rPr lang="en-ZA" sz="1800" dirty="0">
                <a:solidFill>
                  <a:srgbClr val="0070C0"/>
                </a:solidFill>
              </a:rPr>
            </a:br>
            <a:r>
              <a:rPr lang="en-ZA" sz="1800" dirty="0">
                <a:solidFill>
                  <a:srgbClr val="0070C0"/>
                </a:solidFill>
              </a:rPr>
              <a:t>FACULTY OF ECONOMICS AND ADMINISTRATION</a:t>
            </a:r>
            <a:br>
              <a:rPr lang="en-ZA" sz="1800" dirty="0">
                <a:solidFill>
                  <a:srgbClr val="0070C0"/>
                </a:solidFill>
              </a:rPr>
            </a:br>
            <a:r>
              <a:rPr lang="en-ZA" sz="1800" dirty="0">
                <a:solidFill>
                  <a:srgbClr val="0070C0"/>
                </a:solidFill>
              </a:rPr>
              <a:t>Masaryk University Brno</a:t>
            </a:r>
            <a:br>
              <a:rPr lang="en-ZA" sz="1800" dirty="0">
                <a:solidFill>
                  <a:srgbClr val="0070C0"/>
                </a:solidFill>
              </a:rPr>
            </a:br>
            <a:r>
              <a:rPr lang="en-ZA" sz="1800" dirty="0">
                <a:solidFill>
                  <a:srgbClr val="0070C0"/>
                </a:solidFill>
              </a:rPr>
              <a:t>Czech Republic</a:t>
            </a:r>
            <a:br>
              <a:rPr lang="en-ZA" sz="1800" dirty="0">
                <a:solidFill>
                  <a:srgbClr val="0070C0"/>
                </a:solidFill>
              </a:rPr>
            </a:br>
            <a:endParaRPr lang="cs-CZ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009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030778" y="756458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 (50)</a:t>
            </a:r>
          </a:p>
        </p:txBody>
      </p:sp>
      <p:sp>
        <p:nvSpPr>
          <p:cNvPr id="5" name="Obdélník 4"/>
          <p:cNvSpPr/>
          <p:nvPr/>
        </p:nvSpPr>
        <p:spPr>
          <a:xfrm>
            <a:off x="2729345" y="756458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(50)</a:t>
            </a:r>
          </a:p>
        </p:txBody>
      </p:sp>
      <p:sp>
        <p:nvSpPr>
          <p:cNvPr id="6" name="Obdélník 5"/>
          <p:cNvSpPr/>
          <p:nvPr/>
        </p:nvSpPr>
        <p:spPr>
          <a:xfrm>
            <a:off x="4427912" y="756458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 </a:t>
            </a:r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(55)</a:t>
            </a:r>
          </a:p>
        </p:txBody>
      </p:sp>
      <p:sp>
        <p:nvSpPr>
          <p:cNvPr id="7" name="Obdélník 6"/>
          <p:cNvSpPr/>
          <p:nvPr/>
        </p:nvSpPr>
        <p:spPr>
          <a:xfrm>
            <a:off x="6126479" y="756458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(52)</a:t>
            </a:r>
          </a:p>
        </p:txBody>
      </p:sp>
      <p:sp>
        <p:nvSpPr>
          <p:cNvPr id="9" name="Obdélník 8"/>
          <p:cNvSpPr/>
          <p:nvPr/>
        </p:nvSpPr>
        <p:spPr>
          <a:xfrm>
            <a:off x="1030778" y="1856508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 (6)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729345" y="1856508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 (8)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1916082" y="2655915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 (10)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5317373" y="2624050"/>
            <a:ext cx="1388226" cy="4738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 (10)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4427912" y="1832956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 (5)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6126479" y="1832956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 (5)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3664526" y="3415144"/>
            <a:ext cx="1388226" cy="4738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  (20)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989906" y="2648987"/>
            <a:ext cx="579120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RM=5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3538451" y="2655915"/>
            <a:ext cx="579120" cy="466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RM=10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3668682" y="4181301"/>
            <a:ext cx="579120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RM=10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4427912" y="2655915"/>
            <a:ext cx="579120" cy="466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RM=10 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6935585" y="2648987"/>
            <a:ext cx="579120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RM=5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6126479" y="3406819"/>
            <a:ext cx="579120" cy="466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RM=5</a:t>
            </a:r>
          </a:p>
        </p:txBody>
      </p:sp>
      <p:cxnSp>
        <p:nvCxnSpPr>
          <p:cNvPr id="23" name="Přímá spojnice se šipkou 22"/>
          <p:cNvCxnSpPr>
            <a:stCxn id="9" idx="0"/>
            <a:endCxn id="4" idx="2"/>
          </p:cNvCxnSpPr>
          <p:nvPr/>
        </p:nvCxnSpPr>
        <p:spPr>
          <a:xfrm flipV="1">
            <a:off x="1724891" y="1230284"/>
            <a:ext cx="0" cy="626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V="1">
            <a:off x="3438698" y="1230284"/>
            <a:ext cx="0" cy="626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V="1">
            <a:off x="5122025" y="1206732"/>
            <a:ext cx="0" cy="626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V="1">
            <a:off x="6820592" y="1230284"/>
            <a:ext cx="0" cy="626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bdélník 26"/>
          <p:cNvSpPr/>
          <p:nvPr/>
        </p:nvSpPr>
        <p:spPr>
          <a:xfrm>
            <a:off x="1916082" y="3406824"/>
            <a:ext cx="579120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RM=5</a:t>
            </a:r>
          </a:p>
        </p:txBody>
      </p:sp>
      <p:cxnSp>
        <p:nvCxnSpPr>
          <p:cNvPr id="28" name="Přímá spojnice se šipkou 27"/>
          <p:cNvCxnSpPr/>
          <p:nvPr/>
        </p:nvCxnSpPr>
        <p:spPr>
          <a:xfrm flipV="1">
            <a:off x="1279466" y="2330334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 flipV="1">
            <a:off x="3828011" y="2330334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V="1">
            <a:off x="4717472" y="2342803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V="1">
            <a:off x="7225145" y="2306782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 flipV="1">
            <a:off x="6416039" y="3060463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 flipV="1">
            <a:off x="2205642" y="3129741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 flipV="1">
            <a:off x="3958242" y="3868189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>
            <a:cxnSpLocks/>
            <a:endCxn id="11" idx="2"/>
          </p:cNvCxnSpPr>
          <p:nvPr/>
        </p:nvCxnSpPr>
        <p:spPr>
          <a:xfrm flipH="1" flipV="1">
            <a:off x="2610195" y="3129741"/>
            <a:ext cx="1714110" cy="287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>
            <a:endCxn id="12" idx="2"/>
          </p:cNvCxnSpPr>
          <p:nvPr/>
        </p:nvCxnSpPr>
        <p:spPr>
          <a:xfrm flipV="1">
            <a:off x="4584468" y="3097876"/>
            <a:ext cx="1427018" cy="329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/>
          <p:nvPr/>
        </p:nvCxnSpPr>
        <p:spPr>
          <a:xfrm flipV="1">
            <a:off x="2205642" y="2306782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 flipV="1">
            <a:off x="3019597" y="2330334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5563291" y="2306782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/>
          <p:nvPr/>
        </p:nvCxnSpPr>
        <p:spPr>
          <a:xfrm flipV="1">
            <a:off x="6437512" y="2306782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ovéPole 44"/>
          <p:cNvSpPr txBox="1"/>
          <p:nvPr/>
        </p:nvSpPr>
        <p:spPr>
          <a:xfrm>
            <a:off x="7623463" y="616093"/>
            <a:ext cx="454380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8 hours /day=</a:t>
            </a:r>
            <a:r>
              <a:rPr lang="en-US" sz="1600" b="1" dirty="0"/>
              <a:t>480</a:t>
            </a:r>
            <a:r>
              <a:rPr lang="en-US" sz="1600" dirty="0"/>
              <a:t> min</a:t>
            </a:r>
            <a:r>
              <a:rPr lang="cs-CZ" sz="1600" dirty="0"/>
              <a:t>,</a:t>
            </a:r>
            <a:r>
              <a:rPr lang="en-US" sz="1600" dirty="0"/>
              <a:t> </a:t>
            </a:r>
            <a:r>
              <a:rPr lang="cs-CZ" sz="1600" dirty="0"/>
              <a:t>C</a:t>
            </a:r>
            <a:r>
              <a:rPr lang="en-US" sz="1600" dirty="0" err="1"/>
              <a:t>ost</a:t>
            </a:r>
            <a:r>
              <a:rPr lang="en-US" sz="1600" dirty="0"/>
              <a:t>/hour/resource=</a:t>
            </a:r>
            <a:r>
              <a:rPr lang="en-US" sz="1600" b="1" dirty="0"/>
              <a:t>10</a:t>
            </a:r>
            <a:r>
              <a:rPr lang="en-US" sz="1600" dirty="0"/>
              <a:t> USD</a:t>
            </a:r>
          </a:p>
          <a:p>
            <a:r>
              <a:rPr lang="en-US" sz="1600" dirty="0"/>
              <a:t>To produce </a:t>
            </a:r>
            <a:r>
              <a:rPr lang="en-US" sz="1600" b="1" dirty="0"/>
              <a:t>P</a:t>
            </a:r>
            <a:r>
              <a:rPr lang="en-US" sz="1600" dirty="0"/>
              <a:t> or </a:t>
            </a:r>
            <a:r>
              <a:rPr lang="en-US" sz="1600" b="1" dirty="0">
                <a:solidFill>
                  <a:srgbClr val="FFC000"/>
                </a:solidFill>
              </a:rPr>
              <a:t>Q</a:t>
            </a:r>
            <a:r>
              <a:rPr lang="cs-CZ" sz="1600" dirty="0"/>
              <a:t> </a:t>
            </a:r>
            <a:r>
              <a:rPr lang="en-US" sz="1600" dirty="0"/>
              <a:t>-&gt;20 minutes of B (bottleneck)</a:t>
            </a:r>
          </a:p>
          <a:p>
            <a:r>
              <a:rPr lang="en-US" sz="1600" dirty="0"/>
              <a:t>To produce </a:t>
            </a:r>
            <a:r>
              <a:rPr lang="en-US" sz="1600" b="1" dirty="0">
                <a:solidFill>
                  <a:srgbClr val="7030A0"/>
                </a:solidFill>
              </a:rPr>
              <a:t>R</a:t>
            </a:r>
            <a:r>
              <a:rPr lang="en-US" sz="1600" dirty="0"/>
              <a:t> or  </a:t>
            </a:r>
            <a:r>
              <a:rPr lang="en-US" sz="1600" b="1" dirty="0">
                <a:solidFill>
                  <a:srgbClr val="FF0000"/>
                </a:solidFill>
              </a:rPr>
              <a:t>S</a:t>
            </a:r>
            <a:r>
              <a:rPr lang="en-US" sz="1600" dirty="0"/>
              <a:t>-&gt;30 minutes of B (bottleneck)</a:t>
            </a:r>
          </a:p>
          <a:p>
            <a:endParaRPr lang="cs-CZ" dirty="0"/>
          </a:p>
          <a:p>
            <a:r>
              <a:rPr lang="cs-CZ" dirty="0"/>
              <a:t> </a:t>
            </a:r>
          </a:p>
        </p:txBody>
      </p:sp>
      <p:graphicFrame>
        <p:nvGraphicFramePr>
          <p:cNvPr id="46" name="Tabulka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228641"/>
              </p:ext>
            </p:extLst>
          </p:nvPr>
        </p:nvGraphicFramePr>
        <p:xfrm>
          <a:off x="5083329" y="4356468"/>
          <a:ext cx="5754370" cy="8572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0620">
                  <a:extLst>
                    <a:ext uri="{9D8B030D-6E8A-4147-A177-3AD203B41FA5}">
                      <a16:colId xmlns:a16="http://schemas.microsoft.com/office/drawing/2014/main" val="3930698732"/>
                    </a:ext>
                  </a:extLst>
                </a:gridCol>
                <a:gridCol w="1150620">
                  <a:extLst>
                    <a:ext uri="{9D8B030D-6E8A-4147-A177-3AD203B41FA5}">
                      <a16:colId xmlns:a16="http://schemas.microsoft.com/office/drawing/2014/main" val="1982687947"/>
                    </a:ext>
                  </a:extLst>
                </a:gridCol>
                <a:gridCol w="1150620">
                  <a:extLst>
                    <a:ext uri="{9D8B030D-6E8A-4147-A177-3AD203B41FA5}">
                      <a16:colId xmlns:a16="http://schemas.microsoft.com/office/drawing/2014/main" val="1902344659"/>
                    </a:ext>
                  </a:extLst>
                </a:gridCol>
                <a:gridCol w="1151255">
                  <a:extLst>
                    <a:ext uri="{9D8B030D-6E8A-4147-A177-3AD203B41FA5}">
                      <a16:colId xmlns:a16="http://schemas.microsoft.com/office/drawing/2014/main" val="2557968542"/>
                    </a:ext>
                  </a:extLst>
                </a:gridCol>
                <a:gridCol w="1151255">
                  <a:extLst>
                    <a:ext uri="{9D8B030D-6E8A-4147-A177-3AD203B41FA5}">
                      <a16:colId xmlns:a16="http://schemas.microsoft.com/office/drawing/2014/main" val="252739207"/>
                    </a:ext>
                  </a:extLst>
                </a:gridCol>
              </a:tblGrid>
              <a:tr h="685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Product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Unit </a:t>
                      </a:r>
                      <a:r>
                        <a:rPr lang="cs-CZ" sz="1100" dirty="0" err="1">
                          <a:effectLst/>
                        </a:rPr>
                        <a:t>Price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>
                          <a:effectLst/>
                        </a:rPr>
                        <a:t>Material</a:t>
                      </a:r>
                      <a:r>
                        <a:rPr lang="cs-CZ" sz="1100" dirty="0">
                          <a:effectLst/>
                        </a:rPr>
                        <a:t> </a:t>
                      </a:r>
                      <a:r>
                        <a:rPr lang="cs-CZ" sz="1100" dirty="0" err="1">
                          <a:effectLst/>
                        </a:rPr>
                        <a:t>Cost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Work (min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Profit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3067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36 min (6 USD)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50-20-6=24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27746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50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 38 min (6,33 USD)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50-25-6,33=18,67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8330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7030A0"/>
                          </a:solidFill>
                          <a:effectLst/>
                        </a:rPr>
                        <a:t>R</a:t>
                      </a:r>
                      <a:endParaRPr lang="cs-CZ" sz="1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35 min (5,83 USD)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55-25-5,83=24,17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57842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FF0000"/>
                          </a:solidFill>
                          <a:effectLst/>
                        </a:rPr>
                        <a:t>S</a:t>
                      </a:r>
                      <a:endParaRPr lang="cs-CZ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35 min (5,83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52-20-5,83=26,17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3534410"/>
                  </a:ext>
                </a:extLst>
              </a:tr>
            </a:tbl>
          </a:graphicData>
        </a:graphic>
      </p:graphicFrame>
      <p:sp>
        <p:nvSpPr>
          <p:cNvPr id="47" name="Rectangle 1"/>
          <p:cNvSpPr>
            <a:spLocks noChangeArrowheads="1"/>
          </p:cNvSpPr>
          <p:nvPr/>
        </p:nvSpPr>
        <p:spPr bwMode="auto">
          <a:xfrm>
            <a:off x="5217583" y="416467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5CA870E-7E45-4DA5-A68E-632088FBB138}"/>
              </a:ext>
            </a:extLst>
          </p:cNvPr>
          <p:cNvSpPr txBox="1"/>
          <p:nvPr/>
        </p:nvSpPr>
        <p:spPr>
          <a:xfrm>
            <a:off x="7145866" y="6241907"/>
            <a:ext cx="44941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err="1"/>
              <a:t>Based</a:t>
            </a:r>
            <a:r>
              <a:rPr lang="cs-CZ" sz="1400" b="1" dirty="0"/>
              <a:t> on Prof. James R. Holt, Washington </a:t>
            </a:r>
            <a:r>
              <a:rPr lang="cs-CZ" sz="1400" b="1" dirty="0" err="1"/>
              <a:t>State</a:t>
            </a:r>
            <a:r>
              <a:rPr lang="cs-CZ" sz="1400" b="1" dirty="0"/>
              <a:t> University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8070964" y="1647110"/>
            <a:ext cx="325589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</a:rPr>
              <a:t>Two workers are always needed</a:t>
            </a:r>
            <a:endParaRPr lang="cs-CZ" sz="1600" dirty="0">
              <a:solidFill>
                <a:srgbClr val="0070C0"/>
              </a:solidFill>
            </a:endParaRPr>
          </a:p>
          <a:p>
            <a:r>
              <a:rPr lang="en-US" sz="1600" dirty="0">
                <a:solidFill>
                  <a:srgbClr val="0070C0"/>
                </a:solidFill>
              </a:rPr>
              <a:t>to produce each of the four products</a:t>
            </a:r>
            <a:endParaRPr lang="cs-CZ" sz="1600" dirty="0">
              <a:solidFill>
                <a:srgbClr val="0070C0"/>
              </a:solidFill>
            </a:endParaRPr>
          </a:p>
          <a:p>
            <a:r>
              <a:rPr lang="cs-CZ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76262A9-6736-441F-B7A2-2AEB754561B7}"/>
              </a:ext>
            </a:extLst>
          </p:cNvPr>
          <p:cNvSpPr txBox="1"/>
          <p:nvPr/>
        </p:nvSpPr>
        <p:spPr>
          <a:xfrm>
            <a:off x="8256258" y="2948147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E1022785-E47C-40FB-AFE5-CF382632FA8D}"/>
              </a:ext>
            </a:extLst>
          </p:cNvPr>
          <p:cNvSpPr txBox="1"/>
          <p:nvPr/>
        </p:nvSpPr>
        <p:spPr>
          <a:xfrm>
            <a:off x="7636548" y="242287"/>
            <a:ext cx="2568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>
                <a:solidFill>
                  <a:srgbClr val="0070C0"/>
                </a:solidFill>
              </a:rPr>
              <a:t>Task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control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parameters</a:t>
            </a:r>
            <a:endParaRPr lang="cs-CZ" b="1" dirty="0">
              <a:solidFill>
                <a:srgbClr val="0070C0"/>
              </a:solidFill>
            </a:endParaRPr>
          </a:p>
        </p:txBody>
      </p:sp>
      <p:pic>
        <p:nvPicPr>
          <p:cNvPr id="1028" name="Picture 4" descr="Older workers 'see biggest jobs fall since 1980s' - BBC News">
            <a:extLst>
              <a:ext uri="{FF2B5EF4-FFF2-40B4-BE49-F238E27FC236}">
                <a16:creationId xmlns:a16="http://schemas.microsoft.com/office/drawing/2014/main" id="{3B4D0013-EA53-4FFD-9485-0187F36457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5036" y="2294027"/>
            <a:ext cx="1300715" cy="798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AIA: Extending REACH into workplace solutions | REACH">
            <a:extLst>
              <a:ext uri="{FF2B5EF4-FFF2-40B4-BE49-F238E27FC236}">
                <a16:creationId xmlns:a16="http://schemas.microsoft.com/office/drawing/2014/main" id="{925D3C60-EAD8-44BB-B3AF-BB87B8F266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452" y="2269276"/>
            <a:ext cx="1189724" cy="850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ovéPole 28">
            <a:extLst>
              <a:ext uri="{FF2B5EF4-FFF2-40B4-BE49-F238E27FC236}">
                <a16:creationId xmlns:a16="http://schemas.microsoft.com/office/drawing/2014/main" id="{491A649D-B380-4E04-8903-3E4E3989E4DE}"/>
              </a:ext>
            </a:extLst>
          </p:cNvPr>
          <p:cNvSpPr txBox="1"/>
          <p:nvPr/>
        </p:nvSpPr>
        <p:spPr>
          <a:xfrm>
            <a:off x="4159808" y="3862547"/>
            <a:ext cx="872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>
                <a:solidFill>
                  <a:srgbClr val="0070C0"/>
                </a:solidFill>
              </a:rPr>
              <a:t>Bottleneck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48" name="TextovéPole 47">
            <a:extLst>
              <a:ext uri="{FF2B5EF4-FFF2-40B4-BE49-F238E27FC236}">
                <a16:creationId xmlns:a16="http://schemas.microsoft.com/office/drawing/2014/main" id="{A793A82C-2B3A-445F-82EE-6C6215DF4CA7}"/>
              </a:ext>
            </a:extLst>
          </p:cNvPr>
          <p:cNvSpPr txBox="1"/>
          <p:nvPr/>
        </p:nvSpPr>
        <p:spPr>
          <a:xfrm>
            <a:off x="5446691" y="3121008"/>
            <a:ext cx="872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>
                <a:solidFill>
                  <a:srgbClr val="0070C0"/>
                </a:solidFill>
              </a:rPr>
              <a:t>Bottleneck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50" name="TextovéPole 49">
            <a:extLst>
              <a:ext uri="{FF2B5EF4-FFF2-40B4-BE49-F238E27FC236}">
                <a16:creationId xmlns:a16="http://schemas.microsoft.com/office/drawing/2014/main" id="{D5AB8F18-79FD-47CB-AAD4-7F53A9AF7AD0}"/>
              </a:ext>
            </a:extLst>
          </p:cNvPr>
          <p:cNvSpPr txBox="1"/>
          <p:nvPr/>
        </p:nvSpPr>
        <p:spPr>
          <a:xfrm>
            <a:off x="7225145" y="5597154"/>
            <a:ext cx="13375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>
                <a:solidFill>
                  <a:srgbClr val="0070C0"/>
                </a:solidFill>
              </a:rPr>
              <a:t>RM=</a:t>
            </a:r>
            <a:r>
              <a:rPr lang="cs-CZ" sz="1200" b="1" dirty="0" err="1">
                <a:solidFill>
                  <a:srgbClr val="0070C0"/>
                </a:solidFill>
              </a:rPr>
              <a:t>Raw</a:t>
            </a:r>
            <a:r>
              <a:rPr lang="cs-CZ" sz="1200" b="1" dirty="0">
                <a:solidFill>
                  <a:srgbClr val="0070C0"/>
                </a:solidFill>
              </a:rPr>
              <a:t> </a:t>
            </a:r>
            <a:r>
              <a:rPr lang="cs-CZ" sz="1200" b="1" dirty="0" err="1">
                <a:solidFill>
                  <a:srgbClr val="0070C0"/>
                </a:solidFill>
              </a:rPr>
              <a:t>Material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51" name="TextovéPole 50">
            <a:extLst>
              <a:ext uri="{FF2B5EF4-FFF2-40B4-BE49-F238E27FC236}">
                <a16:creationId xmlns:a16="http://schemas.microsoft.com/office/drawing/2014/main" id="{844C636D-5F3B-4D84-8669-0E60E5D4E6ED}"/>
              </a:ext>
            </a:extLst>
          </p:cNvPr>
          <p:cNvSpPr txBox="1"/>
          <p:nvPr/>
        </p:nvSpPr>
        <p:spPr>
          <a:xfrm>
            <a:off x="7225145" y="5852594"/>
            <a:ext cx="4193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>
                <a:solidFill>
                  <a:srgbClr val="0070C0"/>
                </a:solidFill>
              </a:rPr>
              <a:t>Price</a:t>
            </a:r>
            <a:r>
              <a:rPr lang="cs-CZ" sz="1200" b="1" dirty="0">
                <a:solidFill>
                  <a:srgbClr val="0070C0"/>
                </a:solidFill>
              </a:rPr>
              <a:t> =</a:t>
            </a:r>
            <a:r>
              <a:rPr lang="cs-CZ" sz="1200" b="1" dirty="0" err="1">
                <a:solidFill>
                  <a:srgbClr val="0070C0"/>
                </a:solidFill>
              </a:rPr>
              <a:t>Selling</a:t>
            </a:r>
            <a:r>
              <a:rPr lang="cs-CZ" sz="1200" b="1" dirty="0">
                <a:solidFill>
                  <a:srgbClr val="0070C0"/>
                </a:solidFill>
              </a:rPr>
              <a:t> </a:t>
            </a:r>
            <a:r>
              <a:rPr lang="cs-CZ" sz="1200" b="1" dirty="0" err="1">
                <a:solidFill>
                  <a:srgbClr val="0070C0"/>
                </a:solidFill>
              </a:rPr>
              <a:t>Price</a:t>
            </a:r>
            <a:r>
              <a:rPr lang="cs-CZ" sz="1200" b="1" dirty="0">
                <a:solidFill>
                  <a:srgbClr val="0070C0"/>
                </a:solidFill>
              </a:rPr>
              <a:t> </a:t>
            </a:r>
            <a:r>
              <a:rPr lang="cs-CZ" sz="1200" b="1" dirty="0" err="1">
                <a:solidFill>
                  <a:srgbClr val="0070C0"/>
                </a:solidFill>
              </a:rPr>
              <a:t>or</a:t>
            </a:r>
            <a:r>
              <a:rPr lang="cs-CZ" sz="1200" b="1" dirty="0">
                <a:solidFill>
                  <a:srgbClr val="0070C0"/>
                </a:solidFill>
              </a:rPr>
              <a:t> in Dynamics Business </a:t>
            </a:r>
            <a:r>
              <a:rPr lang="cs-CZ" sz="1200" b="1" dirty="0" err="1">
                <a:solidFill>
                  <a:srgbClr val="0070C0"/>
                </a:solidFill>
              </a:rPr>
              <a:t>Central</a:t>
            </a:r>
            <a:r>
              <a:rPr lang="cs-CZ" sz="1200" b="1" dirty="0">
                <a:solidFill>
                  <a:srgbClr val="0070C0"/>
                </a:solidFill>
              </a:rPr>
              <a:t> Unit </a:t>
            </a:r>
            <a:r>
              <a:rPr lang="cs-CZ" sz="1200" b="1" dirty="0" err="1">
                <a:solidFill>
                  <a:srgbClr val="0070C0"/>
                </a:solidFill>
              </a:rPr>
              <a:t>Price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39" name="TextovéPole 38">
            <a:extLst>
              <a:ext uri="{FF2B5EF4-FFF2-40B4-BE49-F238E27FC236}">
                <a16:creationId xmlns:a16="http://schemas.microsoft.com/office/drawing/2014/main" id="{7C429AE1-1942-4967-B211-4C7D818E7449}"/>
              </a:ext>
            </a:extLst>
          </p:cNvPr>
          <p:cNvSpPr txBox="1"/>
          <p:nvPr/>
        </p:nvSpPr>
        <p:spPr>
          <a:xfrm>
            <a:off x="334219" y="4826642"/>
            <a:ext cx="6754606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Some calculations</a:t>
            </a:r>
          </a:p>
          <a:p>
            <a:r>
              <a:rPr lang="en-US" sz="1200" b="1" dirty="0">
                <a:solidFill>
                  <a:srgbClr val="00B050"/>
                </a:solidFill>
              </a:rPr>
              <a:t>Time in minutes calculated for all Machine centers</a:t>
            </a:r>
            <a:r>
              <a:rPr lang="cs-CZ" sz="1200" b="1" dirty="0">
                <a:solidFill>
                  <a:srgbClr val="00B050"/>
                </a:solidFill>
              </a:rPr>
              <a:t> :</a:t>
            </a:r>
            <a:r>
              <a:rPr lang="en-US" sz="1200" b="1" dirty="0">
                <a:solidFill>
                  <a:srgbClr val="00B050"/>
                </a:solidFill>
              </a:rPr>
              <a:t> </a:t>
            </a:r>
          </a:p>
          <a:p>
            <a:r>
              <a:rPr lang="cs-CZ" sz="1200" b="1" dirty="0">
                <a:solidFill>
                  <a:srgbClr val="00B050"/>
                </a:solidFill>
              </a:rPr>
              <a:t>P-&gt;6+10+20, </a:t>
            </a:r>
            <a:r>
              <a:rPr lang="cs-CZ" sz="1200" b="1" dirty="0">
                <a:solidFill>
                  <a:srgbClr val="FFC000"/>
                </a:solidFill>
              </a:rPr>
              <a:t>Q-&gt;8+10+20</a:t>
            </a:r>
            <a:r>
              <a:rPr lang="cs-CZ" sz="1200" b="1" dirty="0">
                <a:solidFill>
                  <a:srgbClr val="00B050"/>
                </a:solidFill>
              </a:rPr>
              <a:t>,</a:t>
            </a:r>
            <a:r>
              <a:rPr lang="cs-CZ" sz="1200" b="1" dirty="0">
                <a:solidFill>
                  <a:srgbClr val="7030A0"/>
                </a:solidFill>
              </a:rPr>
              <a:t>R-&gt;5+10+20</a:t>
            </a:r>
            <a:r>
              <a:rPr lang="cs-CZ" sz="1200" b="1" dirty="0">
                <a:solidFill>
                  <a:srgbClr val="00B050"/>
                </a:solidFill>
              </a:rPr>
              <a:t>, </a:t>
            </a:r>
            <a:r>
              <a:rPr lang="cs-CZ" sz="1200" b="1" dirty="0">
                <a:solidFill>
                  <a:srgbClr val="FF0000"/>
                </a:solidFill>
              </a:rPr>
              <a:t>S-&gt;5+10+20</a:t>
            </a:r>
          </a:p>
          <a:p>
            <a:endParaRPr lang="cs-CZ" b="1" dirty="0"/>
          </a:p>
          <a:p>
            <a:r>
              <a:rPr lang="cs-CZ" dirty="0"/>
              <a:t>36 </a:t>
            </a:r>
            <a:r>
              <a:rPr lang="cs-CZ" dirty="0" err="1"/>
              <a:t>minutes</a:t>
            </a:r>
            <a:r>
              <a:rPr lang="cs-CZ" dirty="0"/>
              <a:t> -&gt; 36/60=0,6-&gt;0,6*10 USD =6 USD (</a:t>
            </a:r>
            <a:r>
              <a:rPr lang="cs-CZ" dirty="0" err="1"/>
              <a:t>Cost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 </a:t>
            </a:r>
            <a:r>
              <a:rPr lang="cs-CZ" dirty="0" err="1"/>
              <a:t>work</a:t>
            </a:r>
            <a:r>
              <a:rPr lang="cs-CZ" dirty="0"/>
              <a:t>)</a:t>
            </a:r>
          </a:p>
          <a:p>
            <a:r>
              <a:rPr lang="cs-CZ" dirty="0"/>
              <a:t>38 </a:t>
            </a:r>
            <a:r>
              <a:rPr lang="cs-CZ" dirty="0" err="1"/>
              <a:t>minutes</a:t>
            </a:r>
            <a:r>
              <a:rPr lang="cs-CZ" dirty="0"/>
              <a:t> -&gt; 38/60=0,63-&gt;0,63*10 USD= 6,33 USD (</a:t>
            </a:r>
            <a:r>
              <a:rPr lang="cs-CZ" dirty="0" err="1"/>
              <a:t>Cost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)</a:t>
            </a:r>
          </a:p>
          <a:p>
            <a:r>
              <a:rPr lang="cs-CZ" dirty="0" err="1">
                <a:solidFill>
                  <a:srgbClr val="00B050"/>
                </a:solidFill>
              </a:rPr>
              <a:t>Cost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of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work</a:t>
            </a:r>
            <a:r>
              <a:rPr lang="cs-CZ" dirty="0">
                <a:solidFill>
                  <a:srgbClr val="00B050"/>
                </a:solidFill>
              </a:rPr>
              <a:t>/</a:t>
            </a:r>
            <a:r>
              <a:rPr lang="cs-CZ" dirty="0" err="1">
                <a:solidFill>
                  <a:srgbClr val="00B050"/>
                </a:solidFill>
              </a:rPr>
              <a:t>minute</a:t>
            </a:r>
            <a:r>
              <a:rPr lang="cs-CZ" dirty="0">
                <a:solidFill>
                  <a:srgbClr val="00B050"/>
                </a:solidFill>
              </a:rPr>
              <a:t> in USD -&gt; </a:t>
            </a:r>
            <a:r>
              <a:rPr lang="cs-CZ" dirty="0" err="1">
                <a:solidFill>
                  <a:srgbClr val="00B050"/>
                </a:solidFill>
              </a:rPr>
              <a:t>time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includes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both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machines</a:t>
            </a:r>
            <a:r>
              <a:rPr lang="cs-CZ" dirty="0">
                <a:solidFill>
                  <a:srgbClr val="00B050"/>
                </a:solidFill>
              </a:rPr>
              <a:t> (A and B)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8635AC63-6DC1-4878-B325-2BD856659705}"/>
              </a:ext>
            </a:extLst>
          </p:cNvPr>
          <p:cNvSpPr txBox="1"/>
          <p:nvPr/>
        </p:nvSpPr>
        <p:spPr>
          <a:xfrm>
            <a:off x="1493964" y="6211129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 </a:t>
            </a:r>
            <a:endParaRPr lang="en-US" dirty="0"/>
          </a:p>
        </p:txBody>
      </p:sp>
      <p:sp>
        <p:nvSpPr>
          <p:cNvPr id="40" name="Obdélník 39">
            <a:extLst>
              <a:ext uri="{FF2B5EF4-FFF2-40B4-BE49-F238E27FC236}">
                <a16:creationId xmlns:a16="http://schemas.microsoft.com/office/drawing/2014/main" id="{BBA65D15-5144-4FBA-8429-5864E63DB10D}"/>
              </a:ext>
            </a:extLst>
          </p:cNvPr>
          <p:cNvSpPr/>
          <p:nvPr/>
        </p:nvSpPr>
        <p:spPr>
          <a:xfrm>
            <a:off x="8451791" y="4289989"/>
            <a:ext cx="1337546" cy="106962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Přímá spojnice 51">
            <a:extLst>
              <a:ext uri="{FF2B5EF4-FFF2-40B4-BE49-F238E27FC236}">
                <a16:creationId xmlns:a16="http://schemas.microsoft.com/office/drawing/2014/main" id="{E798A8C9-DC13-4D68-84BF-5C8B1A381737}"/>
              </a:ext>
            </a:extLst>
          </p:cNvPr>
          <p:cNvCxnSpPr/>
          <p:nvPr/>
        </p:nvCxnSpPr>
        <p:spPr>
          <a:xfrm flipV="1">
            <a:off x="6705599" y="5587524"/>
            <a:ext cx="0" cy="69121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>
            <a:extLst>
              <a:ext uri="{FF2B5EF4-FFF2-40B4-BE49-F238E27FC236}">
                <a16:creationId xmlns:a16="http://schemas.microsoft.com/office/drawing/2014/main" id="{0CD0D6B4-28F8-4BC8-AB54-8CA709E8174D}"/>
              </a:ext>
            </a:extLst>
          </p:cNvPr>
          <p:cNvCxnSpPr>
            <a:cxnSpLocks/>
          </p:cNvCxnSpPr>
          <p:nvPr/>
        </p:nvCxnSpPr>
        <p:spPr>
          <a:xfrm flipH="1">
            <a:off x="6705599" y="5569354"/>
            <a:ext cx="2197532" cy="1638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>
            <a:extLst>
              <a:ext uri="{FF2B5EF4-FFF2-40B4-BE49-F238E27FC236}">
                <a16:creationId xmlns:a16="http://schemas.microsoft.com/office/drawing/2014/main" id="{88ACEC48-4767-4390-ACC4-D4C14A5DD72E}"/>
              </a:ext>
            </a:extLst>
          </p:cNvPr>
          <p:cNvCxnSpPr>
            <a:cxnSpLocks/>
          </p:cNvCxnSpPr>
          <p:nvPr/>
        </p:nvCxnSpPr>
        <p:spPr>
          <a:xfrm flipV="1">
            <a:off x="8903131" y="5359617"/>
            <a:ext cx="0" cy="209738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601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Four different approaches how to solve the product mix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743" y="1614401"/>
            <a:ext cx="2484725" cy="189496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819" y="3785496"/>
            <a:ext cx="5272319" cy="166912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3691" y="1614401"/>
            <a:ext cx="2533650" cy="196007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13691" y="3752186"/>
            <a:ext cx="2143125" cy="21431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B6FC1E91-4A72-42CF-848D-0B10CA288170}"/>
              </a:ext>
            </a:extLst>
          </p:cNvPr>
          <p:cNvSpPr txBox="1"/>
          <p:nvPr/>
        </p:nvSpPr>
        <p:spPr>
          <a:xfrm>
            <a:off x="3560011" y="1690688"/>
            <a:ext cx="1443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0070C0"/>
                </a:solidFill>
              </a:rPr>
              <a:t>highest</a:t>
            </a:r>
            <a:r>
              <a:rPr lang="cs-CZ" dirty="0">
                <a:solidFill>
                  <a:srgbClr val="0070C0"/>
                </a:solidFill>
              </a:rPr>
              <a:t> profit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3EDF115-1183-4397-821C-8CFCA17D03A5}"/>
              </a:ext>
            </a:extLst>
          </p:cNvPr>
          <p:cNvSpPr txBox="1"/>
          <p:nvPr/>
        </p:nvSpPr>
        <p:spPr>
          <a:xfrm>
            <a:off x="10293382" y="1614401"/>
            <a:ext cx="13003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0070C0"/>
                </a:solidFill>
              </a:rPr>
              <a:t>highest</a:t>
            </a:r>
            <a:r>
              <a:rPr lang="cs-CZ" dirty="0">
                <a:solidFill>
                  <a:srgbClr val="0070C0"/>
                </a:solidFill>
              </a:rPr>
              <a:t> </a:t>
            </a:r>
          </a:p>
          <a:p>
            <a:r>
              <a:rPr lang="cs-CZ" dirty="0" err="1">
                <a:solidFill>
                  <a:srgbClr val="0070C0"/>
                </a:solidFill>
              </a:rPr>
              <a:t>selling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price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35A7FCB-8E44-4362-9FCD-0EA86013FE72}"/>
              </a:ext>
            </a:extLst>
          </p:cNvPr>
          <p:cNvSpPr txBox="1"/>
          <p:nvPr/>
        </p:nvSpPr>
        <p:spPr>
          <a:xfrm>
            <a:off x="4666390" y="3834588"/>
            <a:ext cx="60946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70C0"/>
                </a:solidFill>
              </a:rPr>
              <a:t>highest machine</a:t>
            </a:r>
            <a:endParaRPr lang="cs-CZ" sz="1800" dirty="0">
              <a:solidFill>
                <a:srgbClr val="0070C0"/>
              </a:solidFill>
            </a:endParaRPr>
          </a:p>
          <a:p>
            <a:r>
              <a:rPr lang="en-US" sz="1800" dirty="0">
                <a:solidFill>
                  <a:srgbClr val="0070C0"/>
                </a:solidFill>
              </a:rPr>
              <a:t>efficiency</a:t>
            </a:r>
            <a:r>
              <a:rPr lang="cs-CZ" sz="1800" dirty="0">
                <a:solidFill>
                  <a:srgbClr val="0070C0"/>
                </a:solidFill>
              </a:rPr>
              <a:t> </a:t>
            </a:r>
            <a:endParaRPr lang="en-US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BEF696A3-09BD-48A2-A998-D9C56C446335}"/>
              </a:ext>
            </a:extLst>
          </p:cNvPr>
          <p:cNvSpPr txBox="1"/>
          <p:nvPr/>
        </p:nvSpPr>
        <p:spPr>
          <a:xfrm>
            <a:off x="10179421" y="3978969"/>
            <a:ext cx="19559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70C0"/>
                </a:solidFill>
              </a:rPr>
              <a:t>highest use of bottleneck</a:t>
            </a:r>
            <a:r>
              <a:rPr lang="cs-CZ" sz="1800" dirty="0">
                <a:solidFill>
                  <a:srgbClr val="0070C0"/>
                </a:solidFill>
              </a:rPr>
              <a:t> </a:t>
            </a:r>
            <a:endParaRPr lang="en-US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B21DF190-41FB-4F33-9F8E-4BA70F884C2E}"/>
              </a:ext>
            </a:extLst>
          </p:cNvPr>
          <p:cNvSpPr/>
          <p:nvPr/>
        </p:nvSpPr>
        <p:spPr>
          <a:xfrm>
            <a:off x="10179421" y="3978969"/>
            <a:ext cx="1548388" cy="76206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001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6795" y="71456"/>
            <a:ext cx="1096511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Classic approach – highest </a:t>
            </a:r>
            <a:r>
              <a:rPr lang="cs-CZ" sz="3600" dirty="0">
                <a:solidFill>
                  <a:srgbClr val="0070C0"/>
                </a:solidFill>
              </a:rPr>
              <a:t>profit</a:t>
            </a:r>
            <a:r>
              <a:rPr lang="en-US" sz="3600" dirty="0">
                <a:solidFill>
                  <a:srgbClr val="0070C0"/>
                </a:solidFill>
              </a:rPr>
              <a:t> (accountant) </a:t>
            </a:r>
            <a:r>
              <a:rPr lang="en-US" sz="3200" dirty="0"/>
              <a:t>– </a:t>
            </a:r>
            <a:r>
              <a:rPr lang="en-US" sz="3200" b="1" dirty="0">
                <a:solidFill>
                  <a:srgbClr val="FF0000"/>
                </a:solidFill>
              </a:rPr>
              <a:t>S product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860464" cy="4351338"/>
          </a:xfrm>
        </p:spPr>
        <p:txBody>
          <a:bodyPr>
            <a:normAutofit/>
          </a:bodyPr>
          <a:lstStyle/>
          <a:p>
            <a:r>
              <a:rPr lang="cs-CZ" altLang="cs-CZ" sz="2400" dirty="0">
                <a:ea typeface="ＭＳ Ｐゴシック" panose="020B0600070205080204" pitchFamily="34" charset="-128"/>
              </a:rPr>
              <a:t>NP=T-OE=</a:t>
            </a:r>
            <a:r>
              <a:rPr lang="en-US" altLang="cs-CZ" sz="2400" dirty="0">
                <a:ea typeface="ＭＳ Ｐゴシック" panose="020B0600070205080204" pitchFamily="34" charset="-128"/>
              </a:rPr>
              <a:t>52*</a:t>
            </a:r>
            <a:r>
              <a:rPr lang="en-US" altLang="cs-CZ" sz="24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16</a:t>
            </a:r>
            <a:r>
              <a:rPr lang="cs-CZ" altLang="cs-CZ" sz="2400" dirty="0">
                <a:ea typeface="ＭＳ Ｐゴシック" panose="020B0600070205080204" pitchFamily="34" charset="-128"/>
              </a:rPr>
              <a:t> </a:t>
            </a:r>
            <a:r>
              <a:rPr lang="cs-CZ" altLang="cs-CZ" sz="2400" dirty="0" err="1">
                <a:ea typeface="ＭＳ Ｐゴシック" panose="020B0600070205080204" pitchFamily="34" charset="-128"/>
              </a:rPr>
              <a:t>pcs</a:t>
            </a:r>
            <a:r>
              <a:rPr lang="en-US" altLang="cs-CZ" sz="2400" dirty="0">
                <a:ea typeface="ＭＳ Ｐゴシック" panose="020B0600070205080204" pitchFamily="34" charset="-128"/>
              </a:rPr>
              <a:t> - </a:t>
            </a:r>
            <a:r>
              <a:rPr lang="en-US" altLang="cs-CZ" sz="2400" dirty="0">
                <a:solidFill>
                  <a:srgbClr val="00B0F0"/>
                </a:solidFill>
                <a:ea typeface="ＭＳ Ｐゴシック" panose="020B0600070205080204" pitchFamily="34" charset="-128"/>
              </a:rPr>
              <a:t>20</a:t>
            </a:r>
            <a:r>
              <a:rPr lang="en-US" altLang="cs-CZ" sz="2400" dirty="0">
                <a:ea typeface="ＭＳ Ｐゴシック" panose="020B0600070205080204" pitchFamily="34" charset="-128"/>
              </a:rPr>
              <a:t>*</a:t>
            </a:r>
            <a:r>
              <a:rPr lang="en-US" altLang="cs-CZ" sz="24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16</a:t>
            </a:r>
            <a:r>
              <a:rPr lang="cs-CZ" altLang="cs-CZ" sz="2400" dirty="0">
                <a:ea typeface="ＭＳ Ｐゴシック" panose="020B0600070205080204" pitchFamily="34" charset="-128"/>
              </a:rPr>
              <a:t> </a:t>
            </a:r>
            <a:r>
              <a:rPr lang="cs-CZ" altLang="cs-CZ" sz="2400" dirty="0" err="1">
                <a:ea typeface="ＭＳ Ｐゴシック" panose="020B0600070205080204" pitchFamily="34" charset="-128"/>
              </a:rPr>
              <a:t>pcs</a:t>
            </a:r>
            <a:r>
              <a:rPr lang="en-US" altLang="cs-CZ" sz="2400" dirty="0">
                <a:ea typeface="ＭＳ Ｐゴシック" panose="020B0600070205080204" pitchFamily="34" charset="-128"/>
              </a:rPr>
              <a:t> - 2 workers*8 hours*10</a:t>
            </a:r>
            <a:r>
              <a:rPr lang="cs-CZ" altLang="cs-CZ" sz="2400" dirty="0">
                <a:ea typeface="ＭＳ Ｐゴシック" panose="020B0600070205080204" pitchFamily="34" charset="-128"/>
              </a:rPr>
              <a:t> USD</a:t>
            </a:r>
            <a:r>
              <a:rPr lang="en-US" altLang="cs-CZ" sz="2400" dirty="0">
                <a:ea typeface="ＭＳ Ｐゴシック" panose="020B0600070205080204" pitchFamily="34" charset="-128"/>
              </a:rPr>
              <a:t>/hour = </a:t>
            </a:r>
            <a:r>
              <a:rPr lang="en-US" altLang="cs-CZ" sz="2400" b="1" u="sng" dirty="0">
                <a:ea typeface="ＭＳ Ｐゴシック" panose="020B0600070205080204" pitchFamily="34" charset="-128"/>
              </a:rPr>
              <a:t>352</a:t>
            </a:r>
            <a:r>
              <a:rPr lang="en-US" altLang="cs-CZ" sz="2400" u="sng" dirty="0">
                <a:ea typeface="ＭＳ Ｐゴシック" panose="020B0600070205080204" pitchFamily="34" charset="-128"/>
              </a:rPr>
              <a:t> </a:t>
            </a:r>
            <a:r>
              <a:rPr lang="cs-CZ" altLang="cs-CZ" sz="2400" u="sng" dirty="0">
                <a:ea typeface="ＭＳ Ｐゴシック" panose="020B0600070205080204" pitchFamily="34" charset="-128"/>
              </a:rPr>
              <a:t>USD</a:t>
            </a:r>
            <a:r>
              <a:rPr lang="en-US" altLang="cs-CZ" sz="2400" u="sng" dirty="0">
                <a:ea typeface="ＭＳ Ｐゴシック" panose="020B0600070205080204" pitchFamily="34" charset="-128"/>
              </a:rPr>
              <a:t>/day</a:t>
            </a:r>
            <a:endParaRPr lang="en-US" altLang="cs-CZ" sz="2400" dirty="0">
              <a:ea typeface="ＭＳ Ｐゴシック" panose="020B0600070205080204" pitchFamily="34" charset="-128"/>
            </a:endParaRPr>
          </a:p>
          <a:p>
            <a:r>
              <a:rPr lang="cs-CZ" sz="2400" dirty="0" err="1"/>
              <a:t>Where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FF0000"/>
                </a:solidFill>
              </a:rPr>
              <a:t>16</a:t>
            </a:r>
            <a:r>
              <a:rPr lang="cs-CZ" sz="2400" dirty="0"/>
              <a:t>= 480/</a:t>
            </a:r>
            <a:r>
              <a:rPr lang="cs-CZ" sz="2400" dirty="0">
                <a:solidFill>
                  <a:srgbClr val="00B050"/>
                </a:solidFill>
              </a:rPr>
              <a:t>30</a:t>
            </a:r>
            <a:r>
              <a:rPr lang="cs-CZ" sz="2400" dirty="0"/>
              <a:t>=16 = 480/(</a:t>
            </a:r>
            <a:r>
              <a:rPr lang="cs-CZ" sz="2400" dirty="0">
                <a:solidFill>
                  <a:srgbClr val="00B050"/>
                </a:solidFill>
              </a:rPr>
              <a:t>20+10</a:t>
            </a:r>
            <a:r>
              <a:rPr lang="cs-CZ" sz="2400" dirty="0"/>
              <a:t>)</a:t>
            </a:r>
          </a:p>
          <a:p>
            <a:r>
              <a:rPr lang="cs-CZ" sz="2400" dirty="0">
                <a:solidFill>
                  <a:srgbClr val="00B050"/>
                </a:solidFill>
              </a:rPr>
              <a:t>20+ 10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capacity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machine</a:t>
            </a:r>
            <a:r>
              <a:rPr lang="cs-CZ" sz="2400" dirty="0"/>
              <a:t> B (</a:t>
            </a:r>
            <a:r>
              <a:rPr lang="cs-CZ" sz="2400" dirty="0" err="1"/>
              <a:t>bottleneck</a:t>
            </a:r>
            <a:r>
              <a:rPr lang="cs-CZ" sz="2400" dirty="0"/>
              <a:t>) to </a:t>
            </a:r>
            <a:r>
              <a:rPr lang="cs-CZ" sz="2400" dirty="0" err="1"/>
              <a:t>produce</a:t>
            </a:r>
            <a:r>
              <a:rPr lang="cs-CZ" sz="2400" dirty="0"/>
              <a:t> </a:t>
            </a:r>
            <a:r>
              <a:rPr lang="cs-CZ" sz="2400" b="1" dirty="0">
                <a:solidFill>
                  <a:srgbClr val="FF0000"/>
                </a:solidFill>
              </a:rPr>
              <a:t>S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024" y="3594030"/>
            <a:ext cx="2484725" cy="1894965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8503632" y="2633477"/>
            <a:ext cx="1388226" cy="4738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 (</a:t>
            </a:r>
            <a:r>
              <a:rPr lang="cs-CZ" sz="1100" b="1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</a:p>
        </p:txBody>
      </p:sp>
      <p:sp>
        <p:nvSpPr>
          <p:cNvPr id="6" name="Obdélník 5"/>
          <p:cNvSpPr/>
          <p:nvPr/>
        </p:nvSpPr>
        <p:spPr>
          <a:xfrm>
            <a:off x="6850785" y="3424571"/>
            <a:ext cx="1388226" cy="4738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  (</a:t>
            </a:r>
            <a:r>
              <a:rPr lang="cs-CZ" sz="1100" b="1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</a:p>
        </p:txBody>
      </p:sp>
      <p:cxnSp>
        <p:nvCxnSpPr>
          <p:cNvPr id="7" name="Přímá spojnice se šipkou 6"/>
          <p:cNvCxnSpPr>
            <a:endCxn id="5" idx="2"/>
          </p:cNvCxnSpPr>
          <p:nvPr/>
        </p:nvCxnSpPr>
        <p:spPr>
          <a:xfrm flipV="1">
            <a:off x="7770727" y="3107303"/>
            <a:ext cx="1427018" cy="329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772493"/>
              </p:ext>
            </p:extLst>
          </p:nvPr>
        </p:nvGraphicFramePr>
        <p:xfrm>
          <a:off x="5122025" y="4289288"/>
          <a:ext cx="5754370" cy="8572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0620">
                  <a:extLst>
                    <a:ext uri="{9D8B030D-6E8A-4147-A177-3AD203B41FA5}">
                      <a16:colId xmlns:a16="http://schemas.microsoft.com/office/drawing/2014/main" val="3930698732"/>
                    </a:ext>
                  </a:extLst>
                </a:gridCol>
                <a:gridCol w="1150620">
                  <a:extLst>
                    <a:ext uri="{9D8B030D-6E8A-4147-A177-3AD203B41FA5}">
                      <a16:colId xmlns:a16="http://schemas.microsoft.com/office/drawing/2014/main" val="1982687947"/>
                    </a:ext>
                  </a:extLst>
                </a:gridCol>
                <a:gridCol w="1150620">
                  <a:extLst>
                    <a:ext uri="{9D8B030D-6E8A-4147-A177-3AD203B41FA5}">
                      <a16:colId xmlns:a16="http://schemas.microsoft.com/office/drawing/2014/main" val="1902344659"/>
                    </a:ext>
                  </a:extLst>
                </a:gridCol>
                <a:gridCol w="1151255">
                  <a:extLst>
                    <a:ext uri="{9D8B030D-6E8A-4147-A177-3AD203B41FA5}">
                      <a16:colId xmlns:a16="http://schemas.microsoft.com/office/drawing/2014/main" val="2557968542"/>
                    </a:ext>
                  </a:extLst>
                </a:gridCol>
                <a:gridCol w="1151255">
                  <a:extLst>
                    <a:ext uri="{9D8B030D-6E8A-4147-A177-3AD203B41FA5}">
                      <a16:colId xmlns:a16="http://schemas.microsoft.com/office/drawing/2014/main" val="2527392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>
                          <a:effectLst/>
                        </a:rPr>
                        <a:t>Product</a:t>
                      </a:r>
                      <a:r>
                        <a:rPr lang="cs-CZ" sz="1100" dirty="0">
                          <a:effectLst/>
                        </a:rPr>
                        <a:t>+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>
                          <a:effectLst/>
                        </a:rPr>
                        <a:t>Price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Material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Work (min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Profit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3067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36 min (6 USD)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50-20-6=24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27746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50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38 min (6,33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50-25-6,33=18,67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8330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7030A0"/>
                          </a:solidFill>
                          <a:effectLst/>
                        </a:rPr>
                        <a:t>R</a:t>
                      </a:r>
                      <a:endParaRPr lang="cs-CZ" sz="1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35 min (5,83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55-25-5,83=24,17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57842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FF0000"/>
                          </a:solidFill>
                          <a:effectLst/>
                        </a:rPr>
                        <a:t>S</a:t>
                      </a:r>
                      <a:endParaRPr lang="cs-CZ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35 min (5,83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52-20-5,83=26,17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3534410"/>
                  </a:ext>
                </a:extLst>
              </a:tr>
            </a:tbl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id="{E8BE67A9-6780-43D9-92FC-629A583F3C57}"/>
              </a:ext>
            </a:extLst>
          </p:cNvPr>
          <p:cNvSpPr txBox="1"/>
          <p:nvPr/>
        </p:nvSpPr>
        <p:spPr>
          <a:xfrm>
            <a:off x="3556340" y="1550140"/>
            <a:ext cx="13882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err="1">
                <a:solidFill>
                  <a:srgbClr val="00B0F0"/>
                </a:solidFill>
              </a:rPr>
              <a:t>Cost</a:t>
            </a:r>
            <a:r>
              <a:rPr lang="cs-CZ" sz="1400" b="1" dirty="0">
                <a:solidFill>
                  <a:srgbClr val="00B0F0"/>
                </a:solidFill>
              </a:rPr>
              <a:t> </a:t>
            </a:r>
            <a:r>
              <a:rPr lang="cs-CZ" sz="1400" b="1" dirty="0" err="1">
                <a:solidFill>
                  <a:srgbClr val="00B0F0"/>
                </a:solidFill>
              </a:rPr>
              <a:t>of</a:t>
            </a:r>
            <a:r>
              <a:rPr lang="cs-CZ" sz="1400" b="1" dirty="0">
                <a:solidFill>
                  <a:srgbClr val="00B0F0"/>
                </a:solidFill>
              </a:rPr>
              <a:t> </a:t>
            </a:r>
            <a:r>
              <a:rPr lang="cs-CZ" sz="1400" b="1" dirty="0" err="1">
                <a:solidFill>
                  <a:srgbClr val="00B0F0"/>
                </a:solidFill>
              </a:rPr>
              <a:t>material</a:t>
            </a:r>
            <a:r>
              <a:rPr lang="cs-CZ" sz="1400" b="1" dirty="0">
                <a:solidFill>
                  <a:srgbClr val="00B0F0"/>
                </a:solidFill>
              </a:rPr>
              <a:t> </a:t>
            </a:r>
            <a:endParaRPr lang="en-US" sz="1400" b="1" dirty="0">
              <a:solidFill>
                <a:srgbClr val="00B0F0"/>
              </a:solidFill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6E4A1FC0-6866-419F-A928-AA398DA5D7C4}"/>
              </a:ext>
            </a:extLst>
          </p:cNvPr>
          <p:cNvSpPr/>
          <p:nvPr/>
        </p:nvSpPr>
        <p:spPr>
          <a:xfrm>
            <a:off x="9773174" y="4966283"/>
            <a:ext cx="1249960" cy="24328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1411E3B-1178-4D22-AF37-325C9C68F7CE}"/>
              </a:ext>
            </a:extLst>
          </p:cNvPr>
          <p:cNvSpPr txBox="1"/>
          <p:nvPr/>
        </p:nvSpPr>
        <p:spPr>
          <a:xfrm>
            <a:off x="838200" y="5625686"/>
            <a:ext cx="3636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Calculation</a:t>
            </a:r>
            <a:r>
              <a:rPr lang="cs-CZ" b="1" dirty="0">
                <a:solidFill>
                  <a:srgbClr val="FF0000"/>
                </a:solidFill>
              </a:rPr>
              <a:t>s</a:t>
            </a:r>
            <a:r>
              <a:rPr lang="en-US" b="1" dirty="0">
                <a:solidFill>
                  <a:srgbClr val="FF0000"/>
                </a:solidFill>
              </a:rPr>
              <a:t> for bottleneck B only</a:t>
            </a:r>
            <a:r>
              <a:rPr lang="cs-CZ" b="1" dirty="0">
                <a:solidFill>
                  <a:srgbClr val="FF0000"/>
                </a:solidFill>
              </a:rPr>
              <a:t> !</a:t>
            </a:r>
            <a:r>
              <a:rPr lang="en-US" b="1" dirty="0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C312DD62-5E11-4734-9406-C0C6663795EB}"/>
              </a:ext>
            </a:extLst>
          </p:cNvPr>
          <p:cNvCxnSpPr>
            <a:cxnSpLocks/>
            <a:endCxn id="20" idx="2"/>
          </p:cNvCxnSpPr>
          <p:nvPr/>
        </p:nvCxnSpPr>
        <p:spPr>
          <a:xfrm flipV="1">
            <a:off x="9091227" y="5298934"/>
            <a:ext cx="0" cy="691132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80C98B8A-D56B-424A-916B-99AEAEE6AA1C}"/>
              </a:ext>
            </a:extLst>
          </p:cNvPr>
          <p:cNvSpPr txBox="1"/>
          <p:nvPr/>
        </p:nvSpPr>
        <p:spPr>
          <a:xfrm>
            <a:off x="4981316" y="5966073"/>
            <a:ext cx="68219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Cost of work/minute in USD </a:t>
            </a:r>
            <a:r>
              <a:rPr lang="cs-CZ" dirty="0" err="1">
                <a:solidFill>
                  <a:srgbClr val="00B050"/>
                </a:solidFill>
              </a:rPr>
              <a:t>calculation</a:t>
            </a:r>
            <a:r>
              <a:rPr lang="cs-CZ" dirty="0">
                <a:solidFill>
                  <a:srgbClr val="00B050"/>
                </a:solidFill>
              </a:rPr>
              <a:t>. </a:t>
            </a:r>
          </a:p>
          <a:p>
            <a:r>
              <a:rPr lang="en-US" dirty="0">
                <a:solidFill>
                  <a:srgbClr val="00B050"/>
                </a:solidFill>
              </a:rPr>
              <a:t>Calculated time of work includes both machines (A and B)</a:t>
            </a:r>
            <a:endParaRPr lang="en-US" dirty="0"/>
          </a:p>
        </p:txBody>
      </p: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1118F086-DB3F-4C61-BE36-19C4905258BF}"/>
              </a:ext>
            </a:extLst>
          </p:cNvPr>
          <p:cNvCxnSpPr/>
          <p:nvPr/>
        </p:nvCxnSpPr>
        <p:spPr>
          <a:xfrm>
            <a:off x="5027795" y="5990065"/>
            <a:ext cx="6504110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délník 19">
            <a:extLst>
              <a:ext uri="{FF2B5EF4-FFF2-40B4-BE49-F238E27FC236}">
                <a16:creationId xmlns:a16="http://schemas.microsoft.com/office/drawing/2014/main" id="{815FC4B9-A9E3-400E-95BB-FB70F81389AE}"/>
              </a:ext>
            </a:extLst>
          </p:cNvPr>
          <p:cNvSpPr/>
          <p:nvPr/>
        </p:nvSpPr>
        <p:spPr>
          <a:xfrm>
            <a:off x="8503632" y="4229306"/>
            <a:ext cx="1175190" cy="106962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5F728A37-CB64-4326-B9EA-B84887C00AC0}"/>
              </a:ext>
            </a:extLst>
          </p:cNvPr>
          <p:cNvSpPr txBox="1"/>
          <p:nvPr/>
        </p:nvSpPr>
        <p:spPr>
          <a:xfrm>
            <a:off x="5027795" y="5247800"/>
            <a:ext cx="37291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This table is used only for classic approach</a:t>
            </a:r>
          </a:p>
          <a:p>
            <a:r>
              <a:rPr lang="en-US" sz="1600" dirty="0">
                <a:solidFill>
                  <a:srgbClr val="FF0000"/>
                </a:solidFill>
              </a:rPr>
              <a:t>to choose product with highest profit </a:t>
            </a:r>
            <a:r>
              <a:rPr lang="en-US" sz="1600" dirty="0">
                <a:solidFill>
                  <a:srgbClr val="00B050"/>
                </a:solidFill>
              </a:rPr>
              <a:t>(</a:t>
            </a:r>
            <a:r>
              <a:rPr lang="en-US" sz="1600" dirty="0">
                <a:solidFill>
                  <a:srgbClr val="FF0000"/>
                </a:solidFill>
              </a:rPr>
              <a:t>S</a:t>
            </a:r>
            <a:r>
              <a:rPr lang="en-US" sz="1600" dirty="0">
                <a:solidFill>
                  <a:srgbClr val="00B050"/>
                </a:solidFill>
              </a:rPr>
              <a:t>)  </a:t>
            </a:r>
          </a:p>
        </p:txBody>
      </p:sp>
      <p:sp>
        <p:nvSpPr>
          <p:cNvPr id="24" name="Šipka: nahoru 23">
            <a:extLst>
              <a:ext uri="{FF2B5EF4-FFF2-40B4-BE49-F238E27FC236}">
                <a16:creationId xmlns:a16="http://schemas.microsoft.com/office/drawing/2014/main" id="{7235E8F9-70E5-4CAB-B534-D5A1BACF02AC}"/>
              </a:ext>
            </a:extLst>
          </p:cNvPr>
          <p:cNvSpPr/>
          <p:nvPr/>
        </p:nvSpPr>
        <p:spPr>
          <a:xfrm>
            <a:off x="10240863" y="5206520"/>
            <a:ext cx="275447" cy="54411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bdélník 24">
            <a:extLst>
              <a:ext uri="{FF2B5EF4-FFF2-40B4-BE49-F238E27FC236}">
                <a16:creationId xmlns:a16="http://schemas.microsoft.com/office/drawing/2014/main" id="{843DF0F6-588A-4C2C-9D66-6B746DB83259}"/>
              </a:ext>
            </a:extLst>
          </p:cNvPr>
          <p:cNvSpPr/>
          <p:nvPr/>
        </p:nvSpPr>
        <p:spPr>
          <a:xfrm>
            <a:off x="1808678" y="1171706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(52)</a:t>
            </a:r>
          </a:p>
        </p:txBody>
      </p:sp>
      <p:cxnSp>
        <p:nvCxnSpPr>
          <p:cNvPr id="30" name="Přímá spojnice se šipkou 29">
            <a:extLst>
              <a:ext uri="{FF2B5EF4-FFF2-40B4-BE49-F238E27FC236}">
                <a16:creationId xmlns:a16="http://schemas.microsoft.com/office/drawing/2014/main" id="{C6A06D04-0E96-4F6E-8107-139C51358075}"/>
              </a:ext>
            </a:extLst>
          </p:cNvPr>
          <p:cNvCxnSpPr>
            <a:cxnSpLocks/>
          </p:cNvCxnSpPr>
          <p:nvPr/>
        </p:nvCxnSpPr>
        <p:spPr>
          <a:xfrm>
            <a:off x="2585862" y="1550140"/>
            <a:ext cx="0" cy="30777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8148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3358" y="142103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Marketing approach – highest selling price </a:t>
            </a:r>
            <a:r>
              <a:rPr lang="en-US" sz="3200" b="1" dirty="0">
                <a:solidFill>
                  <a:srgbClr val="7030A0"/>
                </a:solidFill>
              </a:rPr>
              <a:t>R product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3358" y="1819346"/>
            <a:ext cx="10747342" cy="4351338"/>
          </a:xfrm>
        </p:spPr>
        <p:txBody>
          <a:bodyPr>
            <a:normAutofit/>
          </a:bodyPr>
          <a:lstStyle/>
          <a:p>
            <a:r>
              <a:rPr lang="cs-CZ" altLang="cs-CZ" sz="2400" dirty="0">
                <a:ea typeface="ＭＳ Ｐゴシック" panose="020B0600070205080204" pitchFamily="34" charset="-128"/>
              </a:rPr>
              <a:t>NP=T-OE =</a:t>
            </a:r>
            <a:r>
              <a:rPr lang="en-US" altLang="cs-CZ" sz="2400" dirty="0">
                <a:ea typeface="ＭＳ Ｐゴシック" panose="020B0600070205080204" pitchFamily="34" charset="-128"/>
              </a:rPr>
              <a:t>5</a:t>
            </a:r>
            <a:r>
              <a:rPr lang="cs-CZ" altLang="cs-CZ" sz="2400" dirty="0">
                <a:ea typeface="ＭＳ Ｐゴシック" panose="020B0600070205080204" pitchFamily="34" charset="-128"/>
              </a:rPr>
              <a:t>5</a:t>
            </a:r>
            <a:r>
              <a:rPr lang="en-US" altLang="cs-CZ" sz="2400" dirty="0">
                <a:ea typeface="ＭＳ Ｐゴシック" panose="020B0600070205080204" pitchFamily="34" charset="-128"/>
              </a:rPr>
              <a:t>*</a:t>
            </a:r>
            <a:r>
              <a:rPr lang="en-US" altLang="cs-CZ" sz="24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16</a:t>
            </a:r>
            <a:r>
              <a:rPr lang="cs-CZ" altLang="cs-CZ" sz="2400" dirty="0">
                <a:ea typeface="ＭＳ Ｐゴシック" panose="020B0600070205080204" pitchFamily="34" charset="-128"/>
              </a:rPr>
              <a:t> </a:t>
            </a:r>
            <a:r>
              <a:rPr lang="cs-CZ" altLang="cs-CZ" sz="2400" dirty="0" err="1">
                <a:ea typeface="ＭＳ Ｐゴシック" panose="020B0600070205080204" pitchFamily="34" charset="-128"/>
              </a:rPr>
              <a:t>pcs</a:t>
            </a:r>
            <a:r>
              <a:rPr lang="en-US" altLang="cs-CZ" sz="2400" dirty="0">
                <a:ea typeface="ＭＳ Ｐゴシック" panose="020B0600070205080204" pitchFamily="34" charset="-128"/>
              </a:rPr>
              <a:t> - </a:t>
            </a:r>
            <a:r>
              <a:rPr lang="en-US" altLang="cs-CZ" sz="2400" dirty="0">
                <a:solidFill>
                  <a:srgbClr val="00B0F0"/>
                </a:solidFill>
                <a:ea typeface="ＭＳ Ｐゴシック" panose="020B0600070205080204" pitchFamily="34" charset="-128"/>
              </a:rPr>
              <a:t>2</a:t>
            </a:r>
            <a:r>
              <a:rPr lang="cs-CZ" altLang="cs-CZ" sz="2400" dirty="0">
                <a:solidFill>
                  <a:srgbClr val="00B0F0"/>
                </a:solidFill>
                <a:ea typeface="ＭＳ Ｐゴシック" panose="020B0600070205080204" pitchFamily="34" charset="-128"/>
              </a:rPr>
              <a:t>5</a:t>
            </a:r>
            <a:r>
              <a:rPr lang="en-US" altLang="cs-CZ" sz="2400" dirty="0">
                <a:ea typeface="ＭＳ Ｐゴシック" panose="020B0600070205080204" pitchFamily="34" charset="-128"/>
              </a:rPr>
              <a:t>*</a:t>
            </a:r>
            <a:r>
              <a:rPr lang="en-US" altLang="cs-CZ" sz="24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16</a:t>
            </a:r>
            <a:r>
              <a:rPr lang="cs-CZ" altLang="cs-CZ" sz="2400" dirty="0">
                <a:ea typeface="ＭＳ Ｐゴシック" panose="020B0600070205080204" pitchFamily="34" charset="-128"/>
              </a:rPr>
              <a:t> </a:t>
            </a:r>
            <a:r>
              <a:rPr lang="cs-CZ" altLang="cs-CZ" sz="2400" dirty="0" err="1">
                <a:ea typeface="ＭＳ Ｐゴシック" panose="020B0600070205080204" pitchFamily="34" charset="-128"/>
              </a:rPr>
              <a:t>pcs</a:t>
            </a:r>
            <a:r>
              <a:rPr lang="en-US" altLang="cs-CZ" sz="2400" dirty="0">
                <a:ea typeface="ＭＳ Ｐゴシック" panose="020B0600070205080204" pitchFamily="34" charset="-128"/>
              </a:rPr>
              <a:t> - 2 workers*8 hours*10</a:t>
            </a:r>
            <a:r>
              <a:rPr lang="cs-CZ" altLang="cs-CZ" sz="2400" dirty="0">
                <a:ea typeface="ＭＳ Ｐゴシック" panose="020B0600070205080204" pitchFamily="34" charset="-128"/>
              </a:rPr>
              <a:t> USD</a:t>
            </a:r>
            <a:r>
              <a:rPr lang="en-US" altLang="cs-CZ" sz="2400" dirty="0">
                <a:ea typeface="ＭＳ Ｐゴシック" panose="020B0600070205080204" pitchFamily="34" charset="-128"/>
              </a:rPr>
              <a:t>/hour = </a:t>
            </a:r>
            <a:r>
              <a:rPr lang="en-US" altLang="cs-CZ" sz="2400" b="1" u="sng" dirty="0">
                <a:ea typeface="ＭＳ Ｐゴシック" panose="020B0600070205080204" pitchFamily="34" charset="-128"/>
              </a:rPr>
              <a:t>3</a:t>
            </a:r>
            <a:r>
              <a:rPr lang="cs-CZ" altLang="cs-CZ" sz="2400" b="1" u="sng" dirty="0">
                <a:ea typeface="ＭＳ Ｐゴシック" panose="020B0600070205080204" pitchFamily="34" charset="-128"/>
              </a:rPr>
              <a:t>20</a:t>
            </a:r>
            <a:r>
              <a:rPr lang="en-US" altLang="cs-CZ" sz="2400" b="1" u="sng" dirty="0">
                <a:ea typeface="ＭＳ Ｐゴシック" panose="020B0600070205080204" pitchFamily="34" charset="-128"/>
              </a:rPr>
              <a:t> </a:t>
            </a:r>
            <a:r>
              <a:rPr lang="cs-CZ" altLang="cs-CZ" sz="2400" u="sng" dirty="0">
                <a:ea typeface="ＭＳ Ｐゴシック" panose="020B0600070205080204" pitchFamily="34" charset="-128"/>
              </a:rPr>
              <a:t>USD</a:t>
            </a:r>
            <a:r>
              <a:rPr lang="en-US" altLang="cs-CZ" sz="2400" u="sng" dirty="0">
                <a:ea typeface="ＭＳ Ｐゴシック" panose="020B0600070205080204" pitchFamily="34" charset="-128"/>
              </a:rPr>
              <a:t>/day</a:t>
            </a:r>
            <a:endParaRPr lang="en-US" altLang="cs-CZ" sz="2400" dirty="0">
              <a:ea typeface="ＭＳ Ｐゴシック" panose="020B0600070205080204" pitchFamily="34" charset="-128"/>
            </a:endParaRPr>
          </a:p>
          <a:p>
            <a:r>
              <a:rPr lang="cs-CZ" sz="2400" dirty="0" err="1"/>
              <a:t>Where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FF0000"/>
                </a:solidFill>
              </a:rPr>
              <a:t>16</a:t>
            </a:r>
            <a:r>
              <a:rPr lang="cs-CZ" sz="2400" dirty="0"/>
              <a:t>= 480/30=16 = 480/(</a:t>
            </a:r>
            <a:r>
              <a:rPr lang="cs-CZ" sz="2400" dirty="0">
                <a:solidFill>
                  <a:srgbClr val="00B050"/>
                </a:solidFill>
              </a:rPr>
              <a:t>20+10</a:t>
            </a:r>
            <a:r>
              <a:rPr lang="cs-CZ" sz="2400" dirty="0"/>
              <a:t>)</a:t>
            </a:r>
          </a:p>
          <a:p>
            <a:r>
              <a:rPr lang="cs-CZ" sz="2400" dirty="0">
                <a:solidFill>
                  <a:srgbClr val="00B050"/>
                </a:solidFill>
              </a:rPr>
              <a:t>20+ 10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capacity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machine</a:t>
            </a:r>
            <a:r>
              <a:rPr lang="cs-CZ" sz="2400" dirty="0"/>
              <a:t> </a:t>
            </a:r>
            <a:r>
              <a:rPr lang="cs-CZ" sz="2400" b="1" dirty="0"/>
              <a:t>B </a:t>
            </a:r>
            <a:r>
              <a:rPr lang="cs-CZ" sz="2400" dirty="0"/>
              <a:t>to </a:t>
            </a:r>
            <a:r>
              <a:rPr lang="cs-CZ" sz="2400" dirty="0" err="1"/>
              <a:t>produce</a:t>
            </a:r>
            <a:r>
              <a:rPr lang="cs-CZ" sz="2400" dirty="0"/>
              <a:t> R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3248" y="3518888"/>
            <a:ext cx="2533650" cy="1960072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7EFFD2F8-E71B-4A13-8810-CFA5E27C95AA}"/>
              </a:ext>
            </a:extLst>
          </p:cNvPr>
          <p:cNvSpPr txBox="1"/>
          <p:nvPr/>
        </p:nvSpPr>
        <p:spPr>
          <a:xfrm>
            <a:off x="4103207" y="1202920"/>
            <a:ext cx="2625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err="1">
                <a:solidFill>
                  <a:schemeClr val="tx2"/>
                </a:solidFill>
              </a:rPr>
              <a:t>Highest</a:t>
            </a:r>
            <a:r>
              <a:rPr lang="cs-CZ" sz="1400" b="1" dirty="0">
                <a:solidFill>
                  <a:schemeClr val="tx2"/>
                </a:solidFill>
              </a:rPr>
              <a:t> </a:t>
            </a:r>
            <a:r>
              <a:rPr lang="cs-CZ" sz="1400" b="1" dirty="0" err="1">
                <a:solidFill>
                  <a:schemeClr val="tx2"/>
                </a:solidFill>
              </a:rPr>
              <a:t>Selling</a:t>
            </a:r>
            <a:r>
              <a:rPr lang="cs-CZ" sz="1400" b="1" dirty="0">
                <a:solidFill>
                  <a:schemeClr val="tx2"/>
                </a:solidFill>
              </a:rPr>
              <a:t> </a:t>
            </a:r>
            <a:r>
              <a:rPr lang="cs-CZ" sz="1400" b="1" dirty="0" err="1">
                <a:solidFill>
                  <a:schemeClr val="tx2"/>
                </a:solidFill>
              </a:rPr>
              <a:t>Price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B1EA0EF-B35F-479A-8C92-918A25D222CA}"/>
              </a:ext>
            </a:extLst>
          </p:cNvPr>
          <p:cNvSpPr txBox="1"/>
          <p:nvPr/>
        </p:nvSpPr>
        <p:spPr>
          <a:xfrm>
            <a:off x="1015406" y="5547049"/>
            <a:ext cx="36367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Calculation</a:t>
            </a:r>
            <a:r>
              <a:rPr lang="cs-CZ" b="1" dirty="0">
                <a:solidFill>
                  <a:srgbClr val="FF0000"/>
                </a:solidFill>
              </a:rPr>
              <a:t>s</a:t>
            </a:r>
            <a:r>
              <a:rPr lang="en-US" b="1" dirty="0">
                <a:solidFill>
                  <a:srgbClr val="FF0000"/>
                </a:solidFill>
              </a:rPr>
              <a:t> for bottleneck B only</a:t>
            </a:r>
            <a:endParaRPr lang="cs-CZ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Focused on the highest selling </a:t>
            </a:r>
            <a:r>
              <a:rPr lang="en-US" b="1" dirty="0" err="1">
                <a:solidFill>
                  <a:srgbClr val="FF0000"/>
                </a:solidFill>
              </a:rPr>
              <a:t>pric</a:t>
            </a:r>
            <a:r>
              <a:rPr lang="cs-CZ" b="1" dirty="0">
                <a:solidFill>
                  <a:srgbClr val="FF0000"/>
                </a:solidFill>
              </a:rPr>
              <a:t>e 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2FEB3BB0-1979-4911-89BF-265584FA21E0}"/>
              </a:ext>
            </a:extLst>
          </p:cNvPr>
          <p:cNvSpPr/>
          <p:nvPr/>
        </p:nvSpPr>
        <p:spPr>
          <a:xfrm>
            <a:off x="1891749" y="1127417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 </a:t>
            </a:r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(55)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A6937F5F-D1D6-4090-8BA3-4F9C2BB26DAC}"/>
              </a:ext>
            </a:extLst>
          </p:cNvPr>
          <p:cNvSpPr/>
          <p:nvPr/>
        </p:nvSpPr>
        <p:spPr>
          <a:xfrm>
            <a:off x="7054734" y="2935135"/>
            <a:ext cx="1388226" cy="4738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 (</a:t>
            </a:r>
            <a:r>
              <a:rPr lang="cs-CZ" sz="1100" b="1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5B8DA93F-7CE9-44C7-9621-78157575019B}"/>
              </a:ext>
            </a:extLst>
          </p:cNvPr>
          <p:cNvSpPr/>
          <p:nvPr/>
        </p:nvSpPr>
        <p:spPr>
          <a:xfrm>
            <a:off x="5401887" y="3726229"/>
            <a:ext cx="1388226" cy="4738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  (</a:t>
            </a:r>
            <a:r>
              <a:rPr lang="cs-CZ" sz="1100" b="1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</a:p>
        </p:txBody>
      </p: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04D1C52A-32A8-4B89-835C-E4878BD8ED85}"/>
              </a:ext>
            </a:extLst>
          </p:cNvPr>
          <p:cNvCxnSpPr>
            <a:endCxn id="12" idx="2"/>
          </p:cNvCxnSpPr>
          <p:nvPr/>
        </p:nvCxnSpPr>
        <p:spPr>
          <a:xfrm flipV="1">
            <a:off x="6321829" y="3408961"/>
            <a:ext cx="1427018" cy="329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09D57D2A-756E-4833-84ED-DA2FAFF869AF}"/>
              </a:ext>
            </a:extLst>
          </p:cNvPr>
          <p:cNvSpPr txBox="1"/>
          <p:nvPr/>
        </p:nvSpPr>
        <p:spPr>
          <a:xfrm>
            <a:off x="3564050" y="1550140"/>
            <a:ext cx="13882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err="1">
                <a:solidFill>
                  <a:srgbClr val="00B0F0"/>
                </a:solidFill>
              </a:rPr>
              <a:t>Cost</a:t>
            </a:r>
            <a:r>
              <a:rPr lang="cs-CZ" sz="1400" b="1" dirty="0">
                <a:solidFill>
                  <a:srgbClr val="00B0F0"/>
                </a:solidFill>
              </a:rPr>
              <a:t> </a:t>
            </a:r>
            <a:r>
              <a:rPr lang="cs-CZ" sz="1400" b="1" dirty="0" err="1">
                <a:solidFill>
                  <a:srgbClr val="00B0F0"/>
                </a:solidFill>
              </a:rPr>
              <a:t>of</a:t>
            </a:r>
            <a:r>
              <a:rPr lang="cs-CZ" sz="1400" b="1" dirty="0">
                <a:solidFill>
                  <a:srgbClr val="00B0F0"/>
                </a:solidFill>
              </a:rPr>
              <a:t> </a:t>
            </a:r>
            <a:r>
              <a:rPr lang="cs-CZ" sz="1400" b="1" dirty="0" err="1">
                <a:solidFill>
                  <a:srgbClr val="00B0F0"/>
                </a:solidFill>
              </a:rPr>
              <a:t>material</a:t>
            </a:r>
            <a:r>
              <a:rPr lang="cs-CZ" sz="1400" b="1" dirty="0">
                <a:solidFill>
                  <a:srgbClr val="00B0F0"/>
                </a:solidFill>
              </a:rPr>
              <a:t> </a:t>
            </a:r>
            <a:endParaRPr lang="en-US" sz="1400" b="1" dirty="0">
              <a:solidFill>
                <a:srgbClr val="00B0F0"/>
              </a:solidFill>
            </a:endParaRPr>
          </a:p>
        </p:txBody>
      </p: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C8D64664-62DC-4874-AF32-85EFB3665074}"/>
              </a:ext>
            </a:extLst>
          </p:cNvPr>
          <p:cNvCxnSpPr>
            <a:cxnSpLocks/>
          </p:cNvCxnSpPr>
          <p:nvPr/>
        </p:nvCxnSpPr>
        <p:spPr>
          <a:xfrm>
            <a:off x="2585862" y="1550140"/>
            <a:ext cx="0" cy="30777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2FB5F913-368C-4CAC-AF75-79529630C246}"/>
              </a:ext>
            </a:extLst>
          </p:cNvPr>
          <p:cNvCxnSpPr>
            <a:cxnSpLocks/>
          </p:cNvCxnSpPr>
          <p:nvPr/>
        </p:nvCxnSpPr>
        <p:spPr>
          <a:xfrm flipH="1">
            <a:off x="3318235" y="1364330"/>
            <a:ext cx="77077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3140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192" y="136349"/>
            <a:ext cx="11191613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Production approach – highest machine efficiency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200" b="1" dirty="0">
                <a:solidFill>
                  <a:srgbClr val="FFC000"/>
                </a:solidFill>
              </a:rPr>
              <a:t>Q </a:t>
            </a:r>
            <a:r>
              <a:rPr lang="cs-CZ" sz="3200" b="1" dirty="0" err="1">
                <a:solidFill>
                  <a:srgbClr val="FFC000"/>
                </a:solidFill>
              </a:rPr>
              <a:t>product</a:t>
            </a:r>
            <a:r>
              <a:rPr lang="cs-CZ" sz="3200" b="1" dirty="0">
                <a:solidFill>
                  <a:srgbClr val="FFC000"/>
                </a:solidFill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45457"/>
            <a:ext cx="10515600" cy="4351338"/>
          </a:xfrm>
        </p:spPr>
        <p:txBody>
          <a:bodyPr>
            <a:normAutofit/>
          </a:bodyPr>
          <a:lstStyle/>
          <a:p>
            <a:r>
              <a:rPr lang="cs-CZ" altLang="cs-CZ" sz="2400" dirty="0">
                <a:ea typeface="ＭＳ Ｐゴシック" panose="020B0600070205080204" pitchFamily="34" charset="-128"/>
              </a:rPr>
              <a:t>NP</a:t>
            </a:r>
            <a:r>
              <a:rPr lang="en-US" altLang="cs-CZ" sz="2400" dirty="0">
                <a:ea typeface="ＭＳ Ｐゴシック" panose="020B0600070205080204" pitchFamily="34" charset="-128"/>
              </a:rPr>
              <a:t>=</a:t>
            </a:r>
            <a:r>
              <a:rPr lang="cs-CZ" altLang="cs-CZ" sz="2400" dirty="0">
                <a:ea typeface="ＭＳ Ｐゴシック" panose="020B0600070205080204" pitchFamily="34" charset="-128"/>
              </a:rPr>
              <a:t>T-OE=</a:t>
            </a:r>
            <a:r>
              <a:rPr lang="en-US" altLang="cs-CZ" sz="2400" dirty="0">
                <a:ea typeface="ＭＳ Ｐゴシック" panose="020B0600070205080204" pitchFamily="34" charset="-128"/>
              </a:rPr>
              <a:t>50*</a:t>
            </a:r>
            <a:r>
              <a:rPr lang="en-US" altLang="cs-CZ" sz="24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24</a:t>
            </a:r>
            <a:r>
              <a:rPr lang="en-US" altLang="cs-CZ" sz="2400" dirty="0">
                <a:ea typeface="ＭＳ Ｐゴシック" panose="020B0600070205080204" pitchFamily="34" charset="-128"/>
              </a:rPr>
              <a:t> pcs - </a:t>
            </a:r>
            <a:r>
              <a:rPr lang="en-US" altLang="cs-CZ" sz="2400" dirty="0">
                <a:solidFill>
                  <a:srgbClr val="00B0F0"/>
                </a:solidFill>
                <a:ea typeface="ＭＳ Ｐゴシック" panose="020B0600070205080204" pitchFamily="34" charset="-128"/>
              </a:rPr>
              <a:t>25</a:t>
            </a:r>
            <a:r>
              <a:rPr lang="en-US" altLang="cs-CZ" sz="2400" dirty="0">
                <a:ea typeface="ＭＳ Ｐゴシック" panose="020B0600070205080204" pitchFamily="34" charset="-128"/>
              </a:rPr>
              <a:t>*</a:t>
            </a:r>
            <a:r>
              <a:rPr lang="en-US" altLang="cs-CZ" sz="24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24</a:t>
            </a:r>
            <a:r>
              <a:rPr lang="en-US" altLang="cs-CZ" sz="2400" dirty="0">
                <a:ea typeface="ＭＳ Ｐゴシック" panose="020B0600070205080204" pitchFamily="34" charset="-128"/>
              </a:rPr>
              <a:t> pcs - 2 workers*8 hours*10 USD/hour </a:t>
            </a:r>
            <a:r>
              <a:rPr lang="en-US" altLang="cs-CZ" sz="2400" b="1" dirty="0">
                <a:ea typeface="ＭＳ Ｐゴシック" panose="020B0600070205080204" pitchFamily="34" charset="-128"/>
              </a:rPr>
              <a:t>= 440</a:t>
            </a:r>
            <a:r>
              <a:rPr lang="en-US" altLang="cs-CZ" sz="2400" b="1" u="sng" dirty="0">
                <a:ea typeface="ＭＳ Ｐゴシック" panose="020B0600070205080204" pitchFamily="34" charset="-128"/>
              </a:rPr>
              <a:t> </a:t>
            </a:r>
            <a:r>
              <a:rPr lang="en-US" altLang="cs-CZ" sz="2400" u="sng" dirty="0">
                <a:ea typeface="ＭＳ Ｐゴシック" panose="020B0600070205080204" pitchFamily="34" charset="-128"/>
              </a:rPr>
              <a:t>USD/day</a:t>
            </a:r>
            <a:endParaRPr lang="en-US" altLang="cs-CZ" sz="2400" dirty="0">
              <a:ea typeface="ＭＳ Ｐゴシック" panose="020B0600070205080204" pitchFamily="34" charset="-128"/>
            </a:endParaRPr>
          </a:p>
          <a:p>
            <a:r>
              <a:rPr lang="en-US" sz="2400" dirty="0"/>
              <a:t>Where </a:t>
            </a:r>
            <a:r>
              <a:rPr lang="en-US" sz="2400" dirty="0">
                <a:solidFill>
                  <a:srgbClr val="FF0000"/>
                </a:solidFill>
              </a:rPr>
              <a:t>24</a:t>
            </a:r>
            <a:r>
              <a:rPr lang="en-US" sz="2400" dirty="0"/>
              <a:t>= 480/ </a:t>
            </a:r>
            <a:r>
              <a:rPr lang="en-US" sz="2400" dirty="0">
                <a:solidFill>
                  <a:srgbClr val="00B050"/>
                </a:solidFill>
              </a:rPr>
              <a:t>20 </a:t>
            </a:r>
            <a:r>
              <a:rPr lang="en-US" sz="2400" dirty="0">
                <a:solidFill>
                  <a:srgbClr val="FF0000"/>
                </a:solidFill>
              </a:rPr>
              <a:t>(the quantity of the product)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00B050"/>
                </a:solidFill>
              </a:rPr>
              <a:t>20 </a:t>
            </a:r>
            <a:r>
              <a:rPr lang="en-US" sz="2400" dirty="0"/>
              <a:t>is capacity of machine B  to produce </a:t>
            </a:r>
            <a:r>
              <a:rPr lang="en-US" sz="2400" b="1" dirty="0">
                <a:solidFill>
                  <a:srgbClr val="FFC000"/>
                </a:solidFill>
              </a:rPr>
              <a:t>Q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819" y="3785496"/>
            <a:ext cx="5272319" cy="1669126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5512179" y="3819124"/>
            <a:ext cx="1388226" cy="4738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  (20)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00BAE24-2106-42B5-9739-8747BF3A102A}"/>
              </a:ext>
            </a:extLst>
          </p:cNvPr>
          <p:cNvSpPr txBox="1"/>
          <p:nvPr/>
        </p:nvSpPr>
        <p:spPr>
          <a:xfrm>
            <a:off x="933454" y="5502543"/>
            <a:ext cx="4703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Calculation</a:t>
            </a:r>
            <a:r>
              <a:rPr lang="cs-CZ" b="1" dirty="0">
                <a:solidFill>
                  <a:srgbClr val="FF0000"/>
                </a:solidFill>
              </a:rPr>
              <a:t>s</a:t>
            </a:r>
            <a:r>
              <a:rPr lang="en-US" b="1" dirty="0">
                <a:solidFill>
                  <a:srgbClr val="FF0000"/>
                </a:solidFill>
              </a:rPr>
              <a:t> for bottleneck B only</a:t>
            </a:r>
            <a:r>
              <a:rPr lang="cs-CZ" b="1" dirty="0">
                <a:solidFill>
                  <a:srgbClr val="FF0000"/>
                </a:solidFill>
              </a:rPr>
              <a:t> </a:t>
            </a:r>
          </a:p>
          <a:p>
            <a:r>
              <a:rPr lang="en-US" b="1" dirty="0">
                <a:solidFill>
                  <a:srgbClr val="FF0000"/>
                </a:solidFill>
              </a:rPr>
              <a:t>The intention is to produce as much as possible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969D2AB-E7ED-4482-9BAD-651D995E6C26}"/>
              </a:ext>
            </a:extLst>
          </p:cNvPr>
          <p:cNvSpPr txBox="1"/>
          <p:nvPr/>
        </p:nvSpPr>
        <p:spPr>
          <a:xfrm>
            <a:off x="3564049" y="1582617"/>
            <a:ext cx="13882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err="1">
                <a:solidFill>
                  <a:srgbClr val="00B0F0"/>
                </a:solidFill>
              </a:rPr>
              <a:t>Cost</a:t>
            </a:r>
            <a:r>
              <a:rPr lang="cs-CZ" sz="1400" b="1" dirty="0">
                <a:solidFill>
                  <a:srgbClr val="00B0F0"/>
                </a:solidFill>
              </a:rPr>
              <a:t> </a:t>
            </a:r>
            <a:r>
              <a:rPr lang="cs-CZ" sz="1400" b="1" dirty="0" err="1">
                <a:solidFill>
                  <a:srgbClr val="00B0F0"/>
                </a:solidFill>
              </a:rPr>
              <a:t>of</a:t>
            </a:r>
            <a:r>
              <a:rPr lang="cs-CZ" sz="1400" b="1" dirty="0">
                <a:solidFill>
                  <a:srgbClr val="00B0F0"/>
                </a:solidFill>
              </a:rPr>
              <a:t> </a:t>
            </a:r>
            <a:r>
              <a:rPr lang="cs-CZ" sz="1400" b="1" dirty="0" err="1">
                <a:solidFill>
                  <a:srgbClr val="00B0F0"/>
                </a:solidFill>
              </a:rPr>
              <a:t>material</a:t>
            </a:r>
            <a:r>
              <a:rPr lang="cs-CZ" sz="1400" b="1" dirty="0">
                <a:solidFill>
                  <a:srgbClr val="00B0F0"/>
                </a:solidFill>
              </a:rPr>
              <a:t> </a:t>
            </a:r>
            <a:endParaRPr lang="en-US" sz="1400" b="1" dirty="0">
              <a:solidFill>
                <a:srgbClr val="00B0F0"/>
              </a:solidFill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F6B87FA3-0A86-402F-9479-2D8101262066}"/>
              </a:ext>
            </a:extLst>
          </p:cNvPr>
          <p:cNvSpPr/>
          <p:nvPr/>
        </p:nvSpPr>
        <p:spPr>
          <a:xfrm>
            <a:off x="1750346" y="1196189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ln w="0"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(50)</a:t>
            </a:r>
          </a:p>
        </p:txBody>
      </p: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0E129FDE-4AF0-41AF-8B51-CD60F4675251}"/>
              </a:ext>
            </a:extLst>
          </p:cNvPr>
          <p:cNvCxnSpPr>
            <a:cxnSpLocks/>
          </p:cNvCxnSpPr>
          <p:nvPr/>
        </p:nvCxnSpPr>
        <p:spPr>
          <a:xfrm>
            <a:off x="2519874" y="1582617"/>
            <a:ext cx="0" cy="30777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C29E923-B7B1-4A65-B64A-179C0F83970B}"/>
              </a:ext>
            </a:extLst>
          </p:cNvPr>
          <p:cNvSpPr txBox="1"/>
          <p:nvPr/>
        </p:nvSpPr>
        <p:spPr>
          <a:xfrm>
            <a:off x="6604233" y="976764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The idea is to produce as many products as possible</a:t>
            </a:r>
          </a:p>
        </p:txBody>
      </p:sp>
    </p:spTree>
    <p:extLst>
      <p:ext uri="{BB962C8B-B14F-4D97-AF65-F5344CB8AC3E}">
        <p14:creationId xmlns:p14="http://schemas.microsoft.com/office/powerpoint/2010/main" val="1021903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1525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TOC approach – highest use of bottleneck</a:t>
            </a:r>
            <a:r>
              <a:rPr lang="cs-CZ" sz="3600" dirty="0">
                <a:solidFill>
                  <a:srgbClr val="0070C0"/>
                </a:solidFill>
              </a:rPr>
              <a:t> </a:t>
            </a:r>
            <a:r>
              <a:rPr lang="cs-CZ" sz="3200" b="1" dirty="0"/>
              <a:t>P </a:t>
            </a:r>
            <a:r>
              <a:rPr lang="cs-CZ" sz="3200" b="1" dirty="0" err="1"/>
              <a:t>product</a:t>
            </a:r>
            <a:r>
              <a:rPr lang="cs-CZ" sz="3200" b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1209237" cy="4351338"/>
          </a:xfrm>
        </p:spPr>
        <p:txBody>
          <a:bodyPr>
            <a:normAutofit/>
          </a:bodyPr>
          <a:lstStyle/>
          <a:p>
            <a:r>
              <a:rPr lang="cs-CZ" altLang="cs-CZ" sz="2400" dirty="0">
                <a:ea typeface="ＭＳ Ｐゴシック" panose="020B0600070205080204" pitchFamily="34" charset="-128"/>
              </a:rPr>
              <a:t>NP=T-OE =</a:t>
            </a:r>
            <a:r>
              <a:rPr lang="en-US" altLang="cs-CZ" sz="2400" dirty="0">
                <a:ea typeface="ＭＳ Ｐゴシック" panose="020B0600070205080204" pitchFamily="34" charset="-128"/>
              </a:rPr>
              <a:t>50*</a:t>
            </a:r>
            <a:r>
              <a:rPr lang="en-US" altLang="cs-CZ" sz="24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24</a:t>
            </a:r>
            <a:r>
              <a:rPr lang="en-US" altLang="cs-CZ" sz="2400" dirty="0">
                <a:ea typeface="ＭＳ Ｐゴシック" panose="020B0600070205080204" pitchFamily="34" charset="-128"/>
              </a:rPr>
              <a:t> pcs - </a:t>
            </a:r>
            <a:r>
              <a:rPr lang="en-US" altLang="cs-CZ" sz="2400" dirty="0">
                <a:solidFill>
                  <a:srgbClr val="00B0F0"/>
                </a:solidFill>
                <a:ea typeface="ＭＳ Ｐゴシック" panose="020B0600070205080204" pitchFamily="34" charset="-128"/>
              </a:rPr>
              <a:t>20</a:t>
            </a:r>
            <a:r>
              <a:rPr lang="en-US" altLang="cs-CZ" sz="2400" dirty="0">
                <a:ea typeface="ＭＳ Ｐゴシック" panose="020B0600070205080204" pitchFamily="34" charset="-128"/>
              </a:rPr>
              <a:t>*</a:t>
            </a:r>
            <a:r>
              <a:rPr lang="en-US" altLang="cs-CZ" sz="24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24</a:t>
            </a:r>
            <a:r>
              <a:rPr lang="en-US" altLang="cs-CZ" sz="2400" dirty="0">
                <a:ea typeface="ＭＳ Ｐゴシック" panose="020B0600070205080204" pitchFamily="34" charset="-128"/>
              </a:rPr>
              <a:t> pcs - 2 workers*8 hours*10 USD/hour = </a:t>
            </a:r>
            <a:r>
              <a:rPr lang="en-US" altLang="cs-CZ" sz="2400" b="1" dirty="0">
                <a:ea typeface="ＭＳ Ｐゴシック" panose="020B0600070205080204" pitchFamily="34" charset="-128"/>
              </a:rPr>
              <a:t>560</a:t>
            </a:r>
            <a:r>
              <a:rPr lang="en-US" altLang="cs-CZ" sz="2400" u="sng" dirty="0">
                <a:ea typeface="ＭＳ Ｐゴシック" panose="020B0600070205080204" pitchFamily="34" charset="-128"/>
              </a:rPr>
              <a:t> USD/day</a:t>
            </a:r>
            <a:endParaRPr lang="en-US" altLang="cs-CZ" sz="2400" dirty="0">
              <a:ea typeface="ＭＳ Ｐゴシック" panose="020B0600070205080204" pitchFamily="34" charset="-128"/>
            </a:endParaRPr>
          </a:p>
          <a:p>
            <a:r>
              <a:rPr lang="en-US" sz="2400" dirty="0"/>
              <a:t>Where </a:t>
            </a:r>
            <a:r>
              <a:rPr lang="en-US" sz="2400" dirty="0">
                <a:solidFill>
                  <a:srgbClr val="FF0000"/>
                </a:solidFill>
              </a:rPr>
              <a:t>24</a:t>
            </a:r>
            <a:r>
              <a:rPr lang="en-US" sz="2400" dirty="0"/>
              <a:t>= 480/ </a:t>
            </a:r>
            <a:r>
              <a:rPr lang="en-US" sz="2400" dirty="0">
                <a:solidFill>
                  <a:srgbClr val="00B050"/>
                </a:solidFill>
              </a:rPr>
              <a:t>20</a:t>
            </a:r>
          </a:p>
          <a:p>
            <a:r>
              <a:rPr lang="en-US" sz="2400" dirty="0">
                <a:solidFill>
                  <a:srgbClr val="00B050"/>
                </a:solidFill>
              </a:rPr>
              <a:t>20 </a:t>
            </a:r>
            <a:r>
              <a:rPr lang="en-US" sz="2400" dirty="0"/>
              <a:t>is capacity of machine B to produce </a:t>
            </a:r>
            <a:r>
              <a:rPr lang="en-US" sz="2400" b="1" dirty="0"/>
              <a:t>P </a:t>
            </a:r>
            <a:r>
              <a:rPr lang="en-US" sz="2400" dirty="0"/>
              <a:t>product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208" y="3512118"/>
            <a:ext cx="2143125" cy="21431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A5F4BF2E-9A95-4FDF-94E2-1C2876D44440}"/>
              </a:ext>
            </a:extLst>
          </p:cNvPr>
          <p:cNvSpPr/>
          <p:nvPr/>
        </p:nvSpPr>
        <p:spPr>
          <a:xfrm>
            <a:off x="5122025" y="3527468"/>
            <a:ext cx="1388226" cy="4738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  (20)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6E4EACB8-4E11-4AD5-9C52-AEB4DBAE5473}"/>
              </a:ext>
            </a:extLst>
          </p:cNvPr>
          <p:cNvSpPr/>
          <p:nvPr/>
        </p:nvSpPr>
        <p:spPr>
          <a:xfrm>
            <a:off x="1745863" y="1108791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 (50)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321C41F-C74E-4201-AF04-EB2E76740357}"/>
              </a:ext>
            </a:extLst>
          </p:cNvPr>
          <p:cNvSpPr txBox="1"/>
          <p:nvPr/>
        </p:nvSpPr>
        <p:spPr>
          <a:xfrm>
            <a:off x="3507437" y="1506086"/>
            <a:ext cx="13882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err="1">
                <a:solidFill>
                  <a:srgbClr val="00B0F0"/>
                </a:solidFill>
              </a:rPr>
              <a:t>Cost</a:t>
            </a:r>
            <a:r>
              <a:rPr lang="cs-CZ" sz="1400" b="1" dirty="0">
                <a:solidFill>
                  <a:srgbClr val="00B0F0"/>
                </a:solidFill>
              </a:rPr>
              <a:t> </a:t>
            </a:r>
            <a:r>
              <a:rPr lang="cs-CZ" sz="1400" b="1" dirty="0" err="1">
                <a:solidFill>
                  <a:srgbClr val="00B0F0"/>
                </a:solidFill>
              </a:rPr>
              <a:t>of</a:t>
            </a:r>
            <a:r>
              <a:rPr lang="cs-CZ" sz="1400" b="1" dirty="0">
                <a:solidFill>
                  <a:srgbClr val="00B0F0"/>
                </a:solidFill>
              </a:rPr>
              <a:t> </a:t>
            </a:r>
            <a:r>
              <a:rPr lang="cs-CZ" sz="1400" b="1" dirty="0" err="1">
                <a:solidFill>
                  <a:srgbClr val="00B0F0"/>
                </a:solidFill>
              </a:rPr>
              <a:t>material</a:t>
            </a:r>
            <a:r>
              <a:rPr lang="cs-CZ" sz="1400" b="1" dirty="0">
                <a:solidFill>
                  <a:srgbClr val="00B0F0"/>
                </a:solidFill>
              </a:rPr>
              <a:t> </a:t>
            </a:r>
            <a:endParaRPr lang="en-US" sz="1400" b="1" dirty="0">
              <a:solidFill>
                <a:srgbClr val="00B0F0"/>
              </a:solidFill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D30B1D7-B992-4321-95B9-CDA179BD94CD}"/>
              </a:ext>
            </a:extLst>
          </p:cNvPr>
          <p:cNvSpPr txBox="1"/>
          <p:nvPr/>
        </p:nvSpPr>
        <p:spPr>
          <a:xfrm>
            <a:off x="904750" y="5576798"/>
            <a:ext cx="59956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Calculations for bottleneck B only </a:t>
            </a:r>
          </a:p>
          <a:p>
            <a:r>
              <a:rPr lang="en-US" b="1" dirty="0">
                <a:solidFill>
                  <a:srgbClr val="FF0000"/>
                </a:solidFill>
              </a:rPr>
              <a:t>The intention is highest use of bottleneck</a:t>
            </a:r>
          </a:p>
          <a:p>
            <a:r>
              <a:rPr lang="en-US" b="1" dirty="0">
                <a:solidFill>
                  <a:srgbClr val="FF0000"/>
                </a:solidFill>
              </a:rPr>
              <a:t> Material costs are lower for product P than for product Q.</a:t>
            </a:r>
          </a:p>
        </p:txBody>
      </p: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10CBE59B-3892-49FC-B717-A6890DA5880A}"/>
              </a:ext>
            </a:extLst>
          </p:cNvPr>
          <p:cNvCxnSpPr>
            <a:cxnSpLocks/>
          </p:cNvCxnSpPr>
          <p:nvPr/>
        </p:nvCxnSpPr>
        <p:spPr>
          <a:xfrm>
            <a:off x="2530872" y="1506085"/>
            <a:ext cx="0" cy="30777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605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9E0B1-5EAE-4203-AD08-30E611B08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solidFill>
                  <a:srgbClr val="0070C0"/>
                </a:solidFill>
              </a:rPr>
              <a:t>Results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99B8D8-A12F-4047-AEF4-B1F8DE6B2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1775" indent="-231775">
              <a:tabLst>
                <a:tab pos="4117975" algn="l"/>
                <a:tab pos="5483225" algn="l"/>
                <a:tab pos="6462713" algn="l"/>
              </a:tabLst>
            </a:pPr>
            <a:r>
              <a:rPr lang="en-GB" altLang="cs-CZ" sz="2400" dirty="0">
                <a:ea typeface="ＭＳ Ｐゴシック" panose="020B0600070205080204" pitchFamily="34" charset="-128"/>
              </a:rPr>
              <a:t>Accounting approach 	S	$352		100%</a:t>
            </a:r>
          </a:p>
          <a:p>
            <a:pPr marL="231775" indent="-231775">
              <a:tabLst>
                <a:tab pos="4117975" algn="l"/>
                <a:tab pos="5483225" algn="l"/>
                <a:tab pos="6462713" algn="l"/>
              </a:tabLst>
            </a:pPr>
            <a:r>
              <a:rPr lang="en-GB" altLang="cs-CZ" sz="2400" dirty="0">
                <a:ea typeface="ＭＳ Ｐゴシック" panose="020B0600070205080204" pitchFamily="34" charset="-128"/>
              </a:rPr>
              <a:t>Sales-Higher Sales Price 	R	$320  	  	90%</a:t>
            </a:r>
          </a:p>
          <a:p>
            <a:pPr marL="231775" indent="-231775">
              <a:tabLst>
                <a:tab pos="4117975" algn="l"/>
                <a:tab pos="5483225" algn="l"/>
                <a:tab pos="6462713" algn="l"/>
              </a:tabLst>
            </a:pPr>
            <a:r>
              <a:rPr lang="en-GB" altLang="cs-CZ" sz="2400" dirty="0">
                <a:ea typeface="ＭＳ Ｐゴシック" panose="020B0600070205080204" pitchFamily="34" charset="-128"/>
              </a:rPr>
              <a:t>Production-Efficiency	Q	$440 	 	125%</a:t>
            </a:r>
          </a:p>
          <a:p>
            <a:pPr marL="231775" indent="-231775">
              <a:tabLst>
                <a:tab pos="4117975" algn="l"/>
                <a:tab pos="5483225" algn="l"/>
                <a:tab pos="6462713" algn="l"/>
              </a:tabLst>
            </a:pPr>
            <a:r>
              <a:rPr lang="en-GB" altLang="cs-CZ" sz="24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TOC  approach</a:t>
            </a:r>
            <a:r>
              <a:rPr lang="en-US" altLang="cs-CZ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	</a:t>
            </a:r>
            <a:r>
              <a:rPr lang="cs-CZ" altLang="cs-CZ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P</a:t>
            </a:r>
            <a:r>
              <a:rPr lang="en-US" altLang="cs-CZ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	$560  	</a:t>
            </a:r>
            <a:r>
              <a:rPr lang="cs-CZ" altLang="cs-CZ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	</a:t>
            </a:r>
            <a:r>
              <a:rPr lang="en-US" altLang="cs-CZ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159%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4840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563276F1-FD24-4B1F-82A2-4AF3CE019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6384" y="1445208"/>
            <a:ext cx="4515044" cy="3762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6506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831</Words>
  <Application>Microsoft Office PowerPoint</Application>
  <PresentationFormat>Širokoúhlá obrazovka</PresentationFormat>
  <Paragraphs>147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Product mix and TOC   Ing.J.Skorkovský, CSc, Department of Corporate Economy FACULTY OF ECONOMICS AND ADMINISTRATION Masaryk University Brno Czech Republic </vt:lpstr>
      <vt:lpstr>Prezentace aplikace PowerPoint</vt:lpstr>
      <vt:lpstr>Four different approaches how to solve the product mix </vt:lpstr>
      <vt:lpstr>Classic approach – highest profit (accountant) – S product</vt:lpstr>
      <vt:lpstr>Marketing approach – highest selling price R product</vt:lpstr>
      <vt:lpstr>Production approach – highest machine efficiency Q product </vt:lpstr>
      <vt:lpstr>TOC approach – highest use of bottleneck P product </vt:lpstr>
      <vt:lpstr>Results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and TOC</dc:title>
  <dc:creator>Jaromír Skorkovský</dc:creator>
  <cp:lastModifiedBy>Jaromír Skorkovský</cp:lastModifiedBy>
  <cp:revision>21</cp:revision>
  <dcterms:created xsi:type="dcterms:W3CDTF">2019-10-02T13:14:43Z</dcterms:created>
  <dcterms:modified xsi:type="dcterms:W3CDTF">2022-10-06T09:02:32Z</dcterms:modified>
</cp:coreProperties>
</file>