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0"/>
  </p:notesMasterIdLst>
  <p:handoutMasterIdLst>
    <p:handoutMasterId r:id="rId11"/>
  </p:handoutMasterIdLst>
  <p:sldIdLst>
    <p:sldId id="256" r:id="rId2"/>
    <p:sldId id="321" r:id="rId3"/>
    <p:sldId id="322" r:id="rId4"/>
    <p:sldId id="324" r:id="rId5"/>
    <p:sldId id="326" r:id="rId6"/>
    <p:sldId id="327" r:id="rId7"/>
    <p:sldId id="329" r:id="rId8"/>
    <p:sldId id="330" r:id="rId9"/>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9006E"/>
    <a:srgbClr val="46C8FF"/>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6754" autoAdjust="0"/>
  </p:normalViewPr>
  <p:slideViewPr>
    <p:cSldViewPr snapToGrid="0">
      <p:cViewPr varScale="1">
        <p:scale>
          <a:sx n="90" d="100"/>
          <a:sy n="90" d="100"/>
        </p:scale>
        <p:origin x="336" y="62"/>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 here to insert subtitle.</a:t>
            </a:r>
          </a:p>
        </p:txBody>
      </p:sp>
      <p:pic>
        <p:nvPicPr>
          <p:cNvPr id="10" name="Obrázek 9">
            <a:extLst>
              <a:ext uri="{FF2B5EF4-FFF2-40B4-BE49-F238E27FC236}">
                <a16:creationId xmlns:a16="http://schemas.microsoft.com/office/drawing/2014/main" id="{C36484A1-5FE2-4AC7-B186-C1E15EE774A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1624" cy="1036098"/>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s, text –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nSpc>
                <a:spcPts val="1100"/>
              </a:lnSpc>
              <a:defRPr sz="900" b="1"/>
            </a:lvl1pPr>
          </a:lstStyle>
          <a:p>
            <a:pPr lvl="0"/>
            <a:r>
              <a:rPr lang="en-US"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nSpc>
                <a:spcPts val="1100"/>
              </a:lnSpc>
              <a:defRPr sz="900" b="1"/>
            </a:lvl1pPr>
          </a:lstStyle>
          <a:p>
            <a:pPr lvl="0"/>
            <a:r>
              <a:rPr lang="en-US"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p>
            <a:pPr lvl="0"/>
            <a:r>
              <a:rPr lang="en-GB" noProof="0" dirty="0"/>
              <a:t>Click here to insert text.</a:t>
            </a:r>
          </a:p>
        </p:txBody>
      </p:sp>
      <p:pic>
        <p:nvPicPr>
          <p:cNvPr id="16" name="Obrázek 15">
            <a:extLst>
              <a:ext uri="{FF2B5EF4-FFF2-40B4-BE49-F238E27FC236}">
                <a16:creationId xmlns:a16="http://schemas.microsoft.com/office/drawing/2014/main" id="{1FF7BBC3-4942-4748-BDEB-393A88A26C1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slide">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5" name="Obrázek 4">
            <a:extLst>
              <a:ext uri="{FF2B5EF4-FFF2-40B4-BE49-F238E27FC236}">
                <a16:creationId xmlns:a16="http://schemas.microsoft.com/office/drawing/2014/main" id="{A17F7BCE-DD2D-4B15-B525-A4DDC38CFBA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B9006E"/>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en-US" dirty="0"/>
              <a:t>Define footer – presentation title / department</a:t>
            </a:r>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err="1"/>
              <a:t>Click</a:t>
            </a:r>
            <a:r>
              <a:rPr lang="cs-CZ" dirty="0"/>
              <a:t> on </a:t>
            </a:r>
            <a:r>
              <a:rPr lang="cs-CZ" dirty="0" err="1"/>
              <a:t>the</a:t>
            </a:r>
            <a:r>
              <a:rPr lang="cs-CZ" dirty="0"/>
              <a:t> </a:t>
            </a:r>
            <a:r>
              <a:rPr lang="cs-CZ" dirty="0" err="1"/>
              <a:t>icon</a:t>
            </a:r>
            <a:r>
              <a:rPr lang="cs-CZ" dirty="0"/>
              <a:t> to insert image</a:t>
            </a:r>
          </a:p>
        </p:txBody>
      </p:sp>
      <p:pic>
        <p:nvPicPr>
          <p:cNvPr id="7" name="Obrázek 6">
            <a:extLst>
              <a:ext uri="{FF2B5EF4-FFF2-40B4-BE49-F238E27FC236}">
                <a16:creationId xmlns:a16="http://schemas.microsoft.com/office/drawing/2014/main" id="{92E47129-CD29-4FAB-AAFF-2F8F08274DE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77426" y="6050485"/>
            <a:ext cx="883410" cy="597601"/>
          </a:xfrm>
          <a:prstGeom prst="rect">
            <a:avLst/>
          </a:prstGeom>
        </p:spPr>
      </p:pic>
    </p:spTree>
    <p:extLst>
      <p:ext uri="{BB962C8B-B14F-4D97-AF65-F5344CB8AC3E}">
        <p14:creationId xmlns:p14="http://schemas.microsoft.com/office/powerpoint/2010/main" val="1964211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UNI ECON slide">
    <p:bg>
      <p:bgPr>
        <a:solidFill>
          <a:srgbClr val="B9006E"/>
        </a:solidFill>
        <a:effectLst/>
      </p:bgPr>
    </p:bg>
    <p:spTree>
      <p:nvGrpSpPr>
        <p:cNvPr id="1" name=""/>
        <p:cNvGrpSpPr/>
        <p:nvPr/>
      </p:nvGrpSpPr>
      <p:grpSpPr>
        <a:xfrm>
          <a:off x="0" y="0"/>
          <a:ext cx="0" cy="0"/>
          <a:chOff x="0" y="0"/>
          <a:chExt cx="0" cy="0"/>
        </a:xfrm>
      </p:grpSpPr>
      <p:pic>
        <p:nvPicPr>
          <p:cNvPr id="5" name="Obrázek 4">
            <a:extLst>
              <a:ext uri="{FF2B5EF4-FFF2-40B4-BE49-F238E27FC236}">
                <a16:creationId xmlns:a16="http://schemas.microsoft.com/office/drawing/2014/main" id="{5CF0005C-D689-4DD6-A5D8-EA202314607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23135" y="2019299"/>
            <a:ext cx="4199887" cy="2841099"/>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B9006E"/>
                </a:solidFill>
              </a:defRPr>
            </a:lvl1pPr>
          </a:lstStyle>
          <a:p>
            <a:r>
              <a:rPr lang="en-US" dirty="0"/>
              <a:t>Define footer – presentation title / department</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B9006E"/>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44028" y="2285079"/>
            <a:ext cx="8890088" cy="2304838"/>
          </a:xfrm>
          <a:prstGeom prst="rect">
            <a:avLst/>
          </a:prstGeom>
        </p:spPr>
      </p:pic>
      <p:sp>
        <p:nvSpPr>
          <p:cNvPr id="3" name="Zástupný symbol pro zápatí 1">
            <a:extLst>
              <a:ext uri="{FF2B5EF4-FFF2-40B4-BE49-F238E27FC236}">
                <a16:creationId xmlns:a16="http://schemas.microsoft.com/office/drawing/2014/main" id="{C44CE881-5C32-4D94-BD5B-1353FF61C8A8}"/>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en-US" dirty="0"/>
              <a:t>Define footer – presentation title / department</a:t>
            </a:r>
          </a:p>
        </p:txBody>
      </p:sp>
      <p:sp>
        <p:nvSpPr>
          <p:cNvPr id="4" name="Zástupný symbol pro číslo snímku 2">
            <a:extLst>
              <a:ext uri="{FF2B5EF4-FFF2-40B4-BE49-F238E27FC236}">
                <a16:creationId xmlns:a16="http://schemas.microsoft.com/office/drawing/2014/main" id="{AE4DA97F-66A7-4782-958D-53BB7E421A13}"/>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7"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9" name="Obrázek 8">
            <a:extLst>
              <a:ext uri="{FF2B5EF4-FFF2-40B4-BE49-F238E27FC236}">
                <a16:creationId xmlns:a16="http://schemas.microsoft.com/office/drawing/2014/main" id="{FE4ED1EA-6D6D-4751-96EE-A54F4980D16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B9006E"/>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US"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US"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here to insert subtitle.</a:t>
            </a:r>
          </a:p>
        </p:txBody>
      </p:sp>
      <p:pic>
        <p:nvPicPr>
          <p:cNvPr id="9" name="Obrázek 8">
            <a:extLst>
              <a:ext uri="{FF2B5EF4-FFF2-40B4-BE49-F238E27FC236}">
                <a16:creationId xmlns:a16="http://schemas.microsoft.com/office/drawing/2014/main" id="{7D02BBC8-BA18-446A-A9BA-BD711450F1A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20782" cy="1028764"/>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3"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8" name="Obrázek 7">
            <a:extLst>
              <a:ext uri="{FF2B5EF4-FFF2-40B4-BE49-F238E27FC236}">
                <a16:creationId xmlns:a16="http://schemas.microsoft.com/office/drawing/2014/main" id="{7E8EB499-B5B8-4411-8A5F-E98450293E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2" name="Zástupný symbol pro obsah 2"/>
          <p:cNvSpPr>
            <a:spLocks noGrp="1"/>
          </p:cNvSpPr>
          <p:nvPr>
            <p:ph idx="1" hasCustomPrompt="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23" name="Zástupný symbol pro obsah 2"/>
          <p:cNvSpPr>
            <a:spLocks noGrp="1"/>
          </p:cNvSpPr>
          <p:nvPr>
            <p:ph idx="28" hasCustomPrompt="1"/>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Obrázek 9">
            <a:extLst>
              <a:ext uri="{FF2B5EF4-FFF2-40B4-BE49-F238E27FC236}">
                <a16:creationId xmlns:a16="http://schemas.microsoft.com/office/drawing/2014/main" id="{98AAC756-AFD3-4AD9-9CB6-A2C9F5EEBCA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content and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1695074"/>
            <a:ext cx="5218413" cy="3896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sp>
        <p:nvSpPr>
          <p:cNvPr id="12" name="Zástupný symbol pro obsah 2"/>
          <p:cNvSpPr>
            <a:spLocks noGrp="1"/>
          </p:cNvSpPr>
          <p:nvPr>
            <p:ph idx="28" hasCustomPrompt="1"/>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baseline="0"/>
            </a:lvl3pPr>
          </a:lstStyle>
          <a:p>
            <a:pPr lvl="0"/>
            <a:r>
              <a:rPr lang="en-GB" noProof="0" dirty="0"/>
              <a:t>Click here to insert text.</a:t>
            </a:r>
          </a:p>
          <a:p>
            <a:pPr lvl="1"/>
            <a:r>
              <a:rPr lang="en-GB" noProof="0" dirty="0"/>
              <a:t>Second level</a:t>
            </a:r>
          </a:p>
          <a:p>
            <a:pPr lvl="2"/>
            <a:r>
              <a:rPr lang="en-GB" noProof="0" dirty="0"/>
              <a:t>Third level</a:t>
            </a:r>
          </a:p>
        </p:txBody>
      </p:sp>
      <p:pic>
        <p:nvPicPr>
          <p:cNvPr id="10" name="Obrázek 9">
            <a:extLst>
              <a:ext uri="{FF2B5EF4-FFF2-40B4-BE49-F238E27FC236}">
                <a16:creationId xmlns:a16="http://schemas.microsoft.com/office/drawing/2014/main" id="{D06ABEBC-1414-4D9D-9456-64352E0AEAC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US"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US"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US"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22" name="Obrázek 21">
            <a:extLst>
              <a:ext uri="{FF2B5EF4-FFF2-40B4-BE49-F238E27FC236}">
                <a16:creationId xmlns:a16="http://schemas.microsoft.com/office/drawing/2014/main" id="{1511ED70-4159-4340-8610-715880E63A2A}"/>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and tex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hasCustomPrompt="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en-GB" noProof="0" dirty="0"/>
              <a:t>Click here to insert text.</a:t>
            </a:r>
          </a:p>
          <a:p>
            <a:pPr lvl="1"/>
            <a:r>
              <a:rPr lang="en-GB" dirty="0"/>
              <a:t>Second level</a:t>
            </a:r>
            <a:endParaRPr lang="cs-CZ" dirty="0"/>
          </a:p>
          <a:p>
            <a:pPr lvl="2"/>
            <a:r>
              <a:rPr lang="en-GB" dirty="0"/>
              <a:t>Third level</a:t>
            </a:r>
            <a:endParaRPr lang="cs-CZ" dirty="0"/>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692150"/>
            <a:ext cx="5218413" cy="4899635"/>
          </a:xfrm>
        </p:spPr>
        <p:txBody>
          <a:bodyPr/>
          <a:lstStyle/>
          <a:p>
            <a:pPr lvl="0"/>
            <a:r>
              <a:rPr lang="en-GB" noProof="0" dirty="0"/>
              <a:t>Click here to insert text.</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pic>
        <p:nvPicPr>
          <p:cNvPr id="8" name="Obrázek 7">
            <a:extLst>
              <a:ext uri="{FF2B5EF4-FFF2-40B4-BE49-F238E27FC236}">
                <a16:creationId xmlns:a16="http://schemas.microsoft.com/office/drawing/2014/main" id="{1B8642D8-D658-40BB-B4D2-E29CAE3850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hasCustomPrompt="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6" name="Obrázek 5">
            <a:extLst>
              <a:ext uri="{FF2B5EF4-FFF2-40B4-BE49-F238E27FC236}">
                <a16:creationId xmlns:a16="http://schemas.microsoft.com/office/drawing/2014/main" id="{772743CB-F148-49FE-83DC-5E159625F4A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91922" y="6059508"/>
            <a:ext cx="858752" cy="58092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en-GB" noProof="0" dirty="0"/>
              <a:t>Click here insert text.</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4" r:id="rId12"/>
    <p:sldLayoutId id="2147483692" r:id="rId13"/>
    <p:sldLayoutId id="2147483693" r:id="rId14"/>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41263CED-B9CE-4382-93BB-84AD4D97C3FF}"/>
              </a:ext>
            </a:extLst>
          </p:cNvPr>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Title 3">
            <a:extLst>
              <a:ext uri="{FF2B5EF4-FFF2-40B4-BE49-F238E27FC236}">
                <a16:creationId xmlns:a16="http://schemas.microsoft.com/office/drawing/2014/main" id="{AAE2575D-6F4B-41AD-8527-E8F3B64F2791}"/>
              </a:ext>
            </a:extLst>
          </p:cNvPr>
          <p:cNvSpPr>
            <a:spLocks noGrp="1"/>
          </p:cNvSpPr>
          <p:nvPr>
            <p:ph type="title"/>
          </p:nvPr>
        </p:nvSpPr>
        <p:spPr/>
        <p:txBody>
          <a:bodyPr/>
          <a:lstStyle/>
          <a:p>
            <a:r>
              <a:rPr lang="en-US" dirty="0">
                <a:latin typeface="Open Sans"/>
              </a:rPr>
              <a:t>The Lean </a:t>
            </a:r>
            <a:r>
              <a:rPr lang="en-US" dirty="0" smtClean="0">
                <a:latin typeface="Open Sans"/>
              </a:rPr>
              <a:t>Canvas</a:t>
            </a:r>
            <a:endParaRPr lang="en-US" dirty="0"/>
          </a:p>
        </p:txBody>
      </p:sp>
      <p:sp>
        <p:nvSpPr>
          <p:cNvPr id="8" name="Subtitle 4">
            <a:extLst>
              <a:ext uri="{FF2B5EF4-FFF2-40B4-BE49-F238E27FC236}">
                <a16:creationId xmlns:a16="http://schemas.microsoft.com/office/drawing/2014/main" id="{960D86A6-8828-4F5C-B696-98CF4D8CEEF2}"/>
              </a:ext>
            </a:extLst>
          </p:cNvPr>
          <p:cNvSpPr txBox="1">
            <a:spLocks/>
          </p:cNvSpPr>
          <p:nvPr/>
        </p:nvSpPr>
        <p:spPr>
          <a:xfrm>
            <a:off x="398502" y="4158338"/>
            <a:ext cx="11361600" cy="698497"/>
          </a:xfrm>
          <a:prstGeom prst="rect">
            <a:avLst/>
          </a:prstGeom>
        </p:spPr>
        <p:txBody>
          <a:bodyPr vert="horz" lIns="0" tIns="0" rIns="0" bIns="0" rtlCol="0" anchor="t">
            <a:noAutofit/>
          </a:bodyPr>
          <a:lstStyle>
            <a:lvl1pPr marL="0" indent="0" algn="l" rtl="0" eaLnBrk="1" fontAlgn="base" hangingPunct="1">
              <a:lnSpc>
                <a:spcPct val="100000"/>
              </a:lnSpc>
              <a:spcBef>
                <a:spcPts val="0"/>
              </a:spcBef>
              <a:spcAft>
                <a:spcPct val="0"/>
              </a:spcAft>
              <a:buClr>
                <a:schemeClr val="tx2"/>
              </a:buClr>
              <a:buSzPct val="100000"/>
              <a:buFontTx/>
              <a:buNone/>
              <a:defRPr lang="cs-CZ" sz="2400" b="0" dirty="0">
                <a:solidFill>
                  <a:schemeClr val="tx1"/>
                </a:solidFill>
                <a:latin typeface="+mj-lt"/>
                <a:ea typeface="+mj-ea"/>
                <a:cs typeface="+mj-cs"/>
              </a:defRPr>
            </a:lvl1pPr>
            <a:lvl2pPr marL="457200" indent="0" algn="ctr" rtl="0" eaLnBrk="1" fontAlgn="base" hangingPunct="1">
              <a:lnSpc>
                <a:spcPts val="1800"/>
              </a:lnSpc>
              <a:spcBef>
                <a:spcPts val="0"/>
              </a:spcBef>
              <a:spcAft>
                <a:spcPct val="0"/>
              </a:spcAft>
              <a:buClr>
                <a:schemeClr val="tx2"/>
              </a:buClr>
              <a:buSzPct val="100000"/>
              <a:buFontTx/>
              <a:buNone/>
              <a:defRPr sz="2000" b="0">
                <a:solidFill>
                  <a:schemeClr val="tx1"/>
                </a:solidFill>
                <a:latin typeface="+mn-lt"/>
              </a:defRPr>
            </a:lvl2pPr>
            <a:lvl3pPr marL="914400" indent="0" algn="ctr" rtl="0" eaLnBrk="1" fontAlgn="base" hangingPunct="1">
              <a:lnSpc>
                <a:spcPts val="1800"/>
              </a:lnSpc>
              <a:spcBef>
                <a:spcPts val="0"/>
              </a:spcBef>
              <a:spcAft>
                <a:spcPct val="0"/>
              </a:spcAft>
              <a:buClr>
                <a:schemeClr val="folHlink"/>
              </a:buClr>
              <a:buSzPct val="80000"/>
              <a:buFontTx/>
              <a:buNone/>
              <a:defRPr sz="1800" b="0">
                <a:solidFill>
                  <a:schemeClr val="tx1"/>
                </a:solidFill>
                <a:latin typeface="+mn-lt"/>
              </a:defRPr>
            </a:lvl3pPr>
            <a:lvl4pPr marL="1371600" indent="0" algn="ctr" rtl="0" eaLnBrk="1" fontAlgn="base" hangingPunct="1">
              <a:lnSpc>
                <a:spcPts val="1800"/>
              </a:lnSpc>
              <a:spcBef>
                <a:spcPts val="0"/>
              </a:spcBef>
              <a:spcAft>
                <a:spcPct val="0"/>
              </a:spcAft>
              <a:buClr>
                <a:schemeClr val="accent2"/>
              </a:buClr>
              <a:buSzPct val="90000"/>
              <a:buFontTx/>
              <a:buNone/>
              <a:defRPr sz="1600" b="0">
                <a:solidFill>
                  <a:schemeClr val="tx1"/>
                </a:solidFill>
                <a:latin typeface="+mn-lt"/>
              </a:defRPr>
            </a:lvl4pPr>
            <a:lvl5pPr marL="1828800" indent="0" algn="ctr" rtl="0" eaLnBrk="1" fontAlgn="base" hangingPunct="1">
              <a:lnSpc>
                <a:spcPts val="1800"/>
              </a:lnSpc>
              <a:spcBef>
                <a:spcPts val="0"/>
              </a:spcBef>
              <a:spcAft>
                <a:spcPct val="0"/>
              </a:spcAft>
              <a:buClr>
                <a:schemeClr val="accent1"/>
              </a:buClr>
              <a:buFontTx/>
              <a:buNone/>
              <a:defRPr sz="1600" b="0">
                <a:solidFill>
                  <a:schemeClr val="tx1"/>
                </a:solidFill>
                <a:latin typeface="+mn-lt"/>
              </a:defRPr>
            </a:lvl5pPr>
            <a:lvl6pPr marL="2286000" indent="0" algn="ctr" rtl="0" eaLnBrk="1" fontAlgn="base" hangingPunct="1">
              <a:spcBef>
                <a:spcPct val="20000"/>
              </a:spcBef>
              <a:spcAft>
                <a:spcPct val="0"/>
              </a:spcAft>
              <a:buClr>
                <a:schemeClr val="accent1"/>
              </a:buClr>
              <a:buFont typeface="Wingdings" pitchFamily="2" charset="2"/>
              <a:buNone/>
              <a:defRPr sz="1600">
                <a:solidFill>
                  <a:schemeClr val="tx1"/>
                </a:solidFill>
                <a:latin typeface="+mn-lt"/>
              </a:defRPr>
            </a:lvl6pPr>
            <a:lvl7pPr marL="2743200" indent="0" algn="ctr" rtl="0" eaLnBrk="1" fontAlgn="base" hangingPunct="1">
              <a:lnSpc>
                <a:spcPts val="1800"/>
              </a:lnSpc>
              <a:spcBef>
                <a:spcPts val="0"/>
              </a:spcBef>
              <a:spcAft>
                <a:spcPct val="0"/>
              </a:spcAft>
              <a:buClr>
                <a:schemeClr val="accent1"/>
              </a:buClr>
              <a:buFont typeface="Arial" panose="020B0604020202020204" pitchFamily="34" charset="0"/>
              <a:buNone/>
              <a:defRPr sz="1600" baseline="0">
                <a:solidFill>
                  <a:schemeClr val="tx1"/>
                </a:solidFill>
                <a:latin typeface="+mn-lt"/>
              </a:defRPr>
            </a:lvl7pPr>
            <a:lvl8pPr marL="3200400" indent="0" algn="ctr" rtl="0" eaLnBrk="1" fontAlgn="base" hangingPunct="1">
              <a:lnSpc>
                <a:spcPts val="1800"/>
              </a:lnSpc>
              <a:spcBef>
                <a:spcPts val="0"/>
              </a:spcBef>
              <a:spcAft>
                <a:spcPct val="0"/>
              </a:spcAft>
              <a:buClr>
                <a:schemeClr val="accent1"/>
              </a:buClr>
              <a:buFont typeface="Arial" panose="020B0604020202020204" pitchFamily="34" charset="0"/>
              <a:buNone/>
              <a:defRPr sz="1600">
                <a:solidFill>
                  <a:schemeClr val="tx1"/>
                </a:solidFill>
                <a:latin typeface="+mn-lt"/>
              </a:defRPr>
            </a:lvl8pPr>
            <a:lvl9pPr marL="3657600" indent="0" algn="ctr" rtl="0" eaLnBrk="1" fontAlgn="base" hangingPunct="1">
              <a:lnSpc>
                <a:spcPts val="1800"/>
              </a:lnSpc>
              <a:spcBef>
                <a:spcPts val="0"/>
              </a:spcBef>
              <a:spcAft>
                <a:spcPct val="0"/>
              </a:spcAft>
              <a:buClr>
                <a:schemeClr val="accent1"/>
              </a:buClr>
              <a:buFont typeface="Arial" panose="020B0604020202020204" pitchFamily="34" charset="0"/>
              <a:buNone/>
              <a:defRPr sz="1600">
                <a:solidFill>
                  <a:schemeClr val="tx1"/>
                </a:solidFill>
                <a:latin typeface="+mn-lt"/>
              </a:defRPr>
            </a:lvl9pPr>
          </a:lstStyle>
          <a:p>
            <a:endParaRPr lang="en-US" kern="0" dirty="0"/>
          </a:p>
        </p:txBody>
      </p:sp>
    </p:spTree>
    <p:extLst>
      <p:ext uri="{BB962C8B-B14F-4D97-AF65-F5344CB8AC3E}">
        <p14:creationId xmlns:p14="http://schemas.microsoft.com/office/powerpoint/2010/main" val="3537354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Заголовок 3"/>
          <p:cNvSpPr>
            <a:spLocks noGrp="1"/>
          </p:cNvSpPr>
          <p:nvPr>
            <p:ph type="title"/>
          </p:nvPr>
        </p:nvSpPr>
        <p:spPr/>
        <p:txBody>
          <a:bodyPr/>
          <a:lstStyle/>
          <a:p>
            <a:r>
              <a:rPr lang="en-US" dirty="0">
                <a:latin typeface="Open Sans"/>
              </a:rPr>
              <a:t>The Lean Canvas</a:t>
            </a:r>
            <a:endParaRPr lang="en-US" dirty="0"/>
          </a:p>
        </p:txBody>
      </p:sp>
      <p:sp>
        <p:nvSpPr>
          <p:cNvPr id="6" name="Прямоугольник 5"/>
          <p:cNvSpPr/>
          <p:nvPr/>
        </p:nvSpPr>
        <p:spPr>
          <a:xfrm>
            <a:off x="1299411" y="1788694"/>
            <a:ext cx="9665368" cy="2308324"/>
          </a:xfrm>
          <a:prstGeom prst="rect">
            <a:avLst/>
          </a:prstGeom>
        </p:spPr>
        <p:txBody>
          <a:bodyPr wrap="square">
            <a:spAutoFit/>
          </a:bodyPr>
          <a:lstStyle/>
          <a:p>
            <a:pPr marL="342900" indent="-342900">
              <a:buFont typeface="Arial" panose="020B0604020202020204" pitchFamily="34" charset="0"/>
              <a:buChar char="•"/>
            </a:pPr>
            <a:r>
              <a:rPr lang="en-US" dirty="0" smtClean="0">
                <a:latin typeface="Open Sans"/>
              </a:rPr>
              <a:t>perfect </a:t>
            </a:r>
            <a:r>
              <a:rPr lang="en-US" dirty="0">
                <a:latin typeface="Open Sans"/>
              </a:rPr>
              <a:t>one-page format for brainstorming possible business </a:t>
            </a:r>
            <a:r>
              <a:rPr lang="en-US" dirty="0" smtClean="0">
                <a:latin typeface="Open Sans"/>
              </a:rPr>
              <a:t>models</a:t>
            </a:r>
            <a:endParaRPr lang="uk-UA" dirty="0" smtClean="0">
              <a:latin typeface="Open Sans"/>
            </a:endParaRPr>
          </a:p>
          <a:p>
            <a:pPr marL="342900" indent="-342900">
              <a:buFont typeface="Arial" panose="020B0604020202020204" pitchFamily="34" charset="0"/>
              <a:buChar char="•"/>
            </a:pPr>
            <a:endParaRPr lang="en-US" dirty="0" smtClean="0">
              <a:latin typeface="Open Sans"/>
            </a:endParaRPr>
          </a:p>
          <a:p>
            <a:pPr marL="342900" indent="-342900">
              <a:buFont typeface="Arial" panose="020B0604020202020204" pitchFamily="34" charset="0"/>
              <a:buChar char="•"/>
            </a:pPr>
            <a:r>
              <a:rPr lang="en-US" dirty="0" smtClean="0">
                <a:latin typeface="Open Sans"/>
              </a:rPr>
              <a:t>the </a:t>
            </a:r>
            <a:r>
              <a:rPr lang="en-US" dirty="0">
                <a:latin typeface="Open Sans"/>
              </a:rPr>
              <a:t>blocks guide you through logical steps starting with your customer problems right through to your unfair advantage (often the hardest block to answer</a:t>
            </a:r>
            <a:r>
              <a:rPr lang="en-US" dirty="0" smtClean="0">
                <a:latin typeface="Open Sans"/>
              </a:rPr>
              <a:t>)</a:t>
            </a:r>
            <a:endParaRPr lang="en-US" dirty="0"/>
          </a:p>
        </p:txBody>
      </p:sp>
    </p:spTree>
    <p:extLst>
      <p:ext uri="{BB962C8B-B14F-4D97-AF65-F5344CB8AC3E}">
        <p14:creationId xmlns:p14="http://schemas.microsoft.com/office/powerpoint/2010/main" val="36398241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a:xfrm>
            <a:off x="720000" y="535515"/>
            <a:ext cx="10753200" cy="451576"/>
          </a:xfrm>
        </p:spPr>
        <p:txBody>
          <a:bodyPr/>
          <a:lstStyle/>
          <a:p>
            <a:r>
              <a:rPr lang="en-US" dirty="0" smtClean="0"/>
              <a:t>Problem </a:t>
            </a:r>
            <a:r>
              <a:rPr lang="en-US" dirty="0"/>
              <a:t/>
            </a:r>
            <a:br>
              <a:rPr lang="en-US" dirty="0"/>
            </a:br>
            <a:endParaRPr lang="en-US" dirty="0"/>
          </a:p>
        </p:txBody>
      </p:sp>
      <p:sp>
        <p:nvSpPr>
          <p:cNvPr id="5" name="Объект 4"/>
          <p:cNvSpPr>
            <a:spLocks noGrp="1"/>
          </p:cNvSpPr>
          <p:nvPr>
            <p:ph idx="1"/>
          </p:nvPr>
        </p:nvSpPr>
        <p:spPr>
          <a:xfrm>
            <a:off x="720000" y="1162613"/>
            <a:ext cx="10753200" cy="882755"/>
          </a:xfrm>
        </p:spPr>
        <p:txBody>
          <a:bodyPr/>
          <a:lstStyle/>
          <a:p>
            <a:r>
              <a:rPr lang="en-US" sz="2000" dirty="0" smtClean="0"/>
              <a:t>Each </a:t>
            </a:r>
            <a:r>
              <a:rPr lang="en-US" sz="2000" dirty="0"/>
              <a:t>customer segment (CS) you are thinking to work with will have a set of problems that they need solving. </a:t>
            </a:r>
            <a:r>
              <a:rPr lang="cs-CZ" sz="2000" dirty="0"/>
              <a:t>T</a:t>
            </a:r>
            <a:r>
              <a:rPr lang="en-US" sz="2000" dirty="0" err="1" smtClean="0"/>
              <a:t>ry</a:t>
            </a:r>
            <a:r>
              <a:rPr lang="en-US" sz="2000" dirty="0" smtClean="0"/>
              <a:t> </a:t>
            </a:r>
            <a:r>
              <a:rPr lang="en-US" sz="2000" dirty="0"/>
              <a:t>listing the one to three high priority problems that you CS has</a:t>
            </a:r>
            <a:r>
              <a:rPr lang="en-US" sz="2000" dirty="0" smtClean="0"/>
              <a:t>.</a:t>
            </a:r>
            <a:endParaRPr lang="cs-CZ" sz="2000" dirty="0" smtClean="0"/>
          </a:p>
          <a:p>
            <a:pPr marL="72000" indent="0">
              <a:buNone/>
            </a:pPr>
            <a:r>
              <a:rPr lang="en-US" sz="4000" b="1" dirty="0" smtClean="0">
                <a:solidFill>
                  <a:schemeClr val="tx2"/>
                </a:solidFill>
                <a:latin typeface="+mj-lt"/>
                <a:ea typeface="+mj-ea"/>
                <a:cs typeface="+mj-cs"/>
              </a:rPr>
              <a:t>Customer </a:t>
            </a:r>
            <a:r>
              <a:rPr lang="en-US" sz="4000" b="1" dirty="0">
                <a:solidFill>
                  <a:schemeClr val="tx2"/>
                </a:solidFill>
                <a:latin typeface="+mj-lt"/>
                <a:ea typeface="+mj-ea"/>
                <a:cs typeface="+mj-cs"/>
              </a:rPr>
              <a:t>Segments</a:t>
            </a:r>
          </a:p>
          <a:p>
            <a:r>
              <a:rPr lang="en-US" sz="2000" dirty="0"/>
              <a:t>The problem and Customer Segments can be viewed as intrinsically connected — without a CS in mind you can’t think of their problems, and visa versa</a:t>
            </a:r>
            <a:r>
              <a:rPr lang="en-US" sz="2000" dirty="0" smtClean="0"/>
              <a:t>.</a:t>
            </a:r>
            <a:endParaRPr lang="cs-CZ" sz="2000" dirty="0" smtClean="0"/>
          </a:p>
          <a:p>
            <a:pPr marL="72000" indent="0">
              <a:buNone/>
            </a:pPr>
            <a:r>
              <a:rPr lang="en-US" sz="4000" b="1" dirty="0" smtClean="0">
                <a:solidFill>
                  <a:schemeClr val="tx2"/>
                </a:solidFill>
                <a:latin typeface="+mj-lt"/>
                <a:ea typeface="+mj-ea"/>
                <a:cs typeface="+mj-cs"/>
              </a:rPr>
              <a:t>Unique </a:t>
            </a:r>
            <a:r>
              <a:rPr lang="en-US" sz="4000" b="1" dirty="0">
                <a:solidFill>
                  <a:schemeClr val="tx2"/>
                </a:solidFill>
                <a:latin typeface="+mj-lt"/>
                <a:ea typeface="+mj-ea"/>
                <a:cs typeface="+mj-cs"/>
              </a:rPr>
              <a:t>Value Proposition</a:t>
            </a:r>
            <a:endParaRPr lang="cs-CZ" sz="4000" b="1" dirty="0">
              <a:solidFill>
                <a:schemeClr val="tx2"/>
              </a:solidFill>
              <a:latin typeface="+mj-lt"/>
              <a:ea typeface="+mj-ea"/>
              <a:cs typeface="+mj-cs"/>
            </a:endParaRPr>
          </a:p>
          <a:p>
            <a:r>
              <a:rPr lang="en-US" sz="2000" dirty="0"/>
              <a:t>A </a:t>
            </a:r>
            <a:r>
              <a:rPr lang="en-US" sz="2000" dirty="0" smtClean="0"/>
              <a:t>promise </a:t>
            </a:r>
            <a:r>
              <a:rPr lang="en-US" sz="2000" dirty="0"/>
              <a:t>of value to be delivered. It’s the primary reason a prospect should buy from you. A way to get your head around this is to think about why are you different and why should your CS buy/invest time in you</a:t>
            </a:r>
          </a:p>
          <a:p>
            <a:pPr marL="72000" indent="0">
              <a:buNone/>
            </a:pPr>
            <a:r>
              <a:rPr lang="en-US" sz="2000" dirty="0"/>
              <a:t/>
            </a:r>
            <a:br>
              <a:rPr lang="en-US" sz="2000" dirty="0"/>
            </a:br>
            <a:endParaRPr lang="en-US" sz="2000" dirty="0"/>
          </a:p>
          <a:p>
            <a:pPr marL="72000" indent="0">
              <a:buNone/>
            </a:pPr>
            <a:endParaRPr lang="en-US" dirty="0"/>
          </a:p>
          <a:p>
            <a:endParaRPr lang="en-US" dirty="0"/>
          </a:p>
        </p:txBody>
      </p:sp>
    </p:spTree>
    <p:extLst>
      <p:ext uri="{BB962C8B-B14F-4D97-AF65-F5344CB8AC3E}">
        <p14:creationId xmlns:p14="http://schemas.microsoft.com/office/powerpoint/2010/main" val="1999798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Заголовок 3"/>
          <p:cNvSpPr>
            <a:spLocks noGrp="1"/>
          </p:cNvSpPr>
          <p:nvPr>
            <p:ph type="title"/>
          </p:nvPr>
        </p:nvSpPr>
        <p:spPr/>
        <p:txBody>
          <a:bodyPr/>
          <a:lstStyle/>
          <a:p>
            <a:r>
              <a:rPr lang="en-US" dirty="0" smtClean="0"/>
              <a:t>Solution</a:t>
            </a:r>
            <a:r>
              <a:rPr lang="en-US" dirty="0"/>
              <a:t/>
            </a:r>
            <a:br>
              <a:rPr lang="en-US" dirty="0"/>
            </a:br>
            <a:endParaRPr lang="en-US" dirty="0"/>
          </a:p>
        </p:txBody>
      </p:sp>
      <p:sp>
        <p:nvSpPr>
          <p:cNvPr id="5" name="Объект 4"/>
          <p:cNvSpPr>
            <a:spLocks noGrp="1"/>
          </p:cNvSpPr>
          <p:nvPr>
            <p:ph idx="1"/>
          </p:nvPr>
        </p:nvSpPr>
        <p:spPr>
          <a:xfrm>
            <a:off x="866273" y="1363579"/>
            <a:ext cx="11069053" cy="1564105"/>
          </a:xfrm>
        </p:spPr>
        <p:txBody>
          <a:bodyPr/>
          <a:lstStyle/>
          <a:p>
            <a:r>
              <a:rPr lang="en-US" sz="2000" dirty="0"/>
              <a:t>Finding a solution to the problem is the golden egg! You’re not going to get this right off the first bat — it’s OK, as that’s what Lean is all about. So go interview your customer segment, ask them questions, and take those learnings</a:t>
            </a:r>
            <a:r>
              <a:rPr lang="en-US" dirty="0"/>
              <a:t>. </a:t>
            </a:r>
          </a:p>
        </p:txBody>
      </p:sp>
      <p:sp>
        <p:nvSpPr>
          <p:cNvPr id="6" name="Объект 4"/>
          <p:cNvSpPr txBox="1">
            <a:spLocks/>
          </p:cNvSpPr>
          <p:nvPr/>
        </p:nvSpPr>
        <p:spPr>
          <a:xfrm>
            <a:off x="866273" y="3737087"/>
            <a:ext cx="10753200" cy="1893409"/>
          </a:xfrm>
          <a:prstGeom prst="rect">
            <a:avLst/>
          </a:prstGeom>
        </p:spPr>
        <p:txBody>
          <a:bodyPr vert="horz" lIns="0" tIns="0" rIns="0" bIns="0" rtlCol="0">
            <a:noAutofit/>
          </a:bodyPr>
          <a:lstStyle>
            <a:lvl1pPr marL="252000" indent="-180000" algn="l" rtl="0" eaLnBrk="1" fontAlgn="base" hangingPunct="1">
              <a:lnSpc>
                <a:spcPct val="150000"/>
              </a:lnSpc>
              <a:spcBef>
                <a:spcPts val="0"/>
              </a:spcBef>
              <a:spcAft>
                <a:spcPct val="0"/>
              </a:spcAft>
              <a:buClr>
                <a:schemeClr val="tx2"/>
              </a:buClr>
              <a:buSzPct val="100000"/>
              <a:buFont typeface="Arial" panose="020B0604020202020204" pitchFamily="34" charset="0"/>
              <a:buChar char="̶"/>
              <a:defRPr sz="2800" b="0">
                <a:solidFill>
                  <a:schemeClr val="tx1"/>
                </a:solidFill>
                <a:latin typeface="+mn-lt"/>
                <a:ea typeface="+mn-ea"/>
                <a:cs typeface="+mn-cs"/>
              </a:defRPr>
            </a:lvl1pPr>
            <a:lvl2pPr marL="504000" indent="-180000" algn="l" rtl="0" eaLnBrk="1" fontAlgn="base" hangingPunct="1">
              <a:lnSpc>
                <a:spcPct val="100000"/>
              </a:lnSpc>
              <a:spcBef>
                <a:spcPts val="0"/>
              </a:spcBef>
              <a:spcAft>
                <a:spcPct val="0"/>
              </a:spcAft>
              <a:buClr>
                <a:schemeClr val="tx2"/>
              </a:buClr>
              <a:buSzPct val="100000"/>
              <a:buFont typeface="Arial" panose="020B0604020202020204" pitchFamily="34" charset="0"/>
              <a:buChar char="̶"/>
              <a:defRPr sz="20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2"/>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a:lstStyle>
          <a:p>
            <a:r>
              <a:rPr lang="en-US" sz="2000" kern="0" dirty="0" smtClean="0"/>
              <a:t> ways for you to reach your CS. And remember that in the initial stages it’s important not to think about scale but to focus on learning. With that in mind try to think about which channels will give you enough access to your CS at the same time give you enough learning. Channels can be email, social, ads, blogs, articles, trade shows, radio &amp; TV, webinars</a:t>
            </a:r>
            <a:endParaRPr lang="en-US" sz="2000" kern="0" dirty="0"/>
          </a:p>
        </p:txBody>
      </p:sp>
      <p:pic>
        <p:nvPicPr>
          <p:cNvPr id="7" name="Рисунок 6"/>
          <p:cNvPicPr>
            <a:picLocks noChangeAspect="1"/>
          </p:cNvPicPr>
          <p:nvPr/>
        </p:nvPicPr>
        <p:blipFill>
          <a:blip r:embed="rId3"/>
          <a:stretch>
            <a:fillRect/>
          </a:stretch>
        </p:blipFill>
        <p:spPr>
          <a:xfrm>
            <a:off x="332296" y="2799618"/>
            <a:ext cx="11059102" cy="1065536"/>
          </a:xfrm>
          <a:prstGeom prst="rect">
            <a:avLst/>
          </a:prstGeom>
        </p:spPr>
      </p:pic>
    </p:spTree>
    <p:extLst>
      <p:ext uri="{BB962C8B-B14F-4D97-AF65-F5344CB8AC3E}">
        <p14:creationId xmlns:p14="http://schemas.microsoft.com/office/powerpoint/2010/main" val="29381487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Заголовок 3"/>
          <p:cNvSpPr>
            <a:spLocks noGrp="1"/>
          </p:cNvSpPr>
          <p:nvPr>
            <p:ph type="title"/>
          </p:nvPr>
        </p:nvSpPr>
        <p:spPr/>
        <p:txBody>
          <a:bodyPr/>
          <a:lstStyle/>
          <a:p>
            <a:r>
              <a:rPr lang="en-US" dirty="0"/>
              <a:t>Revenue Streams</a:t>
            </a:r>
            <a:br>
              <a:rPr lang="en-US" dirty="0"/>
            </a:br>
            <a:endParaRPr lang="en-US" dirty="0"/>
          </a:p>
        </p:txBody>
      </p:sp>
      <p:sp>
        <p:nvSpPr>
          <p:cNvPr id="5" name="Объект 4"/>
          <p:cNvSpPr>
            <a:spLocks noGrp="1"/>
          </p:cNvSpPr>
          <p:nvPr>
            <p:ph idx="1"/>
          </p:nvPr>
        </p:nvSpPr>
        <p:spPr>
          <a:xfrm>
            <a:off x="720000" y="1366687"/>
            <a:ext cx="10753200" cy="2430819"/>
          </a:xfrm>
        </p:spPr>
        <p:txBody>
          <a:bodyPr/>
          <a:lstStyle/>
          <a:p>
            <a:r>
              <a:rPr lang="en-US" sz="2000" dirty="0"/>
              <a:t>How you price your business will depend on the type of model it is, however, it’s quite common for startups to lower their cost, even offer it for free to gain traction, however, this can pose a few problems. The key being it actually delays/avoids validation. Getting people to sign up for something for free is a lot different than asking them to pay. There is also the idea of perceived value</a:t>
            </a:r>
            <a:r>
              <a:rPr lang="en-US" dirty="0"/>
              <a:t>.</a:t>
            </a:r>
          </a:p>
          <a:p>
            <a:pPr marL="72000" indent="0">
              <a:buNone/>
            </a:pPr>
            <a:r>
              <a:rPr lang="en-US" sz="4000" b="1" dirty="0" smtClean="0">
                <a:solidFill>
                  <a:schemeClr val="tx2"/>
                </a:solidFill>
                <a:latin typeface="+mj-lt"/>
                <a:ea typeface="+mj-ea"/>
                <a:cs typeface="+mj-cs"/>
              </a:rPr>
              <a:t>Cost </a:t>
            </a:r>
            <a:r>
              <a:rPr lang="en-US" sz="4000" b="1" dirty="0">
                <a:solidFill>
                  <a:schemeClr val="tx2"/>
                </a:solidFill>
                <a:latin typeface="+mj-lt"/>
                <a:ea typeface="+mj-ea"/>
                <a:cs typeface="+mj-cs"/>
              </a:rPr>
              <a:t>Structure</a:t>
            </a:r>
          </a:p>
          <a:p>
            <a:r>
              <a:rPr lang="en-US" sz="2000" dirty="0"/>
              <a:t>Here you should list all the operational costs for taking this business to market. </a:t>
            </a:r>
            <a:endParaRPr lang="en-US" dirty="0"/>
          </a:p>
        </p:txBody>
      </p:sp>
    </p:spTree>
    <p:extLst>
      <p:ext uri="{BB962C8B-B14F-4D97-AF65-F5344CB8AC3E}">
        <p14:creationId xmlns:p14="http://schemas.microsoft.com/office/powerpoint/2010/main" val="42898685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Заголовок 3"/>
          <p:cNvSpPr>
            <a:spLocks noGrp="1"/>
          </p:cNvSpPr>
          <p:nvPr>
            <p:ph type="title"/>
          </p:nvPr>
        </p:nvSpPr>
        <p:spPr>
          <a:xfrm>
            <a:off x="414000" y="711208"/>
            <a:ext cx="10753200" cy="451576"/>
          </a:xfrm>
        </p:spPr>
        <p:txBody>
          <a:bodyPr/>
          <a:lstStyle/>
          <a:p>
            <a:r>
              <a:rPr lang="en-US" dirty="0"/>
              <a:t>Key Metrics</a:t>
            </a:r>
            <a:br>
              <a:rPr lang="en-US" dirty="0"/>
            </a:br>
            <a:endParaRPr lang="en-US" dirty="0"/>
          </a:p>
        </p:txBody>
      </p:sp>
      <p:sp>
        <p:nvSpPr>
          <p:cNvPr id="5" name="Объект 4"/>
          <p:cNvSpPr>
            <a:spLocks noGrp="1"/>
          </p:cNvSpPr>
          <p:nvPr>
            <p:ph idx="1"/>
          </p:nvPr>
        </p:nvSpPr>
        <p:spPr>
          <a:xfrm>
            <a:off x="211015" y="1239715"/>
            <a:ext cx="11262185" cy="4592285"/>
          </a:xfrm>
        </p:spPr>
        <p:txBody>
          <a:bodyPr/>
          <a:lstStyle/>
          <a:p>
            <a:r>
              <a:rPr lang="en-US" sz="2000" dirty="0"/>
              <a:t>Every business, no matter what industry or size, will have some key metrics that are used to monitor performance. The best way to help with this is to </a:t>
            </a:r>
            <a:r>
              <a:rPr lang="en-US" sz="2000" dirty="0" err="1"/>
              <a:t>visualise</a:t>
            </a:r>
            <a:r>
              <a:rPr lang="en-US" sz="2000" dirty="0"/>
              <a:t> a funnel top down that flows from the large open top, through multiple stages to the narrow </a:t>
            </a:r>
            <a:r>
              <a:rPr lang="en-US" sz="2000" dirty="0" smtClean="0"/>
              <a:t>end</a:t>
            </a:r>
            <a:endParaRPr lang="en-US" sz="2000" dirty="0"/>
          </a:p>
          <a:p>
            <a:pPr marL="72000" indent="0">
              <a:buNone/>
            </a:pPr>
            <a:r>
              <a:rPr lang="en-US" sz="4000" b="1" dirty="0">
                <a:solidFill>
                  <a:schemeClr val="tx2"/>
                </a:solidFill>
                <a:latin typeface="+mj-lt"/>
                <a:ea typeface="+mj-ea"/>
                <a:cs typeface="+mj-cs"/>
              </a:rPr>
              <a:t>Unfair Advantage</a:t>
            </a:r>
          </a:p>
          <a:p>
            <a:r>
              <a:rPr lang="en-US" sz="2000" dirty="0"/>
              <a:t>“</a:t>
            </a:r>
            <a:r>
              <a:rPr lang="en-US" sz="2000" b="1" dirty="0"/>
              <a:t>The only real competitive advantage is that which cannot be copied and cannot be bought.”</a:t>
            </a:r>
            <a:r>
              <a:rPr lang="en-US" sz="2000" dirty="0"/>
              <a:t> — Jason Cohen (insider information, a dream team, getting expert endorsements, existing customers etc.) </a:t>
            </a:r>
          </a:p>
          <a:p>
            <a:endParaRPr lang="en-US" dirty="0"/>
          </a:p>
        </p:txBody>
      </p:sp>
    </p:spTree>
    <p:extLst>
      <p:ext uri="{BB962C8B-B14F-4D97-AF65-F5344CB8AC3E}">
        <p14:creationId xmlns:p14="http://schemas.microsoft.com/office/powerpoint/2010/main" val="592472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Заголовок 3"/>
          <p:cNvSpPr>
            <a:spLocks noGrp="1"/>
          </p:cNvSpPr>
          <p:nvPr>
            <p:ph type="title"/>
          </p:nvPr>
        </p:nvSpPr>
        <p:spPr/>
        <p:txBody>
          <a:bodyPr/>
          <a:lstStyle/>
          <a:p>
            <a:pPr algn="ctr"/>
            <a:r>
              <a:rPr lang="cs-CZ" dirty="0" smtClean="0"/>
              <a:t>Brand positioning Bull</a:t>
            </a:r>
            <a:r>
              <a:rPr lang="en-US" dirty="0" smtClean="0"/>
              <a:t>’</a:t>
            </a:r>
            <a:r>
              <a:rPr lang="cs-CZ" dirty="0" smtClean="0"/>
              <a:t>s e</a:t>
            </a:r>
            <a:r>
              <a:rPr lang="en-US" dirty="0" smtClean="0"/>
              <a:t>y</a:t>
            </a:r>
            <a:r>
              <a:rPr lang="cs-CZ" dirty="0" smtClean="0"/>
              <a:t>e</a:t>
            </a:r>
            <a:endParaRPr lang="en-US" dirty="0"/>
          </a:p>
        </p:txBody>
      </p:sp>
      <p:pic>
        <p:nvPicPr>
          <p:cNvPr id="6" name="Объект 5"/>
          <p:cNvPicPr>
            <a:picLocks noGrp="1"/>
          </p:cNvPicPr>
          <p:nvPr>
            <p:ph idx="1"/>
          </p:nvPr>
        </p:nvPicPr>
        <p:blipFill rotWithShape="1">
          <a:blip r:embed="rId2"/>
          <a:srcRect l="24276" t="15192" r="26432" b="23816"/>
          <a:stretch/>
        </p:blipFill>
        <p:spPr bwMode="auto">
          <a:xfrm>
            <a:off x="2145322" y="1345223"/>
            <a:ext cx="7921869" cy="5134777"/>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461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Номер слайда 2"/>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Заголовок 3"/>
          <p:cNvSpPr>
            <a:spLocks noGrp="1"/>
          </p:cNvSpPr>
          <p:nvPr>
            <p:ph type="title"/>
          </p:nvPr>
        </p:nvSpPr>
        <p:spPr/>
        <p:txBody>
          <a:bodyPr/>
          <a:lstStyle/>
          <a:p>
            <a:r>
              <a:rPr lang="en-US" dirty="0" smtClean="0"/>
              <a:t>Positioning map</a:t>
            </a:r>
            <a:endParaRPr lang="en-US" dirty="0"/>
          </a:p>
        </p:txBody>
      </p:sp>
      <p:pic>
        <p:nvPicPr>
          <p:cNvPr id="6" name="Объект 5"/>
          <p:cNvPicPr>
            <a:picLocks noGrp="1"/>
          </p:cNvPicPr>
          <p:nvPr>
            <p:ph idx="1"/>
          </p:nvPr>
        </p:nvPicPr>
        <p:blipFill rotWithShape="1">
          <a:blip r:embed="rId2"/>
          <a:srcRect l="16968" t="25101" r="22840" b="23816"/>
          <a:stretch/>
        </p:blipFill>
        <p:spPr bwMode="auto">
          <a:xfrm>
            <a:off x="1160585" y="1459394"/>
            <a:ext cx="9510020" cy="4768606"/>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571210595"/>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ECON-EN.potx" id="{F7C11DC7-1B8A-49B4-9AAA-52303DEDAF7D}" vid="{B13F5AAB-AC0E-4CB5-95CC-537D369F30D3}"/>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prezentace-econ-en (1)</Template>
  <TotalTime>624</TotalTime>
  <Words>473</Words>
  <Application>Microsoft Office PowerPoint</Application>
  <PresentationFormat>Широкоэкранный</PresentationFormat>
  <Paragraphs>32</Paragraphs>
  <Slides>8</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8</vt:i4>
      </vt:variant>
    </vt:vector>
  </HeadingPairs>
  <TitlesOfParts>
    <vt:vector size="13" baseType="lpstr">
      <vt:lpstr>Arial</vt:lpstr>
      <vt:lpstr>Open Sans</vt:lpstr>
      <vt:lpstr>Tahoma</vt:lpstr>
      <vt:lpstr>Wingdings</vt:lpstr>
      <vt:lpstr>Presentation_MU_EN</vt:lpstr>
      <vt:lpstr>The Lean Canvas</vt:lpstr>
      <vt:lpstr>The Lean Canvas</vt:lpstr>
      <vt:lpstr>Problem  </vt:lpstr>
      <vt:lpstr>Solution </vt:lpstr>
      <vt:lpstr>Revenue Streams </vt:lpstr>
      <vt:lpstr>Key Metrics </vt:lpstr>
      <vt:lpstr>Brand positioning Bull’s eye</vt:lpstr>
      <vt:lpstr>Positioning map</vt:lpstr>
    </vt:vector>
  </TitlesOfParts>
  <Company>IBA MU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Segmentation and Targeting Chapter 7</dc:title>
  <dc:creator>Dušan Mladenović</dc:creator>
  <cp:lastModifiedBy>PC</cp:lastModifiedBy>
  <cp:revision>424</cp:revision>
  <cp:lastPrinted>1601-01-01T00:00:00Z</cp:lastPrinted>
  <dcterms:created xsi:type="dcterms:W3CDTF">2020-10-29T08:52:19Z</dcterms:created>
  <dcterms:modified xsi:type="dcterms:W3CDTF">2022-11-24T10:23:18Z</dcterms:modified>
</cp:coreProperties>
</file>