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2"/>
  </p:notesMasterIdLst>
  <p:sldIdLst>
    <p:sldId id="257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4" r:id="rId15"/>
    <p:sldId id="365" r:id="rId16"/>
    <p:sldId id="366" r:id="rId17"/>
    <p:sldId id="367" r:id="rId18"/>
    <p:sldId id="368" r:id="rId19"/>
    <p:sldId id="260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</p:sldIdLst>
  <p:sldSz cx="12192000" cy="6858000"/>
  <p:notesSz cx="6858000" cy="9144000"/>
  <p:embeddedFontLs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Muni Bold" panose="020B0604020202020204" charset="-18"/>
      <p:regular r:id="rId97"/>
      <p:bold r:id="rId9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9100DC"/>
    <a:srgbClr val="4BC8FF"/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94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2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62090"/>
            <a:ext cx="1726931" cy="11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55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9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505B6E-89BB-084A-89CF-882ACE779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  <p:sldLayoutId id="214748366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B49109-7820-2A4D-BC20-C81254608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E056683-4A18-43EA-95C5-1DB8F66E2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Vnější prostředí – územní členění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4A12C30-FCB3-4E32-A168-830F6500F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Prostředí mezinárodní</a:t>
            </a:r>
            <a:r>
              <a:rPr lang="cs-CZ" altLang="cs-CZ"/>
              <a:t> – vznikající cestou integračního uskupení, předpokládá zrušení národních hranic a vyrovnání parametrů prostředí v dřívějších jednotlivých prostředích národních</a:t>
            </a:r>
          </a:p>
          <a:p>
            <a:r>
              <a:rPr lang="cs-CZ" altLang="cs-CZ"/>
              <a:t>Čtvrtý řád prostředí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6170CD8-F7D0-425E-8951-101B433BF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Vnější prostředí – územní členění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FACB33C-C57A-48C5-80F9-2C65DCE93F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Prostředí světové globalizace</a:t>
            </a:r>
            <a:r>
              <a:rPr lang="cs-CZ" altLang="cs-CZ"/>
              <a:t> – vzniká postupnou internacionalizací ekonomických procesů. Parametry určuje ten nejvýznamnější.</a:t>
            </a:r>
          </a:p>
          <a:p>
            <a:r>
              <a:rPr lang="cs-CZ" altLang="cs-CZ"/>
              <a:t>Prostředí pátého stupně.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A5176FE-8193-487B-97E5-4443309E0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Vnější prostředí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D512285-100D-4DCA-9C92-A10CE9482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Obecně : podnik musí sledovat rozhodující </a:t>
            </a:r>
            <a:r>
              <a:rPr lang="cs-CZ" altLang="cs-CZ" b="1"/>
              <a:t>síly makroprostředí</a:t>
            </a:r>
            <a:r>
              <a:rPr lang="cs-CZ" altLang="cs-CZ"/>
              <a:t> (demografické, ekonomické, technologické, politické, sociální a kulturní) a dále </a:t>
            </a:r>
            <a:r>
              <a:rPr lang="cs-CZ" altLang="cs-CZ" b="1"/>
              <a:t>účastníky mikroprostředí ( stakeholders)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A235607-2D70-4158-9B67-99FE6FD39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Vnější prostředí – věcné členění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8CE05E-6FCA-463B-9B13-B6F0A066F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Týká se věcné podoby aktivit, které podnik provádí, souvisí s odvětvovou a oborovou podobou operačního prostoru.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5D9B8319-F275-4133-A273-A2AAB96A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420938"/>
            <a:ext cx="21605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AACC53D-AD84-43EE-AF74-EB7524720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Proces strategické analýzy podniku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DB732C6-554E-41D3-BBF5-AEA94B97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583CC0C5-BFF2-4283-8C59-5A788A68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20939"/>
            <a:ext cx="18716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200"/>
              <a:t>Politické, ekonomické, socio-kulturní postavení, technologické a další vlivy makrookolí, globalizace</a:t>
            </a: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4514ED78-089A-4D90-A9E6-53699FD5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2420938"/>
            <a:ext cx="20161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51C692E9-F7C8-4F24-A4D1-79763BE3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420939"/>
            <a:ext cx="1728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200"/>
              <a:t>Odvětví – atraktivita, hybné síly, klíčové faktory úspěchu, strategické konkurenční skupiny</a:t>
            </a: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6EC93706-6E01-4D3A-B612-5A1A2333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420938"/>
            <a:ext cx="16573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E86D5D2D-E9E2-41BE-AC94-4261CE30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2565401"/>
            <a:ext cx="151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200"/>
              <a:t>Náklady konkurentů a jejich očekávané reakce</a:t>
            </a:r>
          </a:p>
        </p:txBody>
      </p:sp>
      <p:sp>
        <p:nvSpPr>
          <p:cNvPr id="15369" name="Rectangle 10">
            <a:extLst>
              <a:ext uri="{FF2B5EF4-FFF2-40B4-BE49-F238E27FC236}">
                <a16:creationId xmlns:a16="http://schemas.microsoft.com/office/drawing/2014/main" id="{935C7DF2-31DC-4BBC-961C-58F05DD8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789364"/>
            <a:ext cx="62658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B2FFB13A-6EEA-4718-B792-96E53DE6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3860801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STRATEGICKÁ POZICE PODNIKU</a:t>
            </a: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EEB1CE35-FE56-48DF-A3F2-0F0CFBD02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4508500"/>
            <a:ext cx="3887787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2" name="Text Box 13">
            <a:extLst>
              <a:ext uri="{FF2B5EF4-FFF2-40B4-BE49-F238E27FC236}">
                <a16:creationId xmlns:a16="http://schemas.microsoft.com/office/drawing/2014/main" id="{4FF84EB5-D10F-47B7-B1A9-F6F9CDF93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652964"/>
            <a:ext cx="34559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/>
              <a:t>Specifické přednosti, dostupné zdroje, relativní konkurenční síla, silné a slabé stránky, vyváženost portfolia</a:t>
            </a:r>
          </a:p>
        </p:txBody>
      </p:sp>
      <p:sp>
        <p:nvSpPr>
          <p:cNvPr id="15373" name="AutoShape 14">
            <a:extLst>
              <a:ext uri="{FF2B5EF4-FFF2-40B4-BE49-F238E27FC236}">
                <a16:creationId xmlns:a16="http://schemas.microsoft.com/office/drawing/2014/main" id="{59EF1EDA-AAD3-4FBA-8887-BC6C698D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3429001"/>
            <a:ext cx="71437" cy="360363"/>
          </a:xfrm>
          <a:prstGeom prst="downArrow">
            <a:avLst>
              <a:gd name="adj1" fmla="val 50000"/>
              <a:gd name="adj2" fmla="val 12611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4" name="AutoShape 16">
            <a:extLst>
              <a:ext uri="{FF2B5EF4-FFF2-40B4-BE49-F238E27FC236}">
                <a16:creationId xmlns:a16="http://schemas.microsoft.com/office/drawing/2014/main" id="{3F4A11DD-2ACD-4618-BDDC-F1E4C0F2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3429001"/>
            <a:ext cx="73025" cy="360363"/>
          </a:xfrm>
          <a:prstGeom prst="downArrow">
            <a:avLst>
              <a:gd name="adj1" fmla="val 50000"/>
              <a:gd name="adj2" fmla="val 12337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5" name="AutoShape 17">
            <a:extLst>
              <a:ext uri="{FF2B5EF4-FFF2-40B4-BE49-F238E27FC236}">
                <a16:creationId xmlns:a16="http://schemas.microsoft.com/office/drawing/2014/main" id="{0CF8D0BA-F681-460A-B5FD-898BE80C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3429001"/>
            <a:ext cx="73025" cy="360363"/>
          </a:xfrm>
          <a:prstGeom prst="downArrow">
            <a:avLst>
              <a:gd name="adj1" fmla="val 50000"/>
              <a:gd name="adj2" fmla="val 12337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6" name="AutoShape 18">
            <a:extLst>
              <a:ext uri="{FF2B5EF4-FFF2-40B4-BE49-F238E27FC236}">
                <a16:creationId xmlns:a16="http://schemas.microsoft.com/office/drawing/2014/main" id="{BD0720BD-FF48-4D8E-83AE-45B386DB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4292600"/>
            <a:ext cx="73025" cy="215900"/>
          </a:xfrm>
          <a:prstGeom prst="upArrow">
            <a:avLst>
              <a:gd name="adj1" fmla="val 50000"/>
              <a:gd name="adj2" fmla="val 73913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D745D65-1D7F-47C1-8079-4DE6B07F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Strategická analýza vnějšího prostředí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54FE81B6-02BD-4171-8FB0-C541D223E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Odvíjí se od popisu dvou základních složek – konkurenčního okolí a makrookolí.</a:t>
            </a:r>
          </a:p>
          <a:p>
            <a:r>
              <a:rPr lang="cs-CZ" altLang="cs-CZ"/>
              <a:t>Na základě jejich rozboru je pak možné identifikovat strategickou pozici podniku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F7C82B4-BE81-48E8-8D06-E087A285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Vazba analýz prostředí na strategické pozice podniku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9033650-FAAF-4176-A85E-9DB530CE2C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5413"/>
          <a:ext cx="10515600" cy="2332039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3931628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91320294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Pochopení povahy prostředí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Strategická pozice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081486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Prověřování vlivů na prostředí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79932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Identifikace klíčových konkurenčních sil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5726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Identifikace konkurenční pozice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93841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Identifikace klíčových příležitostí a hrozeb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23690"/>
                  </a:ext>
                </a:extLst>
              </a:tr>
            </a:tbl>
          </a:graphicData>
        </a:graphic>
      </p:graphicFrame>
      <p:sp>
        <p:nvSpPr>
          <p:cNvPr id="5" name="Šipka doprava 4">
            <a:extLst>
              <a:ext uri="{FF2B5EF4-FFF2-40B4-BE49-F238E27FC236}">
                <a16:creationId xmlns:a16="http://schemas.microsoft.com/office/drawing/2014/main" id="{BC0A8A54-0849-490C-AFDD-246425727C0B}"/>
              </a:ext>
            </a:extLst>
          </p:cNvPr>
          <p:cNvSpPr/>
          <p:nvPr/>
        </p:nvSpPr>
        <p:spPr>
          <a:xfrm>
            <a:off x="6310314" y="2786063"/>
            <a:ext cx="64293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24EAAA8D-885D-4E85-A374-F0689CA1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dirty="0"/>
              <a:t>Vnější okolí 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9BC58127-38BC-40EE-A4D0-318ED9004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Makrookolí</a:t>
            </a:r>
            <a:r>
              <a:rPr lang="cs-CZ" altLang="cs-CZ" dirty="0"/>
              <a:t> – faktory působící na makroúrovni, řídící pracovníci mají vnímat širší souvislosti a poukázat na stávající i potenciální hrozby či příležitosti</a:t>
            </a:r>
          </a:p>
          <a:p>
            <a:r>
              <a:rPr lang="cs-CZ" altLang="cs-CZ" dirty="0"/>
              <a:t>Metody – PEST analýza, 4C, tvorba scénářů, Holistický model atd.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A2B6479-CCFD-4241-A420-FE4FE96B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dirty="0"/>
              <a:t>Vnější okolí 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AD87165C-2F7A-4441-B150-03CC7C9F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Mikrookolí – Odvětví, Konkurence</a:t>
            </a:r>
            <a:r>
              <a:rPr lang="cs-CZ" altLang="cs-CZ" dirty="0"/>
              <a:t> – nutné uvědomit si </a:t>
            </a:r>
            <a:r>
              <a:rPr lang="cs-CZ" altLang="cs-CZ" dirty="0" err="1"/>
              <a:t>změnotvorné</a:t>
            </a:r>
            <a:r>
              <a:rPr lang="cs-CZ" altLang="cs-CZ" dirty="0"/>
              <a:t> a hybné síly odvětví a dále klíčové faktory úspěchu – atraktivita.</a:t>
            </a:r>
          </a:p>
          <a:p>
            <a:r>
              <a:rPr lang="cs-CZ" altLang="cs-CZ" dirty="0"/>
              <a:t>Metoda – mapa strategických konkurenčních skupin, </a:t>
            </a:r>
            <a:r>
              <a:rPr lang="cs-CZ" altLang="cs-CZ" dirty="0" err="1"/>
              <a:t>Porterův</a:t>
            </a:r>
            <a:r>
              <a:rPr lang="cs-CZ" altLang="cs-CZ" dirty="0"/>
              <a:t> model 5 sil (6 sil, 7 sil) atd.</a:t>
            </a:r>
          </a:p>
          <a:p>
            <a:r>
              <a:rPr lang="cs-CZ" altLang="cs-CZ" dirty="0"/>
              <a:t>Z metod analýzy vnějšího prostředí je vždy třeba definovat ty </a:t>
            </a:r>
            <a:r>
              <a:rPr lang="cs-CZ" altLang="cs-CZ" dirty="0">
                <a:solidFill>
                  <a:srgbClr val="B9006E"/>
                </a:solidFill>
              </a:rPr>
              <a:t>RELEVANTNÍ </a:t>
            </a:r>
            <a:r>
              <a:rPr lang="cs-CZ" altLang="cs-CZ" dirty="0"/>
              <a:t> a ty nadále zkoumat.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692696"/>
            <a:ext cx="8219256" cy="576064"/>
          </a:xfrm>
        </p:spPr>
        <p:txBody>
          <a:bodyPr>
            <a:normAutofit/>
          </a:bodyPr>
          <a:lstStyle/>
          <a:p>
            <a:r>
              <a:rPr lang="cs-CZ" sz="2800" dirty="0"/>
              <a:t>Identifikace důležitých </a:t>
            </a:r>
            <a:r>
              <a:rPr lang="cs-CZ" sz="2800" dirty="0" err="1"/>
              <a:t>stakeholders</a:t>
            </a:r>
            <a:endParaRPr lang="cs-CZ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7809" y="1296304"/>
            <a:ext cx="4734917" cy="422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28049" y="5517233"/>
            <a:ext cx="3008313" cy="320899"/>
          </a:xfrm>
        </p:spPr>
        <p:txBody>
          <a:bodyPr/>
          <a:lstStyle/>
          <a:p>
            <a:r>
              <a:rPr lang="cs-CZ" dirty="0"/>
              <a:t>Zdroj: Oxford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48091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2F4F35D-A284-415F-BFA7-82801F545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cs-CZ" altLang="cs-CZ" sz="4800" dirty="0"/>
              <a:t>Strategický management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E5332A4-6B90-4AB0-94D7-C4146B99D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cs-CZ" altLang="cs-CZ" sz="3200" dirty="0"/>
              <a:t>Ing. Pavla Marciánová, Ph.D.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1242FF8-3A89-436F-B7E6-FEC74422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Povaha prostředí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980AE454-B421-40A8-8DEF-E0D0E231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Prostředí statické </a:t>
            </a:r>
            <a:r>
              <a:rPr lang="cs-CZ" altLang="cs-CZ"/>
              <a:t>– lze odhadovat budoucí vývoj na základě jednoduchých statistických analýz historických dat.</a:t>
            </a:r>
          </a:p>
          <a:p>
            <a:r>
              <a:rPr lang="cs-CZ" altLang="cs-CZ" b="1"/>
              <a:t>Prostředí dynamické </a:t>
            </a:r>
            <a:r>
              <a:rPr lang="cs-CZ" altLang="cs-CZ"/>
              <a:t>-  nelze při odhadu budoucího vývoje používat historická data jen částečně. Využití intuice a metod tvorby scénářů.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6A4E0BC6-38CF-4D28-B94F-D673128A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Povaha prostředí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B6651DD9-7070-407E-925B-428BEE2A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Míra komplexnosti </a:t>
            </a:r>
            <a:r>
              <a:rPr lang="cs-CZ" altLang="cs-CZ"/>
              <a:t>– odvíjí se od způsobu segmentace činností v rámci podniku (závisí i na organizační struktuře)</a:t>
            </a:r>
          </a:p>
          <a:p>
            <a:r>
              <a:rPr lang="cs-CZ" altLang="cs-CZ"/>
              <a:t>Schopnost podniku pracovat s komplexně pojatými informacemi =konkurenční výhoda.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8A49FEC-F933-4759-B829-726D12B9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Metody analýzy 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5CF63F66-760E-4816-AA7A-D7C8E3F2B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Okolní prostředí  - síly v okolí podniku, které ovlivňují schopnost úspěšně prodávat výrobky cílovým zákazníkům.</a:t>
            </a:r>
          </a:p>
          <a:p>
            <a:r>
              <a:rPr lang="cs-CZ" altLang="cs-CZ" dirty="0"/>
              <a:t>Skládá se ze sil nebo prvků, které jsou ovlivnitelné jen velmi málo, ale přímo ovlivňují prosperitu podniku.</a:t>
            </a:r>
          </a:p>
          <a:p>
            <a:r>
              <a:rPr lang="cs-CZ" altLang="cs-CZ" dirty="0"/>
              <a:t>Nabízí příležitosti a hrozby – při správném odhadu – minimalizace rizika.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05588800-B19B-4E3A-8F30-3AA937EC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000"/>
              <a:t>Před samotnou akcí je nutné: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A54216E1-8863-4009-BEA8-94F51679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Vyhodnotit prostředí, ve kterém se podnik pohybuje</a:t>
            </a:r>
          </a:p>
          <a:p>
            <a:r>
              <a:rPr lang="cs-CZ" altLang="cs-CZ"/>
              <a:t>Vystopovat změny v hodnotách zákazníků</a:t>
            </a:r>
          </a:p>
          <a:p>
            <a:r>
              <a:rPr lang="cs-CZ" altLang="cs-CZ"/>
              <a:t>Porozumět tomu jak tyto změny ovlivní výrobky a služby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499D20F-6536-40E5-83E1-8E45CA4D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000"/>
              <a:t>Které otázky je třeba zodpovědět: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2E663857-F4B1-46B0-B3C5-DCBCE64C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00"/>
              <a:t>Jsme si vědomi změn v našem podnikatelském prostředí?</a:t>
            </a:r>
          </a:p>
          <a:p>
            <a:r>
              <a:rPr lang="cs-CZ" altLang="cs-CZ" sz="2100"/>
              <a:t>Jak tyto změny sledujeme?</a:t>
            </a:r>
          </a:p>
          <a:p>
            <a:r>
              <a:rPr lang="cs-CZ" altLang="cs-CZ" sz="2100"/>
              <a:t>Jak se mění potřeby, přání a hodnoty našich zákazníků?</a:t>
            </a:r>
          </a:p>
          <a:p>
            <a:r>
              <a:rPr lang="cs-CZ" altLang="cs-CZ" sz="2100"/>
              <a:t>Co jsme v našich plánech udělali, abychom pružně reagovali na změny?</a:t>
            </a:r>
          </a:p>
          <a:p>
            <a:r>
              <a:rPr lang="cs-CZ" altLang="cs-CZ" sz="2100"/>
              <a:t>Jak se odrážejí tyto změny ve firemních plánech, které chceme realizovat?</a:t>
            </a:r>
          </a:p>
          <a:p>
            <a:r>
              <a:rPr lang="cs-CZ" altLang="cs-CZ" sz="2100"/>
              <a:t>Co bychom měli dělat v budoucnu jinak, abychom se se změnami vyrovnali?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0B196EF9-0DD3-49F6-A10D-F1231CDF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„Brašna na nářadí“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D6EBBE4-04D3-4BC1-9FA2-30508997B3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5413"/>
          <a:ext cx="10515600" cy="2763839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62318301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288426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 tvaruje budoucnost a jak by mohla vypadat?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PEST analýza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85833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Jak atraktivní je tento trh a jaké jsou priority pro další rozvoj?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Model 5 sil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89833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Jaké schopnosti potřebujeme, abychom úspěšně rozvíjeli podnik a aby se nám v těchto aktivitách dařilo?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Klíčové faktory úspěchu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25318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Jak by se měly stanovit budoucí priority a kam je máme zaměřit?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Směrová matice politiky</a:t>
                      </a:r>
                    </a:p>
                  </a:txBody>
                  <a:tcPr marL="116840" marR="1168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704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9CED2E80-D6D9-4AF1-9957-4A993C0C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PEST analýza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6D19B059-2AA2-4432-B7DB-E172C0D7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Zkratka – Politické Ekonomické Sociální a Technické faktory</a:t>
            </a:r>
          </a:p>
          <a:p>
            <a:r>
              <a:rPr lang="cs-CZ" altLang="cs-CZ"/>
              <a:t>Existují i modifikace PESTEL – Ekologická, Legislativní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8C7565DA-CF5A-4B59-9FA7-5072ACF4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PEST analýza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2DDFC1B-86F9-480D-BDF8-6815A0322D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5413"/>
          <a:ext cx="10515600" cy="334803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94101597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65928082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Politicko-právní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Ekonomické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336853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Legislativa monopolů, zákony na ochranu ŽP, daňová politika, omezení zahraničního obchodu, politika zaměstnanosti, stabilita vlády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Obchodní cykly, trend růstu HNP, úrokové sazby, peněžní zásoby, inflace, nezaměstnanost, volné zdroje, dostupnost energie a náklady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1655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Sociálně kulturní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Technologické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18761"/>
                  </a:ext>
                </a:extLst>
              </a:tr>
              <a:tr h="142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Demografické podmínky, distribuce příjmů, sociální mobilita, změny životního stylu, postoj k práci a volnému času, konzumní styl života, úroveň vzdělání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Vládní výdaje na výzkum, vládní a průmyslové zaměření na technologické aktivity, nové objevy (výsledky výzkumu a vývoje)rychlost přenosu technologií, míra zastarávání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754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C03BFC3C-A1EE-4747-8066-24864B5C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PEST analýza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F33BA96D-CEA1-4142-985A-49EFBFA1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Politické – Ekonomické           </a:t>
            </a:r>
          </a:p>
          <a:p>
            <a:endParaRPr lang="cs-CZ" altLang="cs-CZ"/>
          </a:p>
          <a:p>
            <a:r>
              <a:rPr lang="cs-CZ" altLang="cs-CZ"/>
              <a:t>Které formy vyvolají změnu v našem odvětví? </a:t>
            </a:r>
          </a:p>
          <a:p>
            <a:r>
              <a:rPr lang="cs-CZ" altLang="cs-CZ"/>
              <a:t>Které scénáře můžeme předvídat pro budoucnost?</a:t>
            </a:r>
          </a:p>
        </p:txBody>
      </p:sp>
      <p:sp>
        <p:nvSpPr>
          <p:cNvPr id="5" name="Šipka dolů 4">
            <a:extLst>
              <a:ext uri="{FF2B5EF4-FFF2-40B4-BE49-F238E27FC236}">
                <a16:creationId xmlns:a16="http://schemas.microsoft.com/office/drawing/2014/main" id="{14EDB14E-A617-4F2B-BE3A-FC8219DE17FA}"/>
              </a:ext>
            </a:extLst>
          </p:cNvPr>
          <p:cNvSpPr/>
          <p:nvPr/>
        </p:nvSpPr>
        <p:spPr>
          <a:xfrm>
            <a:off x="4095751" y="2143126"/>
            <a:ext cx="500063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D1D31DB8-D059-407A-BDB3-C07C4096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PEST analýza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FD9D475F-FA5A-4CEB-A961-E69C76D14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Sociální – Technologické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Co budou muset organizace dělat, aby mohly dobře konkurovat?</a:t>
            </a:r>
          </a:p>
          <a:p>
            <a:r>
              <a:rPr lang="cs-CZ" altLang="cs-CZ"/>
              <a:t>Kde se nacházíme my?</a:t>
            </a:r>
          </a:p>
          <a:p>
            <a:endParaRPr lang="cs-CZ" altLang="cs-CZ"/>
          </a:p>
        </p:txBody>
      </p:sp>
      <p:sp>
        <p:nvSpPr>
          <p:cNvPr id="4" name="Šipka dolů 3">
            <a:extLst>
              <a:ext uri="{FF2B5EF4-FFF2-40B4-BE49-F238E27FC236}">
                <a16:creationId xmlns:a16="http://schemas.microsoft.com/office/drawing/2014/main" id="{FA8216D3-1351-47F9-BA28-166DAE60F30D}"/>
              </a:ext>
            </a:extLst>
          </p:cNvPr>
          <p:cNvSpPr/>
          <p:nvPr/>
        </p:nvSpPr>
        <p:spPr>
          <a:xfrm>
            <a:off x="4381501" y="2286000"/>
            <a:ext cx="500063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147FE9-1E72-4116-AB1C-4F0BF2C1A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Strategický plánovací cyklus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FCA2670-03B3-422E-A616-0E28F2E12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Struktura:</a:t>
            </a:r>
          </a:p>
          <a:p>
            <a:r>
              <a:rPr lang="cs-CZ" altLang="cs-CZ"/>
              <a:t>Strategický plánovací cyklus slouží jako základní orientační nástroj při tvorbě strategických plánů.</a:t>
            </a:r>
          </a:p>
          <a:p>
            <a:r>
              <a:rPr lang="cs-CZ" altLang="cs-CZ" b="1"/>
              <a:t>3 okruhy:</a:t>
            </a:r>
          </a:p>
          <a:p>
            <a:r>
              <a:rPr lang="cs-CZ" altLang="cs-CZ"/>
              <a:t>Analytická část</a:t>
            </a:r>
          </a:p>
          <a:p>
            <a:r>
              <a:rPr lang="cs-CZ" altLang="cs-CZ"/>
              <a:t>Strategická část</a:t>
            </a:r>
          </a:p>
          <a:p>
            <a:r>
              <a:rPr lang="cs-CZ" altLang="cs-CZ"/>
              <a:t>Realizační část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20F41B9-F1A9-4456-905B-8ABF13A8C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Zdroje ke zpracování PEST analýzy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31FC991-6DF5-4398-8FEB-1C06CA8055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Viz. Dokument </a:t>
            </a:r>
            <a:r>
              <a:rPr lang="cs-CZ" altLang="cs-CZ" dirty="0" err="1"/>
              <a:t>Arcdata</a:t>
            </a:r>
            <a:r>
              <a:rPr lang="cs-CZ" altLang="cs-CZ" dirty="0"/>
              <a:t> Praha – příklady zdrojů ke zpracování PEST analýzy podniku</a:t>
            </a:r>
          </a:p>
          <a:p>
            <a:r>
              <a:rPr lang="cs-CZ" altLang="cs-CZ" dirty="0"/>
              <a:t>Viz. Telecom - příklady zdrojů ke zpracování PEST analýzy podniku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6E81C880-FB14-434A-BD57-64EDA001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000"/>
              <a:t>PEST analýza – zaměření na vývojové trendy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86DD85BA-EC8C-4B2C-B4E1-73B6F2D8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00" dirty="0"/>
              <a:t>Předpokládá znalost o vývoji minulosti a současného stavu</a:t>
            </a:r>
          </a:p>
          <a:p>
            <a:r>
              <a:rPr lang="cs-CZ" altLang="cs-CZ" sz="2100" b="1" dirty="0"/>
              <a:t>Zaměření se na perspektivnost – metoda MAP</a:t>
            </a:r>
          </a:p>
          <a:p>
            <a:r>
              <a:rPr lang="cs-CZ" altLang="cs-CZ" sz="2100" dirty="0"/>
              <a:t>1) Monitorování, identifikace faktorů - fáze </a:t>
            </a:r>
            <a:r>
              <a:rPr lang="cs-CZ" altLang="cs-CZ" sz="2100" b="1" dirty="0"/>
              <a:t>M</a:t>
            </a:r>
          </a:p>
          <a:p>
            <a:r>
              <a:rPr lang="cs-CZ" altLang="cs-CZ" sz="2100" dirty="0"/>
              <a:t>2) Analýza jejich dosavadního působení(retrospektivní analýza) – fáze </a:t>
            </a:r>
            <a:r>
              <a:rPr lang="cs-CZ" altLang="cs-CZ" sz="2100" b="1" dirty="0"/>
              <a:t>A</a:t>
            </a:r>
          </a:p>
          <a:p>
            <a:r>
              <a:rPr lang="cs-CZ" altLang="cs-CZ" sz="2100" dirty="0"/>
              <a:t>3) Predikce vývoje (perspektivní analýza) – fáze </a:t>
            </a:r>
            <a:r>
              <a:rPr lang="cs-CZ" altLang="cs-CZ" sz="2100" b="1" dirty="0"/>
              <a:t>P</a:t>
            </a:r>
          </a:p>
          <a:p>
            <a:r>
              <a:rPr lang="cs-CZ" altLang="cs-CZ" sz="2100" b="1" dirty="0"/>
              <a:t>Ohodnocení relevantních faktorů – technika ETOP</a:t>
            </a:r>
          </a:p>
          <a:p>
            <a:r>
              <a:rPr lang="cs-CZ" altLang="cs-CZ" sz="2100" dirty="0"/>
              <a:t>(</a:t>
            </a:r>
            <a:r>
              <a:rPr lang="cs-CZ" altLang="cs-CZ" sz="2100" dirty="0" err="1"/>
              <a:t>Environmental</a:t>
            </a:r>
            <a:r>
              <a:rPr lang="cs-CZ" altLang="cs-CZ" sz="2100" dirty="0"/>
              <a:t> </a:t>
            </a:r>
            <a:r>
              <a:rPr lang="cs-CZ" altLang="cs-CZ" sz="2100" dirty="0" err="1"/>
              <a:t>Threat</a:t>
            </a:r>
            <a:r>
              <a:rPr lang="cs-CZ" altLang="cs-CZ" sz="2100" dirty="0"/>
              <a:t> and </a:t>
            </a:r>
            <a:r>
              <a:rPr lang="cs-CZ" altLang="cs-CZ" sz="2100" dirty="0" err="1"/>
              <a:t>Opportunity</a:t>
            </a:r>
            <a:r>
              <a:rPr lang="cs-CZ" altLang="cs-CZ" sz="2100" dirty="0"/>
              <a:t> Profile)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55E053-95EF-4DC1-9349-5386A1E9B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Metoda tvorby scénářů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5D6A601-0183-4F2D-877F-6D507E503A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/>
              <a:t>Umožňuje vytvářet hodnověrné varianty budoucího vývoje prostředí a pozice podniku v tomto prostředí na základě seskupování klíčových a řídících vlivů, jež byly identifikovány v předchozích stadiích analýzy.</a:t>
            </a:r>
          </a:p>
          <a:p>
            <a:r>
              <a:rPr lang="cs-CZ" altLang="cs-CZ" sz="2600"/>
              <a:t>Výsledkem je omezený počet logicky konzistentních, ale přitom rozdílných scénářů, které mohou být vzájemně srovnávány.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EBC2E-6B89-47CD-8FFE-79DCB02D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606E97-A8E7-4C8F-986F-3438393F6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/>
              <a:t>2 přístupy:</a:t>
            </a:r>
          </a:p>
          <a:p>
            <a:pPr>
              <a:lnSpc>
                <a:spcPct val="90000"/>
              </a:lnSpc>
            </a:pPr>
            <a:r>
              <a:rPr lang="cs-CZ" altLang="cs-CZ" sz="2600" b="1"/>
              <a:t>Tvorba scénářů na základě faktorů</a:t>
            </a:r>
            <a:r>
              <a:rPr lang="cs-CZ" altLang="cs-CZ" sz="2600"/>
              <a:t> – vhodná v případě, že faktorů ovlivňujících výsledek je velmi málo a faktory a jejich vzájemné interakce tak mohou být systematicky zkoumány.</a:t>
            </a:r>
          </a:p>
          <a:p>
            <a:pPr>
              <a:lnSpc>
                <a:spcPct val="90000"/>
              </a:lnSpc>
            </a:pPr>
            <a:r>
              <a:rPr lang="cs-CZ" altLang="cs-CZ" sz="2600" b="1"/>
              <a:t>Tvorba předem stanoveného počtu scénářů</a:t>
            </a:r>
            <a:r>
              <a:rPr lang="cs-CZ" altLang="cs-CZ" sz="2600"/>
              <a:t> – vhodná tehdy, je-li počet faktorů ovlivňujících výsledek mnoho. Většinou se snažíme vytvořit jen několik variant, které se od sebe výrazně liší ( optimistická, průměrná – realistická a pesimistická varianta)</a:t>
            </a:r>
          </a:p>
          <a:p>
            <a:pPr>
              <a:lnSpc>
                <a:spcPct val="90000"/>
              </a:lnSpc>
            </a:pPr>
            <a:endParaRPr lang="cs-CZ" altLang="cs-CZ" sz="2600"/>
          </a:p>
          <a:p>
            <a:pPr>
              <a:lnSpc>
                <a:spcPct val="90000"/>
              </a:lnSpc>
            </a:pPr>
            <a:endParaRPr lang="cs-CZ" altLang="cs-CZ" sz="2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54EF1-6217-4D22-9D43-3AA2FBA4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972F946-8532-415A-A931-8A770BA17C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Výsledné scénáře reprezentují výhledově možné varianty vhodné pro začlenění do procesu tvorby strategie podniku.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Přínosy:</a:t>
            </a:r>
          </a:p>
          <a:p>
            <a:pPr>
              <a:lnSpc>
                <a:spcPct val="90000"/>
              </a:lnSpc>
            </a:pPr>
            <a:r>
              <a:rPr lang="cs-CZ" altLang="cs-CZ"/>
              <a:t>Umožňuje testování citlivosti jednotlivých variant na změnu výchozích předpokladů</a:t>
            </a:r>
          </a:p>
          <a:p>
            <a:pPr>
              <a:lnSpc>
                <a:spcPct val="90000"/>
              </a:lnSpc>
            </a:pPr>
            <a:r>
              <a:rPr lang="cs-CZ" altLang="cs-CZ"/>
              <a:t>Umožňuje zpochybnit některé vžité předsudky a předpoklady výkonných manažerů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48DF80B-0A00-411D-9AD4-F02E509D7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Postup tvorby scénářů u firmy General Electric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E9C6B5B-2E5B-45C2-946C-44E9B1F8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86C6F82-D047-4E6B-905D-ECAB194A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773239"/>
            <a:ext cx="129540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8854D6CE-C1FD-4834-A886-69DD97C9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1773239"/>
            <a:ext cx="11525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Příprava a pozadí profilu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E7ABF0DD-42CB-4D70-A69D-DDBBFB3A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1773239"/>
            <a:ext cx="1223962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BEA7803F-2662-4289-950E-85BE9F83D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916113"/>
            <a:ext cx="1079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Výběr kritických indikátorů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C9589205-C073-471D-9C22-37BAD2C0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1773239"/>
            <a:ext cx="144145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F0481359-0554-4F9E-B87F-096F575EA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1844676"/>
            <a:ext cx="129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200" b="1"/>
              <a:t>Charakteristika minulého vývoje každého indikátoru</a:t>
            </a: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7BB56B55-F2AB-4050-A507-E879F99F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1773238"/>
            <a:ext cx="12954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0A41F877-0123-4DBC-B43B-96D31360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1773239"/>
            <a:ext cx="14398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Verifikace potenciálních budoucích událostí</a:t>
            </a: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3A22C8FE-6E41-4E79-8602-EF54D4AC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1773238"/>
            <a:ext cx="12969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26F15216-EA07-4332-83FF-7EE329F9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844676"/>
            <a:ext cx="12239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Předpověď vývoje každého indikátoru</a:t>
            </a:r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F2E0B903-C739-4925-8256-EB21D7D9C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349500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9" name="Line 15">
            <a:extLst>
              <a:ext uri="{FF2B5EF4-FFF2-40B4-BE49-F238E27FC236}">
                <a16:creationId xmlns:a16="http://schemas.microsoft.com/office/drawing/2014/main" id="{F157C9F6-7880-4F1C-94D9-9D37D23C4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1" y="23495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A9CA140B-A1E2-4669-94E9-9F59AC713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2349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C69C97BB-083C-4D71-9032-511F0AA18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2349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Oval 18">
            <a:extLst>
              <a:ext uri="{FF2B5EF4-FFF2-40B4-BE49-F238E27FC236}">
                <a16:creationId xmlns:a16="http://schemas.microsoft.com/office/drawing/2014/main" id="{840263D2-DE3C-43D3-A29F-796235A5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3933825"/>
            <a:ext cx="2951162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07CCB90D-E482-4D44-9A22-199B40E4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221163"/>
            <a:ext cx="2233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Psaní scénářů</a:t>
            </a:r>
          </a:p>
        </p:txBody>
      </p:sp>
      <p:cxnSp>
        <p:nvCxnSpPr>
          <p:cNvPr id="36884" name="AutoShape 20">
            <a:extLst>
              <a:ext uri="{FF2B5EF4-FFF2-40B4-BE49-F238E27FC236}">
                <a16:creationId xmlns:a16="http://schemas.microsoft.com/office/drawing/2014/main" id="{A36E4E57-B099-4E68-9D85-EC686210B862}"/>
              </a:ext>
            </a:extLst>
          </p:cNvPr>
          <p:cNvCxnSpPr>
            <a:cxnSpLocks noChangeShapeType="1"/>
            <a:stCxn id="36877" idx="3"/>
            <a:endCxn id="36882" idx="6"/>
          </p:cNvCxnSpPr>
          <p:nvPr/>
        </p:nvCxnSpPr>
        <p:spPr bwMode="auto">
          <a:xfrm flipH="1">
            <a:off x="6959601" y="2379664"/>
            <a:ext cx="2665413" cy="2022475"/>
          </a:xfrm>
          <a:prstGeom prst="bentConnector3">
            <a:avLst>
              <a:gd name="adj1" fmla="val -85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F65DEA1-6C87-44A0-B620-A14604B1D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Postup tvorby scénářů u firmy General Electric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47F7A5A-E97E-4498-9E9F-6DB239E68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Příprava a pozadí profilu</a:t>
            </a:r>
            <a:r>
              <a:rPr lang="cs-CZ" altLang="cs-CZ"/>
              <a:t> – Odhad faktorů okolí: </a:t>
            </a:r>
          </a:p>
          <a:p>
            <a:r>
              <a:rPr lang="cs-CZ" altLang="cs-CZ"/>
              <a:t>Demografický životní styl</a:t>
            </a:r>
          </a:p>
          <a:p>
            <a:r>
              <a:rPr lang="cs-CZ" altLang="cs-CZ"/>
              <a:t>Ekonomika, legislativa a regulace vlády</a:t>
            </a:r>
          </a:p>
          <a:p>
            <a:r>
              <a:rPr lang="cs-CZ" altLang="cs-CZ"/>
              <a:t>Věda a technologie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5D7B3C4-D225-41AD-8D4B-E0D3668BC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Postup tvorby scénářů u firmy General Electric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9C909E3-92B6-455E-AE6D-1A708AD48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Výběr kritických indikátorů</a:t>
            </a:r>
            <a:r>
              <a:rPr lang="cs-CZ" altLang="cs-CZ"/>
              <a:t>:</a:t>
            </a:r>
          </a:p>
          <a:p>
            <a:r>
              <a:rPr lang="cs-CZ" altLang="cs-CZ"/>
              <a:t>Identifikace klíčových indikátorů oboru. Literární průzkum budoucích událostí, ovlivňujících vývoj klíčových indikátorů. Nominování Delphi panelu účastníků jejichž názor je cenný pro hodnocení budoucnosti oboru.</a:t>
            </a:r>
          </a:p>
          <a:p>
            <a:r>
              <a:rPr lang="cs-CZ" altLang="cs-CZ"/>
              <a:t>Možné budoucí události </a:t>
            </a:r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B7D60DFC-873A-47E6-8279-21ADAEBF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4868863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5AE78-1BA2-4399-8535-AAA1B9D2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C859678-7F8B-44F4-ADBF-E7AE6C41A3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Charakteristika minulého vývoje každého indikátoru: </a:t>
            </a:r>
          </a:p>
          <a:p>
            <a:r>
              <a:rPr lang="cs-CZ" altLang="cs-CZ"/>
              <a:t>Vložení těchto dat do databáze pro TIA ( trend Impact Analysis). Analýza příčin minulého vývoje každého trendu. Příprava otázek pro paneů Delphi.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A5F4397-7B7B-4569-9CE3-C6316FD9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Postup tvorby scénářů u firmy General Electric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EA69D80-C9F1-47D1-A314-FAFCCF870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/>
              <a:t>Verifikace potenciálních budoucích událostí</a:t>
            </a:r>
            <a:r>
              <a:rPr lang="cs-CZ" altLang="cs-CZ"/>
              <a:t>: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Provedení Delphi panelu:</a:t>
            </a:r>
          </a:p>
          <a:p>
            <a:pPr>
              <a:lnSpc>
                <a:spcPct val="90000"/>
              </a:lnSpc>
            </a:pPr>
            <a:r>
              <a:rPr lang="cs-CZ" altLang="cs-CZ"/>
              <a:t>Hodnocení minulého vývoje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Odhad potencionálního vlivu budoucích událostí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Předpověď budoucích trendů</a:t>
            </a:r>
          </a:p>
          <a:p>
            <a:pPr>
              <a:lnSpc>
                <a:spcPct val="90000"/>
              </a:lnSpc>
            </a:pPr>
            <a:r>
              <a:rPr lang="cs-CZ" altLang="cs-CZ"/>
              <a:t>Specifikace a dokumentace předpokladů předpovědi.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71F801B-D4A3-4204-A14C-B041C3FC7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Strategický plánovací cyklus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30AB2E8-1A89-4156-B4F4-41FA11DC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156" name="Group 60">
            <a:extLst>
              <a:ext uri="{FF2B5EF4-FFF2-40B4-BE49-F238E27FC236}">
                <a16:creationId xmlns:a16="http://schemas.microsoft.com/office/drawing/2014/main" id="{EF26D68F-2B93-4F6E-8F04-CD58F102FF0B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719263"/>
          <a:ext cx="8229600" cy="441166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09104370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16616791"/>
                    </a:ext>
                  </a:extLst>
                </a:gridCol>
              </a:tblGrid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Definice poslání a cílů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Analytická část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238526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Externí 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34042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Interní 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45860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Definice řešených problémů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Strategická část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182249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Možnosti řešení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78737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Stanovení priorit a výběr strategie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527211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Operační plán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Realizační část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501908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Realizace plánu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39564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Kontrola plánu a hodnocení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87831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Plán návazných činností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90667"/>
                  </a:ext>
                </a:extLst>
              </a:tr>
            </a:tbl>
          </a:graphicData>
        </a:graphic>
      </p:graphicFrame>
      <p:sp>
        <p:nvSpPr>
          <p:cNvPr id="4127" name="AutoShape 58">
            <a:extLst>
              <a:ext uri="{FF2B5EF4-FFF2-40B4-BE49-F238E27FC236}">
                <a16:creationId xmlns:a16="http://schemas.microsoft.com/office/drawing/2014/main" id="{B2F5ED20-17CD-4BF6-BAE8-A94BEA1E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2133600"/>
            <a:ext cx="144463" cy="863600"/>
          </a:xfrm>
          <a:prstGeom prst="downArrow">
            <a:avLst>
              <a:gd name="adj1" fmla="val 50000"/>
              <a:gd name="adj2" fmla="val 1494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8" name="AutoShape 59">
            <a:extLst>
              <a:ext uri="{FF2B5EF4-FFF2-40B4-BE49-F238E27FC236}">
                <a16:creationId xmlns:a16="http://schemas.microsoft.com/office/drawing/2014/main" id="{0214FF13-D2D0-4CA0-931C-BBE33DFE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3500439"/>
            <a:ext cx="144462" cy="936625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D64DF48-8835-4FEE-BCDA-E8FF58E9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Postup tvorby scénářů u firmy General Electric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8E42B49-ABAB-45AF-AFDF-4472D4D4E8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Předpověď vývoje každého indikátoru</a:t>
            </a:r>
            <a:r>
              <a:rPr lang="cs-CZ" altLang="cs-CZ"/>
              <a:t>:</a:t>
            </a:r>
          </a:p>
          <a:p>
            <a:r>
              <a:rPr lang="cs-CZ" altLang="cs-CZ"/>
              <a:t>Provedení TIA (Trend Impact Analysis)</a:t>
            </a:r>
          </a:p>
          <a:p>
            <a:r>
              <a:rPr lang="cs-CZ" altLang="cs-CZ"/>
              <a:t>Provedení CIA (Cross Impact Analysis) na základě výsledků literárního průzkumu a výstupů Delphi panelu.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89266A8-B498-4273-A091-470353E8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Postup tvorby scénářů u firmy General Electric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E08E012-5426-443B-9ACC-B78EB1CED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Psaní scénářů</a:t>
            </a:r>
            <a:r>
              <a:rPr lang="cs-CZ" altLang="cs-CZ"/>
              <a:t>: Literární deskripce alternativních budoucností založená na určitých předpokladech o relevantních silách okolí a jejich vztahů.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D4D98A6-0F92-4038-981F-76FB265BB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Metoda 4C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6420830-D70A-49DD-9D5F-B64E5532A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7108" name="Oval 4">
            <a:extLst>
              <a:ext uri="{FF2B5EF4-FFF2-40B4-BE49-F238E27FC236}">
                <a16:creationId xmlns:a16="http://schemas.microsoft.com/office/drawing/2014/main" id="{CD492331-73B9-43F1-A362-493B75DA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644901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B311ACB7-BE1F-4839-A2D8-CCD32F79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860801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Globální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8C7A34BE-1322-444A-A1A1-E843E426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2205038"/>
            <a:ext cx="14398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B75F569F-125A-4F9C-A785-A6497DAD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23495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Customer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F9BA1DEA-EC8F-48C8-8735-7691E771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716339"/>
            <a:ext cx="13684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E4B70C61-4ED1-4A71-98A3-5EBA5880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3860801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Costs</a:t>
            </a: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F50FAE73-4C57-4F7C-A411-64A994C8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3644900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F9BBD44A-70BA-4CBF-838B-F794F38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37893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Country</a:t>
            </a:r>
          </a:p>
        </p:txBody>
      </p:sp>
      <p:sp>
        <p:nvSpPr>
          <p:cNvPr id="47116" name="Rectangle 12">
            <a:extLst>
              <a:ext uri="{FF2B5EF4-FFF2-40B4-BE49-F238E27FC236}">
                <a16:creationId xmlns:a16="http://schemas.microsoft.com/office/drawing/2014/main" id="{05D58255-7F76-4E72-BBAB-92D6F26C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797426"/>
            <a:ext cx="14398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E3F181DC-1649-4948-AD36-BD9C44A7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868863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Competition</a:t>
            </a:r>
          </a:p>
        </p:txBody>
      </p:sp>
      <p:sp>
        <p:nvSpPr>
          <p:cNvPr id="47118" name="Line 14">
            <a:extLst>
              <a:ext uri="{FF2B5EF4-FFF2-40B4-BE49-F238E27FC236}">
                <a16:creationId xmlns:a16="http://schemas.microsoft.com/office/drawing/2014/main" id="{4EB21BB8-2833-4433-813B-AAA53BF1B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40767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9" name="Line 15">
            <a:extLst>
              <a:ext uri="{FF2B5EF4-FFF2-40B4-BE49-F238E27FC236}">
                <a16:creationId xmlns:a16="http://schemas.microsoft.com/office/drawing/2014/main" id="{DDBED3B7-1D95-4EBC-98C3-65A04256E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28527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C9B44DE1-1C34-41CA-80CD-698357D73B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1901" y="40052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1" name="Line 17">
            <a:extLst>
              <a:ext uri="{FF2B5EF4-FFF2-40B4-BE49-F238E27FC236}">
                <a16:creationId xmlns:a16="http://schemas.microsoft.com/office/drawing/2014/main" id="{3A0544BC-ADCF-405D-BE65-0E62957F22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4437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EEF0FC5-49BF-4AE9-A441-205188F48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Customers – zákazníci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1EDF159-C372-4D06-880E-9DB23620BF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</a:pPr>
            <a:r>
              <a:rPr lang="cs-CZ" altLang="cs-CZ"/>
              <a:t>Požadavky zákazníků jsou homogenní nebo se mezi regiony významně liší? Uspokojí homogenní produkt spotřebitele ve všech regionech?</a:t>
            </a:r>
          </a:p>
          <a:p>
            <a:pPr>
              <a:lnSpc>
                <a:spcPct val="90000"/>
              </a:lnSpc>
            </a:pPr>
            <a:r>
              <a:rPr lang="cs-CZ" altLang="cs-CZ"/>
              <a:t>Jednotný marketing – existují – li v regionech podobné potřeby a univerzální životní styl, je možné užití jednotné marketingové strategie?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9CFE604-6A41-48DD-B949-CA9A21B1E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Country – národní specifika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D641BFD-B113-4E5C-BD82-3CEFBC26E5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Kulturní tradice a společenské normy – mohou být významnou bariérou užití jednotného marketingového přístupu, například díky různému vnímání podnětů při propagaci.</a:t>
            </a:r>
          </a:p>
          <a:p>
            <a:pPr>
              <a:lnSpc>
                <a:spcPct val="90000"/>
              </a:lnSpc>
            </a:pPr>
            <a:r>
              <a:rPr lang="cs-CZ" altLang="cs-CZ"/>
              <a:t>Normy psané i nepsané.</a:t>
            </a:r>
          </a:p>
          <a:p>
            <a:pPr>
              <a:lnSpc>
                <a:spcPct val="90000"/>
              </a:lnSpc>
            </a:pPr>
            <a:r>
              <a:rPr lang="cs-CZ" altLang="cs-CZ"/>
              <a:t>Př.Obchodní politika – všeobecný trend uvolnění hranic obchodu.</a:t>
            </a:r>
          </a:p>
          <a:p>
            <a:pPr>
              <a:lnSpc>
                <a:spcPct val="90000"/>
              </a:lnSpc>
            </a:pPr>
            <a:r>
              <a:rPr lang="cs-CZ" altLang="cs-CZ"/>
              <a:t>Technické standardy př. ISO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5A40BA6-6443-4048-A20D-7EBA67A47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Competition - konkurence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D140B2E-31F8-4525-B518-6DEBC2889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Globální konkurence – přibývá nadnárodních koncernů a řetězců</a:t>
            </a:r>
          </a:p>
          <a:p>
            <a:r>
              <a:rPr lang="cs-CZ" altLang="cs-CZ"/>
              <a:t>Provázanost činností – může přispívat ke globalizaci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5C493AF-8049-476A-8C26-8E5CBFE30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Costs - náklady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D9E43C5-2E2A-4152-BB58-DB2615964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/>
              <a:t>Náklady na vývoj – zejména pro výrobní podniky, náklady rostou přímo úměrně se zvyšující se technologickou důmyslností produktů.</a:t>
            </a:r>
          </a:p>
          <a:p>
            <a:pPr>
              <a:lnSpc>
                <a:spcPct val="90000"/>
              </a:lnSpc>
            </a:pPr>
            <a:r>
              <a:rPr lang="cs-CZ" altLang="cs-CZ" sz="2600"/>
              <a:t>Economy of scales – díky velkým objemům zboží je subjekt schopen dosahovat významných úspor. </a:t>
            </a:r>
          </a:p>
          <a:p>
            <a:pPr>
              <a:lnSpc>
                <a:spcPct val="90000"/>
              </a:lnSpc>
            </a:pPr>
            <a:r>
              <a:rPr lang="cs-CZ" altLang="cs-CZ" sz="2600"/>
              <a:t>Náklady na dopravu – mohou být zásadní bariérou globalizace. Snaha náklady omezovat budováním lepší dopravní infrastruktury.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F2655-9764-4D1C-B8B7-3EEC0F8E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8D59AAB-556E-46C9-9534-05B286F7F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 zhodnocení výše uvedených faktorů může podnik v rozhodování o uplatnění globální expanze dojít ke třem závěrům: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84E8E-5876-4D5C-87B6-C40C887E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F6E0B4A-3110-44EA-8171-5A8FEE948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Globální strategie není potřebná ani efektivní</a:t>
            </a:r>
            <a:r>
              <a:rPr lang="cs-CZ" altLang="cs-CZ"/>
              <a:t>, protože mezi regiony jsou významné rozdíly. Překážky : dopravní náklady, lokální ekonomické subjekty nejsou  podstatou oboru znevýhodněny, konkurence se odehrává právě na lokální úrovni.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3BD40-BF7F-4B98-9909-408AA582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A9D5A6C-CCFB-4908-9CE3-609E7319B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Multiregionální strategie</a:t>
            </a:r>
            <a:r>
              <a:rPr lang="cs-CZ" altLang="cs-CZ"/>
              <a:t> v rámci globálního působení vyvolávají nutnost velkých objemů, protože regiony vykazují určitou heterogenitu, ale zároveň ekonomické a konkurenční podmínky. Podnik musí rozšířit své aktivity na nové trhy.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837136-8F8F-403A-AC27-91F466D2D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Definice poslání a cílů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8FCF9D-F728-4F65-ADE2-A3D010FACA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100"/>
              <a:t>Východiskem pro tvorbu podnikové strategie jsou </a:t>
            </a:r>
            <a:r>
              <a:rPr lang="cs-CZ" altLang="cs-CZ" sz="2100" b="1"/>
              <a:t>výsledky strategických analýz</a:t>
            </a:r>
            <a:r>
              <a:rPr lang="cs-CZ" altLang="cs-CZ" sz="2100"/>
              <a:t>, které přímo souvisí se stanovením poslání společnosti a strategické vize, která definuje základní strategický cíl organizace.</a:t>
            </a:r>
          </a:p>
          <a:p>
            <a:pPr>
              <a:lnSpc>
                <a:spcPct val="90000"/>
              </a:lnSpc>
            </a:pPr>
            <a:r>
              <a:rPr lang="cs-CZ" altLang="cs-CZ" sz="2100"/>
              <a:t>Cíle zájmových skupin mohou být  rozporu př. Odbory a vedení podniku</a:t>
            </a:r>
          </a:p>
          <a:p>
            <a:pPr>
              <a:lnSpc>
                <a:spcPct val="90000"/>
              </a:lnSpc>
            </a:pPr>
            <a:r>
              <a:rPr lang="cs-CZ" altLang="cs-CZ" sz="2100"/>
              <a:t>Vhodné stanovit cíle tak, aby odpovídaly </a:t>
            </a:r>
            <a:r>
              <a:rPr lang="cs-CZ" altLang="cs-CZ" sz="2100" b="1"/>
              <a:t>názorovému konsenzu</a:t>
            </a:r>
            <a:r>
              <a:rPr lang="cs-CZ" altLang="cs-CZ" sz="2100"/>
              <a:t> v širších souvislostech.</a:t>
            </a:r>
          </a:p>
          <a:p>
            <a:pPr>
              <a:lnSpc>
                <a:spcPct val="90000"/>
              </a:lnSpc>
            </a:pPr>
            <a:r>
              <a:rPr lang="cs-CZ" altLang="cs-CZ" sz="2100" b="1"/>
              <a:t>Strategické analýzy</a:t>
            </a:r>
            <a:r>
              <a:rPr lang="cs-CZ" altLang="cs-CZ" sz="2100"/>
              <a:t> se provádí </a:t>
            </a:r>
            <a:r>
              <a:rPr lang="cs-CZ" altLang="cs-CZ" sz="2100" b="1"/>
              <a:t>vzhledem k prostředí</a:t>
            </a:r>
            <a:r>
              <a:rPr lang="cs-CZ" altLang="cs-CZ" sz="2100"/>
              <a:t> v němž podnik existuje, a zároveň </a:t>
            </a:r>
            <a:r>
              <a:rPr lang="cs-CZ" altLang="cs-CZ" sz="2100" b="1"/>
              <a:t>vzhledem ke strategickým možnostem, zdrojům a kompetencím</a:t>
            </a:r>
            <a:r>
              <a:rPr lang="cs-CZ" altLang="cs-CZ" sz="2100"/>
              <a:t> podniku.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240DD-4B45-414B-9060-B38264E5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B809BC0-CE4A-4550-A1AC-2294AEECE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Globální homogenní strategie opodstatněná stejnorodostí regionů, většina konkurentů je globálních a neexistují žádné zásadní překážky pro vstup na mezinárodní trhy. Dosažení větší nákladové efektivnosti a zlepšení konkurenčního postavení na trhu je možné jen rozvinutím vlastní činnosti na globálním základě.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2766492F-2F87-4C33-B339-4F66AC55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Analýza odvětví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18C95EC0-B64C-462F-88C2-D7D7275E2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Odvětví – skupina firem, jejichž produkty mají tolik společných charakteristik, že spolu soutěží o společného zákazníka.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55BCFF42-60F3-497F-B6DC-20D7B8CA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1/4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452A369-E6D5-4289-80AA-7F1A23AE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tabulku 3">
            <a:extLst>
              <a:ext uri="{FF2B5EF4-FFF2-40B4-BE49-F238E27FC236}">
                <a16:creationId xmlns:a16="http://schemas.microsoft.com/office/drawing/2014/main" id="{E1993D75-C035-4699-8349-C6BE1460A7B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600201"/>
          <a:ext cx="8229600" cy="430339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8442822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291975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7964170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7176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Velikost trhu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Celkový obrat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Velké trhy přitahují korporace, které se snaží obsadit firmy s pevnou pozicí v atraktivních odvětvích. Malé trhy naopak nebývají v pozornosti nových a velkých firem.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3044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Geografický rozsah konkurence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Globální, regionální, lokální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Prostorově vymezuje působení ekonomického subjektu a naznačuje globalizační tlaky.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0113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Vývoj trhu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Fáze v životním cyklu trhu: Vznik, růst, nasycení úpadek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Odkrývá možnosti růstu firmy, její odbytový potenciál. Rychlý růst přitahuje nové firmy, úpadek zvyšuje rivalitu, zejména na trzích s vysokými vstupními bariérami.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9491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085B6BD7-A4B1-4C88-A34A-2F76B676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2/4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6F77222-4725-44C1-975B-CA300A3B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tabulku 3">
            <a:extLst>
              <a:ext uri="{FF2B5EF4-FFF2-40B4-BE49-F238E27FC236}">
                <a16:creationId xmlns:a16="http://schemas.microsoft.com/office/drawing/2014/main" id="{CAC8FCF7-E76C-48DD-BF62-88EFC089698E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1285875"/>
          <a:ext cx="8229600" cy="476059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5827194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354910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626175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250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Konkurenti: počet a velikost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Monopol, oligopol, monopolní konkurence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Dominantní firmy mají sílu ovlivnit cenu. Jejich rozhodnutí a reakce jsou provázané. Slabé a malé se musí přizpůsobovat.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754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Zákazníci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a velikost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Malý počet zákazníků způsobuje velkou vyjednávací sílu kupujících, která tlačí na snižování ceny u dodavatele.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83283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Míra vertikální integrace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Zpětná nebo dopředná, úplná či částečná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Způsobuje nákladové rozdíly. Zpětně integrované firmy mívají nižší vstupní náklady, ale zároveň omezený okruh dodavatelů, což je při změnách technologie podobně jako nevyužitá kapacita v době recese nevýhodou.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642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11298ACA-CC82-46DE-9B7E-93AB7479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3/4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A95D03-2B69-4F9C-8E53-F9226F0E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tabulku 3">
            <a:extLst>
              <a:ext uri="{FF2B5EF4-FFF2-40B4-BE49-F238E27FC236}">
                <a16:creationId xmlns:a16="http://schemas.microsoft.com/office/drawing/2014/main" id="{DE2457A8-0459-4692-90CD-FCE06A195AE6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600200"/>
          <a:ext cx="8229600" cy="392239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0892380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911248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3134692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9617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Vstupní bariéry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Např. legislativní úprava, economy of scale, loajalita zákazníků atd.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Nízké přitahují konkurenty, především v etapě růstu, tím se snižuje profitabilita firem. Vysoké naopak jejich ziskovost a pozice chrání.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1397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Výstupní bariéry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Např. provázanost podniků či divizí, fixní výstupní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Jsou-li vysoké, mají za následek velkou rivalitu konkurentů, která často vede k cenové válce, především při nasycenosti trhu a následném úpadku poptávky.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41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2E0500C3-70F6-4109-A36D-7B01C1ED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4/4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C594BD0-0BA8-424E-947E-6D1BFFE27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tabulku 3">
            <a:extLst>
              <a:ext uri="{FF2B5EF4-FFF2-40B4-BE49-F238E27FC236}">
                <a16:creationId xmlns:a16="http://schemas.microsoft.com/office/drawing/2014/main" id="{3A20E905-932E-4921-B848-5C7989946301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719264"/>
          <a:ext cx="8229600" cy="428307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3007566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2259941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10269726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02269"/>
                  </a:ext>
                </a:extLst>
              </a:tr>
              <a:tr h="196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Diferenciace produktu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Čím vyšší diferenciace, tím nižší rivalita mezi firmami. Zákazníci tak mají také menší sílu díky ztížení přechodu od jednoho prodávajícího ke druhému.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50554"/>
                  </a:ext>
                </a:extLst>
              </a:tr>
              <a:tr h="196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Míra hospodárnosti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Zkušenostní efekt, economy of scale, využití kapacit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Snaha o dosažení větší míry hospodárnosti zvyšuje požadavky na tržní podíl a objem produkce, aby byla firma nákladově konkurenceschopná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615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>
            <a:extLst>
              <a:ext uri="{FF2B5EF4-FFF2-40B4-BE49-F238E27FC236}">
                <a16:creationId xmlns:a16="http://schemas.microsoft.com/office/drawing/2014/main" id="{F0CD33BB-3B71-4ABB-BCD0-55B2623F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Struktura odvětví</a:t>
            </a:r>
          </a:p>
        </p:txBody>
      </p:sp>
      <p:sp>
        <p:nvSpPr>
          <p:cNvPr id="68611" name="Zástupný symbol pro obsah 3">
            <a:extLst>
              <a:ext uri="{FF2B5EF4-FFF2-40B4-BE49-F238E27FC236}">
                <a16:creationId xmlns:a16="http://schemas.microsoft.com/office/drawing/2014/main" id="{2C851A33-304F-43BE-9ED9-57A82597E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Výchozí krok pro provádění dalších analýz</a:t>
            </a:r>
          </a:p>
          <a:p>
            <a:r>
              <a:rPr lang="cs-CZ" altLang="cs-CZ"/>
              <a:t>Chceme-li prozkoumat tlaky, síly a mechanismy, které odvětví formují a určují jeho atraktivitu a výhledy do budoucna, musíme nejdříve zjistit, z jakých prvků se systém skládá, jaké jsou jeho vazby, čím jsou vazby ovlivněny a jaké další souvislosti tento systém vymezují.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6F652880-7EFD-4F98-B2A8-F163E470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Struktura odvětví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BDEF181-0542-4A51-9C44-3DF4B6DC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0E34BF-4436-4051-9707-2B31A7594DA9}"/>
              </a:ext>
            </a:extLst>
          </p:cNvPr>
          <p:cNvSpPr/>
          <p:nvPr/>
        </p:nvSpPr>
        <p:spPr>
          <a:xfrm>
            <a:off x="2166939" y="2714625"/>
            <a:ext cx="2428875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637" name="TextovéPole 4">
            <a:extLst>
              <a:ext uri="{FF2B5EF4-FFF2-40B4-BE49-F238E27FC236}">
                <a16:creationId xmlns:a16="http://schemas.microsoft.com/office/drawing/2014/main" id="{F82F9C53-D475-422A-B3B7-18743FE9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2857501"/>
            <a:ext cx="2143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Atomizované konkurenční okolí: mnoho malých podniků, žádný dominantní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8B979AC-561D-4AB6-9263-DA812408AB17}"/>
              </a:ext>
            </a:extLst>
          </p:cNvPr>
          <p:cNvSpPr/>
          <p:nvPr/>
        </p:nvSpPr>
        <p:spPr>
          <a:xfrm>
            <a:off x="4953000" y="2714625"/>
            <a:ext cx="2071688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639" name="TextovéPole 6">
            <a:extLst>
              <a:ext uri="{FF2B5EF4-FFF2-40B4-BE49-F238E27FC236}">
                <a16:creationId xmlns:a16="http://schemas.microsoft.com/office/drawing/2014/main" id="{6D16865C-B5CA-4DF7-91AE-C00B87BC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6" y="2857501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Oligopol:několik dominantních podniků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B8A1633-4ED3-44B6-A2B7-9266022894FD}"/>
              </a:ext>
            </a:extLst>
          </p:cNvPr>
          <p:cNvSpPr/>
          <p:nvPr/>
        </p:nvSpPr>
        <p:spPr>
          <a:xfrm>
            <a:off x="7310439" y="2714625"/>
            <a:ext cx="2643187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641" name="TextovéPole 8">
            <a:extLst>
              <a:ext uri="{FF2B5EF4-FFF2-40B4-BE49-F238E27FC236}">
                <a16:creationId xmlns:a16="http://schemas.microsoft.com/office/drawing/2014/main" id="{70D991F3-F04F-413D-A647-61DE98A0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4" y="2857501"/>
            <a:ext cx="2357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Konsolidované konkurenční okolí: jeden podnik (monopol) nebo jeden dominantní podnik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16D5E1DC-6A1A-44E9-8B51-8803FCC7B3B5}"/>
              </a:ext>
            </a:extLst>
          </p:cNvPr>
          <p:cNvCxnSpPr>
            <a:stCxn id="6" idx="1"/>
            <a:endCxn id="4" idx="3"/>
          </p:cNvCxnSpPr>
          <p:nvPr/>
        </p:nvCxnSpPr>
        <p:spPr>
          <a:xfrm rot="10800000">
            <a:off x="4595814" y="3571875"/>
            <a:ext cx="357187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00033118-E6EC-4B7A-A620-613083042DD7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7024688" y="3571875"/>
            <a:ext cx="285750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EF83933D-D51F-490B-A496-DEE133BF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Atomizované konkurenční okolí</a:t>
            </a:r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F09A4B2F-C5D3-4A06-8F06-B2476C01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00"/>
              <a:t>charakterizuje zpravidla nízká úroveň vstupních bariér a malé diferenciace výrobku.</a:t>
            </a:r>
          </a:p>
          <a:p>
            <a:r>
              <a:rPr lang="cs-CZ" altLang="cs-CZ" sz="2100"/>
              <a:t>Obojí dohromady vyvolává cyklus konjunktury a úpadku. Kdykoliv je silná poptávka slibující vysoký zisk, nízké bariéry vstupu do odvětví umožňují příchod mnoha nových firem. Tak nastane přebytek kapacity, což vede k poklesu cenu – cenová válka snižující dosažitelný zisk. Situace se ustálí až při vyrovnání kapacity daného odvětví s poptávkou po produktech. </a:t>
            </a:r>
            <a:r>
              <a:rPr lang="cs-CZ" altLang="cs-CZ" sz="1900"/>
              <a:t>(U DoKo z LR zisk =0)</a:t>
            </a:r>
          </a:p>
          <a:p>
            <a:r>
              <a:rPr lang="cs-CZ" altLang="cs-CZ" sz="2100"/>
              <a:t>Je spíše hrozbou. Podniky, aby přežily musejí minimalizovat náklady – tak dosáhnout vysoký zisk při konjunktuře a přežijí úpadek.</a:t>
            </a:r>
          </a:p>
          <a:p>
            <a:r>
              <a:rPr lang="cs-CZ" altLang="cs-CZ" sz="2100"/>
              <a:t>Př. Burza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>
            <a:extLst>
              <a:ext uri="{FF2B5EF4-FFF2-40B4-BE49-F238E27FC236}">
                <a16:creationId xmlns:a16="http://schemas.microsoft.com/office/drawing/2014/main" id="{01ED4DC4-552F-4F09-953B-22E8A668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Konsolidované odvětví</a:t>
            </a:r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3D18F8E2-B071-4099-BCEC-1E9F837F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Typický je malý počet firem s velkým tržním podílem, případně jediná firma monopol a existence vstupních bariér. Produkty mohou být homogenní i diferencované. Akce jednoho podniku tak ovlivní chování ostatních konkurentů.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F59A73F-BD87-4B02-B097-D2EEE02FC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Externí strategická analýza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C42725-97AC-4254-94B8-83CEB17F33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Zabývá se rozborem skutečností z okolí firmy se zásadnějším vlivem na její činnost.</a:t>
            </a:r>
          </a:p>
          <a:p>
            <a:r>
              <a:rPr lang="cs-CZ" altLang="cs-CZ"/>
              <a:t>Takto vymezené vnější prostředí definujeme jako </a:t>
            </a:r>
            <a:r>
              <a:rPr lang="cs-CZ" altLang="cs-CZ" b="1"/>
              <a:t>operační prostor</a:t>
            </a:r>
            <a:r>
              <a:rPr lang="cs-CZ" altLang="cs-CZ"/>
              <a:t>.</a:t>
            </a:r>
          </a:p>
          <a:p>
            <a:r>
              <a:rPr lang="cs-CZ" altLang="cs-CZ"/>
              <a:t>Operační prostor je vymezen </a:t>
            </a:r>
            <a:r>
              <a:rPr lang="cs-CZ" altLang="cs-CZ" b="1"/>
              <a:t>územně </a:t>
            </a:r>
            <a:r>
              <a:rPr lang="cs-CZ" altLang="cs-CZ"/>
              <a:t>(strukturováno víceúrovňově)</a:t>
            </a:r>
            <a:r>
              <a:rPr lang="cs-CZ" altLang="cs-CZ" b="1"/>
              <a:t> a věcně</a:t>
            </a:r>
            <a:r>
              <a:rPr lang="cs-CZ" altLang="cs-CZ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97A1DDD7-8712-4A20-9111-21E5631E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Konsolidované odvětví</a:t>
            </a:r>
          </a:p>
        </p:txBody>
      </p:sp>
      <p:sp>
        <p:nvSpPr>
          <p:cNvPr id="72707" name="Zástupný symbol pro obsah 2">
            <a:extLst>
              <a:ext uri="{FF2B5EF4-FFF2-40B4-BE49-F238E27FC236}">
                <a16:creationId xmlns:a16="http://schemas.microsoft.com/office/drawing/2014/main" id="{8C319020-E052-4CA9-84E0-3E4CA293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Je-li v odvětví jen několik firem s podobnými tržními podíly, pak je jako strategie vhodná velká diferenciace produktu prostřednictvím kvality, dodacích podmínek, mkt komunikace a to vše bez výrazných cenových změn. ( Cenu by ostatní následovaly)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91F6613A-DB95-4B5C-800D-17A2EFCC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Konsolidované odvětví</a:t>
            </a:r>
          </a:p>
        </p:txBody>
      </p:sp>
      <p:sp>
        <p:nvSpPr>
          <p:cNvPr id="73731" name="Zástupný symbol pro obsah 2">
            <a:extLst>
              <a:ext uri="{FF2B5EF4-FFF2-40B4-BE49-F238E27FC236}">
                <a16:creationId xmlns:a16="http://schemas.microsoft.com/office/drawing/2014/main" id="{BA9F80C2-AA1A-4EB1-AC0B-52DC415B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00"/>
              <a:t>Je-li v odvětví  jedna dominantní firma a vedle ní několik menších tzv. Konkurenční lem, pak ceny stanovuje dominantní firma, které ostatní musejí respektovat, (vyšší ceny by znamenaly odliv zákazníků).</a:t>
            </a:r>
          </a:p>
          <a:p>
            <a:r>
              <a:rPr lang="cs-CZ" altLang="cs-CZ" sz="2100"/>
              <a:t>Podniky kolem dominantní firmy nevyužívají economy of scale, takže by pokus o snížení ceny ani dlouho nevydržely. Zvýšení odbytu konkurečního lemu lze tedy např. nacházením tržních výklenků a jejich vyplňováním prostřednictvím diferenciací např. lepší kvalitou, komunikací, službami, komplementy.</a:t>
            </a:r>
          </a:p>
          <a:p>
            <a:r>
              <a:rPr lang="cs-CZ" altLang="cs-CZ" sz="2100"/>
              <a:t>Př. Hypermarkety a menší obchody v okolí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>
            <a:extLst>
              <a:ext uri="{FF2B5EF4-FFF2-40B4-BE49-F238E27FC236}">
                <a16:creationId xmlns:a16="http://schemas.microsoft.com/office/drawing/2014/main" id="{AA3625EF-FF7E-47F0-9591-72801EA7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Mapa strategických konkurenčních skupin</a:t>
            </a:r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1375D0AD-6BB2-42C4-B22D-C1DDD264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00"/>
              <a:t>Analytický nástroj, který rozděluje firmy v odvětví tak, že každá jejich skupina obsahuje podniky se stejnou nebo podobnou tržní strategií, podniky konkurujících na podobném základě nebo s podobnými záměry.</a:t>
            </a:r>
          </a:p>
          <a:p>
            <a:r>
              <a:rPr lang="cs-CZ" altLang="cs-CZ" sz="2100"/>
              <a:t>Krajním případem je existence </a:t>
            </a:r>
            <a:r>
              <a:rPr lang="cs-CZ" altLang="cs-CZ" sz="2100" b="1"/>
              <a:t>jediné skupiny, </a:t>
            </a:r>
            <a:r>
              <a:rPr lang="cs-CZ" altLang="cs-CZ" sz="2100"/>
              <a:t>uplatňují-li všechny firmy tržní strategii na stejném základě.</a:t>
            </a:r>
          </a:p>
          <a:p>
            <a:r>
              <a:rPr lang="cs-CZ" altLang="cs-CZ" sz="2100"/>
              <a:t>Druhým extrémem je </a:t>
            </a:r>
            <a:r>
              <a:rPr lang="cs-CZ" altLang="cs-CZ" sz="2100" b="1"/>
              <a:t>tolik</a:t>
            </a:r>
            <a:r>
              <a:rPr lang="cs-CZ" altLang="cs-CZ" sz="2100"/>
              <a:t> strategických konkurenčních skupin, </a:t>
            </a:r>
            <a:r>
              <a:rPr lang="cs-CZ" altLang="cs-CZ" sz="2100" b="1"/>
              <a:t>kolik firem je na trhu</a:t>
            </a:r>
            <a:r>
              <a:rPr lang="cs-CZ" altLang="cs-CZ" sz="210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8F330-E97B-4544-AA45-5EE8E1AD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5779" name="Zástupný symbol pro obsah 2">
            <a:extLst>
              <a:ext uri="{FF2B5EF4-FFF2-40B4-BE49-F238E27FC236}">
                <a16:creationId xmlns:a16="http://schemas.microsoft.com/office/drawing/2014/main" id="{D1F7E8CE-3C53-4FA7-957B-84374973A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Proměnné užitečné k vytvoření mapy:</a:t>
            </a:r>
          </a:p>
          <a:p>
            <a:r>
              <a:rPr lang="cs-CZ" altLang="cs-CZ" sz="2100"/>
              <a:t>Obrat</a:t>
            </a:r>
          </a:p>
          <a:p>
            <a:r>
              <a:rPr lang="cs-CZ" altLang="cs-CZ" sz="2100"/>
              <a:t>Velikost organizace</a:t>
            </a:r>
          </a:p>
          <a:p>
            <a:r>
              <a:rPr lang="cs-CZ" altLang="cs-CZ" sz="2100"/>
              <a:t>Šíře sortimentu</a:t>
            </a:r>
          </a:p>
          <a:p>
            <a:r>
              <a:rPr lang="cs-CZ" altLang="cs-CZ" sz="2100"/>
              <a:t>Cenová politika</a:t>
            </a:r>
          </a:p>
          <a:p>
            <a:r>
              <a:rPr lang="cs-CZ" altLang="cs-CZ" sz="2100"/>
              <a:t>Prostorové pokrytí segmentů</a:t>
            </a:r>
          </a:p>
          <a:p>
            <a:r>
              <a:rPr lang="cs-CZ" altLang="cs-CZ" sz="2100"/>
              <a:t>Distribuční kanály</a:t>
            </a:r>
          </a:p>
          <a:p>
            <a:r>
              <a:rPr lang="cs-CZ" altLang="cs-CZ" sz="2100"/>
              <a:t>Prvky mkt strategie</a:t>
            </a:r>
          </a:p>
          <a:p>
            <a:r>
              <a:rPr lang="cs-CZ" altLang="cs-CZ" sz="2100"/>
              <a:t>Mkt výdaje</a:t>
            </a:r>
          </a:p>
          <a:p>
            <a:r>
              <a:rPr lang="cs-CZ" altLang="cs-CZ" sz="2100"/>
              <a:t>Zaměření na cílové segmenty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>
            <a:extLst>
              <a:ext uri="{FF2B5EF4-FFF2-40B4-BE49-F238E27FC236}">
                <a16:creationId xmlns:a16="http://schemas.microsoft.com/office/drawing/2014/main" id="{438DDA7D-69BA-49E1-9CB1-65F505E0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Postup sestavení mapy</a:t>
            </a:r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04844652-8A73-4C35-ACA9-F59E317D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Určení strategických proměnných</a:t>
            </a:r>
          </a:p>
          <a:p>
            <a:r>
              <a:rPr lang="cs-CZ" altLang="cs-CZ"/>
              <a:t>Zanést postavení jednotlivých firem do grafu dle intenzity charakteristik</a:t>
            </a:r>
          </a:p>
          <a:p>
            <a:r>
              <a:rPr lang="cs-CZ" altLang="cs-CZ"/>
              <a:t>Vytvořit strategické skupiny z firem umístěných blízko sebe</a:t>
            </a:r>
          </a:p>
          <a:p>
            <a:r>
              <a:rPr lang="cs-CZ" altLang="cs-CZ"/>
              <a:t>Proporcionálně k tržnímu podílu každé skupiny kolem ní namalovat kruh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>
            <a:extLst>
              <a:ext uri="{FF2B5EF4-FFF2-40B4-BE49-F238E27FC236}">
                <a16:creationId xmlns:a16="http://schemas.microsoft.com/office/drawing/2014/main" id="{3155993A-2F63-4F56-A108-78FDBF19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Pravidla konstrukce</a:t>
            </a:r>
          </a:p>
        </p:txBody>
      </p:sp>
      <p:sp>
        <p:nvSpPr>
          <p:cNvPr id="77827" name="Zástupný symbol pro obsah 2">
            <a:extLst>
              <a:ext uri="{FF2B5EF4-FFF2-40B4-BE49-F238E27FC236}">
                <a16:creationId xmlns:a16="http://schemas.microsoft.com/office/drawing/2014/main" id="{47392F19-4ED8-4F74-8958-F45541BB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Nejlépe využít proměnné, které vystihují, jak se firmy samy snaží jedna od druhé odlišit</a:t>
            </a:r>
          </a:p>
          <a:p>
            <a:r>
              <a:rPr lang="cs-CZ" altLang="cs-CZ"/>
              <a:t>Proměnné nesmějí být příliš korelované (tzn. V těsném vztahu), pak by na grafu vznikla diagonála</a:t>
            </a:r>
          </a:p>
          <a:p>
            <a:r>
              <a:rPr lang="cs-CZ" altLang="cs-CZ"/>
              <a:t>Pro více proměnných lze sestavit více grafů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>
            <a:extLst>
              <a:ext uri="{FF2B5EF4-FFF2-40B4-BE49-F238E27FC236}">
                <a16:creationId xmlns:a16="http://schemas.microsoft.com/office/drawing/2014/main" id="{AE9A7CD6-F6CA-4CEF-B41B-9CBB9509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2600"/>
              <a:t>Mapa strategických konkurenčních skupin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4FB5FC4-0B99-4AE8-A2C4-011B4C671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B3CC74E1-79B2-4BC0-9151-C08C73836D2D}"/>
              </a:ext>
            </a:extLst>
          </p:cNvPr>
          <p:cNvCxnSpPr/>
          <p:nvPr/>
        </p:nvCxnSpPr>
        <p:spPr>
          <a:xfrm rot="5400000" flipH="1" flipV="1">
            <a:off x="1951038" y="3714751"/>
            <a:ext cx="2859088" cy="1587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F70F3ADF-9662-426A-B828-607AF214584B}"/>
              </a:ext>
            </a:extLst>
          </p:cNvPr>
          <p:cNvCxnSpPr/>
          <p:nvPr/>
        </p:nvCxnSpPr>
        <p:spPr>
          <a:xfrm>
            <a:off x="3381375" y="5143500"/>
            <a:ext cx="4071938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4" name="TextovéPole 9">
            <a:extLst>
              <a:ext uri="{FF2B5EF4-FFF2-40B4-BE49-F238E27FC236}">
                <a16:creationId xmlns:a16="http://schemas.microsoft.com/office/drawing/2014/main" id="{C36D9B64-4258-4D09-B19C-ECB3F0BF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571625"/>
            <a:ext cx="1143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Šíře sortimentu (počet nabízených položek)</a:t>
            </a:r>
          </a:p>
        </p:txBody>
      </p:sp>
      <p:sp>
        <p:nvSpPr>
          <p:cNvPr id="78855" name="TextovéPole 11">
            <a:extLst>
              <a:ext uri="{FF2B5EF4-FFF2-40B4-BE49-F238E27FC236}">
                <a16:creationId xmlns:a16="http://schemas.microsoft.com/office/drawing/2014/main" id="{D3E9084F-B2B3-4C6A-ACB7-12017BF4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2925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Cenová úroveň</a:t>
            </a:r>
          </a:p>
        </p:txBody>
      </p:sp>
      <p:sp>
        <p:nvSpPr>
          <p:cNvPr id="78856" name="TextovéPole 12">
            <a:extLst>
              <a:ext uri="{FF2B5EF4-FFF2-40B4-BE49-F238E27FC236}">
                <a16:creationId xmlns:a16="http://schemas.microsoft.com/office/drawing/2014/main" id="{2789954F-89CC-4A18-A1F6-D214BB751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5357814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Dumping</a:t>
            </a:r>
          </a:p>
        </p:txBody>
      </p:sp>
      <p:sp>
        <p:nvSpPr>
          <p:cNvPr id="78857" name="TextovéPole 13">
            <a:extLst>
              <a:ext uri="{FF2B5EF4-FFF2-40B4-BE49-F238E27FC236}">
                <a16:creationId xmlns:a16="http://schemas.microsoft.com/office/drawing/2014/main" id="{7F921152-4718-49A9-ACCB-5FE79387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1" y="5357814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Střední</a:t>
            </a:r>
          </a:p>
        </p:txBody>
      </p:sp>
      <p:sp>
        <p:nvSpPr>
          <p:cNvPr id="78858" name="TextovéPole 14">
            <a:extLst>
              <a:ext uri="{FF2B5EF4-FFF2-40B4-BE49-F238E27FC236}">
                <a16:creationId xmlns:a16="http://schemas.microsoft.com/office/drawing/2014/main" id="{3565CACC-54D1-4DE7-B7A3-DB054B38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9" y="5357814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Vysoká</a:t>
            </a:r>
          </a:p>
        </p:txBody>
      </p:sp>
      <p:sp>
        <p:nvSpPr>
          <p:cNvPr id="78859" name="TextovéPole 15">
            <a:extLst>
              <a:ext uri="{FF2B5EF4-FFF2-40B4-BE49-F238E27FC236}">
                <a16:creationId xmlns:a16="http://schemas.microsoft.com/office/drawing/2014/main" id="{65E9D297-8B4D-458E-8E90-605957B4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45720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1000</a:t>
            </a:r>
          </a:p>
        </p:txBody>
      </p:sp>
      <p:sp>
        <p:nvSpPr>
          <p:cNvPr id="78860" name="TextovéPole 16">
            <a:extLst>
              <a:ext uri="{FF2B5EF4-FFF2-40B4-BE49-F238E27FC236}">
                <a16:creationId xmlns:a16="http://schemas.microsoft.com/office/drawing/2014/main" id="{AA554ED5-FF93-4B51-8AAF-D311E37F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1" y="3786189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3000</a:t>
            </a:r>
          </a:p>
        </p:txBody>
      </p:sp>
      <p:sp>
        <p:nvSpPr>
          <p:cNvPr id="78861" name="TextovéPole 17">
            <a:extLst>
              <a:ext uri="{FF2B5EF4-FFF2-40B4-BE49-F238E27FC236}">
                <a16:creationId xmlns:a16="http://schemas.microsoft.com/office/drawing/2014/main" id="{1F90E1B4-228C-4A1D-A7AA-833BA95B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1" y="3143250"/>
            <a:ext cx="785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5000</a:t>
            </a: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B234B3B5-0087-441A-8534-236101B45DDC}"/>
              </a:ext>
            </a:extLst>
          </p:cNvPr>
          <p:cNvSpPr/>
          <p:nvPr/>
        </p:nvSpPr>
        <p:spPr>
          <a:xfrm>
            <a:off x="3881439" y="2500314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650BCEFF-8153-4399-9839-B09A57E9CC8C}"/>
              </a:ext>
            </a:extLst>
          </p:cNvPr>
          <p:cNvSpPr/>
          <p:nvPr/>
        </p:nvSpPr>
        <p:spPr>
          <a:xfrm>
            <a:off x="4953000" y="2643189"/>
            <a:ext cx="11430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7CE2D0B9-F8A9-4A0F-BBD7-4760EA6DF581}"/>
              </a:ext>
            </a:extLst>
          </p:cNvPr>
          <p:cNvSpPr/>
          <p:nvPr/>
        </p:nvSpPr>
        <p:spPr>
          <a:xfrm>
            <a:off x="5595939" y="3357563"/>
            <a:ext cx="64293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</a:t>
            </a: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ABE95A37-C6D3-4AE8-8186-201854CF1D28}"/>
              </a:ext>
            </a:extLst>
          </p:cNvPr>
          <p:cNvSpPr/>
          <p:nvPr/>
        </p:nvSpPr>
        <p:spPr>
          <a:xfrm>
            <a:off x="4238625" y="3929063"/>
            <a:ext cx="64293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D</a:t>
            </a: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C0F881DB-561E-44D2-AC6E-FEA19A13CBEB}"/>
              </a:ext>
            </a:extLst>
          </p:cNvPr>
          <p:cNvSpPr/>
          <p:nvPr/>
        </p:nvSpPr>
        <p:spPr>
          <a:xfrm>
            <a:off x="5667375" y="4357689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</a:t>
            </a: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0E226505-8A0E-471E-8C2E-21B627776C2A}"/>
              </a:ext>
            </a:extLst>
          </p:cNvPr>
          <p:cNvSpPr/>
          <p:nvPr/>
        </p:nvSpPr>
        <p:spPr>
          <a:xfrm>
            <a:off x="6310314" y="3929064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F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>
            <a:extLst>
              <a:ext uri="{FF2B5EF4-FFF2-40B4-BE49-F238E27FC236}">
                <a16:creationId xmlns:a16="http://schemas.microsoft.com/office/drawing/2014/main" id="{33772FC5-E9DB-4E83-82FF-3C068906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Funkce mapy</a:t>
            </a:r>
          </a:p>
        </p:txBody>
      </p:sp>
      <p:sp>
        <p:nvSpPr>
          <p:cNvPr id="79875" name="Zástupný symbol pro obsah 2">
            <a:extLst>
              <a:ext uri="{FF2B5EF4-FFF2-40B4-BE49-F238E27FC236}">
                <a16:creationId xmlns:a16="http://schemas.microsoft.com/office/drawing/2014/main" id="{0F4E97CC-6A60-4803-9158-D8473346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/>
              <a:t>Pomáhá určit nejbližší konkurenty</a:t>
            </a:r>
          </a:p>
          <a:p>
            <a:r>
              <a:rPr lang="cs-CZ" altLang="cs-CZ" sz="2600"/>
              <a:t>Pomáhá identifikovat mezery na trhu</a:t>
            </a:r>
          </a:p>
          <a:p>
            <a:r>
              <a:rPr lang="cs-CZ" altLang="cs-CZ" sz="2600"/>
              <a:t>Identifikovat míru konkurenčního napětí ( čím blíže jsou si skupiny, tím bližší jsou to konkurenti)</a:t>
            </a:r>
          </a:p>
          <a:p>
            <a:r>
              <a:rPr lang="cs-CZ" altLang="cs-CZ" sz="2600"/>
              <a:t>Lze dokreslit i budoucí trendy vývoje – preciznější obrázek vývoje odvětví</a:t>
            </a:r>
          </a:p>
          <a:p>
            <a:r>
              <a:rPr lang="cs-CZ" altLang="cs-CZ" sz="2600"/>
              <a:t>Pomáhá uvědomit si vyjednávací sílu kupujících či dodavatelů.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11A2DD27-15BD-4949-B736-0583A15A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Hybné změnotvorné síly odvětví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F664D57B-7B4B-4503-9F58-DB21EADB7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Odvětví prochází vývojem – model životního cyklu odvětví ( analogie s modelem životního cyklu výrobku)</a:t>
            </a:r>
          </a:p>
          <a:p>
            <a:r>
              <a:rPr lang="cs-CZ" altLang="cs-CZ"/>
              <a:t>Pět etap změn, které znamenají příležitosti nebo hrozby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>
            <a:extLst>
              <a:ext uri="{FF2B5EF4-FFF2-40B4-BE49-F238E27FC236}">
                <a16:creationId xmlns:a16="http://schemas.microsoft.com/office/drawing/2014/main" id="{3930EAAF-3822-41B3-B618-5DE17667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Životní cyklus odvětví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F7E367B-9830-43FC-AF9D-8C80BA1F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90549690-A755-433D-B78F-9C8D6D6D1F22}"/>
              </a:ext>
            </a:extLst>
          </p:cNvPr>
          <p:cNvCxnSpPr/>
          <p:nvPr/>
        </p:nvCxnSpPr>
        <p:spPr>
          <a:xfrm rot="5400000" flipH="1" flipV="1">
            <a:off x="1486694" y="3964781"/>
            <a:ext cx="3073400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152EC81-3DD2-41D0-B123-F5BA80FC8D6B}"/>
              </a:ext>
            </a:extLst>
          </p:cNvPr>
          <p:cNvCxnSpPr/>
          <p:nvPr/>
        </p:nvCxnSpPr>
        <p:spPr>
          <a:xfrm flipV="1">
            <a:off x="3024188" y="5429250"/>
            <a:ext cx="5072062" cy="7143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6" name="TextovéPole 7">
            <a:extLst>
              <a:ext uri="{FF2B5EF4-FFF2-40B4-BE49-F238E27FC236}">
                <a16:creationId xmlns:a16="http://schemas.microsoft.com/office/drawing/2014/main" id="{D561F7D1-E5CE-4EB6-807C-FA1DA05F7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214564"/>
            <a:ext cx="1039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Poptávka</a:t>
            </a:r>
          </a:p>
        </p:txBody>
      </p:sp>
      <p:sp>
        <p:nvSpPr>
          <p:cNvPr id="81927" name="TextovéPole 8">
            <a:extLst>
              <a:ext uri="{FF2B5EF4-FFF2-40B4-BE49-F238E27FC236}">
                <a16:creationId xmlns:a16="http://schemas.microsoft.com/office/drawing/2014/main" id="{083336EC-78B2-4ABE-B3CC-0DBD01FAD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6" y="5500689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Čas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B05DC71C-8D86-4C00-8291-A207316D9790}"/>
              </a:ext>
            </a:extLst>
          </p:cNvPr>
          <p:cNvCxnSpPr/>
          <p:nvPr/>
        </p:nvCxnSpPr>
        <p:spPr>
          <a:xfrm rot="5400000" flipH="1" flipV="1">
            <a:off x="2488406" y="4036219"/>
            <a:ext cx="2928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15A0AD04-6F7D-41FD-A1A7-E4926048EAD8}"/>
              </a:ext>
            </a:extLst>
          </p:cNvPr>
          <p:cNvCxnSpPr/>
          <p:nvPr/>
        </p:nvCxnSpPr>
        <p:spPr>
          <a:xfrm rot="5400000" flipH="1" flipV="1">
            <a:off x="3452813" y="4000501"/>
            <a:ext cx="300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>
            <a:extLst>
              <a:ext uri="{FF2B5EF4-FFF2-40B4-BE49-F238E27FC236}">
                <a16:creationId xmlns:a16="http://schemas.microsoft.com/office/drawing/2014/main" id="{2AC2AC56-60F4-4F96-9AF9-E8C57B26B18E}"/>
              </a:ext>
            </a:extLst>
          </p:cNvPr>
          <p:cNvCxnSpPr/>
          <p:nvPr/>
        </p:nvCxnSpPr>
        <p:spPr>
          <a:xfrm rot="5400000" flipH="1" flipV="1">
            <a:off x="4345782" y="3964782"/>
            <a:ext cx="292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E976A0F4-FB19-4CAA-B250-BFADA4D0F987}"/>
              </a:ext>
            </a:extLst>
          </p:cNvPr>
          <p:cNvCxnSpPr/>
          <p:nvPr/>
        </p:nvCxnSpPr>
        <p:spPr>
          <a:xfrm rot="5400000" flipH="1" flipV="1">
            <a:off x="5131594" y="3893344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>
            <a:extLst>
              <a:ext uri="{FF2B5EF4-FFF2-40B4-BE49-F238E27FC236}">
                <a16:creationId xmlns:a16="http://schemas.microsoft.com/office/drawing/2014/main" id="{4D7BB3E7-B281-45AC-8E86-D4F5EB9A5478}"/>
              </a:ext>
            </a:extLst>
          </p:cNvPr>
          <p:cNvCxnSpPr/>
          <p:nvPr/>
        </p:nvCxnSpPr>
        <p:spPr>
          <a:xfrm rot="5400000" flipH="1" flipV="1">
            <a:off x="5988844" y="3893344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3" name="TextovéPole 20">
            <a:extLst>
              <a:ext uri="{FF2B5EF4-FFF2-40B4-BE49-F238E27FC236}">
                <a16:creationId xmlns:a16="http://schemas.microsoft.com/office/drawing/2014/main" id="{D9484208-7DF3-46C8-8710-18795FE3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2500314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Vznik</a:t>
            </a:r>
          </a:p>
        </p:txBody>
      </p:sp>
      <p:sp>
        <p:nvSpPr>
          <p:cNvPr id="81934" name="TextovéPole 21">
            <a:extLst>
              <a:ext uri="{FF2B5EF4-FFF2-40B4-BE49-F238E27FC236}">
                <a16:creationId xmlns:a16="http://schemas.microsoft.com/office/drawing/2014/main" id="{3FABD7EA-AE31-4F52-AE6A-75B8CB1C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2500314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Růst</a:t>
            </a:r>
          </a:p>
        </p:txBody>
      </p:sp>
      <p:sp>
        <p:nvSpPr>
          <p:cNvPr id="81935" name="TextovéPole 22">
            <a:extLst>
              <a:ext uri="{FF2B5EF4-FFF2-40B4-BE49-F238E27FC236}">
                <a16:creationId xmlns:a16="http://schemas.microsoft.com/office/drawing/2014/main" id="{6A451888-5511-4C4E-9737-E12DF424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2500314"/>
            <a:ext cx="84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Ustálení</a:t>
            </a:r>
          </a:p>
        </p:txBody>
      </p:sp>
      <p:sp>
        <p:nvSpPr>
          <p:cNvPr id="81936" name="TextovéPole 23">
            <a:extLst>
              <a:ext uri="{FF2B5EF4-FFF2-40B4-BE49-F238E27FC236}">
                <a16:creationId xmlns:a16="http://schemas.microsoft.com/office/drawing/2014/main" id="{26B6E18D-2578-400E-981B-6B7F24AFE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4" y="2500314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Dozrávání</a:t>
            </a:r>
          </a:p>
        </p:txBody>
      </p:sp>
      <p:sp>
        <p:nvSpPr>
          <p:cNvPr id="81937" name="TextovéPole 24">
            <a:extLst>
              <a:ext uri="{FF2B5EF4-FFF2-40B4-BE49-F238E27FC236}">
                <a16:creationId xmlns:a16="http://schemas.microsoft.com/office/drawing/2014/main" id="{EB3ACC8B-10B9-4D08-BE9E-84E79DF4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9" y="2500314"/>
            <a:ext cx="801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Úpadek</a:t>
            </a:r>
          </a:p>
        </p:txBody>
      </p:sp>
      <p:sp>
        <p:nvSpPr>
          <p:cNvPr id="27" name="Volný tvar 26">
            <a:extLst>
              <a:ext uri="{FF2B5EF4-FFF2-40B4-BE49-F238E27FC236}">
                <a16:creationId xmlns:a16="http://schemas.microsoft.com/office/drawing/2014/main" id="{AD8B8185-2949-4910-BAA0-0443ACBC2EF8}"/>
              </a:ext>
            </a:extLst>
          </p:cNvPr>
          <p:cNvSpPr/>
          <p:nvPr/>
        </p:nvSpPr>
        <p:spPr>
          <a:xfrm>
            <a:off x="3024189" y="3908425"/>
            <a:ext cx="4498975" cy="1587500"/>
          </a:xfrm>
          <a:custGeom>
            <a:avLst/>
            <a:gdLst>
              <a:gd name="connsiteX0" fmla="*/ 0 w 4498848"/>
              <a:gd name="connsiteY0" fmla="*/ 1586484 h 1586484"/>
              <a:gd name="connsiteX1" fmla="*/ 896112 w 4498848"/>
              <a:gd name="connsiteY1" fmla="*/ 1248156 h 1586484"/>
              <a:gd name="connsiteX2" fmla="*/ 1874520 w 4498848"/>
              <a:gd name="connsiteY2" fmla="*/ 562356 h 1586484"/>
              <a:gd name="connsiteX3" fmla="*/ 2788920 w 4498848"/>
              <a:gd name="connsiteY3" fmla="*/ 114300 h 1586484"/>
              <a:gd name="connsiteX4" fmla="*/ 3694176 w 4498848"/>
              <a:gd name="connsiteY4" fmla="*/ 22860 h 1586484"/>
              <a:gd name="connsiteX5" fmla="*/ 4498848 w 4498848"/>
              <a:gd name="connsiteY5" fmla="*/ 251460 h 158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848" h="1586484">
                <a:moveTo>
                  <a:pt x="0" y="1586484"/>
                </a:moveTo>
                <a:cubicBezTo>
                  <a:pt x="291846" y="1502664"/>
                  <a:pt x="583692" y="1418844"/>
                  <a:pt x="896112" y="1248156"/>
                </a:cubicBezTo>
                <a:cubicBezTo>
                  <a:pt x="1208532" y="1077468"/>
                  <a:pt x="1559052" y="751332"/>
                  <a:pt x="1874520" y="562356"/>
                </a:cubicBezTo>
                <a:cubicBezTo>
                  <a:pt x="2189988" y="373380"/>
                  <a:pt x="2485644" y="204216"/>
                  <a:pt x="2788920" y="114300"/>
                </a:cubicBezTo>
                <a:cubicBezTo>
                  <a:pt x="3092196" y="24384"/>
                  <a:pt x="3409188" y="0"/>
                  <a:pt x="3694176" y="22860"/>
                </a:cubicBezTo>
                <a:cubicBezTo>
                  <a:pt x="3979164" y="45720"/>
                  <a:pt x="4239006" y="148590"/>
                  <a:pt x="4498848" y="251460"/>
                </a:cubicBezTo>
              </a:path>
            </a:pathLst>
          </a:custGeom>
          <a:ln w="2540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BA8B3E-E6A1-48BA-AA27-C23CB1141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Vnější prostředí – územní členění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FD2ACC-D154-4BAD-B776-2CC9D8E909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b="1"/>
              <a:t>Lokální prostředí</a:t>
            </a:r>
            <a:r>
              <a:rPr lang="cs-CZ" altLang="cs-CZ" sz="2600"/>
              <a:t> – bezprostřední vnější okolí, ze kterého subjekt může čerpat své vstupy na principu komparativní výhody nebo do něj umísťovat výstupy na principu konkurenční výhody, která musí být komparační výhodou pro zákazníka.</a:t>
            </a:r>
          </a:p>
          <a:p>
            <a:r>
              <a:rPr lang="cs-CZ" altLang="cs-CZ" sz="2600"/>
              <a:t>Prostředí je charakterizováno hodnotovými parametry, právními normami, zvyklostmi apod.</a:t>
            </a:r>
          </a:p>
          <a:p>
            <a:r>
              <a:rPr lang="cs-CZ" altLang="cs-CZ" sz="2600"/>
              <a:t>Prostředí prvního řádu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>
            <a:extLst>
              <a:ext uri="{FF2B5EF4-FFF2-40B4-BE49-F238E27FC236}">
                <a16:creationId xmlns:a16="http://schemas.microsoft.com/office/drawing/2014/main" id="{ED6ED19C-90E6-4771-944C-1E992BCF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Změnotvorné síly</a:t>
            </a:r>
          </a:p>
        </p:txBody>
      </p:sp>
      <p:sp>
        <p:nvSpPr>
          <p:cNvPr id="82947" name="Zástupný symbol pro obsah 2">
            <a:extLst>
              <a:ext uri="{FF2B5EF4-FFF2-40B4-BE49-F238E27FC236}">
                <a16:creationId xmlns:a16="http://schemas.microsoft.com/office/drawing/2014/main" id="{5DC7CC6D-36BA-4968-B534-C4F1065A8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00" b="1"/>
              <a:t>Změny v dlouhodobé míře růstu odvětví </a:t>
            </a:r>
            <a:r>
              <a:rPr lang="cs-CZ" altLang="cs-CZ" sz="2100"/>
              <a:t>– stoupající LR poptávka přiláká nové firmy a podpoří dodatečné investice do rozvoje kapacit. Pokles naopak donutí některé subjekty odejít, rozhodnutí o nových investicích budou odložena.</a:t>
            </a:r>
          </a:p>
          <a:p>
            <a:r>
              <a:rPr lang="cs-CZ" altLang="cs-CZ" sz="2100" b="1"/>
              <a:t>Noví zákazníci a způsob užívání výrobku </a:t>
            </a:r>
            <a:r>
              <a:rPr lang="cs-CZ" altLang="cs-CZ" sz="2100"/>
              <a:t>– změny v charakteristikách spotřebitelů, kupujících produkt a nové způsoby jeho užití mohou vyvolat nutnost přizpůsobení přístupu k zákazníkům, otevírají cesty na trh prostřednictvím odlišné kombinace distribučních kanálů, podněcují výrobce ke změnám sortimentu.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C6C9B-C967-425C-80EB-68F841B7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3F778F53-E2E8-4E93-8F2C-073292F6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b="1"/>
              <a:t>Pro poznání charakteristik svých zákazníků je možné užít:</a:t>
            </a:r>
          </a:p>
          <a:p>
            <a:r>
              <a:rPr lang="cs-CZ" altLang="cs-CZ" sz="2600"/>
              <a:t>Demografické charakteristiky</a:t>
            </a:r>
          </a:p>
          <a:p>
            <a:r>
              <a:rPr lang="cs-CZ" altLang="cs-CZ" sz="2600"/>
              <a:t>Sociálně – ekonomické charakteristiky</a:t>
            </a:r>
          </a:p>
          <a:p>
            <a:r>
              <a:rPr lang="cs-CZ" altLang="cs-CZ" sz="2600"/>
              <a:t>Geografické charakteristiky</a:t>
            </a:r>
          </a:p>
          <a:p>
            <a:r>
              <a:rPr lang="cs-CZ" altLang="cs-CZ" sz="2600"/>
              <a:t>Životní styl</a:t>
            </a:r>
          </a:p>
          <a:p>
            <a:r>
              <a:rPr lang="cs-CZ" altLang="cs-CZ" sz="2600"/>
              <a:t>Očekávání od výrobků</a:t>
            </a:r>
          </a:p>
          <a:p>
            <a:r>
              <a:rPr lang="cs-CZ" altLang="cs-CZ" sz="2600"/>
              <a:t>Objem a frekvence užívání produktů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EA583-017F-4548-9579-DCF78F62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805E857D-A3C1-423C-83C7-9EEDD172F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b="1"/>
              <a:t>Výrobkové inovace a změny technologií </a:t>
            </a:r>
            <a:r>
              <a:rPr lang="cs-CZ" altLang="cs-CZ" sz="2600"/>
              <a:t>– mohou rozšířit počet zákazníků, obnovit růst odvětví, přispět k diferenciaci. </a:t>
            </a:r>
          </a:p>
          <a:p>
            <a:r>
              <a:rPr lang="cs-CZ" altLang="cs-CZ" sz="2600" b="1"/>
              <a:t>Nové formy marketingu</a:t>
            </a:r>
            <a:r>
              <a:rPr lang="cs-CZ" altLang="cs-CZ" sz="2600"/>
              <a:t> – nové formy zavádění výrobků na trh, nové formy komunikace</a:t>
            </a:r>
          </a:p>
          <a:p>
            <a:r>
              <a:rPr lang="cs-CZ" altLang="cs-CZ" sz="2600" b="1"/>
              <a:t>Vstup nebo odchod významné firmy </a:t>
            </a:r>
            <a:r>
              <a:rPr lang="cs-CZ" altLang="cs-CZ" sz="2600"/>
              <a:t>– vytlačování malých obchodníků řetězci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72133-5DB1-4D8D-AE6C-F592A1F3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6019" name="Zástupný symbol pro obsah 2">
            <a:extLst>
              <a:ext uri="{FF2B5EF4-FFF2-40B4-BE49-F238E27FC236}">
                <a16:creationId xmlns:a16="http://schemas.microsoft.com/office/drawing/2014/main" id="{FA7F0D40-8D30-46B2-947A-219CF749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b="1"/>
              <a:t>Rostoucí globalizace </a:t>
            </a:r>
            <a:r>
              <a:rPr lang="cs-CZ" altLang="cs-CZ" sz="2600"/>
              <a:t>– mění základy konkurenční výhody, schopnost a síla nadnárodních společností přenášet organizační, výrobní a marketingové know-how mezi regiony dává výraznou výhodu nad konkurenčními podniky.</a:t>
            </a:r>
          </a:p>
          <a:p>
            <a:r>
              <a:rPr lang="cs-CZ" altLang="cs-CZ" sz="2600" b="1"/>
              <a:t>Změny nákladové efektivnosti </a:t>
            </a:r>
            <a:r>
              <a:rPr lang="cs-CZ" altLang="cs-CZ" sz="2600"/>
              <a:t>– prudký nárůst nákladů na klíčové vstupy (energie, materiál, atd.) může podnítit rozvoj nových technologií, hledání substitutů nebo podporovat zpětnou integraci.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D687D-612F-4C41-813E-B33DA27A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7043" name="Zástupný symbol pro obsah 2">
            <a:extLst>
              <a:ext uri="{FF2B5EF4-FFF2-40B4-BE49-F238E27FC236}">
                <a16:creationId xmlns:a16="http://schemas.microsoft.com/office/drawing/2014/main" id="{AAEAA3E8-2ACB-4A6D-B7E3-05BADFD7E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Hybné síly plynoucí z makrookolí </a:t>
            </a:r>
            <a:r>
              <a:rPr lang="cs-CZ" altLang="cs-CZ"/>
              <a:t>– v rámci PEST analýzy např. změna legislativy může dané odvětví podpořit či utlumit.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>
            <a:extLst>
              <a:ext uri="{FF2B5EF4-FFF2-40B4-BE49-F238E27FC236}">
                <a16:creationId xmlns:a16="http://schemas.microsoft.com/office/drawing/2014/main" id="{0672A1E6-0580-4C9E-A0BE-FA68EFA1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Klíčové faktory úspěchu</a:t>
            </a:r>
          </a:p>
        </p:txBody>
      </p:sp>
      <p:sp>
        <p:nvSpPr>
          <p:cNvPr id="88067" name="Zástupný symbol pro obsah 2">
            <a:extLst>
              <a:ext uri="{FF2B5EF4-FFF2-40B4-BE49-F238E27FC236}">
                <a16:creationId xmlns:a16="http://schemas.microsoft.com/office/drawing/2014/main" id="{8E2EBCE4-4CF9-4324-9B53-BBC5BADD5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Vyjadřují vztah mezi zdroji a dovednostmi na jedné straně a charakteristikami odvětví na straně druhé.</a:t>
            </a:r>
          </a:p>
          <a:p>
            <a:r>
              <a:rPr lang="cs-CZ" altLang="cs-CZ"/>
              <a:t>Jejich identifikace patří mezi prioritní úkoly strategické analýzy.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>
            <a:extLst>
              <a:ext uri="{FF2B5EF4-FFF2-40B4-BE49-F238E27FC236}">
                <a16:creationId xmlns:a16="http://schemas.microsoft.com/office/drawing/2014/main" id="{CBD48F2C-EBB9-4017-9BC1-7A76D051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Klíčové faktory úspěchu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A281DBF-CFDA-48CA-97FF-EB71020B8C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5413"/>
          <a:ext cx="10515600" cy="3927476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4881521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9900825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Organizace a řízení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Marketing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22359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Pružnost organizační struktury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Schopnost identifikovat potřeby zákazníků, definovat segmenty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79101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Zkušený management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Rychlé a efektivní převedení požadavků zákazníků do technických specifikací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62942"/>
                  </a:ext>
                </a:extLst>
              </a:tr>
              <a:tr h="89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Schopnost používat moderní řídící přístupy typu reengineering, procesní řízení, projektové řízení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Především úzkou spoluprací mkt výzkumu, vývoje a výroby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50932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Informační systém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Zkušený prodejní personál, šířka a hloubka sortimentu, efektivní mkt komunikace a práce se značkou, servisní zázemí, odborná asistence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75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35EBDF99-7816-4B4B-90C5-CD69ABAA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Klíčové faktory úspěchu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0BDF4BC-D507-4A68-ABD4-600DDD536D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5413"/>
          <a:ext cx="10515600" cy="2792414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7303035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63793393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Technologie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Distribuce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44490"/>
                  </a:ext>
                </a:extLst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Odbornost v technologii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Vlastní maloobchodní distribuční síť, výhodnost umístění prodejen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8462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Odbornost ve výzkumu a vývoji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Bohatá distribuční síť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74405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Schopnost inovace výrobního procesu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Velikost prodejních ploch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50204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Schopnost inovace výrobku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Pružnost dodávek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46508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Užívání určité technologie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Výše distribučních nákladů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2861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Logistické know-how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427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>
            <a:extLst>
              <a:ext uri="{FF2B5EF4-FFF2-40B4-BE49-F238E27FC236}">
                <a16:creationId xmlns:a16="http://schemas.microsoft.com/office/drawing/2014/main" id="{161D6F55-9587-4A0B-BA0A-9F2C934F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/>
              <a:t>Klíčové faktory úspěchu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3E65E1E-E8C3-439F-9ABC-0768AD593B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95413"/>
          <a:ext cx="10515600" cy="3759201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2155695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82592476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Výroba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8380"/>
                  </a:ext>
                </a:extLst>
              </a:tr>
              <a:tr h="89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Nákladová efektivnost ( zkušenostní efekt, úspory z rozsahu, využívání kapacit)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Celkové nízké náklady v rámci veškerého produkčního procesu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7179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Vysoká produktivita práce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Přístup ke kapitálu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27239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Dostupnost kvalitních zdrojů, např. pracovních sil s potřebnými nebo zvláštními dovednostmi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Tradice, věrní konzervativní zákazníci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63378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Bezproblémová kvalitní výroba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9049"/>
                  </a:ext>
                </a:extLst>
              </a:tr>
              <a:tr h="89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Schopnost pružně reagovat na přání zákazníků, flexibilita v diferencování produktu</a:t>
                      </a: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40" marR="1168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484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Analýza konkurenčního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/>
              <a:t>Jde především o snahu podniku udržet si konkurenční výhodu</a:t>
            </a:r>
          </a:p>
          <a:p>
            <a:pPr>
              <a:lnSpc>
                <a:spcPct val="80000"/>
              </a:lnSpc>
            </a:pPr>
            <a:r>
              <a:rPr lang="cs-CZ" altLang="cs-CZ"/>
              <a:t>Zjištění prostřednictvím Porterova modelu 5 sil (5F)</a:t>
            </a:r>
          </a:p>
          <a:p>
            <a:pPr>
              <a:lnSpc>
                <a:spcPct val="80000"/>
              </a:lnSpc>
            </a:pPr>
            <a:r>
              <a:rPr lang="cs-CZ" altLang="cs-CZ"/>
              <a:t>Autor: Michael Porter – 5 vlivných tržních sil</a:t>
            </a:r>
          </a:p>
          <a:p>
            <a:pPr>
              <a:lnSpc>
                <a:spcPct val="80000"/>
              </a:lnSpc>
            </a:pPr>
            <a:r>
              <a:rPr lang="cs-CZ" altLang="cs-CZ"/>
              <a:t>Současí konkurenti</a:t>
            </a:r>
          </a:p>
          <a:p>
            <a:pPr>
              <a:lnSpc>
                <a:spcPct val="80000"/>
              </a:lnSpc>
            </a:pPr>
            <a:r>
              <a:rPr lang="cs-CZ" altLang="cs-CZ"/>
              <a:t>Potenciální noví konkurenti</a:t>
            </a:r>
          </a:p>
          <a:p>
            <a:pPr>
              <a:lnSpc>
                <a:spcPct val="80000"/>
              </a:lnSpc>
            </a:pPr>
            <a:r>
              <a:rPr lang="cs-CZ" altLang="cs-CZ"/>
              <a:t>Zákazníci</a:t>
            </a:r>
          </a:p>
          <a:p>
            <a:pPr>
              <a:lnSpc>
                <a:spcPct val="80000"/>
              </a:lnSpc>
            </a:pPr>
            <a:r>
              <a:rPr lang="cs-CZ" altLang="cs-CZ"/>
              <a:t>Dodavatelé</a:t>
            </a:r>
          </a:p>
          <a:p>
            <a:pPr>
              <a:lnSpc>
                <a:spcPct val="80000"/>
              </a:lnSpc>
            </a:pPr>
            <a:r>
              <a:rPr lang="cs-CZ" altLang="cs-CZ"/>
              <a:t>Substituční výrobky</a:t>
            </a:r>
          </a:p>
        </p:txBody>
      </p:sp>
    </p:spTree>
    <p:extLst>
      <p:ext uri="{BB962C8B-B14F-4D97-AF65-F5344CB8AC3E}">
        <p14:creationId xmlns:p14="http://schemas.microsoft.com/office/powerpoint/2010/main" val="382456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52515F0-5FC3-4802-A736-88BC033F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Vnější prostředí – územní členění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A0EDE46-9A27-4898-B547-347499F38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Regionální prostředí</a:t>
            </a:r>
            <a:r>
              <a:rPr lang="cs-CZ" altLang="cs-CZ"/>
              <a:t> – homogenní struktura lokálních prostředí spojených jazykem, zvyklostmi, hodnotovými parametry.</a:t>
            </a:r>
          </a:p>
          <a:p>
            <a:r>
              <a:rPr lang="cs-CZ" altLang="cs-CZ"/>
              <a:t>Struktura regionů velmi ovlivněna dělbou práce</a:t>
            </a:r>
          </a:p>
          <a:p>
            <a:r>
              <a:rPr lang="cs-CZ" altLang="cs-CZ"/>
              <a:t>Prostředí druhého řádu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Cílem je najít v odvětví takové postavení, v němž se společnost může nejlépe bránit konkurenčním silám nebo jej může ovlivnit ve svůj prospěch.</a:t>
            </a:r>
          </a:p>
          <a:p>
            <a:r>
              <a:rPr lang="cs-CZ" altLang="cs-CZ"/>
              <a:t>Umožňuje učinit závěry o atraktivitě odvětví.</a:t>
            </a:r>
          </a:p>
          <a:p>
            <a:r>
              <a:rPr lang="cs-CZ" altLang="cs-CZ"/>
              <a:t>Analýza konkurenčního okolí navazuje na analýzu odvětví.</a:t>
            </a:r>
          </a:p>
        </p:txBody>
      </p:sp>
    </p:spTree>
    <p:extLst>
      <p:ext uri="{BB962C8B-B14F-4D97-AF65-F5344CB8AC3E}">
        <p14:creationId xmlns:p14="http://schemas.microsoft.com/office/powerpoint/2010/main" val="37150622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Základní otázky: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Jaká je pozice firmy v odvětví?</a:t>
            </a:r>
          </a:p>
          <a:p>
            <a:r>
              <a:rPr lang="cs-CZ" altLang="cs-CZ"/>
              <a:t>Má firma schopnost odolávat faktorům, které přispívají k neatraktivnosti odvětví?</a:t>
            </a:r>
          </a:p>
          <a:p>
            <a:r>
              <a:rPr lang="cs-CZ" altLang="cs-CZ"/>
              <a:t>Jaká je konkurenční síla firmy a schopnost využít zranitelnost slabších rivalů?</a:t>
            </a:r>
          </a:p>
          <a:p>
            <a:r>
              <a:rPr lang="cs-CZ" altLang="cs-CZ"/>
              <a:t>Jak další setrvání v odvětví ovlivní úspěšnost firmy v ostatních podnikatelských aktivitách?</a:t>
            </a:r>
          </a:p>
        </p:txBody>
      </p:sp>
    </p:spTree>
    <p:extLst>
      <p:ext uri="{BB962C8B-B14F-4D97-AF65-F5344CB8AC3E}">
        <p14:creationId xmlns:p14="http://schemas.microsoft.com/office/powerpoint/2010/main" val="21001104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Analýza 5F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Obsahuje rozbor zdrojů konkurence, její intenzity, akce a reakce rivalů, současnou i budoucí situaci.</a:t>
            </a:r>
          </a:p>
          <a:p>
            <a:r>
              <a:rPr lang="cs-CZ" altLang="cs-CZ"/>
              <a:t>Konkurenční okolí může být vymezeno s různou šíří.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07182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4 úrovně konkurentů dle Kotlera: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Firma může za své hlavní konkurenty považovat firmy, které nabízejí podobné výrobky stejným zákazníkům za podobné ceny.</a:t>
            </a:r>
          </a:p>
          <a:p>
            <a:r>
              <a:rPr lang="cs-CZ" altLang="cs-CZ"/>
              <a:t>Firma může přistoupit k otázce konkurence šířeji a považovat za své konkurenty výrobce podobných výrobků všech tříd.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37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Ještě širší pohled bude zahrnovat do konkurence všechny firmy, které nabízejí podobnou službu.</a:t>
            </a:r>
          </a:p>
          <a:p>
            <a:r>
              <a:rPr lang="cs-CZ" altLang="cs-CZ"/>
              <a:t>Nejširší vymezení konkurence považuje za rivaly každého, kdo usiluje o tytéž zákazníkovi peníze.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2762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Porterův model 5 konkurenčních sil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Umožňuje popsat a pochopit podstatu konkurenčního prostředí uvnitř každého jednotlivého odvětví a tak vytvořit informační základnu pro rozhodování o tvorbě konkurenční výhody podniku.</a:t>
            </a:r>
          </a:p>
        </p:txBody>
      </p:sp>
    </p:spTree>
    <p:extLst>
      <p:ext uri="{BB962C8B-B14F-4D97-AF65-F5344CB8AC3E}">
        <p14:creationId xmlns:p14="http://schemas.microsoft.com/office/powerpoint/2010/main" val="21663428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Odvětví lze chápat jako souhrn oblastí, v nichž je firma aktivně činná, nebo jako konkrétní trh, na němž organizace nebo některá její SBU působí. Každá z pěti konkurenčních sil ovlivňuje specifickým způsobem intenzitu konkurence uvnitř daného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7060456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Porterův model 5 sil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016500" y="1773238"/>
            <a:ext cx="19446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87938" y="1916113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Nově vstupující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680326" y="3284538"/>
            <a:ext cx="1800225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896226" y="3357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Zákazníci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135189" y="3213100"/>
            <a:ext cx="20161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51089" y="33575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Dodavatelé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800600" y="4581526"/>
            <a:ext cx="21590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16500" y="4581526"/>
            <a:ext cx="172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/>
              <a:t>Substituty a komplementy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943476" y="3141664"/>
            <a:ext cx="20161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016501" y="32131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/>
              <a:t>Konkurenční prostředí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224338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951538" y="2420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59600" y="35734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5880100" y="393382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951539" y="4149725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hrozby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032625" y="3789364"/>
            <a:ext cx="935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Kupní síla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935414" y="3860801"/>
            <a:ext cx="865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Kupní síla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024563" y="26368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hrozby</a:t>
            </a: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5087938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6672263" y="3284539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4770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Ohrožení ze strany nově vstupujících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S nárůstem počtu subjektů vnitř konkurenčního prostředí se zároveň zvyšuje intenzita konkurence v tomto prostředí.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Nejobvyklejší bariéry vstupu</a:t>
            </a:r>
            <a:r>
              <a:rPr lang="cs-CZ" altLang="cs-CZ"/>
              <a:t>: dosahovaná výše úspor z rozsahu produkce, investiční náročnost vstupu na nový trh, možnost přístupu k distribučním kanálům, vládní a jiné legislativní zásahy, možnosti diferenciace produktu atd.</a:t>
            </a:r>
          </a:p>
          <a:p>
            <a:pPr>
              <a:lnSpc>
                <a:spcPct val="90000"/>
              </a:lnSpc>
            </a:pPr>
            <a:r>
              <a:rPr lang="cs-CZ" altLang="cs-CZ"/>
              <a:t>Bariéry vstupu se liší – nelze identifikovat ty nejdůležitější.</a:t>
            </a:r>
          </a:p>
        </p:txBody>
      </p:sp>
    </p:spTree>
    <p:extLst>
      <p:ext uri="{BB962C8B-B14F-4D97-AF65-F5344CB8AC3E}">
        <p14:creationId xmlns:p14="http://schemas.microsoft.com/office/powerpoint/2010/main" val="3833721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Ohrožení ze strany nově vstupujících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Hrozba vstupu do odvětví závisí na existujících bariérách vstupu a na reakci současných konkurentů vůči nově vstupující firmě. </a:t>
            </a:r>
          </a:p>
          <a:p>
            <a:r>
              <a:rPr lang="cs-CZ" altLang="cs-CZ" dirty="0"/>
              <a:t>Vysoké bariéry vstupu = nízká hrozba substitutů.</a:t>
            </a:r>
          </a:p>
        </p:txBody>
      </p:sp>
    </p:spTree>
    <p:extLst>
      <p:ext uri="{BB962C8B-B14F-4D97-AF65-F5344CB8AC3E}">
        <p14:creationId xmlns:p14="http://schemas.microsoft.com/office/powerpoint/2010/main" val="338108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636867D-6444-417F-BFB3-3DDEE9E9F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altLang="cs-CZ" sz="3500"/>
              <a:t>Vnější prostředí – územní členění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8488C3F-26BC-4A7B-8216-1C8924F06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Národní prostředí – </a:t>
            </a:r>
            <a:r>
              <a:rPr lang="cs-CZ" altLang="cs-CZ"/>
              <a:t>vymezeno hranicemi země, státu.</a:t>
            </a:r>
          </a:p>
          <a:p>
            <a:r>
              <a:rPr lang="cs-CZ" altLang="cs-CZ"/>
              <a:t>Převodním můstkem mezi prostředími je např. měnový kurz, právní normy.</a:t>
            </a:r>
          </a:p>
          <a:p>
            <a:r>
              <a:rPr lang="cs-CZ" altLang="cs-CZ"/>
              <a:t>Prostředí třetího řádu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Další možnosti překážek vstupu na trh:</a:t>
            </a:r>
          </a:p>
          <a:p>
            <a:r>
              <a:rPr lang="cs-CZ" altLang="cs-CZ"/>
              <a:t>Diferenciace výrobků </a:t>
            </a:r>
          </a:p>
          <a:p>
            <a:r>
              <a:rPr lang="cs-CZ" altLang="cs-CZ"/>
              <a:t>Neochota zákazníků měnit výrobek</a:t>
            </a:r>
          </a:p>
          <a:p>
            <a:r>
              <a:rPr lang="cs-CZ" altLang="cs-CZ"/>
              <a:t>Úspory z velkovýroby</a:t>
            </a:r>
          </a:p>
        </p:txBody>
      </p:sp>
    </p:spTree>
    <p:extLst>
      <p:ext uri="{BB962C8B-B14F-4D97-AF65-F5344CB8AC3E}">
        <p14:creationId xmlns:p14="http://schemas.microsoft.com/office/powerpoint/2010/main" val="11614861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43" id="{D6BE7E9F-318F-5B49-AE1C-5A9EEE93B27A}" vid="{5EAC7462-5F1F-244B-8EF6-7423E234C6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3763</Words>
  <Application>Microsoft Office PowerPoint</Application>
  <PresentationFormat>Širokoúhlá obrazovka</PresentationFormat>
  <Paragraphs>442</Paragraphs>
  <Slides>90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5" baseType="lpstr">
      <vt:lpstr>Muni Bold</vt:lpstr>
      <vt:lpstr>Wingdings</vt:lpstr>
      <vt:lpstr>Calibri</vt:lpstr>
      <vt:lpstr>Arial</vt:lpstr>
      <vt:lpstr>Motiv Office</vt:lpstr>
      <vt:lpstr>Prezentace aplikace PowerPoint</vt:lpstr>
      <vt:lpstr>Strategický management</vt:lpstr>
      <vt:lpstr>Strategický plánovací cyklus</vt:lpstr>
      <vt:lpstr>Strategický plánovací cyklus</vt:lpstr>
      <vt:lpstr>Definice poslání a cílů</vt:lpstr>
      <vt:lpstr>Externí strategická analýza</vt:lpstr>
      <vt:lpstr>Vnější prostředí – územní členění</vt:lpstr>
      <vt:lpstr>Vnější prostředí – územní členění</vt:lpstr>
      <vt:lpstr>Vnější prostředí – územní členění</vt:lpstr>
      <vt:lpstr>Vnější prostředí – územní členění</vt:lpstr>
      <vt:lpstr>Vnější prostředí – územní členění</vt:lpstr>
      <vt:lpstr>Vnější prostředí</vt:lpstr>
      <vt:lpstr>Vnější prostředí – věcné členění</vt:lpstr>
      <vt:lpstr>Proces strategické analýzy podniku</vt:lpstr>
      <vt:lpstr>Strategická analýza vnějšího prostředí</vt:lpstr>
      <vt:lpstr>Vazba analýz prostředí na strategické pozice podniku</vt:lpstr>
      <vt:lpstr>Vnější okolí </vt:lpstr>
      <vt:lpstr>Vnější okolí </vt:lpstr>
      <vt:lpstr>Identifikace důležitých stakeholders</vt:lpstr>
      <vt:lpstr>Povaha prostředí</vt:lpstr>
      <vt:lpstr>Povaha prostředí</vt:lpstr>
      <vt:lpstr>Metody analýzy </vt:lpstr>
      <vt:lpstr>Před samotnou akcí je nutné:</vt:lpstr>
      <vt:lpstr>Které otázky je třeba zodpovědět:</vt:lpstr>
      <vt:lpstr>„Brašna na nářadí“</vt:lpstr>
      <vt:lpstr>PEST analýza</vt:lpstr>
      <vt:lpstr>PEST analýza</vt:lpstr>
      <vt:lpstr>PEST analýza</vt:lpstr>
      <vt:lpstr>PEST analýza</vt:lpstr>
      <vt:lpstr>Zdroje ke zpracování PEST analýzy</vt:lpstr>
      <vt:lpstr>PEST analýza – zaměření na vývojové trendy</vt:lpstr>
      <vt:lpstr>Metoda tvorby scénářů</vt:lpstr>
      <vt:lpstr>Prezentace aplikace PowerPoint</vt:lpstr>
      <vt:lpstr>Prezentace aplikace PowerPoint</vt:lpstr>
      <vt:lpstr>Postup tvorby scénářů u firmy General Electric</vt:lpstr>
      <vt:lpstr>Postup tvorby scénářů u firmy General Electric</vt:lpstr>
      <vt:lpstr>Postup tvorby scénářů u firmy General Electric</vt:lpstr>
      <vt:lpstr>Prezentace aplikace PowerPoint</vt:lpstr>
      <vt:lpstr>Postup tvorby scénářů u firmy General Electric</vt:lpstr>
      <vt:lpstr>Postup tvorby scénářů u firmy General Electric</vt:lpstr>
      <vt:lpstr>Postup tvorby scénářů u firmy General Electric</vt:lpstr>
      <vt:lpstr>Metoda 4C</vt:lpstr>
      <vt:lpstr>Customers – zákazníci</vt:lpstr>
      <vt:lpstr>Country – národní specifika</vt:lpstr>
      <vt:lpstr>Competition - konkurence</vt:lpstr>
      <vt:lpstr>Costs - náklady</vt:lpstr>
      <vt:lpstr>Prezentace aplikace PowerPoint</vt:lpstr>
      <vt:lpstr>Prezentace aplikace PowerPoint</vt:lpstr>
      <vt:lpstr>Prezentace aplikace PowerPoint</vt:lpstr>
      <vt:lpstr>Prezentace aplikace PowerPoint</vt:lpstr>
      <vt:lpstr>Analýza odvětví</vt:lpstr>
      <vt:lpstr>Základní charakteristiky odvětví 1/4</vt:lpstr>
      <vt:lpstr>Základní charakteristiky odvětví 2/4</vt:lpstr>
      <vt:lpstr>Základní charakteristiky odvětví 3/4</vt:lpstr>
      <vt:lpstr>Základní charakteristiky odvětví 4/4</vt:lpstr>
      <vt:lpstr>Struktura odvětví</vt:lpstr>
      <vt:lpstr>Struktura odvětví</vt:lpstr>
      <vt:lpstr>Atomizované konkurenční okolí</vt:lpstr>
      <vt:lpstr>Konsolidované odvětví</vt:lpstr>
      <vt:lpstr>Konsolidované odvětví</vt:lpstr>
      <vt:lpstr>Konsolidované odvětví</vt:lpstr>
      <vt:lpstr>Mapa strategických konkurenčních skupin</vt:lpstr>
      <vt:lpstr>Prezentace aplikace PowerPoint</vt:lpstr>
      <vt:lpstr>Postup sestavení mapy</vt:lpstr>
      <vt:lpstr>Pravidla konstrukce</vt:lpstr>
      <vt:lpstr>Mapa strategických konkurenčních skupin</vt:lpstr>
      <vt:lpstr>Funkce mapy</vt:lpstr>
      <vt:lpstr>Hybné změnotvorné síly odvětví</vt:lpstr>
      <vt:lpstr>Životní cyklus odvětví</vt:lpstr>
      <vt:lpstr>Změnotvorné síly</vt:lpstr>
      <vt:lpstr>Prezentace aplikace PowerPoint</vt:lpstr>
      <vt:lpstr>Prezentace aplikace PowerPoint</vt:lpstr>
      <vt:lpstr>Prezentace aplikace PowerPoint</vt:lpstr>
      <vt:lpstr>Prezentace aplikace PowerPoint</vt:lpstr>
      <vt:lpstr>Klíčové faktory úspěchu</vt:lpstr>
      <vt:lpstr>Klíčové faktory úspěchu</vt:lpstr>
      <vt:lpstr>Klíčové faktory úspěchu</vt:lpstr>
      <vt:lpstr>Klíčové faktory úspěchu</vt:lpstr>
      <vt:lpstr>Analýza konkurenčního prostředí</vt:lpstr>
      <vt:lpstr>Prezentace aplikace PowerPoint</vt:lpstr>
      <vt:lpstr>Základní otázky:</vt:lpstr>
      <vt:lpstr>Analýza 5F</vt:lpstr>
      <vt:lpstr>4 úrovně konkurentů dle Kotlera:</vt:lpstr>
      <vt:lpstr>Prezentace aplikace PowerPoint</vt:lpstr>
      <vt:lpstr>Porterův model 5 konkurenčních sil</vt:lpstr>
      <vt:lpstr>Prezentace aplikace PowerPoint</vt:lpstr>
      <vt:lpstr>Porterův model 5 sil</vt:lpstr>
      <vt:lpstr>Ohrožení ze strany nově vstupujících</vt:lpstr>
      <vt:lpstr>Ohrožení ze strany nově vstupujících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</dc:creator>
  <cp:lastModifiedBy>Pavla Marciánová</cp:lastModifiedBy>
  <cp:revision>6</cp:revision>
  <dcterms:created xsi:type="dcterms:W3CDTF">2021-09-20T11:27:24Z</dcterms:created>
  <dcterms:modified xsi:type="dcterms:W3CDTF">2021-10-05T09:22:42Z</dcterms:modified>
</cp:coreProperties>
</file>