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8"/>
  </p:notesMasterIdLst>
  <p:handoutMasterIdLst>
    <p:handoutMasterId r:id="rId99"/>
  </p:handoutMasterIdLst>
  <p:sldIdLst>
    <p:sldId id="298" r:id="rId2"/>
    <p:sldId id="358" r:id="rId3"/>
    <p:sldId id="423" r:id="rId4"/>
    <p:sldId id="425" r:id="rId5"/>
    <p:sldId id="452" r:id="rId6"/>
    <p:sldId id="424" r:id="rId7"/>
    <p:sldId id="471" r:id="rId8"/>
    <p:sldId id="426" r:id="rId9"/>
    <p:sldId id="427" r:id="rId10"/>
    <p:sldId id="428" r:id="rId11"/>
    <p:sldId id="477" r:id="rId12"/>
    <p:sldId id="399" r:id="rId13"/>
    <p:sldId id="400" r:id="rId14"/>
    <p:sldId id="401" r:id="rId15"/>
    <p:sldId id="359" r:id="rId16"/>
    <p:sldId id="360" r:id="rId17"/>
    <p:sldId id="404" r:id="rId18"/>
    <p:sldId id="405" r:id="rId19"/>
    <p:sldId id="406" r:id="rId20"/>
    <p:sldId id="429" r:id="rId21"/>
    <p:sldId id="430" r:id="rId22"/>
    <p:sldId id="478" r:id="rId23"/>
    <p:sldId id="479" r:id="rId24"/>
    <p:sldId id="480" r:id="rId25"/>
    <p:sldId id="431" r:id="rId26"/>
    <p:sldId id="472" r:id="rId27"/>
    <p:sldId id="474" r:id="rId28"/>
    <p:sldId id="475" r:id="rId29"/>
    <p:sldId id="476" r:id="rId30"/>
    <p:sldId id="432" r:id="rId31"/>
    <p:sldId id="361" r:id="rId32"/>
    <p:sldId id="434" r:id="rId33"/>
    <p:sldId id="366" r:id="rId34"/>
    <p:sldId id="435" r:id="rId35"/>
    <p:sldId id="369" r:id="rId36"/>
    <p:sldId id="468" r:id="rId37"/>
    <p:sldId id="362" r:id="rId38"/>
    <p:sldId id="407" r:id="rId39"/>
    <p:sldId id="408" r:id="rId40"/>
    <p:sldId id="419" r:id="rId41"/>
    <p:sldId id="420" r:id="rId42"/>
    <p:sldId id="453" r:id="rId43"/>
    <p:sldId id="422" r:id="rId44"/>
    <p:sldId id="364" r:id="rId45"/>
    <p:sldId id="363" r:id="rId46"/>
    <p:sldId id="436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370" r:id="rId57"/>
    <p:sldId id="371" r:id="rId58"/>
    <p:sldId id="372" r:id="rId59"/>
    <p:sldId id="374" r:id="rId60"/>
    <p:sldId id="376" r:id="rId61"/>
    <p:sldId id="377" r:id="rId62"/>
    <p:sldId id="378" r:id="rId63"/>
    <p:sldId id="454" r:id="rId64"/>
    <p:sldId id="379" r:id="rId65"/>
    <p:sldId id="447" r:id="rId66"/>
    <p:sldId id="381" r:id="rId67"/>
    <p:sldId id="410" r:id="rId68"/>
    <p:sldId id="414" r:id="rId69"/>
    <p:sldId id="455" r:id="rId70"/>
    <p:sldId id="456" r:id="rId71"/>
    <p:sldId id="411" r:id="rId72"/>
    <p:sldId id="415" r:id="rId73"/>
    <p:sldId id="417" r:id="rId74"/>
    <p:sldId id="412" r:id="rId75"/>
    <p:sldId id="388" r:id="rId76"/>
    <p:sldId id="418" r:id="rId77"/>
    <p:sldId id="457" r:id="rId78"/>
    <p:sldId id="458" r:id="rId79"/>
    <p:sldId id="448" r:id="rId80"/>
    <p:sldId id="449" r:id="rId81"/>
    <p:sldId id="459" r:id="rId82"/>
    <p:sldId id="460" r:id="rId83"/>
    <p:sldId id="461" r:id="rId84"/>
    <p:sldId id="382" r:id="rId85"/>
    <p:sldId id="462" r:id="rId86"/>
    <p:sldId id="450" r:id="rId87"/>
    <p:sldId id="451" r:id="rId88"/>
    <p:sldId id="386" r:id="rId89"/>
    <p:sldId id="389" r:id="rId90"/>
    <p:sldId id="463" r:id="rId91"/>
    <p:sldId id="465" r:id="rId92"/>
    <p:sldId id="464" r:id="rId93"/>
    <p:sldId id="469" r:id="rId94"/>
    <p:sldId id="481" r:id="rId95"/>
    <p:sldId id="466" r:id="rId96"/>
    <p:sldId id="467" r:id="rId9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éta Chaloupková" initials="MC" lastIdx="1" clrIdx="0">
    <p:extLst>
      <p:ext uri="{19B8F6BF-5375-455C-9EA6-DF929625EA0E}">
        <p15:presenceInfo xmlns:p15="http://schemas.microsoft.com/office/powerpoint/2012/main" userId="Markéta Chaloup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B9006E"/>
    <a:srgbClr val="4BC8FF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84BB40-405B-4A81-A5E9-25049F723D9F}" v="146" dt="2022-09-18T21:09:36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7565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43" y="142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105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 Kunc" userId="48716a1b-f134-45e0-8a1c-2d12451ecbef" providerId="ADAL" clId="{DD84BB40-405B-4A81-A5E9-25049F723D9F}"/>
    <pc:docChg chg="custSel addSld delSld modSld">
      <pc:chgData name="Josef Kunc" userId="48716a1b-f134-45e0-8a1c-2d12451ecbef" providerId="ADAL" clId="{DD84BB40-405B-4A81-A5E9-25049F723D9F}" dt="2022-09-22T08:29:51.457" v="1742" actId="20577"/>
      <pc:docMkLst>
        <pc:docMk/>
      </pc:docMkLst>
      <pc:sldChg chg="modSp mod">
        <pc:chgData name="Josef Kunc" userId="48716a1b-f134-45e0-8a1c-2d12451ecbef" providerId="ADAL" clId="{DD84BB40-405B-4A81-A5E9-25049F723D9F}" dt="2022-09-22T08:29:51.457" v="1742" actId="20577"/>
        <pc:sldMkLst>
          <pc:docMk/>
          <pc:sldMk cId="2978696989" sldId="298"/>
        </pc:sldMkLst>
        <pc:spChg chg="mod">
          <ac:chgData name="Josef Kunc" userId="48716a1b-f134-45e0-8a1c-2d12451ecbef" providerId="ADAL" clId="{DD84BB40-405B-4A81-A5E9-25049F723D9F}" dt="2022-09-22T08:29:51.457" v="1742" actId="20577"/>
          <ac:spMkLst>
            <pc:docMk/>
            <pc:sldMk cId="2978696989" sldId="298"/>
            <ac:spMk id="8" creationId="{00000000-0000-0000-0000-000000000000}"/>
          </ac:spMkLst>
        </pc:spChg>
      </pc:sldChg>
      <pc:sldChg chg="modSp mod modAnim">
        <pc:chgData name="Josef Kunc" userId="48716a1b-f134-45e0-8a1c-2d12451ecbef" providerId="ADAL" clId="{DD84BB40-405B-4A81-A5E9-25049F723D9F}" dt="2022-09-18T19:32:12.238" v="299" actId="113"/>
        <pc:sldMkLst>
          <pc:docMk/>
          <pc:sldMk cId="3463695982" sldId="360"/>
        </pc:sldMkLst>
        <pc:spChg chg="mod">
          <ac:chgData name="Josef Kunc" userId="48716a1b-f134-45e0-8a1c-2d12451ecbef" providerId="ADAL" clId="{DD84BB40-405B-4A81-A5E9-25049F723D9F}" dt="2022-09-18T15:24:17.696" v="211" actId="1076"/>
          <ac:spMkLst>
            <pc:docMk/>
            <pc:sldMk cId="3463695982" sldId="360"/>
            <ac:spMk id="4" creationId="{00000000-0000-0000-0000-000000000000}"/>
          </ac:spMkLst>
        </pc:spChg>
        <pc:spChg chg="mod">
          <ac:chgData name="Josef Kunc" userId="48716a1b-f134-45e0-8a1c-2d12451ecbef" providerId="ADAL" clId="{DD84BB40-405B-4A81-A5E9-25049F723D9F}" dt="2022-09-18T19:32:12.238" v="299" actId="113"/>
          <ac:spMkLst>
            <pc:docMk/>
            <pc:sldMk cId="3463695982" sldId="360"/>
            <ac:spMk id="5" creationId="{00000000-0000-0000-0000-000000000000}"/>
          </ac:spMkLst>
        </pc:spChg>
      </pc:sldChg>
      <pc:sldChg chg="modSp mod">
        <pc:chgData name="Josef Kunc" userId="48716a1b-f134-45e0-8a1c-2d12451ecbef" providerId="ADAL" clId="{DD84BB40-405B-4A81-A5E9-25049F723D9F}" dt="2022-09-18T19:22:32.929" v="271" actId="14100"/>
        <pc:sldMkLst>
          <pc:docMk/>
          <pc:sldMk cId="186699371" sldId="361"/>
        </pc:sldMkLst>
        <pc:spChg chg="mod">
          <ac:chgData name="Josef Kunc" userId="48716a1b-f134-45e0-8a1c-2d12451ecbef" providerId="ADAL" clId="{DD84BB40-405B-4A81-A5E9-25049F723D9F}" dt="2022-09-18T19:22:32.929" v="271" actId="14100"/>
          <ac:spMkLst>
            <pc:docMk/>
            <pc:sldMk cId="186699371" sldId="361"/>
            <ac:spMk id="5" creationId="{00000000-0000-0000-0000-000000000000}"/>
          </ac:spMkLst>
        </pc:spChg>
      </pc:sldChg>
      <pc:sldChg chg="modSp mod">
        <pc:chgData name="Josef Kunc" userId="48716a1b-f134-45e0-8a1c-2d12451ecbef" providerId="ADAL" clId="{DD84BB40-405B-4A81-A5E9-25049F723D9F}" dt="2022-09-18T08:52:33.364" v="57" actId="113"/>
        <pc:sldMkLst>
          <pc:docMk/>
          <pc:sldMk cId="4061609332" sldId="426"/>
        </pc:sldMkLst>
        <pc:spChg chg="mod">
          <ac:chgData name="Josef Kunc" userId="48716a1b-f134-45e0-8a1c-2d12451ecbef" providerId="ADAL" clId="{DD84BB40-405B-4A81-A5E9-25049F723D9F}" dt="2022-09-18T08:52:33.364" v="57" actId="113"/>
          <ac:spMkLst>
            <pc:docMk/>
            <pc:sldMk cId="4061609332" sldId="426"/>
            <ac:spMk id="5" creationId="{00000000-0000-0000-0000-000000000000}"/>
          </ac:spMkLst>
        </pc:spChg>
      </pc:sldChg>
      <pc:sldChg chg="modSp mod">
        <pc:chgData name="Josef Kunc" userId="48716a1b-f134-45e0-8a1c-2d12451ecbef" providerId="ADAL" clId="{DD84BB40-405B-4A81-A5E9-25049F723D9F}" dt="2022-09-18T20:58:05.273" v="1729" actId="5793"/>
        <pc:sldMkLst>
          <pc:docMk/>
          <pc:sldMk cId="1638500391" sldId="427"/>
        </pc:sldMkLst>
        <pc:spChg chg="mod">
          <ac:chgData name="Josef Kunc" userId="48716a1b-f134-45e0-8a1c-2d12451ecbef" providerId="ADAL" clId="{DD84BB40-405B-4A81-A5E9-25049F723D9F}" dt="2022-09-18T20:58:05.273" v="1729" actId="5793"/>
          <ac:spMkLst>
            <pc:docMk/>
            <pc:sldMk cId="1638500391" sldId="427"/>
            <ac:spMk id="5" creationId="{00000000-0000-0000-0000-000000000000}"/>
          </ac:spMkLst>
        </pc:spChg>
      </pc:sldChg>
      <pc:sldChg chg="modSp mod">
        <pc:chgData name="Josef Kunc" userId="48716a1b-f134-45e0-8a1c-2d12451ecbef" providerId="ADAL" clId="{DD84BB40-405B-4A81-A5E9-25049F723D9F}" dt="2022-09-18T20:56:22.124" v="1726" actId="6549"/>
        <pc:sldMkLst>
          <pc:docMk/>
          <pc:sldMk cId="3391641044" sldId="428"/>
        </pc:sldMkLst>
        <pc:spChg chg="mod">
          <ac:chgData name="Josef Kunc" userId="48716a1b-f134-45e0-8a1c-2d12451ecbef" providerId="ADAL" clId="{DD84BB40-405B-4A81-A5E9-25049F723D9F}" dt="2022-09-18T20:56:22.124" v="1726" actId="6549"/>
          <ac:spMkLst>
            <pc:docMk/>
            <pc:sldMk cId="3391641044" sldId="428"/>
            <ac:spMk id="5" creationId="{00000000-0000-0000-0000-000000000000}"/>
          </ac:spMkLst>
        </pc:spChg>
      </pc:sldChg>
      <pc:sldChg chg="addSp modSp mod">
        <pc:chgData name="Josef Kunc" userId="48716a1b-f134-45e0-8a1c-2d12451ecbef" providerId="ADAL" clId="{DD84BB40-405B-4A81-A5E9-25049F723D9F}" dt="2022-09-18T20:49:26.656" v="1718" actId="20577"/>
        <pc:sldMkLst>
          <pc:docMk/>
          <pc:sldMk cId="3948430284" sldId="430"/>
        </pc:sldMkLst>
        <pc:spChg chg="mod">
          <ac:chgData name="Josef Kunc" userId="48716a1b-f134-45e0-8a1c-2d12451ecbef" providerId="ADAL" clId="{DD84BB40-405B-4A81-A5E9-25049F723D9F}" dt="2022-09-18T20:49:26.656" v="1718" actId="20577"/>
          <ac:spMkLst>
            <pc:docMk/>
            <pc:sldMk cId="3948430284" sldId="430"/>
            <ac:spMk id="4" creationId="{00000000-0000-0000-0000-000000000000}"/>
          </ac:spMkLst>
        </pc:spChg>
        <pc:spChg chg="mod">
          <ac:chgData name="Josef Kunc" userId="48716a1b-f134-45e0-8a1c-2d12451ecbef" providerId="ADAL" clId="{DD84BB40-405B-4A81-A5E9-25049F723D9F}" dt="2022-09-18T19:43:28.617" v="396" actId="6549"/>
          <ac:spMkLst>
            <pc:docMk/>
            <pc:sldMk cId="3948430284" sldId="430"/>
            <ac:spMk id="5" creationId="{00000000-0000-0000-0000-000000000000}"/>
          </ac:spMkLst>
        </pc:spChg>
        <pc:picChg chg="add mod">
          <ac:chgData name="Josef Kunc" userId="48716a1b-f134-45e0-8a1c-2d12451ecbef" providerId="ADAL" clId="{DD84BB40-405B-4A81-A5E9-25049F723D9F}" dt="2022-09-18T19:43:09.836" v="395" actId="1076"/>
          <ac:picMkLst>
            <pc:docMk/>
            <pc:sldMk cId="3948430284" sldId="430"/>
            <ac:picMk id="6" creationId="{F32FAA6D-CDAF-A5DB-9905-464FA8F466AF}"/>
          </ac:picMkLst>
        </pc:picChg>
      </pc:sldChg>
      <pc:sldChg chg="modSp mod">
        <pc:chgData name="Josef Kunc" userId="48716a1b-f134-45e0-8a1c-2d12451ecbef" providerId="ADAL" clId="{DD84BB40-405B-4A81-A5E9-25049F723D9F}" dt="2022-09-18T20:49:50.898" v="1722"/>
        <pc:sldMkLst>
          <pc:docMk/>
          <pc:sldMk cId="862553044" sldId="431"/>
        </pc:sldMkLst>
        <pc:spChg chg="mod">
          <ac:chgData name="Josef Kunc" userId="48716a1b-f134-45e0-8a1c-2d12451ecbef" providerId="ADAL" clId="{DD84BB40-405B-4A81-A5E9-25049F723D9F}" dt="2022-09-18T20:49:50.898" v="1722"/>
          <ac:spMkLst>
            <pc:docMk/>
            <pc:sldMk cId="862553044" sldId="431"/>
            <ac:spMk id="4" creationId="{00000000-0000-0000-0000-000000000000}"/>
          </ac:spMkLst>
        </pc:spChg>
      </pc:sldChg>
      <pc:sldChg chg="modSp mod">
        <pc:chgData name="Josef Kunc" userId="48716a1b-f134-45e0-8a1c-2d12451ecbef" providerId="ADAL" clId="{DD84BB40-405B-4A81-A5E9-25049F723D9F}" dt="2022-09-18T19:23:48.349" v="273" actId="1076"/>
        <pc:sldMkLst>
          <pc:docMk/>
          <pc:sldMk cId="1845335234" sldId="432"/>
        </pc:sldMkLst>
        <pc:spChg chg="mod">
          <ac:chgData name="Josef Kunc" userId="48716a1b-f134-45e0-8a1c-2d12451ecbef" providerId="ADAL" clId="{DD84BB40-405B-4A81-A5E9-25049F723D9F}" dt="2022-09-18T19:23:48.349" v="273" actId="1076"/>
          <ac:spMkLst>
            <pc:docMk/>
            <pc:sldMk cId="1845335234" sldId="432"/>
            <ac:spMk id="4" creationId="{00000000-0000-0000-0000-000000000000}"/>
          </ac:spMkLst>
        </pc:spChg>
      </pc:sldChg>
      <pc:sldChg chg="modSp mod">
        <pc:chgData name="Josef Kunc" userId="48716a1b-f134-45e0-8a1c-2d12451ecbef" providerId="ADAL" clId="{DD84BB40-405B-4A81-A5E9-25049F723D9F}" dt="2022-09-18T19:22:37.002" v="272" actId="14100"/>
        <pc:sldMkLst>
          <pc:docMk/>
          <pc:sldMk cId="3489721846" sldId="434"/>
        </pc:sldMkLst>
        <pc:spChg chg="mod">
          <ac:chgData name="Josef Kunc" userId="48716a1b-f134-45e0-8a1c-2d12451ecbef" providerId="ADAL" clId="{DD84BB40-405B-4A81-A5E9-25049F723D9F}" dt="2022-09-18T19:22:37.002" v="272" actId="14100"/>
          <ac:spMkLst>
            <pc:docMk/>
            <pc:sldMk cId="3489721846" sldId="434"/>
            <ac:spMk id="5" creationId="{00000000-0000-0000-0000-000000000000}"/>
          </ac:spMkLst>
        </pc:spChg>
      </pc:sldChg>
      <pc:sldChg chg="del">
        <pc:chgData name="Josef Kunc" userId="48716a1b-f134-45e0-8a1c-2d12451ecbef" providerId="ADAL" clId="{DD84BB40-405B-4A81-A5E9-25049F723D9F}" dt="2022-09-18T09:49:13.752" v="96" actId="47"/>
        <pc:sldMkLst>
          <pc:docMk/>
          <pc:sldMk cId="1379728926" sldId="470"/>
        </pc:sldMkLst>
      </pc:sldChg>
      <pc:sldChg chg="addSp modSp mod modAnim">
        <pc:chgData name="Josef Kunc" userId="48716a1b-f134-45e0-8a1c-2d12451ecbef" providerId="ADAL" clId="{DD84BB40-405B-4A81-A5E9-25049F723D9F}" dt="2022-09-18T19:04:24.315" v="221"/>
        <pc:sldMkLst>
          <pc:docMk/>
          <pc:sldMk cId="3028064390" sldId="471"/>
        </pc:sldMkLst>
        <pc:picChg chg="mod">
          <ac:chgData name="Josef Kunc" userId="48716a1b-f134-45e0-8a1c-2d12451ecbef" providerId="ADAL" clId="{DD84BB40-405B-4A81-A5E9-25049F723D9F}" dt="2022-09-18T08:50:49.829" v="3" actId="1076"/>
          <ac:picMkLst>
            <pc:docMk/>
            <pc:sldMk cId="3028064390" sldId="471"/>
            <ac:picMk id="4" creationId="{E12B8EE3-D5AA-8617-C061-BE87907FB240}"/>
          </ac:picMkLst>
        </pc:picChg>
        <pc:picChg chg="mod">
          <ac:chgData name="Josef Kunc" userId="48716a1b-f134-45e0-8a1c-2d12451ecbef" providerId="ADAL" clId="{DD84BB40-405B-4A81-A5E9-25049F723D9F}" dt="2022-09-18T08:50:54.703" v="4" actId="14100"/>
          <ac:picMkLst>
            <pc:docMk/>
            <pc:sldMk cId="3028064390" sldId="471"/>
            <ac:picMk id="5" creationId="{6B9899FA-191A-E0AF-4CCB-2B596E5F6350}"/>
          </ac:picMkLst>
        </pc:picChg>
        <pc:picChg chg="mod">
          <ac:chgData name="Josef Kunc" userId="48716a1b-f134-45e0-8a1c-2d12451ecbef" providerId="ADAL" clId="{DD84BB40-405B-4A81-A5E9-25049F723D9F}" dt="2022-09-18T08:51:01.050" v="5" actId="14100"/>
          <ac:picMkLst>
            <pc:docMk/>
            <pc:sldMk cId="3028064390" sldId="471"/>
            <ac:picMk id="6" creationId="{6A886B71-EFBB-B851-2AA5-CF1ECCC50730}"/>
          </ac:picMkLst>
        </pc:picChg>
        <pc:picChg chg="add mod">
          <ac:chgData name="Josef Kunc" userId="48716a1b-f134-45e0-8a1c-2d12451ecbef" providerId="ADAL" clId="{DD84BB40-405B-4A81-A5E9-25049F723D9F}" dt="2022-09-18T09:36:40.828" v="60" actId="14100"/>
          <ac:picMkLst>
            <pc:docMk/>
            <pc:sldMk cId="3028064390" sldId="471"/>
            <ac:picMk id="7" creationId="{1267CB10-C59D-B4F2-C4E9-53C0A537BD9E}"/>
          </ac:picMkLst>
        </pc:picChg>
        <pc:picChg chg="add mod">
          <ac:chgData name="Josef Kunc" userId="48716a1b-f134-45e0-8a1c-2d12451ecbef" providerId="ADAL" clId="{DD84BB40-405B-4A81-A5E9-25049F723D9F}" dt="2022-09-18T09:39:56.351" v="65" actId="14100"/>
          <ac:picMkLst>
            <pc:docMk/>
            <pc:sldMk cId="3028064390" sldId="471"/>
            <ac:picMk id="8" creationId="{E1BBD619-3078-2339-ED3C-2BA6789717B4}"/>
          </ac:picMkLst>
        </pc:picChg>
        <pc:picChg chg="add mod">
          <ac:chgData name="Josef Kunc" userId="48716a1b-f134-45e0-8a1c-2d12451ecbef" providerId="ADAL" clId="{DD84BB40-405B-4A81-A5E9-25049F723D9F}" dt="2022-09-18T19:04:02.769" v="220" actId="14100"/>
          <ac:picMkLst>
            <pc:docMk/>
            <pc:sldMk cId="3028064390" sldId="471"/>
            <ac:picMk id="9" creationId="{5F5B9B72-98EB-CDA5-EC14-F0AC67DB37CF}"/>
          </ac:picMkLst>
        </pc:picChg>
      </pc:sldChg>
      <pc:sldChg chg="modSp mod">
        <pc:chgData name="Josef Kunc" userId="48716a1b-f134-45e0-8a1c-2d12451ecbef" providerId="ADAL" clId="{DD84BB40-405B-4A81-A5E9-25049F723D9F}" dt="2022-09-18T19:30:08.503" v="292" actId="3626"/>
        <pc:sldMkLst>
          <pc:docMk/>
          <pc:sldMk cId="3930199973" sldId="472"/>
        </pc:sldMkLst>
        <pc:spChg chg="mod">
          <ac:chgData name="Josef Kunc" userId="48716a1b-f134-45e0-8a1c-2d12451ecbef" providerId="ADAL" clId="{DD84BB40-405B-4A81-A5E9-25049F723D9F}" dt="2022-09-18T19:20:04.580" v="229" actId="1076"/>
          <ac:spMkLst>
            <pc:docMk/>
            <pc:sldMk cId="3930199973" sldId="472"/>
            <ac:spMk id="4" creationId="{DEDD8BA1-F0D0-8AB3-9FC5-1503BCB6ED68}"/>
          </ac:spMkLst>
        </pc:spChg>
        <pc:spChg chg="mod">
          <ac:chgData name="Josef Kunc" userId="48716a1b-f134-45e0-8a1c-2d12451ecbef" providerId="ADAL" clId="{DD84BB40-405B-4A81-A5E9-25049F723D9F}" dt="2022-09-18T19:30:08.503" v="292" actId="3626"/>
          <ac:spMkLst>
            <pc:docMk/>
            <pc:sldMk cId="3930199973" sldId="472"/>
            <ac:spMk id="5" creationId="{00806E6A-6AB9-C389-EDBD-5149187CEA47}"/>
          </ac:spMkLst>
        </pc:spChg>
      </pc:sldChg>
      <pc:sldChg chg="new del">
        <pc:chgData name="Josef Kunc" userId="48716a1b-f134-45e0-8a1c-2d12451ecbef" providerId="ADAL" clId="{DD84BB40-405B-4A81-A5E9-25049F723D9F}" dt="2022-09-18T09:41:38.331" v="69" actId="47"/>
        <pc:sldMkLst>
          <pc:docMk/>
          <pc:sldMk cId="3417980462" sldId="473"/>
        </pc:sldMkLst>
      </pc:sldChg>
      <pc:sldChg chg="modSp add mod">
        <pc:chgData name="Josef Kunc" userId="48716a1b-f134-45e0-8a1c-2d12451ecbef" providerId="ADAL" clId="{DD84BB40-405B-4A81-A5E9-25049F723D9F}" dt="2022-09-18T20:47:34.543" v="1700" actId="20577"/>
        <pc:sldMkLst>
          <pc:docMk/>
          <pc:sldMk cId="1903399280" sldId="474"/>
        </pc:sldMkLst>
        <pc:spChg chg="mod">
          <ac:chgData name="Josef Kunc" userId="48716a1b-f134-45e0-8a1c-2d12451ecbef" providerId="ADAL" clId="{DD84BB40-405B-4A81-A5E9-25049F723D9F}" dt="2022-09-18T20:47:34.543" v="1700" actId="20577"/>
          <ac:spMkLst>
            <pc:docMk/>
            <pc:sldMk cId="1903399280" sldId="474"/>
            <ac:spMk id="4" creationId="{00000000-0000-0000-0000-000000000000}"/>
          </ac:spMkLst>
        </pc:spChg>
      </pc:sldChg>
      <pc:sldChg chg="modSp add mod">
        <pc:chgData name="Josef Kunc" userId="48716a1b-f134-45e0-8a1c-2d12451ecbef" providerId="ADAL" clId="{DD84BB40-405B-4A81-A5E9-25049F723D9F}" dt="2022-09-18T20:47:43.972" v="1701"/>
        <pc:sldMkLst>
          <pc:docMk/>
          <pc:sldMk cId="588527668" sldId="475"/>
        </pc:sldMkLst>
        <pc:spChg chg="mod">
          <ac:chgData name="Josef Kunc" userId="48716a1b-f134-45e0-8a1c-2d12451ecbef" providerId="ADAL" clId="{DD84BB40-405B-4A81-A5E9-25049F723D9F}" dt="2022-09-18T20:47:43.972" v="1701"/>
          <ac:spMkLst>
            <pc:docMk/>
            <pc:sldMk cId="588527668" sldId="475"/>
            <ac:spMk id="4" creationId="{42AD1515-9D85-4C11-AA1B-97CEEFDF2B29}"/>
          </ac:spMkLst>
        </pc:spChg>
      </pc:sldChg>
      <pc:sldChg chg="add del">
        <pc:chgData name="Josef Kunc" userId="48716a1b-f134-45e0-8a1c-2d12451ecbef" providerId="ADAL" clId="{DD84BB40-405B-4A81-A5E9-25049F723D9F}" dt="2022-09-18T09:43:45.455" v="72" actId="47"/>
        <pc:sldMkLst>
          <pc:docMk/>
          <pc:sldMk cId="2036808672" sldId="476"/>
        </pc:sldMkLst>
      </pc:sldChg>
      <pc:sldChg chg="add del">
        <pc:chgData name="Josef Kunc" userId="48716a1b-f134-45e0-8a1c-2d12451ecbef" providerId="ADAL" clId="{DD84BB40-405B-4A81-A5E9-25049F723D9F}" dt="2022-09-18T09:44:16.831" v="74" actId="47"/>
        <pc:sldMkLst>
          <pc:docMk/>
          <pc:sldMk cId="3666279944" sldId="476"/>
        </pc:sldMkLst>
      </pc:sldChg>
      <pc:sldChg chg="addSp modSp add mod">
        <pc:chgData name="Josef Kunc" userId="48716a1b-f134-45e0-8a1c-2d12451ecbef" providerId="ADAL" clId="{DD84BB40-405B-4A81-A5E9-25049F723D9F}" dt="2022-09-18T20:47:50.020" v="1702"/>
        <pc:sldMkLst>
          <pc:docMk/>
          <pc:sldMk cId="3804908474" sldId="476"/>
        </pc:sldMkLst>
        <pc:spChg chg="mod">
          <ac:chgData name="Josef Kunc" userId="48716a1b-f134-45e0-8a1c-2d12451ecbef" providerId="ADAL" clId="{DD84BB40-405B-4A81-A5E9-25049F723D9F}" dt="2022-09-18T20:47:50.020" v="1702"/>
          <ac:spMkLst>
            <pc:docMk/>
            <pc:sldMk cId="3804908474" sldId="476"/>
            <ac:spMk id="4" creationId="{00000000-0000-0000-0000-000000000000}"/>
          </ac:spMkLst>
        </pc:spChg>
        <pc:spChg chg="mod">
          <ac:chgData name="Josef Kunc" userId="48716a1b-f134-45e0-8a1c-2d12451ecbef" providerId="ADAL" clId="{DD84BB40-405B-4A81-A5E9-25049F723D9F}" dt="2022-09-18T19:21:29.726" v="236" actId="14100"/>
          <ac:spMkLst>
            <pc:docMk/>
            <pc:sldMk cId="3804908474" sldId="476"/>
            <ac:spMk id="5" creationId="{00000000-0000-0000-0000-000000000000}"/>
          </ac:spMkLst>
        </pc:spChg>
        <pc:spChg chg="add mod">
          <ac:chgData name="Josef Kunc" userId="48716a1b-f134-45e0-8a1c-2d12451ecbef" providerId="ADAL" clId="{DD84BB40-405B-4A81-A5E9-25049F723D9F}" dt="2022-09-18T19:22:09.971" v="270" actId="1076"/>
          <ac:spMkLst>
            <pc:docMk/>
            <pc:sldMk cId="3804908474" sldId="476"/>
            <ac:spMk id="6" creationId="{5AA7C9E3-1064-4D2B-ECE4-753C97DD04AF}"/>
          </ac:spMkLst>
        </pc:spChg>
      </pc:sldChg>
      <pc:sldChg chg="addSp new modAnim">
        <pc:chgData name="Josef Kunc" userId="48716a1b-f134-45e0-8a1c-2d12451ecbef" providerId="ADAL" clId="{DD84BB40-405B-4A81-A5E9-25049F723D9F}" dt="2022-09-18T09:53:48.258" v="103"/>
        <pc:sldMkLst>
          <pc:docMk/>
          <pc:sldMk cId="1456362451" sldId="477"/>
        </pc:sldMkLst>
        <pc:picChg chg="add">
          <ac:chgData name="Josef Kunc" userId="48716a1b-f134-45e0-8a1c-2d12451ecbef" providerId="ADAL" clId="{DD84BB40-405B-4A81-A5E9-25049F723D9F}" dt="2022-09-18T09:52:49.269" v="100"/>
          <ac:picMkLst>
            <pc:docMk/>
            <pc:sldMk cId="1456362451" sldId="477"/>
            <ac:picMk id="4" creationId="{6651CD37-804F-C52E-C614-F7DA8BD3142B}"/>
          </ac:picMkLst>
        </pc:picChg>
        <pc:picChg chg="add">
          <ac:chgData name="Josef Kunc" userId="48716a1b-f134-45e0-8a1c-2d12451ecbef" providerId="ADAL" clId="{DD84BB40-405B-4A81-A5E9-25049F723D9F}" dt="2022-09-18T09:53:38.477" v="101"/>
          <ac:picMkLst>
            <pc:docMk/>
            <pc:sldMk cId="1456362451" sldId="477"/>
            <ac:picMk id="5" creationId="{9853C72F-6CF4-0EFD-6B3D-B3A48E830F00}"/>
          </ac:picMkLst>
        </pc:picChg>
      </pc:sldChg>
      <pc:sldChg chg="modSp new mod">
        <pc:chgData name="Josef Kunc" userId="48716a1b-f134-45e0-8a1c-2d12451ecbef" providerId="ADAL" clId="{DD84BB40-405B-4A81-A5E9-25049F723D9F}" dt="2022-09-18T20:49:34.366" v="1719"/>
        <pc:sldMkLst>
          <pc:docMk/>
          <pc:sldMk cId="4189903424" sldId="478"/>
        </pc:sldMkLst>
        <pc:spChg chg="mod">
          <ac:chgData name="Josef Kunc" userId="48716a1b-f134-45e0-8a1c-2d12451ecbef" providerId="ADAL" clId="{DD84BB40-405B-4A81-A5E9-25049F723D9F}" dt="2022-09-18T20:49:34.366" v="1719"/>
          <ac:spMkLst>
            <pc:docMk/>
            <pc:sldMk cId="4189903424" sldId="478"/>
            <ac:spMk id="4" creationId="{CF7C3D21-9505-41AE-F60C-86432BD499F6}"/>
          </ac:spMkLst>
        </pc:spChg>
        <pc:spChg chg="mod">
          <ac:chgData name="Josef Kunc" userId="48716a1b-f134-45e0-8a1c-2d12451ecbef" providerId="ADAL" clId="{DD84BB40-405B-4A81-A5E9-25049F723D9F}" dt="2022-09-18T20:29:05.733" v="865" actId="115"/>
          <ac:spMkLst>
            <pc:docMk/>
            <pc:sldMk cId="4189903424" sldId="478"/>
            <ac:spMk id="5" creationId="{1E096A31-5455-E414-1A56-8080C0C6B568}"/>
          </ac:spMkLst>
        </pc:spChg>
      </pc:sldChg>
      <pc:sldChg chg="modSp new mod">
        <pc:chgData name="Josef Kunc" userId="48716a1b-f134-45e0-8a1c-2d12451ecbef" providerId="ADAL" clId="{DD84BB40-405B-4A81-A5E9-25049F723D9F}" dt="2022-09-18T20:49:39.546" v="1720"/>
        <pc:sldMkLst>
          <pc:docMk/>
          <pc:sldMk cId="2155274478" sldId="479"/>
        </pc:sldMkLst>
        <pc:spChg chg="mod">
          <ac:chgData name="Josef Kunc" userId="48716a1b-f134-45e0-8a1c-2d12451ecbef" providerId="ADAL" clId="{DD84BB40-405B-4A81-A5E9-25049F723D9F}" dt="2022-09-18T20:49:39.546" v="1720"/>
          <ac:spMkLst>
            <pc:docMk/>
            <pc:sldMk cId="2155274478" sldId="479"/>
            <ac:spMk id="4" creationId="{D34750EF-60EE-61A7-7349-C160A5A45DA9}"/>
          </ac:spMkLst>
        </pc:spChg>
        <pc:spChg chg="mod">
          <ac:chgData name="Josef Kunc" userId="48716a1b-f134-45e0-8a1c-2d12451ecbef" providerId="ADAL" clId="{DD84BB40-405B-4A81-A5E9-25049F723D9F}" dt="2022-09-18T20:40:16.344" v="1557" actId="113"/>
          <ac:spMkLst>
            <pc:docMk/>
            <pc:sldMk cId="2155274478" sldId="479"/>
            <ac:spMk id="5" creationId="{94070333-3183-0E6A-4BAC-027B5D9F415F}"/>
          </ac:spMkLst>
        </pc:spChg>
      </pc:sldChg>
      <pc:sldChg chg="modSp new mod">
        <pc:chgData name="Josef Kunc" userId="48716a1b-f134-45e0-8a1c-2d12451ecbef" providerId="ADAL" clId="{DD84BB40-405B-4A81-A5E9-25049F723D9F}" dt="2022-09-18T20:49:45.564" v="1721"/>
        <pc:sldMkLst>
          <pc:docMk/>
          <pc:sldMk cId="3715421760" sldId="480"/>
        </pc:sldMkLst>
        <pc:spChg chg="mod">
          <ac:chgData name="Josef Kunc" userId="48716a1b-f134-45e0-8a1c-2d12451ecbef" providerId="ADAL" clId="{DD84BB40-405B-4A81-A5E9-25049F723D9F}" dt="2022-09-18T20:49:45.564" v="1721"/>
          <ac:spMkLst>
            <pc:docMk/>
            <pc:sldMk cId="3715421760" sldId="480"/>
            <ac:spMk id="4" creationId="{5F89F733-777C-F8A6-F987-46AF1CD69CDC}"/>
          </ac:spMkLst>
        </pc:spChg>
        <pc:spChg chg="mod">
          <ac:chgData name="Josef Kunc" userId="48716a1b-f134-45e0-8a1c-2d12451ecbef" providerId="ADAL" clId="{DD84BB40-405B-4A81-A5E9-25049F723D9F}" dt="2022-09-18T20:48:43.885" v="1710" actId="115"/>
          <ac:spMkLst>
            <pc:docMk/>
            <pc:sldMk cId="3715421760" sldId="480"/>
            <ac:spMk id="5" creationId="{96765928-05B6-8CA6-0C22-A25FFDD6A2A4}"/>
          </ac:spMkLst>
        </pc:spChg>
      </pc:sldChg>
      <pc:sldChg chg="addSp modSp new mod">
        <pc:chgData name="Josef Kunc" userId="48716a1b-f134-45e0-8a1c-2d12451ecbef" providerId="ADAL" clId="{DD84BB40-405B-4A81-A5E9-25049F723D9F}" dt="2022-09-18T21:09:41.289" v="1738" actId="1076"/>
        <pc:sldMkLst>
          <pc:docMk/>
          <pc:sldMk cId="3813017585" sldId="481"/>
        </pc:sldMkLst>
        <pc:picChg chg="add mod modCrop">
          <ac:chgData name="Josef Kunc" userId="48716a1b-f134-45e0-8a1c-2d12451ecbef" providerId="ADAL" clId="{DD84BB40-405B-4A81-A5E9-25049F723D9F}" dt="2022-09-18T21:09:00.747" v="1735" actId="14100"/>
          <ac:picMkLst>
            <pc:docMk/>
            <pc:sldMk cId="3813017585" sldId="481"/>
            <ac:picMk id="5" creationId="{76FF02F6-0D56-4E85-EF35-AC8D0AE1235E}"/>
          </ac:picMkLst>
        </pc:picChg>
        <pc:picChg chg="add mod">
          <ac:chgData name="Josef Kunc" userId="48716a1b-f134-45e0-8a1c-2d12451ecbef" providerId="ADAL" clId="{DD84BB40-405B-4A81-A5E9-25049F723D9F}" dt="2022-09-18T21:09:41.289" v="1738" actId="1076"/>
          <ac:picMkLst>
            <pc:docMk/>
            <pc:sldMk cId="3813017585" sldId="481"/>
            <ac:picMk id="6" creationId="{A1CBAB2D-FCA0-C227-25E5-E28D6DDF767E}"/>
          </ac:picMkLst>
        </pc:picChg>
      </pc:sldChg>
    </pc:docChg>
  </pc:docChgLst>
  <pc:docChgLst>
    <pc:chgData name="Josef" userId="48716a1b-f134-45e0-8a1c-2d12451ecbef" providerId="ADAL" clId="{67DC410F-D8C9-4C85-AC56-5931A85B1E66}"/>
    <pc:docChg chg="undo custSel modSld">
      <pc:chgData name="Josef" userId="48716a1b-f134-45e0-8a1c-2d12451ecbef" providerId="ADAL" clId="{67DC410F-D8C9-4C85-AC56-5931A85B1E66}" dt="2022-09-19T13:59:43.431" v="735"/>
      <pc:docMkLst>
        <pc:docMk/>
      </pc:docMkLst>
      <pc:sldChg chg="modSp mod">
        <pc:chgData name="Josef" userId="48716a1b-f134-45e0-8a1c-2d12451ecbef" providerId="ADAL" clId="{67DC410F-D8C9-4C85-AC56-5931A85B1E66}" dt="2022-09-19T13:07:27.895" v="322" actId="6549"/>
        <pc:sldMkLst>
          <pc:docMk/>
          <pc:sldMk cId="3523809864" sldId="358"/>
        </pc:sldMkLst>
        <pc:spChg chg="mod">
          <ac:chgData name="Josef" userId="48716a1b-f134-45e0-8a1c-2d12451ecbef" providerId="ADAL" clId="{67DC410F-D8C9-4C85-AC56-5931A85B1E66}" dt="2022-09-19T13:07:27.895" v="322" actId="6549"/>
          <ac:spMkLst>
            <pc:docMk/>
            <pc:sldMk cId="3523809864" sldId="358"/>
            <ac:spMk id="5" creationId="{00000000-0000-0000-0000-000000000000}"/>
          </ac:spMkLst>
        </pc:spChg>
      </pc:sldChg>
      <pc:sldChg chg="modSp mod">
        <pc:chgData name="Josef" userId="48716a1b-f134-45e0-8a1c-2d12451ecbef" providerId="ADAL" clId="{67DC410F-D8C9-4C85-AC56-5931A85B1E66}" dt="2022-09-19T13:56:13.572" v="727" actId="20577"/>
        <pc:sldMkLst>
          <pc:docMk/>
          <pc:sldMk cId="2268044262" sldId="364"/>
        </pc:sldMkLst>
        <pc:spChg chg="mod">
          <ac:chgData name="Josef" userId="48716a1b-f134-45e0-8a1c-2d12451ecbef" providerId="ADAL" clId="{67DC410F-D8C9-4C85-AC56-5931A85B1E66}" dt="2022-09-19T13:56:13.572" v="727" actId="20577"/>
          <ac:spMkLst>
            <pc:docMk/>
            <pc:sldMk cId="2268044262" sldId="364"/>
            <ac:spMk id="5" creationId="{00000000-0000-0000-0000-000000000000}"/>
          </ac:spMkLst>
        </pc:spChg>
      </pc:sldChg>
      <pc:sldChg chg="modSp modAnim">
        <pc:chgData name="Josef" userId="48716a1b-f134-45e0-8a1c-2d12451ecbef" providerId="ADAL" clId="{67DC410F-D8C9-4C85-AC56-5931A85B1E66}" dt="2022-09-19T13:48:54.084" v="672"/>
        <pc:sldMkLst>
          <pc:docMk/>
          <pc:sldMk cId="1562824063" sldId="404"/>
        </pc:sldMkLst>
        <pc:spChg chg="mod">
          <ac:chgData name="Josef" userId="48716a1b-f134-45e0-8a1c-2d12451ecbef" providerId="ADAL" clId="{67DC410F-D8C9-4C85-AC56-5931A85B1E66}" dt="2022-09-19T13:48:41.178" v="670" actId="255"/>
          <ac:spMkLst>
            <pc:docMk/>
            <pc:sldMk cId="1562824063" sldId="404"/>
            <ac:spMk id="5" creationId="{9DC79B74-8690-4643-A3BA-DF4FC70984F2}"/>
          </ac:spMkLst>
        </pc:spChg>
      </pc:sldChg>
      <pc:sldChg chg="modSp mod">
        <pc:chgData name="Josef" userId="48716a1b-f134-45e0-8a1c-2d12451ecbef" providerId="ADAL" clId="{67DC410F-D8C9-4C85-AC56-5931A85B1E66}" dt="2022-09-19T13:55:00.716" v="726" actId="20577"/>
        <pc:sldMkLst>
          <pc:docMk/>
          <pc:sldMk cId="3365074477" sldId="422"/>
        </pc:sldMkLst>
        <pc:spChg chg="mod">
          <ac:chgData name="Josef" userId="48716a1b-f134-45e0-8a1c-2d12451ecbef" providerId="ADAL" clId="{67DC410F-D8C9-4C85-AC56-5931A85B1E66}" dt="2022-09-19T13:55:00.716" v="726" actId="20577"/>
          <ac:spMkLst>
            <pc:docMk/>
            <pc:sldMk cId="3365074477" sldId="422"/>
            <ac:spMk id="5" creationId="{00000000-0000-0000-0000-000000000000}"/>
          </ac:spMkLst>
        </pc:spChg>
      </pc:sldChg>
      <pc:sldChg chg="modSp mod">
        <pc:chgData name="Josef" userId="48716a1b-f134-45e0-8a1c-2d12451ecbef" providerId="ADAL" clId="{67DC410F-D8C9-4C85-AC56-5931A85B1E66}" dt="2022-09-19T13:01:32.129" v="197" actId="20577"/>
        <pc:sldMkLst>
          <pc:docMk/>
          <pc:sldMk cId="2028776639" sldId="423"/>
        </pc:sldMkLst>
        <pc:spChg chg="mod">
          <ac:chgData name="Josef" userId="48716a1b-f134-45e0-8a1c-2d12451ecbef" providerId="ADAL" clId="{67DC410F-D8C9-4C85-AC56-5931A85B1E66}" dt="2022-09-19T13:01:32.129" v="197" actId="20577"/>
          <ac:spMkLst>
            <pc:docMk/>
            <pc:sldMk cId="2028776639" sldId="423"/>
            <ac:spMk id="5" creationId="{00000000-0000-0000-0000-000000000000}"/>
          </ac:spMkLst>
        </pc:spChg>
      </pc:sldChg>
      <pc:sldChg chg="modSp mod">
        <pc:chgData name="Josef" userId="48716a1b-f134-45e0-8a1c-2d12451ecbef" providerId="ADAL" clId="{67DC410F-D8C9-4C85-AC56-5931A85B1E66}" dt="2022-09-19T13:41:19.666" v="557" actId="20577"/>
        <pc:sldMkLst>
          <pc:docMk/>
          <pc:sldMk cId="1233633048" sldId="424"/>
        </pc:sldMkLst>
        <pc:spChg chg="mod">
          <ac:chgData name="Josef" userId="48716a1b-f134-45e0-8a1c-2d12451ecbef" providerId="ADAL" clId="{67DC410F-D8C9-4C85-AC56-5931A85B1E66}" dt="2022-09-19T13:41:19.666" v="557" actId="20577"/>
          <ac:spMkLst>
            <pc:docMk/>
            <pc:sldMk cId="1233633048" sldId="424"/>
            <ac:spMk id="5" creationId="{00000000-0000-0000-0000-000000000000}"/>
          </ac:spMkLst>
        </pc:spChg>
      </pc:sldChg>
      <pc:sldChg chg="modSp mod">
        <pc:chgData name="Josef" userId="48716a1b-f134-45e0-8a1c-2d12451ecbef" providerId="ADAL" clId="{67DC410F-D8C9-4C85-AC56-5931A85B1E66}" dt="2022-09-19T13:43:10.931" v="604" actId="255"/>
        <pc:sldMkLst>
          <pc:docMk/>
          <pc:sldMk cId="1575747946" sldId="425"/>
        </pc:sldMkLst>
        <pc:spChg chg="mod">
          <ac:chgData name="Josef" userId="48716a1b-f134-45e0-8a1c-2d12451ecbef" providerId="ADAL" clId="{67DC410F-D8C9-4C85-AC56-5931A85B1E66}" dt="2022-09-19T13:43:10.931" v="604" actId="255"/>
          <ac:spMkLst>
            <pc:docMk/>
            <pc:sldMk cId="1575747946" sldId="425"/>
            <ac:spMk id="5" creationId="{00000000-0000-0000-0000-000000000000}"/>
          </ac:spMkLst>
        </pc:spChg>
      </pc:sldChg>
      <pc:sldChg chg="modSp mod modAnim">
        <pc:chgData name="Josef" userId="48716a1b-f134-45e0-8a1c-2d12451ecbef" providerId="ADAL" clId="{67DC410F-D8C9-4C85-AC56-5931A85B1E66}" dt="2022-09-19T13:44:42.812" v="630" actId="20577"/>
        <pc:sldMkLst>
          <pc:docMk/>
          <pc:sldMk cId="3391641044" sldId="428"/>
        </pc:sldMkLst>
        <pc:spChg chg="mod">
          <ac:chgData name="Josef" userId="48716a1b-f134-45e0-8a1c-2d12451ecbef" providerId="ADAL" clId="{67DC410F-D8C9-4C85-AC56-5931A85B1E66}" dt="2022-09-19T13:44:42.812" v="630" actId="20577"/>
          <ac:spMkLst>
            <pc:docMk/>
            <pc:sldMk cId="3391641044" sldId="428"/>
            <ac:spMk id="5" creationId="{00000000-0000-0000-0000-000000000000}"/>
          </ac:spMkLst>
        </pc:spChg>
      </pc:sldChg>
      <pc:sldChg chg="modSp mod modAnim">
        <pc:chgData name="Josef" userId="48716a1b-f134-45e0-8a1c-2d12451ecbef" providerId="ADAL" clId="{67DC410F-D8C9-4C85-AC56-5931A85B1E66}" dt="2022-09-19T13:59:43.431" v="735"/>
        <pc:sldMkLst>
          <pc:docMk/>
          <pc:sldMk cId="3343555014" sldId="449"/>
        </pc:sldMkLst>
        <pc:spChg chg="mod">
          <ac:chgData name="Josef" userId="48716a1b-f134-45e0-8a1c-2d12451ecbef" providerId="ADAL" clId="{67DC410F-D8C9-4C85-AC56-5931A85B1E66}" dt="2022-09-19T13:59:35.347" v="734" actId="20577"/>
          <ac:spMkLst>
            <pc:docMk/>
            <pc:sldMk cId="3343555014" sldId="449"/>
            <ac:spMk id="5" creationId="{00000000-0000-0000-0000-000000000000}"/>
          </ac:spMkLst>
        </pc:spChg>
      </pc:sldChg>
      <pc:sldChg chg="modSp mod">
        <pc:chgData name="Josef" userId="48716a1b-f134-45e0-8a1c-2d12451ecbef" providerId="ADAL" clId="{67DC410F-D8C9-4C85-AC56-5931A85B1E66}" dt="2022-09-19T13:52:46.725" v="725" actId="115"/>
        <pc:sldMkLst>
          <pc:docMk/>
          <pc:sldMk cId="3930199973" sldId="472"/>
        </pc:sldMkLst>
        <pc:spChg chg="mod">
          <ac:chgData name="Josef" userId="48716a1b-f134-45e0-8a1c-2d12451ecbef" providerId="ADAL" clId="{67DC410F-D8C9-4C85-AC56-5931A85B1E66}" dt="2022-09-19T13:52:46.725" v="725" actId="115"/>
          <ac:spMkLst>
            <pc:docMk/>
            <pc:sldMk cId="3930199973" sldId="472"/>
            <ac:spMk id="5" creationId="{00806E6A-6AB9-C389-EDBD-5149187CEA47}"/>
          </ac:spMkLst>
        </pc:spChg>
      </pc:sldChg>
      <pc:sldChg chg="modSp mod modAnim">
        <pc:chgData name="Josef" userId="48716a1b-f134-45e0-8a1c-2d12451ecbef" providerId="ADAL" clId="{67DC410F-D8C9-4C85-AC56-5931A85B1E66}" dt="2022-09-19T13:50:40.099" v="724"/>
        <pc:sldMkLst>
          <pc:docMk/>
          <pc:sldMk cId="2155274478" sldId="479"/>
        </pc:sldMkLst>
        <pc:spChg chg="mod">
          <ac:chgData name="Josef" userId="48716a1b-f134-45e0-8a1c-2d12451ecbef" providerId="ADAL" clId="{67DC410F-D8C9-4C85-AC56-5931A85B1E66}" dt="2022-09-19T13:50:23.324" v="722" actId="20577"/>
          <ac:spMkLst>
            <pc:docMk/>
            <pc:sldMk cId="2155274478" sldId="479"/>
            <ac:spMk id="5" creationId="{94070333-3183-0E6A-4BAC-027B5D9F415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6522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400" b="1" dirty="0"/>
              <a:t>Management rozvoje měst a regionů</a:t>
            </a:r>
            <a:br>
              <a:rPr lang="cs-CZ" dirty="0"/>
            </a:br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r>
              <a:rPr lang="cs-CZ" altLang="cs-CZ" sz="2400" b="1" dirty="0"/>
              <a:t>Josef Kunc, Petr Tonev, Markéta Novotná (ESF MU) </a:t>
            </a:r>
          </a:p>
          <a:p>
            <a:pPr algn="ctr" eaLnBrk="1" hangingPunct="1"/>
            <a:r>
              <a:rPr lang="cs-CZ" altLang="cs-CZ" sz="2400" b="1" dirty="0"/>
              <a:t>Petr Šašinka, Soňa Raszková</a:t>
            </a:r>
            <a:r>
              <a:rPr lang="cs-CZ" altLang="cs-CZ" b="1" dirty="0"/>
              <a:t> </a:t>
            </a:r>
            <a:r>
              <a:rPr lang="cs-CZ" altLang="cs-CZ" sz="2400" b="1" dirty="0"/>
              <a:t>(MMB)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869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54186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Globalizace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212112"/>
            <a:ext cx="10807200" cy="4619888"/>
          </a:xfrm>
        </p:spPr>
        <p:txBody>
          <a:bodyPr/>
          <a:lstStyle/>
          <a:p>
            <a:r>
              <a:rPr lang="cs-CZ" altLang="cs-CZ" sz="2400" dirty="0"/>
              <a:t>Globalizace </a:t>
            </a:r>
            <a:r>
              <a:rPr lang="cs-CZ" altLang="cs-CZ" sz="2400" b="1" dirty="0"/>
              <a:t>začala jako ekonomický proces</a:t>
            </a:r>
            <a:r>
              <a:rPr lang="cs-CZ" altLang="cs-CZ" sz="2400" dirty="0"/>
              <a:t>, který se vyznačoval tím, že </a:t>
            </a:r>
            <a:r>
              <a:rPr lang="cs-CZ" altLang="cs-CZ" sz="2400" b="1" dirty="0"/>
              <a:t>většina obchodování se odehrávala mezi … </a:t>
            </a:r>
          </a:p>
          <a:p>
            <a:pPr marL="72000" indent="0">
              <a:buNone/>
            </a:pPr>
            <a:r>
              <a:rPr lang="cs-CZ" altLang="cs-CZ" sz="2400" b="1" dirty="0"/>
              <a:t>… nadnárodními společnostmi</a:t>
            </a:r>
            <a:r>
              <a:rPr lang="cs-CZ" altLang="cs-CZ" sz="2400" dirty="0"/>
              <a:t>, jež mají zásadní podíl na ekonomických aktivitách celého světa (70-80 %).</a:t>
            </a:r>
          </a:p>
          <a:p>
            <a:endParaRPr lang="cs-CZ" altLang="cs-CZ" sz="2400" dirty="0"/>
          </a:p>
          <a:p>
            <a:r>
              <a:rPr lang="cs-CZ" altLang="cs-CZ" sz="2400" dirty="0"/>
              <a:t>Dříve: </a:t>
            </a:r>
            <a:r>
              <a:rPr lang="pl-PL" altLang="cs-CZ" sz="2400" b="1" dirty="0"/>
              <a:t>obchod s hmotnými komoditami a zbožím</a:t>
            </a:r>
          </a:p>
          <a:p>
            <a:endParaRPr lang="pl-PL" altLang="cs-CZ" sz="2400" dirty="0"/>
          </a:p>
          <a:p>
            <a:r>
              <a:rPr lang="pl-PL" altLang="cs-CZ" sz="2400" dirty="0"/>
              <a:t>Nyní: doplněno o </a:t>
            </a:r>
            <a:r>
              <a:rPr lang="pl-PL" altLang="cs-CZ" sz="2400" b="1" dirty="0"/>
              <a:t>nehmotné statky a peníze, investice</a:t>
            </a:r>
            <a:r>
              <a:rPr lang="pl-PL" altLang="cs-CZ" sz="2400" dirty="0"/>
              <a:t> apod.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39164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FF2F14-2D72-12B9-F487-8908B45B6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9B7AB3-6410-014B-4596-F82F6DD695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51CD37-804F-C52E-C614-F7DA8BD31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53C72F-6CF4-0EFD-6B3D-B3A48E830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457200"/>
            <a:ext cx="108394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6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89A225-4527-4A2A-86DF-064FCFB571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AF63E4-865E-437F-91F6-5BF7B95C5B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16E0EAE-4159-4E1F-9D88-EFD1349E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Vývoj globalizace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BD2244D-B179-4796-A9F1-6A1781B32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93907"/>
            <a:ext cx="10753200" cy="4025441"/>
          </a:xfrm>
        </p:spPr>
        <p:txBody>
          <a:bodyPr/>
          <a:lstStyle/>
          <a:p>
            <a:pPr>
              <a:defRPr/>
            </a:pPr>
            <a:r>
              <a:rPr lang="cs-CZ" dirty="0"/>
              <a:t>Globalizace ovšem není pouze jevem současnosti.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Většinou se rozlišují </a:t>
            </a:r>
            <a:r>
              <a:rPr lang="cs-CZ" b="1" dirty="0"/>
              <a:t>tři globalizační vlny </a:t>
            </a:r>
            <a:r>
              <a:rPr lang="cs-CZ" dirty="0"/>
              <a:t>(někteří autoři jich rozlišují i více)… </a:t>
            </a:r>
            <a:r>
              <a:rPr lang="cs-CZ" b="1" i="1" dirty="0">
                <a:solidFill>
                  <a:srgbClr val="FF0000"/>
                </a:solidFill>
              </a:rPr>
              <a:t>Trefili byste zhruba období?</a:t>
            </a:r>
          </a:p>
        </p:txBody>
      </p:sp>
    </p:spTree>
    <p:extLst>
      <p:ext uri="{BB962C8B-B14F-4D97-AF65-F5344CB8AC3E}">
        <p14:creationId xmlns:p14="http://schemas.microsoft.com/office/powerpoint/2010/main" val="2478839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1DBC74-3032-4D2B-A429-FF5F53D54B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EB2F64-DA82-442E-A8A3-8AA2BD4F5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BB9FCA8-EF68-436B-96B7-84AF32C56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94110"/>
            <a:ext cx="10753200" cy="536400"/>
          </a:xfrm>
        </p:spPr>
        <p:txBody>
          <a:bodyPr/>
          <a:lstStyle/>
          <a:p>
            <a:pPr algn="ctr"/>
            <a:r>
              <a:rPr lang="cs-CZ" altLang="cs-CZ" dirty="0"/>
              <a:t>Vývoj globalizace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6454EF8-2319-4F9D-9C2B-194B9AC30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18" y="922789"/>
            <a:ext cx="11123802" cy="4909211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sz="2000" b="1" dirty="0"/>
              <a:t>První vlna globalizace</a:t>
            </a:r>
            <a:r>
              <a:rPr lang="cs-CZ" sz="2000" dirty="0"/>
              <a:t> proběhla zhruba </a:t>
            </a:r>
            <a:r>
              <a:rPr lang="cs-CZ" sz="2000" b="1" dirty="0"/>
              <a:t>v letech 1860-1914 (Internacionalizace hospodářského života - Globalizace 1.0)</a:t>
            </a:r>
            <a:r>
              <a:rPr lang="cs-CZ" sz="2000" dirty="0"/>
              <a:t>. Ta byla umožněna:</a:t>
            </a:r>
          </a:p>
          <a:p>
            <a:pPr>
              <a:buFontTx/>
              <a:buChar char="-"/>
              <a:defRPr/>
            </a:pPr>
            <a:r>
              <a:rPr lang="cs-CZ" sz="2000" b="1" dirty="0"/>
              <a:t>tovární průmyslovou výrobou,</a:t>
            </a:r>
          </a:p>
          <a:p>
            <a:pPr>
              <a:buFontTx/>
              <a:buChar char="-"/>
              <a:defRPr/>
            </a:pPr>
            <a:r>
              <a:rPr lang="cs-CZ" sz="2000" b="1" dirty="0"/>
              <a:t>rozvojem a zdokonalením dopravy (vlaky, zaoceánské lodě, první letadla, první automobily..), </a:t>
            </a:r>
          </a:p>
          <a:p>
            <a:pPr>
              <a:buFontTx/>
              <a:buChar char="-"/>
              <a:defRPr/>
            </a:pPr>
            <a:r>
              <a:rPr lang="cs-CZ" sz="2000" b="1" dirty="0"/>
              <a:t>významnou migrační vlnou lidí, </a:t>
            </a:r>
          </a:p>
          <a:p>
            <a:pPr>
              <a:buFontTx/>
              <a:buChar char="-"/>
              <a:defRPr/>
            </a:pPr>
            <a:r>
              <a:rPr lang="cs-CZ" sz="2000" b="1" dirty="0"/>
              <a:t>růstem mezinárodního obchodu,</a:t>
            </a:r>
          </a:p>
          <a:p>
            <a:pPr>
              <a:buFontTx/>
              <a:buChar char="-"/>
              <a:defRPr/>
            </a:pPr>
            <a:r>
              <a:rPr lang="cs-CZ" sz="2000" b="1" dirty="0"/>
              <a:t>vznikem světového trhu s komoditami…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Světovou mocností byla tehdy..? </a:t>
            </a:r>
          </a:p>
          <a:p>
            <a:pPr marL="72000" indent="0">
              <a:buNone/>
              <a:defRPr/>
            </a:pPr>
            <a:r>
              <a:rPr lang="cs-CZ" sz="2000" b="1" dirty="0"/>
              <a:t>… Velká Británie</a:t>
            </a:r>
            <a:r>
              <a:rPr lang="cs-CZ" sz="2000" dirty="0"/>
              <a:t>, která ovládala polovinu tehdejšího více či méně „civilizovaného“ světa. Tato vlna byla </a:t>
            </a:r>
            <a:r>
              <a:rPr lang="cs-CZ" sz="2000" b="1" dirty="0"/>
              <a:t>ukončena 1. světovou válkou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0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E3EBC0-9CEC-4315-B3BD-7BF8B2E210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073C1D-9325-4DC0-9C63-6CC9E5FB34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C8D6384-5DE9-4801-A848-181EAF5C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14" y="422965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Vývoj globalizace</a:t>
            </a:r>
            <a:endParaRPr lang="cs-CZ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4A1FFBC5-E5AA-4566-8EC0-B62A3453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53" y="953284"/>
            <a:ext cx="4208607" cy="263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3">
            <a:extLst>
              <a:ext uri="{FF2B5EF4-FFF2-40B4-BE49-F238E27FC236}">
                <a16:creationId xmlns:a16="http://schemas.microsoft.com/office/drawing/2014/main" id="{F42703F9-8E3E-46F9-BB33-D1A098103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29" y="3514303"/>
            <a:ext cx="4609089" cy="271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9F6DB159-3257-499A-9D9D-497787C0F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53" y="3906013"/>
            <a:ext cx="50800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1187F0C1-6BCF-43A7-B676-9DEAF8E69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80" y="1076470"/>
            <a:ext cx="4016230" cy="226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85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58736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Vývoj globalizace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009651"/>
            <a:ext cx="11027236" cy="5019010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sz="1800" b="1" dirty="0"/>
              <a:t>Druhá vlna globalizace</a:t>
            </a:r>
            <a:r>
              <a:rPr lang="cs-CZ" sz="1800" dirty="0"/>
              <a:t> proběhla po 2. světové válce, zhruba </a:t>
            </a:r>
            <a:r>
              <a:rPr lang="cs-CZ" sz="1800" b="1" dirty="0"/>
              <a:t>mezi roky 1950-1980</a:t>
            </a:r>
            <a:r>
              <a:rPr lang="cs-CZ" sz="1800" dirty="0"/>
              <a:t> (v 60. letech se objevil i tento konkrétní pojem) jako reakce na potřebu nových nadnárodních přístupů k řešení globálních problémů (</a:t>
            </a:r>
            <a:r>
              <a:rPr lang="cs-CZ" sz="1800" b="1" dirty="0" err="1"/>
              <a:t>Reglobalizace</a:t>
            </a:r>
            <a:r>
              <a:rPr lang="cs-CZ" sz="1800" b="1" dirty="0"/>
              <a:t> – Globalizace 2.0</a:t>
            </a:r>
            <a:r>
              <a:rPr lang="cs-CZ" sz="1800" dirty="0"/>
              <a:t>).  Postupně se prosadily: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    - </a:t>
            </a:r>
            <a:r>
              <a:rPr lang="cs-CZ" sz="1800" b="1" dirty="0"/>
              <a:t>pásová průmyslová výroba (tzv. fordismus a </a:t>
            </a:r>
            <a:r>
              <a:rPr lang="cs-CZ" sz="1800" b="1" dirty="0" err="1"/>
              <a:t>postfordismus</a:t>
            </a:r>
            <a:r>
              <a:rPr lang="cs-CZ" sz="1800" b="1" dirty="0"/>
              <a:t>),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- nová média: televize, počítačové technologie (počátek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  Internetu),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- nové formy dopravy (nadzvuková trysková letadla,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  rychlovlaky, IAD…),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- nadnárodní maloobchodní řetězce,     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- vznik řady celosvětových organizací – Mezinárodní měnový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  fond, Světová banka, obchodní organizace GATT/WTO…,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- vznik řady suverénních států a rozmach mezinárodní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b="1" dirty="0"/>
              <a:t>      migrace…</a:t>
            </a:r>
          </a:p>
        </p:txBody>
      </p:sp>
    </p:spTree>
    <p:extLst>
      <p:ext uri="{BB962C8B-B14F-4D97-AF65-F5344CB8AC3E}">
        <p14:creationId xmlns:p14="http://schemas.microsoft.com/office/powerpoint/2010/main" val="953484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Vývoj globalizace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076881"/>
            <a:ext cx="10807200" cy="4471033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sz="2200" b="1" dirty="0"/>
              <a:t>Důvody úpadku</a:t>
            </a:r>
            <a:r>
              <a:rPr lang="cs-CZ" sz="2200" dirty="0"/>
              <a:t> této éry globalizace </a:t>
            </a:r>
            <a:r>
              <a:rPr lang="cs-CZ" sz="2200" b="1" i="1" dirty="0">
                <a:solidFill>
                  <a:srgbClr val="FF0000"/>
                </a:solidFill>
              </a:rPr>
              <a:t>(napadlo by Vás něco???)</a:t>
            </a:r>
          </a:p>
          <a:p>
            <a:pPr marL="72000" indent="0">
              <a:buNone/>
              <a:defRPr/>
            </a:pPr>
            <a:endParaRPr lang="cs-CZ" sz="2200" b="1" i="1" dirty="0">
              <a:solidFill>
                <a:srgbClr val="FF0000"/>
              </a:solidFill>
            </a:endParaRPr>
          </a:p>
          <a:p>
            <a:pPr marL="72000" indent="0">
              <a:buNone/>
              <a:defRPr/>
            </a:pPr>
            <a:r>
              <a:rPr lang="cs-CZ" sz="2200" b="1" dirty="0"/>
              <a:t>- </a:t>
            </a:r>
            <a:r>
              <a:rPr lang="cs-CZ" sz="2000" b="1" dirty="0"/>
              <a:t>zpomalení poválečného ekonomického růstu</a:t>
            </a:r>
          </a:p>
          <a:p>
            <a:pPr marL="72000" indent="0">
              <a:buNone/>
              <a:defRPr/>
            </a:pPr>
            <a:r>
              <a:rPr lang="cs-CZ" sz="2000" b="1" dirty="0"/>
              <a:t>- rozpad </a:t>
            </a:r>
            <a:r>
              <a:rPr lang="cs-CZ" sz="2000" dirty="0"/>
              <a:t>systému</a:t>
            </a:r>
            <a:r>
              <a:rPr lang="cs-CZ" sz="2000" b="1" dirty="0"/>
              <a:t> regulace mezinárodního obchodu </a:t>
            </a:r>
            <a:r>
              <a:rPr lang="cs-CZ" sz="2000" dirty="0"/>
              <a:t>a stabilního finančního prostředí  (</a:t>
            </a:r>
            <a:r>
              <a:rPr lang="cs-CZ" sz="2000" dirty="0" err="1"/>
              <a:t>brettonwoodské</a:t>
            </a:r>
            <a:r>
              <a:rPr lang="cs-CZ" sz="2000" dirty="0"/>
              <a:t> dohody); </a:t>
            </a:r>
            <a:r>
              <a:rPr lang="cs-CZ" sz="2000" b="1" dirty="0"/>
              <a:t>uvolnění vazby národních měn na dolar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b="1" dirty="0"/>
              <a:t>- ropná krize</a:t>
            </a:r>
            <a:r>
              <a:rPr lang="cs-CZ" sz="2000" dirty="0"/>
              <a:t> v roce 1973 vedla k poklesu spotřeby a celkové změně systému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- </a:t>
            </a:r>
            <a:r>
              <a:rPr lang="cs-CZ" sz="2000" b="1" dirty="0"/>
              <a:t>pokles amerického průmyslu </a:t>
            </a:r>
            <a:r>
              <a:rPr lang="cs-CZ" sz="2000" dirty="0"/>
              <a:t>a </a:t>
            </a:r>
            <a:r>
              <a:rPr lang="cs-CZ" sz="2000" b="1" dirty="0"/>
              <a:t>vzestup japonského průmyslu (mj. i auta s nízkou spotřebou)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- fordismus se nehodil pro </a:t>
            </a:r>
            <a:r>
              <a:rPr lang="cs-CZ" sz="2000" b="1" dirty="0"/>
              <a:t>individuální zakázky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- vznik </a:t>
            </a:r>
            <a:r>
              <a:rPr lang="cs-CZ" sz="2000" b="1" dirty="0"/>
              <a:t>masové zakázkové výroby </a:t>
            </a:r>
            <a:r>
              <a:rPr lang="cs-CZ" sz="2000" dirty="0"/>
              <a:t>- nové technologie umožnily ve velkém produkci výrobků, jež jsou upraveny pro konkrétního zákazníka</a:t>
            </a:r>
          </a:p>
        </p:txBody>
      </p:sp>
    </p:spTree>
    <p:extLst>
      <p:ext uri="{BB962C8B-B14F-4D97-AF65-F5344CB8AC3E}">
        <p14:creationId xmlns:p14="http://schemas.microsoft.com/office/powerpoint/2010/main" val="346369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454426-DADB-4BC9-9515-E98B3D572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9FCC06-7BDB-4880-8C99-A25E3F3D6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A7E39FC-CD51-47BC-A2EE-E44081529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75786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Vývoj globalizace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DC79B74-8690-4643-A3BA-DF4FC7098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00" y="1073790"/>
            <a:ext cx="10753200" cy="4456206"/>
          </a:xfrm>
        </p:spPr>
        <p:txBody>
          <a:bodyPr/>
          <a:lstStyle/>
          <a:p>
            <a:r>
              <a:rPr lang="cs-CZ" altLang="cs-CZ" sz="2000" dirty="0"/>
              <a:t>Globalizace měla překážky v důsledku </a:t>
            </a:r>
            <a:r>
              <a:rPr lang="cs-CZ" altLang="cs-CZ" sz="2000" b="1" dirty="0"/>
              <a:t>studené války </a:t>
            </a:r>
            <a:r>
              <a:rPr lang="cs-CZ" altLang="cs-CZ" sz="2000" dirty="0"/>
              <a:t>a souboje Západního a východního bloku, a jejich hospodářských organizací.. </a:t>
            </a:r>
            <a:r>
              <a:rPr lang="cs-CZ" altLang="cs-CZ" sz="2000" b="1" i="1" dirty="0">
                <a:solidFill>
                  <a:srgbClr val="FF0000"/>
                </a:solidFill>
              </a:rPr>
              <a:t>Názvy?</a:t>
            </a:r>
          </a:p>
          <a:p>
            <a:pPr marL="72000" indent="0">
              <a:buNone/>
            </a:pPr>
            <a:r>
              <a:rPr lang="cs-CZ" altLang="cs-CZ" sz="2000" dirty="0"/>
              <a:t>(OECD a RVHP) 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Světovou mocností se staly…? </a:t>
            </a:r>
          </a:p>
          <a:p>
            <a:pPr marL="72000" indent="0">
              <a:buNone/>
            </a:pPr>
            <a:r>
              <a:rPr lang="cs-CZ" altLang="cs-CZ" sz="2000" b="1" dirty="0"/>
              <a:t>… USA </a:t>
            </a:r>
            <a:r>
              <a:rPr lang="cs-CZ" altLang="cs-CZ" sz="2000" dirty="0"/>
              <a:t>mimo jiné i díky tzv. </a:t>
            </a:r>
            <a:r>
              <a:rPr lang="cs-CZ" altLang="cs-CZ" sz="2000" b="1" dirty="0" err="1"/>
              <a:t>Brettonwoodské</a:t>
            </a:r>
            <a:r>
              <a:rPr lang="cs-CZ" altLang="cs-CZ" sz="2000" b="1" dirty="0"/>
              <a:t> dohodě </a:t>
            </a:r>
            <a:r>
              <a:rPr lang="cs-CZ" altLang="cs-CZ" sz="2000" dirty="0"/>
              <a:t>(1944, 45 zemí), která stanovila… </a:t>
            </a:r>
            <a:r>
              <a:rPr lang="cs-CZ" altLang="cs-CZ" sz="2000" b="1" i="1" dirty="0">
                <a:solidFill>
                  <a:srgbClr val="FF0000"/>
                </a:solidFill>
              </a:rPr>
              <a:t>(víte co?)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systém pevných kurzů hlavních měn vázaných na dolar </a:t>
            </a:r>
            <a:r>
              <a:rPr lang="cs-CZ" altLang="cs-CZ" sz="2000" dirty="0"/>
              <a:t>(ten ještě vázaný na zlato), jako hlavní světovou měnu. </a:t>
            </a:r>
          </a:p>
          <a:p>
            <a:r>
              <a:rPr lang="cs-CZ" altLang="cs-CZ" sz="2000" dirty="0"/>
              <a:t>Co česká koruna? Ta byla vázána na co?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628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FD1DF63-91FE-4066-9072-CF86B963EF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3C3FE2-E600-4690-9D51-2E0E0B1FF6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1B798E9-48C9-4C7A-BE83-02F096951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0947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Vývoj globalizace</a:t>
            </a:r>
            <a:endParaRPr lang="cs-CZ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7565627A-36CF-4117-AAF5-46AD4215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733" y="1398826"/>
            <a:ext cx="241935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>
            <a:extLst>
              <a:ext uri="{FF2B5EF4-FFF2-40B4-BE49-F238E27FC236}">
                <a16:creationId xmlns:a16="http://schemas.microsoft.com/office/drawing/2014/main" id="{C735D3FA-5709-4435-9026-EB826F8E5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052" y="1591928"/>
            <a:ext cx="43354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3">
            <a:extLst>
              <a:ext uri="{FF2B5EF4-FFF2-40B4-BE49-F238E27FC236}">
                <a16:creationId xmlns:a16="http://schemas.microsoft.com/office/drawing/2014/main" id="{7A86FF16-84D8-495B-936D-856A1D7B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23" y="4152725"/>
            <a:ext cx="33845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585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DF31B2-6955-4F58-A831-29176AFC3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A8D95-5920-4F45-ADF4-70F724DBF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AFF086-C67B-4856-9989-E600AB81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78393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Vývoj globalizace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BDE88DB-3626-44BC-B0C5-402C4097E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73124"/>
            <a:ext cx="10753200" cy="4525876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1800" b="1" dirty="0"/>
              <a:t>Současná vlna globalizace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hyperglobalizace</a:t>
            </a:r>
            <a:r>
              <a:rPr lang="cs-CZ" altLang="cs-CZ" sz="1800" dirty="0"/>
              <a:t> - Globalizace 3.0) je ovlivněna dalším výrazným rozvojem:</a:t>
            </a:r>
          </a:p>
          <a:p>
            <a:pPr>
              <a:buFontTx/>
              <a:buChar char="-"/>
            </a:pPr>
            <a:r>
              <a:rPr lang="cs-CZ" altLang="cs-CZ" sz="1800" b="1" dirty="0"/>
              <a:t>letecké a námořní dopravy, kontejnerové a multimodální dopravy,</a:t>
            </a:r>
          </a:p>
          <a:p>
            <a:pPr>
              <a:buFontTx/>
              <a:buChar char="-"/>
            </a:pPr>
            <a:r>
              <a:rPr lang="cs-CZ" altLang="cs-CZ" sz="1800" b="1" dirty="0"/>
              <a:t>komunikačních a informačních technologií…</a:t>
            </a:r>
          </a:p>
          <a:p>
            <a:pPr>
              <a:buFontTx/>
              <a:buChar char="-"/>
            </a:pPr>
            <a:r>
              <a:rPr lang="cs-CZ" altLang="cs-CZ" sz="1800" b="1" dirty="0"/>
              <a:t>a specificky Internetu a dalších komunikačních technologií a sociálních sítí,</a:t>
            </a:r>
          </a:p>
          <a:p>
            <a:pPr>
              <a:buFontTx/>
              <a:buChar char="-"/>
            </a:pPr>
            <a:r>
              <a:rPr lang="cs-CZ" altLang="cs-CZ" sz="1800" b="1" dirty="0"/>
              <a:t>mezinárodního obchodu i v podobě on-line nakupování,</a:t>
            </a:r>
          </a:p>
          <a:p>
            <a:pPr>
              <a:buFontTx/>
              <a:buChar char="-"/>
            </a:pPr>
            <a:r>
              <a:rPr lang="cs-CZ" altLang="cs-CZ" sz="1800" b="1" dirty="0"/>
              <a:t>internacionalizací médií,</a:t>
            </a:r>
          </a:p>
          <a:p>
            <a:pPr>
              <a:buFontTx/>
              <a:buChar char="-"/>
            </a:pPr>
            <a:r>
              <a:rPr lang="cs-CZ" altLang="cs-CZ" sz="1800" b="1" dirty="0"/>
              <a:t>globální kultury a životního stylu,</a:t>
            </a:r>
          </a:p>
          <a:p>
            <a:pPr>
              <a:buFontTx/>
              <a:buChar char="-"/>
            </a:pPr>
            <a:r>
              <a:rPr lang="cs-CZ" altLang="cs-CZ" sz="1800" b="1" dirty="0"/>
              <a:t>významným ekonomickým vzestupem asijských států </a:t>
            </a:r>
            <a:r>
              <a:rPr lang="cs-CZ" altLang="cs-CZ" sz="1800" dirty="0"/>
              <a:t>(zejména Čína, Hong Kong, Indie, Jižní Korea..),</a:t>
            </a:r>
          </a:p>
          <a:p>
            <a:pPr>
              <a:buFontTx/>
              <a:buChar char="-"/>
            </a:pPr>
            <a:r>
              <a:rPr lang="cs-CZ" altLang="cs-CZ" sz="1800" dirty="0"/>
              <a:t>… a také nejvýznamnější geopolitickou událostí minulého století..?? </a:t>
            </a:r>
          </a:p>
          <a:p>
            <a:pPr marL="72000" indent="0">
              <a:buNone/>
            </a:pPr>
            <a:r>
              <a:rPr lang="cs-CZ" altLang="cs-CZ" sz="1800" b="1" dirty="0"/>
              <a:t>… pádem relativně stabilního a ekonomicky a politicky antagonistického bipolárního světa </a:t>
            </a:r>
            <a:r>
              <a:rPr lang="cs-CZ" altLang="cs-CZ" sz="1800" dirty="0"/>
              <a:t>(Západ vs. Východní blok) na konci 80. let</a:t>
            </a:r>
          </a:p>
        </p:txBody>
      </p:sp>
    </p:spTree>
    <p:extLst>
      <p:ext uri="{BB962C8B-B14F-4D97-AF65-F5344CB8AC3E}">
        <p14:creationId xmlns:p14="http://schemas.microsoft.com/office/powerpoint/2010/main" val="14534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sz="3600" dirty="0"/>
              <a:t>Přednášky - obsah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5999" y="971551"/>
            <a:ext cx="10944975" cy="4860450"/>
          </a:xfrm>
        </p:spPr>
        <p:txBody>
          <a:bodyPr/>
          <a:lstStyle/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i="0" u="none" strike="noStrike" kern="1200" baseline="0" dirty="0">
                <a:solidFill>
                  <a:srgbClr val="000000"/>
                </a:solidFill>
                <a:effectLst/>
                <a:latin typeface="+mj-lt"/>
              </a:rPr>
              <a:t>G</a:t>
            </a:r>
            <a:r>
              <a:rPr lang="cs-CZ" sz="160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lobalizace – prostorová</a:t>
            </a:r>
            <a:r>
              <a:rPr lang="cs-CZ" sz="1600" kern="1200" dirty="0">
                <a:solidFill>
                  <a:srgbClr val="000000"/>
                </a:solidFill>
                <a:latin typeface="+mj-lt"/>
              </a:rPr>
              <a:t>, společenská a ekonomická </a:t>
            </a:r>
            <a:r>
              <a:rPr lang="cs-CZ" sz="160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restrukturalizace měst</a:t>
            </a:r>
            <a:endParaRPr lang="cs-CZ" sz="1600" i="0" u="none" strike="noStrike" dirty="0">
              <a:effectLst/>
              <a:latin typeface="+mj-lt"/>
            </a:endParaRPr>
          </a:p>
          <a:p>
            <a:pPr marL="342900" marR="0" indent="-3429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600" b="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Co je město? Vývoj měst v historické a současné perspektivě </a:t>
            </a:r>
            <a:endParaRPr lang="cs-CZ" sz="1600" b="0" i="0" u="none" strike="noStrike" dirty="0">
              <a:effectLst/>
              <a:latin typeface="+mj-lt"/>
            </a:endParaRPr>
          </a:p>
          <a:p>
            <a:pPr marL="162900" indent="-342900" fontAlgn="t">
              <a:spcAft>
                <a:spcPts val="0"/>
              </a:spcAft>
              <a:buFont typeface="+mj-lt"/>
              <a:buAutoNum type="arabicPeriod"/>
            </a:pPr>
            <a:r>
              <a:rPr lang="cs-CZ" sz="1600" dirty="0">
                <a:latin typeface="+mj-lt"/>
              </a:rPr>
              <a:t>Novodobý historický vývoj sídel a měst v ČR (20. stol., obecní zřízení atd., poválečný vývoj, centrální plánování, středisková soustava atd.)</a:t>
            </a:r>
            <a:r>
              <a:rPr lang="cs-CZ" sz="160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cs-CZ" sz="1600" i="0" u="none" strike="noStrike" dirty="0">
              <a:effectLst/>
              <a:latin typeface="+mj-lt"/>
            </a:endParaRP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dirty="0">
                <a:latin typeface="+mj-lt"/>
              </a:rPr>
              <a:t>Udržitelné město, cestovní ruch ve městě</a:t>
            </a:r>
            <a:r>
              <a:rPr lang="cs-CZ" sz="160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cs-CZ" sz="1600" i="0" u="none" strike="noStrike" dirty="0">
              <a:effectLst/>
              <a:latin typeface="+mj-lt"/>
            </a:endParaRP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dirty="0">
                <a:latin typeface="+mj-lt"/>
              </a:rPr>
              <a:t>Městské plánování a urbanismus</a:t>
            </a:r>
            <a:r>
              <a:rPr lang="cs-CZ" sz="160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cs-CZ" sz="1600" i="0" u="none" strike="noStrike" dirty="0">
              <a:effectLst/>
              <a:latin typeface="+mj-lt"/>
            </a:endParaRP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dirty="0">
                <a:latin typeface="+mj-lt"/>
              </a:rPr>
              <a:t>Strategické plánování na úrovní měst a metropole (se zaměřením na Brno/BMO)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b="1" i="0" u="none" strike="noStrike" kern="1200" dirty="0">
                <a:solidFill>
                  <a:srgbClr val="FF0000"/>
                </a:solidFill>
                <a:effectLst/>
                <a:latin typeface="+mj-lt"/>
              </a:rPr>
              <a:t>Čtecí týden</a:t>
            </a:r>
            <a:endParaRPr lang="cs-CZ" sz="1600" b="0" i="0" u="none" strike="noStrike" dirty="0">
              <a:effectLst/>
              <a:latin typeface="+mj-lt"/>
            </a:endParaRP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dirty="0">
                <a:latin typeface="+mj-lt"/>
              </a:rPr>
              <a:t>Vzestup a pád města. Historie vepsaná do současnosti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dirty="0"/>
              <a:t>Industriální a postindustriální město</a:t>
            </a: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dirty="0"/>
              <a:t>Prostorová a socioekonomická transformace vybraných měst ve střední Evropě</a:t>
            </a:r>
          </a:p>
          <a:p>
            <a:pPr marL="342900" marR="0" indent="-3429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600" b="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Kulturní a kreativní město, </a:t>
            </a:r>
            <a:r>
              <a:rPr lang="cs-CZ" sz="1600" b="0" i="0" u="none" strike="noStrike" kern="1200" dirty="0" err="1">
                <a:solidFill>
                  <a:srgbClr val="000000"/>
                </a:solidFill>
                <a:effectLst/>
                <a:latin typeface="+mj-lt"/>
              </a:rPr>
              <a:t>smart</a:t>
            </a:r>
            <a:r>
              <a:rPr lang="cs-CZ" sz="1600" b="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 city</a:t>
            </a:r>
            <a:endParaRPr lang="cs-CZ" sz="1600" b="0" i="0" u="none" strike="noStrike" dirty="0">
              <a:effectLst/>
              <a:latin typeface="+mj-lt"/>
            </a:endParaRPr>
          </a:p>
          <a:p>
            <a:pPr marL="342900" indent="-342900" fontAlgn="auto">
              <a:spcAft>
                <a:spcPts val="0"/>
              </a:spcAft>
              <a:buFont typeface="+mj-lt"/>
              <a:buAutoNum type="arabicPeriod"/>
            </a:pPr>
            <a:r>
              <a:rPr lang="cs-CZ" sz="1600" dirty="0"/>
              <a:t>Evropská a česká urbánní politika</a:t>
            </a:r>
            <a:r>
              <a:rPr lang="cs-CZ" sz="1600" i="0" u="none" strike="noStrike" kern="1200" dirty="0">
                <a:solidFill>
                  <a:srgbClr val="000000"/>
                </a:solidFill>
                <a:effectLst/>
              </a:rPr>
              <a:t> </a:t>
            </a:r>
            <a:endParaRPr lang="cs-CZ" sz="1600" i="0" u="none" strike="noStrike" dirty="0">
              <a:effectLst/>
            </a:endParaRPr>
          </a:p>
          <a:p>
            <a:pPr marL="342900" marR="0" indent="-342900" algn="l" rtl="0" eaLnBrk="1" fontAlgn="auto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cs-CZ" sz="1600" b="0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Budoucnost měst a metropolitních oblastí</a:t>
            </a:r>
            <a:endParaRPr lang="cs-CZ" sz="1600" b="0" i="0" u="none" strike="noStrike" dirty="0">
              <a:effectLst/>
              <a:latin typeface="+mj-lt"/>
            </a:endParaRPr>
          </a:p>
          <a:p>
            <a:pPr marL="72000" indent="0">
              <a:buNone/>
            </a:pP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09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90391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Vývoj globalizace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4FF6C1-893F-4849-AB74-B2F27ED7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75" y="1007565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4" descr="Obsah obrázku obloha, exteriér, tráva, loďka&#10;&#10;Popis byl vytvořen automaticky">
            <a:extLst>
              <a:ext uri="{FF2B5EF4-FFF2-40B4-BE49-F238E27FC236}">
                <a16:creationId xmlns:a16="http://schemas.microsoft.com/office/drawing/2014/main" id="{221925AC-6489-4E59-9D7F-A9DE2155A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10" y="936127"/>
            <a:ext cx="4357688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>
            <a:extLst>
              <a:ext uri="{FF2B5EF4-FFF2-40B4-BE49-F238E27FC236}">
                <a16:creationId xmlns:a16="http://schemas.microsoft.com/office/drawing/2014/main" id="{6E08C997-F808-4C65-9D13-7D25F0C00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138" y="3744913"/>
            <a:ext cx="407193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7">
            <a:extLst>
              <a:ext uri="{FF2B5EF4-FFF2-40B4-BE49-F238E27FC236}">
                <a16:creationId xmlns:a16="http://schemas.microsoft.com/office/drawing/2014/main" id="{E6CB3BB4-7287-4D67-82E5-BF42F0D90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98" y="3694611"/>
            <a:ext cx="289718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84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75451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Současná globalizace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414130"/>
            <a:ext cx="10753200" cy="4417870"/>
          </a:xfrm>
        </p:spPr>
        <p:txBody>
          <a:bodyPr/>
          <a:lstStyle/>
          <a:p>
            <a:r>
              <a:rPr lang="cs-CZ" altLang="cs-CZ" sz="2000" b="1" dirty="0"/>
              <a:t>Globalizaci</a:t>
            </a:r>
            <a:r>
              <a:rPr lang="cs-CZ" altLang="cs-CZ" sz="2000" dirty="0"/>
              <a:t> nelze chápat jako jeden univerzální proces přinášející negativní i pozitivní změny v současném světě, ale spíše jako </a:t>
            </a:r>
            <a:r>
              <a:rPr lang="cs-CZ" altLang="cs-CZ" sz="2000" b="1" dirty="0"/>
              <a:t>řadu do různé míry provázaných procesů, vedoucích k celé řadě různě významných globálních posunů</a:t>
            </a:r>
            <a:r>
              <a:rPr lang="cs-CZ" altLang="cs-CZ" sz="2000" dirty="0"/>
              <a:t> či změn (tzv. </a:t>
            </a:r>
            <a:r>
              <a:rPr lang="cs-CZ" altLang="cs-CZ" sz="2000" b="1" i="1" dirty="0" err="1"/>
              <a:t>global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shifts</a:t>
            </a:r>
            <a:r>
              <a:rPr lang="cs-CZ" altLang="cs-CZ" sz="2000" dirty="0"/>
              <a:t>). </a:t>
            </a:r>
          </a:p>
          <a:p>
            <a:endParaRPr lang="cs-CZ" altLang="cs-CZ" sz="2000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2FAA6D-CDAF-A5DB-9905-464FA8F46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474" y="2914108"/>
            <a:ext cx="2486025" cy="35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30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B00D9FB-9018-EE49-3E33-8041EEB85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DCFD76-DE17-F0F0-5615-3452A7E308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7C3D21-9505-41AE-F60C-86432BD4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3669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Současná globalizace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E096A31-5455-E414-1A56-8080C0C6B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118586"/>
            <a:ext cx="10753200" cy="4713414"/>
          </a:xfrm>
        </p:spPr>
        <p:txBody>
          <a:bodyPr/>
          <a:lstStyle/>
          <a:p>
            <a:r>
              <a:rPr lang="cs-CZ" altLang="cs-CZ" sz="2000" dirty="0"/>
              <a:t>Páteří globalizace je </a:t>
            </a:r>
            <a:r>
              <a:rPr lang="cs-CZ" altLang="cs-CZ" sz="2000" b="1" dirty="0"/>
              <a:t>integrace řízení a organizace výroby a služeb </a:t>
            </a:r>
            <a:r>
              <a:rPr lang="cs-CZ" altLang="cs-CZ" sz="2000" dirty="0"/>
              <a:t>na světové úrovni.</a:t>
            </a:r>
          </a:p>
          <a:p>
            <a:endParaRPr lang="cs-CZ" altLang="cs-CZ" sz="2000" dirty="0"/>
          </a:p>
          <a:p>
            <a:r>
              <a:rPr lang="cs-CZ" altLang="cs-CZ" sz="2000" dirty="0"/>
              <a:t>Většina výroby a služeb byla do poloviny 20. století organizována a integrována na úrovni států.</a:t>
            </a:r>
          </a:p>
          <a:p>
            <a:endParaRPr lang="cs-CZ" altLang="cs-CZ" sz="2000" dirty="0"/>
          </a:p>
          <a:p>
            <a:r>
              <a:rPr lang="cs-CZ" altLang="cs-CZ" sz="2000" dirty="0"/>
              <a:t>Dílčím způsobem od 2. světové války, a zejména pak </a:t>
            </a:r>
            <a:r>
              <a:rPr lang="cs-CZ" altLang="cs-CZ" sz="2000" b="1" dirty="0"/>
              <a:t>od 70. a 80. let, vedla rozsáhlá internacionalizace vlastnictví a řízení velkých firem </a:t>
            </a:r>
            <a:r>
              <a:rPr lang="cs-CZ" altLang="cs-CZ" sz="2000" dirty="0"/>
              <a:t>k narůstající vzájemné propojenosti a integrace výroby zboží a služeb na </a:t>
            </a:r>
            <a:r>
              <a:rPr lang="cs-CZ" altLang="cs-CZ" sz="2000" b="1" dirty="0"/>
              <a:t>nadnárodní úrovni</a:t>
            </a:r>
            <a:r>
              <a:rPr lang="cs-CZ" altLang="cs-CZ" sz="2000" dirty="0"/>
              <a:t>. </a:t>
            </a:r>
          </a:p>
          <a:p>
            <a:endParaRPr lang="cs-CZ" altLang="cs-CZ" sz="2000" dirty="0"/>
          </a:p>
          <a:p>
            <a:r>
              <a:rPr lang="cs-CZ" altLang="cs-CZ" sz="2000" b="1" u="sng" dirty="0"/>
              <a:t>Vůdčími aktéry globalizace se stávají nadnárodní společnosti</a:t>
            </a:r>
            <a:r>
              <a:rPr lang="cs-CZ" altLang="cs-CZ" sz="2000" dirty="0"/>
              <a:t>.</a:t>
            </a:r>
          </a:p>
          <a:p>
            <a:pPr marL="72000" indent="0">
              <a:buNone/>
            </a:pPr>
            <a:endParaRPr lang="cs-CZ" alt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9903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34441F-DD67-CCC1-5D7D-96D3573869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DED68B-7CF5-9215-A7C5-42555B4B8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34750EF-60EE-61A7-7349-C160A5A4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9180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Současná globalizace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070333-3183-0E6A-4BAC-027B5D9F4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33996"/>
            <a:ext cx="10753200" cy="4598004"/>
          </a:xfrm>
        </p:spPr>
        <p:txBody>
          <a:bodyPr/>
          <a:lstStyle/>
          <a:p>
            <a:r>
              <a:rPr lang="cs-CZ" sz="2200" b="1" dirty="0"/>
              <a:t>Globalizace „plynule“ navázala na internacionalizaci </a:t>
            </a:r>
            <a:r>
              <a:rPr lang="cs-CZ" sz="2200" dirty="0"/>
              <a:t>světového hospodářství, tedy na vývoj překonávající hranice států.</a:t>
            </a:r>
          </a:p>
          <a:p>
            <a:endParaRPr lang="cs-CZ" sz="2200" b="1" i="1" dirty="0">
              <a:solidFill>
                <a:srgbClr val="FF0000"/>
              </a:solidFill>
            </a:endParaRPr>
          </a:p>
          <a:p>
            <a:r>
              <a:rPr lang="cs-CZ" sz="2200" b="1" i="1" dirty="0">
                <a:solidFill>
                  <a:srgbClr val="FF0000"/>
                </a:solidFill>
              </a:rPr>
              <a:t>Rozdíl mezi globalizací a internacionalizací?</a:t>
            </a:r>
          </a:p>
          <a:p>
            <a:r>
              <a:rPr lang="cs-CZ" sz="2200" b="1" dirty="0"/>
              <a:t>Internacionalizace = mezinárodní obchod se zbožím</a:t>
            </a:r>
            <a:r>
              <a:rPr lang="cs-CZ" sz="2200" dirty="0"/>
              <a:t>, které je vyráběno v rámci </a:t>
            </a:r>
            <a:r>
              <a:rPr lang="cs-CZ" sz="2200" b="1" dirty="0"/>
              <a:t>národních hospodářství</a:t>
            </a:r>
            <a:r>
              <a:rPr lang="cs-CZ" sz="2200" dirty="0"/>
              <a:t>.</a:t>
            </a:r>
          </a:p>
          <a:p>
            <a:endParaRPr lang="cs-CZ" sz="2200" dirty="0"/>
          </a:p>
          <a:p>
            <a:r>
              <a:rPr lang="cs-CZ" sz="2200" dirty="0"/>
              <a:t>V případě </a:t>
            </a:r>
            <a:r>
              <a:rPr lang="cs-CZ" sz="2200" b="1" dirty="0"/>
              <a:t>globalizace již hranice států nehrají roli mantinelů </a:t>
            </a:r>
            <a:r>
              <a:rPr lang="cs-CZ" sz="2200" dirty="0"/>
              <a:t>uvnitř nichž je výrobní proces uzavřen. </a:t>
            </a:r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527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1BF8EAC-8CE3-26A7-0D05-80739CDBD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34E54B-5DFA-8DB1-8BD2-0061EC0FB1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89F733-777C-F8A6-F987-46AF1CD6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04212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Současná globalizace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765928-05B6-8CA6-0C22-A25FFDD6A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36342"/>
            <a:ext cx="10753200" cy="5007006"/>
          </a:xfrm>
        </p:spPr>
        <p:txBody>
          <a:bodyPr/>
          <a:lstStyle/>
          <a:p>
            <a:r>
              <a:rPr lang="cs-CZ" sz="2200" dirty="0"/>
              <a:t>Dochází k </a:t>
            </a:r>
            <a:r>
              <a:rPr lang="cs-CZ" sz="2200" b="1" dirty="0"/>
              <a:t>vytváření nadnárodních společností</a:t>
            </a:r>
            <a:r>
              <a:rPr lang="cs-CZ" sz="2200" dirty="0"/>
              <a:t>, využívajících </a:t>
            </a:r>
            <a:r>
              <a:rPr lang="cs-CZ" sz="2200" b="1" dirty="0"/>
              <a:t>výhod lokalizace </a:t>
            </a:r>
            <a:r>
              <a:rPr lang="cs-CZ" sz="2200" dirty="0"/>
              <a:t>různých částí firmy </a:t>
            </a:r>
            <a:r>
              <a:rPr lang="cs-CZ" sz="2200" b="1" dirty="0"/>
              <a:t>v různých částech světa</a:t>
            </a:r>
            <a:r>
              <a:rPr lang="cs-CZ" sz="2200" dirty="0"/>
              <a:t>.</a:t>
            </a:r>
          </a:p>
          <a:p>
            <a:endParaRPr lang="cs-CZ" sz="2200" dirty="0"/>
          </a:p>
          <a:p>
            <a:r>
              <a:rPr lang="cs-CZ" sz="2200" b="1" dirty="0"/>
              <a:t>Produkce zboží a služeb je organizována na nadnárodní úrovni</a:t>
            </a:r>
            <a:r>
              <a:rPr lang="cs-CZ" sz="2200" dirty="0"/>
              <a:t>.</a:t>
            </a:r>
          </a:p>
          <a:p>
            <a:endParaRPr lang="cs-CZ" sz="2200" dirty="0"/>
          </a:p>
          <a:p>
            <a:r>
              <a:rPr lang="cs-CZ" sz="2200" b="1" dirty="0"/>
              <a:t>Mezinárodním již není jen obchod </a:t>
            </a:r>
            <a:r>
              <a:rPr lang="cs-CZ" sz="2200" dirty="0"/>
              <a:t>a výsledek výrobního procesu, ale </a:t>
            </a:r>
            <a:r>
              <a:rPr lang="cs-CZ" sz="2200" b="1" dirty="0"/>
              <a:t>výrobní proces sám</a:t>
            </a:r>
            <a:r>
              <a:rPr lang="cs-CZ" sz="2200" dirty="0"/>
              <a:t>.</a:t>
            </a:r>
          </a:p>
          <a:p>
            <a:endParaRPr lang="cs-CZ" sz="2200" dirty="0"/>
          </a:p>
          <a:p>
            <a:r>
              <a:rPr lang="cs-CZ" sz="2200" b="1" u="sng" dirty="0"/>
              <a:t>Globalizace vytváří funkčně integrovaný systém geograficky rozptýlených ekonomických aktivit.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5421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54186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Současná globalizace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46A7A90-57FB-4416-A776-3941FEBD0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45" y="454186"/>
            <a:ext cx="2767824" cy="27678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23FD778-B3F3-4FD6-9890-84238A3F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075" y="1224793"/>
            <a:ext cx="5938019" cy="525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53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BBAADC2-962B-A526-A8E6-F2CDD888A5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CFB396-824F-ABFE-F931-AAA8BF0F0E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DD8BA1-F0D0-8AB3-9FC5-1503BCB6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98059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Vývoj globalizace - shrnutí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806E6A-6AB9-C389-EDBD-5149187CE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05017"/>
            <a:ext cx="10753200" cy="4526983"/>
          </a:xfrm>
        </p:spPr>
        <p:txBody>
          <a:bodyPr/>
          <a:lstStyle/>
          <a:p>
            <a:pPr marL="72000" indent="0">
              <a:buNone/>
            </a:pPr>
            <a:r>
              <a:rPr lang="cs-CZ" sz="1800" b="1" u="sng" dirty="0"/>
              <a:t>Procesy globalizace vznikly díky následujícím jevům: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Uvolnění vazby národních měn na dolar </a:t>
            </a:r>
            <a:r>
              <a:rPr lang="cs-CZ" sz="1600" dirty="0"/>
              <a:t>(konec Brettonwoodského systému) a </a:t>
            </a:r>
            <a:r>
              <a:rPr lang="cs-CZ" sz="1600" b="1" dirty="0"/>
              <a:t>přechod k volně plovoucím kurzům </a:t>
            </a:r>
            <a:r>
              <a:rPr lang="cs-CZ" sz="1600" dirty="0"/>
              <a:t>společně s </a:t>
            </a:r>
            <a:r>
              <a:rPr lang="cs-CZ" sz="1600" b="1" dirty="0"/>
              <a:t>ropnou krizí r. 1973 </a:t>
            </a:r>
            <a:r>
              <a:rPr lang="cs-CZ" sz="1600" dirty="0"/>
              <a:t>vede k expanzi národních a mezinárodních firem na nové trhy.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Uvolnění kontroly nad přesuny kapitálu</a:t>
            </a:r>
            <a:r>
              <a:rPr lang="cs-C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/>
              <a:t>Především </a:t>
            </a:r>
            <a:r>
              <a:rPr lang="cs-CZ" sz="1600" b="1" dirty="0"/>
              <a:t>v rozvojových zemích jsou využívány komparativní výhody </a:t>
            </a:r>
            <a:r>
              <a:rPr lang="cs-CZ" sz="1600" dirty="0"/>
              <a:t>– </a:t>
            </a:r>
            <a:r>
              <a:rPr lang="cs-CZ" sz="1600" b="1" dirty="0"/>
              <a:t>nižší náklady na pracovní sílu </a:t>
            </a:r>
            <a:r>
              <a:rPr lang="cs-CZ" sz="1600" dirty="0"/>
              <a:t>(díky tomu vznikají nadnárodní společnosti).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Zemím</a:t>
            </a:r>
            <a:r>
              <a:rPr lang="cs-CZ" sz="1600" dirty="0"/>
              <a:t>, které se podílí na </a:t>
            </a:r>
            <a:r>
              <a:rPr lang="cs-CZ" sz="1600" b="1" dirty="0"/>
              <a:t>liberalizovaném obchodě, se vede lépe</a:t>
            </a:r>
            <a:r>
              <a:rPr lang="cs-CZ" sz="1600" dirty="0"/>
              <a:t>, než ostatním.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Volnější pohyb kapitálu než práce</a:t>
            </a:r>
            <a:r>
              <a:rPr lang="cs-C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Transfer a adaptace technologií</a:t>
            </a:r>
            <a:r>
              <a:rPr lang="cs-C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Rychlejší</a:t>
            </a:r>
            <a:r>
              <a:rPr lang="cs-CZ" sz="1600" dirty="0"/>
              <a:t> a rozsáhlejší možnosti </a:t>
            </a:r>
            <a:r>
              <a:rPr lang="cs-CZ" sz="1600" b="1" dirty="0"/>
              <a:t>komunikace, technologická informační revoluce</a:t>
            </a:r>
            <a:r>
              <a:rPr lang="cs-CZ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/>
              <a:t>Hlavním</a:t>
            </a:r>
            <a:r>
              <a:rPr lang="cs-CZ" sz="1600" dirty="0"/>
              <a:t> a jednotným dorozumívacím </a:t>
            </a:r>
            <a:r>
              <a:rPr lang="cs-CZ" sz="1600" b="1" dirty="0"/>
              <a:t>jazykem obchodu se stává angličtina</a:t>
            </a:r>
            <a:r>
              <a:rPr lang="cs-CZ" sz="16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199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22288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Globalizace – klady a zápory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87964"/>
            <a:ext cx="10753200" cy="4464249"/>
          </a:xfrm>
        </p:spPr>
        <p:txBody>
          <a:bodyPr/>
          <a:lstStyle/>
          <a:p>
            <a:pPr algn="ctr"/>
            <a:endParaRPr lang="cs-CZ" sz="2400" b="1" i="1" dirty="0">
              <a:solidFill>
                <a:srgbClr val="FF0000"/>
              </a:solidFill>
            </a:endParaRPr>
          </a:p>
          <a:p>
            <a:pPr algn="ctr"/>
            <a:r>
              <a:rPr lang="cs-CZ" sz="3200" b="1" i="1" dirty="0">
                <a:solidFill>
                  <a:srgbClr val="FF0000"/>
                </a:solidFill>
              </a:rPr>
              <a:t>Klady ??? </a:t>
            </a:r>
          </a:p>
          <a:p>
            <a:pPr algn="ctr"/>
            <a:endParaRPr lang="cs-CZ" sz="3200" b="1" i="1" dirty="0">
              <a:solidFill>
                <a:srgbClr val="FF0000"/>
              </a:solidFill>
            </a:endParaRPr>
          </a:p>
          <a:p>
            <a:pPr algn="ctr"/>
            <a:r>
              <a:rPr lang="cs-CZ" sz="3200" b="1" i="1" dirty="0">
                <a:solidFill>
                  <a:srgbClr val="FF0000"/>
                </a:solidFill>
              </a:rPr>
              <a:t>Zápory ???</a:t>
            </a:r>
            <a:endParaRPr lang="cs-CZ" altLang="cs-CZ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99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FCDCE5-E017-4277-A716-76B31D120D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6540A8-82BB-4C4C-827A-FDB92E436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AD1515-9D85-4C11-AA1B-97CEEFDF2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9451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Globalizace – klady a zápory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2751E9B-DD44-4628-B725-ECCCA708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83516"/>
            <a:ext cx="10753200" cy="4310359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Klady</a:t>
            </a:r>
          </a:p>
          <a:p>
            <a:pPr>
              <a:buFontTx/>
              <a:buChar char="-"/>
            </a:pPr>
            <a:r>
              <a:rPr lang="cs-CZ" sz="2400" dirty="0"/>
              <a:t>růst objemu mezinárodního obchodu a zboží, </a:t>
            </a:r>
          </a:p>
          <a:p>
            <a:pPr>
              <a:buFontTx/>
              <a:buChar char="-"/>
            </a:pPr>
            <a:r>
              <a:rPr lang="cs-CZ" sz="2400" dirty="0"/>
              <a:t>růst přímých zahraničních investic, </a:t>
            </a:r>
          </a:p>
          <a:p>
            <a:pPr>
              <a:buFontTx/>
              <a:buChar char="-"/>
            </a:pPr>
            <a:r>
              <a:rPr lang="cs-CZ" sz="2400" dirty="0"/>
              <a:t>ekonomický a společenský růst rozvojových zemí, </a:t>
            </a:r>
          </a:p>
          <a:p>
            <a:pPr>
              <a:buFontTx/>
              <a:buChar char="-"/>
            </a:pPr>
            <a:r>
              <a:rPr lang="cs-CZ" sz="2400" dirty="0"/>
              <a:t>rychlý transfer technologií, </a:t>
            </a:r>
          </a:p>
          <a:p>
            <a:pPr>
              <a:buFontTx/>
              <a:buChar char="-"/>
            </a:pPr>
            <a:r>
              <a:rPr lang="cs-CZ" sz="2400" dirty="0"/>
              <a:t>rychlý přenos informací a obecně komunikačních možností,</a:t>
            </a:r>
          </a:p>
          <a:p>
            <a:pPr>
              <a:buFontTx/>
              <a:buChar char="-"/>
            </a:pPr>
            <a:r>
              <a:rPr lang="cs-CZ" sz="2400" dirty="0"/>
              <a:t>posilování střední příjmové střídy…</a:t>
            </a:r>
          </a:p>
          <a:p>
            <a:pPr marL="72000" indent="0">
              <a:buNone/>
            </a:pP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88527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Globalizace – klady a zápory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961611"/>
            <a:ext cx="11406088" cy="5190613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/>
              <a:t>Zápory</a:t>
            </a:r>
          </a:p>
          <a:p>
            <a:pPr>
              <a:buFontTx/>
              <a:buChar char="-"/>
            </a:pPr>
            <a:r>
              <a:rPr lang="cs-CZ" sz="1800" dirty="0"/>
              <a:t>zvyšování rozdílů mezi bohatými a chudými,</a:t>
            </a:r>
          </a:p>
          <a:p>
            <a:pPr>
              <a:buFontTx/>
              <a:buChar char="-"/>
            </a:pPr>
            <a:r>
              <a:rPr lang="cs-CZ" sz="1800" dirty="0"/>
              <a:t>epidemie a pandemie,</a:t>
            </a:r>
          </a:p>
          <a:p>
            <a:pPr>
              <a:buFontTx/>
              <a:buChar char="-"/>
            </a:pPr>
            <a:r>
              <a:rPr lang="cs-CZ" sz="1800" dirty="0"/>
              <a:t>vzájemná hospodářská, finanční i politická závislost zemí a států (globální recese) - hospodářské cykly jednotlivých zemí jsou tak stále více závislé na celosvětovém hospodářském cyklu (problém jednoho strhne i ostatní),</a:t>
            </a:r>
          </a:p>
          <a:p>
            <a:pPr>
              <a:buFontTx/>
              <a:buChar char="-"/>
            </a:pPr>
            <a:r>
              <a:rPr lang="cs-CZ" sz="1800" dirty="0"/>
              <a:t>nekontrolovaný tok finančního kapitálu, </a:t>
            </a:r>
          </a:p>
          <a:p>
            <a:pPr>
              <a:buFontTx/>
              <a:buChar char="-"/>
            </a:pPr>
            <a:r>
              <a:rPr lang="cs-CZ" sz="1800" dirty="0"/>
              <a:t>dumpingové a predátorské chování nadnárodních korporací, </a:t>
            </a:r>
          </a:p>
          <a:p>
            <a:pPr>
              <a:buFontTx/>
              <a:buChar char="-"/>
            </a:pPr>
            <a:r>
              <a:rPr lang="cs-CZ" sz="1800" dirty="0"/>
              <a:t>kulturní invaze a mizení lokálních kulturních zvyků,</a:t>
            </a:r>
            <a:endParaRPr lang="cs-CZ" sz="1800" b="1" i="1" dirty="0"/>
          </a:p>
          <a:p>
            <a:pPr>
              <a:buFontTx/>
              <a:buChar char="-"/>
            </a:pPr>
            <a:r>
              <a:rPr lang="cs-CZ" sz="1800" dirty="0"/>
              <a:t>ekologické katastrofy, </a:t>
            </a:r>
          </a:p>
          <a:p>
            <a:pPr>
              <a:buFontTx/>
              <a:buChar char="-"/>
            </a:pPr>
            <a:r>
              <a:rPr lang="cs-CZ" sz="1800" dirty="0" err="1"/>
              <a:t>overtourism</a:t>
            </a:r>
            <a:r>
              <a:rPr lang="cs-CZ" sz="1800" dirty="0"/>
              <a:t> a </a:t>
            </a:r>
            <a:r>
              <a:rPr lang="cs-CZ" sz="1800" dirty="0" err="1"/>
              <a:t>turistifikace</a:t>
            </a:r>
            <a:r>
              <a:rPr lang="cs-CZ" sz="1800" dirty="0"/>
              <a:t>,</a:t>
            </a:r>
          </a:p>
          <a:p>
            <a:pPr>
              <a:buFontTx/>
              <a:buChar char="-"/>
            </a:pPr>
            <a:r>
              <a:rPr lang="cs-CZ" sz="1800" dirty="0" err="1"/>
              <a:t>hackerké</a:t>
            </a:r>
            <a:r>
              <a:rPr lang="cs-CZ" sz="1800" dirty="0"/>
              <a:t> útoky, vysoký podíl umělé inteligence na rozhodování…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AA7C9E3-1064-4D2B-ECE4-753C97DD04AF}"/>
              </a:ext>
            </a:extLst>
          </p:cNvPr>
          <p:cNvSpPr txBox="1"/>
          <p:nvPr/>
        </p:nvSpPr>
        <p:spPr>
          <a:xfrm>
            <a:off x="5086905" y="6228000"/>
            <a:ext cx="428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Vypadá to, že záporů je více…</a:t>
            </a:r>
          </a:p>
        </p:txBody>
      </p:sp>
    </p:spTree>
    <p:extLst>
      <p:ext uri="{BB962C8B-B14F-4D97-AF65-F5344CB8AC3E}">
        <p14:creationId xmlns:p14="http://schemas.microsoft.com/office/powerpoint/2010/main" val="380490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79758"/>
            <a:ext cx="10753200" cy="451576"/>
          </a:xfrm>
        </p:spPr>
        <p:txBody>
          <a:bodyPr/>
          <a:lstStyle/>
          <a:p>
            <a:pPr algn="ctr"/>
            <a:r>
              <a:rPr lang="cs-CZ" altLang="cs-CZ" sz="4000" b="1" dirty="0"/>
              <a:t>Přednášky - obsah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24170"/>
            <a:ext cx="10753200" cy="4139998"/>
          </a:xfrm>
        </p:spPr>
        <p:txBody>
          <a:bodyPr/>
          <a:lstStyle/>
          <a:p>
            <a:pPr marL="414900">
              <a:spcAft>
                <a:spcPts val="200"/>
              </a:spcAft>
              <a:defRPr/>
            </a:pPr>
            <a:endParaRPr lang="cs-CZ" sz="2000" dirty="0"/>
          </a:p>
          <a:p>
            <a:pPr marL="414900">
              <a:spcAft>
                <a:spcPts val="200"/>
              </a:spcAft>
              <a:defRPr/>
            </a:pPr>
            <a:r>
              <a:rPr lang="cs-CZ" sz="2000" dirty="0"/>
              <a:t>Přednášky budou mít vždy určitou teoretickou a faktografickou část, na kterou (často) naváží případové studie a příklady dobré praxe z ČR a Evropy (zejména) i světa a interpretační a diskusní komentáře přednášejícího.</a:t>
            </a:r>
          </a:p>
          <a:p>
            <a:pPr marL="414900">
              <a:spcAft>
                <a:spcPts val="200"/>
              </a:spcAft>
              <a:buFontTx/>
              <a:buChar char="-"/>
              <a:defRPr/>
            </a:pPr>
            <a:endParaRPr lang="cs-CZ" sz="2000" dirty="0"/>
          </a:p>
          <a:p>
            <a:pPr marL="414900">
              <a:spcAft>
                <a:spcPts val="200"/>
              </a:spcAft>
              <a:defRPr/>
            </a:pPr>
            <a:r>
              <a:rPr lang="cs-CZ" sz="2000" dirty="0"/>
              <a:t>Budeme mít tři přednášky od externích vyučujících, absolventů ESF MU, aktuálně působících na Oddělení řízení ITI a metropolitní spolupráce MMB.</a:t>
            </a:r>
          </a:p>
        </p:txBody>
      </p:sp>
    </p:spTree>
    <p:extLst>
      <p:ext uri="{BB962C8B-B14F-4D97-AF65-F5344CB8AC3E}">
        <p14:creationId xmlns:p14="http://schemas.microsoft.com/office/powerpoint/2010/main" val="2028776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19400" y="583801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globalizace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33377"/>
            <a:ext cx="10753200" cy="4598623"/>
          </a:xfrm>
        </p:spPr>
        <p:txBody>
          <a:bodyPr/>
          <a:lstStyle/>
          <a:p>
            <a:endParaRPr lang="cs-CZ" altLang="cs-CZ" sz="2400" dirty="0"/>
          </a:p>
          <a:p>
            <a:r>
              <a:rPr lang="cs-CZ" altLang="cs-CZ" sz="2400" dirty="0"/>
              <a:t>Globalizace světového hospodářství se prosazuje jako určité </a:t>
            </a:r>
            <a:r>
              <a:rPr lang="cs-CZ" altLang="cs-CZ" sz="2400" b="1" dirty="0"/>
              <a:t>pokračování internacionalizace světového hospodářství</a:t>
            </a:r>
            <a:r>
              <a:rPr lang="cs-CZ" altLang="cs-CZ" sz="2400" dirty="0"/>
              <a:t>.</a:t>
            </a:r>
          </a:p>
          <a:p>
            <a:endParaRPr lang="cs-CZ" altLang="cs-CZ" sz="2400" dirty="0"/>
          </a:p>
          <a:p>
            <a:r>
              <a:rPr lang="cs-CZ" altLang="cs-CZ" sz="2400" dirty="0"/>
              <a:t>Zvyšuje </a:t>
            </a:r>
            <a:r>
              <a:rPr lang="cs-CZ" altLang="cs-CZ" sz="2400" b="1" dirty="0"/>
              <a:t>závislost trhů a výroby řady zemí</a:t>
            </a:r>
            <a:r>
              <a:rPr lang="cs-CZ" altLang="cs-CZ" sz="2400" dirty="0"/>
              <a:t> díky dynamice obchodu se zbožím a službami, pohybem kapitálu a technologií.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5335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/>
              <a:t>Ekonomická globalizace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784412"/>
            <a:ext cx="10807200" cy="4047588"/>
          </a:xfrm>
        </p:spPr>
        <p:txBody>
          <a:bodyPr/>
          <a:lstStyle/>
          <a:p>
            <a:r>
              <a:rPr lang="cs-CZ" altLang="cs-CZ" sz="2400" dirty="0"/>
              <a:t>Za ekonomickou globalizaci lze označit </a:t>
            </a:r>
            <a:r>
              <a:rPr lang="cs-CZ" altLang="cs-CZ" sz="2400" b="1" dirty="0"/>
              <a:t>rostoucí integraci (propojování) geograficky rozptýlených ekonomických aktivit</a:t>
            </a:r>
            <a:r>
              <a:rPr lang="cs-CZ" altLang="cs-CZ" sz="2400" dirty="0"/>
              <a:t>.</a:t>
            </a:r>
          </a:p>
          <a:p>
            <a:endParaRPr lang="cs-CZ" altLang="cs-CZ" sz="2400" dirty="0"/>
          </a:p>
          <a:p>
            <a:r>
              <a:rPr lang="cs-CZ" altLang="cs-CZ" sz="2400" dirty="0"/>
              <a:t>Dochází k tomu </a:t>
            </a:r>
            <a:r>
              <a:rPr lang="cs-CZ" altLang="cs-CZ" sz="2400" b="1" dirty="0"/>
              <a:t>prostřednictvím trhů výrobních faktorů a finální produkce </a:t>
            </a:r>
            <a:r>
              <a:rPr lang="cs-CZ" altLang="cs-CZ" sz="2400" dirty="0"/>
              <a:t>(trhy výrobků a služeb, kapitálu a práce), doprovázených </a:t>
            </a:r>
            <a:r>
              <a:rPr lang="cs-CZ" altLang="cs-CZ" sz="2400" b="1" dirty="0"/>
              <a:t>zvyšující se vzájemnou závislostí mezi státy, firmami </a:t>
            </a:r>
            <a:r>
              <a:rPr lang="cs-CZ" altLang="cs-CZ" sz="2400" dirty="0"/>
              <a:t>i participujícími jednotlivci. </a:t>
            </a:r>
          </a:p>
        </p:txBody>
      </p:sp>
    </p:spTree>
    <p:extLst>
      <p:ext uri="{BB962C8B-B14F-4D97-AF65-F5344CB8AC3E}">
        <p14:creationId xmlns:p14="http://schemas.microsoft.com/office/powerpoint/2010/main" val="186699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90391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globalizace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447060"/>
            <a:ext cx="11007712" cy="384268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Za stěžejní body ekonomické globalizace jsou tedy považovány tyto faktory: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Integrace národních ekonomik do světového systému</a:t>
            </a:r>
            <a:r>
              <a:rPr lang="cs-CZ" sz="2400" dirty="0"/>
              <a:t>.</a:t>
            </a:r>
          </a:p>
          <a:p>
            <a:pPr>
              <a:defRPr/>
            </a:pPr>
            <a:r>
              <a:rPr lang="cs-CZ" sz="2400" b="1" dirty="0"/>
              <a:t>Vytvoření nových regionálních ekonomických uskupení</a:t>
            </a:r>
            <a:r>
              <a:rPr lang="cs-CZ" sz="2400" dirty="0"/>
              <a:t>.</a:t>
            </a:r>
          </a:p>
          <a:p>
            <a:pPr>
              <a:defRPr/>
            </a:pPr>
            <a:r>
              <a:rPr lang="cs-CZ" sz="2400" b="1" dirty="0"/>
              <a:t>Růst znalostní ekonomiky</a:t>
            </a:r>
            <a:r>
              <a:rPr lang="cs-CZ" sz="2400" dirty="0"/>
              <a:t> a ekonomiky služeb.</a:t>
            </a:r>
          </a:p>
          <a:p>
            <a:pPr>
              <a:defRPr/>
            </a:pPr>
            <a:r>
              <a:rPr lang="cs-CZ" sz="2400" b="1" dirty="0"/>
              <a:t>Měnící se uspořádání světa</a:t>
            </a:r>
            <a:r>
              <a:rPr lang="cs-CZ" sz="2400" dirty="0"/>
              <a:t> a konec „ekonomických bojů“ mezi západním a východním blokem.</a:t>
            </a:r>
          </a:p>
        </p:txBody>
      </p:sp>
    </p:spTree>
    <p:extLst>
      <p:ext uri="{BB962C8B-B14F-4D97-AF65-F5344CB8AC3E}">
        <p14:creationId xmlns:p14="http://schemas.microsoft.com/office/powerpoint/2010/main" val="3489721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0A4465-8182-41B8-865B-3409948E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52" y="246426"/>
            <a:ext cx="4572000" cy="3429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5147C7-A685-4CA1-AC01-9011AF109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395" y="186767"/>
            <a:ext cx="4572015" cy="496208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26A6CB-D652-4638-8A31-C50C8515E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75" y="3733890"/>
            <a:ext cx="4247548" cy="282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22288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Globalizace finančního trhu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87964"/>
            <a:ext cx="10753200" cy="4464249"/>
          </a:xfrm>
        </p:spPr>
        <p:txBody>
          <a:bodyPr/>
          <a:lstStyle/>
          <a:p>
            <a:r>
              <a:rPr lang="cs-CZ" altLang="cs-CZ" sz="2400" dirty="0"/>
              <a:t>Vytvoření nového </a:t>
            </a:r>
            <a:r>
              <a:rPr lang="cs-CZ" altLang="cs-CZ" sz="2400" b="1" dirty="0"/>
              <a:t>mezinárodního finančního systému</a:t>
            </a:r>
            <a:r>
              <a:rPr lang="cs-CZ" altLang="cs-CZ" sz="2400" dirty="0"/>
              <a:t>, který je založen na kontinuálním </a:t>
            </a:r>
            <a:r>
              <a:rPr lang="cs-CZ" altLang="cs-CZ" sz="2400" b="1" dirty="0"/>
              <a:t>24-hodinovém obchodování s měnami</a:t>
            </a:r>
            <a:r>
              <a:rPr lang="cs-CZ" altLang="cs-CZ" sz="2400" dirty="0"/>
              <a:t>, </a:t>
            </a:r>
            <a:r>
              <a:rPr lang="cs-CZ" altLang="cs-CZ" sz="2400" b="1" dirty="0"/>
              <a:t>akciemi a dalšími finančními produkty</a:t>
            </a:r>
            <a:r>
              <a:rPr lang="cs-CZ" altLang="cs-CZ" sz="2400" dirty="0"/>
              <a:t>, je stěžejním znakem globálního propojování kapitálových trhů.</a:t>
            </a:r>
          </a:p>
          <a:p>
            <a:endParaRPr lang="cs-CZ" altLang="cs-CZ" sz="2400" dirty="0"/>
          </a:p>
          <a:p>
            <a:r>
              <a:rPr lang="cs-CZ" altLang="cs-CZ" sz="2400" b="1" i="1" dirty="0">
                <a:solidFill>
                  <a:srgbClr val="FF0000"/>
                </a:solidFill>
              </a:rPr>
              <a:t>Nejvýznamnější finanční centra? </a:t>
            </a:r>
          </a:p>
        </p:txBody>
      </p:sp>
    </p:spTree>
    <p:extLst>
      <p:ext uri="{BB962C8B-B14F-4D97-AF65-F5344CB8AC3E}">
        <p14:creationId xmlns:p14="http://schemas.microsoft.com/office/powerpoint/2010/main" val="3814312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117AB3-8428-436B-B1A6-60150C8CC4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3561F14-17AA-4444-BC19-307EB2D859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A0D2718-421F-4748-94F2-462C3F8A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0" y="349426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Globalizace finančního trhu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1CEA9D6-0FBB-4CD0-8A32-4445CBEE2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171576"/>
            <a:ext cx="10754400" cy="4660424"/>
          </a:xfrm>
        </p:spPr>
        <p:txBody>
          <a:bodyPr/>
          <a:lstStyle/>
          <a:p>
            <a:r>
              <a:rPr lang="cs-CZ" altLang="cs-CZ" sz="2000" dirty="0"/>
              <a:t>Finančním trhům dominují tři největší centra: </a:t>
            </a:r>
            <a:r>
              <a:rPr lang="cs-CZ" altLang="cs-CZ" sz="2000" b="1" dirty="0"/>
              <a:t>New York, Londýn a Tokio</a:t>
            </a:r>
            <a:r>
              <a:rPr lang="cs-CZ" altLang="cs-CZ" sz="2000" dirty="0"/>
              <a:t>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452178-B6B1-4D4F-B28F-0DC5DE6CC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13" y="1844466"/>
            <a:ext cx="5715000" cy="21812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D370511-6FBE-4357-862D-34D8A6EC8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84" y="1673096"/>
            <a:ext cx="4487045" cy="252396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B703C-9DA8-44A1-92AE-2BE9F84C4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827" y="4290538"/>
            <a:ext cx="4603173" cy="258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15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3E6FF0-3B5A-4A4B-BCFE-458260A5D5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CEBF00-307F-4F60-9566-C3F0EA344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73AA522-9076-4D16-825A-7D5B02751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Globální město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CCC75F7-B668-4232-8C55-194927C3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b="1" i="1" dirty="0">
                <a:solidFill>
                  <a:srgbClr val="FF0000"/>
                </a:solidFill>
              </a:rPr>
              <a:t>Jaký podíl obyvatel dnes žije ve městech?</a:t>
            </a:r>
          </a:p>
        </p:txBody>
      </p:sp>
    </p:spTree>
    <p:extLst>
      <p:ext uri="{BB962C8B-B14F-4D97-AF65-F5344CB8AC3E}">
        <p14:creationId xmlns:p14="http://schemas.microsoft.com/office/powerpoint/2010/main" val="3631452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13815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30E29D-A134-A53D-A96F-2F935FA53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571500"/>
            <a:ext cx="8096250" cy="5715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3CD51D0-5109-18FB-1BAD-BE3DEE941939}"/>
              </a:ext>
            </a:extLst>
          </p:cNvPr>
          <p:cNvSpPr txBox="1"/>
          <p:nvPr/>
        </p:nvSpPr>
        <p:spPr>
          <a:xfrm>
            <a:off x="9889821" y="109195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57 %</a:t>
            </a:r>
          </a:p>
        </p:txBody>
      </p:sp>
    </p:spTree>
    <p:extLst>
      <p:ext uri="{BB962C8B-B14F-4D97-AF65-F5344CB8AC3E}">
        <p14:creationId xmlns:p14="http://schemas.microsoft.com/office/powerpoint/2010/main" val="3948462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4F8D1E-28FE-4093-B2E8-0219D3A235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33B881-7696-439F-84A1-EC7B7B7928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8669C0-17F2-4332-AAE6-BFB2AD5A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72350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Globální město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85AB9A2-7B92-4362-9AF5-14C6F75AF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5" t="18182" r="39318" b="16363"/>
          <a:stretch/>
        </p:blipFill>
        <p:spPr>
          <a:xfrm>
            <a:off x="1486836" y="907727"/>
            <a:ext cx="6386328" cy="557227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0C78E62-D5EC-087F-C742-D3764408AB33}"/>
              </a:ext>
            </a:extLst>
          </p:cNvPr>
          <p:cNvSpPr txBox="1"/>
          <p:nvPr/>
        </p:nvSpPr>
        <p:spPr>
          <a:xfrm>
            <a:off x="8504807" y="1775469"/>
            <a:ext cx="3216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Populační růst </a:t>
            </a:r>
          </a:p>
          <a:p>
            <a:r>
              <a:rPr lang="cs-CZ" dirty="0"/>
              <a:t>ve městech od 80. let </a:t>
            </a:r>
          </a:p>
          <a:p>
            <a:r>
              <a:rPr lang="cs-CZ" dirty="0"/>
              <a:t>relativně klesá…</a:t>
            </a:r>
          </a:p>
        </p:txBody>
      </p:sp>
    </p:spTree>
    <p:extLst>
      <p:ext uri="{BB962C8B-B14F-4D97-AF65-F5344CB8AC3E}">
        <p14:creationId xmlns:p14="http://schemas.microsoft.com/office/powerpoint/2010/main" val="2822330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BFCDCE5-E017-4277-A716-76B31D120D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56540A8-82BB-4C4C-827A-FDB92E436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AD1515-9D85-4C11-AA1B-97CEEFDF2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Globální město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2751E9B-DD44-4628-B725-ECCCA708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53877"/>
            <a:ext cx="10753200" cy="4139998"/>
          </a:xfrm>
        </p:spPr>
        <p:txBody>
          <a:bodyPr/>
          <a:lstStyle/>
          <a:p>
            <a:pPr>
              <a:defRPr/>
            </a:pPr>
            <a:r>
              <a:rPr lang="cs-CZ" sz="2400" b="1" dirty="0"/>
              <a:t>Globální města </a:t>
            </a:r>
            <a:r>
              <a:rPr lang="cs-CZ" sz="2400" dirty="0"/>
              <a:t>– města, kde se </a:t>
            </a:r>
            <a:r>
              <a:rPr lang="cs-CZ" sz="2400" b="1" dirty="0"/>
              <a:t>globalizace utváří</a:t>
            </a:r>
            <a:r>
              <a:rPr lang="cs-CZ" sz="2400" dirty="0"/>
              <a:t> a města, sloužící jako </a:t>
            </a:r>
            <a:r>
              <a:rPr lang="cs-CZ" sz="2400" b="1" dirty="0"/>
              <a:t>řídící centra v rámci globalizujícího se světa </a:t>
            </a:r>
            <a:r>
              <a:rPr lang="cs-CZ" sz="2400" dirty="0"/>
              <a:t>-  nejvýznamnější centra s celosvětovou působností (New York, Londýn, Tokio)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Globalizující se města </a:t>
            </a:r>
            <a:r>
              <a:rPr lang="cs-CZ" sz="2400" dirty="0"/>
              <a:t>– města ovlivněná procesem globalizace</a:t>
            </a:r>
          </a:p>
          <a:p>
            <a:pPr marL="72000" indent="0">
              <a:buNone/>
            </a:pP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82059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32920"/>
            <a:ext cx="10753200" cy="451576"/>
          </a:xfrm>
        </p:spPr>
        <p:txBody>
          <a:bodyPr/>
          <a:lstStyle/>
          <a:p>
            <a:pPr algn="ctr"/>
            <a:r>
              <a:rPr lang="cs-CZ" altLang="cs-CZ" sz="4000" b="1" dirty="0"/>
              <a:t>Semináře - obsah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190847"/>
            <a:ext cx="10807200" cy="4641153"/>
          </a:xfrm>
        </p:spPr>
        <p:txBody>
          <a:bodyPr/>
          <a:lstStyle/>
          <a:p>
            <a:pPr marL="72000" indent="0">
              <a:buFont typeface="Wingdings" panose="05000000000000000000" pitchFamily="2" charset="2"/>
              <a:buNone/>
              <a:defRPr/>
            </a:pPr>
            <a:r>
              <a:rPr lang="cs-CZ" sz="2400" b="1" u="sng" dirty="0"/>
              <a:t>1</a:t>
            </a:r>
            <a:r>
              <a:rPr lang="cs-CZ" sz="2200" b="1" u="sng" dirty="0"/>
              <a:t>) Exkurze – Chytrá čtvrť </a:t>
            </a:r>
            <a:r>
              <a:rPr lang="cs-CZ" sz="2200" b="1" u="sng" dirty="0" err="1"/>
              <a:t>Špitálka</a:t>
            </a:r>
            <a:r>
              <a:rPr lang="cs-CZ" sz="2200" b="1" u="sng" dirty="0"/>
              <a:t>, Kreativní centrum Brno (diskuse), spolupráce s MMB</a:t>
            </a:r>
          </a:p>
          <a:p>
            <a:pPr marL="72000" indent="0">
              <a:buNone/>
              <a:defRPr/>
            </a:pPr>
            <a:endParaRPr lang="cs-CZ" sz="2200" b="1" u="sng" dirty="0"/>
          </a:p>
          <a:p>
            <a:pPr marL="72000" indent="0">
              <a:buNone/>
              <a:defRPr/>
            </a:pPr>
            <a:r>
              <a:rPr lang="cs-CZ" sz="2200" b="1" u="sng" dirty="0"/>
              <a:t>2) </a:t>
            </a:r>
            <a:r>
              <a:rPr lang="cs-CZ" sz="2200" b="1" u="sng" dirty="0" err="1"/>
              <a:t>Urbania</a:t>
            </a:r>
            <a:r>
              <a:rPr lang="cs-CZ" sz="2200" b="1" u="sng" dirty="0"/>
              <a:t> – story mapa a řízená diskuse, spolupráce s MMB</a:t>
            </a:r>
          </a:p>
          <a:p>
            <a:pPr marL="72000" indent="0">
              <a:buFont typeface="Wingdings" panose="05000000000000000000" pitchFamily="2" charset="2"/>
              <a:buNone/>
              <a:defRPr/>
            </a:pPr>
            <a:endParaRPr lang="cs-CZ" sz="2200" b="1" u="sng" dirty="0"/>
          </a:p>
          <a:p>
            <a:pPr marL="72000" indent="0">
              <a:buNone/>
              <a:defRPr/>
            </a:pPr>
            <a:r>
              <a:rPr lang="cs-CZ" sz="2200" b="1" u="sng" dirty="0"/>
              <a:t>3) Nové trendy v rozvoji měst (projekt, prezentace, diskuse), spolupráce s MMB</a:t>
            </a:r>
          </a:p>
          <a:p>
            <a:pPr marL="72000" indent="0">
              <a:buFont typeface="Wingdings" panose="05000000000000000000" pitchFamily="2" charset="2"/>
              <a:buNone/>
              <a:defRPr/>
            </a:pPr>
            <a:endParaRPr lang="cs-CZ" sz="2200" b="1" u="sng" dirty="0"/>
          </a:p>
          <a:p>
            <a:pPr marL="72000" indent="0">
              <a:buFont typeface="Wingdings" panose="05000000000000000000" pitchFamily="2" charset="2"/>
              <a:buNone/>
              <a:defRPr/>
            </a:pPr>
            <a:r>
              <a:rPr lang="cs-CZ" sz="2200" b="1" u="sng" dirty="0"/>
              <a:t>3) Ekonomická, sociální a prostorová proměna města (projekt, prezentace, diskuse)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5747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Síť globálních měst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3646831-A089-4976-BB9F-6AC5B789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729" y="1037108"/>
            <a:ext cx="7365274" cy="498336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AD5D992-0EC2-4BE2-AA38-3D928B9BC60D}"/>
              </a:ext>
            </a:extLst>
          </p:cNvPr>
          <p:cNvSpPr txBox="1"/>
          <p:nvPr/>
        </p:nvSpPr>
        <p:spPr>
          <a:xfrm>
            <a:off x="9513116" y="2114026"/>
            <a:ext cx="23198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i="1" dirty="0">
                <a:solidFill>
                  <a:srgbClr val="FF0000"/>
                </a:solidFill>
              </a:rPr>
              <a:t>Co Vám na 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této síti měst 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připadá 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zvláštního?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8093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517981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Síť globálních měst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E5263A5-269B-4FF6-9CBA-DC46CF793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41" y="1591026"/>
            <a:ext cx="8748518" cy="349940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77CADA7-56A3-4686-84D3-9C5A3DBAC8EF}"/>
              </a:ext>
            </a:extLst>
          </p:cNvPr>
          <p:cNvSpPr txBox="1"/>
          <p:nvPr/>
        </p:nvSpPr>
        <p:spPr>
          <a:xfrm>
            <a:off x="2734811" y="5469622"/>
            <a:ext cx="60965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i="1" dirty="0">
                <a:solidFill>
                  <a:srgbClr val="FF0000"/>
                </a:solidFill>
              </a:rPr>
              <a:t>Kdo může nejvíce profitovat z Brexitu </a:t>
            </a:r>
          </a:p>
          <a:p>
            <a:r>
              <a:rPr lang="cs-CZ" altLang="cs-CZ" b="1" i="1" dirty="0">
                <a:solidFill>
                  <a:srgbClr val="FF0000"/>
                </a:solidFill>
              </a:rPr>
              <a:t>a postavení Londýna mimo EU?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0148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0F1F6A-B022-4CE6-8307-E5DD9A643C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379A8E2-CBC6-4629-9ECD-D895532E8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D63B13-0454-42F6-A6EB-3D3CF855F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68" y="146017"/>
            <a:ext cx="4334632" cy="65659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41249E-82D8-4FD9-8282-581A6FE8B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84" y="216128"/>
            <a:ext cx="4334632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789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517981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Globální město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97172"/>
            <a:ext cx="10753200" cy="453482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b="1" dirty="0"/>
              <a:t>Proměny globalizujících se měst </a:t>
            </a:r>
            <a:r>
              <a:rPr lang="cs-CZ" sz="2400" dirty="0"/>
              <a:t>ovlivňuje několik obecných trendů </a:t>
            </a:r>
            <a:r>
              <a:rPr lang="cs-CZ" sz="2400" b="1" dirty="0"/>
              <a:t>společenských změn:</a:t>
            </a:r>
          </a:p>
          <a:p>
            <a:pPr>
              <a:defRPr/>
            </a:pPr>
            <a:r>
              <a:rPr lang="cs-CZ" sz="2400" b="1" i="1" dirty="0"/>
              <a:t>internacionalizace</a:t>
            </a:r>
            <a:r>
              <a:rPr lang="cs-CZ" sz="2400" dirty="0"/>
              <a:t> z hlediska kapitálu a pracovních sil </a:t>
            </a:r>
          </a:p>
          <a:p>
            <a:pPr>
              <a:defRPr/>
            </a:pPr>
            <a:r>
              <a:rPr lang="cs-CZ" sz="2400" b="1" i="1" dirty="0"/>
              <a:t>ekonomická restrukturalizace </a:t>
            </a:r>
            <a:r>
              <a:rPr lang="cs-CZ" sz="2400" dirty="0"/>
              <a:t>(</a:t>
            </a:r>
            <a:r>
              <a:rPr lang="cs-CZ" sz="2400" dirty="0" err="1"/>
              <a:t>deindustrializace</a:t>
            </a:r>
            <a:r>
              <a:rPr lang="cs-CZ" sz="2400" dirty="0"/>
              <a:t> a </a:t>
            </a:r>
            <a:r>
              <a:rPr lang="cs-CZ" sz="2400" dirty="0" err="1"/>
              <a:t>terciarizace</a:t>
            </a:r>
            <a:r>
              <a:rPr lang="cs-CZ" sz="2400" dirty="0"/>
              <a:t>) </a:t>
            </a:r>
          </a:p>
          <a:p>
            <a:pPr>
              <a:defRPr/>
            </a:pPr>
            <a:r>
              <a:rPr lang="cs-CZ" sz="2400" b="1" i="1" dirty="0"/>
              <a:t>sociální polarizace </a:t>
            </a:r>
          </a:p>
          <a:p>
            <a:pPr>
              <a:defRPr/>
            </a:pPr>
            <a:r>
              <a:rPr lang="cs-CZ" sz="2400" b="1" i="1" dirty="0"/>
              <a:t>postmoderní</a:t>
            </a:r>
            <a:r>
              <a:rPr lang="cs-CZ" sz="2400" dirty="0"/>
              <a:t> </a:t>
            </a:r>
            <a:r>
              <a:rPr lang="cs-CZ" sz="2400" b="1" i="1" dirty="0"/>
              <a:t>způsob městského života </a:t>
            </a:r>
          </a:p>
          <a:p>
            <a:pPr>
              <a:defRPr/>
            </a:pPr>
            <a:r>
              <a:rPr lang="cs-CZ" sz="2400" b="1" i="1" dirty="0"/>
              <a:t>deregulace vlivu veřejného sektoru</a:t>
            </a:r>
          </a:p>
        </p:txBody>
      </p:sp>
    </p:spTree>
    <p:extLst>
      <p:ext uri="{BB962C8B-B14F-4D97-AF65-F5344CB8AC3E}">
        <p14:creationId xmlns:p14="http://schemas.microsoft.com/office/powerpoint/2010/main" val="3365074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424763"/>
            <a:ext cx="10807200" cy="455073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b="1" u="sng" dirty="0"/>
              <a:t>Internacionalizace</a:t>
            </a:r>
            <a:r>
              <a:rPr lang="cs-CZ" sz="2000" b="1" dirty="0"/>
              <a:t> </a:t>
            </a:r>
            <a:r>
              <a:rPr lang="cs-CZ" sz="2000" dirty="0"/>
              <a:t>se projevuje  především: </a:t>
            </a:r>
          </a:p>
          <a:p>
            <a:pPr>
              <a:defRPr/>
            </a:pPr>
            <a:r>
              <a:rPr lang="cs-CZ" sz="2000" dirty="0"/>
              <a:t>ve </a:t>
            </a:r>
            <a:r>
              <a:rPr lang="cs-CZ" sz="2000" b="1" dirty="0"/>
              <a:t>vybraných ekonomických sektorech</a:t>
            </a:r>
            <a:r>
              <a:rPr lang="cs-CZ" sz="2000" dirty="0"/>
              <a:t>, kde je </a:t>
            </a:r>
            <a:r>
              <a:rPr lang="cs-CZ" sz="2000" b="1" dirty="0"/>
              <a:t>výrazný podíl firem v zahraničním nebo mezinárodním vlastnictví</a:t>
            </a:r>
            <a:r>
              <a:rPr lang="cs-CZ" sz="2000" dirty="0"/>
              <a:t> (např. finančnictví a služby pro podniky) </a:t>
            </a:r>
          </a:p>
          <a:p>
            <a:pPr>
              <a:defRPr/>
            </a:pPr>
            <a:r>
              <a:rPr lang="cs-CZ" sz="2000" b="1" dirty="0"/>
              <a:t>při financování, výstavbě, pronájmu a prodeji </a:t>
            </a:r>
            <a:r>
              <a:rPr lang="cs-CZ" sz="2000" dirty="0"/>
              <a:t>nových </a:t>
            </a:r>
            <a:r>
              <a:rPr lang="cs-CZ" sz="2000" b="1" dirty="0"/>
              <a:t>komerčních nemovitostí mezinárodního standardu </a:t>
            </a:r>
          </a:p>
          <a:p>
            <a:pPr>
              <a:defRPr/>
            </a:pPr>
            <a:r>
              <a:rPr lang="cs-CZ" sz="2000" b="1" dirty="0"/>
              <a:t>na trhu práce</a:t>
            </a:r>
            <a:r>
              <a:rPr lang="cs-CZ" sz="2000" dirty="0"/>
              <a:t>, kde se vyčleňuje </a:t>
            </a:r>
            <a:r>
              <a:rPr lang="cs-CZ" sz="2000" b="1" dirty="0"/>
              <a:t>skupina manažerů a zaměstnanců zahraničních společností</a:t>
            </a:r>
            <a:r>
              <a:rPr lang="cs-CZ" sz="2000" dirty="0"/>
              <a:t>, pohybujících se mezi světovými centry</a:t>
            </a:r>
          </a:p>
          <a:p>
            <a:pPr>
              <a:defRPr/>
            </a:pPr>
            <a:r>
              <a:rPr lang="cs-CZ" sz="2000" dirty="0"/>
              <a:t>Internacionalizace je nejrozvinutější ve městech na </a:t>
            </a:r>
            <a:r>
              <a:rPr lang="cs-CZ" sz="2000" b="1" dirty="0"/>
              <a:t>nejvyšším stupni světové sídelní hierarchie</a:t>
            </a:r>
            <a:r>
              <a:rPr lang="cs-CZ" sz="2000" dirty="0"/>
              <a:t>; ta jsou nazývána </a:t>
            </a:r>
            <a:r>
              <a:rPr lang="cs-CZ" sz="2000" b="1" dirty="0"/>
              <a:t>globálními / světovými městy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8044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70861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867E4E1-F0CE-45F0-9783-311035149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cs-CZ" b="1" dirty="0"/>
              <a:t>Globalization and World Cities</a:t>
            </a:r>
            <a:r>
              <a:rPr lang="cs-CZ" altLang="cs-CZ" b="1" dirty="0"/>
              <a:t> (</a:t>
            </a:r>
            <a:r>
              <a:rPr lang="cs-CZ" altLang="cs-CZ" b="1" dirty="0" err="1"/>
              <a:t>GaWC</a:t>
            </a:r>
            <a:r>
              <a:rPr lang="cs-CZ" altLang="cs-CZ" b="1" dirty="0"/>
              <a:t>)</a:t>
            </a:r>
            <a:r>
              <a:rPr lang="en-US" altLang="cs-CZ" dirty="0"/>
              <a:t> Research Network</a:t>
            </a:r>
            <a:r>
              <a:rPr lang="cs-CZ" altLang="cs-CZ" dirty="0"/>
              <a:t> – klasifikace měst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en-US" altLang="cs-CZ" b="1" dirty="0"/>
              <a:t>Top 10 world cities </a:t>
            </a:r>
            <a:r>
              <a:rPr lang="cs-CZ" altLang="cs-CZ" b="1" dirty="0"/>
              <a:t>podle</a:t>
            </a:r>
            <a:r>
              <a:rPr lang="en-US" altLang="cs-CZ" b="1" dirty="0"/>
              <a:t> </a:t>
            </a:r>
            <a:r>
              <a:rPr lang="en-US" altLang="cs-CZ" b="1" dirty="0" err="1"/>
              <a:t>GaWC</a:t>
            </a:r>
            <a:r>
              <a:rPr lang="en-US" altLang="cs-CZ" b="1" dirty="0"/>
              <a:t> </a:t>
            </a:r>
            <a:r>
              <a:rPr lang="cs-CZ" altLang="cs-CZ" b="1" dirty="0"/>
              <a:t>(</a:t>
            </a:r>
            <a:r>
              <a:rPr lang="en-US" altLang="cs-CZ" b="1" dirty="0"/>
              <a:t>2018</a:t>
            </a:r>
            <a:r>
              <a:rPr lang="cs-CZ" altLang="cs-CZ" b="1" dirty="0"/>
              <a:t>)</a:t>
            </a:r>
          </a:p>
          <a:p>
            <a:pPr>
              <a:defRPr/>
            </a:pPr>
            <a:endParaRPr lang="cs-CZ" altLang="cs-CZ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2400" b="1" i="1" dirty="0">
                <a:solidFill>
                  <a:srgbClr val="FF0000"/>
                </a:solidFill>
              </a:rPr>
              <a:t>Kdo je na předních příčkách?</a:t>
            </a:r>
            <a:endParaRPr lang="en-US" altLang="cs-CZ" sz="2400" b="1" i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2183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86083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1 Londýn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53EC3D8-2A8B-4968-9808-F146403D5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52" y="962954"/>
            <a:ext cx="7382896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8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6716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2 New York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745756C-AD92-4E76-B4F1-C11E9666B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64" y="1013281"/>
            <a:ext cx="7701125" cy="534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6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528614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3 Hong Kong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7CD9013-46CB-4807-B111-9B469923F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109" y="1086229"/>
            <a:ext cx="7541406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86084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4 Peking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EFAD76-084E-450F-A53D-B8DE35CF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084" y="1095446"/>
            <a:ext cx="7456054" cy="49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E238704-381D-4FFB-A191-8F3825D94A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94BCDA-FFE3-4950-B948-E6182319FE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487E66-E648-4184-8514-30C8B3DC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2519365"/>
            <a:ext cx="11361600" cy="1171580"/>
          </a:xfrm>
        </p:spPr>
        <p:txBody>
          <a:bodyPr/>
          <a:lstStyle/>
          <a:p>
            <a:pPr algn="ctr"/>
            <a:r>
              <a:rPr lang="cs-CZ" altLang="cs-CZ" sz="4000" b="1" dirty="0"/>
              <a:t>Globalizace a ekonomická a sociální restrukturalizace měst a městských struktur</a:t>
            </a:r>
            <a:endParaRPr lang="cs-CZ" sz="40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060237A-53E3-46FA-9E3F-757A0316C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altLang="cs-CZ" sz="3200" b="1" dirty="0"/>
              <a:t>Přednáška č. 1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1539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43554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5 Singapur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3E5447-57CC-4A81-AFD6-99B8F87D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635" y="929423"/>
            <a:ext cx="7498730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2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54186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6  </a:t>
            </a:r>
            <a:r>
              <a:rPr lang="cs-CZ" altLang="cs-CZ" dirty="0" err="1"/>
              <a:t>Shanghai</a:t>
            </a:r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172358C-C347-4F3F-93C8-5EDFB6D3D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609" y="930132"/>
            <a:ext cx="7382896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3498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7 Sydney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E95DFD-4F8E-4AD1-8718-F0EF68E99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09" y="1084502"/>
            <a:ext cx="7920000" cy="5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8 Paříž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D996EDD-7B73-410D-9EBE-75EE9A2E6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360" y="1008736"/>
            <a:ext cx="7827546" cy="52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9 </a:t>
            </a:r>
            <a:r>
              <a:rPr lang="cs-CZ" altLang="cs-CZ" dirty="0" err="1"/>
              <a:t>Dubai</a:t>
            </a:r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738A41E-4957-4D38-B684-B288C168A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178" y="1313775"/>
            <a:ext cx="7143750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10 Tokio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FB48A63-AE3A-4A0E-8954-C0E67DEB7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EC7E8A-2418-4BD2-AE77-A73A217DA5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0FEA9F-9A4F-414C-94C1-6B2A59942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43C033D-62B8-42DD-8C09-DF6E826B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33549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A05DA10-0B59-4B16-8B3B-D12034B53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09675"/>
            <a:ext cx="10807200" cy="4724400"/>
          </a:xfrm>
        </p:spPr>
        <p:txBody>
          <a:bodyPr/>
          <a:lstStyle/>
          <a:p>
            <a:r>
              <a:rPr lang="cs-CZ" altLang="cs-CZ" sz="2400" dirty="0"/>
              <a:t>Města jsou dále zařazena do tzv. </a:t>
            </a:r>
            <a:r>
              <a:rPr lang="cs-CZ" altLang="cs-CZ" sz="2400" b="1" dirty="0"/>
              <a:t>kategorizace </a:t>
            </a:r>
            <a:r>
              <a:rPr lang="cs-CZ" altLang="cs-CZ" sz="2400" b="1" dirty="0" err="1"/>
              <a:t>Alpha</a:t>
            </a:r>
            <a:r>
              <a:rPr lang="cs-CZ" altLang="cs-CZ" sz="2400" b="1" dirty="0"/>
              <a:t>, Beta a </a:t>
            </a:r>
            <a:r>
              <a:rPr lang="cs-CZ" altLang="cs-CZ" sz="2400" b="1" dirty="0" err="1"/>
              <a:t>Gamma</a:t>
            </a:r>
            <a:r>
              <a:rPr lang="cs-CZ" altLang="cs-CZ" sz="2400" b="1" dirty="0"/>
              <a:t> měst</a:t>
            </a:r>
            <a:r>
              <a:rPr lang="cs-CZ" altLang="cs-CZ" sz="2400" dirty="0"/>
              <a:t>, přičemž zohledňují mnoho faktorů; 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Ekonomické faktory </a:t>
            </a:r>
            <a:r>
              <a:rPr lang="cs-CZ" altLang="cs-CZ" sz="2400" dirty="0"/>
              <a:t>jsou však v tomto žebříčku</a:t>
            </a:r>
            <a:r>
              <a:rPr lang="cs-CZ" altLang="cs-CZ" sz="2400" b="1" dirty="0"/>
              <a:t> považovány za důležitější než kulturní nebo politické</a:t>
            </a:r>
            <a:r>
              <a:rPr lang="cs-CZ" altLang="cs-CZ" sz="2400" dirty="0"/>
              <a:t>.</a:t>
            </a:r>
          </a:p>
          <a:p>
            <a:endParaRPr lang="cs-CZ" altLang="cs-CZ" sz="2400" b="1" dirty="0"/>
          </a:p>
          <a:p>
            <a:r>
              <a:rPr lang="cs-CZ" altLang="cs-CZ" sz="2400" b="1" dirty="0" err="1"/>
              <a:t>Alpha</a:t>
            </a:r>
            <a:r>
              <a:rPr lang="cs-CZ" altLang="cs-CZ" sz="2400" b="1" dirty="0"/>
              <a:t> města jsou primárními uzly v globální ekonomické síti</a:t>
            </a:r>
            <a:r>
              <a:rPr lang="cs-CZ" alt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27027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5F33133-EA51-4730-A731-2AD0E18324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FF54C0-1654-4A72-B84C-964CC01759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6A39C4D-460E-4367-8253-6E06A675F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974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C078AEB-ECC4-440E-B082-C3B130342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81099"/>
            <a:ext cx="10807200" cy="47529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b="1" dirty="0" err="1"/>
              <a:t>Alpha</a:t>
            </a:r>
            <a:r>
              <a:rPr lang="cs-CZ" b="1" dirty="0"/>
              <a:t>++</a:t>
            </a:r>
          </a:p>
          <a:p>
            <a:pPr>
              <a:defRPr/>
            </a:pPr>
            <a:r>
              <a:rPr lang="cs-CZ" dirty="0"/>
              <a:t>London, New York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b="1" dirty="0" err="1"/>
              <a:t>Alpha</a:t>
            </a:r>
            <a:r>
              <a:rPr lang="cs-CZ" b="1" dirty="0"/>
              <a:t>+</a:t>
            </a:r>
          </a:p>
          <a:p>
            <a:pPr>
              <a:defRPr/>
            </a:pPr>
            <a:r>
              <a:rPr lang="cs-CZ" dirty="0"/>
              <a:t>Hong Kong, </a:t>
            </a:r>
            <a:r>
              <a:rPr lang="cs-CZ" dirty="0" err="1"/>
              <a:t>Beijing</a:t>
            </a:r>
            <a:r>
              <a:rPr lang="cs-CZ" dirty="0"/>
              <a:t>, Singapore, </a:t>
            </a:r>
            <a:r>
              <a:rPr lang="cs-CZ" dirty="0" err="1"/>
              <a:t>Shanghai</a:t>
            </a:r>
            <a:r>
              <a:rPr lang="cs-CZ" dirty="0"/>
              <a:t>, Sydney, Paris, </a:t>
            </a:r>
            <a:r>
              <a:rPr lang="cs-CZ" dirty="0" err="1"/>
              <a:t>Dubai</a:t>
            </a:r>
            <a:r>
              <a:rPr lang="cs-CZ" dirty="0"/>
              <a:t>, </a:t>
            </a:r>
            <a:r>
              <a:rPr lang="cs-CZ" dirty="0" err="1"/>
              <a:t>Tokyo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68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DAA92D-D18F-4C9F-B220-D3132DA8AF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DE57A0-BB9F-4C30-8CD6-727829CD84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AB7A376-F2C1-43A2-ACB2-25C2D852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72350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EC178DD-5139-47BF-9735-F3671BC89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75126"/>
            <a:ext cx="10672850" cy="430487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b="1" dirty="0" err="1"/>
              <a:t>Alpha</a:t>
            </a:r>
            <a:endParaRPr lang="cs-CZ" sz="2400" b="1" dirty="0"/>
          </a:p>
          <a:p>
            <a:pPr>
              <a:defRPr/>
            </a:pPr>
            <a:r>
              <a:rPr lang="cs-CZ" sz="2400" b="1" dirty="0"/>
              <a:t>Milan</a:t>
            </a:r>
            <a:r>
              <a:rPr lang="cs-CZ" sz="2400" dirty="0"/>
              <a:t>, Chicago, </a:t>
            </a:r>
            <a:r>
              <a:rPr lang="cs-CZ" sz="2400" b="1" dirty="0" err="1"/>
              <a:t>Moscow</a:t>
            </a:r>
            <a:r>
              <a:rPr lang="cs-CZ" sz="2400" dirty="0"/>
              <a:t>, Toronto, </a:t>
            </a:r>
            <a:r>
              <a:rPr lang="cs-CZ" sz="2400" dirty="0" err="1"/>
              <a:t>Sao</a:t>
            </a:r>
            <a:r>
              <a:rPr lang="cs-CZ" sz="2400" dirty="0"/>
              <a:t> Paolo, </a:t>
            </a:r>
            <a:r>
              <a:rPr lang="cs-CZ" sz="2400" b="1" dirty="0"/>
              <a:t>Frankfurt</a:t>
            </a:r>
            <a:r>
              <a:rPr lang="cs-CZ" sz="2400" dirty="0"/>
              <a:t>, Los Angeles, </a:t>
            </a:r>
            <a:r>
              <a:rPr lang="cs-CZ" sz="2400" b="1" dirty="0"/>
              <a:t>Madrid</a:t>
            </a:r>
            <a:r>
              <a:rPr lang="cs-CZ" sz="2400" dirty="0"/>
              <a:t>, </a:t>
            </a:r>
            <a:r>
              <a:rPr lang="cs-CZ" sz="2400" dirty="0" err="1"/>
              <a:t>Mexico</a:t>
            </a:r>
            <a:r>
              <a:rPr lang="cs-CZ" sz="2400" dirty="0"/>
              <a:t> City, </a:t>
            </a:r>
            <a:r>
              <a:rPr lang="cs-CZ" sz="2400" dirty="0" err="1"/>
              <a:t>Kuala</a:t>
            </a:r>
            <a:r>
              <a:rPr lang="cs-CZ" sz="2400" dirty="0"/>
              <a:t> </a:t>
            </a:r>
            <a:r>
              <a:rPr lang="cs-CZ" sz="2400" dirty="0" err="1"/>
              <a:t>Lumpur</a:t>
            </a:r>
            <a:r>
              <a:rPr lang="cs-CZ" sz="2400" dirty="0"/>
              <a:t>, </a:t>
            </a:r>
            <a:r>
              <a:rPr lang="cs-CZ" sz="2400" dirty="0" err="1"/>
              <a:t>Seol</a:t>
            </a:r>
            <a:r>
              <a:rPr lang="cs-CZ" sz="2400" dirty="0"/>
              <a:t>, Jakarta, </a:t>
            </a:r>
            <a:r>
              <a:rPr lang="cs-CZ" sz="2400" dirty="0" err="1"/>
              <a:t>Mumbai</a:t>
            </a:r>
            <a:r>
              <a:rPr lang="cs-CZ" sz="2400" dirty="0"/>
              <a:t>, Miami, </a:t>
            </a:r>
            <a:r>
              <a:rPr lang="cs-CZ" sz="2400" b="1" dirty="0" err="1"/>
              <a:t>Brussels</a:t>
            </a:r>
            <a:r>
              <a:rPr lang="cs-CZ" sz="2400" dirty="0"/>
              <a:t>, </a:t>
            </a:r>
            <a:r>
              <a:rPr lang="cs-CZ" sz="2400" dirty="0" err="1"/>
              <a:t>Taipei</a:t>
            </a:r>
            <a:r>
              <a:rPr lang="cs-CZ" sz="2400" dirty="0"/>
              <a:t>, </a:t>
            </a:r>
            <a:r>
              <a:rPr lang="cs-CZ" sz="2400" dirty="0" err="1"/>
              <a:t>Guangzhou</a:t>
            </a:r>
            <a:r>
              <a:rPr lang="cs-CZ" sz="2400" dirty="0"/>
              <a:t>, Buenos Aires, </a:t>
            </a:r>
            <a:r>
              <a:rPr lang="cs-CZ" sz="2400" b="1" dirty="0" err="1"/>
              <a:t>Zurich</a:t>
            </a:r>
            <a:r>
              <a:rPr lang="cs-CZ" sz="2400" dirty="0"/>
              <a:t>, </a:t>
            </a:r>
            <a:r>
              <a:rPr lang="cs-CZ" sz="2400" b="1" dirty="0" err="1"/>
              <a:t>Warsaw</a:t>
            </a:r>
            <a:r>
              <a:rPr lang="cs-CZ" sz="2400" dirty="0"/>
              <a:t>, Istanbul, Bangkok, Melbourne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75824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780A5B6-5313-474C-AC21-0614B702C6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5405CD-F4B0-4715-9153-77D8334AD7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F897173-0C88-472A-85B9-DB5F5B3E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B9CCDF-0D15-46F7-92C4-D2F2DA1DC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00961"/>
            <a:ext cx="10807200" cy="4590264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b="1" dirty="0" err="1"/>
              <a:t>Alpha</a:t>
            </a:r>
            <a:r>
              <a:rPr lang="cs-CZ" b="1" dirty="0"/>
              <a:t> –</a:t>
            </a:r>
          </a:p>
          <a:p>
            <a:pPr>
              <a:defRPr/>
            </a:pPr>
            <a:r>
              <a:rPr lang="cs-CZ" dirty="0"/>
              <a:t>Amsterdam, Stockholm, San Francisco, New </a:t>
            </a:r>
            <a:r>
              <a:rPr lang="cs-CZ" dirty="0" err="1"/>
              <a:t>Delhi</a:t>
            </a:r>
            <a:r>
              <a:rPr lang="cs-CZ" dirty="0"/>
              <a:t>, Santiago, Johannesburg, Dublin, </a:t>
            </a:r>
            <a:r>
              <a:rPr lang="cs-CZ" dirty="0" err="1"/>
              <a:t>Vienna</a:t>
            </a:r>
            <a:r>
              <a:rPr lang="cs-CZ" dirty="0"/>
              <a:t>/</a:t>
            </a:r>
            <a:r>
              <a:rPr lang="cs-CZ" dirty="0" err="1"/>
              <a:t>Wien</a:t>
            </a:r>
            <a:r>
              <a:rPr lang="cs-CZ" dirty="0"/>
              <a:t>, Montreal, </a:t>
            </a:r>
            <a:r>
              <a:rPr lang="cs-CZ" dirty="0" err="1"/>
              <a:t>Lisbon</a:t>
            </a:r>
            <a:r>
              <a:rPr lang="cs-CZ" dirty="0"/>
              <a:t>, Barcelona, </a:t>
            </a:r>
            <a:r>
              <a:rPr lang="cs-CZ" dirty="0" err="1"/>
              <a:t>Luxembourg</a:t>
            </a:r>
            <a:r>
              <a:rPr lang="cs-CZ" dirty="0"/>
              <a:t>, Bogota, Manila, Washington(DC), </a:t>
            </a:r>
            <a:r>
              <a:rPr lang="cs-CZ" b="1" u="sng" dirty="0"/>
              <a:t>Prague</a:t>
            </a:r>
            <a:r>
              <a:rPr lang="cs-CZ" dirty="0"/>
              <a:t>, Munich, Rome, </a:t>
            </a:r>
            <a:r>
              <a:rPr lang="cs-CZ" dirty="0" err="1"/>
              <a:t>Riyadh</a:t>
            </a:r>
            <a:r>
              <a:rPr lang="cs-CZ" dirty="0"/>
              <a:t>, Budapest, Houston, </a:t>
            </a:r>
            <a:r>
              <a:rPr lang="cs-CZ" dirty="0" err="1"/>
              <a:t>Shenzhen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8904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96716"/>
            <a:ext cx="10753200" cy="451576"/>
          </a:xfrm>
        </p:spPr>
        <p:txBody>
          <a:bodyPr/>
          <a:lstStyle/>
          <a:p>
            <a:pPr algn="ctr"/>
            <a:r>
              <a:rPr lang="cs-CZ" altLang="cs-CZ" sz="4000" b="1" dirty="0"/>
              <a:t>Globalizace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392865"/>
            <a:ext cx="10753200" cy="4439135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altLang="cs-CZ" b="1" dirty="0"/>
              <a:t>Města a globalizace</a:t>
            </a:r>
          </a:p>
          <a:p>
            <a:pPr marL="457200" indent="-457200">
              <a:buFontTx/>
              <a:buChar char="-"/>
              <a:defRPr/>
            </a:pPr>
            <a:r>
              <a:rPr lang="cs-CZ" altLang="cs-CZ" b="1" dirty="0"/>
              <a:t>ekonomická, </a:t>
            </a:r>
          </a:p>
          <a:p>
            <a:pPr marL="457200" indent="-457200">
              <a:buFontTx/>
              <a:buChar char="-"/>
              <a:defRPr/>
            </a:pPr>
            <a:r>
              <a:rPr lang="cs-CZ" altLang="cs-CZ" b="1" dirty="0"/>
              <a:t>prostorová, </a:t>
            </a:r>
          </a:p>
          <a:p>
            <a:pPr marL="457200" indent="-457200">
              <a:buFontTx/>
              <a:buChar char="-"/>
              <a:defRPr/>
            </a:pPr>
            <a:r>
              <a:rPr lang="cs-CZ" altLang="cs-CZ" b="1" dirty="0"/>
              <a:t>sociální restrukturalizace a proměna.</a:t>
            </a:r>
          </a:p>
          <a:p>
            <a:pPr marL="72000" indent="0">
              <a:buNone/>
              <a:defRPr/>
            </a:pPr>
            <a:endParaRPr lang="cs-CZ" altLang="cs-CZ" dirty="0"/>
          </a:p>
          <a:p>
            <a:pPr>
              <a:defRPr/>
            </a:pPr>
            <a:endParaRPr lang="cs-CZ" altLang="cs-CZ" dirty="0"/>
          </a:p>
          <a:p>
            <a:pPr marL="72000" indent="0">
              <a:buNone/>
              <a:defRPr/>
            </a:pPr>
            <a:r>
              <a:rPr lang="cs-CZ" altLang="cs-CZ" sz="2400" b="1" i="1" dirty="0">
                <a:solidFill>
                  <a:srgbClr val="FF0000"/>
                </a:solidFill>
              </a:rPr>
              <a:t>Co je to globalizace? A co přinesla světu dobrého či špatného?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3633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B5B5100-1FD7-42B9-8F81-B9E5CD30FB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E9537A-1081-4344-B89B-45814B3C47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FB94A1-54A8-447E-BC43-B53C4DD9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1875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D3BA10-BFE2-4AB4-AE37-F19B548B3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77130"/>
            <a:ext cx="10753200" cy="425487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b="1" dirty="0"/>
              <a:t>Beta+</a:t>
            </a:r>
          </a:p>
          <a:p>
            <a:pPr>
              <a:defRPr/>
            </a:pPr>
            <a:r>
              <a:rPr lang="cs-CZ" dirty="0"/>
              <a:t>Ho </a:t>
            </a:r>
            <a:r>
              <a:rPr lang="cs-CZ" dirty="0" err="1"/>
              <a:t>Chi</a:t>
            </a:r>
            <a:r>
              <a:rPr lang="cs-CZ" dirty="0"/>
              <a:t> Minh City, Boston, </a:t>
            </a:r>
            <a:r>
              <a:rPr lang="cs-CZ" b="1" dirty="0"/>
              <a:t>Copenhagen, Düsseldorf, Athens, Munich</a:t>
            </a:r>
            <a:r>
              <a:rPr lang="cs-CZ" dirty="0"/>
              <a:t>, Atlanta, </a:t>
            </a:r>
            <a:r>
              <a:rPr lang="cs-CZ" b="1" dirty="0"/>
              <a:t>Bucharest,  Budapest, </a:t>
            </a:r>
            <a:r>
              <a:rPr lang="cs-CZ" b="1" dirty="0" err="1"/>
              <a:t>Kiev</a:t>
            </a:r>
            <a:r>
              <a:rPr lang="cs-CZ" b="1" dirty="0"/>
              <a:t>, Hamburg</a:t>
            </a:r>
            <a:r>
              <a:rPr lang="cs-CZ" dirty="0"/>
              <a:t>, Bangalore, </a:t>
            </a:r>
            <a:r>
              <a:rPr lang="cs-CZ" b="1" dirty="0"/>
              <a:t>Rome, Oslo</a:t>
            </a:r>
            <a:r>
              <a:rPr lang="cs-CZ" dirty="0"/>
              <a:t>, Dallas, Cairo, Lima, Auckland, </a:t>
            </a:r>
            <a:r>
              <a:rPr lang="cs-CZ" dirty="0" err="1"/>
              <a:t>Hanoi</a:t>
            </a:r>
            <a:r>
              <a:rPr lang="cs-CZ" dirty="0"/>
              <a:t>, Perth, </a:t>
            </a:r>
            <a:r>
              <a:rPr lang="cs-CZ" dirty="0" err="1"/>
              <a:t>Chengdu</a:t>
            </a:r>
            <a:r>
              <a:rPr lang="cs-CZ" dirty="0"/>
              <a:t>, Vancouver, </a:t>
            </a:r>
            <a:r>
              <a:rPr lang="cs-CZ" dirty="0" err="1"/>
              <a:t>Hangzhou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1965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246FDAB-29BF-40C0-9C49-D6A7BC23DC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0C136A-5C22-4D65-8312-F39D021EC6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393E22-508F-4FAF-BA91-DBA3638E0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57349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52F204B-93D9-4530-B67A-C13CA51D3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085851"/>
            <a:ext cx="10920750" cy="4848224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b="1" dirty="0"/>
              <a:t>Beta</a:t>
            </a:r>
          </a:p>
          <a:p>
            <a:pPr>
              <a:defRPr/>
            </a:pPr>
            <a:r>
              <a:rPr lang="cs-CZ" dirty="0"/>
              <a:t>Doha, </a:t>
            </a:r>
            <a:r>
              <a:rPr lang="cs-CZ" dirty="0" err="1"/>
              <a:t>Karachi</a:t>
            </a:r>
            <a:r>
              <a:rPr lang="cs-CZ" dirty="0"/>
              <a:t>, </a:t>
            </a:r>
            <a:r>
              <a:rPr lang="cs-CZ" b="1" dirty="0" err="1"/>
              <a:t>Nicosia</a:t>
            </a:r>
            <a:r>
              <a:rPr lang="cs-CZ" dirty="0"/>
              <a:t>, Montevideo, </a:t>
            </a:r>
            <a:r>
              <a:rPr lang="cs-CZ" b="1" dirty="0"/>
              <a:t>Berlin</a:t>
            </a:r>
            <a:r>
              <a:rPr lang="cs-CZ" dirty="0"/>
              <a:t>, Montreal, </a:t>
            </a:r>
            <a:r>
              <a:rPr lang="cs-CZ" dirty="0" err="1"/>
              <a:t>Abu</a:t>
            </a:r>
            <a:r>
              <a:rPr lang="cs-CZ" dirty="0"/>
              <a:t> </a:t>
            </a:r>
            <a:r>
              <a:rPr lang="cs-CZ" dirty="0" err="1"/>
              <a:t>Dhabi</a:t>
            </a:r>
            <a:r>
              <a:rPr lang="cs-CZ" dirty="0"/>
              <a:t>, Casablanca, Philadelphia, Vancouver, </a:t>
            </a:r>
            <a:r>
              <a:rPr lang="cs-CZ" dirty="0" err="1"/>
              <a:t>Shenzhen</a:t>
            </a:r>
            <a:r>
              <a:rPr lang="cs-CZ" dirty="0"/>
              <a:t>, </a:t>
            </a:r>
            <a:r>
              <a:rPr lang="cs-CZ" b="1" dirty="0"/>
              <a:t>Sofia</a:t>
            </a:r>
            <a:r>
              <a:rPr lang="cs-CZ" dirty="0"/>
              <a:t>, Perth, </a:t>
            </a:r>
            <a:r>
              <a:rPr lang="cs-CZ" dirty="0" err="1"/>
              <a:t>Hanoi</a:t>
            </a:r>
            <a:r>
              <a:rPr lang="cs-CZ" dirty="0"/>
              <a:t>, Beirut, Brisbane, </a:t>
            </a:r>
            <a:r>
              <a:rPr lang="cs-CZ" dirty="0" err="1"/>
              <a:t>Manama</a:t>
            </a:r>
            <a:r>
              <a:rPr lang="cs-CZ" dirty="0"/>
              <a:t>, Oslo, </a:t>
            </a:r>
            <a:r>
              <a:rPr lang="cs-CZ" dirty="0" err="1"/>
              <a:t>Chennai</a:t>
            </a:r>
            <a:r>
              <a:rPr lang="cs-CZ" dirty="0"/>
              <a:t>, Brisbane, Casablanca, </a:t>
            </a:r>
            <a:r>
              <a:rPr lang="cs-CZ" b="1" dirty="0" err="1"/>
              <a:t>Kiev</a:t>
            </a:r>
            <a:r>
              <a:rPr lang="cs-CZ" dirty="0"/>
              <a:t>, Rio De </a:t>
            </a:r>
            <a:r>
              <a:rPr lang="cs-CZ" dirty="0" err="1"/>
              <a:t>Janeiro</a:t>
            </a:r>
            <a:r>
              <a:rPr lang="cs-CZ" dirty="0"/>
              <a:t>, Lagos, Minneapolis, </a:t>
            </a:r>
            <a:r>
              <a:rPr lang="cs-CZ" dirty="0" err="1"/>
              <a:t>Kuwait</a:t>
            </a:r>
            <a:r>
              <a:rPr lang="cs-CZ" dirty="0"/>
              <a:t> city, </a:t>
            </a:r>
            <a:r>
              <a:rPr lang="cs-CZ" dirty="0" err="1"/>
              <a:t>Wuhan</a:t>
            </a:r>
            <a:r>
              <a:rPr lang="cs-CZ" dirty="0"/>
              <a:t>, Calgary, Cape </a:t>
            </a:r>
            <a:r>
              <a:rPr lang="cs-CZ" dirty="0" err="1"/>
              <a:t>town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21229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E4D4A4-0CA8-4C71-B76A-E51551F518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547263-1606-44EA-8CCE-68ECC1D62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CAFC69C-E53E-477B-98CC-89F18F19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72350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1FBD77E-0E53-4F68-BB8E-158BC6337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76350"/>
            <a:ext cx="10807200" cy="470535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b="1" dirty="0"/>
              <a:t>Beta−</a:t>
            </a:r>
          </a:p>
          <a:p>
            <a:pPr>
              <a:defRPr/>
            </a:pPr>
            <a:r>
              <a:rPr lang="cs-CZ" sz="2400" dirty="0"/>
              <a:t>Stuttgart, Tunis, Geneva, </a:t>
            </a:r>
            <a:r>
              <a:rPr lang="cs-CZ" sz="2400" dirty="0" err="1"/>
              <a:t>Almaty</a:t>
            </a:r>
            <a:r>
              <a:rPr lang="cs-CZ" sz="2400" dirty="0"/>
              <a:t>, </a:t>
            </a:r>
            <a:r>
              <a:rPr lang="cs-CZ" sz="2400" dirty="0" err="1"/>
              <a:t>Chongquing</a:t>
            </a:r>
            <a:r>
              <a:rPr lang="cs-CZ" sz="2400" dirty="0"/>
              <a:t>, Helsinki, Panama City, </a:t>
            </a:r>
            <a:r>
              <a:rPr lang="cs-CZ" sz="2400" dirty="0" err="1"/>
              <a:t>Nicosia</a:t>
            </a:r>
            <a:r>
              <a:rPr lang="cs-CZ" sz="2400" dirty="0"/>
              <a:t>, </a:t>
            </a:r>
            <a:r>
              <a:rPr lang="cs-CZ" sz="2400" dirty="0" err="1"/>
              <a:t>Belgrade</a:t>
            </a:r>
            <a:r>
              <a:rPr lang="cs-CZ" sz="2400" dirty="0"/>
              <a:t>, Seattle, </a:t>
            </a:r>
            <a:r>
              <a:rPr lang="cs-CZ" sz="2400" dirty="0" err="1"/>
              <a:t>Suzhao</a:t>
            </a:r>
            <a:r>
              <a:rPr lang="cs-CZ" sz="2400" dirty="0"/>
              <a:t>, Port Louis, </a:t>
            </a:r>
            <a:r>
              <a:rPr lang="cs-CZ" sz="2400" dirty="0" err="1"/>
              <a:t>Monterrey</a:t>
            </a:r>
            <a:r>
              <a:rPr lang="cs-CZ" sz="2400" dirty="0"/>
              <a:t>, 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Bratislava</a:t>
            </a:r>
            <a:r>
              <a:rPr lang="cs-CZ" sz="2400" dirty="0"/>
              <a:t>, Manchester, San Jose(CR), </a:t>
            </a:r>
            <a:r>
              <a:rPr lang="cs-CZ" sz="2400" dirty="0" err="1"/>
              <a:t>Dalian</a:t>
            </a:r>
            <a:r>
              <a:rPr lang="cs-CZ" sz="2400" dirty="0"/>
              <a:t>, </a:t>
            </a:r>
            <a:r>
              <a:rPr lang="cs-CZ" sz="2400" dirty="0" err="1"/>
              <a:t>Dhaka</a:t>
            </a:r>
            <a:r>
              <a:rPr lang="cs-CZ" sz="2400" dirty="0"/>
              <a:t>/</a:t>
            </a:r>
            <a:r>
              <a:rPr lang="cs-CZ" sz="2400" dirty="0" err="1"/>
              <a:t>Jahangir</a:t>
            </a:r>
            <a:r>
              <a:rPr lang="cs-CZ" sz="2400" dirty="0"/>
              <a:t> </a:t>
            </a:r>
            <a:r>
              <a:rPr lang="cs-CZ" sz="2400" dirty="0" err="1"/>
              <a:t>Nagar</a:t>
            </a:r>
            <a:r>
              <a:rPr lang="cs-CZ" sz="2400" dirty="0"/>
              <a:t>, </a:t>
            </a:r>
            <a:r>
              <a:rPr lang="cs-CZ" sz="2400" dirty="0" err="1"/>
              <a:t>Jeddah</a:t>
            </a:r>
            <a:r>
              <a:rPr lang="cs-CZ" sz="2400" dirty="0"/>
              <a:t>, </a:t>
            </a:r>
            <a:r>
              <a:rPr lang="cs-CZ" sz="2400" dirty="0" err="1"/>
              <a:t>Xiamen</a:t>
            </a:r>
            <a:r>
              <a:rPr lang="cs-CZ" sz="2400" dirty="0"/>
              <a:t>, </a:t>
            </a:r>
            <a:r>
              <a:rPr lang="cs-CZ" sz="2400" dirty="0" err="1"/>
              <a:t>Changsha</a:t>
            </a:r>
            <a:r>
              <a:rPr lang="cs-CZ" sz="2400" dirty="0"/>
              <a:t>, San Salvador, Quito, San Juan, </a:t>
            </a:r>
            <a:r>
              <a:rPr lang="cs-CZ" sz="2400" dirty="0" err="1"/>
              <a:t>Shenyang</a:t>
            </a:r>
            <a:r>
              <a:rPr lang="cs-CZ" sz="2400" dirty="0"/>
              <a:t>, </a:t>
            </a:r>
            <a:r>
              <a:rPr lang="cs-CZ" sz="2400" dirty="0" err="1"/>
              <a:t>Qingdao</a:t>
            </a:r>
            <a:r>
              <a:rPr lang="cs-CZ" sz="2400" dirty="0"/>
              <a:t>, Kampala, Birmingham, Edinburg, George </a:t>
            </a:r>
            <a:r>
              <a:rPr lang="cs-CZ" sz="2400" dirty="0" err="1"/>
              <a:t>Town</a:t>
            </a:r>
            <a:r>
              <a:rPr lang="cs-CZ" sz="2400" dirty="0"/>
              <a:t>, Jinan, Lyon, Antwerp, </a:t>
            </a:r>
            <a:r>
              <a:rPr lang="cs-CZ" sz="2400" dirty="0" err="1"/>
              <a:t>Valencia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16558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1DE00F5-C51A-43A2-A402-3251F4357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678167-7B18-4034-8847-AFB517482A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11570E-288E-4AD3-8E23-75067E66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4" y="68667"/>
            <a:ext cx="8352830" cy="33411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A361985-BC03-4A6A-A343-8D455A623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9" y="3716338"/>
            <a:ext cx="4091709" cy="3070201"/>
          </a:xfrm>
          <a:prstGeom prst="rect">
            <a:avLst/>
          </a:prstGeom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id="{39861C6B-43C7-4C33-BA23-FBCF30F7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5326062" cy="302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C2E4F2F-D1A3-40E8-9770-398B9B345E3C}"/>
              </a:ext>
            </a:extLst>
          </p:cNvPr>
          <p:cNvSpPr/>
          <p:nvPr/>
        </p:nvSpPr>
        <p:spPr>
          <a:xfrm>
            <a:off x="3720189" y="3308562"/>
            <a:ext cx="4751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i="1" dirty="0">
                <a:solidFill>
                  <a:srgbClr val="FF0000"/>
                </a:solidFill>
              </a:rPr>
              <a:t>Poznáte toto moderní město?</a:t>
            </a:r>
          </a:p>
        </p:txBody>
      </p:sp>
    </p:spTree>
    <p:extLst>
      <p:ext uri="{BB962C8B-B14F-4D97-AF65-F5344CB8AC3E}">
        <p14:creationId xmlns:p14="http://schemas.microsoft.com/office/powerpoint/2010/main" val="41791686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1B031B-BB74-4201-91FD-FB1F8CB9D3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38815D-1553-42CF-9A83-1FC11D3C6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8BA1BA7-73CB-4345-A085-9272177C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98A0628-CD8D-4400-9CF5-71BE20503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62049"/>
            <a:ext cx="10807200" cy="47910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b="1" dirty="0" err="1"/>
              <a:t>Gamma</a:t>
            </a:r>
            <a:r>
              <a:rPr lang="cs-CZ" b="1" dirty="0"/>
              <a:t>+</a:t>
            </a:r>
          </a:p>
          <a:p>
            <a:pPr>
              <a:defRPr/>
            </a:pPr>
            <a:r>
              <a:rPr lang="cs-CZ" dirty="0"/>
              <a:t>Guatemala city, Detroit, </a:t>
            </a:r>
            <a:r>
              <a:rPr lang="cs-CZ" dirty="0" err="1"/>
              <a:t>Lahore</a:t>
            </a:r>
            <a:r>
              <a:rPr lang="cs-CZ" dirty="0"/>
              <a:t>, Harare, </a:t>
            </a:r>
            <a:r>
              <a:rPr lang="cs-CZ" dirty="0" err="1"/>
              <a:t>Colombo</a:t>
            </a:r>
            <a:r>
              <a:rPr lang="cs-CZ" dirty="0"/>
              <a:t>, Accra, </a:t>
            </a:r>
            <a:r>
              <a:rPr lang="cs-CZ" b="1" dirty="0"/>
              <a:t>Riga,</a:t>
            </a:r>
            <a:r>
              <a:rPr lang="cs-CZ" dirty="0"/>
              <a:t> Hyderabad (India), Adelaide, Cleveland, </a:t>
            </a:r>
            <a:r>
              <a:rPr lang="cs-CZ" b="1" dirty="0"/>
              <a:t>Glasgow</a:t>
            </a:r>
            <a:r>
              <a:rPr lang="cs-CZ" dirty="0"/>
              <a:t>, </a:t>
            </a:r>
            <a:r>
              <a:rPr lang="cs-CZ" dirty="0" err="1"/>
              <a:t>Muscat</a:t>
            </a:r>
            <a:r>
              <a:rPr lang="cs-CZ" dirty="0"/>
              <a:t>/</a:t>
            </a:r>
            <a:r>
              <a:rPr lang="cs-CZ" dirty="0" err="1"/>
              <a:t>Ruwi</a:t>
            </a:r>
            <a:r>
              <a:rPr lang="cs-CZ" dirty="0"/>
              <a:t>, </a:t>
            </a:r>
            <a:r>
              <a:rPr lang="cs-CZ" dirty="0" err="1"/>
              <a:t>Osaka</a:t>
            </a:r>
            <a:r>
              <a:rPr lang="cs-CZ" dirty="0"/>
              <a:t>, </a:t>
            </a:r>
            <a:r>
              <a:rPr lang="cs-CZ" dirty="0" err="1"/>
              <a:t>Guayaquil</a:t>
            </a:r>
            <a:r>
              <a:rPr lang="cs-CZ" dirty="0"/>
              <a:t>, </a:t>
            </a:r>
            <a:r>
              <a:rPr lang="cs-CZ" dirty="0" err="1"/>
              <a:t>Xi’an</a:t>
            </a:r>
            <a:r>
              <a:rPr lang="cs-CZ" dirty="0"/>
              <a:t>, Rotterdam, Dar, Es </a:t>
            </a:r>
            <a:r>
              <a:rPr lang="cs-CZ" dirty="0" err="1"/>
              <a:t>Salaam</a:t>
            </a:r>
            <a:r>
              <a:rPr lang="cs-CZ" dirty="0"/>
              <a:t>, </a:t>
            </a:r>
            <a:r>
              <a:rPr lang="cs-CZ" dirty="0" err="1"/>
              <a:t>Zhengzhou</a:t>
            </a:r>
            <a:r>
              <a:rPr lang="cs-CZ" dirty="0"/>
              <a:t>, Pune</a:t>
            </a:r>
          </a:p>
        </p:txBody>
      </p:sp>
    </p:spTree>
    <p:extLst>
      <p:ext uri="{BB962C8B-B14F-4D97-AF65-F5344CB8AC3E}">
        <p14:creationId xmlns:p14="http://schemas.microsoft.com/office/powerpoint/2010/main" val="2317269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517982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Globální město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427058"/>
            <a:ext cx="10753200" cy="4343442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b="1" dirty="0" err="1"/>
              <a:t>Gamma</a:t>
            </a:r>
            <a:endParaRPr lang="cs-CZ" sz="2400" b="1" dirty="0"/>
          </a:p>
          <a:p>
            <a:pPr>
              <a:defRPr/>
            </a:pPr>
            <a:r>
              <a:rPr lang="cs-CZ" sz="2400" dirty="0"/>
              <a:t>Phoenix, Tegucigalpa, Austin, </a:t>
            </a:r>
            <a:r>
              <a:rPr lang="cs-CZ" sz="2400" dirty="0" err="1"/>
              <a:t>Calcutta</a:t>
            </a:r>
            <a:r>
              <a:rPr lang="cs-CZ" sz="2400" dirty="0"/>
              <a:t>, </a:t>
            </a:r>
            <a:r>
              <a:rPr lang="cs-CZ" sz="2400" b="1" dirty="0"/>
              <a:t>Porto</a:t>
            </a:r>
            <a:r>
              <a:rPr lang="cs-CZ" sz="2400" dirty="0"/>
              <a:t>, Guadalajara, </a:t>
            </a:r>
            <a:r>
              <a:rPr lang="cs-CZ" sz="2400" dirty="0" err="1"/>
              <a:t>Dalian</a:t>
            </a:r>
            <a:r>
              <a:rPr lang="cs-CZ" sz="2400" dirty="0"/>
              <a:t>, Tbilisi, </a:t>
            </a:r>
            <a:r>
              <a:rPr lang="cs-CZ" sz="2400" dirty="0" err="1"/>
              <a:t>Chongqing</a:t>
            </a:r>
            <a:r>
              <a:rPr lang="cs-CZ" sz="2400" dirty="0"/>
              <a:t>, Ankara, Lusaka, Austin, Cincinnati, Asunción, </a:t>
            </a:r>
            <a:r>
              <a:rPr lang="cs-CZ" sz="2400" dirty="0" err="1"/>
              <a:t>Kunming</a:t>
            </a:r>
            <a:r>
              <a:rPr lang="cs-CZ" sz="2400" dirty="0"/>
              <a:t>, </a:t>
            </a:r>
            <a:r>
              <a:rPr lang="cs-CZ" sz="2400" dirty="0" err="1"/>
              <a:t>Gothenburg</a:t>
            </a:r>
            <a:r>
              <a:rPr lang="cs-CZ" sz="2400" dirty="0"/>
              <a:t>, </a:t>
            </a:r>
            <a:r>
              <a:rPr lang="cs-CZ" sz="2400" dirty="0" err="1"/>
              <a:t>Xiamen</a:t>
            </a:r>
            <a:r>
              <a:rPr lang="cs-CZ" sz="2400" dirty="0"/>
              <a:t>, Mosul, Kansas City, Accra, </a:t>
            </a:r>
            <a:r>
              <a:rPr lang="cs-CZ" sz="2400" b="1" dirty="0"/>
              <a:t>Minsk</a:t>
            </a:r>
            <a:r>
              <a:rPr lang="cs-CZ" sz="2400" dirty="0"/>
              <a:t>, Tampa, </a:t>
            </a:r>
            <a:r>
              <a:rPr lang="cs-CZ" sz="2400" b="1" dirty="0"/>
              <a:t>Turin</a:t>
            </a:r>
            <a:r>
              <a:rPr lang="cs-CZ" sz="2400" dirty="0"/>
              <a:t>, Luanda, Abidjan, </a:t>
            </a:r>
            <a:r>
              <a:rPr lang="cs-CZ" sz="2400" b="1" dirty="0"/>
              <a:t>Lausanne</a:t>
            </a:r>
            <a:r>
              <a:rPr lang="cs-CZ" sz="2400" dirty="0"/>
              <a:t>, </a:t>
            </a:r>
            <a:r>
              <a:rPr lang="cs-CZ" sz="2400" b="1" dirty="0"/>
              <a:t>Leeds</a:t>
            </a:r>
            <a:r>
              <a:rPr lang="cs-CZ" sz="2400" dirty="0"/>
              <a:t>, St. Louis, </a:t>
            </a:r>
            <a:r>
              <a:rPr lang="cs-CZ" sz="2400" b="1" dirty="0"/>
              <a:t>St. </a:t>
            </a:r>
            <a:r>
              <a:rPr lang="cs-CZ" sz="2400" b="1" dirty="0" err="1"/>
              <a:t>Petersburg</a:t>
            </a:r>
            <a:r>
              <a:rPr lang="cs-CZ" sz="2400" dirty="0"/>
              <a:t>, Baku, </a:t>
            </a:r>
            <a:r>
              <a:rPr lang="cs-CZ" sz="2400" dirty="0" err="1"/>
              <a:t>Hefei</a:t>
            </a:r>
            <a:r>
              <a:rPr lang="cs-CZ" sz="2400" dirty="0"/>
              <a:t>, </a:t>
            </a:r>
            <a:r>
              <a:rPr lang="cs-CZ" sz="2400" dirty="0" err="1"/>
              <a:t>Ahmedabad</a:t>
            </a:r>
            <a:r>
              <a:rPr lang="cs-CZ" sz="2400" dirty="0"/>
              <a:t>, Tegucigalpa, Luanda, </a:t>
            </a:r>
            <a:r>
              <a:rPr lang="cs-CZ" sz="2400" b="1" dirty="0" err="1"/>
              <a:t>Ljubljana</a:t>
            </a:r>
            <a:r>
              <a:rPr lang="cs-CZ" sz="2400" b="1" dirty="0"/>
              <a:t>, Tallinn</a:t>
            </a:r>
          </a:p>
        </p:txBody>
      </p:sp>
    </p:spTree>
    <p:extLst>
      <p:ext uri="{BB962C8B-B14F-4D97-AF65-F5344CB8AC3E}">
        <p14:creationId xmlns:p14="http://schemas.microsoft.com/office/powerpoint/2010/main" val="24536128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6336E2-4485-4515-AC84-EF26792A90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22F5FF-B05A-40BB-8148-938B7018C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1A16DA-CAFC-4725-B3D0-D051457C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409724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Globální město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54F03DF-2C9E-41FA-8EDC-E5E7D9E15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99" y="1493240"/>
            <a:ext cx="10944975" cy="4478934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b="1" dirty="0" err="1"/>
              <a:t>Gamma</a:t>
            </a:r>
            <a:r>
              <a:rPr lang="cs-CZ" sz="2400" b="1" dirty="0"/>
              <a:t>−</a:t>
            </a:r>
          </a:p>
          <a:p>
            <a:pPr>
              <a:defRPr/>
            </a:pPr>
            <a:r>
              <a:rPr lang="cs-CZ" sz="2400" dirty="0"/>
              <a:t>Maputo, </a:t>
            </a:r>
            <a:r>
              <a:rPr lang="cs-CZ" sz="2400" b="1" dirty="0"/>
              <a:t>Cologne</a:t>
            </a:r>
            <a:r>
              <a:rPr lang="cs-CZ" sz="2400" dirty="0"/>
              <a:t>, </a:t>
            </a:r>
            <a:r>
              <a:rPr lang="cs-CZ" sz="2400" b="1" dirty="0" err="1"/>
              <a:t>Poznan</a:t>
            </a:r>
            <a:r>
              <a:rPr lang="cs-CZ" sz="2400" dirty="0"/>
              <a:t>, </a:t>
            </a:r>
            <a:r>
              <a:rPr lang="cs-CZ" sz="2400" dirty="0" err="1"/>
              <a:t>Phnom</a:t>
            </a:r>
            <a:r>
              <a:rPr lang="cs-CZ" sz="2400" dirty="0"/>
              <a:t> </a:t>
            </a:r>
            <a:r>
              <a:rPr lang="cs-CZ" sz="2400" dirty="0" err="1"/>
              <a:t>Penh</a:t>
            </a:r>
            <a:r>
              <a:rPr lang="cs-CZ" sz="2400" dirty="0"/>
              <a:t>, </a:t>
            </a:r>
            <a:r>
              <a:rPr lang="cs-CZ" sz="2400" dirty="0" err="1"/>
              <a:t>Fuzhou</a:t>
            </a:r>
            <a:r>
              <a:rPr lang="cs-CZ" sz="2400" dirty="0"/>
              <a:t>, </a:t>
            </a:r>
            <a:r>
              <a:rPr lang="cs-CZ" sz="2400" dirty="0" err="1"/>
              <a:t>Medellin</a:t>
            </a:r>
            <a:r>
              <a:rPr lang="cs-CZ" sz="2400" dirty="0"/>
              <a:t>, </a:t>
            </a:r>
            <a:r>
              <a:rPr lang="cs-CZ" sz="2400" b="1" dirty="0" err="1"/>
              <a:t>Wroclaw</a:t>
            </a:r>
            <a:r>
              <a:rPr lang="cs-CZ" sz="2400" dirty="0"/>
              <a:t>, Durban, Ottawa, </a:t>
            </a:r>
            <a:r>
              <a:rPr lang="cs-CZ" sz="2400" dirty="0" err="1"/>
              <a:t>Curitiba</a:t>
            </a:r>
            <a:r>
              <a:rPr lang="cs-CZ" sz="2400" dirty="0"/>
              <a:t>, </a:t>
            </a:r>
            <a:r>
              <a:rPr lang="cs-CZ" sz="2400" dirty="0" err="1"/>
              <a:t>Penang</a:t>
            </a:r>
            <a:r>
              <a:rPr lang="cs-CZ" sz="2400" dirty="0"/>
              <a:t>, Nantes, Belo Horizonte, </a:t>
            </a:r>
            <a:r>
              <a:rPr lang="cs-CZ" sz="2400" dirty="0" err="1"/>
              <a:t>Sacramento</a:t>
            </a:r>
            <a:r>
              <a:rPr lang="cs-CZ" sz="2400" dirty="0"/>
              <a:t>, San Antonio, </a:t>
            </a:r>
            <a:r>
              <a:rPr lang="cs-CZ" sz="2400" dirty="0" err="1"/>
              <a:t>Nashville</a:t>
            </a:r>
            <a:r>
              <a:rPr lang="cs-CZ" sz="2400" dirty="0"/>
              <a:t>, </a:t>
            </a:r>
            <a:r>
              <a:rPr lang="cs-CZ" sz="2400" dirty="0" err="1"/>
              <a:t>Johor</a:t>
            </a:r>
            <a:r>
              <a:rPr lang="cs-CZ" sz="2400" dirty="0"/>
              <a:t> </a:t>
            </a:r>
            <a:r>
              <a:rPr lang="cs-CZ" sz="2400" dirty="0" err="1"/>
              <a:t>Bahru</a:t>
            </a:r>
            <a:r>
              <a:rPr lang="cs-CZ" sz="2400" dirty="0"/>
              <a:t>, </a:t>
            </a:r>
            <a:r>
              <a:rPr lang="cs-CZ" sz="2400" dirty="0" err="1"/>
              <a:t>Yangon</a:t>
            </a:r>
            <a:r>
              <a:rPr lang="cs-CZ" sz="2400" dirty="0"/>
              <a:t>, </a:t>
            </a:r>
            <a:r>
              <a:rPr lang="cs-CZ" sz="2400" b="1" dirty="0"/>
              <a:t>Tirana</a:t>
            </a:r>
            <a:r>
              <a:rPr lang="cs-CZ" sz="2400" dirty="0"/>
              <a:t>, </a:t>
            </a:r>
            <a:r>
              <a:rPr lang="cs-CZ" sz="2400" dirty="0" err="1"/>
              <a:t>Milwaukee</a:t>
            </a:r>
            <a:r>
              <a:rPr lang="cs-CZ" sz="2400" dirty="0"/>
              <a:t>, Orlando</a:t>
            </a:r>
          </a:p>
        </p:txBody>
      </p:sp>
    </p:spTree>
    <p:extLst>
      <p:ext uri="{BB962C8B-B14F-4D97-AF65-F5344CB8AC3E}">
        <p14:creationId xmlns:p14="http://schemas.microsoft.com/office/powerpoint/2010/main" val="1656296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EFE223-F04C-4D86-BD95-9ED21DC11C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020F78-35DD-4E71-9284-4960B1BA7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0A80D4E-5758-4737-9FFF-9B17BE6A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81712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Nejbohatší (městské) regiony EU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B06F6B6-C274-4BCD-A032-CC38C48E1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68718"/>
            <a:ext cx="10753200" cy="4139998"/>
          </a:xfrm>
        </p:spPr>
        <p:txBody>
          <a:bodyPr/>
          <a:lstStyle/>
          <a:p>
            <a:r>
              <a:rPr lang="cs-CZ" altLang="cs-CZ" sz="2000" dirty="0"/>
              <a:t>Podle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 (2019) byla </a:t>
            </a:r>
            <a:r>
              <a:rPr lang="cs-CZ" altLang="cs-CZ" sz="2000" b="1" dirty="0"/>
              <a:t>Praha v roce 2017 sedmým nejbohatším regionem Evropské unie</a:t>
            </a:r>
            <a:r>
              <a:rPr lang="cs-CZ" altLang="cs-CZ" sz="2000" dirty="0"/>
              <a:t> podle </a:t>
            </a:r>
            <a:r>
              <a:rPr lang="cs-CZ" altLang="cs-CZ" sz="2000" b="1" dirty="0"/>
              <a:t>HDP přepočteného na obyvatele</a:t>
            </a:r>
            <a:r>
              <a:rPr lang="cs-CZ" altLang="cs-CZ" sz="2000" dirty="0"/>
              <a:t>. </a:t>
            </a:r>
          </a:p>
          <a:p>
            <a:endParaRPr lang="cs-CZ" altLang="cs-CZ" sz="2000" dirty="0"/>
          </a:p>
          <a:p>
            <a:r>
              <a:rPr lang="cs-CZ" altLang="cs-CZ" sz="2000" dirty="0"/>
              <a:t>Česká metropole obhájila pozici z roku 2016, kdy těsně před ní skončila Bratislava, která je nyní o příčku horší. </a:t>
            </a:r>
            <a:r>
              <a:rPr lang="cs-CZ" altLang="cs-CZ" sz="2000" b="1" i="1" dirty="0">
                <a:solidFill>
                  <a:srgbClr val="FF0000"/>
                </a:solidFill>
              </a:rPr>
              <a:t>(od roku 2015 byla Bratislava lepší – jak to?) </a:t>
            </a:r>
          </a:p>
          <a:p>
            <a:endParaRPr lang="cs-CZ" altLang="cs-CZ" sz="2000" dirty="0"/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Nejbohatší městský region EU byl?</a:t>
            </a:r>
          </a:p>
          <a:p>
            <a:r>
              <a:rPr lang="cs-CZ" altLang="cs-CZ" sz="2000" b="1" i="1" dirty="0">
                <a:solidFill>
                  <a:srgbClr val="FF0000"/>
                </a:solidFill>
              </a:rPr>
              <a:t>Nejchudší regiony EU byly (země)?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351249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560609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Nejbohatší (městské) regiony EU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436820"/>
            <a:ext cx="10753200" cy="4538678"/>
          </a:xfrm>
        </p:spPr>
        <p:txBody>
          <a:bodyPr/>
          <a:lstStyle/>
          <a:p>
            <a:endParaRPr lang="cs-CZ" sz="1800" dirty="0"/>
          </a:p>
          <a:p>
            <a:r>
              <a:rPr lang="cs-CZ" altLang="cs-CZ" sz="2400" b="1" dirty="0"/>
              <a:t>Výrazně nejlépe </a:t>
            </a:r>
            <a:r>
              <a:rPr lang="cs-CZ" altLang="cs-CZ" sz="2400" dirty="0"/>
              <a:t>je na tom </a:t>
            </a:r>
            <a:r>
              <a:rPr lang="cs-CZ" altLang="cs-CZ" sz="2400" b="1" dirty="0"/>
              <a:t>stále bohatnoucí Londýn</a:t>
            </a:r>
            <a:r>
              <a:rPr lang="cs-CZ" altLang="cs-CZ" sz="2400" dirty="0"/>
              <a:t>, jehož HDP představoval předloni </a:t>
            </a:r>
            <a:r>
              <a:rPr lang="cs-CZ" altLang="cs-CZ" sz="2400" b="1" dirty="0"/>
              <a:t>626 % průměru EU</a:t>
            </a:r>
            <a:r>
              <a:rPr lang="cs-CZ" altLang="cs-CZ" sz="2400" dirty="0"/>
              <a:t>.</a:t>
            </a:r>
          </a:p>
          <a:p>
            <a:endParaRPr lang="cs-CZ" altLang="cs-CZ" sz="2400" dirty="0"/>
          </a:p>
          <a:p>
            <a:r>
              <a:rPr lang="cs-CZ" altLang="cs-CZ" sz="2400" dirty="0"/>
              <a:t>Mezi pěti nejchudšími regiony se vedle francouzského zámořského území Mayotte objevily hned </a:t>
            </a:r>
            <a:r>
              <a:rPr lang="cs-CZ" altLang="cs-CZ" sz="2400" b="1" dirty="0"/>
              <a:t>čtyři oblasti Bulharska</a:t>
            </a:r>
            <a:r>
              <a:rPr lang="cs-CZ" altLang="cs-CZ" sz="2400" dirty="0"/>
              <a:t>. Severovýchod země dosáhl na pouhých 31 % unijního HDP.</a:t>
            </a:r>
          </a:p>
        </p:txBody>
      </p:sp>
    </p:spTree>
    <p:extLst>
      <p:ext uri="{BB962C8B-B14F-4D97-AF65-F5344CB8AC3E}">
        <p14:creationId xmlns:p14="http://schemas.microsoft.com/office/powerpoint/2010/main" val="17941689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6ABC77-1BC0-4B4F-BB86-59869B04AB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2ACDCC-1474-4800-A1DA-75331BF6B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A4E214-BF93-47CA-9864-A67F36BB5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78" y="830510"/>
            <a:ext cx="9473764" cy="497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1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BE1D84B-79CF-CFA0-7966-16C2940269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DF7E58-7B76-CDE8-A265-261221010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2B8EE3-D5AA-8617-C061-BE87907FB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86" y="389326"/>
            <a:ext cx="7121430" cy="57652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9899FA-191A-E0AF-4CCB-2B596E5F6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167" y="559292"/>
            <a:ext cx="10577833" cy="469628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886B71-EFBB-B851-2AA5-CF1ECCC50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045" y="221943"/>
            <a:ext cx="9443983" cy="65694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67CB10-C59D-B4F2-C4E9-53C0A537B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971" y="249021"/>
            <a:ext cx="9223157" cy="63870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BBD619-3078-2339-ED3C-2BA678971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445" y="703376"/>
            <a:ext cx="9544119" cy="53685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F5B9B72-98EB-CDA5-EC14-F0AC67DB3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359" y="349421"/>
            <a:ext cx="9034414" cy="625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6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E33DB04-585E-4051-8978-A06D377C0D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7E4E982-20AD-40A4-89A9-C8DF1566FA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AFAA71-12FA-46CF-82F8-7AC9014B8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314029"/>
            <a:ext cx="9053345" cy="513937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C037F64-D8F8-4338-B85B-31BF82961181}"/>
              </a:ext>
            </a:extLst>
          </p:cNvPr>
          <p:cNvSpPr txBox="1"/>
          <p:nvPr/>
        </p:nvSpPr>
        <p:spPr>
          <a:xfrm>
            <a:off x="1755795" y="5453402"/>
            <a:ext cx="784727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altLang="cs-CZ" sz="1800" dirty="0"/>
              <a:t>Absolutně největší ekonomické regionální rozdíly měla Velká Británie </a:t>
            </a:r>
          </a:p>
          <a:p>
            <a:pPr algn="ctr"/>
            <a:r>
              <a:rPr lang="cs-CZ" altLang="cs-CZ" sz="1800" dirty="0"/>
              <a:t>a nejnižší hospodářskou úroveň svých (zámořských) regionů v rámci </a:t>
            </a:r>
          </a:p>
          <a:p>
            <a:pPr algn="ctr"/>
            <a:r>
              <a:rPr lang="cs-CZ" altLang="cs-CZ" sz="1800" dirty="0"/>
              <a:t>vyspělých zemí má Francie.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5993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3E58C3-A37D-4937-9066-9E3D5B280F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D10152B-BA26-4892-9C02-F38E8EA59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ED6446C-179B-4471-A08F-7A70F026C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5289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Nejbohatší (městské) regiony EU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E0F91C8-6169-46BF-8650-FB34407DF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91" y="1297173"/>
            <a:ext cx="10888409" cy="4534828"/>
          </a:xfrm>
        </p:spPr>
        <p:txBody>
          <a:bodyPr/>
          <a:lstStyle/>
          <a:p>
            <a:r>
              <a:rPr lang="cs-CZ" altLang="cs-CZ" dirty="0"/>
              <a:t>Další české regiony za evropským průměrem zaostávají. </a:t>
            </a:r>
          </a:p>
          <a:p>
            <a:endParaRPr lang="cs-CZ" altLang="cs-CZ" b="1" dirty="0"/>
          </a:p>
          <a:p>
            <a:r>
              <a:rPr lang="cs-CZ" altLang="cs-CZ" b="1" dirty="0"/>
              <a:t>Nejlépe mezi nimi dopadla oblast středních Čech představovaná Středočeským krajem s 84 % následovaná 81% regionem Jihovýchod (Jihomoravský kraj a Vysočina).</a:t>
            </a:r>
            <a:r>
              <a:rPr lang="cs-CZ" altLang="cs-CZ" dirty="0"/>
              <a:t> </a:t>
            </a:r>
          </a:p>
          <a:p>
            <a:endParaRPr lang="cs-CZ" altLang="cs-CZ" dirty="0"/>
          </a:p>
          <a:p>
            <a:r>
              <a:rPr lang="cs-CZ" altLang="cs-CZ" dirty="0"/>
              <a:t>Na opačném konci figuruje s 63 % region Severozápad tvořený Karlovarským a Ústeckým krajem.</a:t>
            </a:r>
          </a:p>
        </p:txBody>
      </p:sp>
    </p:spTree>
    <p:extLst>
      <p:ext uri="{BB962C8B-B14F-4D97-AF65-F5344CB8AC3E}">
        <p14:creationId xmlns:p14="http://schemas.microsoft.com/office/powerpoint/2010/main" val="15567319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86083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restrukturalizace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41571"/>
            <a:ext cx="10753200" cy="4590429"/>
          </a:xfrm>
        </p:spPr>
        <p:txBody>
          <a:bodyPr/>
          <a:lstStyle/>
          <a:p>
            <a:r>
              <a:rPr lang="cs-CZ" altLang="cs-CZ" sz="2400" b="1" i="1" u="sng" dirty="0" err="1"/>
              <a:t>Deindustrializace</a:t>
            </a:r>
            <a:r>
              <a:rPr lang="cs-CZ" altLang="cs-CZ" sz="2400" dirty="0"/>
              <a:t> je do určité míry způsobena </a:t>
            </a:r>
            <a:r>
              <a:rPr lang="cs-CZ" altLang="cs-CZ" sz="2400" b="1" dirty="0"/>
              <a:t>novou mezinárodní dělbou práce</a:t>
            </a:r>
            <a:r>
              <a:rPr lang="cs-CZ" altLang="cs-CZ" sz="2400" dirty="0"/>
              <a:t>, při níž dochází k </a:t>
            </a:r>
            <a:r>
              <a:rPr lang="cs-CZ" altLang="cs-CZ" sz="2400" b="1" dirty="0"/>
              <a:t>přemisťování některých výrob a služeb z metropolitních oblastí vyspělých zemí do zemí třetího světa</a:t>
            </a:r>
            <a:r>
              <a:rPr lang="cs-CZ" altLang="cs-CZ" sz="2400" dirty="0"/>
              <a:t>. </a:t>
            </a:r>
          </a:p>
          <a:p>
            <a:endParaRPr lang="cs-CZ" altLang="cs-CZ" sz="2400" dirty="0"/>
          </a:p>
          <a:p>
            <a:r>
              <a:rPr lang="cs-CZ" altLang="cs-CZ" sz="2400" dirty="0"/>
              <a:t>Hlavním důvodem </a:t>
            </a:r>
            <a:r>
              <a:rPr lang="cs-CZ" altLang="cs-CZ" sz="2400" b="1" dirty="0"/>
              <a:t>růstu výrobních služeb </a:t>
            </a:r>
            <a:r>
              <a:rPr lang="cs-CZ" altLang="cs-CZ" sz="2400" dirty="0"/>
              <a:t>v největších světových městech je </a:t>
            </a:r>
            <a:r>
              <a:rPr lang="cs-CZ" altLang="cs-CZ" sz="2400" b="1" dirty="0"/>
              <a:t>koncentrace řídících funkcí globální ekonomiky</a:t>
            </a:r>
            <a:r>
              <a:rPr lang="cs-CZ" altLang="cs-CZ" sz="2400" dirty="0"/>
              <a:t>.</a:t>
            </a:r>
          </a:p>
          <a:p>
            <a:endParaRPr lang="cs-CZ" altLang="cs-CZ" sz="2400" dirty="0"/>
          </a:p>
          <a:p>
            <a:r>
              <a:rPr lang="cs-CZ" altLang="cs-CZ" sz="2400" b="1" dirty="0" err="1"/>
              <a:t>Deindustrializace</a:t>
            </a:r>
            <a:r>
              <a:rPr lang="cs-CZ" altLang="cs-CZ" sz="2400" b="1" dirty="0"/>
              <a:t> proběhla či probíhá ve všech vyspělých zemích Evropy</a:t>
            </a:r>
            <a:r>
              <a:rPr lang="cs-CZ" altLang="cs-CZ" sz="2400" dirty="0"/>
              <a:t>.</a:t>
            </a:r>
          </a:p>
          <a:p>
            <a:pPr marL="72000" indent="0">
              <a:buNone/>
            </a:pP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04853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Ekonomická restrukturalizace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Zatímco </a:t>
            </a:r>
            <a:r>
              <a:rPr lang="cs-CZ" altLang="cs-CZ" sz="2400" b="1" dirty="0" err="1"/>
              <a:t>deindustrializace</a:t>
            </a:r>
            <a:r>
              <a:rPr lang="cs-CZ" altLang="cs-CZ" sz="2400" b="1" dirty="0"/>
              <a:t> postihuje většinu velkých měst</a:t>
            </a:r>
            <a:r>
              <a:rPr lang="cs-CZ" altLang="cs-CZ" sz="2400" dirty="0"/>
              <a:t> ve </a:t>
            </a:r>
            <a:r>
              <a:rPr lang="cs-CZ" altLang="cs-CZ" sz="2400" b="1" dirty="0"/>
              <a:t>vyspělých zemích</a:t>
            </a:r>
            <a:r>
              <a:rPr lang="cs-CZ" altLang="cs-CZ" sz="2400" dirty="0"/>
              <a:t>, </a:t>
            </a:r>
            <a:r>
              <a:rPr lang="cs-CZ" altLang="cs-CZ" sz="2400" b="1" dirty="0"/>
              <a:t>ne všechna města získávají v rámci globální ekonomiky nové funkce.</a:t>
            </a:r>
            <a:r>
              <a:rPr lang="cs-CZ" altLang="cs-CZ" sz="2400" dirty="0"/>
              <a:t> </a:t>
            </a:r>
          </a:p>
          <a:p>
            <a:endParaRPr lang="cs-CZ" altLang="cs-CZ" sz="2400" dirty="0"/>
          </a:p>
          <a:p>
            <a:r>
              <a:rPr lang="cs-CZ" altLang="cs-CZ" sz="2400" dirty="0"/>
              <a:t>Ekonomická restrukturalizace má tudíž </a:t>
            </a:r>
            <a:r>
              <a:rPr lang="cs-CZ" altLang="cs-CZ" sz="2400" b="1" dirty="0"/>
              <a:t>rozdílný průběh a dopady podle postavení města </a:t>
            </a:r>
            <a:r>
              <a:rPr lang="cs-CZ" altLang="cs-CZ" sz="2400" dirty="0"/>
              <a:t>v rámci globální dělby práce.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0223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3B11B15-753A-49DC-A26C-6A3973644B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6DA11E6-9AC3-4ED4-88B3-4F203DFD1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51BB25-C6E5-4779-9D21-FEAE4B7E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dirty="0"/>
              <a:t>Ekonomická restrukturalizace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EC02D86-A37D-4BA8-969D-AF5B960D4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b="1" dirty="0"/>
              <a:t>Komercializace center, vznik sekundárních center a obchodních a distribučních zón odvedly pozornost od úpadku průmyslu a vzniku </a:t>
            </a:r>
            <a:r>
              <a:rPr lang="cs-CZ" sz="2400" b="1" dirty="0" err="1"/>
              <a:t>brownfields</a:t>
            </a:r>
            <a:r>
              <a:rPr lang="cs-CZ" sz="2400" b="1" dirty="0"/>
              <a:t> </a:t>
            </a:r>
            <a:r>
              <a:rPr lang="cs-CZ" sz="2400" dirty="0"/>
              <a:t>(zejména průmyslových).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 </a:t>
            </a:r>
          </a:p>
          <a:p>
            <a:pPr>
              <a:defRPr/>
            </a:pPr>
            <a:r>
              <a:rPr lang="cs-CZ" sz="2400" dirty="0"/>
              <a:t>Mnohé dobře situované </a:t>
            </a:r>
            <a:r>
              <a:rPr lang="cs-CZ" sz="2400" b="1" dirty="0" err="1"/>
              <a:t>brownfields</a:t>
            </a:r>
            <a:r>
              <a:rPr lang="cs-CZ" sz="2400" dirty="0"/>
              <a:t> navíc nabídly </a:t>
            </a:r>
            <a:r>
              <a:rPr lang="cs-CZ" sz="2400" b="1" dirty="0"/>
              <a:t>rozvojový potenciál</a:t>
            </a:r>
            <a:r>
              <a:rPr lang="cs-CZ" sz="2400" dirty="0"/>
              <a:t>, jenž byl rychle využit. </a:t>
            </a:r>
          </a:p>
        </p:txBody>
      </p:sp>
    </p:spTree>
    <p:extLst>
      <p:ext uri="{BB962C8B-B14F-4D97-AF65-F5344CB8AC3E}">
        <p14:creationId xmlns:p14="http://schemas.microsoft.com/office/powerpoint/2010/main" val="28109443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07FDFC-46F6-4AB4-A40A-0AD9F93D74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319187-3611-455C-B7A2-753CCBAEA5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DACDFFB-0CE4-4AE8-A07F-84AAF4ED84DB}"/>
              </a:ext>
            </a:extLst>
          </p:cNvPr>
          <p:cNvSpPr txBox="1"/>
          <p:nvPr/>
        </p:nvSpPr>
        <p:spPr>
          <a:xfrm>
            <a:off x="988448" y="5766335"/>
            <a:ext cx="3522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Toto možná poznáte..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8BCE99D-F6D1-4EA1-B4CE-93C65BC2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3" y="187242"/>
            <a:ext cx="4377307" cy="25910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3DFDD24-4D4C-4C53-9FB0-BB3B1DA56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79" y="71449"/>
            <a:ext cx="4066037" cy="304808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D54060E-8CE4-4DD3-BAD1-3DEF2BF46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0" y="3119531"/>
            <a:ext cx="4310246" cy="242641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1ADC78C-6A55-418C-9924-7EB58BC2E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794" y="3277661"/>
            <a:ext cx="463945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91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32921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restrukturalizace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8074" y="1307805"/>
            <a:ext cx="10665126" cy="4524195"/>
          </a:xfrm>
        </p:spPr>
        <p:txBody>
          <a:bodyPr/>
          <a:lstStyle/>
          <a:p>
            <a:r>
              <a:rPr lang="cs-CZ" altLang="cs-CZ" sz="2400" dirty="0"/>
              <a:t>V metropolích vznikly </a:t>
            </a:r>
            <a:r>
              <a:rPr lang="cs-CZ" altLang="cs-CZ" sz="2400" b="1" dirty="0"/>
              <a:t>nové „citadely“(</a:t>
            </a:r>
            <a:r>
              <a:rPr lang="cs-CZ" altLang="cs-CZ" sz="2400" b="1" dirty="0" err="1"/>
              <a:t>Central</a:t>
            </a:r>
            <a:r>
              <a:rPr lang="cs-CZ" altLang="cs-CZ" sz="2400" b="1" dirty="0"/>
              <a:t> Business </a:t>
            </a:r>
            <a:r>
              <a:rPr lang="cs-CZ" altLang="cs-CZ" sz="2400" b="1" dirty="0" err="1"/>
              <a:t>District</a:t>
            </a:r>
            <a:r>
              <a:rPr lang="cs-CZ" altLang="cs-CZ" sz="2400" b="1" dirty="0"/>
              <a:t>, CBD) </a:t>
            </a:r>
            <a:r>
              <a:rPr lang="cs-CZ" altLang="cs-CZ" sz="2400" dirty="0"/>
              <a:t>obsazené </a:t>
            </a:r>
            <a:r>
              <a:rPr lang="pl-PL" altLang="cs-CZ" sz="2400" b="1" dirty="0"/>
              <a:t>klíčovými ekonomickými funkcemi (sídla národních a nadnárodních firem, finančnictví, pojišťovnictví, vyšší služby apod.) a komercí (obchod a služby)</a:t>
            </a:r>
            <a:r>
              <a:rPr lang="pl-PL" altLang="cs-CZ" sz="2400" dirty="0"/>
              <a:t>.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b="1" dirty="0"/>
              <a:t>Ekonomickou váhou </a:t>
            </a:r>
            <a:r>
              <a:rPr lang="cs-CZ" altLang="cs-CZ" sz="2400" dirty="0"/>
              <a:t>se města snaží reálně </a:t>
            </a:r>
            <a:r>
              <a:rPr lang="cs-CZ" altLang="cs-CZ" sz="2400" b="1" dirty="0"/>
              <a:t>nahradit dosavadní funkce </a:t>
            </a:r>
            <a:r>
              <a:rPr lang="cs-CZ" altLang="cs-CZ" sz="2400" dirty="0"/>
              <a:t>(i výrobní)</a:t>
            </a:r>
            <a:r>
              <a:rPr lang="cs-CZ" altLang="cs-CZ" sz="2400" b="1" dirty="0"/>
              <a:t> </a:t>
            </a:r>
            <a:r>
              <a:rPr lang="cs-CZ" altLang="cs-CZ" sz="2400" dirty="0"/>
              <a:t>a místa plnící centrální funkce.</a:t>
            </a:r>
          </a:p>
        </p:txBody>
      </p:sp>
    </p:spTree>
    <p:extLst>
      <p:ext uri="{BB962C8B-B14F-4D97-AF65-F5344CB8AC3E}">
        <p14:creationId xmlns:p14="http://schemas.microsoft.com/office/powerpoint/2010/main" val="33405321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45E96F7-A2AB-4A42-8E41-8DC9BC7065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1EC763-6202-4330-89E3-7C30108A1A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D527A5-AB53-4E09-9F5A-621121399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0"/>
            <a:ext cx="4895088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80EEB83-25F7-4621-9513-B00044126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923" y="531200"/>
            <a:ext cx="4584589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09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92A2AD7-57C1-4035-9CF7-2EF7F3387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5D9D03-5EEA-4D09-B93A-947B58B489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78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5227BB5-A51A-4B3D-B509-B0683B23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256" y="355516"/>
            <a:ext cx="5401524" cy="29507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900E91-CA5B-49ED-99EF-F49FDFCF9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" y="3516458"/>
            <a:ext cx="4600880" cy="2588778"/>
          </a:xfrm>
          <a:prstGeom prst="rect">
            <a:avLst/>
          </a:prstGeom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id="{012882BE-10E9-4A43-AB0D-28542CE19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000" y="3429000"/>
            <a:ext cx="4572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3108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79758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restrukturalizace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149741"/>
            <a:ext cx="10753200" cy="4139998"/>
          </a:xfrm>
        </p:spPr>
        <p:txBody>
          <a:bodyPr/>
          <a:lstStyle/>
          <a:p>
            <a:r>
              <a:rPr lang="cs-CZ" altLang="cs-CZ" sz="2000" dirty="0"/>
              <a:t>Ne </a:t>
            </a:r>
            <a:r>
              <a:rPr lang="cs-CZ" altLang="cs-CZ" sz="2000" b="1" dirty="0"/>
              <a:t>všechna města byla </a:t>
            </a:r>
            <a:r>
              <a:rPr lang="cs-CZ" altLang="cs-CZ" sz="2000" dirty="0"/>
              <a:t>ve své restrukturalizaci </a:t>
            </a:r>
            <a:r>
              <a:rPr lang="cs-CZ" altLang="cs-CZ" sz="2000" b="1" dirty="0"/>
              <a:t>úspěšná</a:t>
            </a:r>
            <a:r>
              <a:rPr lang="cs-CZ" altLang="cs-CZ" sz="2000" dirty="0"/>
              <a:t>. </a:t>
            </a:r>
          </a:p>
          <a:p>
            <a:endParaRPr lang="cs-CZ" altLang="cs-CZ" sz="2000" dirty="0"/>
          </a:p>
          <a:p>
            <a:r>
              <a:rPr lang="cs-CZ" altLang="cs-CZ" sz="2000" dirty="0" err="1"/>
              <a:t>Deindustrializace</a:t>
            </a:r>
            <a:r>
              <a:rPr lang="cs-CZ" altLang="cs-CZ" sz="2000" dirty="0"/>
              <a:t> byla </a:t>
            </a:r>
            <a:r>
              <a:rPr lang="cs-CZ" altLang="cs-CZ" sz="2000" b="1" dirty="0"/>
              <a:t>u těch úspěšnějších nahrazena </a:t>
            </a:r>
            <a:r>
              <a:rPr lang="cs-CZ" altLang="cs-CZ" sz="2000" b="1" i="1" u="sng" dirty="0" err="1"/>
              <a:t>reindustrializací</a:t>
            </a:r>
            <a:r>
              <a:rPr lang="cs-CZ" altLang="cs-CZ" sz="2000" dirty="0"/>
              <a:t> ve formě výrob patřících ke </a:t>
            </a:r>
            <a:r>
              <a:rPr lang="cs-CZ" altLang="cs-CZ" sz="2000" b="1" dirty="0"/>
              <a:t>spodním článkům řetězců globální dělby práce</a:t>
            </a:r>
            <a:r>
              <a:rPr lang="cs-CZ" altLang="cs-CZ" sz="2000" dirty="0"/>
              <a:t> (montovny, </a:t>
            </a:r>
            <a:r>
              <a:rPr lang="cs-CZ" altLang="cs-CZ" sz="2000" dirty="0" err="1"/>
              <a:t>low</a:t>
            </a:r>
            <a:r>
              <a:rPr lang="cs-CZ" altLang="cs-CZ" sz="2000" dirty="0"/>
              <a:t>-tech…, bez výzkumu, vývoje, přidané hodnoty apod.). </a:t>
            </a:r>
          </a:p>
          <a:p>
            <a:endParaRPr lang="cs-CZ" altLang="cs-CZ" sz="2000" dirty="0"/>
          </a:p>
          <a:p>
            <a:r>
              <a:rPr lang="cs-CZ" altLang="cs-CZ" sz="2000" dirty="0"/>
              <a:t>Mnohá města však </a:t>
            </a:r>
            <a:r>
              <a:rPr lang="cs-CZ" altLang="cs-CZ" sz="2000" b="1" dirty="0"/>
              <a:t>neuspěla ani nabídkou levné pracovní síly a pozemků </a:t>
            </a:r>
            <a:r>
              <a:rPr lang="cs-CZ" altLang="cs-CZ" sz="2000" dirty="0"/>
              <a:t>zainvestovaných s pomocí veřejných zdrojů a </a:t>
            </a:r>
            <a:r>
              <a:rPr lang="cs-CZ" altLang="cs-CZ" sz="2000" b="1" dirty="0"/>
              <a:t>zůstávají v propadu</a:t>
            </a:r>
            <a:r>
              <a:rPr lang="cs-CZ" alt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795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54186"/>
            <a:ext cx="10753200" cy="451576"/>
          </a:xfrm>
        </p:spPr>
        <p:txBody>
          <a:bodyPr/>
          <a:lstStyle/>
          <a:p>
            <a:pPr algn="ctr"/>
            <a:r>
              <a:rPr lang="cs-CZ" altLang="cs-CZ" sz="4000" b="1" dirty="0"/>
              <a:t>Globalizace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44009"/>
            <a:ext cx="10753200" cy="4587991"/>
          </a:xfrm>
        </p:spPr>
        <p:txBody>
          <a:bodyPr/>
          <a:lstStyle/>
          <a:p>
            <a:r>
              <a:rPr lang="cs-CZ" altLang="cs-CZ" sz="2400" b="1" dirty="0"/>
              <a:t>Globalizace</a:t>
            </a:r>
            <a:r>
              <a:rPr lang="cs-CZ" altLang="cs-CZ" sz="2400" dirty="0"/>
              <a:t> v nejobecnějším smyslu slova znamená </a:t>
            </a:r>
            <a:r>
              <a:rPr lang="cs-CZ" altLang="cs-CZ" sz="2400" b="1" dirty="0"/>
              <a:t>rozšíření určitého jevu po celé zeměkouli </a:t>
            </a:r>
            <a:r>
              <a:rPr lang="cs-CZ" altLang="cs-CZ" sz="2400" dirty="0"/>
              <a:t>(dříve stačil i kontinent, několik států…). </a:t>
            </a:r>
          </a:p>
          <a:p>
            <a:endParaRPr lang="cs-CZ" altLang="cs-CZ" sz="2400" dirty="0"/>
          </a:p>
          <a:p>
            <a:r>
              <a:rPr lang="cs-CZ" altLang="cs-CZ" sz="2400" dirty="0"/>
              <a:t>To ovšem není v zásadě nic nového, tato situace již v minulosti nastala mnohokrát.</a:t>
            </a:r>
          </a:p>
          <a:p>
            <a:endParaRPr lang="cs-CZ" altLang="cs-CZ" sz="2400" dirty="0"/>
          </a:p>
          <a:p>
            <a:r>
              <a:rPr lang="cs-CZ" altLang="cs-CZ" sz="2400" dirty="0"/>
              <a:t>Nový je </a:t>
            </a:r>
            <a:r>
              <a:rPr lang="cs-CZ" altLang="cs-CZ" sz="2400" b="1" dirty="0"/>
              <a:t>rozsah, provázanost a dopady tohoto „rozšíření“</a:t>
            </a:r>
            <a:r>
              <a:rPr lang="cs-CZ" altLang="cs-CZ" sz="2400" dirty="0"/>
              <a:t>, jeho </a:t>
            </a:r>
            <a:r>
              <a:rPr lang="cs-CZ" altLang="cs-CZ" sz="2400" b="1" dirty="0"/>
              <a:t>míra a intenzita</a:t>
            </a:r>
            <a:r>
              <a:rPr lang="cs-CZ" altLang="cs-CZ" sz="2400" dirty="0"/>
              <a:t>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0616093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79855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restrukturalizace a sociální polarizace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Ve velkých městech se projevuje </a:t>
            </a:r>
            <a:r>
              <a:rPr lang="cs-CZ" altLang="cs-CZ" sz="2000" b="1" dirty="0"/>
              <a:t>expanze a polarizace bohatých a chudých vrstev a úbytek střední vrstvy obyvatel </a:t>
            </a:r>
            <a:r>
              <a:rPr lang="cs-CZ" altLang="cs-CZ" sz="2000" dirty="0"/>
              <a:t>– zásadní rozpor posledních desetiletí! </a:t>
            </a:r>
          </a:p>
          <a:p>
            <a:endParaRPr lang="cs-CZ" altLang="cs-CZ" sz="2000" dirty="0"/>
          </a:p>
          <a:p>
            <a:r>
              <a:rPr lang="cs-CZ" altLang="cs-CZ" sz="2000" dirty="0"/>
              <a:t>Dochází k tzv. </a:t>
            </a:r>
            <a:r>
              <a:rPr lang="cs-CZ" altLang="cs-CZ" sz="2000" b="1" i="1" u="sng" dirty="0" err="1"/>
              <a:t>gentrifikaci</a:t>
            </a:r>
            <a:r>
              <a:rPr lang="cs-CZ" altLang="cs-CZ" sz="2000" dirty="0"/>
              <a:t> …</a:t>
            </a:r>
          </a:p>
          <a:p>
            <a:r>
              <a:rPr lang="cs-CZ" altLang="cs-CZ" sz="2000" b="1" dirty="0"/>
              <a:t>bohatší</a:t>
            </a:r>
            <a:r>
              <a:rPr lang="cs-CZ" altLang="cs-CZ" sz="2000" dirty="0"/>
              <a:t> lidé </a:t>
            </a:r>
            <a:r>
              <a:rPr lang="cs-CZ" altLang="cs-CZ" sz="2000" b="1" dirty="0"/>
              <a:t>nakupují nemovitosti k bydlení v dosud méně prosperujících společenstvích a vytláčejí chudší vrstvy </a:t>
            </a:r>
            <a:r>
              <a:rPr lang="cs-CZ" altLang="cs-CZ" sz="2000" dirty="0"/>
              <a:t>na periferii nebo mimo metropolitní oblast</a:t>
            </a:r>
          </a:p>
          <a:p>
            <a:endParaRPr lang="cs-CZ" altLang="cs-CZ" sz="2000" b="1" dirty="0"/>
          </a:p>
          <a:p>
            <a:r>
              <a:rPr lang="cs-CZ" altLang="cs-CZ" sz="2000" b="1" dirty="0"/>
              <a:t>Nejdříve příliv sociálního a kulturního kapitálu</a:t>
            </a:r>
            <a:r>
              <a:rPr lang="cs-CZ" altLang="cs-CZ" sz="2000" dirty="0"/>
              <a:t>, později i ekonomický rozvoj, ale je třeba vše vhodně propojit, aby to nedopadlo špatně…</a:t>
            </a:r>
          </a:p>
        </p:txBody>
      </p:sp>
    </p:spTree>
    <p:extLst>
      <p:ext uri="{BB962C8B-B14F-4D97-AF65-F5344CB8AC3E}">
        <p14:creationId xmlns:p14="http://schemas.microsoft.com/office/powerpoint/2010/main" val="33435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5F2442-131E-49CB-9734-FA94E48EDE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D73DE4-0125-4A60-9ECA-FD2FD2545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E1399B-A26C-42A8-A474-4266FBEB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16" y="503957"/>
            <a:ext cx="4243184" cy="31823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274605-8F01-4A4C-A7C5-8EF1DF24A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93" y="3781265"/>
            <a:ext cx="4572396" cy="25727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93893A-858D-43A9-8CF9-34F97AFA5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913" y="748464"/>
            <a:ext cx="4938188" cy="32921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1C328D5-8232-4C87-886D-D76E7D33B058}"/>
              </a:ext>
            </a:extLst>
          </p:cNvPr>
          <p:cNvSpPr txBox="1"/>
          <p:nvPr/>
        </p:nvSpPr>
        <p:spPr>
          <a:xfrm>
            <a:off x="6726911" y="4589134"/>
            <a:ext cx="39020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/>
              <a:t>New York </a:t>
            </a:r>
          </a:p>
          <a:p>
            <a:r>
              <a:rPr lang="cs-CZ" altLang="cs-CZ" b="1" dirty="0"/>
              <a:t>(New </a:t>
            </a:r>
            <a:r>
              <a:rPr lang="cs-CZ" altLang="cs-CZ" b="1" dirty="0" err="1"/>
              <a:t>Yersey</a:t>
            </a:r>
            <a:r>
              <a:rPr lang="cs-CZ" altLang="cs-CZ" b="1" dirty="0"/>
              <a:t>, Brooklyn, </a:t>
            </a:r>
          </a:p>
          <a:p>
            <a:r>
              <a:rPr lang="cs-CZ" altLang="cs-CZ" b="1" dirty="0" err="1"/>
              <a:t>Staten</a:t>
            </a:r>
            <a:r>
              <a:rPr lang="cs-CZ" altLang="cs-CZ" b="1" dirty="0"/>
              <a:t> Island)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05287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A5159D-AD7A-4DCD-98F6-8E5A0E5CE2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BA18C8-FCD7-41D7-8DC1-28FAFD1CBF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AFFCE2-FCFF-4CE4-856F-BAB2E066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682095"/>
            <a:ext cx="4440003" cy="25044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96C28E-9C45-41A7-8C3A-590491884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00" y="3447470"/>
            <a:ext cx="4359018" cy="26154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5F24F3-EA1C-4012-8DB3-E640BE37F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01577"/>
            <a:ext cx="4279763" cy="26458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C5D756-AA3B-4366-A37D-D89C3170A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683" y="3655265"/>
            <a:ext cx="4572396" cy="25727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6B6AF5B-8015-4840-8053-0FD736F77E7F}"/>
              </a:ext>
            </a:extLst>
          </p:cNvPr>
          <p:cNvSpPr txBox="1"/>
          <p:nvPr/>
        </p:nvSpPr>
        <p:spPr>
          <a:xfrm>
            <a:off x="1514764" y="184037"/>
            <a:ext cx="8587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/>
              <a:t>Slumy v Limě a Lagosu vs. milionářské čtvrtě v Lagosu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15881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B03A9B-DD1F-4EA3-94AB-3DE16B735C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BBB6BFE-782C-4D2C-8FE7-CD4565A20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C1B880-884C-4B8B-BFA8-31161311F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82" y="261690"/>
            <a:ext cx="5401524" cy="3603048"/>
          </a:xfrm>
          <a:prstGeom prst="rect">
            <a:avLst/>
          </a:prstGeom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B3BE6876-2725-4830-975C-346855F2B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550" y="3981048"/>
            <a:ext cx="4967288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071AFE-915F-4CD9-A1FD-6282AFCA0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38" y="2088274"/>
            <a:ext cx="5364162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5616F86-4B8E-47E8-9BFF-2C12B21A7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3880" y="813151"/>
            <a:ext cx="2935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</a:rPr>
              <a:t>Poznáte město?</a:t>
            </a:r>
          </a:p>
        </p:txBody>
      </p:sp>
    </p:spTree>
    <p:extLst>
      <p:ext uri="{BB962C8B-B14F-4D97-AF65-F5344CB8AC3E}">
        <p14:creationId xmlns:p14="http://schemas.microsoft.com/office/powerpoint/2010/main" val="16048698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80E6FF-E996-42BF-92CC-BB986C0653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A03781-8ECA-4ECB-A747-84D5AEEE52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64FC293-42B2-4A7F-91DC-F1ADCACE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Ekonomická restrukturalizace a sociální polarizace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6DED468-F5A4-4CB2-BEAF-71FA058AD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00" y="1778576"/>
            <a:ext cx="10807200" cy="4886325"/>
          </a:xfrm>
        </p:spPr>
        <p:txBody>
          <a:bodyPr/>
          <a:lstStyle/>
          <a:p>
            <a:r>
              <a:rPr lang="cs-CZ" altLang="cs-CZ" sz="2400" dirty="0"/>
              <a:t>Dopady </a:t>
            </a:r>
            <a:r>
              <a:rPr lang="cs-CZ" altLang="cs-CZ" sz="2400" b="1" dirty="0"/>
              <a:t>ekonomické restrukturalizace na trh práce</a:t>
            </a:r>
            <a:r>
              <a:rPr lang="cs-CZ" altLang="cs-CZ" sz="2400" dirty="0"/>
              <a:t> - </a:t>
            </a:r>
            <a:r>
              <a:rPr lang="cs-CZ" altLang="cs-CZ" sz="2400" b="1" dirty="0"/>
              <a:t>roste podíl vedoucích a odborných pracovníků</a:t>
            </a:r>
            <a:r>
              <a:rPr lang="cs-CZ" altLang="cs-CZ" sz="2400" dirty="0"/>
              <a:t>, snižuje se zastoupení pracovních míst s průměrnými mzdami a </a:t>
            </a:r>
            <a:r>
              <a:rPr lang="cs-CZ" altLang="cs-CZ" sz="2400" b="1" dirty="0"/>
              <a:t>roste počet špatně placených zaměstnání</a:t>
            </a:r>
            <a:r>
              <a:rPr lang="cs-CZ" altLang="cs-CZ" sz="2400" dirty="0"/>
              <a:t>, občasných zaměstnání s nestálými příjmy a počet nezaměstnaných.</a:t>
            </a:r>
          </a:p>
          <a:p>
            <a:endParaRPr lang="cs-CZ" altLang="cs-CZ" sz="2400" dirty="0"/>
          </a:p>
          <a:p>
            <a:r>
              <a:rPr lang="cs-CZ" altLang="cs-CZ" sz="2400" dirty="0"/>
              <a:t>Trh práce se z </a:t>
            </a:r>
            <a:r>
              <a:rPr lang="cs-CZ" altLang="cs-CZ" sz="2400" b="1" dirty="0"/>
              <a:t>hlediska mzdového ohodnocení opět výrazně polarizuje</a:t>
            </a:r>
            <a:r>
              <a:rPr lang="cs-CZ" altLang="cs-CZ" sz="24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07038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4EF23-7FAF-4A2A-A457-7B9C49B492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B9A9234-571D-487A-88AB-4C1A833C5E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32A138-B6CA-4BC7-8C6B-CA8E1DC7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51" y="569376"/>
            <a:ext cx="3676207" cy="31884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5908AE0-169B-4F5E-BC1B-84AC3A106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825" y="4000740"/>
            <a:ext cx="5035732" cy="23532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FC651BC-FCDD-42F4-8333-E08DA76D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334" y="834608"/>
            <a:ext cx="438340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526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574424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restrukturalizace a sociální polarizace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Sociální polarizaci </a:t>
            </a:r>
            <a:r>
              <a:rPr lang="cs-CZ" altLang="cs-CZ" b="1" dirty="0"/>
              <a:t>nelze spojovat pouze se změnami na trhu práce</a:t>
            </a:r>
            <a:r>
              <a:rPr lang="cs-CZ" altLang="cs-CZ" dirty="0"/>
              <a:t>, ale i se </a:t>
            </a:r>
            <a:r>
              <a:rPr lang="cs-CZ" altLang="cs-CZ" b="1" dirty="0"/>
              <a:t>snižující se rolí sociálního státu</a:t>
            </a:r>
            <a:r>
              <a:rPr lang="cs-CZ" altLang="cs-CZ" dirty="0"/>
              <a:t>. </a:t>
            </a:r>
          </a:p>
          <a:p>
            <a:endParaRPr lang="cs-CZ" altLang="cs-CZ" dirty="0"/>
          </a:p>
          <a:p>
            <a:r>
              <a:rPr lang="cs-CZ" altLang="cs-CZ" dirty="0"/>
              <a:t>Sociální polarizace se v území projevuje </a:t>
            </a:r>
            <a:r>
              <a:rPr lang="cs-CZ" altLang="cs-CZ" b="1" dirty="0"/>
              <a:t>narůstající segregací chudých a separací bohatých</a:t>
            </a:r>
            <a:r>
              <a:rPr lang="cs-CZ" altLang="cs-CZ" dirty="0"/>
              <a:t> a utvářením </a:t>
            </a:r>
            <a:r>
              <a:rPr lang="cs-CZ" altLang="cs-CZ" b="1" dirty="0"/>
              <a:t>duálních a sociálně i prostorově rozdělených měst</a:t>
            </a:r>
            <a:r>
              <a:rPr lang="cs-CZ" alt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0093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4655" y="435029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restrukturalizace a sociální polarizace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779890"/>
            <a:ext cx="10753200" cy="4474881"/>
          </a:xfrm>
        </p:spPr>
        <p:txBody>
          <a:bodyPr/>
          <a:lstStyle/>
          <a:p>
            <a:r>
              <a:rPr lang="cs-CZ" altLang="cs-CZ" sz="2400" dirty="0"/>
              <a:t>Tradiční </a:t>
            </a:r>
            <a:r>
              <a:rPr lang="cs-CZ" altLang="cs-CZ" sz="2400" b="1" dirty="0"/>
              <a:t>sociálně silné čtvrtě posilují své postavení</a:t>
            </a:r>
            <a:r>
              <a:rPr lang="cs-CZ" altLang="cs-CZ" sz="2400" dirty="0"/>
              <a:t>, v centrech měst a některých atraktivních čtvrtích dochází k již zmíněné </a:t>
            </a:r>
            <a:r>
              <a:rPr lang="cs-CZ" altLang="cs-CZ" sz="2400" dirty="0" err="1"/>
              <a:t>gentrifikaci</a:t>
            </a:r>
            <a:r>
              <a:rPr lang="cs-CZ" altLang="cs-CZ" sz="2400" dirty="0"/>
              <a:t>.</a:t>
            </a:r>
          </a:p>
          <a:p>
            <a:endParaRPr lang="cs-CZ" altLang="cs-CZ" sz="2400" dirty="0"/>
          </a:p>
          <a:p>
            <a:r>
              <a:rPr lang="cs-CZ" altLang="cs-CZ" sz="2400" dirty="0"/>
              <a:t>Některá </a:t>
            </a:r>
            <a:r>
              <a:rPr lang="cs-CZ" altLang="cs-CZ" sz="2400" b="1" dirty="0"/>
              <a:t>bydliště lépe situovaných </a:t>
            </a:r>
            <a:r>
              <a:rPr lang="cs-CZ" altLang="cs-CZ" sz="2400" dirty="0"/>
              <a:t>lidí v příměstské zóně již představují </a:t>
            </a:r>
            <a:r>
              <a:rPr lang="cs-CZ" altLang="cs-CZ" sz="2400" b="1" dirty="0"/>
              <a:t>soukromé ulice se zákazem vstupu</a:t>
            </a:r>
            <a:r>
              <a:rPr lang="cs-CZ" altLang="cs-CZ" sz="2400" dirty="0"/>
              <a:t>, lokality za závorou a </a:t>
            </a:r>
            <a:r>
              <a:rPr lang="cs-CZ" altLang="cs-CZ" sz="2400" b="1" dirty="0"/>
              <a:t>komunity chráněné před vnějším světem</a:t>
            </a:r>
            <a:r>
              <a:rPr lang="cs-CZ" altLang="cs-CZ" sz="2400" dirty="0"/>
              <a:t> bariérou recepce a monitorované hlídací službou (</a:t>
            </a:r>
            <a:r>
              <a:rPr lang="cs-CZ" altLang="cs-CZ" sz="2400" dirty="0" err="1"/>
              <a:t>gated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communities</a:t>
            </a:r>
            <a:r>
              <a:rPr lang="cs-CZ" altLang="cs-CZ" sz="24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7531349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E97DAA8-B402-4B5F-9EEE-26FA613FCB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FE3608-A5E4-4DF0-92AE-B95A2E8D9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88</a:t>
            </a:fld>
            <a:endParaRPr lang="cs-CZ" alt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345C02-29A7-41F6-B5EB-07FDED60722E}"/>
              </a:ext>
            </a:extLst>
          </p:cNvPr>
          <p:cNvSpPr txBox="1"/>
          <p:nvPr/>
        </p:nvSpPr>
        <p:spPr>
          <a:xfrm>
            <a:off x="7126834" y="561292"/>
            <a:ext cx="453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A toto také možná poznáte..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4A70605-06B0-48CF-BD39-88100314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835" y="185321"/>
            <a:ext cx="4462659" cy="33469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258F06B-BAAD-4839-9D80-EC5B89B77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28" y="1117375"/>
            <a:ext cx="4712616" cy="35298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23D58BF-2DDF-40FF-898D-8BEC303D2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182" y="3532315"/>
            <a:ext cx="4712616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25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23C2DB3-53E1-400D-BA8E-857B770B07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629182-C527-4550-BCAB-A2FD82F6C4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BCF4F7-AF17-411E-A73A-1A3813DB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31127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Ekonomická restrukturalizace a sociální polarizace</a:t>
            </a:r>
            <a:endParaRPr lang="cs-CZ" sz="3600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D0CAF00-AC40-4DA3-B6D5-43E25F353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091" y="1416338"/>
            <a:ext cx="10807200" cy="4508025"/>
          </a:xfrm>
        </p:spPr>
        <p:txBody>
          <a:bodyPr/>
          <a:lstStyle/>
          <a:p>
            <a:pPr>
              <a:defRPr/>
            </a:pPr>
            <a:r>
              <a:rPr lang="cs-CZ" sz="2400" dirty="0"/>
              <a:t>Naopak </a:t>
            </a:r>
            <a:r>
              <a:rPr lang="cs-CZ" sz="2400" b="1" dirty="0"/>
              <a:t>mnohá sídliště a vnitroměstské čtvrtě stagnují</a:t>
            </a:r>
            <a:r>
              <a:rPr lang="cs-CZ" sz="2400" dirty="0"/>
              <a:t> a některé se dostávají i na </a:t>
            </a:r>
            <a:r>
              <a:rPr lang="cs-CZ" sz="2400" b="1" dirty="0"/>
              <a:t>sestupnou spirálu úpadku</a:t>
            </a:r>
            <a:r>
              <a:rPr lang="cs-CZ" sz="2400" dirty="0"/>
              <a:t>.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K </a:t>
            </a:r>
            <a:r>
              <a:rPr lang="cs-CZ" sz="2400" b="1" dirty="0"/>
              <a:t>růstu sociálního statusu </a:t>
            </a:r>
            <a:r>
              <a:rPr lang="cs-CZ" sz="2400" dirty="0"/>
              <a:t>naopak často </a:t>
            </a:r>
            <a:r>
              <a:rPr lang="cs-CZ" sz="2400" b="1" dirty="0"/>
              <a:t>dochází v lokalitách, které byly dříve (ve střední a východní Evropě za socialismu) pod průměrem</a:t>
            </a:r>
            <a:r>
              <a:rPr lang="cs-CZ" sz="2400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400" dirty="0"/>
              <a:t> </a:t>
            </a:r>
          </a:p>
          <a:p>
            <a:pPr>
              <a:defRPr/>
            </a:pPr>
            <a:r>
              <a:rPr lang="cs-CZ" sz="2400" dirty="0"/>
              <a:t>Typickým </a:t>
            </a:r>
            <a:r>
              <a:rPr lang="cs-CZ" sz="2400" b="1" dirty="0"/>
              <a:t>příkladem polarizačního procesu </a:t>
            </a:r>
            <a:r>
              <a:rPr lang="cs-CZ" sz="2400" dirty="0"/>
              <a:t>je </a:t>
            </a:r>
            <a:r>
              <a:rPr lang="cs-CZ" sz="2400" b="1" dirty="0"/>
              <a:t>suburbanizace</a:t>
            </a:r>
            <a:r>
              <a:rPr lang="cs-CZ" sz="2400" dirty="0"/>
              <a:t>, kdy se v příměstské zóně </a:t>
            </a:r>
            <a:r>
              <a:rPr lang="cs-CZ" sz="2400" b="1" dirty="0"/>
              <a:t>k původnímu venkovskému obyvatelstvu stěhují příjmově značně silnější domácnosti</a:t>
            </a:r>
            <a:r>
              <a:rPr lang="cs-CZ" sz="24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909182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464818"/>
            <a:ext cx="10753200" cy="451576"/>
          </a:xfrm>
        </p:spPr>
        <p:txBody>
          <a:bodyPr/>
          <a:lstStyle/>
          <a:p>
            <a:pPr algn="ctr"/>
            <a:r>
              <a:rPr lang="cs-CZ" altLang="cs-CZ" sz="4000" b="1" dirty="0"/>
              <a:t>Globalizace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233377"/>
            <a:ext cx="10753200" cy="4598623"/>
          </a:xfrm>
        </p:spPr>
        <p:txBody>
          <a:bodyPr/>
          <a:lstStyle/>
          <a:p>
            <a:r>
              <a:rPr lang="cs-CZ" altLang="cs-CZ" sz="2200" dirty="0"/>
              <a:t>Globalizace je </a:t>
            </a:r>
            <a:r>
              <a:rPr lang="cs-CZ" altLang="cs-CZ" sz="2200" b="1" dirty="0"/>
              <a:t>proces</a:t>
            </a:r>
            <a:r>
              <a:rPr lang="cs-CZ" altLang="cs-CZ" sz="2200" dirty="0"/>
              <a:t>, který lze obecně charakterizovat jako </a:t>
            </a:r>
            <a:r>
              <a:rPr lang="cs-CZ" altLang="cs-CZ" sz="2200" b="1" dirty="0"/>
              <a:t>přechod do jiného řádu </a:t>
            </a:r>
            <a:r>
              <a:rPr lang="cs-CZ" altLang="cs-CZ" sz="2200" dirty="0"/>
              <a:t>(řád = (prostorové měřítko). </a:t>
            </a:r>
          </a:p>
          <a:p>
            <a:pPr marL="72000" indent="0">
              <a:buNone/>
            </a:pPr>
            <a:endParaRPr lang="cs-CZ" altLang="cs-CZ" sz="2200" dirty="0"/>
          </a:p>
          <a:p>
            <a:r>
              <a:rPr lang="cs-CZ" altLang="cs-CZ" sz="2200" dirty="0"/>
              <a:t>Globalizace je </a:t>
            </a:r>
            <a:r>
              <a:rPr lang="cs-CZ" altLang="cs-CZ" sz="2200" b="1" dirty="0"/>
              <a:t>rostoucí ekonomická vzájemná závislost zemí ve světovém měřítku</a:t>
            </a:r>
            <a:r>
              <a:rPr lang="cs-CZ" altLang="cs-CZ" sz="2200" dirty="0"/>
              <a:t> v důsledku rostoucího objemu a druhu přeshraničních transakcí zboží a služeb a toku mezinárodního kapitálu, jakož i rychlejšího a rozsáhlejšího šíření technologií.</a:t>
            </a:r>
          </a:p>
          <a:p>
            <a:endParaRPr lang="cs-CZ" sz="2200" dirty="0"/>
          </a:p>
          <a:p>
            <a:r>
              <a:rPr lang="cs-CZ" sz="2200" dirty="0"/>
              <a:t>Nebo také </a:t>
            </a:r>
            <a:r>
              <a:rPr lang="cs-CZ" sz="2200" b="1" dirty="0"/>
              <a:t>proměna prostorové organizace společenských vztahů a transakcí</a:t>
            </a:r>
            <a:r>
              <a:rPr lang="cs-CZ" sz="2200" dirty="0"/>
              <a:t>…</a:t>
            </a:r>
            <a:endParaRPr lang="cs-CZ" alt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85003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8389BB0-E82F-41AE-BF1C-27632A0AD8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5AE5B2-947B-4AAC-A0AB-C110E43104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2F340E-97B3-4CBF-BCCE-719F550F3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Ekonomická restrukturalizace a sociální polarizace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F8E85E-43AE-4612-9312-CD25E1C61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000" b="1" dirty="0"/>
              <a:t>K sociálnímu úpadku</a:t>
            </a:r>
            <a:r>
              <a:rPr lang="cs-CZ" sz="2000" dirty="0"/>
              <a:t> naopak </a:t>
            </a:r>
            <a:r>
              <a:rPr lang="cs-CZ" sz="2000" b="1" dirty="0"/>
              <a:t>dochází i na některých sídlištích (problém východního i západního světa)</a:t>
            </a:r>
            <a:r>
              <a:rPr lang="cs-CZ" sz="2000" dirty="0"/>
              <a:t>, tj. v místech, která byla dříve</a:t>
            </a:r>
            <a:r>
              <a:rPr lang="cs-CZ" sz="2000" b="1" dirty="0"/>
              <a:t> nadprůměrná</a:t>
            </a:r>
            <a:r>
              <a:rPr lang="cs-CZ" sz="2000" dirty="0"/>
              <a:t>. Lidé se z řady důvodů </a:t>
            </a:r>
            <a:r>
              <a:rPr lang="cs-CZ" sz="2000" b="1" dirty="0"/>
              <a:t>stěhují mimo tyto lokality.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Segregační procesy </a:t>
            </a:r>
            <a:r>
              <a:rPr lang="cs-CZ" sz="2000" dirty="0"/>
              <a:t>tak prozatím přispívají ke </a:t>
            </a:r>
            <a:r>
              <a:rPr lang="cs-CZ" sz="2000" b="1" dirty="0"/>
              <a:t>snižování celkových rozdílů</a:t>
            </a:r>
            <a:r>
              <a:rPr lang="cs-CZ" sz="2000" dirty="0"/>
              <a:t>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 </a:t>
            </a:r>
          </a:p>
          <a:p>
            <a:pPr>
              <a:defRPr/>
            </a:pPr>
            <a:r>
              <a:rPr lang="cs-CZ" sz="2000" dirty="0"/>
              <a:t>Zdánlivé sociální promísení těchto čtvrtí však mnohdy charakterizuje </a:t>
            </a:r>
            <a:r>
              <a:rPr lang="cs-CZ" sz="2000" b="1" dirty="0"/>
              <a:t>polarizace životů i území původních a nových obyvatel</a:t>
            </a:r>
            <a:r>
              <a:rPr lang="cs-CZ" sz="20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5278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D16081E-0511-4085-A2FD-00A89EC85D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07CB2D-8123-44AA-8748-329CAA882F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F982042-2448-4845-BCDA-4AD725414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0" y="245485"/>
            <a:ext cx="5041829" cy="33469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524311-2E66-46E2-9B1D-A4A853CD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226" y="3592479"/>
            <a:ext cx="4111529" cy="3086478"/>
          </a:xfrm>
          <a:prstGeom prst="rect">
            <a:avLst/>
          </a:prstGeom>
        </p:spPr>
      </p:pic>
      <p:pic>
        <p:nvPicPr>
          <p:cNvPr id="6" name="Obrázek 2">
            <a:extLst>
              <a:ext uri="{FF2B5EF4-FFF2-40B4-BE49-F238E27FC236}">
                <a16:creationId xmlns:a16="http://schemas.microsoft.com/office/drawing/2014/main" id="{D200E639-4DBD-499F-9BF7-510865A3B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73" y="631120"/>
            <a:ext cx="5072659" cy="285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8CD1A3-ADEE-4AAD-8989-4D48604AC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739" y="3587845"/>
            <a:ext cx="4812360" cy="320984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53D223D-B4D1-4D80-BC46-D7A9AEE2E2E3}"/>
              </a:ext>
            </a:extLst>
          </p:cNvPr>
          <p:cNvSpPr txBox="1"/>
          <p:nvPr/>
        </p:nvSpPr>
        <p:spPr>
          <a:xfrm>
            <a:off x="6215696" y="140044"/>
            <a:ext cx="56300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A toto také možná trochu poznáte..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7233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CA0E2B-C261-4130-A1F6-9B662FABE8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9CE4E6F-9568-49D2-BF55-96696D896C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CEE86D-4E43-4043-8D2F-259C9F0C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2388"/>
            <a:ext cx="10753200" cy="451576"/>
          </a:xfrm>
        </p:spPr>
        <p:txBody>
          <a:bodyPr/>
          <a:lstStyle/>
          <a:p>
            <a:pPr algn="ctr"/>
            <a:r>
              <a:rPr lang="cs-CZ" altLang="cs-CZ" sz="3600" dirty="0"/>
              <a:t>Ekonomická restrukturalizace a sociální polarizace</a:t>
            </a:r>
            <a:endParaRPr lang="cs-CZ" sz="36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D37DD6F-4029-47CA-9267-C309BCA15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39273"/>
            <a:ext cx="10964000" cy="4888727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sz="2000" b="1" dirty="0"/>
              <a:t>Smršťující se města (</a:t>
            </a:r>
            <a:r>
              <a:rPr lang="cs-CZ" altLang="cs-CZ" sz="2000" b="1" dirty="0" err="1"/>
              <a:t>Shrinking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cities</a:t>
            </a:r>
            <a:r>
              <a:rPr lang="cs-CZ" altLang="cs-CZ" sz="2000" b="1" dirty="0"/>
              <a:t>)</a:t>
            </a:r>
          </a:p>
          <a:p>
            <a:r>
              <a:rPr lang="cs-CZ" altLang="cs-CZ" sz="2000" dirty="0"/>
              <a:t>V současné době se </a:t>
            </a:r>
            <a:r>
              <a:rPr lang="cs-CZ" altLang="cs-CZ" sz="2000" b="1" dirty="0"/>
              <a:t>některá města prokazatelně stále více potýkají s úbytkem obyvatel a jeho demografickou proměnou </a:t>
            </a:r>
            <a:r>
              <a:rPr lang="cs-CZ" altLang="cs-CZ" sz="2000" dirty="0"/>
              <a:t>(zejména velké sídlištní celky ve městech). </a:t>
            </a:r>
          </a:p>
          <a:p>
            <a:r>
              <a:rPr lang="cs-CZ" altLang="cs-CZ" sz="2000" dirty="0"/>
              <a:t>Tento trend je dán jednak </a:t>
            </a:r>
            <a:r>
              <a:rPr lang="cs-CZ" altLang="cs-CZ" sz="2000" b="1" dirty="0"/>
              <a:t>demografickým stárnutím </a:t>
            </a:r>
            <a:r>
              <a:rPr lang="cs-CZ" altLang="cs-CZ" sz="2000" dirty="0"/>
              <a:t>populace a jednak </a:t>
            </a:r>
            <a:r>
              <a:rPr lang="cs-CZ" altLang="cs-CZ" sz="2000" b="1" dirty="0"/>
              <a:t>migrací obyvatel </a:t>
            </a:r>
            <a:r>
              <a:rPr lang="cs-CZ" altLang="cs-CZ" sz="2000" dirty="0"/>
              <a:t>(negativní hodnota migračního salda).</a:t>
            </a:r>
          </a:p>
          <a:p>
            <a:r>
              <a:rPr lang="cs-CZ" altLang="cs-CZ" sz="2000" dirty="0"/>
              <a:t>Tyto změny </a:t>
            </a:r>
            <a:r>
              <a:rPr lang="cs-CZ" altLang="cs-CZ" sz="2000" b="1" dirty="0"/>
              <a:t>zasahují širokou škálu oblastí</a:t>
            </a:r>
            <a:r>
              <a:rPr lang="cs-CZ" altLang="cs-CZ" sz="2000" dirty="0"/>
              <a:t>, ovlivňují ekonomiku, politiku, zdravotnictví a další. </a:t>
            </a:r>
          </a:p>
          <a:p>
            <a:r>
              <a:rPr lang="cs-CZ" altLang="cs-CZ" sz="2000" dirty="0"/>
              <a:t>V následujících desetiletích tak </a:t>
            </a:r>
            <a:r>
              <a:rPr lang="cs-CZ" altLang="cs-CZ" sz="2000" b="1" dirty="0"/>
              <a:t>rapidně poklesne počet obyvatel v mladších věkových skupinách </a:t>
            </a:r>
            <a:r>
              <a:rPr lang="cs-CZ" altLang="cs-CZ" sz="2000" dirty="0"/>
              <a:t>a počet lidí ve </a:t>
            </a:r>
            <a:r>
              <a:rPr lang="cs-CZ" altLang="cs-CZ" sz="2000" b="1" dirty="0"/>
              <a:t>starších věkových skupinách poroste</a:t>
            </a:r>
            <a:r>
              <a:rPr lang="cs-CZ" altLang="cs-CZ" sz="2000" dirty="0"/>
              <a:t>.</a:t>
            </a:r>
          </a:p>
          <a:p>
            <a:r>
              <a:rPr lang="cs-CZ" altLang="cs-CZ" sz="2000" dirty="0"/>
              <a:t>Týká se to velmi silně </a:t>
            </a:r>
            <a:r>
              <a:rPr lang="cs-CZ" altLang="cs-CZ" sz="2000" b="1" dirty="0"/>
              <a:t>měst v bývalém Východním bloku </a:t>
            </a:r>
            <a:r>
              <a:rPr lang="cs-CZ" altLang="cs-CZ" sz="2000" dirty="0"/>
              <a:t>(NDR, Polsko, Maďarsko…), ale i </a:t>
            </a:r>
            <a:r>
              <a:rPr lang="cs-CZ" altLang="cs-CZ" sz="2000" b="1" dirty="0"/>
              <a:t>vyspělého světa</a:t>
            </a:r>
            <a:r>
              <a:rPr lang="cs-CZ" altLang="cs-CZ" sz="2000" dirty="0"/>
              <a:t>.</a:t>
            </a:r>
            <a:endParaRPr lang="cs-CZ" altLang="cs-CZ" sz="20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1947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B3AE971-144F-462F-AE29-66ACB83D49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MRMR Management rozvoje měst a regionů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ED9DB6-635F-475A-BA4D-D2F092812F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220D43F-A19D-4C4C-A415-3E71C9D9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pPr algn="ctr"/>
            <a:r>
              <a:rPr lang="cs-CZ" altLang="cs-CZ" dirty="0"/>
              <a:t>Ekonomická restrukturalizace a sociální polarizace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F6A6BCC-F768-4334-8EF2-EC82B922A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60352"/>
            <a:ext cx="10753200" cy="427164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b="1" i="1" dirty="0">
                <a:solidFill>
                  <a:srgbClr val="FF0000"/>
                </a:solidFill>
              </a:rPr>
              <a:t>Která jsou typická „smršťující se“ města v ČR (na Slovensku?)</a:t>
            </a:r>
          </a:p>
        </p:txBody>
      </p:sp>
    </p:spTree>
    <p:extLst>
      <p:ext uri="{BB962C8B-B14F-4D97-AF65-F5344CB8AC3E}">
        <p14:creationId xmlns:p14="http://schemas.microsoft.com/office/powerpoint/2010/main" val="39230545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66337DA-EB8A-4CEB-1197-7D2A448868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8030170-B80A-DF44-D216-AABDEDE84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FF02F6-0D56-4E85-EF35-AC8D0AE12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8" t="42071" r="29133" b="35922"/>
          <a:stretch/>
        </p:blipFill>
        <p:spPr>
          <a:xfrm>
            <a:off x="861134" y="816745"/>
            <a:ext cx="9652104" cy="20152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1CBAB2D-FCA0-C227-25E5-E28D6DDF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171" y="3071005"/>
            <a:ext cx="5110486" cy="340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175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554334-F32B-41F0-B9A7-D5C2128853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MRMR Management rozvoje měst a regionů</a:t>
            </a:r>
            <a:endParaRPr lang="cs-CZ" alt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4CE53D4-E748-49A2-AC8A-A44E9AAE4F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E27932-A018-4719-A81F-67F5A45A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03" y="265421"/>
            <a:ext cx="6194073" cy="30909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BA22027-6599-4C54-AF71-A1C39A9F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003" y="3501639"/>
            <a:ext cx="6432997" cy="29442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68B3FA6-F9D5-41B1-B0FB-58922556308B}"/>
              </a:ext>
            </a:extLst>
          </p:cNvPr>
          <p:cNvSpPr txBox="1"/>
          <p:nvPr/>
        </p:nvSpPr>
        <p:spPr>
          <a:xfrm>
            <a:off x="9100674" y="1810891"/>
            <a:ext cx="26677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err="1"/>
              <a:t>Shrinking</a:t>
            </a:r>
            <a:r>
              <a:rPr lang="cs-CZ" altLang="cs-CZ" b="1" dirty="0"/>
              <a:t> </a:t>
            </a:r>
            <a:r>
              <a:rPr lang="cs-CZ" altLang="cs-CZ" b="1" dirty="0" err="1"/>
              <a:t>cities</a:t>
            </a:r>
            <a:r>
              <a:rPr lang="cs-CZ" altLang="cs-CZ" b="1" dirty="0"/>
              <a:t> </a:t>
            </a:r>
          </a:p>
          <a:p>
            <a:r>
              <a:rPr lang="cs-CZ" altLang="cs-CZ" b="1" dirty="0"/>
              <a:t>- Lipsko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68076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C3C480A-63DB-46F7-8785-0F5E0D8401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MRMR Management rozvoje měst a regionů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67A1C2-308E-497E-B181-28454BC5C5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B04F91-AC7D-4E12-B110-1A14AC795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84453"/>
            <a:ext cx="5724640" cy="34933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038C47-754D-4F27-91B4-E22F16EC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886" y="3752272"/>
            <a:ext cx="4575260" cy="30273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18E2739-5F29-42ED-A34F-FA4695B5A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690" y="2678546"/>
            <a:ext cx="5153691" cy="286676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FD16211-51DD-4E3D-AA71-E8EBBE3FDCB3}"/>
              </a:ext>
            </a:extLst>
          </p:cNvPr>
          <p:cNvSpPr/>
          <p:nvPr/>
        </p:nvSpPr>
        <p:spPr>
          <a:xfrm>
            <a:off x="7280410" y="851023"/>
            <a:ext cx="38715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A toto byste také mohli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poznat..</a:t>
            </a:r>
          </a:p>
        </p:txBody>
      </p:sp>
    </p:spTree>
    <p:extLst>
      <p:ext uri="{BB962C8B-B14F-4D97-AF65-F5344CB8AC3E}">
        <p14:creationId xmlns:p14="http://schemas.microsoft.com/office/powerpoint/2010/main" val="224615417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šablona-nový-vizuál</Template>
  <TotalTime>7011</TotalTime>
  <Words>4255</Words>
  <Application>Microsoft Office PowerPoint</Application>
  <PresentationFormat>Širokoúhlá obrazovka</PresentationFormat>
  <Paragraphs>582</Paragraphs>
  <Slides>96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96</vt:i4>
      </vt:variant>
    </vt:vector>
  </HeadingPairs>
  <TitlesOfParts>
    <vt:vector size="101" baseType="lpstr">
      <vt:lpstr>Arial</vt:lpstr>
      <vt:lpstr>Tahoma</vt:lpstr>
      <vt:lpstr>Verdana</vt:lpstr>
      <vt:lpstr>Wingdings</vt:lpstr>
      <vt:lpstr>Prezentace_MU_CZ</vt:lpstr>
      <vt:lpstr>Management rozvoje měst a regionů </vt:lpstr>
      <vt:lpstr>Přednášky - obsah</vt:lpstr>
      <vt:lpstr>Přednášky - obsah</vt:lpstr>
      <vt:lpstr>Semináře - obsah</vt:lpstr>
      <vt:lpstr>Globalizace a ekonomická a sociální restrukturalizace měst a městských struktur</vt:lpstr>
      <vt:lpstr>Globalizace</vt:lpstr>
      <vt:lpstr>Prezentace aplikace PowerPoint</vt:lpstr>
      <vt:lpstr>Globalizace</vt:lpstr>
      <vt:lpstr>Globalizace</vt:lpstr>
      <vt:lpstr>Globalizace</vt:lpstr>
      <vt:lpstr>Prezentace aplikace PowerPoint</vt:lpstr>
      <vt:lpstr>Vývoj globalizace</vt:lpstr>
      <vt:lpstr>Vývoj globalizace</vt:lpstr>
      <vt:lpstr>Vývoj globalizace</vt:lpstr>
      <vt:lpstr>Vývoj globalizace</vt:lpstr>
      <vt:lpstr>Vývoj globalizace</vt:lpstr>
      <vt:lpstr>Vývoj globalizace</vt:lpstr>
      <vt:lpstr>Vývoj globalizace</vt:lpstr>
      <vt:lpstr>Vývoj globalizace</vt:lpstr>
      <vt:lpstr>Vývoj globalizace</vt:lpstr>
      <vt:lpstr>Současná globalizace</vt:lpstr>
      <vt:lpstr>Současná globalizace</vt:lpstr>
      <vt:lpstr>Současná globalizace</vt:lpstr>
      <vt:lpstr>Současná globalizace</vt:lpstr>
      <vt:lpstr>Současná globalizace</vt:lpstr>
      <vt:lpstr>Vývoj globalizace - shrnutí</vt:lpstr>
      <vt:lpstr>Globalizace – klady a zápory</vt:lpstr>
      <vt:lpstr>Globalizace – klady a zápory</vt:lpstr>
      <vt:lpstr>Globalizace – klady a zápory</vt:lpstr>
      <vt:lpstr>Ekonomická globalizace</vt:lpstr>
      <vt:lpstr>Ekonomická globalizace</vt:lpstr>
      <vt:lpstr>Ekonomická globalizace</vt:lpstr>
      <vt:lpstr>Prezentace aplikace PowerPoint</vt:lpstr>
      <vt:lpstr>Globalizace finančního trhu</vt:lpstr>
      <vt:lpstr>Globalizace finančního trhu</vt:lpstr>
      <vt:lpstr>Globální město</vt:lpstr>
      <vt:lpstr>Globální město</vt:lpstr>
      <vt:lpstr>Globální město</vt:lpstr>
      <vt:lpstr>Globální město</vt:lpstr>
      <vt:lpstr>Síť globálních měst</vt:lpstr>
      <vt:lpstr>Síť globálních měst</vt:lpstr>
      <vt:lpstr>Prezentace aplikace PowerPoint</vt:lpstr>
      <vt:lpstr>Globální město</vt:lpstr>
      <vt:lpstr>Globální město</vt:lpstr>
      <vt:lpstr>Globální město</vt:lpstr>
      <vt:lpstr>1 Londýn</vt:lpstr>
      <vt:lpstr>2 New York</vt:lpstr>
      <vt:lpstr>3 Hong Kong</vt:lpstr>
      <vt:lpstr>4 Peking </vt:lpstr>
      <vt:lpstr>5 Singapur</vt:lpstr>
      <vt:lpstr>6  Shanghai</vt:lpstr>
      <vt:lpstr>7 Sydney</vt:lpstr>
      <vt:lpstr>8 Paříž</vt:lpstr>
      <vt:lpstr>9 Dubai</vt:lpstr>
      <vt:lpstr>10 Tokio</vt:lpstr>
      <vt:lpstr>Globální město</vt:lpstr>
      <vt:lpstr>Globální město</vt:lpstr>
      <vt:lpstr>Globální město</vt:lpstr>
      <vt:lpstr>Globální město</vt:lpstr>
      <vt:lpstr>Globální město</vt:lpstr>
      <vt:lpstr>Globální město</vt:lpstr>
      <vt:lpstr>Globální město</vt:lpstr>
      <vt:lpstr>Prezentace aplikace PowerPoint</vt:lpstr>
      <vt:lpstr>Globální město</vt:lpstr>
      <vt:lpstr>Globální město</vt:lpstr>
      <vt:lpstr>Globální město</vt:lpstr>
      <vt:lpstr>Nejbohatší (městské) regiony EU</vt:lpstr>
      <vt:lpstr>Nejbohatší (městské) regiony EU</vt:lpstr>
      <vt:lpstr>Prezentace aplikace PowerPoint</vt:lpstr>
      <vt:lpstr>Prezentace aplikace PowerPoint</vt:lpstr>
      <vt:lpstr>Nejbohatší (městské) regiony EU</vt:lpstr>
      <vt:lpstr>Ekonomická restrukturalizace</vt:lpstr>
      <vt:lpstr>Ekonomická restrukturalizace</vt:lpstr>
      <vt:lpstr>Ekonomická restrukturalizace</vt:lpstr>
      <vt:lpstr>Prezentace aplikace PowerPoint</vt:lpstr>
      <vt:lpstr>Ekonomická restrukturalizace</vt:lpstr>
      <vt:lpstr>Prezentace aplikace PowerPoint</vt:lpstr>
      <vt:lpstr>Prezentace aplikace PowerPoint</vt:lpstr>
      <vt:lpstr>Ekonomická restrukturalizace</vt:lpstr>
      <vt:lpstr>Ekonomická restrukturalizace a sociální polarizace</vt:lpstr>
      <vt:lpstr>Prezentace aplikace PowerPoint</vt:lpstr>
      <vt:lpstr>Prezentace aplikace PowerPoint</vt:lpstr>
      <vt:lpstr>Prezentace aplikace PowerPoint</vt:lpstr>
      <vt:lpstr>Ekonomická restrukturalizace a sociální polarizace</vt:lpstr>
      <vt:lpstr>Prezentace aplikace PowerPoint</vt:lpstr>
      <vt:lpstr>Ekonomická restrukturalizace a sociální polarizace</vt:lpstr>
      <vt:lpstr>Ekonomická restrukturalizace a sociální polarizace</vt:lpstr>
      <vt:lpstr>Prezentace aplikace PowerPoint</vt:lpstr>
      <vt:lpstr>Ekonomická restrukturalizace a sociální polarizace</vt:lpstr>
      <vt:lpstr>Ekonomická restrukturalizace a sociální polarizace</vt:lpstr>
      <vt:lpstr>Prezentace aplikace PowerPoint</vt:lpstr>
      <vt:lpstr>Ekonomická restrukturalizace a sociální polarizace</vt:lpstr>
      <vt:lpstr>Ekonomická restrukturalizace a sociální polarizace</vt:lpstr>
      <vt:lpstr>Prezentace aplikace PowerPoint</vt:lpstr>
      <vt:lpstr>Prezentace aplikace PowerPoint</vt:lpstr>
      <vt:lpstr>Prezentace aplikace PowerPoint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Jaňurová Martina</dc:creator>
  <cp:lastModifiedBy>Josef Kunc</cp:lastModifiedBy>
  <cp:revision>662</cp:revision>
  <cp:lastPrinted>1601-01-01T00:00:00Z</cp:lastPrinted>
  <dcterms:created xsi:type="dcterms:W3CDTF">2019-03-25T15:01:08Z</dcterms:created>
  <dcterms:modified xsi:type="dcterms:W3CDTF">2022-09-22T08:30:00Z</dcterms:modified>
</cp:coreProperties>
</file>