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0"/>
  </p:handoutMasterIdLst>
  <p:sldIdLst>
    <p:sldId id="256" r:id="rId2"/>
    <p:sldId id="266" r:id="rId3"/>
    <p:sldId id="267" r:id="rId4"/>
    <p:sldId id="290" r:id="rId5"/>
    <p:sldId id="268" r:id="rId6"/>
    <p:sldId id="356" r:id="rId7"/>
    <p:sldId id="269" r:id="rId8"/>
    <p:sldId id="291" r:id="rId9"/>
    <p:sldId id="335" r:id="rId10"/>
    <p:sldId id="294" r:id="rId11"/>
    <p:sldId id="336" r:id="rId12"/>
    <p:sldId id="295" r:id="rId13"/>
    <p:sldId id="337" r:id="rId14"/>
    <p:sldId id="298" r:id="rId15"/>
    <p:sldId id="338" r:id="rId16"/>
    <p:sldId id="301" r:id="rId17"/>
    <p:sldId id="339" r:id="rId18"/>
    <p:sldId id="302" r:id="rId19"/>
    <p:sldId id="352" r:id="rId20"/>
    <p:sldId id="304" r:id="rId21"/>
    <p:sldId id="297" r:id="rId22"/>
    <p:sldId id="305" r:id="rId23"/>
    <p:sldId id="270" r:id="rId24"/>
    <p:sldId id="340" r:id="rId25"/>
    <p:sldId id="314" r:id="rId26"/>
    <p:sldId id="341" r:id="rId27"/>
    <p:sldId id="308" r:id="rId28"/>
    <p:sldId id="353" r:id="rId29"/>
    <p:sldId id="310" r:id="rId30"/>
    <p:sldId id="342" r:id="rId31"/>
    <p:sldId id="312" r:id="rId32"/>
    <p:sldId id="354" r:id="rId33"/>
    <p:sldId id="315" r:id="rId34"/>
    <p:sldId id="343" r:id="rId35"/>
    <p:sldId id="317" r:id="rId36"/>
    <p:sldId id="355" r:id="rId37"/>
    <p:sldId id="319" r:id="rId38"/>
    <p:sldId id="344" r:id="rId39"/>
    <p:sldId id="321" r:id="rId40"/>
    <p:sldId id="324" r:id="rId41"/>
    <p:sldId id="323" r:id="rId42"/>
    <p:sldId id="345" r:id="rId43"/>
    <p:sldId id="346" r:id="rId44"/>
    <p:sldId id="326" r:id="rId45"/>
    <p:sldId id="347" r:id="rId46"/>
    <p:sldId id="327" r:id="rId47"/>
    <p:sldId id="348" r:id="rId48"/>
    <p:sldId id="329" r:id="rId49"/>
    <p:sldId id="331" r:id="rId50"/>
    <p:sldId id="349" r:id="rId51"/>
    <p:sldId id="271" r:id="rId52"/>
    <p:sldId id="350" r:id="rId53"/>
    <p:sldId id="334" r:id="rId54"/>
    <p:sldId id="272" r:id="rId55"/>
    <p:sldId id="351" r:id="rId56"/>
    <p:sldId id="357" r:id="rId57"/>
    <p:sldId id="358" r:id="rId58"/>
    <p:sldId id="359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53" y="54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BE114-A6EC-429B-89DB-D9CF25232A68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0B07B-B064-4CEB-8433-98FE66793A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666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on.muni.cz/it-sluzby/terminalovy-server-orion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Legislativní rámec památkové péče v České republice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Ochrana a regenerace kulturních hodnot v území</a:t>
            </a:r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Může být za kulturní památku prohlášen objekt, který je projevem nekulturnosti člověka?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I doklad „</a:t>
            </a:r>
            <a:r>
              <a:rPr lang="cs-CZ" i="1" dirty="0" err="1"/>
              <a:t>nekultury</a:t>
            </a:r>
            <a:r>
              <a:rPr lang="cs-CZ" i="1" dirty="0"/>
              <a:t>“</a:t>
            </a:r>
          </a:p>
          <a:p>
            <a:pPr lvl="1"/>
            <a:endParaRPr lang="cs-CZ" i="1" dirty="0"/>
          </a:p>
          <a:p>
            <a:pPr lvl="1"/>
            <a:r>
              <a:rPr lang="cs-CZ" dirty="0"/>
              <a:t>10 C 22/88 (Rozsudek Vrchního správního soudu spolkové země Porýní – Falc)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988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Je možné chránit i památky či objekty, které nesplňují všechny znaky kulturní památky?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298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  <a:p>
            <a:r>
              <a:rPr lang="cs-CZ" dirty="0"/>
              <a:t>Je možné chránit i památky či objekty, které nesplňují všechny znaky kulturní památky?</a:t>
            </a:r>
          </a:p>
          <a:p>
            <a:pPr lvl="1"/>
            <a:endParaRPr lang="cs-CZ" dirty="0"/>
          </a:p>
          <a:p>
            <a:pPr lvl="1" algn="just"/>
            <a:r>
              <a:rPr lang="cs-CZ" i="1" dirty="0"/>
              <a:t>Naléhavým úkolem ochrany památek je zjevně něco mnohem více, než chránit pouze takříkajíc jedinečné, prvotřídní památky; má chránit také takové věci, které jsou pod tímto prahem obzvláštního svědectví vývoje země a lidí</a:t>
            </a:r>
          </a:p>
          <a:p>
            <a:pPr lvl="1"/>
            <a:endParaRPr lang="cs-CZ" i="1" dirty="0"/>
          </a:p>
          <a:p>
            <a:pPr lvl="1"/>
            <a:r>
              <a:rPr lang="cs-CZ" i="1" dirty="0"/>
              <a:t>Památková zóna</a:t>
            </a:r>
          </a:p>
          <a:p>
            <a:pPr lvl="1"/>
            <a:endParaRPr lang="cs-CZ" i="1" dirty="0"/>
          </a:p>
          <a:p>
            <a:pPr lvl="1"/>
            <a:r>
              <a:rPr lang="cs-CZ" dirty="0"/>
              <a:t>3 </a:t>
            </a:r>
            <a:r>
              <a:rPr lang="cs-CZ" dirty="0" err="1"/>
              <a:t>ObOWi</a:t>
            </a:r>
            <a:r>
              <a:rPr lang="cs-CZ" dirty="0"/>
              <a:t> 107/86 (Usnesení bavorského Nejvyššího zemského soudu) 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852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to znamená, že za kulturní památku může být prohlášen objekt, který má </a:t>
            </a:r>
            <a:r>
              <a:rPr lang="cs-CZ" b="1" dirty="0"/>
              <a:t>přímý vztah </a:t>
            </a:r>
            <a:r>
              <a:rPr lang="cs-CZ" dirty="0"/>
              <a:t>k osobnosti?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432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to znamená, že za kulturní památku může být prohlášen objekt, který má </a:t>
            </a:r>
            <a:r>
              <a:rPr lang="cs-CZ" b="1" dirty="0"/>
              <a:t>přímý vztah </a:t>
            </a:r>
            <a:r>
              <a:rPr lang="cs-CZ" dirty="0"/>
              <a:t>k osobnosti?</a:t>
            </a:r>
          </a:p>
          <a:p>
            <a:endParaRPr lang="cs-CZ" dirty="0"/>
          </a:p>
          <a:p>
            <a:pPr lvl="1"/>
            <a:r>
              <a:rPr lang="cs-CZ" i="1" dirty="0"/>
              <a:t>které osobnosti to byly, zda uvedený dům postavili, zda a po jakou dobu v něm bydleli </a:t>
            </a:r>
          </a:p>
          <a:p>
            <a:pPr lvl="1"/>
            <a:endParaRPr lang="cs-CZ" i="1" dirty="0"/>
          </a:p>
          <a:p>
            <a:pPr lvl="1"/>
            <a:r>
              <a:rPr lang="cs-CZ" dirty="0"/>
              <a:t>5 As 84/2009 (Rozsudek Nejvyššího správního soudu)</a:t>
            </a:r>
          </a:p>
        </p:txBody>
      </p:sp>
    </p:spTree>
    <p:extLst>
      <p:ext uri="{BB962C8B-B14F-4D97-AF65-F5344CB8AC3E}">
        <p14:creationId xmlns:p14="http://schemas.microsoft.com/office/powerpoint/2010/main" val="3201948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Je ochrana objektu podle památkového zákona možná i v jeho velmi zchátralém stavu?</a:t>
            </a:r>
          </a:p>
          <a:p>
            <a:pPr marL="274320" lvl="1" indent="0">
              <a:buNone/>
            </a:pPr>
            <a:endParaRPr lang="cs-CZ" i="1" dirty="0"/>
          </a:p>
          <a:p>
            <a:r>
              <a:rPr lang="cs-CZ" dirty="0"/>
              <a:t>Aneb ztrácí objekt chátráním vlastnosti či znaky Kulturní památky?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287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Je ochrana objektu podle památkového zákona možná i v jeho velmi zchátralém stavu?</a:t>
            </a:r>
          </a:p>
          <a:p>
            <a:pPr lvl="1"/>
            <a:r>
              <a:rPr lang="cs-CZ" i="1" dirty="0"/>
              <a:t>Ano</a:t>
            </a:r>
          </a:p>
          <a:p>
            <a:pPr marL="274320" lvl="1" indent="0">
              <a:buNone/>
            </a:pPr>
            <a:endParaRPr lang="cs-CZ" i="1" dirty="0"/>
          </a:p>
          <a:p>
            <a:r>
              <a:rPr lang="cs-CZ" dirty="0"/>
              <a:t>Aneb ztrácí objekt chátráním vlastnosti či znaky Kulturní památky?</a:t>
            </a:r>
          </a:p>
          <a:p>
            <a:pPr lvl="1"/>
            <a:r>
              <a:rPr lang="cs-CZ" i="1" dirty="0"/>
              <a:t>Ne</a:t>
            </a:r>
          </a:p>
          <a:p>
            <a:pPr lvl="1"/>
            <a:endParaRPr lang="cs-CZ" dirty="0"/>
          </a:p>
          <a:p>
            <a:pPr lvl="1" algn="just"/>
            <a:r>
              <a:rPr lang="cs-CZ" i="1" dirty="0"/>
              <a:t>je-li ohrožen stav objektu, který má určitou památkovou hodnotu, o to více je nezbytná jeho ochrana prostřednictvím návrhu na jeho prohlášení za kulturní památku</a:t>
            </a:r>
          </a:p>
          <a:p>
            <a:pPr lvl="1"/>
            <a:r>
              <a:rPr lang="cs-CZ" dirty="0"/>
              <a:t>6 As 37/2009 (Rozsudek Nejvyššího správního soudu)</a:t>
            </a:r>
          </a:p>
        </p:txBody>
      </p:sp>
    </p:spTree>
    <p:extLst>
      <p:ext uri="{BB962C8B-B14F-4D97-AF65-F5344CB8AC3E}">
        <p14:creationId xmlns:p14="http://schemas.microsoft.com/office/powerpoint/2010/main" val="3609888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algn="just"/>
            <a:r>
              <a:rPr lang="cs-CZ" dirty="0"/>
              <a:t>Vztahuje se na objekt památkový zákon, i když je objekt pouze v průběhu řízení (podání návrhu), kdy může být návrh na zařazení mezi kulturní památky schválen nebo zamítnut?</a:t>
            </a:r>
          </a:p>
          <a:p>
            <a:r>
              <a:rPr lang="cs-CZ" dirty="0"/>
              <a:t>Může být odstraněna stavba během řízení o KP?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666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pPr algn="just"/>
            <a:r>
              <a:rPr lang="cs-CZ" dirty="0"/>
              <a:t>Vztahuje se na objekt památkový zákon, i když je objekt pouze v průběhu řízení (podání návrhu), kdy může být návrh na zařazení mezi kulturní památky schválen nebo zamítnut?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cs-CZ" sz="2300" dirty="0">
                <a:solidFill>
                  <a:schemeClr val="tx2"/>
                </a:solidFill>
              </a:rPr>
              <a:t>Ano, vztahuje</a:t>
            </a:r>
          </a:p>
          <a:p>
            <a:r>
              <a:rPr lang="cs-CZ" dirty="0"/>
              <a:t>Může být odstraněna stavba během řízení o KP?</a:t>
            </a:r>
          </a:p>
          <a:p>
            <a:pPr lvl="1"/>
            <a:r>
              <a:rPr lang="cs-CZ" dirty="0"/>
              <a:t>Ne</a:t>
            </a:r>
          </a:p>
          <a:p>
            <a:pPr lvl="1"/>
            <a:r>
              <a:rPr lang="cs-CZ" dirty="0"/>
              <a:t>§ 3 odst. 3</a:t>
            </a:r>
          </a:p>
          <a:p>
            <a:pPr lvl="2" algn="just"/>
            <a:r>
              <a:rPr lang="cs-CZ" i="1" dirty="0"/>
              <a:t>Vlastník věci je povinen od doručení vyrozumění podle odstavce 2 až do rozhodnutí ministerstva kultury </a:t>
            </a:r>
            <a:r>
              <a:rPr lang="cs-CZ" b="1" i="1" dirty="0"/>
              <a:t>chránit věc před poškozením, zničením nebo odcizením</a:t>
            </a:r>
            <a:r>
              <a:rPr lang="cs-CZ" i="1" dirty="0"/>
              <a:t> a oznámit ministerstvu kultury každou </a:t>
            </a:r>
            <a:r>
              <a:rPr lang="cs-CZ" b="1" i="1" dirty="0"/>
              <a:t>zamýšlenou i uskutečněnou změnu jejího vlastnictví, správy nebo užívání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563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algn="just"/>
            <a:r>
              <a:rPr lang="cs-CZ" dirty="0"/>
              <a:t>Pokud je prohlášení o KP ne zcela v souladu se zákonem (tedy např. v tomto řízení došlo k procesnímu nedostatku apod.), má toto prohlášení určitou platnost?</a:t>
            </a:r>
          </a:p>
        </p:txBody>
      </p:sp>
    </p:spTree>
    <p:extLst>
      <p:ext uri="{BB962C8B-B14F-4D97-AF65-F5344CB8AC3E}">
        <p14:creationId xmlns:p14="http://schemas.microsoft.com/office/powerpoint/2010/main" val="1207365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ukotvení kulturních hodnot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Ústavní zákon č.1/1993 Sb., Ústava České republiky</a:t>
            </a:r>
          </a:p>
          <a:p>
            <a:r>
              <a:rPr lang="cs-CZ" dirty="0"/>
              <a:t>Ústavní listina základních práv a svobod</a:t>
            </a:r>
          </a:p>
          <a:p>
            <a:pPr lvl="1"/>
            <a:r>
              <a:rPr lang="cs-CZ" sz="2500" dirty="0"/>
              <a:t>vlastnit majetek a svobodně s ním nakládat</a:t>
            </a:r>
          </a:p>
          <a:p>
            <a:pPr lvl="1"/>
            <a:r>
              <a:rPr lang="cs-CZ" sz="2500" dirty="0"/>
              <a:t>Čl. 35 odst. 3 - zájem na ochraně kulturních památek „Při výkonu svých práv nikdo nesmí ohrožovat ani poškozovat životní prostředí, přírodní zdroje, druhové bohatství přírody a kulturní památky nad míru stanovenou zákonem“</a:t>
            </a:r>
            <a:endParaRPr lang="cs-CZ" dirty="0"/>
          </a:p>
          <a:p>
            <a:r>
              <a:rPr lang="cs-CZ" dirty="0"/>
              <a:t>Zákony související s problematikou </a:t>
            </a:r>
          </a:p>
          <a:p>
            <a:pPr lvl="1"/>
            <a:r>
              <a:rPr lang="cs-CZ" dirty="0"/>
              <a:t>kulturního života</a:t>
            </a:r>
          </a:p>
          <a:p>
            <a:pPr lvl="1"/>
            <a:r>
              <a:rPr lang="cs-CZ" dirty="0"/>
              <a:t>vzdělávání</a:t>
            </a:r>
          </a:p>
          <a:p>
            <a:pPr lvl="1"/>
            <a:r>
              <a:rPr lang="cs-CZ" dirty="0"/>
              <a:t>ochrany životního prostředí</a:t>
            </a:r>
          </a:p>
          <a:p>
            <a:pPr lvl="1"/>
            <a:r>
              <a:rPr lang="cs-CZ" dirty="0"/>
              <a:t>územního plánování a stavebního řádu</a:t>
            </a:r>
          </a:p>
        </p:txBody>
      </p:sp>
    </p:spTree>
    <p:extLst>
      <p:ext uri="{BB962C8B-B14F-4D97-AF65-F5344CB8AC3E}">
        <p14:creationId xmlns:p14="http://schemas.microsoft.com/office/powerpoint/2010/main" val="551845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  <a:p>
            <a:pPr algn="just"/>
            <a:r>
              <a:rPr lang="cs-CZ" dirty="0"/>
              <a:t>Pokud je prohlášení o KP ne zcela v souladu se zákonem (tedy např. v tomto řízení došlo k procesnímu nedostatku apod.), má toto prohlášení určitou platnost?</a:t>
            </a:r>
          </a:p>
          <a:p>
            <a:pPr lvl="1" algn="just"/>
            <a:r>
              <a:rPr lang="cs-CZ" i="1" dirty="0"/>
              <a:t>Podle povahy věci nemusí ovšem jít o postup v souladu se zákonem: avšak to, že rozhodnutí je případně nezákonné, neznamená ještě, že je nicotné. Vzhledem k principu presumpce správnosti správních aktů pak ty vady, jež nepůsobí nicotnost rozhodnutí, nejsou právně významné (relevantní)</a:t>
            </a:r>
            <a:endParaRPr lang="cs-CZ" dirty="0"/>
          </a:p>
          <a:p>
            <a:pPr lvl="1"/>
            <a:endParaRPr lang="cs-CZ" dirty="0"/>
          </a:p>
          <a:p>
            <a:pPr lvl="1" algn="just"/>
            <a:r>
              <a:rPr lang="cs-CZ" dirty="0"/>
              <a:t>Stanovisko Ústavu státu a práva, Akademie věd České republiky č.j. 58/04 ze dne 28. června 2004.</a:t>
            </a:r>
          </a:p>
        </p:txBody>
      </p:sp>
    </p:spTree>
    <p:extLst>
      <p:ext uri="{BB962C8B-B14F-4D97-AF65-F5344CB8AC3E}">
        <p14:creationId xmlns:p14="http://schemas.microsoft.com/office/powerpoint/2010/main" val="2781074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Plány ochrany Památkové rezervace a Památkové zóny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Krajský úřad</a:t>
            </a:r>
          </a:p>
          <a:p>
            <a:r>
              <a:rPr lang="cs-CZ" dirty="0"/>
              <a:t>na dobu nejdéle 10 let</a:t>
            </a:r>
          </a:p>
          <a:p>
            <a:endParaRPr lang="cs-CZ" dirty="0"/>
          </a:p>
          <a:p>
            <a:pPr algn="just"/>
            <a:r>
              <a:rPr lang="cs-CZ" dirty="0"/>
              <a:t>Pokud po vydání plánu ochrany nabude účinnosti pro památkovou rezervaci, památkovou zónu nebo jejich část regulační plán, pozbývají účinnosti ty podmínky plánu ochrany, které jsou v rozporu s tímto regulačním plánem</a:t>
            </a:r>
          </a:p>
          <a:p>
            <a:pPr lvl="1" algn="just"/>
            <a:r>
              <a:rPr lang="cs-CZ" dirty="0"/>
              <a:t>=</a:t>
            </a:r>
            <a:r>
              <a:rPr lang="en-US" dirty="0"/>
              <a:t>&gt;</a:t>
            </a:r>
            <a:r>
              <a:rPr lang="en-US" dirty="0" err="1"/>
              <a:t>Regula</a:t>
            </a:r>
            <a:r>
              <a:rPr lang="cs-CZ" dirty="0"/>
              <a:t>ční plán </a:t>
            </a:r>
            <a:r>
              <a:rPr lang="en-US" dirty="0"/>
              <a:t>&gt;</a:t>
            </a:r>
            <a:r>
              <a:rPr lang="cs-CZ" dirty="0"/>
              <a:t> plán ochrany</a:t>
            </a:r>
          </a:p>
        </p:txBody>
      </p:sp>
    </p:spTree>
    <p:extLst>
      <p:ext uri="{BB962C8B-B14F-4D97-AF65-F5344CB8AC3E}">
        <p14:creationId xmlns:p14="http://schemas.microsoft.com/office/powerpoint/2010/main" val="2607807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Kulturních památek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Ústřední seznam KP ČR</a:t>
            </a:r>
          </a:p>
          <a:p>
            <a:pPr lvl="1"/>
            <a:r>
              <a:rPr lang="cs-CZ" dirty="0"/>
              <a:t>KP</a:t>
            </a:r>
          </a:p>
          <a:p>
            <a:pPr lvl="1"/>
            <a:r>
              <a:rPr lang="cs-CZ" dirty="0"/>
              <a:t>NKP</a:t>
            </a:r>
          </a:p>
          <a:p>
            <a:pPr lvl="1"/>
            <a:r>
              <a:rPr lang="cs-CZ" dirty="0"/>
              <a:t>PR</a:t>
            </a:r>
          </a:p>
          <a:p>
            <a:pPr lvl="1"/>
            <a:r>
              <a:rPr lang="cs-CZ" dirty="0"/>
              <a:t>PZ</a:t>
            </a:r>
          </a:p>
          <a:p>
            <a:pPr lvl="1"/>
            <a:r>
              <a:rPr lang="cs-CZ" dirty="0"/>
              <a:t>Ochranné pásmo</a:t>
            </a:r>
          </a:p>
          <a:p>
            <a:pPr lvl="2"/>
            <a:r>
              <a:rPr lang="cs-CZ" dirty="0"/>
              <a:t>Nemovité KP</a:t>
            </a:r>
          </a:p>
          <a:p>
            <a:pPr lvl="2"/>
            <a:r>
              <a:rPr lang="cs-CZ" dirty="0"/>
              <a:t>Nemovité NKP</a:t>
            </a:r>
          </a:p>
          <a:p>
            <a:pPr lvl="2"/>
            <a:r>
              <a:rPr lang="cs-CZ" dirty="0"/>
              <a:t>PR</a:t>
            </a:r>
          </a:p>
          <a:p>
            <a:pPr lvl="2"/>
            <a:r>
              <a:rPr lang="cs-CZ" dirty="0"/>
              <a:t>PZ</a:t>
            </a:r>
          </a:p>
          <a:p>
            <a:r>
              <a:rPr lang="cs-CZ" dirty="0"/>
              <a:t>Odborná organizace státní památkové péče - NPÚ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2393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II. - Péče o kulturní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§ 9 odst. 1 </a:t>
            </a:r>
          </a:p>
          <a:p>
            <a:pPr lvl="1" algn="just"/>
            <a:r>
              <a:rPr lang="cs-CZ" dirty="0"/>
              <a:t>Vlastník kulturní památky je povinen </a:t>
            </a:r>
            <a:r>
              <a:rPr lang="cs-CZ" b="1" dirty="0"/>
              <a:t>na vlastní náklad </a:t>
            </a:r>
            <a:r>
              <a:rPr lang="cs-CZ" dirty="0"/>
              <a:t>pečovat o její zachování, udržovat ji v </a:t>
            </a:r>
            <a:r>
              <a:rPr lang="cs-CZ" b="1" dirty="0"/>
              <a:t>dobrém stavu </a:t>
            </a:r>
            <a:r>
              <a:rPr lang="cs-CZ" dirty="0"/>
              <a:t>a chránit ji před ohrožením, poškozením, znehodnocením nebo odcizením. Kulturní památku je povinen </a:t>
            </a:r>
            <a:r>
              <a:rPr lang="cs-CZ" b="1" dirty="0"/>
              <a:t>užívat pouze způsobem</a:t>
            </a:r>
            <a:r>
              <a:rPr lang="cs-CZ" dirty="0"/>
              <a:t>, který </a:t>
            </a:r>
            <a:r>
              <a:rPr lang="cs-CZ" b="1" dirty="0"/>
              <a:t>odpovídá</a:t>
            </a:r>
            <a:r>
              <a:rPr lang="cs-CZ" dirty="0"/>
              <a:t> jejímu </a:t>
            </a:r>
            <a:r>
              <a:rPr lang="cs-CZ" b="1" dirty="0"/>
              <a:t>kulturně politickému významu, památkové hodnotě a technickému stavu</a:t>
            </a:r>
            <a:r>
              <a:rPr lang="cs-CZ" dirty="0"/>
              <a:t>.</a:t>
            </a:r>
          </a:p>
          <a:p>
            <a:pPr lvl="2" algn="just"/>
            <a:endParaRPr lang="cs-CZ" dirty="0"/>
          </a:p>
          <a:p>
            <a:pPr lvl="2" algn="just"/>
            <a:r>
              <a:rPr lang="cs-CZ" dirty="0"/>
              <a:t>kdo kulturní památku užívá? </a:t>
            </a:r>
          </a:p>
          <a:p>
            <a:pPr lvl="3" algn="just"/>
            <a:r>
              <a:rPr lang="cs-CZ" dirty="0"/>
              <a:t>organizace a občané</a:t>
            </a:r>
          </a:p>
          <a:p>
            <a:pPr lvl="4" algn="just"/>
            <a:r>
              <a:rPr lang="cs-CZ" dirty="0"/>
              <a:t>zavázáni počínat si tak, aby nezpůsobili nepříznivé změny</a:t>
            </a:r>
          </a:p>
        </p:txBody>
      </p:sp>
    </p:spTree>
    <p:extLst>
      <p:ext uri="{BB962C8B-B14F-4D97-AF65-F5344CB8AC3E}">
        <p14:creationId xmlns:p14="http://schemas.microsoft.com/office/powerpoint/2010/main" val="1937115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je to dobrý stav KP?</a:t>
            </a:r>
          </a:p>
          <a:p>
            <a:pPr lvl="1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305781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je to dobrý stav KP?</a:t>
            </a:r>
          </a:p>
          <a:p>
            <a:pPr lvl="1"/>
            <a:endParaRPr lang="cs-CZ" i="1" dirty="0"/>
          </a:p>
          <a:p>
            <a:pPr lvl="1" algn="just"/>
            <a:r>
              <a:rPr lang="cs-CZ" i="1" dirty="0"/>
              <a:t>lze dobrý stav považovat za takový, v němž kulturní památka při běžném udržování a bez nutnosti obnovy, může sloužit svému společenskému účelu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1 A 8/2010 (Rozsudek Městského soudu v Praze)</a:t>
            </a:r>
          </a:p>
        </p:txBody>
      </p:sp>
    </p:spTree>
    <p:extLst>
      <p:ext uri="{BB962C8B-B14F-4D97-AF65-F5344CB8AC3E}">
        <p14:creationId xmlns:p14="http://schemas.microsoft.com/office/powerpoint/2010/main" val="2322087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Existuje nějaký postih pro vlastníka KP, který neplní svoji roli dle památkového zákona?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372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Existuje nějaký postih pro vlastníka KP, který neplní svoji roli dle památkového zákona?</a:t>
            </a:r>
          </a:p>
          <a:p>
            <a:endParaRPr lang="cs-CZ" dirty="0"/>
          </a:p>
          <a:p>
            <a:pPr lvl="1"/>
            <a:r>
              <a:rPr lang="cs-CZ" i="1" dirty="0"/>
              <a:t>§ 229 trestního zákoníku</a:t>
            </a:r>
          </a:p>
          <a:p>
            <a:pPr lvl="2" algn="just"/>
            <a:r>
              <a:rPr lang="cs-CZ" i="1" dirty="0"/>
              <a:t>Kdo poškodí důležitý zájem kulturní, vědecký, na ochraně přírody, krajiny nebo životního prostředí, chráněný jiným právním předpisem</a:t>
            </a:r>
          </a:p>
          <a:p>
            <a:pPr lvl="2" algn="just"/>
            <a:r>
              <a:rPr lang="cs-CZ" i="1" dirty="0"/>
              <a:t>bude potrestán odnětím svobody až na dvě léta, zákazem činnosti nebo propadnutím věci nebo jiné majetkové hodnoty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849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to znamená poškodit důležitý zájem?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3697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to znamená poškodit důležitý zájem?</a:t>
            </a:r>
          </a:p>
          <a:p>
            <a:pPr lvl="1"/>
            <a:endParaRPr lang="cs-CZ" dirty="0"/>
          </a:p>
          <a:p>
            <a:pPr lvl="1" algn="just"/>
            <a:r>
              <a:rPr lang="cs-CZ" i="1" dirty="0"/>
              <a:t>zničí, poškodí, učiní neupotřebitelnou nebo zašantročí vlastní věc větší hodnoty, která požívá ochrany podle jiného právního předpisu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95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v oblasti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Umění a knižní kultura</a:t>
            </a:r>
          </a:p>
          <a:p>
            <a:pPr lvl="1"/>
            <a:r>
              <a:rPr lang="cs-CZ" dirty="0"/>
              <a:t>Dekret presidenta republiky č. 129/1945 Sb. </a:t>
            </a:r>
            <a:r>
              <a:rPr lang="pt-BR" dirty="0"/>
              <a:t>o státním orchestru Česká filharmonie</a:t>
            </a:r>
            <a:endParaRPr lang="cs-CZ" dirty="0"/>
          </a:p>
          <a:p>
            <a:pPr lvl="1"/>
            <a:r>
              <a:rPr lang="pl-PL" dirty="0"/>
              <a:t>Zákon o některých druzích podpory kultury </a:t>
            </a:r>
            <a:r>
              <a:rPr lang="cs-CZ" dirty="0"/>
              <a:t>č. 203/2006 Sb.</a:t>
            </a:r>
          </a:p>
          <a:p>
            <a:r>
              <a:rPr lang="cs-CZ" dirty="0"/>
              <a:t>Neperiodický tisk</a:t>
            </a:r>
          </a:p>
          <a:p>
            <a:pPr lvl="1"/>
            <a:r>
              <a:rPr lang="cs-CZ" dirty="0"/>
              <a:t>Zákon o neperiodických publikacích č. 37/1995 Sb.</a:t>
            </a:r>
          </a:p>
          <a:p>
            <a:r>
              <a:rPr lang="cs-CZ" dirty="0"/>
              <a:t>Knihovny</a:t>
            </a:r>
          </a:p>
          <a:p>
            <a:pPr lvl="1"/>
            <a:r>
              <a:rPr lang="cs-CZ" dirty="0"/>
              <a:t>Zákon o knihovnách č. 257/2001 Sb.</a:t>
            </a:r>
          </a:p>
          <a:p>
            <a:pPr lvl="1"/>
            <a:r>
              <a:rPr lang="cs-CZ" dirty="0"/>
              <a:t>Vyhláška ministerstva kultury č. 88/2002 Sb.</a:t>
            </a:r>
          </a:p>
          <a:p>
            <a:pPr lvl="1"/>
            <a:r>
              <a:rPr lang="cs-CZ" dirty="0"/>
              <a:t>Nařízení vlády č. 288/2002 Sb.</a:t>
            </a:r>
          </a:p>
          <a:p>
            <a:r>
              <a:rPr lang="cs-CZ" dirty="0"/>
              <a:t>Ochrana movitého kulturního dědictví</a:t>
            </a:r>
          </a:p>
          <a:p>
            <a:pPr lvl="1"/>
            <a:r>
              <a:rPr lang="cs-CZ" dirty="0"/>
              <a:t>Zákon o Národní galerii v Praze </a:t>
            </a:r>
            <a:r>
              <a:rPr lang="cs-CZ" b="1" dirty="0"/>
              <a:t>č. 148/1949 Sb.</a:t>
            </a:r>
          </a:p>
          <a:p>
            <a:pPr lvl="1"/>
            <a:r>
              <a:rPr lang="cs-CZ" dirty="0"/>
              <a:t>Zákon o ochraně sbírek muzejní povahy </a:t>
            </a:r>
            <a:r>
              <a:rPr lang="cs-CZ" b="1" dirty="0"/>
              <a:t>č. 122/2000 Sb.</a:t>
            </a:r>
          </a:p>
          <a:p>
            <a:pPr lvl="1"/>
            <a:r>
              <a:rPr lang="cs-CZ" dirty="0"/>
              <a:t>Vyhláška Ministerstva kultury </a:t>
            </a:r>
            <a:r>
              <a:rPr lang="cs-CZ" b="1" dirty="0"/>
              <a:t>č. 275/2000 Sb.</a:t>
            </a:r>
          </a:p>
          <a:p>
            <a:pPr lvl="1"/>
            <a:r>
              <a:rPr lang="cs-CZ" dirty="0"/>
              <a:t>Zákon o prodeji a vývozu předmětů kulturní hodnoty </a:t>
            </a:r>
            <a:r>
              <a:rPr lang="cs-CZ" b="1" dirty="0"/>
              <a:t>č. 71/1994 Sb.</a:t>
            </a:r>
          </a:p>
          <a:p>
            <a:pPr lvl="1"/>
            <a:r>
              <a:rPr lang="cs-CZ" dirty="0"/>
              <a:t>Zákon o navracení nezákonně vyvezených kulturních statků </a:t>
            </a:r>
            <a:r>
              <a:rPr lang="cs-CZ" b="1" dirty="0"/>
              <a:t>č. </a:t>
            </a:r>
            <a:r>
              <a:rPr lang="cs-CZ" b="1"/>
              <a:t>101/2001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177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může být dokladem původního stavu památky?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3922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může být dokladem původního stavu památky?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dochované archivní materiály jako např. fotografie, zprávy z místních kronik, dobové malby apod.</a:t>
            </a:r>
          </a:p>
          <a:p>
            <a:pPr lvl="1"/>
            <a:endParaRPr lang="cs-CZ" i="1" dirty="0"/>
          </a:p>
          <a:p>
            <a:pPr lvl="1"/>
            <a:r>
              <a:rPr lang="cs-CZ" dirty="0"/>
              <a:t>7 A 165/94 (Rozsudek Vrchního soudu v Praze)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2333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Pokud je něco schváleno v kolaudačním či stavebním řízení, vyplývá z toho že daná změna je schválena i z hlediska památkového zákona?</a:t>
            </a:r>
          </a:p>
        </p:txBody>
      </p:sp>
    </p:spTree>
    <p:extLst>
      <p:ext uri="{BB962C8B-B14F-4D97-AF65-F5344CB8AC3E}">
        <p14:creationId xmlns:p14="http://schemas.microsoft.com/office/powerpoint/2010/main" val="29430581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Pokud je něco schváleno v kolaudačním či stavebním řízení, vyplývá z toho že daná změna je schválena i z hlediska památkového zákona?</a:t>
            </a:r>
          </a:p>
          <a:p>
            <a:endParaRPr lang="cs-CZ" dirty="0"/>
          </a:p>
          <a:p>
            <a:pPr lvl="1"/>
            <a:r>
              <a:rPr lang="cs-CZ" i="1" dirty="0"/>
              <a:t>…stavební povolení a rovněž kolaudační rozhodnutí </a:t>
            </a:r>
          </a:p>
          <a:p>
            <a:pPr lvl="1"/>
            <a:r>
              <a:rPr lang="cs-CZ" i="1" dirty="0"/>
              <a:t>…je jiné správní řízení, sledující primárně jiný účel</a:t>
            </a:r>
          </a:p>
          <a:p>
            <a:pPr lvl="1"/>
            <a:r>
              <a:rPr lang="cs-CZ" i="1" dirty="0"/>
              <a:t>než posouzení podle zákona o státní památkové péči</a:t>
            </a:r>
          </a:p>
          <a:p>
            <a:pPr lvl="1"/>
            <a:endParaRPr lang="cs-CZ" i="1" dirty="0"/>
          </a:p>
          <a:p>
            <a:pPr lvl="1"/>
            <a:r>
              <a:rPr lang="cs-CZ" dirty="0"/>
              <a:t>11 Ca 168/2005 (Rozsudek Městského soudu v Praze) </a:t>
            </a:r>
          </a:p>
        </p:txBody>
      </p:sp>
    </p:spTree>
    <p:extLst>
      <p:ext uri="{BB962C8B-B14F-4D97-AF65-F5344CB8AC3E}">
        <p14:creationId xmlns:p14="http://schemas.microsoft.com/office/powerpoint/2010/main" val="12593775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Je zřícenina stavbou?</a:t>
            </a:r>
          </a:p>
          <a:p>
            <a:endParaRPr lang="cs-CZ" dirty="0"/>
          </a:p>
          <a:p>
            <a:pPr lvl="1"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5185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Je zřícenina stavbou?</a:t>
            </a:r>
          </a:p>
          <a:p>
            <a:endParaRPr lang="cs-CZ" dirty="0"/>
          </a:p>
          <a:p>
            <a:r>
              <a:rPr lang="cs-CZ" i="1" dirty="0"/>
              <a:t>(samostatnou nemovitou věcí v dnešním pojetí)</a:t>
            </a:r>
          </a:p>
          <a:p>
            <a:pPr algn="just"/>
            <a:r>
              <a:rPr lang="cs-CZ" i="1" dirty="0"/>
              <a:t>…povahu stavby ztratil, protože jeho zkáza dostoupila takového stupně, že již není patrné dispoziční řešení prvního nadzemního podlaží</a:t>
            </a:r>
          </a:p>
          <a:p>
            <a:pPr lvl="1" algn="just"/>
            <a:r>
              <a:rPr lang="cs-CZ" i="1" dirty="0"/>
              <a:t>Pojem „první nadzemní podlaží“ není přitom možno brát doslova, neboť stavební struktury středověkých hradů bývaly atypické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1 As 93/2008 (Rozsudek Nejvyššího správního soudu)</a:t>
            </a:r>
          </a:p>
          <a:p>
            <a:pPr lvl="1"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05366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Je možná libovolná změna užívání KP?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60662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Je možná libovolná změna užívání KP?</a:t>
            </a:r>
          </a:p>
          <a:p>
            <a:endParaRPr lang="cs-CZ" dirty="0"/>
          </a:p>
          <a:p>
            <a:pPr lvl="1" algn="just"/>
            <a:r>
              <a:rPr lang="cs-CZ" i="1" dirty="0"/>
              <a:t>Vlastník KP je povinen každou zamýšlenou změnu jejího užívání, a jde-li o nemovitou KP, i její zamýšlené vyklizení, předem oznámit úřadu ORP, jde-li o NKP KÚ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§ 12 odst. 2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6538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Může být na KP zřízena hypotéka?</a:t>
            </a:r>
          </a:p>
          <a:p>
            <a:pPr lvl="1" algn="just"/>
            <a:endParaRPr lang="cs-CZ" i="1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0863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Může být na KP zřízena hypotéka?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i="1" dirty="0"/>
              <a:t>zatížení nemovitosti, jež je národní kulturní památkou, smluvním zástavním právem není nikterak v rozporu s platným právním řádem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Stanovisko Ministerstva kultury, odboru památkové péče č.j. 9266/2003 ze dne 2. června 2003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85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v oblasti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č. 20/1987 Sb</a:t>
            </a:r>
            <a:r>
              <a:rPr lang="cs-CZ" b="1" i="1" dirty="0"/>
              <a:t>. </a:t>
            </a:r>
            <a:r>
              <a:rPr lang="cs-CZ" dirty="0"/>
              <a:t>o státní památkové péči</a:t>
            </a:r>
          </a:p>
          <a:p>
            <a:pPr lvl="1"/>
            <a:r>
              <a:rPr lang="cs-CZ" dirty="0"/>
              <a:t>Prováděcí vyhláška 66/1988 Sb. </a:t>
            </a:r>
          </a:p>
          <a:p>
            <a:endParaRPr lang="cs-CZ" dirty="0">
              <a:hlinkClick r:id="rId2"/>
            </a:endParaRP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https://www.econ.muni.cz/it-sluzby/terminalovy-server-orion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Zákon o státní památkové péči. Praktický komentář.</a:t>
            </a:r>
          </a:p>
          <a:p>
            <a:endParaRPr lang="cs-CZ" dirty="0"/>
          </a:p>
          <a:p>
            <a:r>
              <a:rPr lang="cs-CZ" dirty="0"/>
              <a:t>Sdělení MZ 73/2000 úmluva o ochraně architektonického dědictví Evropy</a:t>
            </a:r>
          </a:p>
          <a:p>
            <a:pPr algn="just"/>
            <a:r>
              <a:rPr lang="cs-CZ" dirty="0"/>
              <a:t>Sdělení MZ 9/2000 úmluva o ochraně archeologického dědictví Evropy</a:t>
            </a:r>
          </a:p>
          <a:p>
            <a:r>
              <a:rPr lang="cs-CZ" dirty="0"/>
              <a:t>Sdělení MZ 13/2005 úmluva o krajině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78586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Předkupní právo státu na přednostní koupi KP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Vlastník KP </a:t>
            </a:r>
          </a:p>
          <a:p>
            <a:pPr lvl="1" algn="just"/>
            <a:r>
              <a:rPr lang="cs-CZ" dirty="0"/>
              <a:t>povinen v případě zamýšleného prodeje (úplatného převodu vlastnictví) přednostně nabídnout Ministerstvu kultury ke koupi </a:t>
            </a:r>
          </a:p>
          <a:p>
            <a:pPr lvl="2" algn="just"/>
            <a:r>
              <a:rPr lang="cs-CZ" dirty="0"/>
              <a:t>(s výjimkou prodeje mezi osobami blízkými nebo spoluvlastníky)</a:t>
            </a:r>
          </a:p>
          <a:p>
            <a:pPr algn="just"/>
            <a:r>
              <a:rPr lang="cs-CZ" dirty="0"/>
              <a:t>Ministerstvo kultury</a:t>
            </a:r>
          </a:p>
          <a:p>
            <a:pPr lvl="1" algn="just"/>
            <a:r>
              <a:rPr lang="cs-CZ" dirty="0"/>
              <a:t>je povinno u:</a:t>
            </a:r>
          </a:p>
          <a:p>
            <a:pPr lvl="2" algn="just"/>
            <a:r>
              <a:rPr lang="cs-CZ" dirty="0"/>
              <a:t>movité kulturní památky ve lhůtě 3 měsíců </a:t>
            </a:r>
          </a:p>
          <a:p>
            <a:pPr lvl="2" algn="just"/>
            <a:r>
              <a:rPr lang="cs-CZ" dirty="0"/>
              <a:t>nemovité kulturní památky ve lhůtě 6 měsíců</a:t>
            </a:r>
          </a:p>
          <a:p>
            <a:pPr lvl="2" algn="just"/>
            <a:r>
              <a:rPr lang="cs-CZ" dirty="0"/>
              <a:t>od doručení nabídky oznámit vlastníku kulturní památky, že nabídku přijímá,  jinak právo státu zaniká </a:t>
            </a:r>
          </a:p>
        </p:txBody>
      </p:sp>
    </p:spTree>
    <p:extLst>
      <p:ext uri="{BB962C8B-B14F-4D97-AF65-F5344CB8AC3E}">
        <p14:creationId xmlns:p14="http://schemas.microsoft.com/office/powerpoint/2010/main" val="10771342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Lze KP darovat?</a:t>
            </a:r>
          </a:p>
          <a:p>
            <a:pPr lvl="1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9296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Lze KP darovat?</a:t>
            </a:r>
          </a:p>
          <a:p>
            <a:pPr lvl="1"/>
            <a:endParaRPr lang="cs-CZ" dirty="0"/>
          </a:p>
          <a:p>
            <a:pPr lvl="1" algn="just"/>
            <a:r>
              <a:rPr lang="cs-CZ" i="1" dirty="0"/>
              <a:t>Hodlá-li vlastník věci tuto věc, zatíženou věcným předkupním právem, darovat neboli zcizit bezúplatně, pak povinnost nabídnout věc ke koupi tomu, kdo je z předkupního práva oprávněn, vlastníka věci nestíhá, neboť to zákon nestanoví.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Stanovisko Ministerstva kultury, odboru památkové péče č.j. 17138/2003 ze dne 31. října 2003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2288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Lze KP vložit do a.s. či o.p.s.?</a:t>
            </a:r>
          </a:p>
          <a:p>
            <a:pPr lvl="2"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0661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Lze KP vložit do a.s. či o.p.s.?</a:t>
            </a:r>
          </a:p>
          <a:p>
            <a:pPr lvl="1"/>
            <a:r>
              <a:rPr lang="cs-CZ" dirty="0"/>
              <a:t>a.s.</a:t>
            </a:r>
          </a:p>
          <a:p>
            <a:pPr lvl="2" algn="just"/>
            <a:r>
              <a:rPr lang="cs-CZ" i="1" dirty="0"/>
              <a:t>Výše uvedený převod vlastnictví nemovité národní kulturní památky lze považovat za úplatný a tedy podléhající režimu § 13 zákona o státní památkové péči</a:t>
            </a:r>
          </a:p>
          <a:p>
            <a:pPr lvl="2" algn="just"/>
            <a:r>
              <a:rPr lang="cs-CZ" dirty="0"/>
              <a:t>Stanovisko Ministerstva kultury, odboru památkové péče č.j. 9266/2003 ze dne 24. června 2003 </a:t>
            </a:r>
          </a:p>
          <a:p>
            <a:pPr lvl="1" algn="just"/>
            <a:r>
              <a:rPr lang="cs-CZ" dirty="0" err="1"/>
              <a:t>o.p.s</a:t>
            </a:r>
            <a:r>
              <a:rPr lang="cs-CZ" dirty="0"/>
              <a:t>/spolek</a:t>
            </a:r>
          </a:p>
          <a:p>
            <a:pPr lvl="2" algn="just"/>
            <a:r>
              <a:rPr lang="cs-CZ" i="1" dirty="0"/>
              <a:t>vložení nemovité národní kulturní památky do obecně prospěšné společnosti za úplatný převod považovat nelze</a:t>
            </a:r>
          </a:p>
          <a:p>
            <a:pPr lvl="2" algn="just"/>
            <a:r>
              <a:rPr lang="cs-CZ" dirty="0"/>
              <a:t>Stanovisko Ministerstva kultury památkové inspekce č.j. MK 65330/2011 PI ze dne 16. prosince 2011</a:t>
            </a:r>
          </a:p>
          <a:p>
            <a:pPr lvl="2"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3595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Plastová okna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78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Plastová okna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zásada materiálové pravdivosti, pravdivosti díla a pravdivosti formy</a:t>
            </a:r>
          </a:p>
          <a:p>
            <a:pPr lvl="1" algn="just"/>
            <a:r>
              <a:rPr lang="cs-CZ" i="1" dirty="0"/>
              <a:t>Sice jsou v současné době k dispozici bohatě profilovaná plastová okna, ve své povrchové podobě však </a:t>
            </a:r>
            <a:r>
              <a:rPr lang="cs-CZ" b="1" i="1" dirty="0"/>
              <a:t>nejsou k vlastnostem stavební památky pravdivá</a:t>
            </a:r>
            <a:r>
              <a:rPr lang="cs-CZ" i="1" dirty="0"/>
              <a:t>. Nelze odmítnout to, že jejich první optický dojem odráží hladkost a nediferencovanost. Také stárnutí materiálu neodpovídají žádané harmonické souhře všech na fasádě použitých materiálů a jejich povrchů. Z pohledu památkové péče je při výběru nových oken cílem přiblížit se co nejvíce původnímu stavu.</a:t>
            </a:r>
          </a:p>
          <a:p>
            <a:pPr lvl="1" algn="just"/>
            <a:r>
              <a:rPr lang="cs-CZ" i="1" dirty="0"/>
              <a:t>Ačkoli dává soudní dvůr za pravdu žalobci, že </a:t>
            </a:r>
            <a:r>
              <a:rPr lang="cs-CZ" b="1" i="1" dirty="0"/>
              <a:t>použití dřevěných oken vedle již osazených plastových oken </a:t>
            </a:r>
            <a:r>
              <a:rPr lang="cs-CZ" i="1" dirty="0"/>
              <a:t>v jeho objektu a v sousedních objektech </a:t>
            </a:r>
            <a:r>
              <a:rPr lang="cs-CZ" b="1" i="1" dirty="0"/>
              <a:t>povede k jen málo uspokojivému stavu</a:t>
            </a:r>
            <a:r>
              <a:rPr lang="cs-CZ" i="1" dirty="0"/>
              <a:t>, tak je </a:t>
            </a:r>
            <a:r>
              <a:rPr lang="cs-CZ" b="1" i="1" dirty="0"/>
              <a:t>tento přechodný problém snesitelný </a:t>
            </a:r>
            <a:r>
              <a:rPr lang="cs-CZ" i="1" dirty="0"/>
              <a:t>a z pohledu památkové péče s ohledem na možnost osazování plastových oken tím </a:t>
            </a:r>
            <a:r>
              <a:rPr lang="cs-CZ" b="1" i="1" dirty="0"/>
              <a:t>nejmenším zlem.</a:t>
            </a:r>
          </a:p>
          <a:p>
            <a:pPr algn="just"/>
            <a:r>
              <a:rPr lang="cs-CZ" dirty="0"/>
              <a:t>2 B 94.2926 (Rozsudek bavorského Správního soudního dvora)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4799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Lze přemístit KP?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7799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Lze přemístit KP?</a:t>
            </a:r>
          </a:p>
          <a:p>
            <a:pPr lvl="1"/>
            <a:r>
              <a:rPr lang="cs-CZ" dirty="0"/>
              <a:t>KP</a:t>
            </a:r>
          </a:p>
          <a:p>
            <a:pPr lvl="1"/>
            <a:r>
              <a:rPr lang="cs-CZ" dirty="0"/>
              <a:t>Nemovitá KP</a:t>
            </a:r>
          </a:p>
          <a:p>
            <a:pPr lvl="2"/>
            <a:r>
              <a:rPr lang="cs-CZ" dirty="0"/>
              <a:t>Souhlas KÚ</a:t>
            </a:r>
          </a:p>
          <a:p>
            <a:pPr lvl="2"/>
            <a:r>
              <a:rPr lang="cs-CZ" dirty="0"/>
              <a:t>Vyjádření NPÚ</a:t>
            </a:r>
          </a:p>
          <a:p>
            <a:pPr lvl="1"/>
            <a:r>
              <a:rPr lang="cs-CZ" dirty="0"/>
              <a:t>Movitá KP – trvalé přemístění</a:t>
            </a:r>
          </a:p>
          <a:p>
            <a:pPr lvl="2"/>
            <a:r>
              <a:rPr lang="cs-CZ" dirty="0"/>
              <a:t>Souhlas KÚ</a:t>
            </a:r>
          </a:p>
          <a:p>
            <a:pPr lvl="2"/>
            <a:r>
              <a:rPr lang="cs-CZ" dirty="0"/>
              <a:t>Vyjádření NPÚ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Přemístění</a:t>
            </a:r>
          </a:p>
          <a:p>
            <a:pPr lvl="2"/>
            <a:r>
              <a:rPr lang="cs-CZ" dirty="0"/>
              <a:t>Odstranění z původního místa</a:t>
            </a:r>
          </a:p>
          <a:p>
            <a:pPr lvl="2"/>
            <a:r>
              <a:rPr lang="cs-CZ" dirty="0"/>
              <a:t>Umístění na nové místo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387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Lze KP zabavit v exekuci?</a:t>
            </a:r>
          </a:p>
          <a:p>
            <a:pPr lvl="1"/>
            <a:endParaRPr lang="cs-CZ" dirty="0"/>
          </a:p>
          <a:p>
            <a:pPr lvl="1" algn="just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496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č. 20/1987 Sb</a:t>
            </a:r>
            <a:r>
              <a:rPr lang="cs-CZ" b="1" i="1" dirty="0"/>
              <a:t>. </a:t>
            </a:r>
            <a:r>
              <a:rPr lang="cs-CZ" dirty="0"/>
              <a:t>o státní památkové péči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Nařízení zákona jsou prováděna dle </a:t>
            </a:r>
            <a:r>
              <a:rPr lang="cs-CZ" dirty="0" err="1"/>
              <a:t>vyhl</a:t>
            </a:r>
            <a:r>
              <a:rPr lang="cs-CZ" dirty="0"/>
              <a:t>. č. 66/1998 Sb.</a:t>
            </a:r>
          </a:p>
          <a:p>
            <a:r>
              <a:rPr lang="cs-CZ" dirty="0"/>
              <a:t>6 částí:</a:t>
            </a:r>
          </a:p>
          <a:p>
            <a:pPr lvl="1"/>
            <a:r>
              <a:rPr lang="cs-CZ" dirty="0"/>
              <a:t>Část první - Základní ustanovení</a:t>
            </a:r>
          </a:p>
          <a:p>
            <a:pPr lvl="1"/>
            <a:r>
              <a:rPr lang="cs-CZ" dirty="0"/>
              <a:t>Část druhá - Péče o kulturní památky</a:t>
            </a:r>
          </a:p>
          <a:p>
            <a:pPr lvl="1"/>
            <a:r>
              <a:rPr lang="cs-CZ" dirty="0"/>
              <a:t>Část třetí - Archeologické výzkumy a nálezy</a:t>
            </a:r>
          </a:p>
          <a:p>
            <a:pPr lvl="1"/>
            <a:r>
              <a:rPr lang="cs-CZ" dirty="0"/>
              <a:t>Část čtvrtá - Orgány a organizace státní památkové péče</a:t>
            </a:r>
          </a:p>
          <a:p>
            <a:pPr lvl="1"/>
            <a:r>
              <a:rPr lang="cs-CZ" dirty="0"/>
              <a:t>Část pátá - Opatření při porušení povinností</a:t>
            </a:r>
          </a:p>
          <a:p>
            <a:pPr lvl="1"/>
            <a:r>
              <a:rPr lang="cs-CZ" dirty="0"/>
              <a:t>Část šestá - Ustanovení společná a závěrečná</a:t>
            </a:r>
          </a:p>
        </p:txBody>
      </p:sp>
    </p:spTree>
    <p:extLst>
      <p:ext uri="{BB962C8B-B14F-4D97-AF65-F5344CB8AC3E}">
        <p14:creationId xmlns:p14="http://schemas.microsoft.com/office/powerpoint/2010/main" val="391145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Lze KP zabavit v exekuci?</a:t>
            </a:r>
          </a:p>
          <a:p>
            <a:pPr lvl="1"/>
            <a:endParaRPr lang="cs-CZ" dirty="0"/>
          </a:p>
          <a:p>
            <a:pPr lvl="1" algn="just"/>
            <a:r>
              <a:rPr lang="cs-CZ" i="1" dirty="0"/>
              <a:t>Provedení výkonu rozhodnutí či exekuce by pak bylo vázáno na souhlas správního orgánu podle § 18 odst. 2 zákona o státní památkové péči s přemístěním kulturní památky, jež se stala konkrétním předmětem výkonu rozhodnutí.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31 </a:t>
            </a:r>
            <a:r>
              <a:rPr lang="cs-CZ" dirty="0" err="1"/>
              <a:t>Cdo</a:t>
            </a:r>
            <a:r>
              <a:rPr lang="cs-CZ" dirty="0"/>
              <a:t> 3310/2009 (Rozsudek Nejvyššího soudu)</a:t>
            </a:r>
          </a:p>
          <a:p>
            <a:pPr lvl="1" algn="just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6126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Část III. - Archeologické výzkumy a nálezy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§ 23</a:t>
            </a:r>
          </a:p>
          <a:p>
            <a:pPr lvl="1" algn="just"/>
            <a:r>
              <a:rPr lang="cs-CZ" dirty="0"/>
              <a:t>Archeologickým nálezem je věc (soubor věcí), která je dokladem nebo pozůstatkem života člověka a jeho činnosti od počátku jeho vývoje do novověku a zachovala se zpravidla pod zemí</a:t>
            </a:r>
          </a:p>
        </p:txBody>
      </p:sp>
    </p:spTree>
    <p:extLst>
      <p:ext uri="{BB962C8B-B14F-4D97-AF65-F5344CB8AC3E}">
        <p14:creationId xmlns:p14="http://schemas.microsoft.com/office/powerpoint/2010/main" val="27256849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Komu patří archeologický nález?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0018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Komu patří archeologický nález?</a:t>
            </a:r>
          </a:p>
          <a:p>
            <a:endParaRPr lang="cs-CZ" dirty="0"/>
          </a:p>
          <a:p>
            <a:pPr lvl="1"/>
            <a:r>
              <a:rPr lang="cs-CZ" dirty="0"/>
              <a:t>§ 23a</a:t>
            </a:r>
          </a:p>
          <a:p>
            <a:pPr lvl="2" algn="just"/>
            <a:r>
              <a:rPr lang="cs-CZ" i="1" dirty="0"/>
              <a:t>movité archeologické nálezy jsou vlastnictvím kraje</a:t>
            </a:r>
          </a:p>
          <a:p>
            <a:pPr lvl="2" algn="just"/>
            <a:r>
              <a:rPr lang="cs-CZ" i="1" dirty="0"/>
              <a:t>nejde-li o movité archeologické nálezy příspěvkovou organizací nebo organizační složkou obce či státu</a:t>
            </a:r>
          </a:p>
        </p:txBody>
      </p:sp>
    </p:spTree>
    <p:extLst>
      <p:ext uri="{BB962C8B-B14F-4D97-AF65-F5344CB8AC3E}">
        <p14:creationId xmlns:p14="http://schemas.microsoft.com/office/powerpoint/2010/main" val="41418446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V. - porušení povinností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Pokuta</a:t>
            </a:r>
          </a:p>
          <a:p>
            <a:pPr lvl="1" algn="just"/>
            <a:r>
              <a:rPr lang="cs-CZ" dirty="0"/>
              <a:t>Obecní úřad ORP </a:t>
            </a:r>
          </a:p>
          <a:p>
            <a:pPr lvl="2" algn="just"/>
            <a:r>
              <a:rPr lang="cs-CZ" dirty="0"/>
              <a:t>KP</a:t>
            </a:r>
          </a:p>
          <a:p>
            <a:pPr lvl="2" algn="just"/>
            <a:r>
              <a:rPr lang="cs-CZ" dirty="0"/>
              <a:t>uloží pokutu až do výše 2 mil.  Kč PO nebo FO oprávněné k podnikání</a:t>
            </a:r>
          </a:p>
          <a:p>
            <a:pPr lvl="2" algn="just"/>
            <a:r>
              <a:rPr lang="cs-CZ" dirty="0"/>
              <a:t>může uložit pokutu až do výše 2 mil.  Kč FO, která se dopustí přestupku</a:t>
            </a:r>
          </a:p>
          <a:p>
            <a:pPr lvl="1" algn="just"/>
            <a:r>
              <a:rPr lang="cs-CZ" dirty="0"/>
              <a:t>KÚ</a:t>
            </a:r>
          </a:p>
          <a:p>
            <a:pPr lvl="2" algn="just"/>
            <a:r>
              <a:rPr lang="cs-CZ" dirty="0"/>
              <a:t>NKP</a:t>
            </a:r>
          </a:p>
          <a:p>
            <a:pPr lvl="2" algn="just"/>
            <a:r>
              <a:rPr lang="cs-CZ" dirty="0"/>
              <a:t>uloží pokutu až do výše 4 mil.  Kč PO nebo FO oprávněné k podnikání</a:t>
            </a:r>
          </a:p>
          <a:p>
            <a:pPr lvl="2" algn="just"/>
            <a:r>
              <a:rPr lang="cs-CZ" dirty="0"/>
              <a:t>může uložit pokutu až do výše 4 mil.  Kč FO, která se dopustí přestupku</a:t>
            </a:r>
          </a:p>
          <a:p>
            <a:pPr lvl="2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1748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Příprava nového památkového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572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Příprava nového památkového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Současný zákon nezohledňuje změny po roce 1987</a:t>
            </a:r>
          </a:p>
          <a:p>
            <a:pPr algn="just"/>
            <a:r>
              <a:rPr lang="cs-CZ" dirty="0"/>
              <a:t>Nezohledňuje plně práva jednotlivce</a:t>
            </a:r>
          </a:p>
          <a:p>
            <a:pPr algn="just"/>
            <a:r>
              <a:rPr lang="cs-CZ" dirty="0"/>
              <a:t>Zatěžuje vysokou administrativní zátěží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94496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Příprava nového památkového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Současný zákon nezohledňuje změny po roce 1987</a:t>
            </a:r>
          </a:p>
          <a:p>
            <a:pPr algn="just"/>
            <a:r>
              <a:rPr lang="cs-CZ" dirty="0"/>
              <a:t>Nezohledňuje plně práva jednotlivce</a:t>
            </a:r>
          </a:p>
          <a:p>
            <a:pPr algn="just"/>
            <a:r>
              <a:rPr lang="cs-CZ" dirty="0"/>
              <a:t>Zatěžuje vysokou administrativní zátěží</a:t>
            </a:r>
          </a:p>
          <a:p>
            <a:pPr algn="just"/>
            <a:r>
              <a:rPr lang="cs-CZ" dirty="0"/>
              <a:t>Nezohledňuje mezinárodní úmluvy</a:t>
            </a:r>
          </a:p>
          <a:p>
            <a:pPr algn="just"/>
            <a:r>
              <a:rPr lang="cs-CZ" dirty="0"/>
              <a:t>Chybí úprava definice památky s mezinárodním statusem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671202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Příprava nového památkového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kompenzovat náklady vlastníkům nemovitostí v památkových územích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jednotné prohlašování památkových území opatřením obecné povahy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zvyšuje podíl veřejnosti při jeho vymezování, umožňuje nově i soudní přezkum</a:t>
            </a:r>
          </a:p>
          <a:p>
            <a:pPr algn="just"/>
            <a:r>
              <a:rPr lang="cs-CZ" dirty="0"/>
              <a:t>Pouze nepokutovat ale vydávat i opatření k nápravě</a:t>
            </a:r>
          </a:p>
          <a:p>
            <a:pPr algn="just"/>
            <a:r>
              <a:rPr lang="cs-CZ" dirty="0"/>
              <a:t>Úprava ohrožení památky třetí osobou</a:t>
            </a:r>
          </a:p>
        </p:txBody>
      </p:sp>
    </p:spTree>
    <p:extLst>
      <p:ext uri="{BB962C8B-B14F-4D97-AF65-F5344CB8AC3E}">
        <p14:creationId xmlns:p14="http://schemas.microsoft.com/office/powerpoint/2010/main" val="1689760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r>
              <a:rPr lang="pl-PL" dirty="0"/>
              <a:t>Zákon o ochraně přírody a krajiny 114/1992 Sb.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Úvodní ustanovení</a:t>
            </a:r>
          </a:p>
          <a:p>
            <a:r>
              <a:rPr lang="cs-CZ" dirty="0"/>
              <a:t>Obecná ochrana přírody a krajiny</a:t>
            </a:r>
          </a:p>
          <a:p>
            <a:r>
              <a:rPr lang="cs-CZ" dirty="0"/>
              <a:t>Zvláště chráněná území</a:t>
            </a:r>
          </a:p>
          <a:p>
            <a:r>
              <a:rPr lang="cs-CZ" dirty="0"/>
              <a:t>Natura 2000</a:t>
            </a:r>
          </a:p>
          <a:p>
            <a:r>
              <a:rPr lang="cs-CZ" dirty="0"/>
              <a:t>Památné stromy, zvláště chráněné druhy rostlin, živočichů a nerostů</a:t>
            </a:r>
          </a:p>
          <a:p>
            <a:r>
              <a:rPr lang="cs-CZ" dirty="0"/>
              <a:t>Některá omezení vlastnických práv, finanční příspěvky při ochraně přírody, přístup do krajiny, účast veřejnosti a právo na informace v ochraně přírody</a:t>
            </a:r>
          </a:p>
          <a:p>
            <a:r>
              <a:rPr lang="cs-CZ" dirty="0"/>
              <a:t>Orgány a státní správa v ochraně přírody</a:t>
            </a:r>
          </a:p>
          <a:p>
            <a:r>
              <a:rPr lang="cs-CZ" dirty="0"/>
              <a:t>Odpovědnost na úseku ochrany přírody</a:t>
            </a:r>
          </a:p>
          <a:p>
            <a:r>
              <a:rPr lang="cs-CZ" dirty="0"/>
              <a:t>Ustanovení společná, přechodná a závěrečná</a:t>
            </a:r>
          </a:p>
        </p:txBody>
      </p:sp>
    </p:spTree>
    <p:extLst>
      <p:ext uri="{BB962C8B-B14F-4D97-AF65-F5344CB8AC3E}">
        <p14:creationId xmlns:p14="http://schemas.microsoft.com/office/powerpoint/2010/main" val="3227998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Část I. – Vyhlašování Kulturních památek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Kulturní památka</a:t>
            </a:r>
          </a:p>
          <a:p>
            <a:pPr lvl="1"/>
            <a:r>
              <a:rPr lang="cs-CZ" dirty="0"/>
              <a:t>Prohlašuje Ministerstvo kultury</a:t>
            </a:r>
          </a:p>
          <a:p>
            <a:pPr lvl="1"/>
            <a:r>
              <a:rPr lang="cs-CZ" dirty="0"/>
              <a:t>Vyjádření Krajského úřadu a úřadu obce s rozšířenou působností</a:t>
            </a:r>
          </a:p>
          <a:p>
            <a:pPr lvl="1"/>
            <a:r>
              <a:rPr lang="cs-CZ" dirty="0"/>
              <a:t>Archeologický nález na návrh Akademie věd ČR</a:t>
            </a:r>
          </a:p>
          <a:p>
            <a:r>
              <a:rPr lang="cs-CZ" dirty="0"/>
              <a:t>Národní kulturní památka</a:t>
            </a:r>
          </a:p>
          <a:p>
            <a:pPr lvl="1"/>
            <a:r>
              <a:rPr lang="cs-CZ" dirty="0"/>
              <a:t>Prohlašuje vláda ČR nařízením</a:t>
            </a:r>
          </a:p>
          <a:p>
            <a:r>
              <a:rPr lang="cs-CZ" dirty="0"/>
              <a:t>Památková rezervace</a:t>
            </a:r>
          </a:p>
          <a:p>
            <a:pPr lvl="1"/>
            <a:r>
              <a:rPr lang="cs-CZ" dirty="0"/>
              <a:t>Prohlašuje vláda ČR nařízením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>
                <a:solidFill>
                  <a:schemeClr val="tx1"/>
                </a:solidFill>
              </a:rPr>
              <a:t>Památková zóna</a:t>
            </a:r>
          </a:p>
          <a:p>
            <a:pPr lvl="1"/>
            <a:r>
              <a:rPr lang="cs-CZ" sz="2400" dirty="0"/>
              <a:t>Prohlašuje vláda ČR nařízením</a:t>
            </a:r>
          </a:p>
          <a:p>
            <a:r>
              <a:rPr lang="cs-CZ" dirty="0"/>
              <a:t>Ochranné pásmo</a:t>
            </a:r>
          </a:p>
          <a:p>
            <a:pPr lvl="1"/>
            <a:r>
              <a:rPr lang="cs-CZ" dirty="0"/>
              <a:t>Úřad ORP</a:t>
            </a:r>
          </a:p>
          <a:p>
            <a:pPr lvl="1"/>
            <a:r>
              <a:rPr lang="cs-CZ" dirty="0"/>
              <a:t>Vyjádření Národního památkového ústavu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166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Definice Kulturní památky</a:t>
            </a:r>
          </a:p>
          <a:p>
            <a:r>
              <a:rPr lang="cs-CZ" dirty="0"/>
              <a:t>nemovité a movité věci, popřípadě jejich soubory:</a:t>
            </a:r>
          </a:p>
          <a:p>
            <a:pPr lvl="1" algn="just"/>
            <a:r>
              <a:rPr lang="cs-CZ" dirty="0"/>
              <a:t>které jsou </a:t>
            </a:r>
            <a:r>
              <a:rPr lang="cs-CZ" b="1" dirty="0"/>
              <a:t>významnými doklady</a:t>
            </a:r>
            <a:r>
              <a:rPr lang="cs-CZ" dirty="0"/>
              <a:t> </a:t>
            </a:r>
            <a:r>
              <a:rPr lang="cs-CZ" b="1" dirty="0"/>
              <a:t>historického vývoje</a:t>
            </a:r>
            <a:r>
              <a:rPr lang="cs-CZ" dirty="0"/>
              <a:t>, životního způsobu a prostředí společnosti od nejstarších dob do současnosti, jako </a:t>
            </a:r>
            <a:r>
              <a:rPr lang="cs-CZ" b="1" dirty="0"/>
              <a:t>projevy tvůrčích schopností </a:t>
            </a:r>
            <a:r>
              <a:rPr lang="cs-CZ" dirty="0"/>
              <a:t>a práce člověka z nejrůznějších oborů lidské činnosti, pro jejich </a:t>
            </a:r>
            <a:r>
              <a:rPr lang="cs-CZ" b="1" dirty="0"/>
              <a:t>hodnoty revoluční, historické, umělecké, vědecké a technické</a:t>
            </a:r>
          </a:p>
          <a:p>
            <a:pPr lvl="1"/>
            <a:r>
              <a:rPr lang="cs-CZ" dirty="0"/>
              <a:t>které mají </a:t>
            </a:r>
            <a:r>
              <a:rPr lang="cs-CZ" b="1" dirty="0"/>
              <a:t>přímý vztah k významným osobnostem </a:t>
            </a:r>
            <a:r>
              <a:rPr lang="cs-CZ" dirty="0"/>
              <a:t>a historickým událostem</a:t>
            </a:r>
          </a:p>
        </p:txBody>
      </p:sp>
    </p:spTree>
    <p:extLst>
      <p:ext uri="{BB962C8B-B14F-4D97-AF65-F5344CB8AC3E}">
        <p14:creationId xmlns:p14="http://schemas.microsoft.com/office/powerpoint/2010/main" val="877163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Může být za kulturní památku prohlášen objekt, který je projevem nekulturnosti člověka?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548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930</TotalTime>
  <Words>2508</Words>
  <Application>Microsoft Office PowerPoint</Application>
  <PresentationFormat>Předvádění na obrazovce (4:3)</PresentationFormat>
  <Paragraphs>354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4" baseType="lpstr">
      <vt:lpstr>Bookman Old Style</vt:lpstr>
      <vt:lpstr>Calibri</vt:lpstr>
      <vt:lpstr>Gill Sans MT</vt:lpstr>
      <vt:lpstr>Wingdings</vt:lpstr>
      <vt:lpstr>Wingdings 3</vt:lpstr>
      <vt:lpstr>Původ</vt:lpstr>
      <vt:lpstr>Legislativní rámec památkové péče v České republice </vt:lpstr>
      <vt:lpstr>Základní ukotvení kulturních hodnot</vt:lpstr>
      <vt:lpstr>Legislativa v oblasti kultury</vt:lpstr>
      <vt:lpstr>Legislativa v oblasti památkové péče</vt:lpstr>
      <vt:lpstr>Zákon č. 20/1987 Sb. o státní památkové péči</vt:lpstr>
      <vt:lpstr>  Zákon o ochraně přírody a krajiny 114/1992 Sb. </vt:lpstr>
      <vt:lpstr>Část I. – Vyhlašování Kulturních památek</vt:lpstr>
      <vt:lpstr>Část I.</vt:lpstr>
      <vt:lpstr>Otázka 1</vt:lpstr>
      <vt:lpstr>Otázka 1</vt:lpstr>
      <vt:lpstr>Otázka 2</vt:lpstr>
      <vt:lpstr>Otázka 2</vt:lpstr>
      <vt:lpstr>Otázka 3</vt:lpstr>
      <vt:lpstr>Otázka 3</vt:lpstr>
      <vt:lpstr>Otázka 4</vt:lpstr>
      <vt:lpstr>Otázka 4</vt:lpstr>
      <vt:lpstr>Otázka 5</vt:lpstr>
      <vt:lpstr>Otázka 5</vt:lpstr>
      <vt:lpstr>Otázka 6</vt:lpstr>
      <vt:lpstr>Otázka 6</vt:lpstr>
      <vt:lpstr>Plány ochrany Památkové rezervace a Památkové zóny</vt:lpstr>
      <vt:lpstr>Evidence Kulturních památek</vt:lpstr>
      <vt:lpstr>Část II. - Péče o kulturní památky</vt:lpstr>
      <vt:lpstr>Otázka 7</vt:lpstr>
      <vt:lpstr>Otázka 7</vt:lpstr>
      <vt:lpstr>Otázka 8</vt:lpstr>
      <vt:lpstr>Otázka 8</vt:lpstr>
      <vt:lpstr>Otázka 9</vt:lpstr>
      <vt:lpstr>Otázka 9</vt:lpstr>
      <vt:lpstr>Otázka 10</vt:lpstr>
      <vt:lpstr>Otázka 10</vt:lpstr>
      <vt:lpstr>Otázka 11</vt:lpstr>
      <vt:lpstr>Otázka 11</vt:lpstr>
      <vt:lpstr>Otázka 12</vt:lpstr>
      <vt:lpstr>Otázka 12</vt:lpstr>
      <vt:lpstr>Otázka 13</vt:lpstr>
      <vt:lpstr>Otázka 13</vt:lpstr>
      <vt:lpstr>Otázka 14</vt:lpstr>
      <vt:lpstr>Otázka 14</vt:lpstr>
      <vt:lpstr>Předkupní právo státu na přednostní koupi KP </vt:lpstr>
      <vt:lpstr>Otázka 15</vt:lpstr>
      <vt:lpstr>Otázka 15</vt:lpstr>
      <vt:lpstr>Otázka 16</vt:lpstr>
      <vt:lpstr>Otázka 16</vt:lpstr>
      <vt:lpstr>Plastová okna</vt:lpstr>
      <vt:lpstr>Plastová okna</vt:lpstr>
      <vt:lpstr>Otázka 17</vt:lpstr>
      <vt:lpstr>Otázka 17</vt:lpstr>
      <vt:lpstr>Otázka 18</vt:lpstr>
      <vt:lpstr>Otázka 18</vt:lpstr>
      <vt:lpstr>Část III. - Archeologické výzkumy a nálezy</vt:lpstr>
      <vt:lpstr>Otázka 19</vt:lpstr>
      <vt:lpstr>Otázka 19</vt:lpstr>
      <vt:lpstr>Část V. - porušení povinností</vt:lpstr>
      <vt:lpstr>Příprava nového památkového zákona</vt:lpstr>
      <vt:lpstr>Příprava nového památkového zákona</vt:lpstr>
      <vt:lpstr>Příprava nového památkového zákona</vt:lpstr>
      <vt:lpstr>Příprava nového památkového zákona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Zdeněk Šilhan</cp:lastModifiedBy>
  <cp:revision>90</cp:revision>
  <dcterms:created xsi:type="dcterms:W3CDTF">2012-09-11T10:49:52Z</dcterms:created>
  <dcterms:modified xsi:type="dcterms:W3CDTF">2022-10-04T19:38:37Z</dcterms:modified>
</cp:coreProperties>
</file>