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1"/>
  </p:notesMasterIdLst>
  <p:handoutMasterIdLst>
    <p:handoutMasterId r:id="rId52"/>
  </p:handoutMasterIdLst>
  <p:sldIdLst>
    <p:sldId id="298" r:id="rId2"/>
    <p:sldId id="257" r:id="rId3"/>
    <p:sldId id="258" r:id="rId4"/>
    <p:sldId id="259" r:id="rId5"/>
    <p:sldId id="343" r:id="rId6"/>
    <p:sldId id="302" r:id="rId7"/>
    <p:sldId id="304" r:id="rId8"/>
    <p:sldId id="305" r:id="rId9"/>
    <p:sldId id="336" r:id="rId10"/>
    <p:sldId id="264" r:id="rId11"/>
    <p:sldId id="309" r:id="rId12"/>
    <p:sldId id="320" r:id="rId13"/>
    <p:sldId id="307" r:id="rId14"/>
    <p:sldId id="329" r:id="rId15"/>
    <p:sldId id="333" r:id="rId16"/>
    <p:sldId id="313" r:id="rId17"/>
    <p:sldId id="310" r:id="rId18"/>
    <p:sldId id="308" r:id="rId19"/>
    <p:sldId id="321" r:id="rId20"/>
    <p:sldId id="330" r:id="rId21"/>
    <p:sldId id="332" r:id="rId22"/>
    <p:sldId id="314" r:id="rId23"/>
    <p:sldId id="311" r:id="rId24"/>
    <p:sldId id="312" r:id="rId25"/>
    <p:sldId id="322" r:id="rId26"/>
    <p:sldId id="331" r:id="rId27"/>
    <p:sldId id="334" r:id="rId28"/>
    <p:sldId id="315" r:id="rId29"/>
    <p:sldId id="316" r:id="rId30"/>
    <p:sldId id="335" r:id="rId31"/>
    <p:sldId id="268" r:id="rId32"/>
    <p:sldId id="289" r:id="rId33"/>
    <p:sldId id="319" r:id="rId34"/>
    <p:sldId id="272" r:id="rId35"/>
    <p:sldId id="270" r:id="rId36"/>
    <p:sldId id="276" r:id="rId37"/>
    <p:sldId id="283" r:id="rId38"/>
    <p:sldId id="279" r:id="rId39"/>
    <p:sldId id="280" r:id="rId40"/>
    <p:sldId id="282" r:id="rId41"/>
    <p:sldId id="286" r:id="rId42"/>
    <p:sldId id="287" r:id="rId43"/>
    <p:sldId id="338" r:id="rId44"/>
    <p:sldId id="340" r:id="rId45"/>
    <p:sldId id="341" r:id="rId46"/>
    <p:sldId id="342" r:id="rId47"/>
    <p:sldId id="291" r:id="rId48"/>
    <p:sldId id="284" r:id="rId49"/>
    <p:sldId id="324" r:id="rId50"/>
  </p:sldIdLst>
  <p:sldSz cx="12192000" cy="6858000"/>
  <p:notesSz cx="985678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éta Chaloupková" initials="MC" lastIdx="1" clrIdx="0">
    <p:extLst>
      <p:ext uri="{19B8F6BF-5375-455C-9EA6-DF929625EA0E}">
        <p15:presenceInfo xmlns:p15="http://schemas.microsoft.com/office/powerpoint/2012/main" userId="Markéta Chaloup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B9006E"/>
    <a:srgbClr val="4BC8FF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64632" autoAdjust="0"/>
  </p:normalViewPr>
  <p:slideViewPr>
    <p:cSldViewPr snapToGrid="0">
      <p:cViewPr varScale="1">
        <p:scale>
          <a:sx n="39" d="100"/>
          <a:sy n="39" d="100"/>
        </p:scale>
        <p:origin x="66" y="20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43" y="142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5514" y="0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792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5514" y="6457792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3232" y="0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62238" y="509588"/>
            <a:ext cx="45323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5679" y="3228896"/>
            <a:ext cx="7885430" cy="305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3232" y="6456612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0163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7063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Druhá dimenze, </a:t>
            </a:r>
            <a:r>
              <a:rPr lang="cs-CZ" b="1" dirty="0" smtClean="0"/>
              <a:t>kreativní ekonomika</a:t>
            </a:r>
            <a:r>
              <a:rPr lang="cs-CZ" dirty="0" smtClean="0"/>
              <a:t>,</a:t>
            </a:r>
            <a:r>
              <a:rPr lang="cs-CZ" baseline="0" dirty="0" smtClean="0"/>
              <a:t> zachycuje dopad kreativity na pracovní místa s inovace. Obsahuje 3 dimenze:</a:t>
            </a:r>
          </a:p>
          <a:p>
            <a:endParaRPr lang="cs-CZ" baseline="0" dirty="0" smtClean="0"/>
          </a:p>
          <a:p>
            <a:r>
              <a:rPr lang="cs-CZ" dirty="0" smtClean="0"/>
              <a:t>První z nich je </a:t>
            </a:r>
            <a:r>
              <a:rPr lang="cs-CZ" b="1" dirty="0" smtClean="0"/>
              <a:t>Kreativní a na znalostech založená pracovní místa, </a:t>
            </a:r>
            <a:r>
              <a:rPr lang="cs-CZ" b="0" dirty="0" smtClean="0"/>
              <a:t>která </a:t>
            </a:r>
            <a:r>
              <a:rPr lang="cs-CZ" dirty="0" smtClean="0"/>
              <a:t>měří, do jaké míry mají města přístup ke skupině vysoce kvalifikovaných pracovníků ve třech kreativních a znalostně náročných oborech, které tvoří takzvané „kulturní a kreativní sektory“: umění, kultura a reklama; média a komunikace; a kreativní služby, jako je reklama a móda. Ekonomové se shodují v tom, že kreativní a znalostní pracovníci hrají důležitou roli jak v inovacích, tak v hospodářském růstu.</a:t>
            </a:r>
          </a:p>
          <a:p>
            <a:endParaRPr lang="cs-CZ" dirty="0" smtClean="0"/>
          </a:p>
          <a:p>
            <a:r>
              <a:rPr lang="cs-CZ" dirty="0" smtClean="0"/>
              <a:t>Druhou dimenzí je </a:t>
            </a:r>
            <a:r>
              <a:rPr lang="cs-CZ" b="1" dirty="0" smtClean="0"/>
              <a:t>duševní vlastnictví a inovace</a:t>
            </a:r>
            <a:r>
              <a:rPr lang="cs-CZ" dirty="0" smtClean="0"/>
              <a:t>. Tato dimenze hodnotí, do jaké míry město přispívá k inovacím. Kulturní a kreativní odvětví a odborníci stimulovali a pokročili v digitální revoluci. Kulturní a umělecká tvořivost jednoznačně přispěla k rychlému vývoji nových technologií a spotřebních elektronických zařízení a usnadnila jejich přijetí atraktivním obsahem a uživatelsky přívětivým designem.</a:t>
            </a:r>
          </a:p>
          <a:p>
            <a:r>
              <a:rPr lang="en-US" dirty="0" smtClean="0"/>
              <a:t> </a:t>
            </a:r>
          </a:p>
          <a:p>
            <a:r>
              <a:rPr lang="en-US" dirty="0" err="1" smtClean="0"/>
              <a:t>Třetí</a:t>
            </a:r>
            <a:r>
              <a:rPr lang="en-US" dirty="0" smtClean="0"/>
              <a:t> </a:t>
            </a:r>
            <a:r>
              <a:rPr lang="en-US" dirty="0" err="1" smtClean="0"/>
              <a:t>dimenzí</a:t>
            </a:r>
            <a:r>
              <a:rPr lang="en-US" dirty="0" smtClean="0"/>
              <a:t> je </a:t>
            </a:r>
            <a:r>
              <a:rPr lang="en-US" b="1" dirty="0" err="1" smtClean="0"/>
              <a:t>Nová</a:t>
            </a:r>
            <a:r>
              <a:rPr lang="en-US" b="1" dirty="0" smtClean="0"/>
              <a:t> </a:t>
            </a:r>
            <a:r>
              <a:rPr lang="en-US" b="1" dirty="0" err="1" smtClean="0"/>
              <a:t>pracovní</a:t>
            </a:r>
            <a:r>
              <a:rPr lang="en-US" b="1" dirty="0" smtClean="0"/>
              <a:t> </a:t>
            </a:r>
            <a:r>
              <a:rPr lang="en-US" b="1" dirty="0" err="1" smtClean="0"/>
              <a:t>místa</a:t>
            </a:r>
            <a:r>
              <a:rPr lang="en-US" b="1" dirty="0" smtClean="0"/>
              <a:t> v </a:t>
            </a:r>
            <a:r>
              <a:rPr lang="en-US" b="1" dirty="0" err="1" smtClean="0"/>
              <a:t>kreativních</a:t>
            </a:r>
            <a:r>
              <a:rPr lang="en-US" b="1" dirty="0" smtClean="0"/>
              <a:t> </a:t>
            </a:r>
            <a:r>
              <a:rPr lang="en-US" b="1" dirty="0" err="1" smtClean="0"/>
              <a:t>odvětvích</a:t>
            </a:r>
            <a:r>
              <a:rPr lang="en-US" dirty="0" smtClean="0"/>
              <a:t>, </a:t>
            </a:r>
            <a:r>
              <a:rPr lang="en-US" dirty="0" err="1" smtClean="0"/>
              <a:t>která</a:t>
            </a:r>
            <a:r>
              <a:rPr lang="en-US" dirty="0" smtClean="0"/>
              <a:t> je </a:t>
            </a:r>
            <a:r>
              <a:rPr lang="en-US" dirty="0" err="1" smtClean="0"/>
              <a:t>zástupcem</a:t>
            </a:r>
            <a:r>
              <a:rPr lang="en-US" dirty="0" smtClean="0"/>
              <a:t> </a:t>
            </a:r>
            <a:r>
              <a:rPr lang="en-US" dirty="0" err="1" smtClean="0"/>
              <a:t>toho</a:t>
            </a:r>
            <a:r>
              <a:rPr lang="en-US" dirty="0" smtClean="0"/>
              <a:t>, </a:t>
            </a:r>
            <a:r>
              <a:rPr lang="en-US" dirty="0" err="1" smtClean="0"/>
              <a:t>jak</a:t>
            </a:r>
            <a:r>
              <a:rPr lang="en-US" dirty="0" smtClean="0"/>
              <a:t> je </a:t>
            </a:r>
            <a:r>
              <a:rPr lang="en-US" dirty="0" err="1" smtClean="0"/>
              <a:t>město</a:t>
            </a:r>
            <a:r>
              <a:rPr lang="en-US" dirty="0" smtClean="0"/>
              <a:t> </a:t>
            </a:r>
            <a:r>
              <a:rPr lang="en-US" dirty="0" err="1" smtClean="0"/>
              <a:t>schopné</a:t>
            </a:r>
            <a:r>
              <a:rPr lang="en-US" dirty="0" smtClean="0"/>
              <a:t> </a:t>
            </a:r>
            <a:r>
              <a:rPr lang="en-US" dirty="0" err="1" smtClean="0"/>
              <a:t>převádět</a:t>
            </a:r>
            <a:r>
              <a:rPr lang="en-US" dirty="0" smtClean="0"/>
              <a:t> </a:t>
            </a:r>
            <a:r>
              <a:rPr lang="en-US" dirty="0" err="1" smtClean="0"/>
              <a:t>kreativní</a:t>
            </a:r>
            <a:r>
              <a:rPr lang="en-US" dirty="0" smtClean="0"/>
              <a:t> a </a:t>
            </a:r>
            <a:r>
              <a:rPr lang="en-US" dirty="0" err="1" smtClean="0"/>
              <a:t>inovativní</a:t>
            </a:r>
            <a:r>
              <a:rPr lang="en-US" dirty="0" smtClean="0"/>
              <a:t> </a:t>
            </a:r>
            <a:r>
              <a:rPr lang="en-US" dirty="0" err="1" smtClean="0"/>
              <a:t>nápady</a:t>
            </a:r>
            <a:r>
              <a:rPr lang="en-US" dirty="0" smtClean="0"/>
              <a:t> do </a:t>
            </a:r>
            <a:r>
              <a:rPr lang="en-US" dirty="0" err="1" smtClean="0"/>
              <a:t>nových</a:t>
            </a:r>
            <a:r>
              <a:rPr lang="en-US" dirty="0" smtClean="0"/>
              <a:t> </a:t>
            </a:r>
            <a:r>
              <a:rPr lang="en-US" dirty="0" err="1" smtClean="0"/>
              <a:t>pracovních</a:t>
            </a:r>
            <a:r>
              <a:rPr lang="en-US" dirty="0" smtClean="0"/>
              <a:t> </a:t>
            </a:r>
            <a:r>
              <a:rPr lang="en-US" dirty="0" err="1" smtClean="0"/>
              <a:t>míst</a:t>
            </a:r>
            <a:r>
              <a:rPr lang="en-US" dirty="0" smtClean="0"/>
              <a:t>. To se </a:t>
            </a:r>
            <a:r>
              <a:rPr lang="en-US" dirty="0" err="1" smtClean="0"/>
              <a:t>měří</a:t>
            </a:r>
            <a:r>
              <a:rPr lang="en-US" dirty="0" smtClean="0"/>
              <a:t> z </a:t>
            </a:r>
            <a:r>
              <a:rPr lang="en-US" dirty="0" err="1" smtClean="0"/>
              <a:t>hlediska</a:t>
            </a:r>
            <a:r>
              <a:rPr lang="en-US" dirty="0" smtClean="0"/>
              <a:t> </a:t>
            </a:r>
            <a:r>
              <a:rPr lang="en-US" dirty="0" err="1" smtClean="0"/>
              <a:t>pracovních</a:t>
            </a:r>
            <a:r>
              <a:rPr lang="en-US" dirty="0" smtClean="0"/>
              <a:t> </a:t>
            </a:r>
            <a:r>
              <a:rPr lang="en-US" dirty="0" err="1" smtClean="0"/>
              <a:t>míst</a:t>
            </a:r>
            <a:r>
              <a:rPr lang="en-US" dirty="0" smtClean="0"/>
              <a:t> v </a:t>
            </a:r>
            <a:r>
              <a:rPr lang="en-US" dirty="0" err="1" smtClean="0"/>
              <a:t>nově</a:t>
            </a:r>
            <a:r>
              <a:rPr lang="en-US" dirty="0" smtClean="0"/>
              <a:t> </a:t>
            </a:r>
            <a:r>
              <a:rPr lang="en-US" dirty="0" err="1" smtClean="0"/>
              <a:t>vytvořených</a:t>
            </a:r>
            <a:r>
              <a:rPr lang="en-US" dirty="0" smtClean="0"/>
              <a:t> </a:t>
            </a:r>
            <a:r>
              <a:rPr lang="en-US" dirty="0" err="1" smtClean="0"/>
              <a:t>podnicích</a:t>
            </a:r>
            <a:r>
              <a:rPr lang="en-US" dirty="0" smtClean="0"/>
              <a:t> v </a:t>
            </a:r>
            <a:r>
              <a:rPr lang="en-US" dirty="0" err="1" smtClean="0"/>
              <a:t>kreativních</a:t>
            </a:r>
            <a:r>
              <a:rPr lang="en-US" dirty="0" smtClean="0"/>
              <a:t> a </a:t>
            </a:r>
            <a:r>
              <a:rPr lang="en-US" dirty="0" err="1" smtClean="0"/>
              <a:t>znalostně</a:t>
            </a:r>
            <a:r>
              <a:rPr lang="en-US" dirty="0" smtClean="0"/>
              <a:t> </a:t>
            </a:r>
            <a:r>
              <a:rPr lang="en-US" dirty="0" err="1" smtClean="0"/>
              <a:t>náročných</a:t>
            </a:r>
            <a:r>
              <a:rPr lang="en-US" dirty="0" smtClean="0"/>
              <a:t> </a:t>
            </a:r>
            <a:r>
              <a:rPr lang="en-US" dirty="0" err="1" smtClean="0"/>
              <a:t>odvětvích</a:t>
            </a:r>
            <a:r>
              <a:rPr lang="en-US" dirty="0" smtClean="0"/>
              <a:t>, </a:t>
            </a:r>
            <a:r>
              <a:rPr lang="en-US" dirty="0" err="1" smtClean="0"/>
              <a:t>jak</a:t>
            </a:r>
            <a:r>
              <a:rPr lang="en-US" dirty="0" smtClean="0"/>
              <a:t> je </a:t>
            </a:r>
            <a:r>
              <a:rPr lang="en-US" dirty="0" err="1" smtClean="0"/>
              <a:t>uvedeno</a:t>
            </a:r>
            <a:r>
              <a:rPr lang="en-US" dirty="0" smtClean="0"/>
              <a:t> v </a:t>
            </a:r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dimenzi</a:t>
            </a:r>
            <a:r>
              <a:rPr lang="en-US" dirty="0" smtClean="0"/>
              <a:t>.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6353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5565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 indexu kulturních a tvůrčích měst zaujímá Praha přední místo v zemi a 8. místo mezi 20 evropských městy s více než 1 miliónem obyvatel. Následuje město Brno, které je ve skupině 40 měst s 250 000 až 500 000 obyvateli na 27. místě. Olomouc byla nově přidána v roce 2019.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7736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6848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6851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5058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Ideální kulturní a kreativní město Evropy by mělo být mixem těchto sedmi měst.</a:t>
            </a:r>
          </a:p>
          <a:p>
            <a:r>
              <a:rPr lang="cs-CZ" dirty="0" smtClean="0"/>
              <a:t>V letošním vydání by „ideálním“ kulturním a kreativním městem v Evropě byly kulturní místa a zařízení </a:t>
            </a:r>
            <a:r>
              <a:rPr lang="cs-CZ" dirty="0" err="1" smtClean="0"/>
              <a:t>Weimar</a:t>
            </a:r>
            <a:r>
              <a:rPr lang="cs-CZ" dirty="0" smtClean="0"/>
              <a:t> (Německo), kulturní účast a přitažlivost Florencie (Itálie), kreativní a znalostní práce, lidský kapitál &amp; vzdělávání a místní a mezinárodní propojení Paříže (Francie), duševní vlastnictví a inovace v Eindhovenu (Nizozemsko), nová pracovní místa v kreativních sektorech v Budapešti (Maďarsko), otevřenost, tolerance a důvěra v Glasgow (Spojené království) a kvalita řízení v </a:t>
            </a:r>
            <a:r>
              <a:rPr lang="cs-CZ" dirty="0" err="1" smtClean="0"/>
              <a:t>Aarhusu</a:t>
            </a:r>
            <a:r>
              <a:rPr lang="cs-CZ" dirty="0" smtClean="0"/>
              <a:t> (Dánsko). Z těchto sedmi měst mají čtyři méně než 500 000 obyvatel, jmenovitě Výmar, Florencie, Eindhoven a </a:t>
            </a:r>
            <a:r>
              <a:rPr lang="cs-CZ" dirty="0" err="1" smtClean="0"/>
              <a:t>Aarhus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6754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Vytvoření Monitoru kulturních a tvůrčích měst na evropské úrovni má tři hlavní výhody:</a:t>
            </a:r>
          </a:p>
          <a:p>
            <a:endParaRPr kumimoji="1" lang="cs-CZ" sz="1200" b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kumimoji="1" lang="cs-CZ" sz="12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Nákladová efektivita</a:t>
            </a:r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: Monitor kulturních a tvůrčích měst řeší mezery v údajích v oblasti kultury a kreativity tím, že poskytuje co nejvíce srovnatelných zdrojů dat dostupných na evropské úrovni, včetně oficiálních statistik. Poskytuje spolehlivou a „připravenou“ databázi.</a:t>
            </a:r>
          </a:p>
          <a:p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kumimoji="1" lang="cs-CZ" sz="1200" b="1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Benchmarking</a:t>
            </a:r>
            <a:r>
              <a:rPr kumimoji="1" lang="cs-CZ" sz="12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pro rozhodování: </a:t>
            </a:r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Monitor kulturních a tvůrčích měst umožňuje zkoumat výsledky založené na skupinách „partnerských měst“ podle velikosti populace, HDP na obyvatele a míry zaměstnanosti, což poskytuje platformu pro srovnávání na úrovni EU, která může podněcovat příslušnou politiku. </a:t>
            </a:r>
          </a:p>
          <a:p>
            <a:endParaRPr kumimoji="1" lang="cs-CZ" sz="1200" b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kumimoji="1" lang="cs-CZ" sz="12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Podpora příkladů dobré praxe</a:t>
            </a:r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: Znalosti o vývoji městských částí jsou roztříštěné. Kulturní a kreativní městský monitor tím, že ukazuje, v jakých partnerských městech je dobrý, podporuje osvědčené postupy a podporuje výměny mezi městy.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1554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7918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Vliv kultury a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kreativity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na rozvoj města je vidět na následujících grafech. Téměř devět milionů lidí na světě je zaměstnáno v kulturním sektoru. Pokud porovnáme zaměstnanost v kulturním sektoru se zaměstnaností v jiných odvětvích, můžeme zaznamenat nárůst o 0,7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% (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 roce 2011), 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zatímco ostatní „tradičních“ odvětvích zaznamenáme pokles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Kultura a kreativita mají také významný dopad na rozvoj ekonomiky, což lze vidět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například na základě makroekonomických ukazatelů jako je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HDP země.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8558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9503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0" dirty="0" smtClean="0"/>
              <a:t>Síť rovněž představuje 12 osvědčených postupů,</a:t>
            </a:r>
            <a:r>
              <a:rPr lang="cs-CZ" b="0" baseline="0" dirty="0" smtClean="0"/>
              <a:t> resp. příkladů dobré praxe, z </a:t>
            </a:r>
            <a:r>
              <a:rPr lang="cs-CZ" b="0" dirty="0" smtClean="0"/>
              <a:t>měst účastnících se této sítě.</a:t>
            </a:r>
            <a:r>
              <a:rPr lang="cs-CZ" b="0" baseline="0" dirty="0" smtClean="0"/>
              <a:t> K</a:t>
            </a:r>
            <a:r>
              <a:rPr lang="cs-CZ" b="0" dirty="0" smtClean="0"/>
              <a:t>aždá dimenze je znázorněna třemi městy. Je důležité vysvětlit, že tato analýza je založena na jiné metodě měření</a:t>
            </a:r>
            <a:r>
              <a:rPr lang="cs-CZ" b="0" baseline="0" dirty="0" smtClean="0"/>
              <a:t> než o které jsme se balili předtím</a:t>
            </a:r>
            <a:r>
              <a:rPr lang="cs-CZ" b="0" dirty="0" smtClean="0"/>
              <a:t> (odlišné</a:t>
            </a:r>
            <a:r>
              <a:rPr lang="cs-CZ" b="0" baseline="0" dirty="0" smtClean="0"/>
              <a:t> od </a:t>
            </a:r>
            <a:r>
              <a:rPr lang="cs-CZ" b="0" dirty="0" smtClean="0"/>
              <a:t>Monitoru).</a:t>
            </a:r>
            <a:r>
              <a:rPr lang="cs-CZ" b="0" baseline="0" dirty="0" smtClean="0"/>
              <a:t> Mapování je na základě přístupu společnosti </a:t>
            </a:r>
            <a:r>
              <a:rPr lang="cs-CZ" b="0" dirty="0" smtClean="0"/>
              <a:t> ale na přístupu </a:t>
            </a:r>
            <a:r>
              <a:rPr lang="cs-CZ" b="0" dirty="0" err="1" smtClean="0"/>
              <a:t>Deusto</a:t>
            </a:r>
            <a:r>
              <a:rPr lang="cs-CZ" b="0" dirty="0" smtClean="0"/>
              <a:t> </a:t>
            </a:r>
            <a:r>
              <a:rPr lang="cs-CZ" b="0" dirty="0" err="1" smtClean="0"/>
              <a:t>Cities</a:t>
            </a:r>
            <a:r>
              <a:rPr lang="cs-CZ" b="0" dirty="0" smtClean="0"/>
              <a:t> </a:t>
            </a:r>
            <a:r>
              <a:rPr lang="cs-CZ" b="0" dirty="0" err="1" smtClean="0"/>
              <a:t>Lab</a:t>
            </a:r>
            <a:r>
              <a:rPr lang="cs-CZ" b="0" dirty="0" smtClean="0"/>
              <a:t>, který bere v úvahu </a:t>
            </a:r>
            <a:r>
              <a:rPr lang="cs-CZ" b="1" dirty="0" smtClean="0"/>
              <a:t>konkurenceschopnost</a:t>
            </a:r>
            <a:r>
              <a:rPr lang="cs-CZ" b="0" dirty="0" smtClean="0"/>
              <a:t> (viz červená část grafu), </a:t>
            </a:r>
            <a:r>
              <a:rPr lang="cs-CZ" b="1" dirty="0" smtClean="0">
                <a:solidFill>
                  <a:srgbClr val="FF0000"/>
                </a:solidFill>
              </a:rPr>
              <a:t>vládu, resp. veřejnou</a:t>
            </a:r>
            <a:r>
              <a:rPr lang="cs-CZ" b="1" baseline="0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FF0000"/>
                </a:solidFill>
              </a:rPr>
              <a:t>správu</a:t>
            </a:r>
            <a:r>
              <a:rPr lang="cs-CZ" b="1" dirty="0" smtClean="0"/>
              <a:t> </a:t>
            </a:r>
            <a:r>
              <a:rPr lang="cs-CZ" b="0" dirty="0" smtClean="0"/>
              <a:t>( viz modrá část v grafu), </a:t>
            </a:r>
            <a:r>
              <a:rPr lang="cs-CZ" b="1" dirty="0" smtClean="0"/>
              <a:t>kompaktnost</a:t>
            </a:r>
            <a:r>
              <a:rPr lang="cs-CZ" b="0" dirty="0" smtClean="0"/>
              <a:t> (viz zelená část v grafu) a nakonec</a:t>
            </a:r>
            <a:r>
              <a:rPr lang="cs-CZ" b="0" baseline="0" dirty="0" smtClean="0"/>
              <a:t> fialová</a:t>
            </a:r>
            <a:r>
              <a:rPr lang="cs-CZ" b="0" dirty="0" smtClean="0"/>
              <a:t> část v grafu, </a:t>
            </a:r>
            <a:r>
              <a:rPr lang="cs-CZ" b="1" dirty="0" smtClean="0"/>
              <a:t>soudržnost</a:t>
            </a:r>
            <a:r>
              <a:rPr lang="cs-CZ" b="0" dirty="0" smtClean="0"/>
              <a:t>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0314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Příklad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dobré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praxe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respektive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případy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Budapešti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Kobe a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Parmy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je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popsán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v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dokumentech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které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jsem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vám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poslala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</a:t>
            </a:r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 tomto modelu c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hápeme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město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jako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prostor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určený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pro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sociální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interakci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a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soudržnost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který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brání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prostorové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segregaci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a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tyto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dobré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postupy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se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snaží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tento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bod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ilustrovat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Budapešť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se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zabývá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problémem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stárnutí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Kobe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pracoval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s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dětmi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a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mladou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populací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a Parma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předložila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projekt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pro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všechny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sociální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skupiny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5163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9550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Hmotný i nehmotný kulturní kapitál je důležitý pro zachování sociální, ekonomické a kulturní struktury společnosti. Jak tři kreativní města rozvinula svou strategii tak, aby byla konkurenceschopná, ale zároveň se zaměřují na lidi.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2785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Správa měst se může stát „kreativní“, víceúrovňovou a kooperativní, aby pomohla městům dosáhnout lepších výsledků tím, že se poučí z minulosti, vytvoří současnost a umožní budoucnost. Prostřednictvím různých kreativních řešení by tato forma správy mohla zvýšit účinnost a vést k udržitelnému rozvoji. Pro kreativní město je velmi důležité umístit kreativní centra do středu městské strategie. Puebla, </a:t>
            </a:r>
            <a:r>
              <a:rPr kumimoji="1" lang="cs-CZ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Dunedin</a:t>
            </a:r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a Helsinky využili přístup kreativního myšlení k řešení současných problémů a přípravě strategie pro budoucnost.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0677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Již po 2. světové válce (za socialismu!) se čtvrť stala zvláštní, jinou, nebezpečnou – stahovali se sem lidé bez domova, bez práce, drogově závislí…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Tato situace se začala měnit od 90. let a postupně se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Praga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stala sídlem umělců, kreativců, moderního umění a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street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aktivit.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 bývalé fabrice na výrobu vodky se usídlili už etablovaní umělci, ale i ti, kdo kteří teprve začínají.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 někdejších továrnách jsou kluby, galerie, dílny, kina, divadla a malé koncertní sály.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Pouliční umění se prolíná s desítkami hospůdek, barů, kaváren.., získat měkké drogy není větší problém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7125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Kreativita</a:t>
            </a:r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pomáhá inspirovat a povzbuzovat začínající podniky k některým z nejvýznamnějších světových společností na světě.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9044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096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Dalším důkazem skutečnosti, že je kultura a kreativity důležitá pro město, je například ukazatel zaměstnanosti či vzdělávání. Ve srovnání s evropskými městy s 50 000 a více obyvateli, které byly zahrnuty do výzkumu v roce 2017, je ze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73 % vysokoškolsky vzdělaných studentů 15% vysoce vzdělaných v oblasti kultury.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547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americký teoretik urbanistických studií se zaměřením na sociální a ekonomickou teorii 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autor konceptu kreativní třídy 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i="1" kern="1200" dirty="0" err="1" smtClean="0">
                <a:latin typeface="Arial" charset="0"/>
              </a:rPr>
              <a:t>The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Rise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of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the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Creative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Class</a:t>
            </a:r>
            <a:r>
              <a:rPr kumimoji="1" lang="cs-CZ" sz="1200" i="1" kern="1200" dirty="0" smtClean="0">
                <a:latin typeface="Arial" charset="0"/>
              </a:rPr>
              <a:t> (2002)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kreativní třída = nová společenská třída, která zahrnuje řadu profesí a povolání: učitele, umělce, poradce, architekty, designéry, vývojáře apod. Všechny profese, které nemají rutinní práci, ale tvoří.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teze: Metropolitní regiony s vysokou koncentrací kreativní třídy vykazují vyšší úroveň hospodářského rozvoje.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zkoumá kreativní třídu a její důsledky pro regeneraci měst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kreativní třída podporuje otevřené, dynamické, osobní a profesionální městské prostředí, které přitahuje více kreativních lidí, stejně jako podniky a kapitál</a:t>
            </a:r>
          </a:p>
          <a:p>
            <a:endParaRPr lang="cs-CZ" b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182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Konceptem kreativních měst se zabývá také OSN, která od roku 2004 uděluje titul „Kreativní město UNESCO“.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Síť kreativních měst UNESCO tvoří 180 měst ze 72 zemí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Cíl: podporovat spolupráci měst, které využívají kreativitu jako prostředek pro udržitelný rozvoj.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Titul je možné získat v několika oblastech, např. v ČR dostala titul Praha v oblasti literatury (2014) a město Brno v oblasti hudby (2017).  </a:t>
            </a:r>
            <a:endParaRPr kumimoji="0" lang="cs-CZ" sz="2000" b="0" i="0" u="none" strike="noStrike" kern="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8619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Od roku 2007, kdy byl přijat Evropský program pro kulturu v globalizovaném světě, hraje kultura při přípravě evropské legislativy a politik stále větší roli.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Bariérou pro větší zapojení kultury je neexistující sdílené definice a metriky měření (především na úrovni měst).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Problém s neexistujícím mapováním a systematickým a srovnatelným měřením hodnoty a dopadu, kterou mají kulturní a kreativní statky na ekonomiku měst, by měl vyřešit nově vytvořený nástroj Evropské komise, tzv. </a:t>
            </a:r>
            <a:r>
              <a:rPr kumimoji="1" lang="cs-CZ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Monitor kulturních a kreativních měst</a:t>
            </a: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(dále jako Monitor)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Monitor pomáhá tvůrcům národní, regionální a městské politiky identifikovat místní silné stránky a příležitosti a porovnat jejich města s podobnými městskými centry pomocí kvantitativních i kvalitativních údajů.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Monitor je nástrojem pro podporu vzájemné výměny a učení mezi městy, který podporuje snahu Evropské unie dostat kulturu do popředí politických zájmu.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1. vydání z roku 2017 analyzuje 168 evropských měst ze 30 zemí a 2. vydání z 8. října 2019 analyzuje 190 evropských měst ze 30 zemí.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Nové vydání se liší kromě počtu zahrnutých měst také tím, že vycházelo z dalších webových dat (tzv. </a:t>
            </a:r>
            <a:r>
              <a:rPr kumimoji="1" lang="cs-CZ" sz="16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OpenStreetMap</a:t>
            </a:r>
            <a:r>
              <a:rPr kumimoji="1" lang="cs-CZ" sz="16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a prostorových analýz míst, kde dochází nejen k ekonomické prosperitě ale i k sociálnímu začleňování.</a:t>
            </a:r>
            <a:r>
              <a:rPr lang="cs-CZ" sz="1600" dirty="0" smtClean="0">
                <a:effectLst/>
              </a:rPr>
              <a:t> </a:t>
            </a:r>
          </a:p>
          <a:p>
            <a:pPr marL="7200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1" lang="cs-CZ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498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4201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Obě vydání Monitoru hodnotila vybraná města na základě 29 indikátorů rozdělených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do 9 dimenzí v rámci 3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domén: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kulturní dynamiky, kreativní ekonomiky a příznivosti prostředí.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3060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cs-CZ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První</a:t>
            </a:r>
            <a:r>
              <a:rPr kumimoji="1" lang="cs-CZ" sz="120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doména, </a:t>
            </a:r>
            <a:r>
              <a:rPr kumimoji="1" lang="cs-CZ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kulturní dynamika</a:t>
            </a:r>
            <a:r>
              <a:rPr kumimoji="1" lang="cs-CZ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měří kulturní „plus“ města, zejména kulturní místa a účast na kulturních aktivitách. Tato doména je složena ze dvou dimenzí.</a:t>
            </a:r>
          </a:p>
          <a:p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</a:p>
          <a:p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První dimenze, </a:t>
            </a:r>
            <a:r>
              <a:rPr kumimoji="1" lang="cs-CZ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Kulturní hodnoty a zařízení,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monitoruje, do jaké míry jsou města „kulturně bohatá“, neboť kulturní život je klíčovým prvkem v kvalitě života a faktorem lokalizace, který přitahuje talenty. Účast na kulturních aktivitách zvyšuje propojení lidí s ostatními i s místem, kde žijí, dále zvyšuje jejich tvůrčí schopnosti a zlepšuje jejich psychickou pohodu.</a:t>
            </a:r>
          </a:p>
          <a:p>
            <a:endParaRPr kumimoji="1" lang="cs-CZ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fontAlgn="t"/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Druhá dimenze, </a:t>
            </a:r>
            <a:r>
              <a:rPr kumimoji="1" lang="cs-CZ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Kulturní účast a přitažlivost, 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 o schopnosti měst přilákat místní, národní a mezinárodní publikum k účasti na jejich kulturním životě.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Kulturní zařízení potřebují veřejnost, aby byla jejich činnost smysluplná. Jde o nejzákladnější a přitom rozhodující výsledek, který města mohou očekávat v důsledku svého zapojení do podpory umění a kultury. Kromě toho se budování nových kulturních infrastruktur a přitahování diváků stále více považuje za hlavní krok k dosažení širších cílů týkajících se města, od rozvoje cestovního ruchu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po potřeby regenerace.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296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xmlns="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xmlns="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osite-indicators.jrc.ec.europa.eu/cultural-creative-cities-monitor/cultural-creative-cities/cities/CZ001C1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osite-indicators.jrc.ec.europa.eu/cultural-creative-cities-monitor/cultural-creative-cities/cities/CZ001C1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3Jj-pIzTT8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0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hyperlink" Target="https://www.google.be/imgres?imgurl=https://0.academia-photos.com/attachment_thumbnails/57670070/mini_magick20190110-31179-102t5h4.png?1547157303&amp;imgrefurl=https://www.academia.edu/37680359/Mapping_creativity_driven_cities_12_good_practices_from_UNESCO_Creative_Cities_Network&amp;docid=-BrxtJw970Z71M&amp;tbnid=S_BD3XVYZc0ZuM:&amp;vet=1&amp;w=510&amp;h=723&amp;bih=751&amp;biw=1536&amp;ved=2ahUKEwif99DGzYXlAhXRLVAKHe6aDtAQxiAoA3oECAEQGg&amp;iact=c&amp;ictx=1" TargetMode="External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CAUbMegfk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ORKH Ochrana a regenerace kulturních hodnot v území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72477" y="3005189"/>
            <a:ext cx="9620569" cy="1171580"/>
          </a:xfrm>
        </p:spPr>
        <p:txBody>
          <a:bodyPr/>
          <a:lstStyle/>
          <a:p>
            <a:pPr algn="ctr"/>
            <a:r>
              <a:rPr lang="cs-CZ" sz="6000" dirty="0" smtClean="0"/>
              <a:t>Kulturní a kreativní města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8" name="Podnadpis 7"/>
          <p:cNvSpPr>
            <a:spLocks noGrp="1"/>
          </p:cNvSpPr>
          <p:nvPr>
            <p:ph type="subTitle" idx="1"/>
          </p:nvPr>
        </p:nvSpPr>
        <p:spPr>
          <a:xfrm>
            <a:off x="413250" y="4455615"/>
            <a:ext cx="11361600" cy="698497"/>
          </a:xfrm>
        </p:spPr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86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88144" y="2147291"/>
            <a:ext cx="2330244" cy="2026503"/>
          </a:xfrm>
        </p:spPr>
        <p:txBody>
          <a:bodyPr/>
          <a:lstStyle/>
          <a:p>
            <a:r>
              <a:rPr lang="cs-CZ" sz="3200" dirty="0" smtClean="0"/>
              <a:t>Koncepční rámec metody měření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8388" y="162767"/>
            <a:ext cx="6368288" cy="59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315" y="906751"/>
            <a:ext cx="10643958" cy="41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Top 3 evropská kreativní města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370" y="1688693"/>
            <a:ext cx="10948323" cy="31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4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 – kulturní dynamika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505550"/>
            <a:ext cx="11428954" cy="3609768"/>
          </a:xfrm>
        </p:spPr>
      </p:pic>
      <p:sp>
        <p:nvSpPr>
          <p:cNvPr id="7" name="TextovéPole 6"/>
          <p:cNvSpPr txBox="1"/>
          <p:nvPr/>
        </p:nvSpPr>
        <p:spPr>
          <a:xfrm>
            <a:off x="540000" y="5440826"/>
            <a:ext cx="703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Srovnání s dalšími městy </a:t>
            </a:r>
            <a:r>
              <a:rPr lang="cs-CZ" dirty="0" smtClean="0">
                <a:hlinkClick r:id="rId3"/>
              </a:rPr>
              <a:t>zde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903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– kulturní dynamika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63" y="1760561"/>
            <a:ext cx="11678434" cy="296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Bratislava – kulturní dynamika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012" y="2005012"/>
            <a:ext cx="112299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985970"/>
          </a:xfrm>
        </p:spPr>
        <p:txBody>
          <a:bodyPr/>
          <a:lstStyle/>
          <a:p>
            <a:r>
              <a:rPr lang="cs-CZ" sz="3200" dirty="0" smtClean="0"/>
              <a:t>Srovnání kreativních měst ČR a SR</a:t>
            </a:r>
            <a:br>
              <a:rPr lang="cs-CZ" sz="3200" dirty="0" smtClean="0"/>
            </a:br>
            <a:r>
              <a:rPr lang="cs-CZ" sz="3200" dirty="0" smtClean="0"/>
              <a:t>dle Kulturní dynamiky</a:t>
            </a:r>
            <a:endParaRPr lang="cs-CZ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1863098"/>
            <a:ext cx="6377611" cy="367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8293" y="2238233"/>
            <a:ext cx="3520483" cy="26476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88293" y="4885899"/>
            <a:ext cx="2725088" cy="6505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0025" y="5785281"/>
            <a:ext cx="5543562" cy="6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6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348" y="1263315"/>
            <a:ext cx="11973407" cy="37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8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Top 3 evropská kreativní města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810" y="1554901"/>
            <a:ext cx="10244355" cy="36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 - kreativní ekonomika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6" y="1548581"/>
            <a:ext cx="11520000" cy="3731341"/>
          </a:xfrm>
        </p:spPr>
      </p:pic>
      <p:sp>
        <p:nvSpPr>
          <p:cNvPr id="8" name="TextovéPole 7"/>
          <p:cNvSpPr txBox="1"/>
          <p:nvPr/>
        </p:nvSpPr>
        <p:spPr>
          <a:xfrm>
            <a:off x="414000" y="5426094"/>
            <a:ext cx="703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Srovnání s dalšími městy </a:t>
            </a:r>
            <a:r>
              <a:rPr lang="cs-CZ" dirty="0" smtClean="0">
                <a:hlinkClick r:id="rId3"/>
              </a:rPr>
              <a:t>zde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843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9036" y="1857743"/>
            <a:ext cx="6818074" cy="3520592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1800" b="1" dirty="0" smtClean="0"/>
              <a:t>Proč je kultura a kreativita důležitá pro město?</a:t>
            </a:r>
          </a:p>
          <a:p>
            <a:pPr>
              <a:buFontTx/>
              <a:buChar char="-"/>
            </a:pPr>
            <a:r>
              <a:rPr lang="cs-CZ" sz="1800" b="1" dirty="0" smtClean="0"/>
              <a:t>Kdo jsou nejvýznamnější odborníci na kreativní města?</a:t>
            </a:r>
          </a:p>
          <a:p>
            <a:pPr>
              <a:buFontTx/>
              <a:buChar char="-"/>
            </a:pPr>
            <a:r>
              <a:rPr lang="cs-CZ" sz="1800" b="1" dirty="0" smtClean="0"/>
              <a:t>Co je to kreativní město?</a:t>
            </a:r>
          </a:p>
          <a:p>
            <a:pPr>
              <a:buFontTx/>
              <a:buChar char="-"/>
            </a:pPr>
            <a:r>
              <a:rPr lang="cs-CZ" sz="1800" b="1" dirty="0" smtClean="0"/>
              <a:t>Jak se kreativita ve městech měří?</a:t>
            </a:r>
          </a:p>
          <a:p>
            <a:pPr>
              <a:buFontTx/>
              <a:buChar char="-"/>
            </a:pPr>
            <a:r>
              <a:rPr lang="cs-CZ" sz="1800" b="1" dirty="0" smtClean="0"/>
              <a:t>Jaká jsou nejvíce kreativní města Evropy?</a:t>
            </a:r>
          </a:p>
          <a:p>
            <a:pPr>
              <a:buFontTx/>
              <a:buChar char="-"/>
            </a:pPr>
            <a:r>
              <a:rPr lang="cs-CZ" sz="1800" b="1" dirty="0" smtClean="0"/>
              <a:t>Jak je kreativní ČR?</a:t>
            </a:r>
          </a:p>
          <a:p>
            <a:pPr>
              <a:buFontTx/>
              <a:buChar char="-"/>
            </a:pPr>
            <a:r>
              <a:rPr lang="cs-CZ" sz="1800" b="1" dirty="0" smtClean="0"/>
              <a:t>Co je to </a:t>
            </a:r>
            <a:r>
              <a:rPr lang="cs-CZ" sz="1800" b="1" dirty="0" err="1" smtClean="0"/>
              <a:t>Creative</a:t>
            </a:r>
            <a:r>
              <a:rPr lang="cs-CZ" sz="1800" b="1" dirty="0" smtClean="0"/>
              <a:t> City Network?</a:t>
            </a:r>
          </a:p>
          <a:p>
            <a:pPr>
              <a:buFontTx/>
              <a:buChar char="-"/>
            </a:pPr>
            <a:r>
              <a:rPr lang="cs-CZ" sz="1800" b="1" dirty="0" smtClean="0"/>
              <a:t>Příklady dobré praxe</a:t>
            </a:r>
            <a:endParaRPr lang="cs-CZ" sz="1800" b="1" dirty="0"/>
          </a:p>
          <a:p>
            <a:pPr>
              <a:buNone/>
            </a:pPr>
            <a:endParaRPr lang="cs-CZ" sz="1800" b="1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414000" y="710656"/>
            <a:ext cx="454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Obsah přednášky</a:t>
            </a:r>
          </a:p>
          <a:p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10" name="Picture 2" descr="Výsledek obrázku pro Creative Cities Network"/>
          <p:cNvPicPr>
            <a:picLocks noChangeAspect="1" noChangeArrowheads="1"/>
          </p:cNvPicPr>
          <p:nvPr/>
        </p:nvPicPr>
        <p:blipFill>
          <a:blip r:embed="rId3" cstate="print"/>
          <a:srcRect l="27416" t="7746" r="20153" b="9390"/>
          <a:stretch>
            <a:fillRect/>
          </a:stretch>
        </p:blipFill>
        <p:spPr bwMode="auto">
          <a:xfrm>
            <a:off x="6956890" y="1302127"/>
            <a:ext cx="4605620" cy="3917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150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- kreativní ekonomika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842" y="1910686"/>
            <a:ext cx="11677798" cy="29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2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Bratislava- kreativní ekonomika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012" y="2019300"/>
            <a:ext cx="112299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6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39781"/>
            <a:ext cx="10753200" cy="1102416"/>
          </a:xfrm>
        </p:spPr>
        <p:txBody>
          <a:bodyPr/>
          <a:lstStyle/>
          <a:p>
            <a:r>
              <a:rPr lang="cs-CZ" sz="3200" dirty="0"/>
              <a:t>Srovnání kreativních měst </a:t>
            </a:r>
            <a:r>
              <a:rPr lang="cs-CZ" sz="3200" dirty="0" smtClean="0"/>
              <a:t>ČR a SR </a:t>
            </a:r>
            <a:br>
              <a:rPr lang="cs-CZ" sz="3200" dirty="0" smtClean="0"/>
            </a:br>
            <a:r>
              <a:rPr lang="cs-CZ" sz="3200" dirty="0" smtClean="0"/>
              <a:t>dle Kreativní ekonomiky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874266"/>
            <a:ext cx="6130267" cy="337082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7863" y="2467772"/>
            <a:ext cx="3069467" cy="22385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4267" y="1811258"/>
            <a:ext cx="3486837" cy="5927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852" y="4770048"/>
            <a:ext cx="2314575" cy="4857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99044" y="5577161"/>
            <a:ext cx="6468471" cy="6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0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790" y="1022683"/>
            <a:ext cx="11654322" cy="43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5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66000" y="474158"/>
            <a:ext cx="10753200" cy="451576"/>
          </a:xfrm>
        </p:spPr>
        <p:txBody>
          <a:bodyPr/>
          <a:lstStyle/>
          <a:p>
            <a:pPr algn="ctr"/>
            <a:r>
              <a:rPr lang="cs-CZ" dirty="0" smtClean="0"/>
              <a:t>Top 3 evropská kreativní města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6148" y="1277901"/>
            <a:ext cx="9484463" cy="45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2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 – Příznivost prostředí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710812"/>
            <a:ext cx="11440013" cy="3937819"/>
          </a:xfrm>
        </p:spPr>
      </p:pic>
    </p:spTree>
    <p:extLst>
      <p:ext uri="{BB962C8B-B14F-4D97-AF65-F5344CB8AC3E}">
        <p14:creationId xmlns:p14="http://schemas.microsoft.com/office/powerpoint/2010/main" val="285887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– Příznivost prostředí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" y="1990725"/>
            <a:ext cx="113061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Bratislava – Příznivost prostředí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812" y="2043112"/>
            <a:ext cx="113823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6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21793"/>
            <a:ext cx="10753200" cy="974743"/>
          </a:xfrm>
        </p:spPr>
        <p:txBody>
          <a:bodyPr/>
          <a:lstStyle/>
          <a:p>
            <a:r>
              <a:rPr lang="cs-CZ" sz="3200" dirty="0"/>
              <a:t>Srovnání kreativních měst ČR </a:t>
            </a:r>
            <a:r>
              <a:rPr lang="cs-CZ" sz="3200" dirty="0" smtClean="0"/>
              <a:t>a SR</a:t>
            </a:r>
            <a:br>
              <a:rPr lang="cs-CZ" sz="3200" dirty="0" smtClean="0"/>
            </a:br>
            <a:r>
              <a:rPr lang="cs-CZ" sz="3200" dirty="0" smtClean="0"/>
              <a:t>dle Příznivosti prostředí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582152"/>
            <a:ext cx="6904016" cy="412942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9255" y="2251881"/>
            <a:ext cx="3132511" cy="35016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4574" y="1624084"/>
            <a:ext cx="3841874" cy="5343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5962" y="5897476"/>
            <a:ext cx="5396088" cy="68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3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Jak se celkově umístila města ČR?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536" y="2005781"/>
            <a:ext cx="11691564" cy="290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5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06424" y="728780"/>
            <a:ext cx="11778000" cy="1108800"/>
          </a:xfrm>
        </p:spPr>
        <p:txBody>
          <a:bodyPr/>
          <a:lstStyle/>
          <a:p>
            <a:pPr algn="ctr"/>
            <a:r>
              <a:rPr lang="cs-CZ" sz="3600" dirty="0" smtClean="0"/>
              <a:t>Proč je kultura a kreativita důležitá pro město?</a:t>
            </a:r>
            <a:endParaRPr lang="cs-CZ" sz="3600" dirty="0"/>
          </a:p>
        </p:txBody>
      </p:sp>
      <p:pic>
        <p:nvPicPr>
          <p:cNvPr id="6" name="Obrázek 5"/>
          <p:cNvPicPr/>
          <p:nvPr/>
        </p:nvPicPr>
        <p:blipFill rotWithShape="1">
          <a:blip r:embed="rId3" cstate="print"/>
          <a:srcRect l="5291" t="24099" r="70018" b="8895"/>
          <a:stretch/>
        </p:blipFill>
        <p:spPr bwMode="auto">
          <a:xfrm>
            <a:off x="0" y="2137384"/>
            <a:ext cx="3021496" cy="2911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 cstate="print"/>
          <a:srcRect l="2976" t="9004" r="51059" b="9864"/>
          <a:stretch/>
        </p:blipFill>
        <p:spPr bwMode="auto">
          <a:xfrm>
            <a:off x="3111117" y="2137385"/>
            <a:ext cx="4997459" cy="2911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5" cstate="print"/>
          <a:srcRect l="25724" t="32755" r="64290" b="47798"/>
          <a:stretch/>
        </p:blipFill>
        <p:spPr bwMode="auto">
          <a:xfrm>
            <a:off x="8198198" y="2137383"/>
            <a:ext cx="3993804" cy="2911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04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Jak se celkově umístila města SR?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962" y="2313652"/>
            <a:ext cx="11497275" cy="277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13"/>
          <p:cNvPicPr/>
          <p:nvPr/>
        </p:nvPicPr>
        <p:blipFill rotWithShape="1">
          <a:blip r:embed="rId3" cstate="print"/>
          <a:srcRect l="826" t="29978" r="66932" b="5619"/>
          <a:stretch/>
        </p:blipFill>
        <p:spPr bwMode="auto">
          <a:xfrm>
            <a:off x="2286000" y="0"/>
            <a:ext cx="9906000" cy="6018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47036" y="1019543"/>
            <a:ext cx="2638055" cy="3946593"/>
          </a:xfrm>
        </p:spPr>
        <p:txBody>
          <a:bodyPr/>
          <a:lstStyle/>
          <a:p>
            <a:r>
              <a:rPr lang="cs-CZ" dirty="0" smtClean="0"/>
              <a:t>Jak jsou kreativní ostatní města Evropy?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7817" y="212651"/>
            <a:ext cx="8517783" cy="579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83" y="0"/>
            <a:ext cx="7427968" cy="61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69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383238" y="579766"/>
            <a:ext cx="10020326" cy="724017"/>
          </a:xfrm>
        </p:spPr>
        <p:txBody>
          <a:bodyPr/>
          <a:lstStyle/>
          <a:p>
            <a:r>
              <a:rPr lang="cs-CZ" sz="3600" dirty="0" smtClean="0"/>
              <a:t>Jak by mělo vypadat ideální kreativní město?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3238" y="1398250"/>
            <a:ext cx="9766983" cy="43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40000" y="2200933"/>
            <a:ext cx="6881247" cy="2778833"/>
          </a:xfrm>
        </p:spPr>
        <p:txBody>
          <a:bodyPr/>
          <a:lstStyle/>
          <a:p>
            <a:r>
              <a:rPr lang="cs-CZ" dirty="0" smtClean="0"/>
              <a:t>Nákladová efektivita</a:t>
            </a:r>
          </a:p>
          <a:p>
            <a:r>
              <a:rPr lang="cs-CZ" dirty="0" err="1" smtClean="0"/>
              <a:t>Benchmarking</a:t>
            </a:r>
            <a:r>
              <a:rPr lang="cs-CZ" dirty="0" smtClean="0"/>
              <a:t> pro rozhodování</a:t>
            </a:r>
          </a:p>
          <a:p>
            <a:r>
              <a:rPr lang="cs-CZ" dirty="0" smtClean="0"/>
              <a:t>Podpora příkladů dobré praxe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66000" y="730223"/>
            <a:ext cx="5323521" cy="726438"/>
          </a:xfrm>
        </p:spPr>
        <p:txBody>
          <a:bodyPr/>
          <a:lstStyle/>
          <a:p>
            <a:r>
              <a:rPr lang="cs-CZ" dirty="0" smtClean="0"/>
              <a:t>Výhody Monitoru</a:t>
            </a:r>
            <a:endParaRPr lang="cs-CZ" dirty="0"/>
          </a:p>
        </p:txBody>
      </p:sp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79" y="1026890"/>
            <a:ext cx="5267325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13320" y="1802040"/>
            <a:ext cx="2510880" cy="3135720"/>
          </a:xfrm>
        </p:spPr>
        <p:txBody>
          <a:bodyPr/>
          <a:lstStyle/>
          <a:p>
            <a:pPr fontAlgn="t"/>
            <a:endParaRPr lang="cs-CZ" b="0" dirty="0"/>
          </a:p>
        </p:txBody>
      </p:sp>
      <p:pic>
        <p:nvPicPr>
          <p:cNvPr id="7" name="Obrázek 6"/>
          <p:cNvPicPr/>
          <p:nvPr/>
        </p:nvPicPr>
        <p:blipFill>
          <a:blip r:embed="rId3" cstate="print"/>
          <a:srcRect l="25347" t="16235" r="53427" b="43514"/>
          <a:stretch>
            <a:fillRect/>
          </a:stretch>
        </p:blipFill>
        <p:spPr bwMode="auto">
          <a:xfrm>
            <a:off x="3916680" y="274320"/>
            <a:ext cx="6858000" cy="569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13320" y="1802040"/>
            <a:ext cx="2510880" cy="3135720"/>
          </a:xfrm>
        </p:spPr>
        <p:txBody>
          <a:bodyPr/>
          <a:lstStyle/>
          <a:p>
            <a:pPr fontAlgn="t"/>
            <a:r>
              <a:rPr lang="cs-CZ" b="0" dirty="0" smtClean="0"/>
              <a:t>Procento </a:t>
            </a:r>
            <a:r>
              <a:rPr lang="cs-CZ" b="0" dirty="0"/>
              <a:t>měst UCCN v rámci 7 kreativních </a:t>
            </a:r>
            <a:r>
              <a:rPr lang="cs-CZ" b="0" dirty="0" smtClean="0"/>
              <a:t>oblastí</a:t>
            </a:r>
            <a:endParaRPr lang="cs-CZ" b="0" dirty="0"/>
          </a:p>
        </p:txBody>
      </p:sp>
      <p:pic>
        <p:nvPicPr>
          <p:cNvPr id="8" name="Obrázek 7"/>
          <p:cNvPicPr/>
          <p:nvPr/>
        </p:nvPicPr>
        <p:blipFill>
          <a:blip r:embed="rId3" cstate="print"/>
          <a:srcRect l="34348" t="18353" r="30607" b="23212"/>
          <a:stretch>
            <a:fillRect/>
          </a:stretch>
        </p:blipFill>
        <p:spPr bwMode="auto">
          <a:xfrm>
            <a:off x="3898250" y="431759"/>
            <a:ext cx="6781800" cy="538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100" dirty="0" smtClean="0"/>
              <a:t>ORKH Ochrana a regenerace kulturních hodnot v území</a:t>
            </a:r>
            <a:endParaRPr lang="cs-CZ" altLang="cs-CZ" sz="11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z="1100" smtClean="0"/>
              <a:pPr/>
              <a:t>38</a:t>
            </a:fld>
            <a:endParaRPr lang="cs-CZ" altLang="cs-CZ" sz="11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1662930"/>
            <a:ext cx="2577511" cy="2876640"/>
          </a:xfrm>
        </p:spPr>
        <p:txBody>
          <a:bodyPr/>
          <a:lstStyle/>
          <a:p>
            <a:r>
              <a:rPr lang="cs-CZ" dirty="0" smtClean="0"/>
              <a:t>Mapování dobrých příkladů praxe</a:t>
            </a:r>
            <a:r>
              <a:rPr lang="cs-CZ" sz="3600" dirty="0" smtClean="0"/>
              <a:t/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605" y="277950"/>
            <a:ext cx="5988367" cy="564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97711" y="5393610"/>
            <a:ext cx="584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Přístup společnosti </a:t>
            </a:r>
            <a:r>
              <a:rPr lang="cs-CZ" sz="2000" b="1" dirty="0" err="1"/>
              <a:t>Deusto</a:t>
            </a:r>
            <a:r>
              <a:rPr lang="cs-CZ" sz="2000" b="1" dirty="0"/>
              <a:t> </a:t>
            </a:r>
            <a:r>
              <a:rPr lang="cs-CZ" sz="2000" b="1" dirty="0" err="1"/>
              <a:t>Cities</a:t>
            </a:r>
            <a:r>
              <a:rPr lang="cs-CZ" sz="2000" b="1" dirty="0"/>
              <a:t> </a:t>
            </a:r>
            <a:r>
              <a:rPr lang="cs-CZ" sz="2000" b="1" dirty="0" err="1"/>
              <a:t>Lab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80960" y="1463402"/>
            <a:ext cx="10753200" cy="4139998"/>
          </a:xfrm>
        </p:spPr>
        <p:txBody>
          <a:bodyPr/>
          <a:lstStyle/>
          <a:p>
            <a:r>
              <a:rPr lang="cs-CZ" sz="2400" dirty="0"/>
              <a:t>Budapešť - řeší problém stárnutí</a:t>
            </a:r>
          </a:p>
          <a:p>
            <a:r>
              <a:rPr lang="cs-CZ" sz="2400" dirty="0" err="1"/>
              <a:t>Kobe</a:t>
            </a:r>
            <a:r>
              <a:rPr lang="cs-CZ" sz="2400" dirty="0"/>
              <a:t> - pracoval s dětmi a mladou populací</a:t>
            </a:r>
          </a:p>
          <a:p>
            <a:r>
              <a:rPr lang="cs-CZ" sz="2400" dirty="0"/>
              <a:t>Parma - předložila projekt pro všechny sociální skupiny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66000" y="684053"/>
            <a:ext cx="10753200" cy="451576"/>
          </a:xfrm>
        </p:spPr>
        <p:txBody>
          <a:bodyPr/>
          <a:lstStyle/>
          <a:p>
            <a:pPr algn="ctr"/>
            <a:r>
              <a:rPr lang="cs-CZ" sz="3600" dirty="0"/>
              <a:t>Kreativně soudržná města: dobrá praxe</a:t>
            </a:r>
          </a:p>
        </p:txBody>
      </p:sp>
      <p:pic>
        <p:nvPicPr>
          <p:cNvPr id="7" name="Obrázek 6"/>
          <p:cNvPicPr/>
          <p:nvPr/>
        </p:nvPicPr>
        <p:blipFill>
          <a:blip r:embed="rId3" cstate="print"/>
          <a:srcRect l="49305" t="25412" r="14049" b="24138"/>
          <a:stretch>
            <a:fillRect/>
          </a:stretch>
        </p:blipFill>
        <p:spPr bwMode="auto">
          <a:xfrm>
            <a:off x="1600200" y="3276600"/>
            <a:ext cx="4086226" cy="288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/>
          <p:cNvPicPr/>
          <p:nvPr/>
        </p:nvPicPr>
        <p:blipFill>
          <a:blip r:embed="rId4" cstate="print"/>
          <a:srcRect l="21906" t="52941" r="52041" b="12235"/>
          <a:stretch>
            <a:fillRect/>
          </a:stretch>
        </p:blipFill>
        <p:spPr bwMode="auto">
          <a:xfrm>
            <a:off x="6042600" y="3271106"/>
            <a:ext cx="407289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100" dirty="0" smtClean="0"/>
              <a:t>ORKH Ochrana a regenerace kulturních hodnot v území</a:t>
            </a:r>
            <a:endParaRPr lang="cs-CZ" altLang="cs-CZ" sz="11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z="1100" smtClean="0"/>
              <a:pPr/>
              <a:t>4</a:t>
            </a:fld>
            <a:endParaRPr lang="cs-CZ" altLang="cs-CZ" sz="1100" dirty="0"/>
          </a:p>
        </p:txBody>
      </p:sp>
      <p:pic>
        <p:nvPicPr>
          <p:cNvPr id="7" name="Obrázek 6"/>
          <p:cNvPicPr/>
          <p:nvPr/>
        </p:nvPicPr>
        <p:blipFill rotWithShape="1">
          <a:blip r:embed="rId3" cstate="print"/>
          <a:srcRect l="12236" t="48541" r="62136" b="26455"/>
          <a:stretch/>
        </p:blipFill>
        <p:spPr bwMode="auto">
          <a:xfrm>
            <a:off x="0" y="1121984"/>
            <a:ext cx="12192000" cy="4285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30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/>
          <p:nvPr/>
        </p:nvPicPr>
        <p:blipFill>
          <a:blip r:embed="rId3" cstate="print"/>
          <a:srcRect l="10655" t="26353" r="51782" b="18588"/>
          <a:stretch>
            <a:fillRect/>
          </a:stretch>
        </p:blipFill>
        <p:spPr bwMode="auto">
          <a:xfrm>
            <a:off x="8138160" y="3200400"/>
            <a:ext cx="4053840" cy="309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387202"/>
            <a:ext cx="10753200" cy="2087518"/>
          </a:xfrm>
        </p:spPr>
        <p:txBody>
          <a:bodyPr/>
          <a:lstStyle/>
          <a:p>
            <a:r>
              <a:rPr lang="cs-CZ" sz="2400" dirty="0" err="1" smtClean="0"/>
              <a:t>Ljubljana</a:t>
            </a:r>
            <a:r>
              <a:rPr lang="cs-CZ" sz="2400" dirty="0" smtClean="0"/>
              <a:t>, Slovinsko</a:t>
            </a:r>
          </a:p>
          <a:p>
            <a:r>
              <a:rPr lang="cs-CZ" sz="2400" dirty="0" err="1" smtClean="0"/>
              <a:t>Krakow</a:t>
            </a:r>
            <a:r>
              <a:rPr lang="cs-CZ" sz="2400" dirty="0" smtClean="0"/>
              <a:t>, Polsko</a:t>
            </a:r>
          </a:p>
          <a:p>
            <a:r>
              <a:rPr lang="cs-CZ" sz="2400" dirty="0" err="1" smtClean="0"/>
              <a:t>Ulyanovsk</a:t>
            </a:r>
            <a:r>
              <a:rPr lang="cs-CZ" sz="2400" dirty="0" smtClean="0"/>
              <a:t>, Rusko</a:t>
            </a:r>
          </a:p>
          <a:p>
            <a:endParaRPr lang="cs-CZ" sz="24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/>
              <a:t>Kreativně kompaktní města: dobrá praxe</a:t>
            </a:r>
          </a:p>
        </p:txBody>
      </p:sp>
      <p:pic>
        <p:nvPicPr>
          <p:cNvPr id="7" name="Obrázek 6"/>
          <p:cNvPicPr/>
          <p:nvPr/>
        </p:nvPicPr>
        <p:blipFill>
          <a:blip r:embed="rId4" cstate="print"/>
          <a:srcRect l="10126" t="37412" r="52708" b="18588"/>
          <a:stretch>
            <a:fillRect/>
          </a:stretch>
        </p:blipFill>
        <p:spPr bwMode="auto">
          <a:xfrm>
            <a:off x="0" y="3219450"/>
            <a:ext cx="416052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/>
          <p:cNvPicPr/>
          <p:nvPr/>
        </p:nvPicPr>
        <p:blipFill>
          <a:blip r:embed="rId5" cstate="print"/>
          <a:srcRect l="48908" t="26588" r="13784" b="17787"/>
          <a:stretch>
            <a:fillRect/>
          </a:stretch>
        </p:blipFill>
        <p:spPr bwMode="auto">
          <a:xfrm>
            <a:off x="4170044" y="3214100"/>
            <a:ext cx="3922396" cy="294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387202"/>
            <a:ext cx="10753200" cy="2087518"/>
          </a:xfrm>
        </p:spPr>
        <p:txBody>
          <a:bodyPr/>
          <a:lstStyle/>
          <a:p>
            <a:r>
              <a:rPr lang="cs-CZ" sz="2400" dirty="0" smtClean="0"/>
              <a:t>Bologna, Itálie</a:t>
            </a:r>
          </a:p>
          <a:p>
            <a:r>
              <a:rPr lang="cs-CZ" sz="2400" dirty="0" err="1" smtClean="0"/>
              <a:t>Hangzhou</a:t>
            </a:r>
            <a:r>
              <a:rPr lang="cs-CZ" sz="2400" dirty="0" smtClean="0"/>
              <a:t>, Čína</a:t>
            </a:r>
          </a:p>
          <a:p>
            <a:r>
              <a:rPr lang="cs-CZ" sz="2400" dirty="0" err="1" smtClean="0"/>
              <a:t>Dénia</a:t>
            </a:r>
            <a:r>
              <a:rPr lang="cs-CZ" sz="2400" dirty="0" smtClean="0"/>
              <a:t>, Španělsko</a:t>
            </a:r>
          </a:p>
          <a:p>
            <a:endParaRPr lang="cs-CZ" sz="24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198465" y="620746"/>
            <a:ext cx="10753200" cy="451576"/>
          </a:xfrm>
        </p:spPr>
        <p:txBody>
          <a:bodyPr/>
          <a:lstStyle/>
          <a:p>
            <a:r>
              <a:rPr lang="cs-CZ" sz="3200" dirty="0"/>
              <a:t>Kreativně konkurenceschopná města: dobrá praxe</a:t>
            </a:r>
          </a:p>
        </p:txBody>
      </p:sp>
      <p:pic>
        <p:nvPicPr>
          <p:cNvPr id="10" name="Obrázek 9"/>
          <p:cNvPicPr/>
          <p:nvPr/>
        </p:nvPicPr>
        <p:blipFill>
          <a:blip r:embed="rId3" cstate="print"/>
          <a:srcRect l="17009" t="23294" r="51952" b="38588"/>
          <a:stretch>
            <a:fillRect/>
          </a:stretch>
        </p:blipFill>
        <p:spPr bwMode="auto">
          <a:xfrm>
            <a:off x="198120" y="3093720"/>
            <a:ext cx="394716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/>
          <p:cNvPicPr/>
          <p:nvPr/>
        </p:nvPicPr>
        <p:blipFill>
          <a:blip r:embed="rId4" cstate="print"/>
          <a:srcRect l="16744" t="32471" r="52176" b="28706"/>
          <a:stretch>
            <a:fillRect/>
          </a:stretch>
        </p:blipFill>
        <p:spPr bwMode="auto">
          <a:xfrm>
            <a:off x="4210050" y="3078480"/>
            <a:ext cx="4080510" cy="27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/>
          <p:cNvPicPr/>
          <p:nvPr/>
        </p:nvPicPr>
        <p:blipFill>
          <a:blip r:embed="rId5" cstate="print"/>
          <a:srcRect l="22171" t="44471" r="52063" b="15011"/>
          <a:stretch>
            <a:fillRect/>
          </a:stretch>
        </p:blipFill>
        <p:spPr bwMode="auto">
          <a:xfrm>
            <a:off x="8351520" y="3093720"/>
            <a:ext cx="3840480" cy="280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387202"/>
            <a:ext cx="10753200" cy="2087518"/>
          </a:xfrm>
        </p:spPr>
        <p:txBody>
          <a:bodyPr/>
          <a:lstStyle/>
          <a:p>
            <a:r>
              <a:rPr lang="cs-CZ" sz="2400" dirty="0" smtClean="0"/>
              <a:t>Pueble, Mexiko</a:t>
            </a:r>
          </a:p>
          <a:p>
            <a:r>
              <a:rPr lang="cs-CZ" sz="2400" dirty="0" err="1" smtClean="0"/>
              <a:t>Dunedin</a:t>
            </a:r>
            <a:r>
              <a:rPr lang="cs-CZ" sz="2400" dirty="0" smtClean="0"/>
              <a:t>, Nový Zéland</a:t>
            </a:r>
          </a:p>
          <a:p>
            <a:r>
              <a:rPr lang="cs-CZ" sz="2400" dirty="0" err="1" smtClean="0"/>
              <a:t>Helsinki</a:t>
            </a:r>
            <a:r>
              <a:rPr lang="cs-CZ" sz="2400" dirty="0" smtClean="0"/>
              <a:t>, Finsko</a:t>
            </a:r>
          </a:p>
          <a:p>
            <a:endParaRPr lang="cs-CZ" sz="24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/>
              <a:t>Města kreativní správy: dobrá praxe</a:t>
            </a:r>
          </a:p>
        </p:txBody>
      </p:sp>
      <p:pic>
        <p:nvPicPr>
          <p:cNvPr id="9" name="Obrázek 8"/>
          <p:cNvPicPr/>
          <p:nvPr/>
        </p:nvPicPr>
        <p:blipFill>
          <a:blip r:embed="rId3" cstate="print"/>
          <a:srcRect l="10788" t="32000" r="52707" b="27765"/>
          <a:stretch>
            <a:fillRect/>
          </a:stretch>
        </p:blipFill>
        <p:spPr bwMode="auto">
          <a:xfrm>
            <a:off x="243840" y="3108960"/>
            <a:ext cx="4282440" cy="27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/>
          <p:cNvPicPr/>
          <p:nvPr/>
        </p:nvPicPr>
        <p:blipFill>
          <a:blip r:embed="rId4" cstate="print"/>
          <a:srcRect l="48776" t="40941" r="14361" b="6588"/>
          <a:stretch>
            <a:fillRect/>
          </a:stretch>
        </p:blipFill>
        <p:spPr bwMode="auto">
          <a:xfrm>
            <a:off x="4608195" y="3078480"/>
            <a:ext cx="3834766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13"/>
          <p:cNvPicPr/>
          <p:nvPr/>
        </p:nvPicPr>
        <p:blipFill>
          <a:blip r:embed="rId5" cstate="print"/>
          <a:srcRect l="10126" t="37176" r="52311" b="12235"/>
          <a:stretch>
            <a:fillRect/>
          </a:stretch>
        </p:blipFill>
        <p:spPr bwMode="auto">
          <a:xfrm>
            <a:off x="8549640" y="3078480"/>
            <a:ext cx="3642360" cy="262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5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28" y="1915229"/>
            <a:ext cx="5286233" cy="39646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69618"/>
            <a:ext cx="4822209" cy="361665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 flipH="1">
            <a:off x="6432871" y="1105469"/>
            <a:ext cx="447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Městská čtvrť Praga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1950" y="4294807"/>
            <a:ext cx="2798307" cy="158509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6082405" y="440219"/>
            <a:ext cx="5668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00DC"/>
                </a:solidFill>
              </a:rPr>
              <a:t>Příklady kreativních měst - Varšava</a:t>
            </a:r>
            <a:endParaRPr lang="cs-CZ" b="1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03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44658" y="6228000"/>
            <a:ext cx="7920000" cy="252000"/>
          </a:xfrm>
        </p:spPr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88" y="75649"/>
            <a:ext cx="4016842" cy="30578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87" y="69868"/>
            <a:ext cx="4092526" cy="30693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88" y="3215368"/>
            <a:ext cx="4016842" cy="301263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88" y="3215368"/>
            <a:ext cx="4092526" cy="30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42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2"/>
          <a:stretch/>
        </p:blipFill>
        <p:spPr>
          <a:xfrm>
            <a:off x="6214219" y="-1"/>
            <a:ext cx="4458269" cy="29608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8"/>
          <a:stretch/>
        </p:blipFill>
        <p:spPr>
          <a:xfrm>
            <a:off x="1520424" y="3049644"/>
            <a:ext cx="4573809" cy="31741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19" y="3049643"/>
            <a:ext cx="4458269" cy="317417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0424" y="0"/>
            <a:ext cx="4573809" cy="29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7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3684" y="0"/>
            <a:ext cx="4149069" cy="276604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4281" y="5476"/>
            <a:ext cx="4041203" cy="27643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78" y="2989681"/>
            <a:ext cx="2901239" cy="38683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29" y="2989681"/>
            <a:ext cx="2901240" cy="38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1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638579" y="2253494"/>
            <a:ext cx="6002842" cy="2087518"/>
          </a:xfrm>
        </p:spPr>
        <p:txBody>
          <a:bodyPr/>
          <a:lstStyle/>
          <a:p>
            <a:r>
              <a:rPr lang="cs-CZ" sz="1800" u="sng" dirty="0" smtClean="0">
                <a:hlinkClick r:id="rId3"/>
              </a:rPr>
              <a:t>video</a:t>
            </a:r>
            <a:r>
              <a:rPr lang="cs-CZ" sz="1800" dirty="0" smtClean="0"/>
              <a:t> </a:t>
            </a:r>
            <a:r>
              <a:rPr lang="cs-CZ" sz="1800" dirty="0"/>
              <a:t>(17 </a:t>
            </a:r>
            <a:r>
              <a:rPr lang="cs-CZ" sz="1800" dirty="0" smtClean="0"/>
              <a:t>min)</a:t>
            </a:r>
          </a:p>
          <a:p>
            <a:r>
              <a:rPr lang="cs-CZ" sz="1800" dirty="0" smtClean="0"/>
              <a:t>příklad </a:t>
            </a:r>
            <a:r>
              <a:rPr lang="cs-CZ" sz="1800" dirty="0"/>
              <a:t>dobré praxe: </a:t>
            </a:r>
            <a:r>
              <a:rPr lang="cs-CZ" sz="1800" b="1" dirty="0"/>
              <a:t>Kreativní město Seattle </a:t>
            </a:r>
            <a:endParaRPr lang="pl-PL" sz="1800" i="1" dirty="0" smtClean="0"/>
          </a:p>
          <a:p>
            <a:r>
              <a:rPr lang="pl-PL" sz="1800" i="1" dirty="0" smtClean="0"/>
              <a:t>„Jak </a:t>
            </a:r>
            <a:r>
              <a:rPr lang="pl-PL" sz="1800" i="1" dirty="0"/>
              <a:t>je inspirován a </a:t>
            </a:r>
            <a:r>
              <a:rPr lang="pl-PL" sz="1800" i="1" dirty="0" smtClean="0"/>
              <a:t>kultivován podnikatelský </a:t>
            </a:r>
            <a:r>
              <a:rPr lang="pl-PL" sz="1800" i="1" dirty="0"/>
              <a:t>duch</a:t>
            </a:r>
            <a:r>
              <a:rPr lang="pl-PL" sz="1800" i="1" dirty="0" smtClean="0"/>
              <a:t>?“ 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pic>
        <p:nvPicPr>
          <p:cNvPr id="3074" name="Picture 2" descr="Související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133282"/>
            <a:ext cx="4272046" cy="432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0040" y="1539602"/>
            <a:ext cx="11475720" cy="2316118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en-US" sz="1600" dirty="0" smtClean="0"/>
              <a:t>Landry, C. (2000). </a:t>
            </a:r>
            <a:r>
              <a:rPr lang="en-US" sz="1600" i="1" dirty="0" smtClean="0"/>
              <a:t>The Creative City: A toolkit for urban innovators. London: </a:t>
            </a:r>
            <a:r>
              <a:rPr lang="en-US" sz="1600" i="1" dirty="0" err="1" smtClean="0"/>
              <a:t>Earthscan</a:t>
            </a:r>
            <a:r>
              <a:rPr lang="cs-CZ" sz="1600" i="1" dirty="0" smtClean="0"/>
              <a:t>.</a:t>
            </a:r>
          </a:p>
          <a:p>
            <a:pPr algn="just">
              <a:buFontTx/>
              <a:buChar char="-"/>
            </a:pPr>
            <a:r>
              <a:rPr lang="en-US" sz="1600" dirty="0" smtClean="0"/>
              <a:t>Florida, R. (2005). </a:t>
            </a:r>
            <a:r>
              <a:rPr lang="en-US" sz="1600" i="1" dirty="0" smtClean="0"/>
              <a:t>Cities and the Creative Class. London-New York: </a:t>
            </a:r>
            <a:r>
              <a:rPr lang="en-US" sz="1600" i="1" dirty="0" err="1" smtClean="0"/>
              <a:t>Routledge</a:t>
            </a:r>
            <a:r>
              <a:rPr lang="en-US" sz="1600" i="1" dirty="0" smtClean="0"/>
              <a:t>.</a:t>
            </a:r>
            <a:endParaRPr lang="cs-CZ" sz="1600" i="1" dirty="0" smtClean="0"/>
          </a:p>
          <a:p>
            <a:pPr algn="just">
              <a:buFontTx/>
              <a:buChar char="-"/>
            </a:pPr>
            <a:r>
              <a:rPr lang="en-US" sz="1600" dirty="0" smtClean="0"/>
              <a:t>Scott, A.J. (2014). Beyond the Creative City: Cognitive-Cultural Capitalism and the</a:t>
            </a:r>
            <a:r>
              <a:rPr lang="cs-CZ" sz="1600" dirty="0" smtClean="0"/>
              <a:t> New </a:t>
            </a:r>
            <a:r>
              <a:rPr lang="cs-CZ" sz="1600" dirty="0" err="1" smtClean="0"/>
              <a:t>Urbanism</a:t>
            </a:r>
            <a:r>
              <a:rPr lang="cs-CZ" sz="1600" dirty="0" smtClean="0"/>
              <a:t>, in </a:t>
            </a:r>
            <a:r>
              <a:rPr lang="cs-CZ" sz="1600" dirty="0" err="1" smtClean="0"/>
              <a:t>Regional</a:t>
            </a:r>
            <a:r>
              <a:rPr lang="cs-CZ" sz="1600" dirty="0" smtClean="0"/>
              <a:t> </a:t>
            </a:r>
            <a:r>
              <a:rPr lang="cs-CZ" sz="1600" dirty="0" err="1" smtClean="0"/>
              <a:t>Studies</a:t>
            </a:r>
            <a:r>
              <a:rPr lang="cs-CZ" sz="1600" dirty="0" smtClean="0"/>
              <a:t>, 48(4), </a:t>
            </a:r>
            <a:r>
              <a:rPr lang="cs-CZ" sz="1600" dirty="0" err="1" smtClean="0"/>
              <a:t>pp</a:t>
            </a:r>
            <a:r>
              <a:rPr lang="cs-CZ" sz="1600" dirty="0" smtClean="0"/>
              <a:t>. 565-578.</a:t>
            </a:r>
          </a:p>
          <a:p>
            <a:pPr algn="just">
              <a:buFontTx/>
              <a:buChar char="-"/>
            </a:pPr>
            <a:r>
              <a:rPr lang="en-US" sz="1600" dirty="0" err="1" smtClean="0"/>
              <a:t>Andersson</a:t>
            </a:r>
            <a:r>
              <a:rPr lang="en-US" sz="1600" dirty="0" smtClean="0"/>
              <a:t>, D.E. and </a:t>
            </a:r>
            <a:r>
              <a:rPr lang="en-US" sz="1600" dirty="0" err="1" smtClean="0"/>
              <a:t>Andersson</a:t>
            </a:r>
            <a:r>
              <a:rPr lang="en-US" sz="1600" dirty="0" smtClean="0"/>
              <a:t>, A.E. and </a:t>
            </a:r>
            <a:r>
              <a:rPr lang="en-US" sz="1600" dirty="0" err="1" smtClean="0"/>
              <a:t>Mellender</a:t>
            </a:r>
            <a:r>
              <a:rPr lang="en-US" sz="1600" dirty="0" smtClean="0"/>
              <a:t>, C., </a:t>
            </a:r>
            <a:r>
              <a:rPr lang="en-US" sz="1600" dirty="0" err="1" smtClean="0"/>
              <a:t>eds</a:t>
            </a:r>
            <a:r>
              <a:rPr lang="en-US" sz="1600" dirty="0" smtClean="0"/>
              <a:t> (2011). </a:t>
            </a:r>
            <a:r>
              <a:rPr lang="en-US" sz="1600" i="1" dirty="0" smtClean="0"/>
              <a:t>Handbook of</a:t>
            </a:r>
            <a:r>
              <a:rPr lang="cs-CZ" sz="1600" i="1" dirty="0" smtClean="0"/>
              <a:t> </a:t>
            </a:r>
            <a:r>
              <a:rPr lang="en-US" sz="1600" i="1" dirty="0" smtClean="0"/>
              <a:t>Creative Cities. London: Edward Elgar</a:t>
            </a:r>
            <a:endParaRPr lang="cs-CZ" sz="1600" i="1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 literatury</a:t>
            </a:r>
            <a:endParaRPr lang="cs-CZ" dirty="0"/>
          </a:p>
        </p:txBody>
      </p:sp>
      <p:pic>
        <p:nvPicPr>
          <p:cNvPr id="7" name="Obrázek 6"/>
          <p:cNvPicPr/>
          <p:nvPr/>
        </p:nvPicPr>
        <p:blipFill>
          <a:blip r:embed="rId3" cstate="print"/>
          <a:srcRect l="28657" t="9176" r="52433" b="47059"/>
          <a:stretch>
            <a:fillRect/>
          </a:stretch>
        </p:blipFill>
        <p:spPr bwMode="auto">
          <a:xfrm>
            <a:off x="655320" y="3977640"/>
            <a:ext cx="1352550" cy="203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 descr="https://s.s-bol.com/imgbase0/imagebase3/large/FC/7/0/7/8/1001004006048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5221" y="3627755"/>
            <a:ext cx="1560802" cy="2468245"/>
          </a:xfrm>
          <a:prstGeom prst="rect">
            <a:avLst/>
          </a:prstGeom>
          <a:noFill/>
        </p:spPr>
      </p:pic>
      <p:pic>
        <p:nvPicPr>
          <p:cNvPr id="71684" name="Picture 4" descr="Související obrázek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7185" y="3627120"/>
            <a:ext cx="1790700" cy="2543175"/>
          </a:xfrm>
          <a:prstGeom prst="rect">
            <a:avLst/>
          </a:prstGeom>
          <a:noFill/>
        </p:spPr>
      </p:pic>
      <p:pic>
        <p:nvPicPr>
          <p:cNvPr id="71686" name="Picture 6" descr="Creative Economies, Creative Citi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0460" y="3551555"/>
            <a:ext cx="1811020" cy="2716530"/>
          </a:xfrm>
          <a:prstGeom prst="rect">
            <a:avLst/>
          </a:prstGeom>
          <a:noFill/>
        </p:spPr>
      </p:pic>
      <p:pic>
        <p:nvPicPr>
          <p:cNvPr id="71688" name="Picture 8" descr="Cities and the Creative Clas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1180" y="3521075"/>
            <a:ext cx="1828377" cy="2742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720000" y="720000"/>
            <a:ext cx="9829719" cy="451576"/>
          </a:xfrm>
        </p:spPr>
        <p:txBody>
          <a:bodyPr/>
          <a:lstStyle/>
          <a:p>
            <a:pPr algn="ctr"/>
            <a:r>
              <a:rPr lang="cs-CZ" dirty="0" smtClean="0"/>
              <a:t>Otázky?</a:t>
            </a:r>
            <a:endParaRPr lang="cs-CZ" dirty="0"/>
          </a:p>
        </p:txBody>
      </p:sp>
      <p:pic>
        <p:nvPicPr>
          <p:cNvPr id="4098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14" y="1320433"/>
            <a:ext cx="7241512" cy="47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056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Odvětví kreativní ekonomiky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Nove </a:t>
            </a:r>
            <a:r>
              <a:rPr lang="cs-CZ" sz="1800" dirty="0" err="1" smtClean="0"/>
              <a:t>zpusoby</a:t>
            </a:r>
            <a:r>
              <a:rPr lang="cs-CZ" sz="1800" dirty="0" smtClean="0"/>
              <a:t> </a:t>
            </a:r>
            <a:r>
              <a:rPr lang="cs-CZ" sz="1800" dirty="0" err="1" smtClean="0"/>
              <a:t>myslerni</a:t>
            </a:r>
            <a:r>
              <a:rPr lang="cs-CZ" sz="1800" dirty="0" smtClean="0"/>
              <a:t> a práce</a:t>
            </a:r>
          </a:p>
          <a:p>
            <a:r>
              <a:rPr lang="cs-CZ" sz="1800" dirty="0" err="1" smtClean="0"/>
              <a:t>Individualni</a:t>
            </a:r>
            <a:r>
              <a:rPr lang="cs-CZ" sz="1800" dirty="0" smtClean="0"/>
              <a:t> schopnosti</a:t>
            </a:r>
          </a:p>
          <a:p>
            <a:endParaRPr lang="cs-CZ" sz="1800" dirty="0" smtClean="0"/>
          </a:p>
          <a:p>
            <a:r>
              <a:rPr lang="cs-CZ" sz="1800" dirty="0" smtClean="0"/>
              <a:t>Reklama a marketing</a:t>
            </a:r>
          </a:p>
          <a:p>
            <a:r>
              <a:rPr lang="cs-CZ" sz="1800" dirty="0" smtClean="0"/>
              <a:t>Architektura</a:t>
            </a:r>
          </a:p>
          <a:p>
            <a:r>
              <a:rPr lang="cs-CZ" sz="1800" dirty="0" smtClean="0"/>
              <a:t>Řemesla</a:t>
            </a:r>
          </a:p>
          <a:p>
            <a:r>
              <a:rPr lang="cs-CZ" sz="1800" dirty="0" smtClean="0"/>
              <a:t>Design</a:t>
            </a:r>
          </a:p>
          <a:p>
            <a:r>
              <a:rPr lang="cs-CZ" sz="1800" dirty="0" smtClean="0"/>
              <a:t>Film, TV</a:t>
            </a:r>
          </a:p>
          <a:p>
            <a:r>
              <a:rPr lang="cs-CZ" sz="1800" dirty="0" smtClean="0"/>
              <a:t>IT</a:t>
            </a:r>
          </a:p>
          <a:p>
            <a:r>
              <a:rPr lang="cs-CZ" sz="1800" dirty="0" smtClean="0"/>
              <a:t>Vydávání tiskovin a knih</a:t>
            </a:r>
          </a:p>
          <a:p>
            <a:r>
              <a:rPr lang="cs-CZ" sz="1800" dirty="0" smtClean="0"/>
              <a:t>Muzea, galerie, knihovny</a:t>
            </a:r>
          </a:p>
          <a:p>
            <a:r>
              <a:rPr lang="cs-CZ" sz="1800" dirty="0" smtClean="0"/>
              <a:t>Hudba, divadlo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80702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29744" y="2129698"/>
            <a:ext cx="6304456" cy="804001"/>
          </a:xfrm>
        </p:spPr>
        <p:txBody>
          <a:bodyPr/>
          <a:lstStyle/>
          <a:p>
            <a:r>
              <a:rPr lang="cs-CZ" sz="5400" dirty="0" smtClean="0"/>
              <a:t>Richard L. Florida</a:t>
            </a:r>
            <a:endParaRPr lang="cs-CZ" sz="54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045291" y="3137307"/>
            <a:ext cx="5676785" cy="86319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2400" u="sng" kern="1200" dirty="0" smtClean="0">
                <a:latin typeface="Arial" charset="0"/>
                <a:hlinkClick r:id="rId3"/>
              </a:rPr>
              <a:t>video</a:t>
            </a:r>
            <a:r>
              <a:rPr kumimoji="1" lang="cs-CZ" sz="2400" kern="1200" dirty="0" smtClean="0">
                <a:latin typeface="Arial" charset="0"/>
              </a:rPr>
              <a:t> </a:t>
            </a:r>
            <a:r>
              <a:rPr kumimoji="1" lang="cs-CZ" sz="2400" kern="1200" dirty="0">
                <a:latin typeface="Arial" charset="0"/>
              </a:rPr>
              <a:t>(18 </a:t>
            </a:r>
            <a:r>
              <a:rPr kumimoji="1" lang="cs-CZ" sz="2400" kern="1200" dirty="0" smtClean="0">
                <a:latin typeface="Arial" charset="0"/>
              </a:rPr>
              <a:t>min</a:t>
            </a:r>
            <a:r>
              <a:rPr kumimoji="1" lang="cs-CZ" sz="2400" kern="1200" dirty="0" smtClean="0">
                <a:latin typeface="Arial" charset="0"/>
              </a:rPr>
              <a:t>)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2400" kern="1200" dirty="0" smtClean="0">
                <a:latin typeface="Arial" charset="0"/>
              </a:rPr>
              <a:t>3 druhy kreativity (</a:t>
            </a:r>
            <a:r>
              <a:rPr kumimoji="1" lang="cs-CZ" sz="2400" kern="1200" dirty="0" err="1" smtClean="0">
                <a:latin typeface="Arial" charset="0"/>
              </a:rPr>
              <a:t>ekonomická,technologická</a:t>
            </a:r>
            <a:r>
              <a:rPr kumimoji="1" lang="cs-CZ" sz="2400" kern="1200" dirty="0" smtClean="0">
                <a:latin typeface="Arial" charset="0"/>
              </a:rPr>
              <a:t>, </a:t>
            </a:r>
            <a:r>
              <a:rPr kumimoji="1" lang="cs-CZ" sz="2400" kern="1200" dirty="0" err="1" smtClean="0">
                <a:latin typeface="Arial" charset="0"/>
              </a:rPr>
              <a:t>umelecka</a:t>
            </a:r>
            <a:endParaRPr kumimoji="1" lang="cs-CZ" sz="2400" kern="1200" dirty="0" smtClean="0">
              <a:latin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2400" kern="1200" dirty="0" smtClean="0">
                <a:latin typeface="Arial" charset="0"/>
              </a:rPr>
              <a:t>3 </a:t>
            </a:r>
            <a:r>
              <a:rPr kumimoji="1" lang="cs-CZ" sz="2400" kern="1200" dirty="0" err="1" smtClean="0">
                <a:latin typeface="Arial" charset="0"/>
              </a:rPr>
              <a:t>tridy</a:t>
            </a:r>
            <a:r>
              <a:rPr kumimoji="1" lang="cs-CZ" sz="2400" kern="1200" dirty="0" smtClean="0">
                <a:latin typeface="Arial" charset="0"/>
              </a:rPr>
              <a:t> </a:t>
            </a:r>
            <a:r>
              <a:rPr kumimoji="1" lang="cs-CZ" sz="2400" kern="1200" dirty="0" err="1" smtClean="0">
                <a:latin typeface="Arial" charset="0"/>
              </a:rPr>
              <a:t>pracovniku</a:t>
            </a:r>
            <a:r>
              <a:rPr kumimoji="1" lang="cs-CZ" sz="2400" kern="1200" dirty="0" smtClean="0">
                <a:latin typeface="Arial" charset="0"/>
              </a:rPr>
              <a:t> (</a:t>
            </a:r>
            <a:r>
              <a:rPr kumimoji="1" lang="cs-CZ" sz="2400" kern="1200" dirty="0" err="1" smtClean="0">
                <a:latin typeface="Arial" charset="0"/>
              </a:rPr>
              <a:t>kreattivni</a:t>
            </a:r>
            <a:r>
              <a:rPr kumimoji="1" lang="cs-CZ" sz="2400" kern="1200" dirty="0" smtClean="0">
                <a:latin typeface="Arial" charset="0"/>
              </a:rPr>
              <a:t>, </a:t>
            </a:r>
            <a:r>
              <a:rPr kumimoji="1" lang="cs-CZ" sz="2400" kern="1200" dirty="0" err="1" smtClean="0">
                <a:latin typeface="Arial" charset="0"/>
              </a:rPr>
              <a:t>poskytujici</a:t>
            </a:r>
            <a:r>
              <a:rPr kumimoji="1" lang="cs-CZ" sz="2400" kern="1200" dirty="0" smtClean="0">
                <a:latin typeface="Arial" charset="0"/>
              </a:rPr>
              <a:t> služby</a:t>
            </a:r>
          </a:p>
          <a:p>
            <a:pPr marL="0" indent="0">
              <a:lnSpc>
                <a:spcPct val="100000"/>
              </a:lnSpc>
              <a:spcBef>
                <a:spcPct val="30000"/>
              </a:spcBef>
              <a:buClrTx/>
              <a:buSzTx/>
              <a:buNone/>
              <a:defRPr/>
            </a:pPr>
            <a:r>
              <a:rPr kumimoji="1" lang="cs-CZ" sz="2400" kern="1200" dirty="0" smtClean="0">
                <a:latin typeface="Arial" charset="0"/>
              </a:rPr>
              <a:t>, </a:t>
            </a:r>
            <a:r>
              <a:rPr kumimoji="1" lang="cs-CZ" sz="2400" kern="1200" dirty="0" err="1" smtClean="0">
                <a:latin typeface="Arial" charset="0"/>
              </a:rPr>
              <a:t>pracujici</a:t>
            </a:r>
            <a:endParaRPr kumimoji="1" lang="cs-CZ" sz="2400" kern="1200" dirty="0">
              <a:latin typeface="Arial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14" name="Picture 4" descr="Výsledek obrázku pro richard florida"/>
          <p:cNvPicPr>
            <a:picLocks noChangeAspect="1" noChangeArrowheads="1"/>
          </p:cNvPicPr>
          <p:nvPr/>
        </p:nvPicPr>
        <p:blipFill>
          <a:blip r:embed="rId4" cstate="print"/>
          <a:srcRect r="19031"/>
          <a:stretch>
            <a:fillRect/>
          </a:stretch>
        </p:blipFill>
        <p:spPr bwMode="auto">
          <a:xfrm>
            <a:off x="7391400" y="0"/>
            <a:ext cx="4800600" cy="5928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131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5" t="19401" r="2925" b="12418"/>
          <a:stretch/>
        </p:blipFill>
        <p:spPr>
          <a:xfrm>
            <a:off x="2412468" y="1502432"/>
            <a:ext cx="7050954" cy="3774418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AutoShape 2" descr="Image result for kreativní město une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7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80997" y="2893361"/>
            <a:ext cx="4507134" cy="2336136"/>
          </a:xfrm>
        </p:spPr>
        <p:txBody>
          <a:bodyPr/>
          <a:lstStyle/>
          <a:p>
            <a:r>
              <a:rPr lang="cs-CZ" sz="2400" dirty="0"/>
              <a:t>Evropská </a:t>
            </a:r>
            <a:r>
              <a:rPr lang="cs-CZ" sz="2400" dirty="0" smtClean="0"/>
              <a:t>komise: Monitor </a:t>
            </a:r>
            <a:r>
              <a:rPr lang="cs-CZ" sz="2400" dirty="0"/>
              <a:t>kulturních a kreativních měst</a:t>
            </a:r>
          </a:p>
          <a:p>
            <a:r>
              <a:rPr lang="cs-CZ" sz="2400" dirty="0" smtClean="0"/>
              <a:t>2017: 168 měst ze 30 zemí</a:t>
            </a:r>
          </a:p>
          <a:p>
            <a:r>
              <a:rPr lang="cs-CZ" sz="2400" dirty="0" smtClean="0"/>
              <a:t>2019</a:t>
            </a:r>
            <a:r>
              <a:rPr lang="cs-CZ" sz="2400" dirty="0"/>
              <a:t>: 190 měst z 30 </a:t>
            </a:r>
            <a:r>
              <a:rPr lang="cs-CZ" sz="2400" dirty="0" smtClean="0"/>
              <a:t>zemí</a:t>
            </a:r>
            <a:endParaRPr lang="cs-CZ" sz="2400" dirty="0"/>
          </a:p>
          <a:p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20000" y="720000"/>
            <a:ext cx="4068131" cy="451576"/>
          </a:xfrm>
        </p:spPr>
        <p:txBody>
          <a:bodyPr/>
          <a:lstStyle/>
          <a:p>
            <a:r>
              <a:rPr lang="nn-NO" dirty="0"/>
              <a:t>Jak můžeme měřit kulturu a kreativitu</a:t>
            </a:r>
            <a:r>
              <a:rPr lang="cs-CZ" dirty="0"/>
              <a:t>?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6792" y="-98504"/>
            <a:ext cx="7615208" cy="578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100" dirty="0" smtClean="0"/>
              <a:t>ORKH Ochrana a regenerace kulturních hodnot v území</a:t>
            </a:r>
            <a:endParaRPr lang="cs-CZ" alt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z="1100" smtClean="0"/>
              <a:pPr/>
              <a:t>9</a:t>
            </a:fld>
            <a:endParaRPr lang="cs-CZ" altLang="cs-CZ" sz="1100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20000" y="720000"/>
            <a:ext cx="11472000" cy="451576"/>
          </a:xfrm>
        </p:spPr>
        <p:txBody>
          <a:bodyPr/>
          <a:lstStyle/>
          <a:p>
            <a:r>
              <a:rPr lang="cs-CZ" sz="3600" dirty="0" smtClean="0"/>
              <a:t>Jaká města ČR a SR jsou zahrnuta do výzkumu?</a:t>
            </a:r>
            <a:endParaRPr lang="cs-CZ" sz="3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1313" y="1852868"/>
            <a:ext cx="6100687" cy="31711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52869"/>
            <a:ext cx="6012269" cy="31711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25158" y="5319960"/>
            <a:ext cx="2038350" cy="14192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7508" y="5319960"/>
            <a:ext cx="371797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8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šablona-nový-vizuál</Template>
  <TotalTime>1763</TotalTime>
  <Words>2249</Words>
  <Application>Microsoft Office PowerPoint</Application>
  <PresentationFormat>Širokoúhlá obrazovka</PresentationFormat>
  <Paragraphs>271</Paragraphs>
  <Slides>49</Slides>
  <Notes>28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Arial</vt:lpstr>
      <vt:lpstr>Tahoma</vt:lpstr>
      <vt:lpstr>Wingdings</vt:lpstr>
      <vt:lpstr>Prezentace_MU_CZ</vt:lpstr>
      <vt:lpstr>Kulturní a kreativní města </vt:lpstr>
      <vt:lpstr>Prezentace aplikace PowerPoint</vt:lpstr>
      <vt:lpstr>Proč je kultura a kreativita důležitá pro město?</vt:lpstr>
      <vt:lpstr>Prezentace aplikace PowerPoint</vt:lpstr>
      <vt:lpstr>Odvětví kreativní ekonomiky</vt:lpstr>
      <vt:lpstr>Richard L. Florida</vt:lpstr>
      <vt:lpstr>Prezentace aplikace PowerPoint</vt:lpstr>
      <vt:lpstr>Jak můžeme měřit kulturu a kreativitu?</vt:lpstr>
      <vt:lpstr>Jaká města ČR a SR jsou zahrnuta do výzkumu?</vt:lpstr>
      <vt:lpstr>Koncepční rámec metody měření </vt:lpstr>
      <vt:lpstr>Prezentace aplikace PowerPoint</vt:lpstr>
      <vt:lpstr>Top 3 evropská kreativní města</vt:lpstr>
      <vt:lpstr>Praha – kulturní dynamika</vt:lpstr>
      <vt:lpstr>Brno – kulturní dynamika</vt:lpstr>
      <vt:lpstr>Bratislava – kulturní dynamika</vt:lpstr>
      <vt:lpstr>Srovnání kreativních měst ČR a SR dle Kulturní dynamiky</vt:lpstr>
      <vt:lpstr>Prezentace aplikace PowerPoint</vt:lpstr>
      <vt:lpstr>Top 3 evropská kreativní města</vt:lpstr>
      <vt:lpstr>Praha - kreativní ekonomika</vt:lpstr>
      <vt:lpstr>Brno - kreativní ekonomika</vt:lpstr>
      <vt:lpstr>Bratislava- kreativní ekonomika</vt:lpstr>
      <vt:lpstr>Srovnání kreativních měst ČR a SR  dle Kreativní ekonomiky</vt:lpstr>
      <vt:lpstr>Prezentace aplikace PowerPoint</vt:lpstr>
      <vt:lpstr>Top 3 evropská kreativní města</vt:lpstr>
      <vt:lpstr>Praha – Příznivost prostředí</vt:lpstr>
      <vt:lpstr>Brno – Příznivost prostředí</vt:lpstr>
      <vt:lpstr>Bratislava – Příznivost prostředí</vt:lpstr>
      <vt:lpstr>Srovnání kreativních měst ČR a SR dle Příznivosti prostředí</vt:lpstr>
      <vt:lpstr>Jak se celkově umístila města ČR?</vt:lpstr>
      <vt:lpstr>Jak se celkově umístila města SR?</vt:lpstr>
      <vt:lpstr>Jak jsou kreativní ostatní města Evropy?</vt:lpstr>
      <vt:lpstr>Prezentace aplikace PowerPoint</vt:lpstr>
      <vt:lpstr>Prezentace aplikace PowerPoint</vt:lpstr>
      <vt:lpstr>Jak by mělo vypadat ideální kreativní město?</vt:lpstr>
      <vt:lpstr>Výhody Monitoru</vt:lpstr>
      <vt:lpstr>Prezentace aplikace PowerPoint</vt:lpstr>
      <vt:lpstr>Procento měst UCCN v rámci 7 kreativních oblastí</vt:lpstr>
      <vt:lpstr>Mapování dobrých příkladů praxe </vt:lpstr>
      <vt:lpstr>Kreativně soudržná města: dobrá praxe</vt:lpstr>
      <vt:lpstr>Kreativně kompaktní města: dobrá praxe</vt:lpstr>
      <vt:lpstr>Kreativně konkurenceschopná města: dobrá praxe</vt:lpstr>
      <vt:lpstr>Města kreativní správy: dobrá praxe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 literatury</vt:lpstr>
      <vt:lpstr>Otázky?</vt:lpstr>
    </vt:vector>
  </TitlesOfParts>
  <Company>Ekonomicko-správní fakulta Masarykovy univerzity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Jaňurová Martina</dc:creator>
  <cp:lastModifiedBy>daně</cp:lastModifiedBy>
  <cp:revision>609</cp:revision>
  <cp:lastPrinted>2019-11-08T16:17:28Z</cp:lastPrinted>
  <dcterms:created xsi:type="dcterms:W3CDTF">2019-03-25T15:01:08Z</dcterms:created>
  <dcterms:modified xsi:type="dcterms:W3CDTF">2022-11-30T12:49:57Z</dcterms:modified>
</cp:coreProperties>
</file>