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9" r:id="rId3"/>
    <p:sldId id="277" r:id="rId4"/>
    <p:sldId id="259" r:id="rId5"/>
    <p:sldId id="260" r:id="rId6"/>
    <p:sldId id="261" r:id="rId7"/>
    <p:sldId id="262" r:id="rId8"/>
    <p:sldId id="276" r:id="rId9"/>
    <p:sldId id="272" r:id="rId10"/>
    <p:sldId id="273" r:id="rId11"/>
    <p:sldId id="274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5B53-E042-406E-9DC9-824180F4EC83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F630A-EF8F-4AC8-8F0D-C9D76D62BE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17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cd-ilibrary.org/social-issues-migration-health/health-at-a-glance-2021_ae3016b9-en" TargetMode="External"/><Relationship Id="rId2" Type="http://schemas.openxmlformats.org/officeDocument/2006/relationships/hyperlink" Target="http://www.oecd.org/health/health-at-a-glance-europe-23056088.htm" TargetMode="Externa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heapol.oxfordjournals.org/content/21/5/402.full" TargetMode="Externa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Financing Health</a:t>
            </a:r>
            <a:r>
              <a:rPr lang="cs-CZ" dirty="0"/>
              <a:t>c</a:t>
            </a:r>
            <a:r>
              <a:rPr lang="en-US" dirty="0"/>
              <a:t>are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Public Finance 2</a:t>
            </a:r>
          </a:p>
        </p:txBody>
      </p:sp>
    </p:spTree>
    <p:extLst>
      <p:ext uri="{BB962C8B-B14F-4D97-AF65-F5344CB8AC3E}">
        <p14:creationId xmlns:p14="http://schemas.microsoft.com/office/powerpoint/2010/main" val="3917704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79913" y="6075427"/>
            <a:ext cx="6833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Source: OECD: </a:t>
            </a:r>
            <a:r>
              <a:rPr lang="cs-CZ" sz="1200" dirty="0" err="1">
                <a:latin typeface="+mn-lt"/>
              </a:rPr>
              <a:t>Health</a:t>
            </a:r>
            <a:r>
              <a:rPr lang="cs-CZ" sz="1200" dirty="0">
                <a:latin typeface="+mn-lt"/>
              </a:rPr>
              <a:t> </a:t>
            </a:r>
            <a:r>
              <a:rPr lang="cs-CZ" sz="1200" dirty="0" err="1">
                <a:latin typeface="+mn-lt"/>
              </a:rPr>
              <a:t>at</a:t>
            </a:r>
            <a:r>
              <a:rPr lang="cs-CZ" sz="1200" dirty="0">
                <a:latin typeface="+mn-lt"/>
              </a:rPr>
              <a:t> Glance, 2021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B7E0B86-C67A-4F85-B680-14E72B4A0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112" y="314827"/>
            <a:ext cx="9934575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617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379913" y="6075427"/>
            <a:ext cx="6833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Source: OECD: </a:t>
            </a:r>
            <a:r>
              <a:rPr lang="cs-CZ" sz="1200" dirty="0" err="1">
                <a:latin typeface="+mn-lt"/>
              </a:rPr>
              <a:t>Health</a:t>
            </a:r>
            <a:r>
              <a:rPr lang="cs-CZ" sz="1200" dirty="0">
                <a:latin typeface="+mn-lt"/>
              </a:rPr>
              <a:t> </a:t>
            </a:r>
            <a:r>
              <a:rPr lang="cs-CZ" sz="1200" dirty="0" err="1">
                <a:latin typeface="+mn-lt"/>
              </a:rPr>
              <a:t>at</a:t>
            </a:r>
            <a:r>
              <a:rPr lang="cs-CZ" sz="1200" dirty="0">
                <a:latin typeface="+mn-lt"/>
              </a:rPr>
              <a:t> Glance, 2021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2D3DBE0-419D-463F-9A27-E5ECDCE73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913" y="505574"/>
            <a:ext cx="9458325" cy="509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609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Health at a Glance </a:t>
            </a:r>
            <a:r>
              <a:rPr lang="cs-CZ" dirty="0"/>
              <a:t>2021</a:t>
            </a:r>
            <a:endParaRPr lang="en-US" b="1" dirty="0">
              <a:hlinkClick r:id="rId2"/>
            </a:endParaRPr>
          </a:p>
          <a:p>
            <a:r>
              <a:rPr lang="en-US" dirty="0">
                <a:hlinkClick r:id="rId3"/>
              </a:rPr>
              <a:t>https://www.oecd-ilibrary.org/social-issues-migration-health/health-at-a-glance-2021_ae3016b9-en</a:t>
            </a:r>
            <a:endParaRPr lang="cs-CZ" dirty="0"/>
          </a:p>
          <a:p>
            <a:endParaRPr lang="cs-CZ" dirty="0"/>
          </a:p>
          <a:p>
            <a:r>
              <a:rPr lang="cs-CZ" dirty="0"/>
              <a:t>OECD </a:t>
            </a:r>
            <a:r>
              <a:rPr lang="en-US" dirty="0"/>
              <a:t>Health Statistics</a:t>
            </a:r>
            <a:r>
              <a:rPr lang="cs-CZ" dirty="0"/>
              <a:t> 2021</a:t>
            </a:r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http://www.oecd.org/els/health-systems/health-data.htm</a:t>
            </a:r>
            <a:endParaRPr lang="en-US" dirty="0"/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6042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Qaly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this concept mean?</a:t>
            </a:r>
            <a:endParaRPr lang="cs-CZ" dirty="0"/>
          </a:p>
          <a:p>
            <a:endParaRPr lang="en-US" dirty="0">
              <a:hlinkClick r:id="rId2"/>
            </a:endParaRPr>
          </a:p>
          <a:p>
            <a:r>
              <a:rPr lang="en-US" dirty="0"/>
              <a:t>Calculating QALYs, comparing QALY and DALY calculations</a:t>
            </a:r>
            <a:r>
              <a:rPr lang="cs-CZ" dirty="0"/>
              <a:t>: </a:t>
            </a:r>
            <a:endParaRPr lang="en-US" dirty="0">
              <a:hlinkClick r:id="rId2"/>
            </a:endParaRPr>
          </a:p>
          <a:p>
            <a:r>
              <a:rPr lang="cs-CZ" u="sng" dirty="0">
                <a:hlinkClick r:id="rId2"/>
              </a:rPr>
              <a:t>http://heapol.oxfordjournals.org/content/21/5/402.full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176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/>
            <a:r>
              <a:rPr lang="cs-CZ" sz="4000" dirty="0"/>
              <a:t>Q &amp; A</a:t>
            </a:r>
            <a:endParaRPr lang="cs-CZ" sz="4000" dirty="0">
              <a:sym typeface="Wingdings" panose="05000000000000000000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65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123" y="338273"/>
            <a:ext cx="7586576" cy="549372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379913" y="6075427"/>
            <a:ext cx="6833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Source: OECD: </a:t>
            </a:r>
            <a:r>
              <a:rPr lang="cs-CZ" sz="1200" dirty="0" err="1">
                <a:latin typeface="+mn-lt"/>
              </a:rPr>
              <a:t>Health</a:t>
            </a:r>
            <a:r>
              <a:rPr lang="cs-CZ" sz="1200" dirty="0">
                <a:latin typeface="+mn-lt"/>
              </a:rPr>
              <a:t> </a:t>
            </a:r>
            <a:r>
              <a:rPr lang="cs-CZ" sz="1200" dirty="0" err="1">
                <a:latin typeface="+mn-lt"/>
              </a:rPr>
              <a:t>at</a:t>
            </a:r>
            <a:r>
              <a:rPr lang="cs-CZ" sz="1200" dirty="0">
                <a:latin typeface="+mn-lt"/>
              </a:rPr>
              <a:t> Glance, 2019</a:t>
            </a:r>
          </a:p>
        </p:txBody>
      </p:sp>
    </p:spTree>
    <p:extLst>
      <p:ext uri="{BB962C8B-B14F-4D97-AF65-F5344CB8AC3E}">
        <p14:creationId xmlns:p14="http://schemas.microsoft.com/office/powerpoint/2010/main" val="3108258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CBB16-92FD-4B26-9B05-179842EF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4A3D2E-F60B-40E3-87C9-D15FB7128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1E8951-44AF-4247-BF30-BC4382715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41D3C9-16A1-4ACB-888B-446FF4B22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F630A-EF8F-4AC8-8F0D-C9D76D62BEB3}" type="slidenum">
              <a:rPr lang="cs-CZ" smtClean="0"/>
              <a:t>3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6ADED7E-7CB3-4962-8C0A-36F1B23AF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462" y="523875"/>
            <a:ext cx="8601075" cy="581025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1CD61B7-E297-403B-9BF8-0D3F8E858420}"/>
              </a:ext>
            </a:extLst>
          </p:cNvPr>
          <p:cNvSpPr txBox="1"/>
          <p:nvPr/>
        </p:nvSpPr>
        <p:spPr>
          <a:xfrm>
            <a:off x="1362496" y="6255125"/>
            <a:ext cx="6833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Source:  OECD: </a:t>
            </a:r>
            <a:r>
              <a:rPr lang="cs-CZ" sz="1200" dirty="0" err="1">
                <a:latin typeface="+mn-lt"/>
              </a:rPr>
              <a:t>Health</a:t>
            </a:r>
            <a:r>
              <a:rPr lang="cs-CZ" sz="1200" dirty="0">
                <a:latin typeface="+mn-lt"/>
              </a:rPr>
              <a:t> </a:t>
            </a:r>
            <a:r>
              <a:rPr lang="cs-CZ" sz="1200" dirty="0" err="1">
                <a:latin typeface="+mn-lt"/>
              </a:rPr>
              <a:t>at</a:t>
            </a:r>
            <a:r>
              <a:rPr lang="cs-CZ" sz="1200" dirty="0">
                <a:latin typeface="+mn-lt"/>
              </a:rPr>
              <a:t> Glance, 2021</a:t>
            </a:r>
          </a:p>
        </p:txBody>
      </p:sp>
    </p:spTree>
    <p:extLst>
      <p:ext uri="{BB962C8B-B14F-4D97-AF65-F5344CB8AC3E}">
        <p14:creationId xmlns:p14="http://schemas.microsoft.com/office/powerpoint/2010/main" val="107933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and concepts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citizens x healthcare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ageing x technology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en-US" dirty="0" err="1"/>
              <a:t>ublic</a:t>
            </a:r>
            <a:r>
              <a:rPr lang="en-US" dirty="0"/>
              <a:t> x private</a:t>
            </a:r>
            <a:r>
              <a:rPr lang="cs-CZ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solidarity x free market (benefits x drawbacks)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state (government, regional authority) x employers x insurance companies x healthcare providers x citizens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drugs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375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Factors that influence healthcare financing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legislature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new technology and  development of new drugs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population health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demographic changes – ageing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international migration  – insurance conditions for foreigners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economic a financial situation of the country – cost of healthcare in the country and in neighboring countries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560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models of financing healthcare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public insurance – payroll </a:t>
            </a:r>
            <a:r>
              <a:rPr lang="cs-CZ" dirty="0"/>
              <a:t>tax</a:t>
            </a:r>
            <a:r>
              <a:rPr lang="en-US" dirty="0"/>
              <a:t> x state insured x cost of labor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financing of healthcare through taxis (from state budget)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en-US" dirty="0" err="1"/>
              <a:t>rivate</a:t>
            </a:r>
            <a:r>
              <a:rPr lang="en-US" dirty="0"/>
              <a:t> insurance, private payments for treatment or drugs x responsibility of the people for their health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Diagnosis-related group</a:t>
            </a:r>
            <a:r>
              <a:rPr lang="cs-CZ" dirty="0"/>
              <a:t> (DRG)</a:t>
            </a:r>
            <a:r>
              <a:rPr lang="en-US" dirty="0"/>
              <a:t> financing</a:t>
            </a:r>
            <a:r>
              <a:rPr lang="cs-CZ" dirty="0"/>
              <a:t> – </a:t>
            </a:r>
            <a:r>
              <a:rPr lang="en-US" dirty="0"/>
              <a:t>comparison of treatment by different group</a:t>
            </a:r>
          </a:p>
        </p:txBody>
      </p:sp>
    </p:spTree>
    <p:extLst>
      <p:ext uri="{BB962C8B-B14F-4D97-AF65-F5344CB8AC3E}">
        <p14:creationId xmlns:p14="http://schemas.microsoft.com/office/powerpoint/2010/main" val="3575772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problems of</a:t>
            </a:r>
            <a:r>
              <a:rPr lang="cs-CZ" dirty="0"/>
              <a:t> </a:t>
            </a:r>
            <a:r>
              <a:rPr lang="cs-CZ" dirty="0" err="1"/>
              <a:t>financing</a:t>
            </a:r>
            <a:r>
              <a:rPr lang="en-US" dirty="0"/>
              <a:t> healthcare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healthcare standards and „quality“ of life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role of insurance companies – what is paid and why? cream skimming – what is it?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regulatory fees – participation of patients – they have to pay some amount for treatment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en-US" dirty="0" err="1"/>
              <a:t>rivate</a:t>
            </a:r>
            <a:r>
              <a:rPr lang="en-US" dirty="0"/>
              <a:t> physicians and clinics – their role and financing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high consumption of drugs, the cost of the hospital stay – the tendency for corruption 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salaries of medical staff (doctor, nurse etc.)</a:t>
            </a:r>
          </a:p>
          <a:p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520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F630A-EF8F-4AC8-8F0D-C9D76D62BEB3}" type="slidenum">
              <a:rPr lang="cs-CZ" smtClean="0"/>
              <a:t>8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067" y="469133"/>
            <a:ext cx="8612381" cy="564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79913" y="6075427"/>
            <a:ext cx="6833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Source: OECD: </a:t>
            </a:r>
            <a:r>
              <a:rPr lang="cs-CZ" sz="1200" dirty="0" err="1">
                <a:latin typeface="+mn-lt"/>
              </a:rPr>
              <a:t>Health</a:t>
            </a:r>
            <a:r>
              <a:rPr lang="cs-CZ" sz="1200" dirty="0">
                <a:latin typeface="+mn-lt"/>
              </a:rPr>
              <a:t> </a:t>
            </a:r>
            <a:r>
              <a:rPr lang="cs-CZ" sz="1200" dirty="0" err="1">
                <a:latin typeface="+mn-lt"/>
              </a:rPr>
              <a:t>at</a:t>
            </a:r>
            <a:r>
              <a:rPr lang="cs-CZ" sz="1200" dirty="0">
                <a:latin typeface="+mn-lt"/>
              </a:rPr>
              <a:t> Glance, 2021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59D5E7-A06F-457A-A467-6ABC942B2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888" y="544404"/>
            <a:ext cx="9082224" cy="528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9952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356</TotalTime>
  <Words>359</Words>
  <Application>Microsoft Office PowerPoint</Application>
  <PresentationFormat>Širokoúhlá obrazovka</PresentationFormat>
  <Paragraphs>60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Presentation_MU_EN</vt:lpstr>
      <vt:lpstr>Financing Healthcare</vt:lpstr>
      <vt:lpstr>Prezentace aplikace PowerPoint</vt:lpstr>
      <vt:lpstr>Prezentace aplikace PowerPoint</vt:lpstr>
      <vt:lpstr>Definitions and concepts</vt:lpstr>
      <vt:lpstr>Factors that influence healthcare financing</vt:lpstr>
      <vt:lpstr>The models of financing healthcare</vt:lpstr>
      <vt:lpstr>The problems of financing healthcare</vt:lpstr>
      <vt:lpstr>Prezentace aplikace PowerPoint</vt:lpstr>
      <vt:lpstr>Prezentace aplikace PowerPoint</vt:lpstr>
      <vt:lpstr>Prezentace aplikace PowerPoint</vt:lpstr>
      <vt:lpstr>Prezentace aplikace PowerPoint</vt:lpstr>
      <vt:lpstr>Sources</vt:lpstr>
      <vt:lpstr>Qaly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Financing Healthcare – selected problems</dc:title>
  <dc:creator>Bakos</dc:creator>
  <cp:lastModifiedBy>Eduard Bakoš</cp:lastModifiedBy>
  <cp:revision>15</cp:revision>
  <cp:lastPrinted>1601-01-01T00:00:00Z</cp:lastPrinted>
  <dcterms:created xsi:type="dcterms:W3CDTF">2020-10-19T12:30:03Z</dcterms:created>
  <dcterms:modified xsi:type="dcterms:W3CDTF">2022-11-13T16:13:16Z</dcterms:modified>
</cp:coreProperties>
</file>