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347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230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55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290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198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229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7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435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002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500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794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2DF9-21CF-4FC2-A76A-89204679F7F1}" type="datetimeFigureOut">
              <a:rPr lang="sk-SK" smtClean="0"/>
              <a:t>9. 11. 2022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4AF5-0E8F-4E2C-911F-ECBCE89F52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12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pr%C3%A1vn%C3%AD_rada" TargetMode="External"/><Relationship Id="rId3" Type="http://schemas.openxmlformats.org/officeDocument/2006/relationships/hyperlink" Target="https://cs.wikipedia.org/wiki/Kari%C3%A9ra" TargetMode="External"/><Relationship Id="rId7" Type="http://schemas.openxmlformats.org/officeDocument/2006/relationships/hyperlink" Target="https://cs.wikipedia.org/wiki/Rozhodov%C3%A1n%C3%AD" TargetMode="External"/><Relationship Id="rId2" Type="http://schemas.openxmlformats.org/officeDocument/2006/relationships/hyperlink" Target="https://cs.wikipedia.org/w/index.php?title=%C3%9Akol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inistr" TargetMode="External"/><Relationship Id="rId5" Type="http://schemas.openxmlformats.org/officeDocument/2006/relationships/hyperlink" Target="https://cs.wikipedia.org/w/index.php?title=Sch%C5%AFze&amp;action=edit&amp;redlink=1" TargetMode="External"/><Relationship Id="rId4" Type="http://schemas.openxmlformats.org/officeDocument/2006/relationships/hyperlink" Target="https://cs.wikipedia.org/wiki/Zku%C5%A1enos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 Úvod do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ekonomie</a:t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Juraj Nemec, prof. Ing. CSc.</a:t>
            </a:r>
          </a:p>
          <a:p>
            <a:r>
              <a:rPr lang="sk-SK" dirty="0"/>
              <a:t>Katedra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ekonomie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457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Cieľ predmetu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Cílem</a:t>
            </a:r>
            <a:r>
              <a:rPr lang="sk-SK" dirty="0"/>
              <a:t> </a:t>
            </a:r>
            <a:r>
              <a:rPr lang="sk-SK" dirty="0" err="1"/>
              <a:t>předmětu</a:t>
            </a:r>
            <a:r>
              <a:rPr lang="sk-SK" dirty="0"/>
              <a:t> je </a:t>
            </a:r>
            <a:r>
              <a:rPr lang="sk-SK" dirty="0" err="1"/>
              <a:t>získat</a:t>
            </a:r>
            <a:r>
              <a:rPr lang="sk-SK" dirty="0"/>
              <a:t> znalosti z oblasti </a:t>
            </a:r>
            <a:r>
              <a:rPr lang="sk-SK" dirty="0" err="1"/>
              <a:t>principů</a:t>
            </a:r>
            <a:r>
              <a:rPr lang="sk-SK" dirty="0"/>
              <a:t> </a:t>
            </a:r>
            <a:r>
              <a:rPr lang="sk-SK" dirty="0" err="1"/>
              <a:t>fungování</a:t>
            </a:r>
            <a:r>
              <a:rPr lang="sk-SK" dirty="0"/>
              <a:t> </a:t>
            </a:r>
            <a:r>
              <a:rPr lang="sk-SK" dirty="0" err="1"/>
              <a:t>veřejného</a:t>
            </a:r>
            <a:r>
              <a:rPr lang="sk-SK" dirty="0"/>
              <a:t> sektoru, </a:t>
            </a:r>
            <a:r>
              <a:rPr lang="sk-SK" dirty="0" err="1"/>
              <a:t>porozumět</a:t>
            </a:r>
            <a:r>
              <a:rPr lang="sk-SK" dirty="0"/>
              <a:t> jeho </a:t>
            </a:r>
            <a:r>
              <a:rPr lang="sk-SK" dirty="0" err="1"/>
              <a:t>podstatě</a:t>
            </a:r>
            <a:r>
              <a:rPr lang="sk-SK" dirty="0"/>
              <a:t>, </a:t>
            </a:r>
            <a:r>
              <a:rPr lang="sk-SK" dirty="0" err="1"/>
              <a:t>aktuálním</a:t>
            </a:r>
            <a:r>
              <a:rPr lang="sk-SK" dirty="0"/>
              <a:t> </a:t>
            </a:r>
            <a:r>
              <a:rPr lang="sk-SK" dirty="0" err="1"/>
              <a:t>trendům</a:t>
            </a:r>
            <a:r>
              <a:rPr lang="sk-SK" dirty="0"/>
              <a:t> a </a:t>
            </a:r>
            <a:r>
              <a:rPr lang="sk-SK" dirty="0" err="1"/>
              <a:t>problémům</a:t>
            </a:r>
            <a:r>
              <a:rPr lang="sk-SK" dirty="0"/>
              <a:t> a </a:t>
            </a:r>
            <a:r>
              <a:rPr lang="sk-SK" dirty="0" err="1"/>
              <a:t>získat</a:t>
            </a:r>
            <a:r>
              <a:rPr lang="sk-SK" dirty="0"/>
              <a:t> základní analytické </a:t>
            </a:r>
            <a:r>
              <a:rPr lang="sk-SK" dirty="0" err="1"/>
              <a:t>dovednosti</a:t>
            </a:r>
            <a:r>
              <a:rPr lang="sk-SK" dirty="0"/>
              <a:t> k </a:t>
            </a:r>
            <a:r>
              <a:rPr lang="sk-SK" dirty="0" err="1"/>
              <a:t>tvorbě</a:t>
            </a:r>
            <a:r>
              <a:rPr lang="sk-SK" dirty="0"/>
              <a:t> a </a:t>
            </a:r>
            <a:r>
              <a:rPr lang="sk-SK" dirty="0" err="1"/>
              <a:t>hodnocení</a:t>
            </a:r>
            <a:r>
              <a:rPr lang="sk-SK" dirty="0"/>
              <a:t> </a:t>
            </a:r>
            <a:r>
              <a:rPr lang="sk-SK" dirty="0" err="1"/>
              <a:t>státních</a:t>
            </a:r>
            <a:r>
              <a:rPr lang="sk-SK" dirty="0"/>
              <a:t> </a:t>
            </a:r>
            <a:r>
              <a:rPr lang="sk-SK" dirty="0" err="1"/>
              <a:t>intervencí</a:t>
            </a:r>
            <a:r>
              <a:rPr lang="sk-SK" dirty="0"/>
              <a:t>. </a:t>
            </a:r>
          </a:p>
          <a:p>
            <a:r>
              <a:rPr lang="sk-SK" dirty="0" err="1"/>
              <a:t>Dále</a:t>
            </a:r>
            <a:r>
              <a:rPr lang="sk-SK" dirty="0"/>
              <a:t> také </a:t>
            </a:r>
            <a:r>
              <a:rPr lang="sk-SK" dirty="0" err="1"/>
              <a:t>naučit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získané poznatky </a:t>
            </a:r>
            <a:r>
              <a:rPr lang="sk-SK" dirty="0" err="1"/>
              <a:t>aplikovat</a:t>
            </a:r>
            <a:r>
              <a:rPr lang="sk-SK" dirty="0"/>
              <a:t> v </a:t>
            </a:r>
            <a:r>
              <a:rPr lang="sk-SK" dirty="0" err="1"/>
              <a:t>konkrétním</a:t>
            </a:r>
            <a:r>
              <a:rPr lang="sk-SK" dirty="0"/>
              <a:t> </a:t>
            </a:r>
            <a:r>
              <a:rPr lang="sk-SK" dirty="0" err="1"/>
              <a:t>prostředí</a:t>
            </a:r>
            <a:r>
              <a:rPr lang="sk-SK" dirty="0"/>
              <a:t> a subsystému </a:t>
            </a:r>
            <a:r>
              <a:rPr lang="sk-SK" dirty="0" err="1"/>
              <a:t>veřejného</a:t>
            </a:r>
            <a:r>
              <a:rPr lang="sk-SK" dirty="0"/>
              <a:t> sektoru.</a:t>
            </a:r>
          </a:p>
        </p:txBody>
      </p:sp>
    </p:spTree>
    <p:extLst>
      <p:ext uri="{BB962C8B-B14F-4D97-AF65-F5344CB8AC3E}">
        <p14:creationId xmlns:p14="http://schemas.microsoft.com/office/powerpoint/2010/main" val="148152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 predmetu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Blok 1: </a:t>
            </a:r>
            <a:r>
              <a:rPr lang="sk-SK" dirty="0" err="1"/>
              <a:t>První</a:t>
            </a:r>
            <a:r>
              <a:rPr lang="sk-SK" dirty="0"/>
              <a:t> základní teorém: </a:t>
            </a:r>
            <a:r>
              <a:rPr lang="sk-SK" dirty="0" err="1"/>
              <a:t>Selhání</a:t>
            </a:r>
            <a:r>
              <a:rPr lang="sk-SK" dirty="0"/>
              <a:t> trhu. </a:t>
            </a:r>
            <a:r>
              <a:rPr lang="sk-SK" dirty="0" err="1"/>
              <a:t>Paretovo</a:t>
            </a:r>
            <a:r>
              <a:rPr lang="sk-SK" dirty="0"/>
              <a:t> optimum, tržní rovnováha, </a:t>
            </a:r>
            <a:r>
              <a:rPr lang="sk-SK" dirty="0" err="1"/>
              <a:t>selhání</a:t>
            </a:r>
            <a:r>
              <a:rPr lang="sk-SK" dirty="0"/>
              <a:t> trhu (</a:t>
            </a:r>
            <a:r>
              <a:rPr lang="sk-SK" dirty="0" err="1"/>
              <a:t>veřejné</a:t>
            </a:r>
            <a:r>
              <a:rPr lang="sk-SK" dirty="0"/>
              <a:t> statky, </a:t>
            </a:r>
            <a:r>
              <a:rPr lang="sk-SK" dirty="0" err="1"/>
              <a:t>externality</a:t>
            </a:r>
            <a:r>
              <a:rPr lang="sk-SK" dirty="0"/>
              <a:t>, </a:t>
            </a:r>
            <a:r>
              <a:rPr lang="sk-SK" dirty="0" err="1"/>
              <a:t>rostoucí</a:t>
            </a:r>
            <a:r>
              <a:rPr lang="sk-SK" dirty="0"/>
              <a:t> výnosy z rozsahu, asymetrie </a:t>
            </a:r>
            <a:r>
              <a:rPr lang="sk-SK" dirty="0" err="1"/>
              <a:t>informací</a:t>
            </a:r>
            <a:r>
              <a:rPr lang="sk-SK" dirty="0"/>
              <a:t>)</a:t>
            </a:r>
            <a:br>
              <a:rPr lang="sk-SK" dirty="0"/>
            </a:br>
            <a:r>
              <a:rPr lang="sk-SK" dirty="0"/>
              <a:t>Blok 2: Druhý základní teorém: </a:t>
            </a:r>
            <a:r>
              <a:rPr lang="sk-SK" dirty="0" err="1"/>
              <a:t>Redistribuce</a:t>
            </a:r>
            <a:r>
              <a:rPr lang="sk-SK" dirty="0"/>
              <a:t>. Trh a </a:t>
            </a:r>
            <a:r>
              <a:rPr lang="sk-SK" dirty="0" err="1"/>
              <a:t>sociální</a:t>
            </a:r>
            <a:r>
              <a:rPr lang="sk-SK" dirty="0"/>
              <a:t> </a:t>
            </a:r>
            <a:r>
              <a:rPr lang="sk-SK" dirty="0" err="1"/>
              <a:t>spravedlnost</a:t>
            </a:r>
            <a:r>
              <a:rPr lang="sk-SK" dirty="0"/>
              <a:t>, </a:t>
            </a:r>
            <a:r>
              <a:rPr lang="sk-SK" dirty="0" err="1"/>
              <a:t>redistribuce</a:t>
            </a:r>
            <a:r>
              <a:rPr lang="sk-SK" dirty="0"/>
              <a:t> a </a:t>
            </a:r>
            <a:r>
              <a:rPr lang="sk-SK" dirty="0" err="1"/>
              <a:t>optimalita</a:t>
            </a:r>
            <a:br>
              <a:rPr lang="sk-SK" dirty="0"/>
            </a:br>
            <a:r>
              <a:rPr lang="sk-SK" dirty="0"/>
              <a:t>Blok 3: Makroekonomická </a:t>
            </a:r>
            <a:r>
              <a:rPr lang="sk-SK" dirty="0" err="1"/>
              <a:t>regulace</a:t>
            </a:r>
            <a:r>
              <a:rPr lang="sk-SK" dirty="0"/>
              <a:t> a </a:t>
            </a:r>
            <a:r>
              <a:rPr lang="sk-SK" dirty="0" err="1"/>
              <a:t>právní</a:t>
            </a:r>
            <a:r>
              <a:rPr lang="sk-SK" dirty="0"/>
              <a:t> </a:t>
            </a:r>
            <a:r>
              <a:rPr lang="sk-SK" dirty="0" err="1"/>
              <a:t>stát</a:t>
            </a:r>
            <a:br>
              <a:rPr lang="sk-SK" dirty="0"/>
            </a:br>
            <a:r>
              <a:rPr lang="sk-SK" dirty="0"/>
              <a:t>Blok 4: </a:t>
            </a:r>
            <a:r>
              <a:rPr lang="sk-SK" dirty="0" err="1"/>
              <a:t>Selhání</a:t>
            </a:r>
            <a:r>
              <a:rPr lang="sk-SK" dirty="0"/>
              <a:t> státu. </a:t>
            </a:r>
            <a:r>
              <a:rPr lang="sk-SK" dirty="0" err="1"/>
              <a:t>Veřejná</a:t>
            </a:r>
            <a:r>
              <a:rPr lang="sk-SK" dirty="0"/>
              <a:t> </a:t>
            </a:r>
            <a:r>
              <a:rPr lang="sk-SK" dirty="0" err="1"/>
              <a:t>volba</a:t>
            </a:r>
            <a:r>
              <a:rPr lang="sk-SK" dirty="0"/>
              <a:t>, </a:t>
            </a:r>
            <a:r>
              <a:rPr lang="sk-SK" dirty="0" err="1"/>
              <a:t>teorie</a:t>
            </a:r>
            <a:r>
              <a:rPr lang="sk-SK" dirty="0"/>
              <a:t> byrokracie</a:t>
            </a:r>
            <a:br>
              <a:rPr lang="sk-SK" dirty="0"/>
            </a:br>
            <a:r>
              <a:rPr lang="sk-SK" dirty="0"/>
              <a:t>Blok 5: Rozsah a </a:t>
            </a:r>
            <a:r>
              <a:rPr lang="sk-SK" dirty="0" err="1"/>
              <a:t>struktura</a:t>
            </a:r>
            <a:r>
              <a:rPr lang="sk-SK" dirty="0"/>
              <a:t> </a:t>
            </a:r>
            <a:r>
              <a:rPr lang="sk-SK" dirty="0" err="1"/>
              <a:t>veřejného</a:t>
            </a:r>
            <a:r>
              <a:rPr lang="sk-SK" dirty="0"/>
              <a:t> sektoru</a:t>
            </a:r>
            <a:br>
              <a:rPr lang="sk-SK" dirty="0"/>
            </a:br>
            <a:r>
              <a:rPr lang="sk-SK" dirty="0"/>
              <a:t>Blok 6: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finance</a:t>
            </a:r>
            <a:br>
              <a:rPr lang="sk-SK" dirty="0"/>
            </a:br>
            <a:r>
              <a:rPr lang="sk-SK" dirty="0"/>
              <a:t>Blok 7: </a:t>
            </a:r>
            <a:r>
              <a:rPr lang="sk-SK" dirty="0" err="1"/>
              <a:t>Fiskální</a:t>
            </a:r>
            <a:r>
              <a:rPr lang="sk-SK" dirty="0"/>
              <a:t> </a:t>
            </a:r>
            <a:r>
              <a:rPr lang="sk-SK" dirty="0" err="1"/>
              <a:t>federalismus</a:t>
            </a:r>
            <a:r>
              <a:rPr lang="sk-SK" dirty="0"/>
              <a:t>. Výhody a nevýhody </a:t>
            </a:r>
            <a:r>
              <a:rPr lang="sk-SK" dirty="0" err="1"/>
              <a:t>decentralizace</a:t>
            </a:r>
            <a:r>
              <a:rPr lang="sk-SK" dirty="0"/>
              <a:t>, </a:t>
            </a:r>
            <a:r>
              <a:rPr lang="sk-SK" dirty="0" err="1"/>
              <a:t>organizace</a:t>
            </a:r>
            <a:r>
              <a:rPr lang="sk-SK" dirty="0"/>
              <a:t> a </a:t>
            </a:r>
            <a:r>
              <a:rPr lang="sk-SK" dirty="0" err="1"/>
              <a:t>financování</a:t>
            </a:r>
            <a:r>
              <a:rPr lang="sk-SK" dirty="0"/>
              <a:t> </a:t>
            </a:r>
            <a:r>
              <a:rPr lang="sk-SK" dirty="0" err="1"/>
              <a:t>místního</a:t>
            </a:r>
            <a:r>
              <a:rPr lang="sk-SK" dirty="0"/>
              <a:t> </a:t>
            </a:r>
            <a:r>
              <a:rPr lang="sk-SK" dirty="0" err="1"/>
              <a:t>veřejného</a:t>
            </a:r>
            <a:r>
              <a:rPr lang="sk-SK" dirty="0"/>
              <a:t> sektoru v </a:t>
            </a:r>
            <a:r>
              <a:rPr lang="sk-SK" dirty="0" err="1"/>
              <a:t>Evropě</a:t>
            </a:r>
            <a:r>
              <a:rPr lang="sk-SK" dirty="0"/>
              <a:t>, demokracie </a:t>
            </a:r>
            <a:r>
              <a:rPr lang="sk-SK" dirty="0" err="1"/>
              <a:t>jako</a:t>
            </a:r>
            <a:r>
              <a:rPr lang="sk-SK" dirty="0"/>
              <a:t> základ </a:t>
            </a:r>
            <a:r>
              <a:rPr lang="sk-SK" dirty="0" err="1"/>
              <a:t>místní</a:t>
            </a:r>
            <a:r>
              <a:rPr lang="sk-SK" dirty="0"/>
              <a:t> </a:t>
            </a:r>
            <a:r>
              <a:rPr lang="sk-SK" dirty="0" err="1"/>
              <a:t>veřejné</a:t>
            </a:r>
            <a:r>
              <a:rPr lang="sk-SK" dirty="0"/>
              <a:t> </a:t>
            </a:r>
            <a:r>
              <a:rPr lang="sk-SK" dirty="0" err="1"/>
              <a:t>volby</a:t>
            </a:r>
            <a:br>
              <a:rPr lang="sk-SK" dirty="0"/>
            </a:br>
            <a:r>
              <a:rPr lang="sk-SK" dirty="0"/>
              <a:t>Blok 8: Determinanty rozpočtového </a:t>
            </a:r>
            <a:r>
              <a:rPr lang="sk-SK" dirty="0" err="1"/>
              <a:t>rozhodování</a:t>
            </a:r>
            <a:r>
              <a:rPr lang="sk-SK" dirty="0"/>
              <a:t> </a:t>
            </a:r>
            <a:r>
              <a:rPr lang="sk-SK" dirty="0" err="1"/>
              <a:t>místních</a:t>
            </a:r>
            <a:r>
              <a:rPr lang="sk-SK" dirty="0"/>
              <a:t> </a:t>
            </a:r>
            <a:r>
              <a:rPr lang="sk-SK" dirty="0" err="1"/>
              <a:t>celků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966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5F8C2-6B77-051A-3FD7-6BDEF495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Ukončenie predmetu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E43B01-9700-82AF-1C8B-B1DDD484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Test vo francúzštine</a:t>
            </a:r>
          </a:p>
          <a:p>
            <a:r>
              <a:rPr lang="sk-SK" dirty="0"/>
              <a:t>Akademická esej (česky, slovensky, anglicky)</a:t>
            </a:r>
          </a:p>
          <a:p>
            <a:pPr lvl="1"/>
            <a:r>
              <a:rPr lang="sk-SK" dirty="0"/>
              <a:t>Esej sa píše na zvolenú tému, jej draft je potrebné prezentovať na druhej spoločnej konzultácii</a:t>
            </a:r>
          </a:p>
          <a:p>
            <a:pPr lvl="1"/>
            <a:r>
              <a:rPr lang="sk-SK" dirty="0"/>
              <a:t>Dva možné okruhy:</a:t>
            </a:r>
          </a:p>
          <a:p>
            <a:pPr lvl="2"/>
            <a:r>
              <a:rPr lang="sk-SK" dirty="0"/>
              <a:t>Efektívne uplatnenie vybranej funkcie „štátu“ (čo „štát“ urobil, prečo to urobil a čo dosiahol)</a:t>
            </a:r>
          </a:p>
          <a:p>
            <a:pPr lvl="2"/>
            <a:r>
              <a:rPr lang="sk-SK" dirty="0"/>
              <a:t>Zlyhanie „štátu“ (čo „štát“ urobil, čo chcel dosiahnuť a prečo opatrenie zlyhalo, prinieslo nevhodné výsledky)</a:t>
            </a:r>
          </a:p>
          <a:p>
            <a:pPr lvl="1"/>
            <a:r>
              <a:rPr lang="sk-SK" dirty="0"/>
              <a:t>Rozhoduje obsah a nie rozsah eseje</a:t>
            </a:r>
          </a:p>
          <a:p>
            <a:pPr lvl="1"/>
            <a:r>
              <a:rPr lang="sk-SK" dirty="0"/>
              <a:t>Esej je možné zaslať (mailom) opakovane, najneskôr však dva týždne pred skončením skúšobného obdobia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9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2C4AA-EE5F-3B20-98A6-9275715B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Dnešná konzultácia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582713-0990-C13A-7058-1F9E5D01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Téma: Blok 4: </a:t>
            </a:r>
            <a:r>
              <a:rPr lang="sk-SK" dirty="0" err="1"/>
              <a:t>Selhání</a:t>
            </a:r>
            <a:r>
              <a:rPr lang="sk-SK" dirty="0"/>
              <a:t> státu. </a:t>
            </a:r>
            <a:r>
              <a:rPr lang="sk-SK" dirty="0" err="1"/>
              <a:t>Veřejná</a:t>
            </a:r>
            <a:r>
              <a:rPr lang="sk-SK" dirty="0"/>
              <a:t> </a:t>
            </a:r>
            <a:r>
              <a:rPr lang="sk-SK" dirty="0" err="1"/>
              <a:t>volba</a:t>
            </a:r>
            <a:r>
              <a:rPr lang="sk-SK" dirty="0"/>
              <a:t>, </a:t>
            </a:r>
            <a:r>
              <a:rPr lang="sk-SK" dirty="0" err="1"/>
              <a:t>teorie</a:t>
            </a:r>
            <a:r>
              <a:rPr lang="sk-SK" dirty="0"/>
              <a:t> byrokracie</a:t>
            </a:r>
          </a:p>
          <a:p>
            <a:r>
              <a:rPr lang="sk-SK" dirty="0" err="1"/>
              <a:t>Podtémy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Všeobecné príčiny zlyhávania štátnych intervencií</a:t>
            </a:r>
          </a:p>
          <a:p>
            <a:pPr lvl="1"/>
            <a:r>
              <a:rPr lang="sk-SK" dirty="0"/>
              <a:t>Teória byrokracie</a:t>
            </a:r>
          </a:p>
          <a:p>
            <a:pPr lvl="1"/>
            <a:r>
              <a:rPr lang="sk-SK" dirty="0"/>
              <a:t>Verejná voľba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35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20C69-C7B4-8A9D-9B2F-7E8AFEEC2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Všeobecné príčiny zlyhávania štátnych intervencií</a:t>
            </a:r>
            <a:br>
              <a:rPr lang="sk-SK" dirty="0"/>
            </a:b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BB81F8-F081-C42E-85BD-EC93EDD6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Mnohé problémy, ktoré štát rieši sú tzv. „</a:t>
            </a:r>
            <a:r>
              <a:rPr lang="sk-SK" dirty="0" err="1"/>
              <a:t>wicked</a:t>
            </a:r>
            <a:r>
              <a:rPr lang="sk-SK" dirty="0"/>
              <a:t> </a:t>
            </a:r>
            <a:r>
              <a:rPr lang="sk-SK" dirty="0" err="1"/>
              <a:t>problems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Uveďte príklady a s nimi spojené problémy</a:t>
            </a:r>
          </a:p>
          <a:p>
            <a:r>
              <a:rPr lang="sk-SK" dirty="0"/>
              <a:t>Nízka „</a:t>
            </a:r>
            <a:r>
              <a:rPr lang="sk-SK" dirty="0" err="1"/>
              <a:t>policy</a:t>
            </a:r>
            <a:r>
              <a:rPr lang="sk-SK" dirty="0"/>
              <a:t> </a:t>
            </a:r>
            <a:r>
              <a:rPr lang="sk-SK" dirty="0" err="1"/>
              <a:t>making</a:t>
            </a:r>
            <a:r>
              <a:rPr lang="sk-SK" dirty="0"/>
              <a:t>“ kapacita štátu</a:t>
            </a:r>
          </a:p>
          <a:p>
            <a:pPr lvl="1"/>
            <a:r>
              <a:rPr lang="sk-SK" dirty="0"/>
              <a:t>Ranking ČR v indikátoroch „</a:t>
            </a:r>
            <a:r>
              <a:rPr lang="sk-SK" dirty="0" err="1"/>
              <a:t>policy</a:t>
            </a:r>
            <a:r>
              <a:rPr lang="sk-SK" dirty="0"/>
              <a:t> </a:t>
            </a:r>
            <a:r>
              <a:rPr lang="sk-SK" dirty="0" err="1"/>
              <a:t>making</a:t>
            </a:r>
            <a:r>
              <a:rPr lang="sk-SK" dirty="0"/>
              <a:t>“</a:t>
            </a:r>
          </a:p>
          <a:p>
            <a:pPr lvl="1"/>
            <a:r>
              <a:rPr lang="sk-SK" dirty="0" err="1"/>
              <a:t>Regulatory</a:t>
            </a:r>
            <a:r>
              <a:rPr lang="sk-SK" dirty="0"/>
              <a:t> </a:t>
            </a:r>
            <a:r>
              <a:rPr lang="sk-SK" dirty="0" err="1"/>
              <a:t>impact</a:t>
            </a:r>
            <a:r>
              <a:rPr lang="sk-SK" dirty="0"/>
              <a:t> </a:t>
            </a:r>
            <a:r>
              <a:rPr lang="sk-SK" dirty="0" err="1"/>
              <a:t>analysis</a:t>
            </a:r>
            <a:endParaRPr lang="sk-SK" dirty="0"/>
          </a:p>
          <a:p>
            <a:r>
              <a:rPr lang="sk-SK" dirty="0"/>
              <a:t>Oportunistické správanie sa hlavných „</a:t>
            </a:r>
            <a:r>
              <a:rPr lang="sk-SK" dirty="0" err="1"/>
              <a:t>stakeholders</a:t>
            </a:r>
            <a:r>
              <a:rPr lang="sk-SK" dirty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1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89EFC-BDD0-ACD8-FC4D-32D1CC2E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Teória byrokracie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ADB7A2-2258-890E-7994-48EA23CA1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 byrokracia („štátna správa/ úradníci) potrebná?</a:t>
            </a:r>
          </a:p>
          <a:p>
            <a:r>
              <a:rPr lang="sk-SK" dirty="0"/>
              <a:t>Čo maximalizuje byrokracia?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6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15998-BE19-1772-9A4E-9B4F0193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Parkinsonove</a:t>
            </a:r>
            <a:r>
              <a:rPr lang="sk-SK" dirty="0"/>
              <a:t> zákony byrokracie (diskutujte)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FADEE4-1368-7463-9D8C-54EA31E56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Počet </a:t>
            </a:r>
            <a:r>
              <a:rPr lang="sk-SK" dirty="0" err="1"/>
              <a:t>úředníků</a:t>
            </a:r>
            <a:r>
              <a:rPr lang="sk-SK" dirty="0"/>
              <a:t> roste nezávisle na objemu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>
                <a:hlinkClick r:id="rId2" tooltip="Úkol (stránka neexistuje)"/>
              </a:rPr>
              <a:t>úkolů</a:t>
            </a:r>
            <a:r>
              <a:rPr lang="sk-SK" dirty="0"/>
              <a:t>. </a:t>
            </a:r>
            <a:r>
              <a:rPr lang="sk-SK" dirty="0" err="1"/>
              <a:t>Vysvětluje</a:t>
            </a:r>
            <a:r>
              <a:rPr lang="sk-SK" dirty="0"/>
              <a:t> to </a:t>
            </a:r>
            <a:r>
              <a:rPr lang="sk-SK" dirty="0" err="1"/>
              <a:t>působením</a:t>
            </a:r>
            <a:r>
              <a:rPr lang="sk-SK" dirty="0"/>
              <a:t> </a:t>
            </a:r>
            <a:r>
              <a:rPr lang="sk-SK" dirty="0" err="1"/>
              <a:t>dvou</a:t>
            </a:r>
            <a:r>
              <a:rPr lang="sk-SK" dirty="0"/>
              <a:t> </a:t>
            </a:r>
            <a:r>
              <a:rPr lang="sk-SK" dirty="0" err="1"/>
              <a:t>sil</a:t>
            </a:r>
            <a:r>
              <a:rPr lang="sk-SK" dirty="0"/>
              <a:t>: </a:t>
            </a:r>
          </a:p>
          <a:p>
            <a:pPr lvl="1">
              <a:buFont typeface="+mj-lt"/>
              <a:buAutoNum type="arabicPeriod"/>
            </a:pPr>
            <a:r>
              <a:rPr lang="sk-SK" dirty="0" err="1"/>
              <a:t>Úředník</a:t>
            </a:r>
            <a:r>
              <a:rPr lang="sk-SK" dirty="0"/>
              <a:t> </a:t>
            </a:r>
            <a:r>
              <a:rPr lang="sk-SK" dirty="0" err="1"/>
              <a:t>stoupá</a:t>
            </a:r>
            <a:r>
              <a:rPr lang="sk-SK" dirty="0"/>
              <a:t> v </a:t>
            </a:r>
            <a:r>
              <a:rPr lang="sk-SK" dirty="0" err="1">
                <a:hlinkClick r:id="rId3" tooltip="Kariéra"/>
              </a:rPr>
              <a:t>kariéře</a:t>
            </a:r>
            <a:r>
              <a:rPr lang="sk-SK" dirty="0"/>
              <a:t>, jak </a:t>
            </a:r>
            <a:r>
              <a:rPr lang="sk-SK" dirty="0" err="1"/>
              <a:t>přibývá</a:t>
            </a:r>
            <a:r>
              <a:rPr lang="sk-SK" dirty="0"/>
              <a:t> jeho </a:t>
            </a:r>
            <a:r>
              <a:rPr lang="sk-SK" dirty="0" err="1"/>
              <a:t>podřízených</a:t>
            </a:r>
            <a:r>
              <a:rPr lang="sk-SK" dirty="0"/>
              <a:t>.</a:t>
            </a:r>
          </a:p>
          <a:p>
            <a:pPr lvl="1">
              <a:buFont typeface="+mj-lt"/>
              <a:buAutoNum type="arabicPeriod"/>
            </a:pPr>
            <a:r>
              <a:rPr lang="sk-SK" dirty="0"/>
              <a:t>Každý </a:t>
            </a:r>
            <a:r>
              <a:rPr lang="sk-SK" dirty="0" err="1"/>
              <a:t>úředník</a:t>
            </a:r>
            <a:r>
              <a:rPr lang="sk-SK" dirty="0"/>
              <a:t> </a:t>
            </a:r>
            <a:r>
              <a:rPr lang="sk-SK" dirty="0" err="1"/>
              <a:t>přidělává</a:t>
            </a:r>
            <a:r>
              <a:rPr lang="sk-SK" dirty="0"/>
              <a:t> práci </a:t>
            </a:r>
            <a:r>
              <a:rPr lang="sk-SK" dirty="0" err="1"/>
              <a:t>ostatním</a:t>
            </a:r>
            <a:r>
              <a:rPr lang="sk-SK" dirty="0"/>
              <a:t>.</a:t>
            </a:r>
          </a:p>
          <a:p>
            <a:r>
              <a:rPr lang="sk-SK" dirty="0" err="1"/>
              <a:t>Dále</a:t>
            </a:r>
            <a:r>
              <a:rPr lang="sk-SK" dirty="0"/>
              <a:t> rozvinul novou </a:t>
            </a:r>
            <a:r>
              <a:rPr lang="sk-SK" dirty="0" err="1"/>
              <a:t>vědu</a:t>
            </a:r>
            <a:r>
              <a:rPr lang="sk-SK" dirty="0"/>
              <a:t>, </a:t>
            </a:r>
            <a:r>
              <a:rPr lang="sk-SK" dirty="0" err="1"/>
              <a:t>kterou</a:t>
            </a:r>
            <a:r>
              <a:rPr lang="sk-SK" dirty="0"/>
              <a:t> nazval „</a:t>
            </a:r>
            <a:r>
              <a:rPr lang="sk-SK" dirty="0" err="1"/>
              <a:t>komitologie</a:t>
            </a:r>
            <a:r>
              <a:rPr lang="sk-SK" dirty="0"/>
              <a:t>“ – </a:t>
            </a:r>
            <a:r>
              <a:rPr lang="sk-SK" dirty="0" err="1"/>
              <a:t>nauka</a:t>
            </a:r>
            <a:r>
              <a:rPr lang="sk-SK" dirty="0"/>
              <a:t> o činnosti </a:t>
            </a:r>
            <a:r>
              <a:rPr lang="sk-SK" dirty="0" err="1"/>
              <a:t>komitétů</a:t>
            </a:r>
            <a:r>
              <a:rPr lang="sk-SK" dirty="0"/>
              <a:t> a vlád. Historická </a:t>
            </a:r>
            <a:r>
              <a:rPr lang="sk-SK" dirty="0" err="1">
                <a:hlinkClick r:id="rId4" tooltip="Zkušenost"/>
              </a:rPr>
              <a:t>zkušenost</a:t>
            </a:r>
            <a:r>
              <a:rPr lang="sk-SK" dirty="0"/>
              <a:t> </a:t>
            </a:r>
            <a:r>
              <a:rPr lang="sk-SK" dirty="0" err="1"/>
              <a:t>říká</a:t>
            </a:r>
            <a:r>
              <a:rPr lang="sk-SK" dirty="0"/>
              <a:t>, že čím </a:t>
            </a:r>
            <a:r>
              <a:rPr lang="sk-SK" dirty="0" err="1"/>
              <a:t>více</a:t>
            </a:r>
            <a:r>
              <a:rPr lang="sk-SK" dirty="0"/>
              <a:t> </a:t>
            </a:r>
            <a:r>
              <a:rPr lang="sk-SK" dirty="0" err="1"/>
              <a:t>lidí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podílí</a:t>
            </a:r>
            <a:r>
              <a:rPr lang="sk-SK" dirty="0"/>
              <a:t> na </a:t>
            </a:r>
            <a:r>
              <a:rPr lang="sk-SK" dirty="0" err="1"/>
              <a:t>rozhodování</a:t>
            </a:r>
            <a:r>
              <a:rPr lang="sk-SK" dirty="0"/>
              <a:t>, tím </a:t>
            </a:r>
            <a:r>
              <a:rPr lang="sk-SK" dirty="0" err="1"/>
              <a:t>nesmyslnější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jejich</a:t>
            </a:r>
            <a:r>
              <a:rPr lang="sk-SK" dirty="0"/>
              <a:t> rozhodnutí a </a:t>
            </a:r>
            <a:r>
              <a:rPr lang="sk-SK" dirty="0" err="1"/>
              <a:t>zformuloval</a:t>
            </a:r>
            <a:r>
              <a:rPr lang="sk-SK" dirty="0"/>
              <a:t> vzorec pro </a:t>
            </a:r>
            <a:r>
              <a:rPr lang="sk-SK" dirty="0" err="1"/>
              <a:t>nekompetentnost</a:t>
            </a:r>
            <a:r>
              <a:rPr lang="sk-SK" dirty="0"/>
              <a:t>, kde hlavní </a:t>
            </a:r>
            <a:r>
              <a:rPr lang="sk-SK" dirty="0" err="1"/>
              <a:t>proměnnou</a:t>
            </a:r>
            <a:r>
              <a:rPr lang="sk-SK" dirty="0"/>
              <a:t> je počet </a:t>
            </a:r>
            <a:r>
              <a:rPr lang="sk-SK" dirty="0" err="1"/>
              <a:t>účastníků</a:t>
            </a:r>
            <a:r>
              <a:rPr lang="sk-SK" dirty="0"/>
              <a:t> </a:t>
            </a:r>
            <a:r>
              <a:rPr lang="sk-SK" dirty="0" err="1">
                <a:hlinkClick r:id="rId5" tooltip="Schůze (stránka neexistuje)"/>
              </a:rPr>
              <a:t>schůze</a:t>
            </a:r>
            <a:r>
              <a:rPr lang="sk-SK" dirty="0"/>
              <a:t>. Jak roste počet </a:t>
            </a:r>
            <a:r>
              <a:rPr lang="sk-SK" dirty="0" err="1">
                <a:hlinkClick r:id="rId6" tooltip="Ministr"/>
              </a:rPr>
              <a:t>ministrů</a:t>
            </a:r>
            <a:r>
              <a:rPr lang="sk-SK" dirty="0"/>
              <a:t>, klesá </a:t>
            </a:r>
            <a:r>
              <a:rPr lang="sk-SK" dirty="0" err="1"/>
              <a:t>schopnost</a:t>
            </a:r>
            <a:r>
              <a:rPr lang="sk-SK" dirty="0"/>
              <a:t> vlády </a:t>
            </a:r>
            <a:r>
              <a:rPr lang="sk-SK" dirty="0" err="1"/>
              <a:t>rozumně</a:t>
            </a:r>
            <a:r>
              <a:rPr lang="sk-SK" dirty="0"/>
              <a:t> </a:t>
            </a:r>
            <a:r>
              <a:rPr lang="sk-SK" dirty="0" err="1"/>
              <a:t>rozhodovat</a:t>
            </a:r>
            <a:r>
              <a:rPr lang="sk-SK" dirty="0"/>
              <a:t>, a </a:t>
            </a:r>
            <a:r>
              <a:rPr lang="sk-SK" dirty="0" err="1"/>
              <a:t>při</a:t>
            </a:r>
            <a:r>
              <a:rPr lang="sk-SK" dirty="0"/>
              <a:t> počtu „</a:t>
            </a:r>
            <a:r>
              <a:rPr lang="sk-SK" dirty="0" err="1"/>
              <a:t>někde</a:t>
            </a:r>
            <a:r>
              <a:rPr lang="sk-SK" dirty="0"/>
              <a:t> </a:t>
            </a:r>
            <a:r>
              <a:rPr lang="sk-SK" dirty="0" err="1"/>
              <a:t>mezi</a:t>
            </a:r>
            <a:r>
              <a:rPr lang="sk-SK" dirty="0"/>
              <a:t> 19,9 a 22,4“ </a:t>
            </a:r>
            <a:r>
              <a:rPr lang="sk-SK" dirty="0" err="1"/>
              <a:t>schopnost</a:t>
            </a:r>
            <a:r>
              <a:rPr lang="sk-SK" dirty="0"/>
              <a:t> </a:t>
            </a:r>
            <a:r>
              <a:rPr lang="sk-SK" dirty="0" err="1">
                <a:hlinkClick r:id="rId7" tooltip="Rozhodování"/>
              </a:rPr>
              <a:t>rozhodovat</a:t>
            </a:r>
            <a:r>
              <a:rPr lang="sk-SK" dirty="0"/>
              <a:t> </a:t>
            </a:r>
            <a:r>
              <a:rPr lang="sk-SK" dirty="0" err="1"/>
              <a:t>zcela</a:t>
            </a:r>
            <a:r>
              <a:rPr lang="sk-SK" dirty="0"/>
              <a:t> </a:t>
            </a:r>
            <a:r>
              <a:rPr lang="sk-SK" dirty="0" err="1"/>
              <a:t>mizí</a:t>
            </a:r>
            <a:r>
              <a:rPr lang="sk-SK" dirty="0"/>
              <a:t>. </a:t>
            </a:r>
          </a:p>
          <a:p>
            <a:r>
              <a:rPr lang="sk-SK" dirty="0" err="1"/>
              <a:t>Otázce</a:t>
            </a:r>
            <a:r>
              <a:rPr lang="sk-SK" dirty="0"/>
              <a:t>, </a:t>
            </a:r>
            <a:r>
              <a:rPr lang="sk-SK" dirty="0" err="1"/>
              <a:t>kterou</a:t>
            </a:r>
            <a:r>
              <a:rPr lang="sk-SK" dirty="0"/>
              <a:t> je </a:t>
            </a:r>
            <a:r>
              <a:rPr lang="sk-SK" dirty="0" err="1"/>
              <a:t>třeba</a:t>
            </a:r>
            <a:r>
              <a:rPr lang="sk-SK" dirty="0"/>
              <a:t> </a:t>
            </a:r>
            <a:r>
              <a:rPr lang="sk-SK" dirty="0" err="1"/>
              <a:t>rozhodnout</a:t>
            </a:r>
            <a:r>
              <a:rPr lang="sk-SK" dirty="0"/>
              <a:t>,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věnuje</a:t>
            </a:r>
            <a:r>
              <a:rPr lang="sk-SK" dirty="0"/>
              <a:t> tím </a:t>
            </a:r>
            <a:r>
              <a:rPr lang="sk-SK" dirty="0" err="1"/>
              <a:t>víc</a:t>
            </a:r>
            <a:r>
              <a:rPr lang="sk-SK" dirty="0"/>
              <a:t> času, čím menší je </a:t>
            </a:r>
            <a:r>
              <a:rPr lang="sk-SK" dirty="0" err="1"/>
              <a:t>její</a:t>
            </a:r>
            <a:r>
              <a:rPr lang="sk-SK" dirty="0"/>
              <a:t> význam: vláda diskutuje o </a:t>
            </a:r>
            <a:r>
              <a:rPr lang="sk-SK" dirty="0" err="1"/>
              <a:t>stavbě</a:t>
            </a:r>
            <a:r>
              <a:rPr lang="sk-SK" dirty="0"/>
              <a:t> </a:t>
            </a:r>
            <a:r>
              <a:rPr lang="sk-SK" dirty="0" err="1"/>
              <a:t>kůlny</a:t>
            </a:r>
            <a:r>
              <a:rPr lang="sk-SK" dirty="0"/>
              <a:t> </a:t>
            </a:r>
            <a:r>
              <a:rPr lang="sk-SK" dirty="0" err="1"/>
              <a:t>déle</a:t>
            </a:r>
            <a:r>
              <a:rPr lang="sk-SK" dirty="0"/>
              <a:t> než o </a:t>
            </a:r>
            <a:r>
              <a:rPr lang="sk-SK" dirty="0" err="1"/>
              <a:t>miliardovém</a:t>
            </a:r>
            <a:r>
              <a:rPr lang="sk-SK" dirty="0"/>
              <a:t> projektu (</a:t>
            </a:r>
            <a:r>
              <a:rPr lang="sk-SK" dirty="0" err="1">
                <a:hlinkClick r:id="rId8" tooltip="Správní rada"/>
              </a:rPr>
              <a:t>správní</a:t>
            </a:r>
            <a:r>
              <a:rPr lang="sk-SK" dirty="0">
                <a:hlinkClick r:id="rId8" tooltip="Správní rada"/>
              </a:rPr>
              <a:t> rada</a:t>
            </a:r>
            <a:r>
              <a:rPr lang="sk-SK" dirty="0"/>
              <a:t> </a:t>
            </a:r>
            <a:r>
              <a:rPr lang="sk-SK" dirty="0" err="1"/>
              <a:t>velké</a:t>
            </a:r>
            <a:r>
              <a:rPr lang="sk-SK" dirty="0"/>
              <a:t> </a:t>
            </a:r>
            <a:r>
              <a:rPr lang="sk-SK" dirty="0" err="1"/>
              <a:t>soukromé</a:t>
            </a:r>
            <a:r>
              <a:rPr lang="sk-SK" dirty="0"/>
              <a:t> </a:t>
            </a:r>
            <a:r>
              <a:rPr lang="sk-SK" dirty="0" err="1"/>
              <a:t>korporace</a:t>
            </a:r>
            <a:r>
              <a:rPr lang="sk-SK" dirty="0"/>
              <a:t> rozhoduje o občerstvení za 5 </a:t>
            </a:r>
            <a:r>
              <a:rPr lang="sk-SK" dirty="0" err="1"/>
              <a:t>dolarů</a:t>
            </a:r>
            <a:r>
              <a:rPr lang="sk-SK" dirty="0"/>
              <a:t> na </a:t>
            </a:r>
            <a:r>
              <a:rPr lang="sk-SK" dirty="0" err="1"/>
              <a:t>své</a:t>
            </a:r>
            <a:r>
              <a:rPr lang="sk-SK" dirty="0"/>
              <a:t> </a:t>
            </a:r>
            <a:r>
              <a:rPr lang="sk-SK" dirty="0" err="1"/>
              <a:t>příští</a:t>
            </a:r>
            <a:r>
              <a:rPr lang="sk-SK" dirty="0"/>
              <a:t> </a:t>
            </a:r>
            <a:r>
              <a:rPr lang="sk-SK" dirty="0" err="1"/>
              <a:t>schůzi</a:t>
            </a:r>
            <a:r>
              <a:rPr lang="sk-SK" dirty="0"/>
              <a:t> </a:t>
            </a:r>
            <a:r>
              <a:rPr lang="sk-SK" dirty="0" err="1"/>
              <a:t>půl</a:t>
            </a:r>
            <a:r>
              <a:rPr lang="sk-SK" dirty="0"/>
              <a:t> hodiny, </a:t>
            </a:r>
            <a:r>
              <a:rPr lang="sk-SK" dirty="0" err="1"/>
              <a:t>investici</a:t>
            </a:r>
            <a:r>
              <a:rPr lang="sk-SK" dirty="0"/>
              <a:t> za miliardu </a:t>
            </a:r>
            <a:r>
              <a:rPr lang="sk-SK" dirty="0" err="1"/>
              <a:t>dolarů</a:t>
            </a:r>
            <a:r>
              <a:rPr lang="sk-SK" dirty="0"/>
              <a:t> </a:t>
            </a:r>
            <a:r>
              <a:rPr lang="sk-SK" dirty="0" err="1"/>
              <a:t>schválí</a:t>
            </a:r>
            <a:r>
              <a:rPr lang="sk-SK" dirty="0"/>
              <a:t> </a:t>
            </a:r>
            <a:r>
              <a:rPr lang="sk-SK" dirty="0" err="1"/>
              <a:t>jednomyslně</a:t>
            </a:r>
            <a:r>
              <a:rPr lang="sk-SK" dirty="0"/>
              <a:t> </a:t>
            </a:r>
            <a:r>
              <a:rPr lang="sk-SK" dirty="0" err="1"/>
              <a:t>během</a:t>
            </a:r>
            <a:r>
              <a:rPr lang="sk-SK" dirty="0"/>
              <a:t> </a:t>
            </a:r>
            <a:r>
              <a:rPr lang="sk-SK" dirty="0" err="1"/>
              <a:t>tří</a:t>
            </a:r>
            <a:r>
              <a:rPr lang="sk-SK" dirty="0"/>
              <a:t> </a:t>
            </a:r>
            <a:r>
              <a:rPr lang="sk-SK" dirty="0" err="1"/>
              <a:t>minut</a:t>
            </a:r>
            <a:r>
              <a:rPr lang="sk-SK" dirty="0"/>
              <a:t>). </a:t>
            </a:r>
            <a:r>
              <a:rPr lang="sk-SK" dirty="0" err="1"/>
              <a:t>Důvod</a:t>
            </a:r>
            <a:r>
              <a:rPr lang="sk-SK" dirty="0"/>
              <a:t> je v tom, že </a:t>
            </a:r>
            <a:r>
              <a:rPr lang="sk-SK" dirty="0" err="1"/>
              <a:t>velké</a:t>
            </a:r>
            <a:r>
              <a:rPr lang="sk-SK" dirty="0"/>
              <a:t> projekty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složité</a:t>
            </a:r>
            <a:r>
              <a:rPr lang="sk-SK" dirty="0"/>
              <a:t> a </a:t>
            </a:r>
            <a:r>
              <a:rPr lang="sk-SK" dirty="0" err="1"/>
              <a:t>nikdo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 nich nevyzná, kdežto k </a:t>
            </a:r>
            <a:r>
              <a:rPr lang="sk-SK" dirty="0" err="1"/>
              <a:t>příslovečné</a:t>
            </a:r>
            <a:r>
              <a:rPr lang="sk-SK" dirty="0"/>
              <a:t> „</a:t>
            </a:r>
            <a:r>
              <a:rPr lang="sk-SK" dirty="0" err="1"/>
              <a:t>barvě</a:t>
            </a:r>
            <a:r>
              <a:rPr lang="sk-SK" dirty="0"/>
              <a:t> </a:t>
            </a:r>
            <a:r>
              <a:rPr lang="sk-SK" dirty="0" err="1"/>
              <a:t>kůlny</a:t>
            </a:r>
            <a:r>
              <a:rPr lang="sk-SK" dirty="0"/>
              <a:t>“ </a:t>
            </a:r>
            <a:r>
              <a:rPr lang="sk-SK" dirty="0" err="1"/>
              <a:t>se</a:t>
            </a:r>
            <a:r>
              <a:rPr lang="sk-SK" dirty="0"/>
              <a:t> každý </a:t>
            </a:r>
            <a:r>
              <a:rPr lang="sk-SK" dirty="0" err="1"/>
              <a:t>cítí</a:t>
            </a:r>
            <a:r>
              <a:rPr lang="sk-SK" dirty="0"/>
              <a:t> kompetentní </a:t>
            </a:r>
            <a:r>
              <a:rPr lang="sk-SK" dirty="0" err="1"/>
              <a:t>vyjádřit</a:t>
            </a:r>
            <a:r>
              <a:rPr lang="sk-SK" dirty="0"/>
              <a:t> (popisuje </a:t>
            </a:r>
            <a:r>
              <a:rPr lang="sk-SK" dirty="0" err="1"/>
              <a:t>známý</a:t>
            </a:r>
            <a:r>
              <a:rPr lang="sk-SK" dirty="0"/>
              <a:t> psychologický </a:t>
            </a:r>
            <a:r>
              <a:rPr lang="sk-SK" dirty="0" err="1"/>
              <a:t>jev</a:t>
            </a:r>
            <a:r>
              <a:rPr lang="sk-SK" dirty="0"/>
              <a:t>: </a:t>
            </a:r>
            <a:r>
              <a:rPr lang="sk-SK" dirty="0" err="1"/>
              <a:t>pět</a:t>
            </a:r>
            <a:r>
              <a:rPr lang="sk-SK" dirty="0"/>
              <a:t> </a:t>
            </a:r>
            <a:r>
              <a:rPr lang="sk-SK" dirty="0" err="1"/>
              <a:t>dolarů</a:t>
            </a:r>
            <a:r>
              <a:rPr lang="sk-SK" dirty="0"/>
              <a:t> si </a:t>
            </a:r>
            <a:r>
              <a:rPr lang="sk-SK" dirty="0" err="1"/>
              <a:t>umí</a:t>
            </a:r>
            <a:r>
              <a:rPr lang="sk-SK" dirty="0"/>
              <a:t> </a:t>
            </a:r>
            <a:r>
              <a:rPr lang="sk-SK" dirty="0" err="1"/>
              <a:t>představit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kapse každý </a:t>
            </a:r>
            <a:r>
              <a:rPr lang="sk-SK" dirty="0" err="1"/>
              <a:t>člověk</a:t>
            </a:r>
            <a:r>
              <a:rPr lang="sk-SK" dirty="0"/>
              <a:t>, </a:t>
            </a:r>
            <a:r>
              <a:rPr lang="sk-SK" dirty="0" err="1"/>
              <a:t>zatímco</a:t>
            </a:r>
            <a:r>
              <a:rPr lang="sk-SK" dirty="0"/>
              <a:t> miliardu </a:t>
            </a:r>
            <a:r>
              <a:rPr lang="sk-SK" dirty="0" err="1"/>
              <a:t>dolarů</a:t>
            </a:r>
            <a:r>
              <a:rPr lang="sk-SK" dirty="0"/>
              <a:t> </a:t>
            </a:r>
            <a:r>
              <a:rPr lang="sk-SK" dirty="0" err="1"/>
              <a:t>nikdo</a:t>
            </a:r>
            <a:r>
              <a:rPr lang="sk-SK" dirty="0"/>
              <a:t> v </a:t>
            </a:r>
            <a:r>
              <a:rPr lang="sk-SK" dirty="0" err="1"/>
              <a:t>životě</a:t>
            </a:r>
            <a:r>
              <a:rPr lang="sk-SK" dirty="0"/>
              <a:t> </a:t>
            </a:r>
            <a:r>
              <a:rPr lang="sk-SK" dirty="0" err="1"/>
              <a:t>pohromadě</a:t>
            </a:r>
            <a:r>
              <a:rPr lang="sk-SK" dirty="0"/>
              <a:t> </a:t>
            </a:r>
            <a:r>
              <a:rPr lang="sk-SK" dirty="0" err="1"/>
              <a:t>neviděl</a:t>
            </a:r>
            <a:r>
              <a:rPr lang="sk-SK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63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19F7A-F76E-C5B1-AA4B-C5CAED213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Verejná voľba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DD3FBA9-5E8D-1523-6044-620B0E023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Čo maximalizujú politici?</a:t>
            </a:r>
          </a:p>
          <a:p>
            <a:pPr lvl="1"/>
            <a:r>
              <a:rPr lang="sk-SK" dirty="0"/>
              <a:t>Napr. </a:t>
            </a:r>
            <a:r>
              <a:rPr lang="sk-SK" dirty="0" err="1"/>
              <a:t>Stiglitz</a:t>
            </a:r>
            <a:endParaRPr lang="sk-SK" dirty="0"/>
          </a:p>
          <a:p>
            <a:pPr lvl="1"/>
            <a:endParaRPr lang="sk-SK" dirty="0"/>
          </a:p>
          <a:p>
            <a:pPr marL="228600" lvl="1">
              <a:spcBef>
                <a:spcPts val="1000"/>
              </a:spcBef>
            </a:pPr>
            <a:r>
              <a:rPr lang="sk-SK" sz="2800" dirty="0"/>
              <a:t>Ako sa správa volič?</a:t>
            </a:r>
          </a:p>
          <a:p>
            <a:pPr marL="685800" lvl="2">
              <a:spcBef>
                <a:spcPts val="1000"/>
              </a:spcBef>
            </a:pPr>
            <a:r>
              <a:rPr lang="sk-SK" sz="2400" dirty="0"/>
              <a:t>Racionálna ignorancia</a:t>
            </a:r>
          </a:p>
          <a:p>
            <a:pPr marL="685800" lvl="2">
              <a:spcBef>
                <a:spcPts val="1000"/>
              </a:spcBef>
            </a:pPr>
            <a:r>
              <a:rPr lang="sk-SK" sz="2400" dirty="0"/>
              <a:t>V súčasnosti úloha sociálnych médií</a:t>
            </a:r>
          </a:p>
          <a:p>
            <a:r>
              <a:rPr lang="sk-SK" dirty="0"/>
              <a:t>Aké sú mechanizmy verejnej voľby?</a:t>
            </a:r>
          </a:p>
          <a:p>
            <a:pPr lvl="1"/>
            <a:r>
              <a:rPr lang="sk-SK" dirty="0" err="1"/>
              <a:t>Arrow</a:t>
            </a:r>
            <a:r>
              <a:rPr lang="sk-SK" dirty="0"/>
              <a:t>: problémy väčšinového hlasovania, hlasovací paradox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41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646</Words>
  <Application>Microsoft Office PowerPoint</Application>
  <PresentationFormat>Širokouhlá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balíka Office</vt:lpstr>
      <vt:lpstr> Úvod do veřejné ekonomie </vt:lpstr>
      <vt:lpstr>Cieľ predmetu</vt:lpstr>
      <vt:lpstr>Obsah predmetu</vt:lpstr>
      <vt:lpstr>Ukončenie predmetu</vt:lpstr>
      <vt:lpstr>Dnešná konzultácia</vt:lpstr>
      <vt:lpstr>Všeobecné príčiny zlyhávania štátnych intervencií </vt:lpstr>
      <vt:lpstr>Teória byrokracie</vt:lpstr>
      <vt:lpstr>Parkinsonove zákony byrokracie (diskutujte)</vt:lpstr>
      <vt:lpstr>Verejná voľba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veřejné ekonomie</dc:title>
  <dc:creator>Nemec Juraj, prof. Ing., CSc.</dc:creator>
  <cp:lastModifiedBy>Juraj Nemec</cp:lastModifiedBy>
  <cp:revision>5</cp:revision>
  <dcterms:created xsi:type="dcterms:W3CDTF">2022-11-09T11:27:40Z</dcterms:created>
  <dcterms:modified xsi:type="dcterms:W3CDTF">2022-11-09T13:04:39Z</dcterms:modified>
</cp:coreProperties>
</file>