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22F3FD4-F68A-4593-AA5F-5DD03B781276}" type="datetimeFigureOut">
              <a:rPr lang="cs-CZ" smtClean="0"/>
              <a:t>01.02.2022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22F3FD4-F68A-4593-AA5F-5DD03B781276}" type="datetimeFigureOut">
              <a:rPr lang="cs-CZ" smtClean="0"/>
              <a:t>01.02.2022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22F3FD4-F68A-4593-AA5F-5DD03B781276}" type="datetimeFigureOut">
              <a:rPr lang="cs-CZ" smtClean="0"/>
              <a:t>01.02.2022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01.02.2022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01.02.2022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01.02.2022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01.02.2022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con.muni.cz/studenti/manual-studenta/zaverecna-pra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Jak (ne)připravit zadání ZP, jak (ne)psát ZP, aneb co je taky (ne)možné</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fontScale="92500" lnSpcReduction="20000"/>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pojišťovny.</a:t>
            </a:r>
          </a:p>
          <a:p>
            <a:r>
              <a:rPr lang="cs-CZ" dirty="0"/>
              <a:t>Otázka pro chytré hlavy – co autor chce říct následujícími větami?</a:t>
            </a:r>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p>
          <a:p>
            <a:pPr lvl="1"/>
            <a:r>
              <a:rPr lang="cs-CZ" b="1" dirty="0"/>
              <a:t>Požadavek, jehož splnění není vyžadováno, je zavedení některého ze způsobů finančního zajištění jako povinné.</a:t>
            </a:r>
          </a:p>
          <a:p>
            <a:pPr lvl="1"/>
            <a:r>
              <a:rPr lang="cs-CZ" b="1" dirty="0"/>
              <a:t>Následně se hladina v roce vrátil zpět na stejnou hladinu.</a:t>
            </a:r>
          </a:p>
          <a:p>
            <a:pPr lvl="1"/>
            <a:endParaRPr lang="cs-CZ" b="1" dirty="0"/>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err="1"/>
              <a:t>zasového</a:t>
            </a:r>
            <a:r>
              <a:rPr lang="cs-CZ"/>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a:t>obě 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a:t>pojištěnní</a:t>
            </a:r>
            <a:r>
              <a:rPr lang="cs-CZ" b="1" dirty="0"/>
              <a:t> 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 nadpisu (pod)kapitol</a:t>
            </a:r>
          </a:p>
        </p:txBody>
      </p:sp>
      <p:sp>
        <p:nvSpPr>
          <p:cNvPr id="3" name="Zástupný symbol pro obsah 2"/>
          <p:cNvSpPr>
            <a:spLocks noGrp="1"/>
          </p:cNvSpPr>
          <p:nvPr>
            <p:ph idx="1"/>
          </p:nvPr>
        </p:nvSpPr>
        <p:spPr/>
        <p:txBody>
          <a:bodyPr/>
          <a:lstStyle/>
          <a:p>
            <a:r>
              <a:rPr lang="cs-CZ" dirty="0"/>
              <a:t>Nadpis má čtenáři říct, o čem kapitola odborně pojednává…takže o čem pojednávají asi tyto kapitoly?</a:t>
            </a:r>
          </a:p>
          <a:p>
            <a:pPr lvl="1"/>
            <a:r>
              <a:rPr lang="cs-CZ" b="1" dirty="0"/>
              <a:t>1.1.1. Minulost</a:t>
            </a:r>
          </a:p>
          <a:p>
            <a:pPr lvl="1"/>
            <a:r>
              <a:rPr lang="cs-CZ" b="1" dirty="0"/>
              <a:t>1.1.2. Právo</a:t>
            </a:r>
          </a:p>
          <a:p>
            <a:pPr lvl="1"/>
            <a:r>
              <a:rPr lang="cs-CZ" b="1" dirty="0"/>
              <a:t>1.3.2. Socialismus</a:t>
            </a:r>
          </a:p>
          <a:p>
            <a:pPr lvl="1"/>
            <a:r>
              <a:rPr lang="cs-CZ" b="1" dirty="0"/>
              <a:t>2.2.2. Výhled</a:t>
            </a:r>
          </a:p>
          <a:p>
            <a:pPr lvl="1"/>
            <a:r>
              <a:rPr lang="cs-CZ" b="1" dirty="0"/>
              <a:t>3.4.3. Líh</a:t>
            </a:r>
          </a:p>
          <a:p>
            <a:pPr marL="457200" lvl="1" indent="0">
              <a:buNone/>
            </a:pPr>
            <a:endParaRPr lang="cs-CZ" b="1" dirty="0"/>
          </a:p>
          <a:p>
            <a:pPr lvl="1"/>
            <a:endParaRPr lang="cs-CZ" b="1" dirty="0"/>
          </a:p>
          <a:p>
            <a:pPr lvl="1"/>
            <a:endParaRPr lang="cs-CZ" dirty="0"/>
          </a:p>
        </p:txBody>
      </p:sp>
    </p:spTree>
    <p:extLst>
      <p:ext uri="{BB962C8B-B14F-4D97-AF65-F5344CB8AC3E}">
        <p14:creationId xmlns:p14="http://schemas.microsoft.com/office/powerpoint/2010/main" val="3205141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Kolik (pod)kapitol je tak akorát?</a:t>
            </a:r>
          </a:p>
        </p:txBody>
      </p:sp>
      <p:sp>
        <p:nvSpPr>
          <p:cNvPr id="3" name="Zástupný symbol pro obsah 2"/>
          <p:cNvSpPr>
            <a:spLocks noGrp="1"/>
          </p:cNvSpPr>
          <p:nvPr>
            <p:ph idx="1"/>
          </p:nvPr>
        </p:nvSpPr>
        <p:spPr/>
        <p:txBody>
          <a:bodyPr/>
          <a:lstStyle/>
          <a:p>
            <a:r>
              <a:rPr lang="cs-CZ" dirty="0"/>
              <a:t>ZP má mít cca 30 stran textu…takže co třeba takto?</a:t>
            </a:r>
          </a:p>
          <a:p>
            <a:pPr lvl="1"/>
            <a:r>
              <a:rPr lang="cs-CZ" dirty="0"/>
              <a:t>1. Vývoj spotřebních daní v ČR</a:t>
            </a:r>
          </a:p>
          <a:p>
            <a:pPr lvl="2"/>
            <a:r>
              <a:rPr lang="cs-CZ" dirty="0"/>
              <a:t>1.1. Roky 1990 – 1998</a:t>
            </a:r>
          </a:p>
          <a:p>
            <a:pPr lvl="3"/>
            <a:r>
              <a:rPr lang="cs-CZ" dirty="0"/>
              <a:t>1.1.1. Vývoj spotřební daně z piva v tomto období</a:t>
            </a:r>
          </a:p>
          <a:p>
            <a:pPr lvl="4"/>
            <a:r>
              <a:rPr lang="cs-CZ" dirty="0"/>
              <a:t>1.1.1.1. Změny v dani z piva v tomto období</a:t>
            </a:r>
          </a:p>
          <a:p>
            <a:pPr lvl="5"/>
            <a:r>
              <a:rPr lang="cs-CZ" dirty="0"/>
              <a:t>1.1.1.1. Osvobození od daně z piva</a:t>
            </a:r>
          </a:p>
          <a:p>
            <a:pPr lvl="6"/>
            <a:r>
              <a:rPr lang="cs-CZ" dirty="0"/>
              <a:t>1.1.1.1.1. Výjimky z osvobození</a:t>
            </a:r>
          </a:p>
          <a:p>
            <a:pPr lvl="7"/>
            <a:r>
              <a:rPr lang="cs-CZ" dirty="0"/>
              <a:t>1.1.1.1.1.1. Podmíněné osvobození</a:t>
            </a:r>
          </a:p>
          <a:p>
            <a:r>
              <a:rPr lang="cs-CZ" dirty="0"/>
              <a:t>To vše na cca 2 stranách textu…..</a:t>
            </a:r>
          </a:p>
        </p:txBody>
      </p:sp>
    </p:spTree>
    <p:extLst>
      <p:ext uri="{BB962C8B-B14F-4D97-AF65-F5344CB8AC3E}">
        <p14:creationId xmlns:p14="http://schemas.microsoft.com/office/powerpoint/2010/main" val="3763533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z toho plyne?</a:t>
            </a:r>
          </a:p>
        </p:txBody>
      </p:sp>
      <p:sp>
        <p:nvSpPr>
          <p:cNvPr id="3" name="Zástupný symbol pro obsah 2"/>
          <p:cNvSpPr>
            <a:spLocks noGrp="1"/>
          </p:cNvSpPr>
          <p:nvPr>
            <p:ph idx="1"/>
          </p:nvPr>
        </p:nvSpPr>
        <p:spPr>
          <a:xfrm>
            <a:off x="457200" y="1412776"/>
            <a:ext cx="8229600" cy="5040560"/>
          </a:xfrm>
        </p:spPr>
        <p:txBody>
          <a:bodyPr>
            <a:normAutofit fontScale="85000" lnSpcReduction="10000"/>
          </a:bodyPr>
          <a:lstStyle/>
          <a:p>
            <a:r>
              <a:rPr lang="cs-CZ" dirty="0"/>
              <a:t>Z toho plyne, že než něco vedoucímu pošlete, tak si to po sobě přečtete a podobná zvěrstva odstraníte</a:t>
            </a:r>
          </a:p>
          <a:p>
            <a:r>
              <a:rPr lang="cs-CZ" dirty="0"/>
              <a:t>Pokud jste dysgrafik či jiný </a:t>
            </a:r>
            <a:r>
              <a:rPr lang="cs-CZ" dirty="0" err="1"/>
              <a:t>dys</a:t>
            </a:r>
            <a:r>
              <a:rPr lang="cs-CZ" dirty="0"/>
              <a:t>…, tak to necháte přečíst někoho jiného (ideálně tedy někoho bez </a:t>
            </a:r>
            <a:r>
              <a:rPr lang="cs-CZ" dirty="0" err="1"/>
              <a:t>dys</a:t>
            </a:r>
            <a:r>
              <a:rPr lang="cs-CZ" dirty="0"/>
              <a:t>…)</a:t>
            </a:r>
          </a:p>
          <a:p>
            <a:r>
              <a:rPr lang="cs-CZ" dirty="0"/>
              <a:t>A co když to pošlete v podobném stavu?</a:t>
            </a:r>
          </a:p>
          <a:p>
            <a:pPr lvl="1"/>
            <a:r>
              <a:rPr lang="cs-CZ" dirty="0"/>
              <a:t>Nejspíš nedostanete zápočet za závěrečné semináře</a:t>
            </a:r>
          </a:p>
          <a:p>
            <a:pPr lvl="1"/>
            <a:r>
              <a:rPr lang="cs-CZ" dirty="0"/>
              <a:t>A když už je dostanete, tak práci neobhájíte pro formální nedostatky</a:t>
            </a:r>
          </a:p>
          <a:p>
            <a:pPr lvl="1"/>
            <a:r>
              <a:rPr lang="cs-CZ" dirty="0"/>
              <a:t>A když ji náhodou obhájíte, tak v tomto stavu bude nadosmrti viset v </a:t>
            </a:r>
            <a:r>
              <a:rPr lang="cs-CZ" dirty="0" err="1"/>
              <a:t>isu</a:t>
            </a:r>
            <a:r>
              <a:rPr lang="cs-CZ" dirty="0"/>
              <a:t>, kdokoliv si ji může najít (třeba zaměstnavatel potenciální?) a vy už navždy budete mít v </a:t>
            </a:r>
            <a:r>
              <a:rPr lang="cs-CZ" dirty="0" err="1"/>
              <a:t>is</a:t>
            </a:r>
            <a:r>
              <a:rPr lang="cs-CZ" dirty="0"/>
              <a:t> </a:t>
            </a:r>
            <a:r>
              <a:rPr lang="cs-CZ"/>
              <a:t>takovouto vizitku….</a:t>
            </a:r>
            <a:endParaRPr lang="cs-CZ" dirty="0"/>
          </a:p>
        </p:txBody>
      </p:sp>
    </p:spTree>
    <p:extLst>
      <p:ext uri="{BB962C8B-B14F-4D97-AF65-F5344CB8AC3E}">
        <p14:creationId xmlns:p14="http://schemas.microsoft.com/office/powerpoint/2010/main" val="287609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Zadání ZP</a:t>
            </a:r>
          </a:p>
        </p:txBody>
      </p:sp>
      <p:sp>
        <p:nvSpPr>
          <p:cNvPr id="3" name="Zástupný symbol pro obsah 2"/>
          <p:cNvSpPr>
            <a:spLocks noGrp="1"/>
          </p:cNvSpPr>
          <p:nvPr>
            <p:ph idx="1"/>
          </p:nvPr>
        </p:nvSpPr>
        <p:spPr/>
        <p:txBody>
          <a:bodyPr>
            <a:normAutofit fontScale="77500" lnSpcReduction="20000"/>
          </a:bodyPr>
          <a:lstStyle/>
          <a:p>
            <a:r>
              <a:rPr lang="cs-CZ" dirty="0"/>
              <a:t>Povinné náležitosti:</a:t>
            </a:r>
          </a:p>
          <a:p>
            <a:pPr lvl="1" algn="just"/>
            <a:r>
              <a:rPr lang="cs-CZ" dirty="0"/>
              <a:t>Název práce v češtině a angličtině (překlad z Googlu se skutečně nedoporučuje)</a:t>
            </a:r>
          </a:p>
          <a:p>
            <a:pPr lvl="1" algn="just"/>
            <a:r>
              <a:rPr lang="cs-CZ" dirty="0"/>
              <a:t>Cíl práce – ABSOLUTNĚ nejdůležitější, když se nesplní, práci nelze obhájit, takže mu věnujte patřičnou pozornost, cíl by měl také vázat na název práce, resp. opačně, lze stanovit i hlavní cíl a cíle dílčí, záleží na typu práce, </a:t>
            </a:r>
          </a:p>
          <a:p>
            <a:pPr lvl="1" algn="just"/>
            <a:r>
              <a:rPr lang="cs-CZ" dirty="0"/>
              <a:t>Použité metody – deskripce, analýza, syntéza, komparace, matematicko-statistické metody (konkrétní), atd. – ty pak je nutno skutečně použít</a:t>
            </a:r>
          </a:p>
          <a:p>
            <a:pPr lvl="1" algn="just"/>
            <a:r>
              <a:rPr lang="cs-CZ" dirty="0"/>
              <a:t>Postup práce (základní osnova – blíže viz </a:t>
            </a:r>
            <a:r>
              <a:rPr lang="cs-CZ"/>
              <a:t>sylabus předmětu)</a:t>
            </a:r>
            <a:endParaRPr lang="cs-CZ" dirty="0"/>
          </a:p>
          <a:p>
            <a:pPr lvl="1" algn="just"/>
            <a:r>
              <a:rPr lang="cs-CZ" dirty="0"/>
              <a:t>Odborné zdroje (min. 5), ve vlastní práci jich pak samozřejmě bude víc. Odborné zdroje ze zadání by pak také měly být v práci opravdu použity….</a:t>
            </a:r>
          </a:p>
        </p:txBody>
      </p:sp>
    </p:spTree>
    <p:extLst>
      <p:ext uri="{BB962C8B-B14F-4D97-AF65-F5344CB8AC3E}">
        <p14:creationId xmlns:p14="http://schemas.microsoft.com/office/powerpoint/2010/main" val="645388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Odborné zdroje</a:t>
            </a:r>
          </a:p>
        </p:txBody>
      </p:sp>
      <p:sp>
        <p:nvSpPr>
          <p:cNvPr id="3" name="Zástupný symbol pro obsah 2"/>
          <p:cNvSpPr>
            <a:spLocks noGrp="1"/>
          </p:cNvSpPr>
          <p:nvPr>
            <p:ph idx="1"/>
          </p:nvPr>
        </p:nvSpPr>
        <p:spPr/>
        <p:txBody>
          <a:bodyPr>
            <a:normAutofit fontScale="85000" lnSpcReduction="20000"/>
          </a:bodyPr>
          <a:lstStyle/>
          <a:p>
            <a:r>
              <a:rPr lang="cs-CZ" dirty="0"/>
              <a:t>Wikipedie není odborný zdroj vhodný do ZP, populární články nejsou odborné zdroje, novinám nevěří ani prezident, tak v ZP na ekonomická témata je taky moc nedoporučuji…</a:t>
            </a:r>
          </a:p>
          <a:p>
            <a:r>
              <a:rPr lang="cs-CZ" dirty="0"/>
              <a:t>Takže co ano?</a:t>
            </a:r>
          </a:p>
          <a:p>
            <a:pPr lvl="1"/>
            <a:r>
              <a:rPr lang="cs-CZ" dirty="0"/>
              <a:t>Monografie a odborné knihy (i zahraniční)</a:t>
            </a:r>
          </a:p>
          <a:p>
            <a:pPr lvl="1"/>
            <a:r>
              <a:rPr lang="cs-CZ" dirty="0"/>
              <a:t>Odborné články (skutečně odborné, prosím) – máme tu řadu databází, odborných časopisů, atd.</a:t>
            </a:r>
          </a:p>
          <a:p>
            <a:pPr lvl="1"/>
            <a:r>
              <a:rPr lang="cs-CZ" dirty="0"/>
              <a:t>Internetové zdroje (zde skutečně, ale skutečně odborné, prosím)</a:t>
            </a:r>
          </a:p>
          <a:p>
            <a:pPr lvl="1"/>
            <a:r>
              <a:rPr lang="cs-CZ" dirty="0"/>
              <a:t>Právní předpisy (aktuální) vč. komentářů</a:t>
            </a:r>
          </a:p>
          <a:p>
            <a:pPr lvl="1"/>
            <a:r>
              <a:rPr lang="cs-CZ" dirty="0"/>
              <a:t>ASPI, atd.</a:t>
            </a:r>
          </a:p>
          <a:p>
            <a:pPr lvl="1"/>
            <a:endParaRPr lang="cs-CZ" dirty="0"/>
          </a:p>
        </p:txBody>
      </p:sp>
    </p:spTree>
    <p:extLst>
      <p:ext uri="{BB962C8B-B14F-4D97-AF65-F5344CB8AC3E}">
        <p14:creationId xmlns:p14="http://schemas.microsoft.com/office/powerpoint/2010/main" val="105467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má ZP obsahovat?</a:t>
            </a:r>
          </a:p>
        </p:txBody>
      </p:sp>
      <p:sp>
        <p:nvSpPr>
          <p:cNvPr id="3" name="Zástupný symbol pro obsah 2"/>
          <p:cNvSpPr>
            <a:spLocks noGrp="1"/>
          </p:cNvSpPr>
          <p:nvPr>
            <p:ph idx="1"/>
          </p:nvPr>
        </p:nvSpPr>
        <p:spPr/>
        <p:txBody>
          <a:bodyPr>
            <a:normAutofit lnSpcReduction="10000"/>
          </a:bodyPr>
          <a:lstStyle/>
          <a:p>
            <a:r>
              <a:rPr lang="cs-CZ" dirty="0"/>
              <a:t>ZP má ukázat, že jste zvládli metodický aparát k řešení konkrétního praktického problému a ten dokázali použít k jeho vyřešení či navržení postupu k jeho vyřešení</a:t>
            </a:r>
          </a:p>
          <a:p>
            <a:r>
              <a:rPr lang="cs-CZ" dirty="0"/>
              <a:t>U ZP nutná adekvátní práce s literaturou a jinými odbornými zdroji (citace dle normy) – jinak plagiát = průšvih nejvyššího kalibru…</a:t>
            </a:r>
          </a:p>
          <a:p>
            <a:r>
              <a:rPr lang="cs-CZ" dirty="0">
                <a:hlinkClick r:id="rId2"/>
              </a:rPr>
              <a:t>https://www.econ.muni.cz/studenti/manual-studenta/zaverecna-prace</a:t>
            </a:r>
            <a:endParaRPr lang="cs-CZ" dirty="0"/>
          </a:p>
        </p:txBody>
      </p:sp>
    </p:spTree>
    <p:extLst>
      <p:ext uri="{BB962C8B-B14F-4D97-AF65-F5344CB8AC3E}">
        <p14:creationId xmlns:p14="http://schemas.microsoft.com/office/powerpoint/2010/main" val="1547063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 dostupných dat</a:t>
            </a:r>
          </a:p>
        </p:txBody>
      </p:sp>
      <p:sp>
        <p:nvSpPr>
          <p:cNvPr id="3" name="Zástupný symbol pro obsah 2"/>
          <p:cNvSpPr>
            <a:spLocks noGrp="1"/>
          </p:cNvSpPr>
          <p:nvPr>
            <p:ph idx="1"/>
          </p:nvPr>
        </p:nvSpPr>
        <p:spPr/>
        <p:txBody>
          <a:bodyPr>
            <a:normAutofit/>
          </a:bodyPr>
          <a:lstStyle/>
          <a:p>
            <a:r>
              <a:rPr lang="cs-CZ" dirty="0"/>
              <a:t>Závěrečná práce musí mít adekvátní analytickou část založenou na konkrétních datech - interní data podniků, bank, pojišťoven, atd., musíte mít jasno, že data jsou k dispozici – dohoda s vlastníky, managementem, hlavním účetním, data jsou v databázi, volně přístupná, atd.</a:t>
            </a:r>
          </a:p>
          <a:p>
            <a:r>
              <a:rPr lang="cs-CZ" dirty="0"/>
              <a:t>Nebudou-li, nesplníte cíl a máte problém….</a:t>
            </a:r>
          </a:p>
        </p:txBody>
      </p:sp>
    </p:spTree>
    <p:extLst>
      <p:ext uri="{BB962C8B-B14F-4D97-AF65-F5344CB8AC3E}">
        <p14:creationId xmlns:p14="http://schemas.microsoft.com/office/powerpoint/2010/main" val="53899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Teze ZP</a:t>
            </a:r>
          </a:p>
        </p:txBody>
      </p:sp>
      <p:sp>
        <p:nvSpPr>
          <p:cNvPr id="3" name="Zástupný symbol pro obsah 2"/>
          <p:cNvSpPr>
            <a:spLocks noGrp="1"/>
          </p:cNvSpPr>
          <p:nvPr>
            <p:ph idx="1"/>
          </p:nvPr>
        </p:nvSpPr>
        <p:spPr>
          <a:xfrm>
            <a:off x="457200" y="1484784"/>
            <a:ext cx="8229600" cy="4525963"/>
          </a:xfrm>
        </p:spPr>
        <p:txBody>
          <a:bodyPr/>
          <a:lstStyle/>
          <a:p>
            <a:r>
              <a:rPr lang="cs-CZ" dirty="0"/>
              <a:t>Téma a zadání vypracovává student(</a:t>
            </a:r>
            <a:r>
              <a:rPr lang="cs-CZ" dirty="0" err="1"/>
              <a:t>ka</a:t>
            </a:r>
            <a:r>
              <a:rPr lang="cs-CZ" dirty="0"/>
              <a:t>)</a:t>
            </a:r>
          </a:p>
          <a:p>
            <a:r>
              <a:rPr lang="cs-CZ" dirty="0"/>
              <a:t>S vedoucím konzultuje – kontakt vychází z iniciativy studenta(</a:t>
            </a:r>
            <a:r>
              <a:rPr lang="cs-CZ" dirty="0" err="1"/>
              <a:t>ky</a:t>
            </a:r>
            <a:r>
              <a:rPr lang="cs-CZ" dirty="0"/>
              <a:t>)</a:t>
            </a:r>
          </a:p>
          <a:p>
            <a:r>
              <a:rPr lang="cs-CZ" dirty="0"/>
              <a:t>Vedoucí připomínkuje, pokud odsouhlasí zadání, vkládá do </a:t>
            </a:r>
            <a:r>
              <a:rPr lang="cs-CZ" dirty="0" err="1"/>
              <a:t>isu</a:t>
            </a:r>
            <a:r>
              <a:rPr lang="cs-CZ" dirty="0"/>
              <a:t>, uděluje zápočet</a:t>
            </a:r>
          </a:p>
          <a:p>
            <a:r>
              <a:rPr lang="cs-CZ" dirty="0"/>
              <a:t>Po vložení do </a:t>
            </a:r>
            <a:r>
              <a:rPr lang="cs-CZ" dirty="0" err="1"/>
              <a:t>isu</a:t>
            </a:r>
            <a:r>
              <a:rPr lang="cs-CZ" dirty="0"/>
              <a:t> je zadání prakticky NEMĚNNÉ</a:t>
            </a:r>
          </a:p>
          <a:p>
            <a:r>
              <a:rPr lang="cs-CZ" dirty="0"/>
              <a:t>Může existovat i konzultant pomáhající s konzultacemi tématu</a:t>
            </a:r>
          </a:p>
        </p:txBody>
      </p:sp>
    </p:spTree>
    <p:extLst>
      <p:ext uri="{BB962C8B-B14F-4D97-AF65-F5344CB8AC3E}">
        <p14:creationId xmlns:p14="http://schemas.microsoft.com/office/powerpoint/2010/main" val="108146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 na závěr jeden dotaz - je opravdu možné to, co teď uvidíte?</a:t>
            </a:r>
          </a:p>
        </p:txBody>
      </p:sp>
      <p:sp>
        <p:nvSpPr>
          <p:cNvPr id="3" name="Zástupný symbol pro obsah 2"/>
          <p:cNvSpPr>
            <a:spLocks noGrp="1"/>
          </p:cNvSpPr>
          <p:nvPr>
            <p:ph idx="1"/>
          </p:nvPr>
        </p:nvSpPr>
        <p:spPr>
          <a:xfrm>
            <a:off x="539552" y="1844824"/>
            <a:ext cx="8229600" cy="4525963"/>
          </a:xfrm>
        </p:spPr>
        <p:txBody>
          <a:bodyPr/>
          <a:lstStyle/>
          <a:p>
            <a:r>
              <a:rPr lang="cs-CZ" dirty="0"/>
              <a:t>Ano, vše, co v následujících </a:t>
            </a:r>
            <a:r>
              <a:rPr lang="cs-CZ" dirty="0" err="1"/>
              <a:t>slidech</a:t>
            </a:r>
            <a:r>
              <a:rPr lang="cs-CZ" dirty="0"/>
              <a:t> uvidíte, je doslovným zněním toho, co Vaši předchůdci poslali svým vedoucím závěrečných prací ke kontrole, a čím se chtěli „prezentovat“ do konce svého života jako veřejně přístupnou prací končící jejich studium na VŠ.</a:t>
            </a:r>
          </a:p>
        </p:txBody>
      </p:sp>
    </p:spTree>
    <p:extLst>
      <p:ext uri="{BB962C8B-B14F-4D97-AF65-F5344CB8AC3E}">
        <p14:creationId xmlns:p14="http://schemas.microsoft.com/office/powerpoint/2010/main" val="1343173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1081</Words>
  <Application>Microsoft Office PowerPoint</Application>
  <PresentationFormat>Předvádění na obrazovce (4:3)</PresentationFormat>
  <Paragraphs>81</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Jak (ne)připravit zadání ZP, jak (ne)psát ZP, aneb co je taky (ne)možné</vt:lpstr>
      <vt:lpstr>Zadání ZP</vt:lpstr>
      <vt:lpstr>Odborné zdroje</vt:lpstr>
      <vt:lpstr>Co má ZP obsahovat?</vt:lpstr>
      <vt:lpstr>Význam dostupných dat</vt:lpstr>
      <vt:lpstr>Teze ZP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Petr Valouch</cp:lastModifiedBy>
  <cp:revision>22</cp:revision>
  <dcterms:created xsi:type="dcterms:W3CDTF">2014-01-31T15:43:22Z</dcterms:created>
  <dcterms:modified xsi:type="dcterms:W3CDTF">2022-02-01T07:11:37Z</dcterms:modified>
</cp:coreProperties>
</file>