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Nunito"/>
      <p:regular r:id="rId18"/>
      <p:bold r:id="rId19"/>
      <p:italic r:id="rId20"/>
      <p:boldItalic r:id="rId21"/>
    </p:embeddedFont>
    <p:embeddedFont>
      <p:font typeface="Maven Pro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italic.fntdata"/><Relationship Id="rId11" Type="http://schemas.openxmlformats.org/officeDocument/2006/relationships/slide" Target="slides/slide6.xml"/><Relationship Id="rId22" Type="http://schemas.openxmlformats.org/officeDocument/2006/relationships/font" Target="fonts/MavenPro-regular.fntdata"/><Relationship Id="rId10" Type="http://schemas.openxmlformats.org/officeDocument/2006/relationships/slide" Target="slides/slide5.xml"/><Relationship Id="rId21" Type="http://schemas.openxmlformats.org/officeDocument/2006/relationships/font" Target="fonts/Nuni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MavenPr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.fntdata"/><Relationship Id="rId6" Type="http://schemas.openxmlformats.org/officeDocument/2006/relationships/slide" Target="slides/slide1.xml"/><Relationship Id="rId18" Type="http://schemas.openxmlformats.org/officeDocument/2006/relationships/font" Target="fonts/Nuni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9e54152b8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29e54152b8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2a73108f46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2a73108f46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2a73108f46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2a73108f46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a73108f46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2a73108f46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9e058761d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9e058761d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9e54152b8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9e54152b8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a641eae21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2a641eae21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a73108f463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2a73108f46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a73108f46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2a73108f46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2a73108f46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2a73108f46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a73108f46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2a73108f46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Power BI - </a:t>
            </a:r>
            <a:br>
              <a:rPr lang="sk"/>
            </a:br>
            <a:r>
              <a:rPr lang="sk"/>
              <a:t>Vizualizace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2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Opakování z minula</a:t>
            </a:r>
            <a:endParaRPr/>
          </a:p>
        </p:txBody>
      </p:sp>
      <p:sp>
        <p:nvSpPr>
          <p:cNvPr id="336" name="Google Shape;336;p22"/>
          <p:cNvSpPr txBox="1"/>
          <p:nvPr>
            <p:ph idx="1" type="body"/>
          </p:nvPr>
        </p:nvSpPr>
        <p:spPr>
          <a:xfrm>
            <a:off x="1303800" y="1461325"/>
            <a:ext cx="7030500" cy="33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/>
          </a:p>
        </p:txBody>
      </p:sp>
      <p:sp>
        <p:nvSpPr>
          <p:cNvPr id="337" name="Google Shape;337;p22"/>
          <p:cNvSpPr txBox="1"/>
          <p:nvPr>
            <p:ph idx="1" type="body"/>
          </p:nvPr>
        </p:nvSpPr>
        <p:spPr>
          <a:xfrm>
            <a:off x="1303800" y="1278675"/>
            <a:ext cx="7030500" cy="362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Představení Power BI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Transformace dat pomocí Query Editoru</a:t>
            </a:r>
            <a:br>
              <a:rPr lang="sk"/>
            </a:br>
            <a:r>
              <a:rPr lang="sk"/>
              <a:t>Změna datového typu,  rozdělení a sloučení sloupců, mazání a přidávání sloupců, odstranění řádků, </a:t>
            </a:r>
            <a:r>
              <a:rPr lang="sk"/>
              <a:t>transpozice</a:t>
            </a:r>
            <a:r>
              <a:rPr lang="sk"/>
              <a:t> tabulky, filtrování řádků, doplnění hodnot ve slopci pomocí funkce fill, přejmenování sloupců, použití prvního řádku jako názvu sloupců, unpivot, spojení dotazů pomocí funkce merge a append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Datové modelování</a:t>
            </a:r>
            <a:br>
              <a:rPr lang="sk"/>
            </a:br>
            <a:r>
              <a:rPr lang="sk"/>
              <a:t>vazby mezi tabulkami a směr filtrování, faktová a dimenzní data, denormalizace a normalizace, star schema, snowflake schema, 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DAX </a:t>
            </a:r>
            <a:br>
              <a:rPr lang="sk"/>
            </a:br>
            <a:r>
              <a:rPr lang="sk"/>
              <a:t>kalkulované sloupce a metriky, vyhodnocování, řádkový a evaluační kontext, funkce CALCULATE, SUM, SUMX, FILTER, ALL, DATEADD, CALENDAR, CALENDARAUTO, TOTALYTD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3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Ptejte se :)</a:t>
            </a:r>
            <a:endParaRPr/>
          </a:p>
        </p:txBody>
      </p:sp>
      <p:sp>
        <p:nvSpPr>
          <p:cNvPr id="343" name="Google Shape;343;p23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Zkuste si to</a:t>
            </a:r>
            <a:endParaRPr/>
          </a:p>
        </p:txBody>
      </p:sp>
      <p:sp>
        <p:nvSpPr>
          <p:cNvPr id="349" name="Google Shape;349;p24"/>
          <p:cNvSpPr txBox="1"/>
          <p:nvPr>
            <p:ph idx="1" type="body"/>
          </p:nvPr>
        </p:nvSpPr>
        <p:spPr>
          <a:xfrm>
            <a:off x="1303800" y="1219825"/>
            <a:ext cx="7030500" cy="34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Které kategorie a segmenty se nejvíce prodávají?</a:t>
            </a:r>
            <a:b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Které kategorie a země mají největší průměrnou cenu?</a:t>
            </a:r>
            <a:b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Která země má největší podíl na prodejích?</a:t>
            </a:r>
            <a:b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Které značky mají největší průměrnou cenu?</a:t>
            </a:r>
            <a:b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Kterých značek se prodává nejvíce?</a:t>
            </a:r>
            <a:b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Který výrobce vykazuje největší meziroční růst obratu?</a:t>
            </a:r>
            <a:b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Který výrobce má největší </a:t>
            </a:r>
            <a: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nárůst</a:t>
            </a:r>
            <a:r>
              <a:rPr lang="sk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cen?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84" name="Google Shape;28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34" y="0"/>
            <a:ext cx="9097131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Dashboard vs Report</a:t>
            </a:r>
            <a:endParaRPr/>
          </a:p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1303800" y="1509400"/>
            <a:ext cx="7030500" cy="337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b="1" lang="sk"/>
              <a:t>Dashboard</a:t>
            </a:r>
            <a:endParaRPr b="1"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Zobrazuje nejdůležitější informace na jedné stránce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Vše je viditelné na první pohled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Slouží pro přehled a je přednastavený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Jednoduchý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-"/>
            </a:pPr>
            <a:r>
              <a:rPr b="1" lang="sk"/>
              <a:t>Report</a:t>
            </a:r>
            <a:endParaRPr b="1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Obsahuje detailnější informace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Většinou má více stran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Uživatel s reportem aktivně pracuje a přizpůsobuje si ho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Slouží pro hlubší analýzu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 sz="1100"/>
              <a:t>* </a:t>
            </a:r>
            <a:r>
              <a:rPr lang="sk" sz="1100"/>
              <a:t>Dashboard a report jsou také dva typy výstupu, které v power bi a power bi service můžete vytvořit</a:t>
            </a:r>
            <a:endParaRPr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Pravidla pro tvorbu vizualizací</a:t>
            </a:r>
            <a:endParaRPr/>
          </a:p>
        </p:txBody>
      </p:sp>
      <p:sp>
        <p:nvSpPr>
          <p:cNvPr id="296" name="Google Shape;296;p16"/>
          <p:cNvSpPr txBox="1"/>
          <p:nvPr>
            <p:ph idx="1" type="body"/>
          </p:nvPr>
        </p:nvSpPr>
        <p:spPr>
          <a:xfrm>
            <a:off x="1303800" y="1278675"/>
            <a:ext cx="7030500" cy="362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Ujasněme si, co chceme ukázat a pro koho výstup tvoříme. Vynechejme věci, které s tématem nesouvisejí. 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Celkově máme tendenci dávat do reportů příliš mnoho informací. 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Je důležité dát si pozor na dávání různých veličin do souvislostí a grafů, pokud spolu opravdu nesouvisejí. Občas předpokládáme vztahy, které mezi daty nejsou.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Vše by mělo být viditelné na první pohled, jednoduché a jasné. Jasně popsané grafy, naformátované čísla, použití jasné terminologie (vyhněte se zkratkám, pokud nejsou opravdu zaužívané).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Do reportů nepatří žádná složitá grafika, která by mohla odpoutávat pozornost. Ideální je mít tmavý text na světlém pozadí atd.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Buďte konzistentní, chceme uživatelům usnadnit práci a proto volíme známé grafy, které opakujeme, stejné barvy pro stejné veličiny. Nové informace se snažíme zobrazovat ve známých schématech.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Pravidla pro tvorbu vizualizací</a:t>
            </a:r>
            <a:endParaRPr/>
          </a:p>
        </p:txBody>
      </p:sp>
      <p:sp>
        <p:nvSpPr>
          <p:cNvPr id="302" name="Google Shape;302;p17"/>
          <p:cNvSpPr txBox="1"/>
          <p:nvPr>
            <p:ph idx="1" type="body"/>
          </p:nvPr>
        </p:nvSpPr>
        <p:spPr>
          <a:xfrm>
            <a:off x="1303800" y="1278675"/>
            <a:ext cx="7030500" cy="362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Zvýrazněte ty nejdůležitější informace.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Myslete na to, že člověk čte zleva do prava a od shora dolů, to nejdůležitější je nejlepší umístit vlevo nahoru. Mějte jednotlivé prvky zarovnané a seřazené.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Ukažte čísla v kontextu. Je zajímavé vědět jaký má společnost obrat za červen, ještě zajímavější je, pokud ukážeme o kolik je to více, než v minulém měsíci a nebo roce.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Zvolte správné barvy, buďte konzistentní s jejich využitím a myslete na to, že i barvy nesou určitou informaci a sentiment  - červená (špatné) x zelená (dobré)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Vyberte správné grafy, takové které budou srozumitelné a budou se hodit pro daný scénář (trend - line chart, rozpad po kategoriích bar chart, mapový vizuál). 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Custom vizualizace</a:t>
            </a:r>
            <a:br>
              <a:rPr lang="sk"/>
            </a:b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Template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09" name="Google Shape;30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2675" y="869100"/>
            <a:ext cx="3356500" cy="340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9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19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16" name="Google Shape;31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4465" y="987077"/>
            <a:ext cx="5215075" cy="348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0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23" name="Google Shape;32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8650" y="816575"/>
            <a:ext cx="3932125" cy="3510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30" name="Google Shape;33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7778" y="964841"/>
            <a:ext cx="6814025" cy="335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